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56"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AB0B-97E7-E542-FBC3-69717C4DD93D}"/>
              </a:ext>
            </a:extLst>
          </p:cNvPr>
          <p:cNvSpPr>
            <a:spLocks noGrp="1"/>
          </p:cNvSpPr>
          <p:nvPr>
            <p:ph type="title"/>
          </p:nvPr>
        </p:nvSpPr>
        <p:spPr/>
        <p:txBody>
          <a:bodyPr/>
          <a:lstStyle/>
          <a:p>
            <a:r>
              <a:rPr lang="en-IN" dirty="0"/>
              <a:t>History of Software Engineering	</a:t>
            </a:r>
            <a:br>
              <a:rPr lang="en-IN" dirty="0"/>
            </a:br>
            <a:endParaRPr lang="en-IN" dirty="0"/>
          </a:p>
        </p:txBody>
      </p:sp>
      <p:sp>
        <p:nvSpPr>
          <p:cNvPr id="3" name="Content Placeholder 2">
            <a:extLst>
              <a:ext uri="{FF2B5EF4-FFF2-40B4-BE49-F238E27FC236}">
                <a16:creationId xmlns:a16="http://schemas.microsoft.com/office/drawing/2014/main" id="{AB4F9418-B768-C980-BC17-68B2C63E5A83}"/>
              </a:ext>
            </a:extLst>
          </p:cNvPr>
          <p:cNvSpPr>
            <a:spLocks noGrp="1"/>
          </p:cNvSpPr>
          <p:nvPr>
            <p:ph idx="1"/>
          </p:nvPr>
        </p:nvSpPr>
        <p:spPr>
          <a:xfrm>
            <a:off x="885524" y="1491916"/>
            <a:ext cx="10161887" cy="3268997"/>
          </a:xfrm>
        </p:spPr>
        <p:txBody>
          <a:bodyPr>
            <a:noAutofit/>
          </a:bodyPr>
          <a:lstStyle/>
          <a:p>
            <a:r>
              <a:rPr lang="en-US" sz="1400" dirty="0">
                <a:latin typeface="Times New Roman" panose="02020603050405020304" pitchFamily="18" charset="0"/>
                <a:cs typeface="Times New Roman" panose="02020603050405020304" pitchFamily="18" charset="0"/>
              </a:rPr>
              <a:t>Software Engineering is the Youngest field when compared to computer Science and some other disciplines.</a:t>
            </a:r>
          </a:p>
          <a:p>
            <a:r>
              <a:rPr lang="en-US" sz="1400" dirty="0">
                <a:latin typeface="Times New Roman" panose="02020603050405020304" pitchFamily="18" charset="0"/>
                <a:cs typeface="Times New Roman" panose="02020603050405020304" pitchFamily="18" charset="0"/>
              </a:rPr>
              <a:t>When did this Software Engineering Start:  During the apollo 11 mission which is around 1963 are early days of the space program software and coding were not seen as a big component of that mission.</a:t>
            </a:r>
          </a:p>
          <a:p>
            <a:r>
              <a:rPr lang="en-US" sz="1400" dirty="0">
                <a:latin typeface="Times New Roman" panose="02020603050405020304" pitchFamily="18" charset="0"/>
                <a:cs typeface="Times New Roman" panose="02020603050405020304" pitchFamily="18" charset="0"/>
              </a:rPr>
              <a:t>Intern Margeret Hamilton a young mathematician who was working at NASA saw things differently and worked very hard and diligently to change that in fact she is credited with the coined the term software engineering. </a:t>
            </a:r>
          </a:p>
          <a:p>
            <a:r>
              <a:rPr lang="en-US" sz="1400" dirty="0">
                <a:latin typeface="Times New Roman" panose="02020603050405020304" pitchFamily="18" charset="0"/>
                <a:cs typeface="Times New Roman" panose="02020603050405020304" pitchFamily="18" charset="0"/>
              </a:rPr>
              <a:t>The History of Software Engineering has evolved from creating small-size calculators to attempting to recreate human intelligence in 1's and 0's. In the 1930s Alan Turing invented the concept of programming by breaking a big problem into smaller problems all the way until each one is a byte size Yes/No. We take it all the way today and see that software now has entered every domain. </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1408B53-A6E4-87ED-3300-C529D32BDB69}"/>
              </a:ext>
            </a:extLst>
          </p:cNvPr>
          <p:cNvPicPr>
            <a:picLocks noChangeAspect="1"/>
          </p:cNvPicPr>
          <p:nvPr/>
        </p:nvPicPr>
        <p:blipFill>
          <a:blip r:embed="rId2"/>
          <a:stretch>
            <a:fillRect/>
          </a:stretch>
        </p:blipFill>
        <p:spPr>
          <a:xfrm>
            <a:off x="2473693" y="4533499"/>
            <a:ext cx="6410425" cy="2080459"/>
          </a:xfrm>
          <a:prstGeom prst="rect">
            <a:avLst/>
          </a:prstGeom>
        </p:spPr>
      </p:pic>
    </p:spTree>
    <p:extLst>
      <p:ext uri="{BB962C8B-B14F-4D97-AF65-F5344CB8AC3E}">
        <p14:creationId xmlns:p14="http://schemas.microsoft.com/office/powerpoint/2010/main" val="118115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1740E-746F-66DD-7059-8EB863601E9D}"/>
              </a:ext>
            </a:extLst>
          </p:cNvPr>
          <p:cNvSpPr>
            <a:spLocks noGrp="1"/>
          </p:cNvSpPr>
          <p:nvPr>
            <p:ph idx="1"/>
          </p:nvPr>
        </p:nvSpPr>
        <p:spPr>
          <a:xfrm>
            <a:off x="1231640" y="242596"/>
            <a:ext cx="10347649" cy="6783355"/>
          </a:xfrm>
        </p:spPr>
        <p:txBody>
          <a:bodyPr>
            <a:normAutofit fontScale="47500" lnSpcReduction="20000"/>
          </a:bodyPr>
          <a:lstStyle/>
          <a:p>
            <a:pPr marL="0" indent="0">
              <a:lnSpc>
                <a:spcPct val="110000"/>
              </a:lnSpc>
              <a:buNone/>
            </a:pPr>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What is SDLC</a:t>
            </a:r>
          </a:p>
          <a:p>
            <a:pPr algn="l">
              <a:lnSpc>
                <a:spcPct val="110000"/>
              </a:lnSpc>
            </a:pPr>
            <a:r>
              <a:rPr lang="en-US" sz="2900" dirty="0">
                <a:latin typeface="Times New Roman" panose="02020603050405020304" pitchFamily="18" charset="0"/>
                <a:cs typeface="Times New Roman" panose="02020603050405020304" pitchFamily="18" charset="0"/>
              </a:rPr>
              <a:t>A software development lifecycle is the process that a piece of software goes through from conception, to design and implementation, to eventual use. There are a number of steps in this process, and it is arguably the most important aspect of building successful software. "software development lifecycle" in its broadest sense. This includes any process where you make something new. For example, software development lifecycles are used by companies to create websites and web applications, create business process automation software for business management, design and build mobile apps for Android or iOS devices, and so on. The Software Development Lifecycle (S/L)</a:t>
            </a:r>
          </a:p>
          <a:p>
            <a:pPr marL="0" indent="0" algn="l">
              <a:lnSpc>
                <a:spcPct val="110000"/>
              </a:lnSpc>
              <a:buNone/>
            </a:pPr>
            <a:r>
              <a:rPr lang="en-US" sz="4000" b="1" dirty="0">
                <a:solidFill>
                  <a:schemeClr val="accent1">
                    <a:lumMod val="60000"/>
                    <a:lumOff val="40000"/>
                  </a:schemeClr>
                </a:solidFill>
                <a:latin typeface="Times New Roman" panose="02020603050405020304" pitchFamily="18" charset="0"/>
                <a:cs typeface="Times New Roman" panose="02020603050405020304" pitchFamily="18" charset="0"/>
              </a:rPr>
              <a:t>Different Phase of SDLC</a:t>
            </a:r>
          </a:p>
          <a:p>
            <a:pPr marL="0" indent="0" algn="l">
              <a:lnSpc>
                <a:spcPct val="110000"/>
              </a:lnSpc>
              <a:buNone/>
            </a:pPr>
            <a:r>
              <a:rPr lang="en-US" sz="2900" b="1"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Planning                         -   Development</a:t>
            </a:r>
          </a:p>
          <a:p>
            <a:pPr marL="0" indent="0" algn="l">
              <a:lnSpc>
                <a:spcPct val="110000"/>
              </a:lnSpc>
              <a:spcAft>
                <a:spcPts val="800"/>
              </a:spcAft>
              <a:buNone/>
            </a:pPr>
            <a:r>
              <a:rPr lang="en-IN" sz="2900" dirty="0">
                <a:latin typeface="Times New Roman" panose="02020603050405020304" pitchFamily="18" charset="0"/>
                <a:cs typeface="Times New Roman" panose="02020603050405020304" pitchFamily="18" charset="0"/>
              </a:rPr>
              <a:t>-    Defining                           -   Testing</a:t>
            </a:r>
          </a:p>
          <a:p>
            <a:pPr marL="0" indent="0" algn="l">
              <a:lnSpc>
                <a:spcPct val="110000"/>
              </a:lnSpc>
              <a:spcAft>
                <a:spcPts val="800"/>
              </a:spcAft>
              <a:buNone/>
            </a:pPr>
            <a:r>
              <a:rPr lang="en-IN" sz="2900" dirty="0">
                <a:latin typeface="Times New Roman" panose="02020603050405020304" pitchFamily="18" charset="0"/>
                <a:cs typeface="Times New Roman" panose="02020603050405020304" pitchFamily="18" charset="0"/>
              </a:rPr>
              <a:t>-    Designing                        -     Deployment</a:t>
            </a:r>
            <a:endParaRPr lang="en-US" sz="2900" b="1" dirty="0">
              <a:latin typeface="Times New Roman" panose="02020603050405020304" pitchFamily="18" charset="0"/>
              <a:cs typeface="Times New Roman" panose="02020603050405020304" pitchFamily="18" charset="0"/>
            </a:endParaRPr>
          </a:p>
          <a:p>
            <a:pPr marL="0" indent="0" algn="l">
              <a:lnSpc>
                <a:spcPct val="110000"/>
              </a:lnSpc>
              <a:buNone/>
            </a:pPr>
            <a:r>
              <a:rPr lang="en-US" sz="4000" b="1" dirty="0">
                <a:solidFill>
                  <a:schemeClr val="accent1">
                    <a:lumMod val="60000"/>
                    <a:lumOff val="40000"/>
                  </a:schemeClr>
                </a:solidFill>
                <a:latin typeface="Times New Roman" panose="02020603050405020304" pitchFamily="18" charset="0"/>
                <a:cs typeface="Times New Roman" panose="02020603050405020304" pitchFamily="18" charset="0"/>
              </a:rPr>
              <a:t>Models of SDLC</a:t>
            </a:r>
          </a:p>
          <a:p>
            <a:pPr marL="171450" indent="-171450" algn="l">
              <a:lnSpc>
                <a:spcPct val="110000"/>
              </a:lnSpc>
              <a:buFont typeface="Arial" panose="020B0604020202020204" pitchFamily="34" charset="0"/>
              <a:buChar char="•"/>
            </a:pPr>
            <a:r>
              <a:rPr lang="en-US" sz="2900" b="1" dirty="0">
                <a:solidFill>
                  <a:schemeClr val="tx1"/>
                </a:solidFill>
                <a:latin typeface="Times New Roman" panose="02020603050405020304" pitchFamily="18" charset="0"/>
                <a:cs typeface="Times New Roman" panose="02020603050405020304" pitchFamily="18" charset="0"/>
              </a:rPr>
              <a:t>Waterfall</a:t>
            </a:r>
            <a:r>
              <a:rPr lang="en-US" sz="2900" dirty="0">
                <a:latin typeface="Times New Roman" panose="02020603050405020304" pitchFamily="18" charset="0"/>
                <a:cs typeface="Times New Roman" panose="02020603050405020304" pitchFamily="18" charset="0"/>
              </a:rPr>
              <a:t> –    In this model, every phase should be complete before starting with the next phase.</a:t>
            </a:r>
          </a:p>
          <a:p>
            <a:pPr marL="171450" indent="-171450" algn="l">
              <a:lnSpc>
                <a:spcPct val="110000"/>
              </a:lnSpc>
              <a:buFont typeface="Arial" panose="020B0604020202020204" pitchFamily="34" charset="0"/>
              <a:buChar char="•"/>
            </a:pPr>
            <a:r>
              <a:rPr lang="en-US" sz="2900" b="1" dirty="0">
                <a:solidFill>
                  <a:schemeClr val="tx1"/>
                </a:solidFill>
                <a:latin typeface="Times New Roman" panose="02020603050405020304" pitchFamily="18" charset="0"/>
                <a:cs typeface="Times New Roman" panose="02020603050405020304" pitchFamily="18" charset="0"/>
              </a:rPr>
              <a:t>Iterative</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        In this Model starts with simple implementations  taking different aspects when requirements are not yet finalized, working on a different aspect, and combining them at the final stage </a:t>
            </a:r>
          </a:p>
          <a:p>
            <a:pPr marL="171450" indent="-171450" algn="l">
              <a:lnSpc>
                <a:spcPct val="110000"/>
              </a:lnSpc>
              <a:buFont typeface="Arial" panose="020B0604020202020204" pitchFamily="34" charset="0"/>
              <a:buChar char="•"/>
            </a:pPr>
            <a:r>
              <a:rPr lang="en-US" sz="2900" b="1" dirty="0">
                <a:solidFill>
                  <a:schemeClr val="tx1"/>
                </a:solidFill>
                <a:latin typeface="Times New Roman" panose="02020603050405020304" pitchFamily="18" charset="0"/>
                <a:cs typeface="Times New Roman" panose="02020603050405020304" pitchFamily="18" charset="0"/>
              </a:rPr>
              <a:t>Spiral</a:t>
            </a:r>
            <a:r>
              <a:rPr lang="en-US" sz="2900" dirty="0">
                <a:latin typeface="Times New Roman" panose="02020603050405020304" pitchFamily="18" charset="0"/>
                <a:cs typeface="Times New Roman" panose="02020603050405020304" pitchFamily="18" charset="0"/>
              </a:rPr>
              <a:t>-                 It is a combination of a waterfall module and an iterative module where every phase is started by completing the previous phase alongside implementing the different aspects  of the project</a:t>
            </a:r>
          </a:p>
          <a:p>
            <a:pPr marL="171450" indent="-171450" algn="l">
              <a:lnSpc>
                <a:spcPct val="110000"/>
              </a:lnSpc>
              <a:buFont typeface="Arial" panose="020B0604020202020204" pitchFamily="34" charset="0"/>
              <a:buChar char="•"/>
            </a:pPr>
            <a:r>
              <a:rPr lang="en-US" sz="2900" b="1" dirty="0">
                <a:solidFill>
                  <a:schemeClr val="tx1"/>
                </a:solidFill>
                <a:latin typeface="Times New Roman" panose="02020603050405020304" pitchFamily="18" charset="0"/>
                <a:cs typeface="Times New Roman" panose="02020603050405020304" pitchFamily="18" charset="0"/>
              </a:rPr>
              <a:t>V</a:t>
            </a:r>
            <a:r>
              <a:rPr lang="en-US" sz="2900" dirty="0">
                <a:latin typeface="Times New Roman" panose="02020603050405020304" pitchFamily="18" charset="0"/>
                <a:cs typeface="Times New Roman" panose="02020603050405020304" pitchFamily="18" charset="0"/>
              </a:rPr>
              <a:t>-                              Unlike in Different models where testing is done once the total development is completed in this model each phase is developed and tested and then will be moving on to the next phase.</a:t>
            </a:r>
          </a:p>
          <a:p>
            <a:pPr marL="171450" indent="-171450" algn="l">
              <a:lnSpc>
                <a:spcPct val="110000"/>
              </a:lnSpc>
              <a:buFont typeface="Arial" panose="020B0604020202020204" pitchFamily="34" charset="0"/>
              <a:buChar char="•"/>
            </a:pPr>
            <a:r>
              <a:rPr lang="en-US" sz="2900" b="1" dirty="0">
                <a:solidFill>
                  <a:schemeClr val="tx1"/>
                </a:solidFill>
                <a:latin typeface="Times New Roman" panose="02020603050405020304" pitchFamily="18" charset="0"/>
                <a:cs typeface="Times New Roman" panose="02020603050405020304" pitchFamily="18" charset="0"/>
              </a:rPr>
              <a:t>Big bang-              </a:t>
            </a:r>
            <a:r>
              <a:rPr lang="en-US" sz="2900" dirty="0">
                <a:latin typeface="Times New Roman" panose="02020603050405020304" pitchFamily="18" charset="0"/>
                <a:cs typeface="Times New Roman" panose="02020603050405020304" pitchFamily="18" charset="0"/>
              </a:rPr>
              <a:t>In This Module, there is no process flow as the requirements come in the development happens and implementation is done, Highly risky</a:t>
            </a:r>
          </a:p>
          <a:p>
            <a:pPr marL="171450" indent="-171450" algn="l">
              <a:lnSpc>
                <a:spcPct val="110000"/>
              </a:lnSpc>
              <a:buFont typeface="Arial" panose="020B0604020202020204" pitchFamily="34" charset="0"/>
              <a:buChar char="•"/>
            </a:pPr>
            <a:r>
              <a:rPr lang="en-US" sz="2900" b="1" dirty="0">
                <a:solidFill>
                  <a:schemeClr val="tx1"/>
                </a:solidFill>
                <a:latin typeface="Times New Roman" panose="02020603050405020304" pitchFamily="18" charset="0"/>
                <a:cs typeface="Times New Roman" panose="02020603050405020304" pitchFamily="18" charset="0"/>
              </a:rPr>
              <a:t>Agile</a:t>
            </a:r>
            <a:r>
              <a:rPr lang="en-US" sz="2900" dirty="0">
                <a:latin typeface="Times New Roman" panose="02020603050405020304" pitchFamily="18" charset="0"/>
                <a:cs typeface="Times New Roman" panose="02020603050405020304" pitchFamily="18" charset="0"/>
              </a:rPr>
              <a:t>-                     In the module it happens in different phases where it’s called sprint, in this, the requirements are separated and allocated to different sprints all the above-mentioned phases are in every sprint and then move on to the next sprint(Sprint Duration may be between 1-4 weeks.</a:t>
            </a:r>
          </a:p>
          <a:p>
            <a:endParaRPr lang="en-US" dirty="0"/>
          </a:p>
        </p:txBody>
      </p:sp>
    </p:spTree>
    <p:extLst>
      <p:ext uri="{BB962C8B-B14F-4D97-AF65-F5344CB8AC3E}">
        <p14:creationId xmlns:p14="http://schemas.microsoft.com/office/powerpoint/2010/main" val="420164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FA936-1609-75BA-494B-5A70ECEE31C6}"/>
              </a:ext>
            </a:extLst>
          </p:cNvPr>
          <p:cNvSpPr>
            <a:spLocks noGrp="1"/>
          </p:cNvSpPr>
          <p:nvPr>
            <p:ph type="title"/>
          </p:nvPr>
        </p:nvSpPr>
        <p:spPr>
          <a:xfrm>
            <a:off x="1051766" y="116495"/>
            <a:ext cx="9905998" cy="1478570"/>
          </a:xfrm>
        </p:spPr>
        <p:txBody>
          <a:bodyPr>
            <a:normAutofit/>
          </a:bodyPr>
          <a:lstStyle/>
          <a:p>
            <a:pPr algn="ctr"/>
            <a:r>
              <a:rPr lang="en-IN" sz="2400" b="1" dirty="0">
                <a:solidFill>
                  <a:schemeClr val="accent1"/>
                </a:solidFill>
                <a:latin typeface="Times New Roman" panose="02020603050405020304" pitchFamily="18" charset="0"/>
                <a:cs typeface="Times New Roman" panose="02020603050405020304" pitchFamily="18" charset="0"/>
              </a:rPr>
              <a:t>Agile &amp; Agile manifesto</a:t>
            </a:r>
            <a:br>
              <a:rPr lang="en-IN" sz="2400" b="1" dirty="0">
                <a:solidFill>
                  <a:schemeClr val="bg1"/>
                </a:solidFill>
                <a:latin typeface="Times New Roman" panose="02020603050405020304" pitchFamily="18" charset="0"/>
                <a:cs typeface="Times New Roman" panose="02020603050405020304" pitchFamily="18" charset="0"/>
              </a:rPr>
            </a:b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F0451DB-F7A0-1CF3-6BB8-2A4F548495F2}"/>
              </a:ext>
            </a:extLst>
          </p:cNvPr>
          <p:cNvSpPr>
            <a:spLocks noGrp="1"/>
          </p:cNvSpPr>
          <p:nvPr>
            <p:ph idx="1"/>
          </p:nvPr>
        </p:nvSpPr>
        <p:spPr>
          <a:xfrm>
            <a:off x="1051766" y="855780"/>
            <a:ext cx="9905999" cy="5621525"/>
          </a:xfrm>
        </p:spPr>
        <p:txBody>
          <a:bodyPr>
            <a:normAutofit/>
          </a:bodyPr>
          <a:lstStyle/>
          <a:p>
            <a:pPr marL="0" indent="0">
              <a:buNone/>
            </a:pPr>
            <a:r>
              <a:rPr lang="en-IN" sz="1400" b="1" dirty="0">
                <a:solidFill>
                  <a:schemeClr val="accent1"/>
                </a:solidFill>
                <a:latin typeface="Times New Roman" panose="02020603050405020304" pitchFamily="18" charset="0"/>
                <a:cs typeface="Times New Roman" panose="02020603050405020304" pitchFamily="18" charset="0"/>
              </a:rPr>
              <a:t>Agile: </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Agile methodology is path to build a project by breaking it up into different classifications to deliver high quality code in less time. It involves constant collaboration with stakeholders and continuous improvement at every stage. </a:t>
            </a:r>
            <a:r>
              <a:rPr lang="en-US" sz="1400" dirty="0">
                <a:effectLst/>
                <a:latin typeface="Times New Roman" panose="02020603050405020304" pitchFamily="18" charset="0"/>
                <a:ea typeface="Calibri" panose="020F0502020204030204" pitchFamily="34" charset="0"/>
              </a:rPr>
              <a:t>it deals with end-to-end flow of project description. In this, we need to know the client requirements, then we must follow the flow of agile methodology.</a:t>
            </a:r>
          </a:p>
          <a:p>
            <a:pPr marL="0" indent="0">
              <a:buNone/>
            </a:pPr>
            <a:endParaRPr lang="en-US" sz="1400" dirty="0">
              <a:solidFill>
                <a:schemeClr val="bg1"/>
              </a:solidFill>
              <a:latin typeface="Times New Roman" panose="02020603050405020304" pitchFamily="18" charset="0"/>
              <a:ea typeface="Calibri" panose="020F0502020204030204" pitchFamily="34" charset="0"/>
            </a:endParaRPr>
          </a:p>
          <a:p>
            <a:pPr marL="0" indent="0">
              <a:buNone/>
            </a:pPr>
            <a:endParaRPr lang="en-US" sz="1400" dirty="0">
              <a:solidFill>
                <a:schemeClr val="bg1"/>
              </a:solidFill>
              <a:effectLst/>
              <a:latin typeface="Times New Roman" panose="02020603050405020304" pitchFamily="18" charset="0"/>
              <a:ea typeface="Calibri" panose="020F0502020204030204" pitchFamily="34" charset="0"/>
            </a:endParaRPr>
          </a:p>
          <a:p>
            <a:pPr marL="0" indent="0">
              <a:buNone/>
            </a:pPr>
            <a:endParaRPr lang="en-US" sz="1400" dirty="0">
              <a:solidFill>
                <a:schemeClr val="bg1"/>
              </a:solidFill>
              <a:latin typeface="Times New Roman" panose="02020603050405020304" pitchFamily="18" charset="0"/>
              <a:ea typeface="Calibri" panose="020F0502020204030204" pitchFamily="34" charset="0"/>
            </a:endParaRPr>
          </a:p>
          <a:p>
            <a:pPr marL="0" indent="0">
              <a:buNone/>
            </a:pPr>
            <a:endParaRPr lang="en-US" sz="1400" dirty="0">
              <a:solidFill>
                <a:schemeClr val="bg1"/>
              </a:solidFill>
              <a:effectLst/>
              <a:latin typeface="Times New Roman" panose="02020603050405020304" pitchFamily="18" charset="0"/>
              <a:ea typeface="Calibri" panose="020F0502020204030204" pitchFamily="34" charset="0"/>
            </a:endParaRPr>
          </a:p>
          <a:p>
            <a:pPr marL="0" indent="0">
              <a:buNone/>
            </a:pPr>
            <a:endParaRPr lang="en-US" sz="1400" b="1" dirty="0">
              <a:solidFill>
                <a:schemeClr val="bg1"/>
              </a:solidFill>
              <a:latin typeface="Times New Roman" panose="02020603050405020304" pitchFamily="18" charset="0"/>
              <a:ea typeface="Calibri" panose="020F0502020204030204" pitchFamily="34" charset="0"/>
            </a:endParaRPr>
          </a:p>
          <a:p>
            <a:pPr marL="0" indent="0">
              <a:buNone/>
            </a:pPr>
            <a:r>
              <a:rPr lang="en-US" sz="1400" b="1" dirty="0">
                <a:solidFill>
                  <a:schemeClr val="accent1"/>
                </a:solidFill>
                <a:latin typeface="Times New Roman" panose="02020603050405020304" pitchFamily="18" charset="0"/>
                <a:ea typeface="Calibri" panose="020F0502020204030204" pitchFamily="34" charset="0"/>
              </a:rPr>
              <a:t>Agile Manifesto: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Agile manifesto is a document built with four values and twelve principles for Agile software development. It is developed due to the increasing need of heavyweight software development process. </a:t>
            </a:r>
            <a:r>
              <a:rPr lang="en-IN" sz="1400" dirty="0">
                <a:effectLst/>
                <a:latin typeface="Times New Roman" panose="02020603050405020304" pitchFamily="18" charset="0"/>
                <a:ea typeface="Calibri" panose="020F0502020204030204" pitchFamily="34" charset="0"/>
              </a:rPr>
              <a:t>There are no defined agile processes, procedures, or best practices described in the Agile Manifesto. Principles of Agile manifesto can be created according to the customer requirement</a:t>
            </a:r>
            <a:r>
              <a:rPr lang="en-IN" sz="1400" dirty="0">
                <a:solidFill>
                  <a:schemeClr val="bg1"/>
                </a:solidFill>
                <a:effectLst/>
                <a:latin typeface="Times New Roman" panose="02020603050405020304" pitchFamily="18" charset="0"/>
                <a:ea typeface="Calibri" panose="020F0502020204030204" pitchFamily="34" charset="0"/>
              </a:rPr>
              <a:t>.</a:t>
            </a: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400" b="1" dirty="0">
              <a:solidFill>
                <a:schemeClr val="bg1"/>
              </a:solidFill>
              <a:effectLst/>
              <a:latin typeface="Times New Roman" panose="02020603050405020304" pitchFamily="18" charset="0"/>
              <a:ea typeface="Calibri" panose="020F0502020204030204" pitchFamily="34" charset="0"/>
            </a:endParaRPr>
          </a:p>
          <a:p>
            <a:pPr marL="0" indent="0">
              <a:buNone/>
            </a:pP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4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FE68CE7-6C3C-9055-CF99-699980338392}"/>
              </a:ext>
            </a:extLst>
          </p:cNvPr>
          <p:cNvPicPr>
            <a:picLocks noChangeAspect="1"/>
          </p:cNvPicPr>
          <p:nvPr/>
        </p:nvPicPr>
        <p:blipFill>
          <a:blip r:embed="rId2"/>
          <a:stretch>
            <a:fillRect/>
          </a:stretch>
        </p:blipFill>
        <p:spPr>
          <a:xfrm>
            <a:off x="3970970" y="1770338"/>
            <a:ext cx="3204488" cy="1730188"/>
          </a:xfrm>
          <a:prstGeom prst="rect">
            <a:avLst/>
          </a:prstGeom>
        </p:spPr>
      </p:pic>
      <p:pic>
        <p:nvPicPr>
          <p:cNvPr id="9" name="Picture 8">
            <a:extLst>
              <a:ext uri="{FF2B5EF4-FFF2-40B4-BE49-F238E27FC236}">
                <a16:creationId xmlns:a16="http://schemas.microsoft.com/office/drawing/2014/main" id="{C839B927-FD9C-39BF-1BA6-042CA4C04BF8}"/>
              </a:ext>
            </a:extLst>
          </p:cNvPr>
          <p:cNvPicPr>
            <a:picLocks noChangeAspect="1"/>
          </p:cNvPicPr>
          <p:nvPr/>
        </p:nvPicPr>
        <p:blipFill>
          <a:blip r:embed="rId3"/>
          <a:stretch>
            <a:fillRect/>
          </a:stretch>
        </p:blipFill>
        <p:spPr>
          <a:xfrm>
            <a:off x="3970971" y="4663544"/>
            <a:ext cx="3204487" cy="1916596"/>
          </a:xfrm>
          <a:prstGeom prst="rect">
            <a:avLst/>
          </a:prstGeom>
        </p:spPr>
      </p:pic>
    </p:spTree>
    <p:extLst>
      <p:ext uri="{BB962C8B-B14F-4D97-AF65-F5344CB8AC3E}">
        <p14:creationId xmlns:p14="http://schemas.microsoft.com/office/powerpoint/2010/main" val="279846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7D15-AC42-ACF6-4CA9-CC86A2F60F40}"/>
              </a:ext>
            </a:extLst>
          </p:cNvPr>
          <p:cNvSpPr>
            <a:spLocks noGrp="1"/>
          </p:cNvSpPr>
          <p:nvPr>
            <p:ph type="title"/>
          </p:nvPr>
        </p:nvSpPr>
        <p:spPr/>
        <p:txBody>
          <a:bodyPr>
            <a:normAutofit/>
          </a:bodyPr>
          <a:lstStyle/>
          <a:p>
            <a:pPr algn="ctr"/>
            <a:r>
              <a:rPr lang="en-US" sz="3200" dirty="0">
                <a:solidFill>
                  <a:schemeClr val="accent1"/>
                </a:solidFill>
                <a:latin typeface="Times New Roman" panose="02020603050405020304" pitchFamily="18" charset="0"/>
                <a:cs typeface="Times New Roman" panose="02020603050405020304" pitchFamily="18" charset="0"/>
              </a:rPr>
              <a:t>Fundamental Software Engineering and System Engineering:</a:t>
            </a:r>
          </a:p>
        </p:txBody>
      </p:sp>
      <p:sp>
        <p:nvSpPr>
          <p:cNvPr id="3" name="Content Placeholder 2">
            <a:extLst>
              <a:ext uri="{FF2B5EF4-FFF2-40B4-BE49-F238E27FC236}">
                <a16:creationId xmlns:a16="http://schemas.microsoft.com/office/drawing/2014/main" id="{5E3E760A-0982-D04F-846D-C186BE40550C}"/>
              </a:ext>
            </a:extLst>
          </p:cNvPr>
          <p:cNvSpPr>
            <a:spLocks noGrp="1"/>
          </p:cNvSpPr>
          <p:nvPr>
            <p:ph idx="1"/>
          </p:nvPr>
        </p:nvSpPr>
        <p:spPr/>
        <p:txBody>
          <a:bodyPr>
            <a:normAutofit fontScale="77500" lnSpcReduction="20000"/>
          </a:bodyPr>
          <a:lstStyle/>
          <a:p>
            <a:pPr>
              <a:lnSpc>
                <a:spcPct val="107000"/>
              </a:lnSpc>
              <a:spcBef>
                <a:spcPts val="0"/>
              </a:spcBef>
              <a:spcAft>
                <a:spcPts val="800"/>
              </a:spcAft>
            </a:pPr>
            <a:r>
              <a:rPr lang="en-US" sz="2400" u="sng" cap="none"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Software engineering </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is the study and application of engineering to the design, development, implementation, and maintenance of software in a systematic manner.</a:t>
            </a:r>
          </a:p>
          <a:p>
            <a:pPr>
              <a:lnSpc>
                <a:spcPct val="107000"/>
              </a:lnSpc>
              <a:spcBef>
                <a:spcPts val="0"/>
              </a:spcBef>
              <a:spcAft>
                <a:spcPts val="800"/>
              </a:spcAft>
            </a:pPr>
            <a:r>
              <a:rPr lang="en-US" sz="2400" cap="none" dirty="0">
                <a:latin typeface="Times New Roman" panose="02020603050405020304" pitchFamily="18" charset="0"/>
                <a:ea typeface="Calibri" panose="020F0502020204030204" pitchFamily="34" charset="0"/>
                <a:cs typeface="Times New Roman" panose="02020603050405020304" pitchFamily="18" charset="0"/>
              </a:rPr>
              <a:t>It</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is </a:t>
            </a:r>
            <a:r>
              <a:rPr lang="en-US" sz="2400" cap="none" dirty="0">
                <a:latin typeface="Times New Roman" panose="02020603050405020304" pitchFamily="18" charset="0"/>
                <a:ea typeface="Calibri" panose="020F0502020204030204" pitchFamily="34" charset="0"/>
                <a:cs typeface="Times New Roman" panose="02020603050405020304" pitchFamily="18" charset="0"/>
              </a:rPr>
              <a:t>also </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an engineering branch associated with the development o software products using well-defined principles, methods, and procedures with functionalities such as reliability, usability, efficiency, maintainability, and portability.</a:t>
            </a:r>
          </a:p>
          <a:p>
            <a:pPr>
              <a:lnSpc>
                <a:spcPct val="107000"/>
              </a:lnSpc>
              <a:spcBef>
                <a:spcPts val="0"/>
              </a:spcBef>
              <a:spcAft>
                <a:spcPts val="800"/>
              </a:spcAft>
            </a:pPr>
            <a:r>
              <a:rPr lang="en-US" sz="2400" u="sng" cap="none"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Systems engineering </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is an interdisciplinary field of engineering and engineering management that focuses on how to design and manage complex systems over their life cycles. At its core, systems engineering utilizes systems thinking principles to organize this body of knowledge. Issues such as requirements engineering, reliability, logistics, coordination of different teams, testing and evaluation, maintainability, and many other disciplines necessary for successful system development, design, implementation, and ultimate decommission become more difficult when dealing with large or complex projects.</a:t>
            </a:r>
            <a:endParaRPr lang="en-US" sz="2400" cap="none"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8511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47</TotalTime>
  <Words>800</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Times New Roman</vt:lpstr>
      <vt:lpstr>Tw Cen MT</vt:lpstr>
      <vt:lpstr>Circuit</vt:lpstr>
      <vt:lpstr>History of Software Engineering  </vt:lpstr>
      <vt:lpstr>PowerPoint Presentation</vt:lpstr>
      <vt:lpstr>Agile &amp; Agile manifesto </vt:lpstr>
      <vt:lpstr>Fundamental Software Engineering and System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&amp; Agile manifesto</dc:title>
  <dc:creator>Swathi Kiran</dc:creator>
  <cp:lastModifiedBy>Katagoni Revanth</cp:lastModifiedBy>
  <cp:revision>7</cp:revision>
  <dcterms:created xsi:type="dcterms:W3CDTF">2023-02-02T04:31:03Z</dcterms:created>
  <dcterms:modified xsi:type="dcterms:W3CDTF">2023-02-02T21:10:44Z</dcterms:modified>
</cp:coreProperties>
</file>