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 id="2147483685" r:id="rId2"/>
  </p:sldMasterIdLst>
  <p:sldIdLst>
    <p:sldId id="256" r:id="rId3"/>
    <p:sldId id="257" r:id="rId4"/>
    <p:sldId id="259" r:id="rId5"/>
    <p:sldId id="290" r:id="rId6"/>
    <p:sldId id="261" r:id="rId7"/>
    <p:sldId id="260" r:id="rId8"/>
    <p:sldId id="292" r:id="rId9"/>
    <p:sldId id="267" r:id="rId10"/>
    <p:sldId id="272" r:id="rId11"/>
    <p:sldId id="288" r:id="rId12"/>
    <p:sldId id="268" r:id="rId13"/>
    <p:sldId id="266" r:id="rId14"/>
    <p:sldId id="293" r:id="rId15"/>
    <p:sldId id="298" r:id="rId16"/>
    <p:sldId id="294" r:id="rId17"/>
    <p:sldId id="295" r:id="rId18"/>
    <p:sldId id="264" r:id="rId19"/>
    <p:sldId id="296" r:id="rId20"/>
    <p:sldId id="29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9CB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0" autoAdjust="0"/>
    <p:restoredTop sz="94660"/>
  </p:normalViewPr>
  <p:slideViewPr>
    <p:cSldViewPr snapToGrid="0">
      <p:cViewPr varScale="1">
        <p:scale>
          <a:sx n="103" d="100"/>
          <a:sy n="103" d="100"/>
        </p:scale>
        <p:origin x="132"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335455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438245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096853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4319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‹Nº›</a:t>
            </a:fld>
            <a:endParaRPr lang="en-US" dirty="0"/>
          </a:p>
        </p:txBody>
      </p:sp>
    </p:spTree>
    <p:extLst>
      <p:ext uri="{BB962C8B-B14F-4D97-AF65-F5344CB8AC3E}">
        <p14:creationId xmlns:p14="http://schemas.microsoft.com/office/powerpoint/2010/main" val="490565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0EBB0C4-6273-4C6E-B9BD-2EDC30F1CD52}" type="datetimeFigureOut">
              <a:rPr lang="en-US" dirty="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2529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408542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42759839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11/12/2024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939846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11/12/2024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extLst>
      <p:ext uri="{BB962C8B-B14F-4D97-AF65-F5344CB8AC3E}">
        <p14:creationId xmlns:p14="http://schemas.microsoft.com/office/powerpoint/2010/main" val="8471190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11/12/2024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dirty="0"/>
          </a:p>
        </p:txBody>
      </p:sp>
    </p:spTree>
    <p:extLst>
      <p:ext uri="{BB962C8B-B14F-4D97-AF65-F5344CB8AC3E}">
        <p14:creationId xmlns:p14="http://schemas.microsoft.com/office/powerpoint/2010/main" val="2059857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‹Nº›</a:t>
            </a:fld>
            <a:endParaRPr lang="en-US" dirty="0"/>
          </a:p>
        </p:txBody>
      </p:sp>
    </p:spTree>
    <p:extLst>
      <p:ext uri="{BB962C8B-B14F-4D97-AF65-F5344CB8AC3E}">
        <p14:creationId xmlns:p14="http://schemas.microsoft.com/office/powerpoint/2010/main" val="32509843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9CAD897-D46E-4AD2-BD9B-49DD3E640873}" type="datetimeFigureOut">
              <a:rPr lang="en-US" dirty="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1606809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42437357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242819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20EBB0C4-6273-4C6E-B9BD-2EDC30F1CD52}" type="datetimeFigureOut">
              <a:rPr lang="en-US" smtClean="0"/>
              <a:t>11/12/2024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53241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904517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041276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11/12/2024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546257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11/12/2024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576801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2ABBEA6-7C60-4B02-AE87-00D78D8422AF}" type="datetimeFigureOut">
              <a:rPr lang="en-US" smtClean="0"/>
              <a:t>11/12/2024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116950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9CAD897-D46E-4AD2-BD9B-49DD3E640873}" type="datetimeFigureOut">
              <a:rPr lang="en-US" smtClean="0"/>
              <a:t>11/12/2024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910536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8624D31-43A5-475A-80CF-332C9F6DCF35}" type="datetimeFigureOut">
              <a:rPr lang="en-US" smtClean="0"/>
              <a:t>11/12/2024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08826904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11/12/2024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3443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g"/><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jpg"/><Relationship Id="rId4" Type="http://schemas.openxmlformats.org/officeDocument/2006/relationships/image" Target="../media/image13.png"/><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6DCA732-1651-2C02-62CF-1FEA4DD79239}"/>
              </a:ext>
            </a:extLst>
          </p:cNvPr>
          <p:cNvSpPr txBox="1"/>
          <p:nvPr/>
        </p:nvSpPr>
        <p:spPr>
          <a:xfrm>
            <a:off x="1538266" y="1556316"/>
            <a:ext cx="8934276" cy="707886"/>
          </a:xfrm>
          <a:prstGeom prst="rect">
            <a:avLst/>
          </a:prstGeom>
          <a:noFill/>
        </p:spPr>
        <p:txBody>
          <a:bodyPr wrap="square" rtlCol="0">
            <a:spAutoFit/>
          </a:bodyPr>
          <a:lstStyle/>
          <a:p>
            <a:pPr algn="ctr"/>
            <a:r>
              <a:rPr lang="es-PE" sz="2000" b="1" dirty="0">
                <a:latin typeface="Times New Roman" panose="02020603050405020304" pitchFamily="18" charset="0"/>
                <a:cs typeface="Times New Roman" panose="02020603050405020304" pitchFamily="18" charset="0"/>
              </a:rPr>
              <a:t>TESIS PARA OPTAR POR EL TÍTULO PROFESIONAL DE INGENIERO DE SISTEMAS</a:t>
            </a:r>
          </a:p>
        </p:txBody>
      </p:sp>
      <p:pic>
        <p:nvPicPr>
          <p:cNvPr id="5" name="Imagen 4" descr="http://admision.unprg.edu.pe/bienestar/imagenes/unprg.png">
            <a:extLst>
              <a:ext uri="{FF2B5EF4-FFF2-40B4-BE49-F238E27FC236}">
                <a16:creationId xmlns:a16="http://schemas.microsoft.com/office/drawing/2014/main" id="{780C294A-43CB-05AE-86D5-2F3F6C61295E}"/>
              </a:ext>
            </a:extLst>
          </p:cNvPr>
          <p:cNvPicPr/>
          <p:nvPr/>
        </p:nvPicPr>
        <p:blipFill rotWithShape="1">
          <a:blip r:embed="rId2" cstate="print">
            <a:clrChange>
              <a:clrFrom>
                <a:srgbClr val="000000">
                  <a:alpha val="0"/>
                </a:srgbClr>
              </a:clrFrom>
              <a:clrTo>
                <a:srgbClr val="000000">
                  <a:alpha val="0"/>
                </a:srgbClr>
              </a:clrTo>
            </a:clrChange>
            <a:extLst>
              <a:ext uri="{BEBA8EAE-BF5A-486C-A8C5-ECC9F3942E4B}">
                <a14:imgProps xmlns:a14="http://schemas.microsoft.com/office/drawing/2010/main">
                  <a14:imgLayer r:embed="rId3">
                    <a14:imgEffect>
                      <a14:sharpenSoften amount="25000"/>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rcRect l="15691" t="6274" r="16147" b="6302"/>
          <a:stretch/>
        </p:blipFill>
        <p:spPr bwMode="auto">
          <a:xfrm>
            <a:off x="233727" y="667795"/>
            <a:ext cx="1186511" cy="1607766"/>
          </a:xfrm>
          <a:prstGeom prst="rect">
            <a:avLst/>
          </a:prstGeom>
          <a:noFill/>
          <a:ln>
            <a:noFill/>
          </a:ln>
          <a:extLst>
            <a:ext uri="{53640926-AAD7-44D8-BBD7-CCE9431645EC}">
              <a14:shadowObscured xmlns:a14="http://schemas.microsoft.com/office/drawing/2010/main"/>
            </a:ext>
          </a:extLst>
        </p:spPr>
      </p:pic>
      <p:pic>
        <p:nvPicPr>
          <p:cNvPr id="6" name="Imagen 5" descr="Imagen que contiene libro&#10;&#10;Descripción generada con confianza alta">
            <a:extLst>
              <a:ext uri="{FF2B5EF4-FFF2-40B4-BE49-F238E27FC236}">
                <a16:creationId xmlns:a16="http://schemas.microsoft.com/office/drawing/2014/main" id="{679E62B5-99AA-624A-E746-0C4181CF36F7}"/>
              </a:ext>
            </a:extLst>
          </p:cNvPr>
          <p:cNvPicPr>
            <a:picLocks noChangeAspect="1"/>
          </p:cNvPicPr>
          <p:nvPr/>
        </p:nvPicPr>
        <p:blipFill>
          <a:blip r:embed="rId4"/>
          <a:stretch>
            <a:fillRect/>
          </a:stretch>
        </p:blipFill>
        <p:spPr>
          <a:xfrm>
            <a:off x="10915105" y="667795"/>
            <a:ext cx="1112180" cy="1607766"/>
          </a:xfrm>
          <a:prstGeom prst="rect">
            <a:avLst/>
          </a:prstGeom>
        </p:spPr>
      </p:pic>
      <p:sp>
        <p:nvSpPr>
          <p:cNvPr id="7" name="CuadroTexto 6">
            <a:extLst>
              <a:ext uri="{FF2B5EF4-FFF2-40B4-BE49-F238E27FC236}">
                <a16:creationId xmlns:a16="http://schemas.microsoft.com/office/drawing/2014/main" id="{8F7B9E78-6895-42C7-75B2-C65DCC27B094}"/>
              </a:ext>
            </a:extLst>
          </p:cNvPr>
          <p:cNvSpPr txBox="1"/>
          <p:nvPr/>
        </p:nvSpPr>
        <p:spPr>
          <a:xfrm>
            <a:off x="2453032" y="2183133"/>
            <a:ext cx="7734509" cy="984885"/>
          </a:xfrm>
          <a:prstGeom prst="rect">
            <a:avLst/>
          </a:prstGeom>
          <a:noFill/>
        </p:spPr>
        <p:txBody>
          <a:bodyPr wrap="square" rtlCol="0">
            <a:spAutoFit/>
          </a:bodyPr>
          <a:lstStyle/>
          <a:p>
            <a:pPr algn="l"/>
            <a:endParaRPr lang="es-PE" sz="1800" b="0" i="0" u="none" strike="noStrike" baseline="0" dirty="0">
              <a:solidFill>
                <a:srgbClr val="000000"/>
              </a:solidFill>
              <a:latin typeface="Times New Roman" panose="02020603050405020304" pitchFamily="18" charset="0"/>
            </a:endParaRPr>
          </a:p>
          <a:p>
            <a:pPr algn="ctr"/>
            <a:r>
              <a:rPr lang="es-ES" sz="2000" b="0" i="0" u="none" strike="noStrike" baseline="0" dirty="0">
                <a:solidFill>
                  <a:srgbClr val="000000"/>
                </a:solidFill>
                <a:latin typeface="Times New Roman" panose="02020603050405020304" pitchFamily="18" charset="0"/>
              </a:rPr>
              <a:t> </a:t>
            </a:r>
            <a:r>
              <a:rPr lang="es-ES" sz="2000" b="1" i="0" u="none" strike="noStrike" baseline="0" dirty="0">
                <a:solidFill>
                  <a:srgbClr val="000000"/>
                </a:solidFill>
                <a:latin typeface="Times New Roman" panose="02020603050405020304" pitchFamily="18" charset="0"/>
              </a:rPr>
              <a:t>“</a:t>
            </a:r>
            <a:r>
              <a:rPr lang="es-MX" sz="1800" b="1" i="0" u="none" strike="noStrike" baseline="0" dirty="0">
                <a:solidFill>
                  <a:srgbClr val="000000"/>
                </a:solidFill>
                <a:latin typeface="Times New Roman" panose="02020603050405020304" pitchFamily="18" charset="0"/>
              </a:rPr>
              <a:t>SISTEMA INTELIGENTE BASADO EN DEEP LEARNING PARA EL 		DIAGNÓSTICO DE CÁNCER DE PRÓSTATA</a:t>
            </a:r>
            <a:r>
              <a:rPr lang="es-ES" sz="2000" b="1" i="0" u="none" strike="noStrike" baseline="0" dirty="0">
                <a:solidFill>
                  <a:srgbClr val="000000"/>
                </a:solidFill>
                <a:latin typeface="Times New Roman" panose="02020603050405020304" pitchFamily="18" charset="0"/>
              </a:rPr>
              <a:t>”</a:t>
            </a:r>
            <a:endParaRPr lang="es-PE" sz="2000" dirty="0"/>
          </a:p>
        </p:txBody>
      </p:sp>
      <p:sp>
        <p:nvSpPr>
          <p:cNvPr id="8" name="CuadroTexto 7">
            <a:extLst>
              <a:ext uri="{FF2B5EF4-FFF2-40B4-BE49-F238E27FC236}">
                <a16:creationId xmlns:a16="http://schemas.microsoft.com/office/drawing/2014/main" id="{E498891B-A230-2A0A-5122-430AE586D683}"/>
              </a:ext>
            </a:extLst>
          </p:cNvPr>
          <p:cNvSpPr txBox="1"/>
          <p:nvPr/>
        </p:nvSpPr>
        <p:spPr>
          <a:xfrm>
            <a:off x="1351226" y="667795"/>
            <a:ext cx="9653412" cy="584775"/>
          </a:xfrm>
          <a:prstGeom prst="rect">
            <a:avLst/>
          </a:prstGeom>
          <a:noFill/>
        </p:spPr>
        <p:txBody>
          <a:bodyPr wrap="none" rtlCol="0">
            <a:spAutoFit/>
          </a:bodyPr>
          <a:lstStyle/>
          <a:p>
            <a:r>
              <a:rPr lang="es-PE" sz="3200" b="1" dirty="0">
                <a:latin typeface="Times New Roman" panose="02020603050405020304" pitchFamily="18" charset="0"/>
                <a:cs typeface="Times New Roman" panose="02020603050405020304" pitchFamily="18" charset="0"/>
              </a:rPr>
              <a:t>UNIVERSIDAD NACIONAL PEDRO RUIZ GALLO</a:t>
            </a:r>
          </a:p>
        </p:txBody>
      </p:sp>
      <p:sp>
        <p:nvSpPr>
          <p:cNvPr id="9" name="CuadroTexto 8">
            <a:extLst>
              <a:ext uri="{FF2B5EF4-FFF2-40B4-BE49-F238E27FC236}">
                <a16:creationId xmlns:a16="http://schemas.microsoft.com/office/drawing/2014/main" id="{CBD37A3F-134F-A117-AA1E-0A60FE9B2FAE}"/>
              </a:ext>
            </a:extLst>
          </p:cNvPr>
          <p:cNvSpPr txBox="1"/>
          <p:nvPr/>
        </p:nvSpPr>
        <p:spPr>
          <a:xfrm>
            <a:off x="1111654" y="3735238"/>
            <a:ext cx="1198277" cy="400110"/>
          </a:xfrm>
          <a:prstGeom prst="rect">
            <a:avLst/>
          </a:prstGeom>
          <a:noFill/>
        </p:spPr>
        <p:txBody>
          <a:bodyPr wrap="none" rtlCol="0">
            <a:spAutoFit/>
          </a:bodyPr>
          <a:lstStyle/>
          <a:p>
            <a:r>
              <a:rPr lang="es-PE" sz="2000" b="1" dirty="0"/>
              <a:t>TESISTAS:</a:t>
            </a:r>
          </a:p>
        </p:txBody>
      </p:sp>
      <p:sp>
        <p:nvSpPr>
          <p:cNvPr id="10" name="CuadroTexto 9">
            <a:extLst>
              <a:ext uri="{FF2B5EF4-FFF2-40B4-BE49-F238E27FC236}">
                <a16:creationId xmlns:a16="http://schemas.microsoft.com/office/drawing/2014/main" id="{6AD14771-5500-FC1C-30F2-FCB650FF2D8F}"/>
              </a:ext>
            </a:extLst>
          </p:cNvPr>
          <p:cNvSpPr txBox="1"/>
          <p:nvPr/>
        </p:nvSpPr>
        <p:spPr>
          <a:xfrm>
            <a:off x="2453032" y="4028536"/>
            <a:ext cx="4853445" cy="646331"/>
          </a:xfrm>
          <a:prstGeom prst="rect">
            <a:avLst/>
          </a:prstGeom>
          <a:noFill/>
        </p:spPr>
        <p:txBody>
          <a:bodyPr wrap="none" rtlCol="0">
            <a:spAutoFit/>
          </a:bodyPr>
          <a:lstStyle/>
          <a:p>
            <a:pPr marL="285750" indent="-285750">
              <a:buFont typeface="Wingdings" panose="05000000000000000000" pitchFamily="2" charset="2"/>
              <a:buChar char="§"/>
            </a:pPr>
            <a:r>
              <a:rPr lang="es-PE" dirty="0">
                <a:latin typeface="Times New Roman" panose="02020603050405020304" pitchFamily="18" charset="0"/>
                <a:cs typeface="Times New Roman" panose="02020603050405020304" pitchFamily="18" charset="0"/>
              </a:rPr>
              <a:t>SANTAMARIA SANTISTEBAN, Jahir Santos</a:t>
            </a:r>
          </a:p>
          <a:p>
            <a:pPr marL="285750" indent="-285750">
              <a:buFont typeface="Wingdings" panose="05000000000000000000" pitchFamily="2" charset="2"/>
              <a:buChar char="§"/>
            </a:pPr>
            <a:r>
              <a:rPr lang="es-PE" dirty="0">
                <a:latin typeface="Times New Roman" panose="02020603050405020304" pitchFamily="18" charset="0"/>
                <a:cs typeface="Times New Roman" panose="02020603050405020304" pitchFamily="18" charset="0"/>
              </a:rPr>
              <a:t>SIESQUEN VALDIVIA, Luis Felipe</a:t>
            </a:r>
          </a:p>
        </p:txBody>
      </p:sp>
      <p:sp>
        <p:nvSpPr>
          <p:cNvPr id="11" name="CuadroTexto 10">
            <a:extLst>
              <a:ext uri="{FF2B5EF4-FFF2-40B4-BE49-F238E27FC236}">
                <a16:creationId xmlns:a16="http://schemas.microsoft.com/office/drawing/2014/main" id="{7BE757D3-04E2-E09F-556C-44C5C61D07D3}"/>
              </a:ext>
            </a:extLst>
          </p:cNvPr>
          <p:cNvSpPr txBox="1"/>
          <p:nvPr/>
        </p:nvSpPr>
        <p:spPr>
          <a:xfrm>
            <a:off x="1111654" y="4811635"/>
            <a:ext cx="1094274" cy="400110"/>
          </a:xfrm>
          <a:prstGeom prst="rect">
            <a:avLst/>
          </a:prstGeom>
          <a:noFill/>
        </p:spPr>
        <p:txBody>
          <a:bodyPr wrap="none" rtlCol="0">
            <a:spAutoFit/>
          </a:bodyPr>
          <a:lstStyle/>
          <a:p>
            <a:r>
              <a:rPr lang="es-PE" sz="2000" b="1" dirty="0"/>
              <a:t>ASESOR:</a:t>
            </a:r>
          </a:p>
        </p:txBody>
      </p:sp>
      <p:sp>
        <p:nvSpPr>
          <p:cNvPr id="12" name="CuadroTexto 11">
            <a:extLst>
              <a:ext uri="{FF2B5EF4-FFF2-40B4-BE49-F238E27FC236}">
                <a16:creationId xmlns:a16="http://schemas.microsoft.com/office/drawing/2014/main" id="{0C65263F-135A-FA30-313B-29D4DE61805D}"/>
              </a:ext>
            </a:extLst>
          </p:cNvPr>
          <p:cNvSpPr txBox="1"/>
          <p:nvPr/>
        </p:nvSpPr>
        <p:spPr>
          <a:xfrm>
            <a:off x="2579298" y="5374257"/>
            <a:ext cx="4207242" cy="369332"/>
          </a:xfrm>
          <a:prstGeom prst="rect">
            <a:avLst/>
          </a:prstGeom>
          <a:noFill/>
        </p:spPr>
        <p:txBody>
          <a:bodyPr wrap="none" rtlCol="0">
            <a:spAutoFit/>
          </a:bodyPr>
          <a:lstStyle/>
          <a:p>
            <a:r>
              <a:rPr lang="es-PE" dirty="0">
                <a:latin typeface="Times New Roman" panose="02020603050405020304" pitchFamily="18" charset="0"/>
                <a:cs typeface="Times New Roman" panose="02020603050405020304" pitchFamily="18" charset="0"/>
              </a:rPr>
              <a:t>MG. ING. VILLEGAS CUBAS, Juan Elías</a:t>
            </a:r>
          </a:p>
        </p:txBody>
      </p:sp>
    </p:spTree>
    <p:extLst>
      <p:ext uri="{BB962C8B-B14F-4D97-AF65-F5344CB8AC3E}">
        <p14:creationId xmlns:p14="http://schemas.microsoft.com/office/powerpoint/2010/main" val="2104917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023E162-2671-D893-F50F-50F57C15E98D}"/>
              </a:ext>
            </a:extLst>
          </p:cNvPr>
          <p:cNvSpPr txBox="1"/>
          <p:nvPr/>
        </p:nvSpPr>
        <p:spPr>
          <a:xfrm>
            <a:off x="698740" y="319177"/>
            <a:ext cx="5547096" cy="400110"/>
          </a:xfrm>
          <a:prstGeom prst="rect">
            <a:avLst/>
          </a:prstGeom>
          <a:noFill/>
        </p:spPr>
        <p:txBody>
          <a:bodyPr wrap="none" rtlCol="0">
            <a:spAutoFit/>
          </a:bodyPr>
          <a:lstStyle/>
          <a:p>
            <a:r>
              <a:rPr lang="es-PE" sz="2000" b="1" dirty="0">
                <a:latin typeface="Times New Roman" panose="02020603050405020304" pitchFamily="18" charset="0"/>
                <a:cs typeface="Times New Roman" panose="02020603050405020304" pitchFamily="18" charset="0"/>
              </a:rPr>
              <a:t>IMÁGENES CON PATRONES CRIBIFORMES</a:t>
            </a:r>
          </a:p>
        </p:txBody>
      </p:sp>
      <p:sp>
        <p:nvSpPr>
          <p:cNvPr id="7" name="CuadroTexto 6">
            <a:extLst>
              <a:ext uri="{FF2B5EF4-FFF2-40B4-BE49-F238E27FC236}">
                <a16:creationId xmlns:a16="http://schemas.microsoft.com/office/drawing/2014/main" id="{DCBCC15E-CF47-423E-275E-5E55AD477DBA}"/>
              </a:ext>
            </a:extLst>
          </p:cNvPr>
          <p:cNvSpPr txBox="1"/>
          <p:nvPr/>
        </p:nvSpPr>
        <p:spPr>
          <a:xfrm>
            <a:off x="3447172" y="5480815"/>
            <a:ext cx="5327381" cy="369332"/>
          </a:xfrm>
          <a:prstGeom prst="rect">
            <a:avLst/>
          </a:prstGeom>
          <a:noFill/>
        </p:spPr>
        <p:txBody>
          <a:bodyPr wrap="square">
            <a:spAutoFit/>
          </a:bodyPr>
          <a:lstStyle/>
          <a:p>
            <a:r>
              <a:rPr lang="es-PE" dirty="0">
                <a:latin typeface="Times New Roman" panose="02020603050405020304" pitchFamily="18" charset="0"/>
                <a:cs typeface="Times New Roman" panose="02020603050405020304" pitchFamily="18" charset="0"/>
              </a:rPr>
              <a:t>Nota: </a:t>
            </a:r>
            <a:r>
              <a:rPr lang="es-MX" dirty="0">
                <a:latin typeface="Times New Roman" panose="02020603050405020304" pitchFamily="18" charset="0"/>
                <a:cs typeface="Times New Roman" panose="02020603050405020304" pitchFamily="18" charset="0"/>
              </a:rPr>
              <a:t>Obtenido y modificado de Rodríguez S. (2020)</a:t>
            </a:r>
            <a:endParaRPr lang="es-PE" dirty="0">
              <a:latin typeface="Times New Roman" panose="02020603050405020304" pitchFamily="18" charset="0"/>
              <a:cs typeface="Times New Roman" panose="02020603050405020304" pitchFamily="18" charset="0"/>
            </a:endParaRPr>
          </a:p>
        </p:txBody>
      </p:sp>
      <p:sp>
        <p:nvSpPr>
          <p:cNvPr id="12" name="Rectángulo 11">
            <a:extLst>
              <a:ext uri="{FF2B5EF4-FFF2-40B4-BE49-F238E27FC236}">
                <a16:creationId xmlns:a16="http://schemas.microsoft.com/office/drawing/2014/main" id="{F66E514C-E473-BBA4-9ED5-D768C8E922BE}"/>
              </a:ext>
            </a:extLst>
          </p:cNvPr>
          <p:cNvSpPr/>
          <p:nvPr/>
        </p:nvSpPr>
        <p:spPr>
          <a:xfrm>
            <a:off x="3136203" y="1176871"/>
            <a:ext cx="5919593" cy="330200"/>
          </a:xfrm>
          <a:prstGeom prst="rect">
            <a:avLst/>
          </a:prstGeom>
          <a:noFill/>
          <a:ln>
            <a:noFill/>
          </a:ln>
        </p:spPr>
        <p:txBody>
          <a:bodyPr spcFirstLastPara="1" wrap="square" lIns="91425" tIns="45700" rIns="91425" bIns="45700" anchor="t" anchorCtr="0">
            <a:noAutofit/>
          </a:bodyPr>
          <a:lstStyle/>
          <a:p>
            <a:pPr>
              <a:lnSpc>
                <a:spcPct val="107000"/>
              </a:lnSpc>
              <a:spcAft>
                <a:spcPts val="800"/>
              </a:spcAft>
            </a:pPr>
            <a:r>
              <a:rPr lang="es-E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a:t>
            </a:r>
            <a:r>
              <a:rPr lang="es-MX" sz="1400" dirty="0">
                <a:latin typeface="Times New Roman" panose="02020603050405020304" pitchFamily="18" charset="0"/>
                <a:cs typeface="Times New Roman" panose="02020603050405020304" pitchFamily="18" charset="0"/>
              </a:rPr>
              <a:t>Imágenes con patrones cribiformes, no contiene signos de cáncer de próstata</a:t>
            </a:r>
            <a:endParaRPr lang="es-PE"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6" name="Imagen 15">
            <a:extLst>
              <a:ext uri="{FF2B5EF4-FFF2-40B4-BE49-F238E27FC236}">
                <a16:creationId xmlns:a16="http://schemas.microsoft.com/office/drawing/2014/main" id="{CDA07EE0-8516-85E4-DA53-48D9BC8980AE}"/>
              </a:ext>
            </a:extLst>
          </p:cNvPr>
          <p:cNvPicPr>
            <a:picLocks noChangeAspect="1"/>
          </p:cNvPicPr>
          <p:nvPr/>
        </p:nvPicPr>
        <p:blipFill rotWithShape="1">
          <a:blip r:embed="rId2"/>
          <a:srcRect t="12494" b="28896"/>
          <a:stretch/>
        </p:blipFill>
        <p:spPr>
          <a:xfrm>
            <a:off x="2947548" y="1576253"/>
            <a:ext cx="6296904" cy="1166948"/>
          </a:xfrm>
          <a:prstGeom prst="rect">
            <a:avLst/>
          </a:prstGeom>
        </p:spPr>
      </p:pic>
      <p:sp>
        <p:nvSpPr>
          <p:cNvPr id="17" name="Rectángulo 16">
            <a:extLst>
              <a:ext uri="{FF2B5EF4-FFF2-40B4-BE49-F238E27FC236}">
                <a16:creationId xmlns:a16="http://schemas.microsoft.com/office/drawing/2014/main" id="{6F791417-F47D-C77E-3378-E52BD9BEA9AD}"/>
              </a:ext>
            </a:extLst>
          </p:cNvPr>
          <p:cNvSpPr/>
          <p:nvPr/>
        </p:nvSpPr>
        <p:spPr>
          <a:xfrm>
            <a:off x="3193926" y="3098800"/>
            <a:ext cx="5804145" cy="330200"/>
          </a:xfrm>
          <a:prstGeom prst="rect">
            <a:avLst/>
          </a:prstGeom>
          <a:noFill/>
          <a:ln>
            <a:noFill/>
          </a:ln>
        </p:spPr>
        <p:txBody>
          <a:bodyPr spcFirstLastPara="1" wrap="square" lIns="91425" tIns="45700" rIns="91425" bIns="45700" anchor="t" anchorCtr="0">
            <a:noAutofit/>
          </a:bodyPr>
          <a:lstStyle/>
          <a:p>
            <a:pPr>
              <a:lnSpc>
                <a:spcPct val="107000"/>
              </a:lnSpc>
              <a:spcAft>
                <a:spcPts val="800"/>
              </a:spcAft>
            </a:pPr>
            <a:r>
              <a:rPr lang="es-E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a:t>
            </a:r>
            <a:r>
              <a:rPr lang="es-E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Imágenes con patrones cribiformes, contiene signos de cáncer de próstata</a:t>
            </a:r>
            <a:endParaRPr lang="es-PE"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 name="Imagen 19">
            <a:extLst>
              <a:ext uri="{FF2B5EF4-FFF2-40B4-BE49-F238E27FC236}">
                <a16:creationId xmlns:a16="http://schemas.microsoft.com/office/drawing/2014/main" id="{A391C1D6-7606-6A3F-A5BD-A0F7F870480B}"/>
              </a:ext>
            </a:extLst>
          </p:cNvPr>
          <p:cNvPicPr>
            <a:picLocks noChangeAspect="1"/>
          </p:cNvPicPr>
          <p:nvPr/>
        </p:nvPicPr>
        <p:blipFill>
          <a:blip r:embed="rId3"/>
          <a:stretch>
            <a:fillRect/>
          </a:stretch>
        </p:blipFill>
        <p:spPr>
          <a:xfrm>
            <a:off x="3057101" y="3535665"/>
            <a:ext cx="6077798" cy="1152686"/>
          </a:xfrm>
          <a:prstGeom prst="rect">
            <a:avLst/>
          </a:prstGeom>
        </p:spPr>
      </p:pic>
    </p:spTree>
    <p:extLst>
      <p:ext uri="{BB962C8B-B14F-4D97-AF65-F5344CB8AC3E}">
        <p14:creationId xmlns:p14="http://schemas.microsoft.com/office/powerpoint/2010/main" val="471828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2502869-5BCD-689A-B396-7C29CFF7FA5F}"/>
              </a:ext>
            </a:extLst>
          </p:cNvPr>
          <p:cNvSpPr txBox="1"/>
          <p:nvPr/>
        </p:nvSpPr>
        <p:spPr>
          <a:xfrm>
            <a:off x="4473357" y="1787425"/>
            <a:ext cx="3531095" cy="1938992"/>
          </a:xfrm>
          <a:prstGeom prst="rect">
            <a:avLst/>
          </a:prstGeom>
          <a:noFill/>
        </p:spPr>
        <p:txBody>
          <a:bodyPr wrap="none" rtlCol="0" anchor="ctr">
            <a:spAutoFit/>
          </a:bodyPr>
          <a:lstStyle/>
          <a:p>
            <a:pPr algn="ctr"/>
            <a:r>
              <a:rPr lang="es-PE" sz="4000" b="1" dirty="0">
                <a:latin typeface="Times New Roman" panose="02020603050405020304" pitchFamily="18" charset="0"/>
                <a:cs typeface="Times New Roman" panose="02020603050405020304" pitchFamily="18" charset="0"/>
              </a:rPr>
              <a:t>04</a:t>
            </a:r>
          </a:p>
          <a:p>
            <a:r>
              <a:rPr lang="es-PE" sz="4000" dirty="0">
                <a:latin typeface="Times New Roman" panose="02020603050405020304" pitchFamily="18" charset="0"/>
                <a:cs typeface="Times New Roman" panose="02020603050405020304" pitchFamily="18" charset="0"/>
              </a:rPr>
              <a:t>_____________</a:t>
            </a:r>
          </a:p>
          <a:p>
            <a:pPr algn="ctr"/>
            <a:r>
              <a:rPr lang="es-PE" sz="4000" b="1" dirty="0">
                <a:latin typeface="Times New Roman" panose="02020603050405020304" pitchFamily="18" charset="0"/>
                <a:cs typeface="Times New Roman" panose="02020603050405020304" pitchFamily="18" charset="0"/>
              </a:rPr>
              <a:t>PROPUESTA</a:t>
            </a:r>
          </a:p>
        </p:txBody>
      </p:sp>
    </p:spTree>
    <p:extLst>
      <p:ext uri="{BB962C8B-B14F-4D97-AF65-F5344CB8AC3E}">
        <p14:creationId xmlns:p14="http://schemas.microsoft.com/office/powerpoint/2010/main" val="2855205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023E162-2671-D893-F50F-50F57C15E98D}"/>
              </a:ext>
            </a:extLst>
          </p:cNvPr>
          <p:cNvSpPr txBox="1"/>
          <p:nvPr/>
        </p:nvSpPr>
        <p:spPr>
          <a:xfrm>
            <a:off x="698740" y="319177"/>
            <a:ext cx="1722138" cy="400110"/>
          </a:xfrm>
          <a:prstGeom prst="rect">
            <a:avLst/>
          </a:prstGeom>
          <a:noFill/>
        </p:spPr>
        <p:txBody>
          <a:bodyPr wrap="none" rtlCol="0">
            <a:spAutoFit/>
          </a:bodyPr>
          <a:lstStyle/>
          <a:p>
            <a:r>
              <a:rPr lang="es-PE" sz="2000" b="1" dirty="0">
                <a:latin typeface="Times New Roman" panose="02020603050405020304" pitchFamily="18" charset="0"/>
                <a:cs typeface="Times New Roman" panose="02020603050405020304" pitchFamily="18" charset="0"/>
              </a:rPr>
              <a:t>PROPUESTA</a:t>
            </a:r>
          </a:p>
        </p:txBody>
      </p:sp>
      <p:sp>
        <p:nvSpPr>
          <p:cNvPr id="10" name="CuadroTexto 9">
            <a:extLst>
              <a:ext uri="{FF2B5EF4-FFF2-40B4-BE49-F238E27FC236}">
                <a16:creationId xmlns:a16="http://schemas.microsoft.com/office/drawing/2014/main" id="{95717439-1163-EBDD-08D2-5E7766D7D63A}"/>
              </a:ext>
            </a:extLst>
          </p:cNvPr>
          <p:cNvSpPr txBox="1"/>
          <p:nvPr/>
        </p:nvSpPr>
        <p:spPr>
          <a:xfrm>
            <a:off x="2046914" y="5553512"/>
            <a:ext cx="8868518" cy="369332"/>
          </a:xfrm>
          <a:prstGeom prst="rect">
            <a:avLst/>
          </a:prstGeom>
          <a:noFill/>
        </p:spPr>
        <p:txBody>
          <a:bodyPr wrap="none" rtlCol="0">
            <a:spAutoFit/>
          </a:bodyPr>
          <a:lstStyle/>
          <a:p>
            <a:r>
              <a:rPr lang="es-PE" sz="1800" b="0" i="0" u="none" strike="noStrike" baseline="0" dirty="0">
                <a:solidFill>
                  <a:srgbClr val="000000"/>
                </a:solidFill>
                <a:latin typeface="Times New Roman" panose="02020603050405020304" pitchFamily="18" charset="0"/>
                <a:cs typeface="Times New Roman" panose="02020603050405020304" pitchFamily="18" charset="0"/>
              </a:rPr>
              <a:t>Nota: </a:t>
            </a:r>
            <a:r>
              <a:rPr lang="es-MX" dirty="0">
                <a:latin typeface="Times New Roman" panose="02020603050405020304" pitchFamily="18" charset="0"/>
                <a:cs typeface="Times New Roman" panose="02020603050405020304" pitchFamily="18" charset="0"/>
              </a:rPr>
              <a:t>Flujograma elaborado por los autores en base a la propuesta del modelo de predicción</a:t>
            </a:r>
            <a:endParaRPr lang="es-PE" dirty="0">
              <a:latin typeface="Times New Roman" panose="02020603050405020304" pitchFamily="18" charset="0"/>
              <a:cs typeface="Times New Roman" panose="02020603050405020304" pitchFamily="18" charset="0"/>
            </a:endParaRPr>
          </a:p>
        </p:txBody>
      </p:sp>
      <p:pic>
        <p:nvPicPr>
          <p:cNvPr id="4" name="Imagen 3" descr="Diagrama&#10;&#10;Descripción generada automáticamente">
            <a:extLst>
              <a:ext uri="{FF2B5EF4-FFF2-40B4-BE49-F238E27FC236}">
                <a16:creationId xmlns:a16="http://schemas.microsoft.com/office/drawing/2014/main" id="{EDFAD235-8B12-E0B1-76D6-EF2F1600564E}"/>
              </a:ext>
            </a:extLst>
          </p:cNvPr>
          <p:cNvPicPr>
            <a:picLocks noChangeAspect="1"/>
          </p:cNvPicPr>
          <p:nvPr/>
        </p:nvPicPr>
        <p:blipFill>
          <a:blip r:embed="rId2"/>
          <a:stretch>
            <a:fillRect/>
          </a:stretch>
        </p:blipFill>
        <p:spPr>
          <a:xfrm>
            <a:off x="0" y="1599618"/>
            <a:ext cx="12192000" cy="3658763"/>
          </a:xfrm>
          <a:prstGeom prst="rect">
            <a:avLst/>
          </a:prstGeom>
        </p:spPr>
      </p:pic>
    </p:spTree>
    <p:extLst>
      <p:ext uri="{BB962C8B-B14F-4D97-AF65-F5344CB8AC3E}">
        <p14:creationId xmlns:p14="http://schemas.microsoft.com/office/powerpoint/2010/main" val="2885285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949FFC-035D-C79B-2ADB-38499254EDE7}"/>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6422DA04-4C2A-ACBA-2AC0-CFEB21891FAD}"/>
              </a:ext>
            </a:extLst>
          </p:cNvPr>
          <p:cNvSpPr txBox="1"/>
          <p:nvPr/>
        </p:nvSpPr>
        <p:spPr>
          <a:xfrm>
            <a:off x="60647" y="550506"/>
            <a:ext cx="4723729" cy="400110"/>
          </a:xfrm>
          <a:prstGeom prst="rect">
            <a:avLst/>
          </a:prstGeom>
          <a:noFill/>
        </p:spPr>
        <p:txBody>
          <a:bodyPr wrap="none" rtlCol="0">
            <a:spAutoFit/>
          </a:bodyPr>
          <a:lstStyle/>
          <a:p>
            <a:r>
              <a:rPr lang="es-PE" sz="2000" b="1" dirty="0">
                <a:latin typeface="Times New Roman" panose="02020603050405020304" pitchFamily="18" charset="0"/>
                <a:cs typeface="Times New Roman" panose="02020603050405020304" pitchFamily="18" charset="0"/>
              </a:rPr>
              <a:t>METODOLOGÍA DE LA APLICACIÓN</a:t>
            </a:r>
          </a:p>
        </p:txBody>
      </p:sp>
      <p:sp>
        <p:nvSpPr>
          <p:cNvPr id="10" name="CuadroTexto 9">
            <a:extLst>
              <a:ext uri="{FF2B5EF4-FFF2-40B4-BE49-F238E27FC236}">
                <a16:creationId xmlns:a16="http://schemas.microsoft.com/office/drawing/2014/main" id="{8FFFEF28-1277-3C1D-68F6-FB3BAD94726A}"/>
              </a:ext>
            </a:extLst>
          </p:cNvPr>
          <p:cNvSpPr txBox="1"/>
          <p:nvPr/>
        </p:nvSpPr>
        <p:spPr>
          <a:xfrm>
            <a:off x="4354362" y="6342584"/>
            <a:ext cx="2148345" cy="307777"/>
          </a:xfrm>
          <a:prstGeom prst="rect">
            <a:avLst/>
          </a:prstGeom>
          <a:noFill/>
        </p:spPr>
        <p:txBody>
          <a:bodyPr wrap="none" rtlCol="0">
            <a:spAutoFit/>
          </a:bodyPr>
          <a:lstStyle/>
          <a:p>
            <a:r>
              <a:rPr lang="es-PE" sz="1400" b="0" i="0" u="none" strike="noStrike" baseline="0" dirty="0">
                <a:solidFill>
                  <a:srgbClr val="000000"/>
                </a:solidFill>
                <a:latin typeface="Times New Roman" panose="02020603050405020304" pitchFamily="18" charset="0"/>
                <a:cs typeface="Times New Roman" panose="02020603050405020304" pitchFamily="18" charset="0"/>
              </a:rPr>
              <a:t>Fuente: Elaboración Propia</a:t>
            </a:r>
            <a:endParaRPr lang="es-PE" sz="1400" dirty="0">
              <a:latin typeface="Times New Roman" panose="02020603050405020304" pitchFamily="18" charset="0"/>
              <a:cs typeface="Times New Roman" panose="02020603050405020304" pitchFamily="18" charset="0"/>
            </a:endParaRPr>
          </a:p>
        </p:txBody>
      </p:sp>
      <p:cxnSp>
        <p:nvCxnSpPr>
          <p:cNvPr id="21" name="Conector recto de flecha 20">
            <a:extLst>
              <a:ext uri="{FF2B5EF4-FFF2-40B4-BE49-F238E27FC236}">
                <a16:creationId xmlns:a16="http://schemas.microsoft.com/office/drawing/2014/main" id="{78ADA8B2-6CAB-F54E-E0EF-D243351BCDF4}"/>
              </a:ext>
            </a:extLst>
          </p:cNvPr>
          <p:cNvCxnSpPr>
            <a:cxnSpLocks/>
          </p:cNvCxnSpPr>
          <p:nvPr/>
        </p:nvCxnSpPr>
        <p:spPr>
          <a:xfrm>
            <a:off x="2134568" y="3458951"/>
            <a:ext cx="6213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4" name="Grupo 33">
            <a:extLst>
              <a:ext uri="{FF2B5EF4-FFF2-40B4-BE49-F238E27FC236}">
                <a16:creationId xmlns:a16="http://schemas.microsoft.com/office/drawing/2014/main" id="{B6E8E295-09F6-9067-30B2-43D25FA88E6B}"/>
              </a:ext>
            </a:extLst>
          </p:cNvPr>
          <p:cNvGrpSpPr/>
          <p:nvPr/>
        </p:nvGrpSpPr>
        <p:grpSpPr>
          <a:xfrm>
            <a:off x="1011961" y="2937650"/>
            <a:ext cx="1265090" cy="959845"/>
            <a:chOff x="668298" y="2114716"/>
            <a:chExt cx="1265090" cy="959845"/>
          </a:xfrm>
        </p:grpSpPr>
        <p:pic>
          <p:nvPicPr>
            <p:cNvPr id="26" name="Imagen 25" descr="Imagen que contiene tarjeta de presentación&#10;&#10;Descripción generada automáticamente">
              <a:extLst>
                <a:ext uri="{FF2B5EF4-FFF2-40B4-BE49-F238E27FC236}">
                  <a16:creationId xmlns:a16="http://schemas.microsoft.com/office/drawing/2014/main" id="{F0870BC5-D8B4-3670-0512-7FF12B0CB810}"/>
                </a:ext>
              </a:extLst>
            </p:cNvPr>
            <p:cNvPicPr>
              <a:picLocks noChangeAspect="1"/>
            </p:cNvPicPr>
            <p:nvPr/>
          </p:nvPicPr>
          <p:blipFill>
            <a:blip r:embed="rId2"/>
            <a:stretch>
              <a:fillRect/>
            </a:stretch>
          </p:blipFill>
          <p:spPr>
            <a:xfrm>
              <a:off x="968829" y="2283538"/>
              <a:ext cx="664028" cy="664028"/>
            </a:xfrm>
            <a:prstGeom prst="rect">
              <a:avLst/>
            </a:prstGeom>
          </p:spPr>
        </p:pic>
        <p:sp>
          <p:nvSpPr>
            <p:cNvPr id="27" name="CuadroTexto 26">
              <a:extLst>
                <a:ext uri="{FF2B5EF4-FFF2-40B4-BE49-F238E27FC236}">
                  <a16:creationId xmlns:a16="http://schemas.microsoft.com/office/drawing/2014/main" id="{006F7821-3B17-23BE-D065-E4BF5554761D}"/>
                </a:ext>
              </a:extLst>
            </p:cNvPr>
            <p:cNvSpPr txBox="1"/>
            <p:nvPr/>
          </p:nvSpPr>
          <p:spPr>
            <a:xfrm>
              <a:off x="865371" y="2114716"/>
              <a:ext cx="870944" cy="276999"/>
            </a:xfrm>
            <a:prstGeom prst="rect">
              <a:avLst/>
            </a:prstGeom>
            <a:noFill/>
          </p:spPr>
          <p:txBody>
            <a:bodyPr wrap="none" rtlCol="0">
              <a:spAutoFit/>
            </a:bodyPr>
            <a:lstStyle/>
            <a:p>
              <a:r>
                <a:rPr lang="es-PE" sz="1200" b="1" dirty="0"/>
                <a:t>Windows</a:t>
              </a:r>
              <a:endParaRPr lang="es-ES" b="1" dirty="0"/>
            </a:p>
          </p:txBody>
        </p:sp>
        <p:sp>
          <p:nvSpPr>
            <p:cNvPr id="28" name="CuadroTexto 27">
              <a:extLst>
                <a:ext uri="{FF2B5EF4-FFF2-40B4-BE49-F238E27FC236}">
                  <a16:creationId xmlns:a16="http://schemas.microsoft.com/office/drawing/2014/main" id="{E8B8FFE2-6C2B-264D-1502-CCCE3B9B130C}"/>
                </a:ext>
              </a:extLst>
            </p:cNvPr>
            <p:cNvSpPr txBox="1"/>
            <p:nvPr/>
          </p:nvSpPr>
          <p:spPr>
            <a:xfrm>
              <a:off x="668298" y="2828340"/>
              <a:ext cx="1265090" cy="246221"/>
            </a:xfrm>
            <a:prstGeom prst="rect">
              <a:avLst/>
            </a:prstGeom>
            <a:noFill/>
          </p:spPr>
          <p:txBody>
            <a:bodyPr wrap="none" rtlCol="0">
              <a:spAutoFit/>
            </a:bodyPr>
            <a:lstStyle/>
            <a:p>
              <a:r>
                <a:rPr lang="es-PE" sz="1000" dirty="0"/>
                <a:t>Sistema Operativo</a:t>
              </a:r>
              <a:endParaRPr lang="es-ES" sz="1000" dirty="0"/>
            </a:p>
          </p:txBody>
        </p:sp>
      </p:grpSp>
      <p:grpSp>
        <p:nvGrpSpPr>
          <p:cNvPr id="33" name="Grupo 32">
            <a:extLst>
              <a:ext uri="{FF2B5EF4-FFF2-40B4-BE49-F238E27FC236}">
                <a16:creationId xmlns:a16="http://schemas.microsoft.com/office/drawing/2014/main" id="{6F9F3B4E-5626-C029-4558-08F765268263}"/>
              </a:ext>
            </a:extLst>
          </p:cNvPr>
          <p:cNvGrpSpPr/>
          <p:nvPr/>
        </p:nvGrpSpPr>
        <p:grpSpPr>
          <a:xfrm>
            <a:off x="2755938" y="2891256"/>
            <a:ext cx="934871" cy="1094460"/>
            <a:chOff x="2153754" y="1976216"/>
            <a:chExt cx="934871" cy="1094460"/>
          </a:xfrm>
        </p:grpSpPr>
        <p:pic>
          <p:nvPicPr>
            <p:cNvPr id="30" name="Imagen 29" descr="Icono&#10;&#10;Descripción generada automáticamente">
              <a:extLst>
                <a:ext uri="{FF2B5EF4-FFF2-40B4-BE49-F238E27FC236}">
                  <a16:creationId xmlns:a16="http://schemas.microsoft.com/office/drawing/2014/main" id="{E9F3E86C-5133-291C-D38D-2CFE812E3E13}"/>
                </a:ext>
              </a:extLst>
            </p:cNvPr>
            <p:cNvPicPr>
              <a:picLocks noChangeAspect="1"/>
            </p:cNvPicPr>
            <p:nvPr/>
          </p:nvPicPr>
          <p:blipFill>
            <a:blip r:embed="rId3"/>
            <a:stretch>
              <a:fillRect/>
            </a:stretch>
          </p:blipFill>
          <p:spPr>
            <a:xfrm>
              <a:off x="2310505" y="2259305"/>
              <a:ext cx="621370" cy="621370"/>
            </a:xfrm>
            <a:prstGeom prst="rect">
              <a:avLst/>
            </a:prstGeom>
          </p:spPr>
        </p:pic>
        <p:sp>
          <p:nvSpPr>
            <p:cNvPr id="31" name="CuadroTexto 30">
              <a:extLst>
                <a:ext uri="{FF2B5EF4-FFF2-40B4-BE49-F238E27FC236}">
                  <a16:creationId xmlns:a16="http://schemas.microsoft.com/office/drawing/2014/main" id="{9C70956C-9865-3A92-FEA0-756500F8AB65}"/>
                </a:ext>
              </a:extLst>
            </p:cNvPr>
            <p:cNvSpPr txBox="1"/>
            <p:nvPr/>
          </p:nvSpPr>
          <p:spPr>
            <a:xfrm>
              <a:off x="2153754" y="1976216"/>
              <a:ext cx="934871" cy="276999"/>
            </a:xfrm>
            <a:prstGeom prst="rect">
              <a:avLst/>
            </a:prstGeom>
            <a:noFill/>
          </p:spPr>
          <p:txBody>
            <a:bodyPr wrap="none" rtlCol="0">
              <a:spAutoFit/>
            </a:bodyPr>
            <a:lstStyle/>
            <a:p>
              <a:r>
                <a:rPr lang="es-PE" sz="1200" b="1" dirty="0"/>
                <a:t>Anaconda</a:t>
              </a:r>
              <a:endParaRPr lang="es-ES" b="1" dirty="0"/>
            </a:p>
          </p:txBody>
        </p:sp>
        <p:sp>
          <p:nvSpPr>
            <p:cNvPr id="32" name="CuadroTexto 31">
              <a:extLst>
                <a:ext uri="{FF2B5EF4-FFF2-40B4-BE49-F238E27FC236}">
                  <a16:creationId xmlns:a16="http://schemas.microsoft.com/office/drawing/2014/main" id="{30157C9F-4A40-6E4D-FDE2-9C482F20B535}"/>
                </a:ext>
              </a:extLst>
            </p:cNvPr>
            <p:cNvSpPr txBox="1"/>
            <p:nvPr/>
          </p:nvSpPr>
          <p:spPr>
            <a:xfrm>
              <a:off x="2218674" y="2824455"/>
              <a:ext cx="805029" cy="246221"/>
            </a:xfrm>
            <a:prstGeom prst="rect">
              <a:avLst/>
            </a:prstGeom>
            <a:noFill/>
          </p:spPr>
          <p:txBody>
            <a:bodyPr wrap="none" rtlCol="0">
              <a:spAutoFit/>
            </a:bodyPr>
            <a:lstStyle/>
            <a:p>
              <a:r>
                <a:rPr lang="es-PE" sz="1000" dirty="0"/>
                <a:t>Desarrollo</a:t>
              </a:r>
              <a:endParaRPr lang="es-ES" sz="1000" dirty="0"/>
            </a:p>
          </p:txBody>
        </p:sp>
      </p:grpSp>
      <p:grpSp>
        <p:nvGrpSpPr>
          <p:cNvPr id="46" name="Grupo 45">
            <a:extLst>
              <a:ext uri="{FF2B5EF4-FFF2-40B4-BE49-F238E27FC236}">
                <a16:creationId xmlns:a16="http://schemas.microsoft.com/office/drawing/2014/main" id="{08428AD7-74AC-0059-092F-AE3C7489F20F}"/>
              </a:ext>
            </a:extLst>
          </p:cNvPr>
          <p:cNvGrpSpPr/>
          <p:nvPr/>
        </p:nvGrpSpPr>
        <p:grpSpPr>
          <a:xfrm>
            <a:off x="8642008" y="2209264"/>
            <a:ext cx="1373837" cy="1179957"/>
            <a:chOff x="6411332" y="1440756"/>
            <a:chExt cx="1297150" cy="1102269"/>
          </a:xfrm>
        </p:grpSpPr>
        <p:pic>
          <p:nvPicPr>
            <p:cNvPr id="36" name="Imagen 35" descr="Icono&#10;&#10;Descripción generada automáticamente">
              <a:extLst>
                <a:ext uri="{FF2B5EF4-FFF2-40B4-BE49-F238E27FC236}">
                  <a16:creationId xmlns:a16="http://schemas.microsoft.com/office/drawing/2014/main" id="{16E168F7-1D54-5861-7142-6D12C752269A}"/>
                </a:ext>
              </a:extLst>
            </p:cNvPr>
            <p:cNvPicPr>
              <a:picLocks noChangeAspect="1"/>
            </p:cNvPicPr>
            <p:nvPr/>
          </p:nvPicPr>
          <p:blipFill>
            <a:blip r:embed="rId4"/>
            <a:stretch>
              <a:fillRect/>
            </a:stretch>
          </p:blipFill>
          <p:spPr>
            <a:xfrm>
              <a:off x="6739605" y="1902421"/>
              <a:ext cx="640604" cy="640604"/>
            </a:xfrm>
            <a:prstGeom prst="rect">
              <a:avLst/>
            </a:prstGeom>
          </p:spPr>
        </p:pic>
        <p:sp>
          <p:nvSpPr>
            <p:cNvPr id="37" name="CuadroTexto 36">
              <a:extLst>
                <a:ext uri="{FF2B5EF4-FFF2-40B4-BE49-F238E27FC236}">
                  <a16:creationId xmlns:a16="http://schemas.microsoft.com/office/drawing/2014/main" id="{4C0B0F9E-DB48-1CDB-68F5-0CA3EDCF1F50}"/>
                </a:ext>
              </a:extLst>
            </p:cNvPr>
            <p:cNvSpPr txBox="1"/>
            <p:nvPr/>
          </p:nvSpPr>
          <p:spPr>
            <a:xfrm>
              <a:off x="6411332" y="1440756"/>
              <a:ext cx="1297150" cy="461665"/>
            </a:xfrm>
            <a:prstGeom prst="rect">
              <a:avLst/>
            </a:prstGeom>
            <a:noFill/>
          </p:spPr>
          <p:txBody>
            <a:bodyPr wrap="none" rtlCol="0">
              <a:spAutoFit/>
            </a:bodyPr>
            <a:lstStyle/>
            <a:p>
              <a:pPr algn="ctr"/>
              <a:r>
                <a:rPr lang="es-PE" sz="1200" b="1" dirty="0"/>
                <a:t>Firebase </a:t>
              </a:r>
            </a:p>
            <a:p>
              <a:pPr algn="ctr"/>
              <a:r>
                <a:rPr lang="es-PE" sz="1200" b="1" dirty="0"/>
                <a:t>Authentication</a:t>
              </a:r>
              <a:endParaRPr lang="es-ES" b="1" dirty="0"/>
            </a:p>
          </p:txBody>
        </p:sp>
      </p:grpSp>
      <p:grpSp>
        <p:nvGrpSpPr>
          <p:cNvPr id="49" name="Grupo 48">
            <a:extLst>
              <a:ext uri="{FF2B5EF4-FFF2-40B4-BE49-F238E27FC236}">
                <a16:creationId xmlns:a16="http://schemas.microsoft.com/office/drawing/2014/main" id="{B1BADBD1-AFD5-2F61-41A2-89A1FA262627}"/>
              </a:ext>
            </a:extLst>
          </p:cNvPr>
          <p:cNvGrpSpPr/>
          <p:nvPr/>
        </p:nvGrpSpPr>
        <p:grpSpPr>
          <a:xfrm>
            <a:off x="5413051" y="1784780"/>
            <a:ext cx="1016432" cy="3783404"/>
            <a:chOff x="4110034" y="1763922"/>
            <a:chExt cx="1016432" cy="3783404"/>
          </a:xfrm>
        </p:grpSpPr>
        <p:grpSp>
          <p:nvGrpSpPr>
            <p:cNvPr id="24" name="Grupo 23">
              <a:extLst>
                <a:ext uri="{FF2B5EF4-FFF2-40B4-BE49-F238E27FC236}">
                  <a16:creationId xmlns:a16="http://schemas.microsoft.com/office/drawing/2014/main" id="{AF31D1D5-5BB6-A15A-7BC4-67FA702F28C5}"/>
                </a:ext>
              </a:extLst>
            </p:cNvPr>
            <p:cNvGrpSpPr/>
            <p:nvPr/>
          </p:nvGrpSpPr>
          <p:grpSpPr>
            <a:xfrm>
              <a:off x="4206838" y="1763922"/>
              <a:ext cx="712054" cy="779103"/>
              <a:chOff x="959785" y="2821347"/>
              <a:chExt cx="712054" cy="779103"/>
            </a:xfrm>
          </p:grpSpPr>
          <p:pic>
            <p:nvPicPr>
              <p:cNvPr id="11" name="Gráfico 10">
                <a:extLst>
                  <a:ext uri="{FF2B5EF4-FFF2-40B4-BE49-F238E27FC236}">
                    <a16:creationId xmlns:a16="http://schemas.microsoft.com/office/drawing/2014/main" id="{D4A56704-3D83-96CF-FA93-6421E45283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58638" y="3098346"/>
                <a:ext cx="502104" cy="502104"/>
              </a:xfrm>
              <a:prstGeom prst="rect">
                <a:avLst/>
              </a:prstGeom>
            </p:spPr>
          </p:pic>
          <p:sp>
            <p:nvSpPr>
              <p:cNvPr id="12" name="CuadroTexto 11">
                <a:extLst>
                  <a:ext uri="{FF2B5EF4-FFF2-40B4-BE49-F238E27FC236}">
                    <a16:creationId xmlns:a16="http://schemas.microsoft.com/office/drawing/2014/main" id="{E11AA0C1-D776-0A21-1CAA-16AE6AF21BC5}"/>
                  </a:ext>
                </a:extLst>
              </p:cNvPr>
              <p:cNvSpPr txBox="1"/>
              <p:nvPr/>
            </p:nvSpPr>
            <p:spPr>
              <a:xfrm>
                <a:off x="959785" y="2821347"/>
                <a:ext cx="712054" cy="276999"/>
              </a:xfrm>
              <a:prstGeom prst="rect">
                <a:avLst/>
              </a:prstGeom>
              <a:noFill/>
            </p:spPr>
            <p:txBody>
              <a:bodyPr wrap="none" rtlCol="0">
                <a:spAutoFit/>
              </a:bodyPr>
              <a:lstStyle/>
              <a:p>
                <a:r>
                  <a:rPr lang="es-PE" sz="1200" b="1" dirty="0"/>
                  <a:t>Python</a:t>
                </a:r>
                <a:endParaRPr lang="es-ES" b="1" dirty="0"/>
              </a:p>
            </p:txBody>
          </p:sp>
        </p:grpSp>
        <p:grpSp>
          <p:nvGrpSpPr>
            <p:cNvPr id="23" name="Grupo 22">
              <a:extLst>
                <a:ext uri="{FF2B5EF4-FFF2-40B4-BE49-F238E27FC236}">
                  <a16:creationId xmlns:a16="http://schemas.microsoft.com/office/drawing/2014/main" id="{6FD085E1-8909-A37E-46ED-A5DC315ED5A1}"/>
                </a:ext>
              </a:extLst>
            </p:cNvPr>
            <p:cNvGrpSpPr/>
            <p:nvPr/>
          </p:nvGrpSpPr>
          <p:grpSpPr>
            <a:xfrm>
              <a:off x="4231435" y="2639886"/>
              <a:ext cx="729815" cy="789114"/>
              <a:chOff x="2157620" y="2790244"/>
              <a:chExt cx="729815" cy="789114"/>
            </a:xfrm>
          </p:grpSpPr>
          <p:pic>
            <p:nvPicPr>
              <p:cNvPr id="17" name="Imagen 16" descr="Dibujo con letras blancas&#10;&#10;Descripción generada automáticamente con confianza media">
                <a:extLst>
                  <a:ext uri="{FF2B5EF4-FFF2-40B4-BE49-F238E27FC236}">
                    <a16:creationId xmlns:a16="http://schemas.microsoft.com/office/drawing/2014/main" id="{B4374C0F-01B2-434C-4ECE-23D6BBFCC2E5}"/>
                  </a:ext>
                </a:extLst>
              </p:cNvPr>
              <p:cNvPicPr>
                <a:picLocks noChangeAspect="1"/>
              </p:cNvPicPr>
              <p:nvPr/>
            </p:nvPicPr>
            <p:blipFill>
              <a:blip r:embed="rId7"/>
              <a:stretch>
                <a:fillRect/>
              </a:stretch>
            </p:blipFill>
            <p:spPr>
              <a:xfrm>
                <a:off x="2280547" y="3119437"/>
                <a:ext cx="459921" cy="459921"/>
              </a:xfrm>
              <a:prstGeom prst="rect">
                <a:avLst/>
              </a:prstGeom>
            </p:spPr>
          </p:pic>
          <p:sp>
            <p:nvSpPr>
              <p:cNvPr id="18" name="CuadroTexto 17">
                <a:extLst>
                  <a:ext uri="{FF2B5EF4-FFF2-40B4-BE49-F238E27FC236}">
                    <a16:creationId xmlns:a16="http://schemas.microsoft.com/office/drawing/2014/main" id="{59B017B4-DE8D-9889-6185-249A2B2CCA2E}"/>
                  </a:ext>
                </a:extLst>
              </p:cNvPr>
              <p:cNvSpPr txBox="1"/>
              <p:nvPr/>
            </p:nvSpPr>
            <p:spPr>
              <a:xfrm>
                <a:off x="2157620" y="2790244"/>
                <a:ext cx="729815" cy="276999"/>
              </a:xfrm>
              <a:prstGeom prst="rect">
                <a:avLst/>
              </a:prstGeom>
              <a:noFill/>
            </p:spPr>
            <p:txBody>
              <a:bodyPr wrap="none" rtlCol="0">
                <a:spAutoFit/>
              </a:bodyPr>
              <a:lstStyle/>
              <a:p>
                <a:r>
                  <a:rPr lang="es-PE" sz="1200" b="1" dirty="0"/>
                  <a:t>Django</a:t>
                </a:r>
                <a:endParaRPr lang="es-ES" b="1" dirty="0"/>
              </a:p>
            </p:txBody>
          </p:sp>
        </p:grpSp>
        <p:grpSp>
          <p:nvGrpSpPr>
            <p:cNvPr id="41" name="Grupo 40">
              <a:extLst>
                <a:ext uri="{FF2B5EF4-FFF2-40B4-BE49-F238E27FC236}">
                  <a16:creationId xmlns:a16="http://schemas.microsoft.com/office/drawing/2014/main" id="{52F3710F-C20B-3990-A335-ABD9142FCAE1}"/>
                </a:ext>
              </a:extLst>
            </p:cNvPr>
            <p:cNvGrpSpPr/>
            <p:nvPr/>
          </p:nvGrpSpPr>
          <p:grpSpPr>
            <a:xfrm>
              <a:off x="4269909" y="3634429"/>
              <a:ext cx="628826" cy="830380"/>
              <a:chOff x="4282006" y="4296500"/>
              <a:chExt cx="628826" cy="830380"/>
            </a:xfrm>
          </p:grpSpPr>
          <p:pic>
            <p:nvPicPr>
              <p:cNvPr id="39" name="Imagen 38" descr="Logotipo&#10;&#10;Descripción generada automáticamente">
                <a:extLst>
                  <a:ext uri="{FF2B5EF4-FFF2-40B4-BE49-F238E27FC236}">
                    <a16:creationId xmlns:a16="http://schemas.microsoft.com/office/drawing/2014/main" id="{B3A32712-EDE5-BB44-B680-17AB7430C7E7}"/>
                  </a:ext>
                </a:extLst>
              </p:cNvPr>
              <p:cNvPicPr>
                <a:picLocks noChangeAspect="1"/>
              </p:cNvPicPr>
              <p:nvPr/>
            </p:nvPicPr>
            <p:blipFill>
              <a:blip r:embed="rId8"/>
              <a:stretch>
                <a:fillRect/>
              </a:stretch>
            </p:blipFill>
            <p:spPr>
              <a:xfrm>
                <a:off x="4354362" y="4611003"/>
                <a:ext cx="515877" cy="515877"/>
              </a:xfrm>
              <a:prstGeom prst="rect">
                <a:avLst/>
              </a:prstGeom>
            </p:spPr>
          </p:pic>
          <p:sp>
            <p:nvSpPr>
              <p:cNvPr id="40" name="CuadroTexto 39">
                <a:extLst>
                  <a:ext uri="{FF2B5EF4-FFF2-40B4-BE49-F238E27FC236}">
                    <a16:creationId xmlns:a16="http://schemas.microsoft.com/office/drawing/2014/main" id="{2E32F743-6E59-7DCE-094D-9CB0090D6155}"/>
                  </a:ext>
                </a:extLst>
              </p:cNvPr>
              <p:cNvSpPr txBox="1"/>
              <p:nvPr/>
            </p:nvSpPr>
            <p:spPr>
              <a:xfrm>
                <a:off x="4282006" y="4296500"/>
                <a:ext cx="628826" cy="276999"/>
              </a:xfrm>
              <a:prstGeom prst="rect">
                <a:avLst/>
              </a:prstGeom>
              <a:noFill/>
            </p:spPr>
            <p:txBody>
              <a:bodyPr wrap="none" rtlCol="0">
                <a:spAutoFit/>
              </a:bodyPr>
              <a:lstStyle/>
              <a:p>
                <a:r>
                  <a:rPr lang="es-PE" sz="1200" b="1" dirty="0"/>
                  <a:t>Keras</a:t>
                </a:r>
                <a:endParaRPr lang="es-ES" b="1" dirty="0"/>
              </a:p>
            </p:txBody>
          </p:sp>
        </p:grpSp>
        <p:grpSp>
          <p:nvGrpSpPr>
            <p:cNvPr id="45" name="Grupo 44">
              <a:extLst>
                <a:ext uri="{FF2B5EF4-FFF2-40B4-BE49-F238E27FC236}">
                  <a16:creationId xmlns:a16="http://schemas.microsoft.com/office/drawing/2014/main" id="{0F116A28-0513-24B6-27E7-80E3F4FF69CA}"/>
                </a:ext>
              </a:extLst>
            </p:cNvPr>
            <p:cNvGrpSpPr/>
            <p:nvPr/>
          </p:nvGrpSpPr>
          <p:grpSpPr>
            <a:xfrm>
              <a:off x="4110034" y="4680927"/>
              <a:ext cx="1016432" cy="866399"/>
              <a:chOff x="4110034" y="4680927"/>
              <a:chExt cx="1016432" cy="866399"/>
            </a:xfrm>
          </p:grpSpPr>
          <p:pic>
            <p:nvPicPr>
              <p:cNvPr id="43" name="Imagen 42" descr="Logotipo&#10;&#10;Descripción generada automáticamente">
                <a:extLst>
                  <a:ext uri="{FF2B5EF4-FFF2-40B4-BE49-F238E27FC236}">
                    <a16:creationId xmlns:a16="http://schemas.microsoft.com/office/drawing/2014/main" id="{8F2E4155-6ED2-4361-2D2B-68AF3029D0AE}"/>
                  </a:ext>
                </a:extLst>
              </p:cNvPr>
              <p:cNvPicPr>
                <a:picLocks noChangeAspect="1"/>
              </p:cNvPicPr>
              <p:nvPr/>
            </p:nvPicPr>
            <p:blipFill>
              <a:blip r:embed="rId9"/>
              <a:stretch>
                <a:fillRect/>
              </a:stretch>
            </p:blipFill>
            <p:spPr>
              <a:xfrm>
                <a:off x="4337766" y="4986357"/>
                <a:ext cx="560969" cy="560969"/>
              </a:xfrm>
              <a:prstGeom prst="rect">
                <a:avLst/>
              </a:prstGeom>
            </p:spPr>
          </p:pic>
          <p:sp>
            <p:nvSpPr>
              <p:cNvPr id="44" name="CuadroTexto 43">
                <a:extLst>
                  <a:ext uri="{FF2B5EF4-FFF2-40B4-BE49-F238E27FC236}">
                    <a16:creationId xmlns:a16="http://schemas.microsoft.com/office/drawing/2014/main" id="{15D5A6EF-0DCF-1B9F-D21E-E3C502421383}"/>
                  </a:ext>
                </a:extLst>
              </p:cNvPr>
              <p:cNvSpPr txBox="1"/>
              <p:nvPr/>
            </p:nvSpPr>
            <p:spPr>
              <a:xfrm>
                <a:off x="4110034" y="4680927"/>
                <a:ext cx="1016432" cy="276999"/>
              </a:xfrm>
              <a:prstGeom prst="rect">
                <a:avLst/>
              </a:prstGeom>
              <a:noFill/>
            </p:spPr>
            <p:txBody>
              <a:bodyPr wrap="none" rtlCol="0">
                <a:spAutoFit/>
              </a:bodyPr>
              <a:lstStyle/>
              <a:p>
                <a:r>
                  <a:rPr lang="es-PE" sz="1200" b="1" dirty="0"/>
                  <a:t>Tensorflow</a:t>
                </a:r>
                <a:endParaRPr lang="es-ES" b="1" dirty="0"/>
              </a:p>
            </p:txBody>
          </p:sp>
        </p:grpSp>
      </p:grpSp>
      <p:cxnSp>
        <p:nvCxnSpPr>
          <p:cNvPr id="47" name="Conector recto de flecha 46">
            <a:extLst>
              <a:ext uri="{FF2B5EF4-FFF2-40B4-BE49-F238E27FC236}">
                <a16:creationId xmlns:a16="http://schemas.microsoft.com/office/drawing/2014/main" id="{637C5FD2-77B9-24D1-CFCB-E0B2339CAC44}"/>
              </a:ext>
            </a:extLst>
          </p:cNvPr>
          <p:cNvCxnSpPr>
            <a:cxnSpLocks/>
          </p:cNvCxnSpPr>
          <p:nvPr/>
        </p:nvCxnSpPr>
        <p:spPr>
          <a:xfrm>
            <a:off x="3870840" y="3458951"/>
            <a:ext cx="6213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ángulo 47">
            <a:extLst>
              <a:ext uri="{FF2B5EF4-FFF2-40B4-BE49-F238E27FC236}">
                <a16:creationId xmlns:a16="http://schemas.microsoft.com/office/drawing/2014/main" id="{807BC917-228F-7279-16FF-693673951F3C}"/>
              </a:ext>
            </a:extLst>
          </p:cNvPr>
          <p:cNvSpPr/>
          <p:nvPr/>
        </p:nvSpPr>
        <p:spPr>
          <a:xfrm>
            <a:off x="4784376" y="1409372"/>
            <a:ext cx="2266075" cy="4534220"/>
          </a:xfrm>
          <a:prstGeom prst="rect">
            <a:avLst/>
          </a:prstGeom>
          <a:noFill/>
          <a:ln w="22225" cmpd="tri">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50" name="Conector recto de flecha 49">
            <a:extLst>
              <a:ext uri="{FF2B5EF4-FFF2-40B4-BE49-F238E27FC236}">
                <a16:creationId xmlns:a16="http://schemas.microsoft.com/office/drawing/2014/main" id="{ABFA6148-3746-AE2F-4F44-91DFF0C43036}"/>
              </a:ext>
            </a:extLst>
          </p:cNvPr>
          <p:cNvCxnSpPr>
            <a:cxnSpLocks/>
          </p:cNvCxnSpPr>
          <p:nvPr/>
        </p:nvCxnSpPr>
        <p:spPr>
          <a:xfrm>
            <a:off x="7303570" y="3438486"/>
            <a:ext cx="6213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4" name="Grupo 53">
            <a:extLst>
              <a:ext uri="{FF2B5EF4-FFF2-40B4-BE49-F238E27FC236}">
                <a16:creationId xmlns:a16="http://schemas.microsoft.com/office/drawing/2014/main" id="{CDF0A71F-1CDA-FC03-9E55-AD93DA3EFB47}"/>
              </a:ext>
            </a:extLst>
          </p:cNvPr>
          <p:cNvGrpSpPr/>
          <p:nvPr/>
        </p:nvGrpSpPr>
        <p:grpSpPr>
          <a:xfrm>
            <a:off x="8596209" y="3925562"/>
            <a:ext cx="1491536" cy="1351426"/>
            <a:chOff x="8776318" y="3495929"/>
            <a:chExt cx="1045317" cy="1024595"/>
          </a:xfrm>
        </p:grpSpPr>
        <p:pic>
          <p:nvPicPr>
            <p:cNvPr id="52" name="Imagen 51" descr="Logotipo, nombre de la empresa&#10;&#10;Descripción generada automáticamente">
              <a:extLst>
                <a:ext uri="{FF2B5EF4-FFF2-40B4-BE49-F238E27FC236}">
                  <a16:creationId xmlns:a16="http://schemas.microsoft.com/office/drawing/2014/main" id="{A1FC2C3C-FA5F-7BCD-0A0A-0B6DCFBB1FAF}"/>
                </a:ext>
              </a:extLst>
            </p:cNvPr>
            <p:cNvPicPr>
              <a:picLocks noChangeAspect="1"/>
            </p:cNvPicPr>
            <p:nvPr/>
          </p:nvPicPr>
          <p:blipFill>
            <a:blip r:embed="rId10"/>
            <a:stretch>
              <a:fillRect/>
            </a:stretch>
          </p:blipFill>
          <p:spPr>
            <a:xfrm>
              <a:off x="8776318" y="3735933"/>
              <a:ext cx="1045317" cy="784591"/>
            </a:xfrm>
            <a:prstGeom prst="rect">
              <a:avLst/>
            </a:prstGeom>
          </p:spPr>
        </p:pic>
        <p:sp>
          <p:nvSpPr>
            <p:cNvPr id="53" name="CuadroTexto 52">
              <a:extLst>
                <a:ext uri="{FF2B5EF4-FFF2-40B4-BE49-F238E27FC236}">
                  <a16:creationId xmlns:a16="http://schemas.microsoft.com/office/drawing/2014/main" id="{39AAD5BA-E5D2-6A11-5502-6EBF0C19B7D5}"/>
                </a:ext>
              </a:extLst>
            </p:cNvPr>
            <p:cNvSpPr txBox="1"/>
            <p:nvPr/>
          </p:nvSpPr>
          <p:spPr>
            <a:xfrm>
              <a:off x="8915369" y="3495929"/>
              <a:ext cx="748924" cy="276999"/>
            </a:xfrm>
            <a:prstGeom prst="rect">
              <a:avLst/>
            </a:prstGeom>
            <a:noFill/>
          </p:spPr>
          <p:txBody>
            <a:bodyPr wrap="none" rtlCol="0">
              <a:spAutoFit/>
            </a:bodyPr>
            <a:lstStyle/>
            <a:p>
              <a:pPr algn="ctr"/>
              <a:r>
                <a:rPr lang="es-PE" sz="1200" b="1" dirty="0"/>
                <a:t>MySQL</a:t>
              </a:r>
            </a:p>
          </p:txBody>
        </p:sp>
      </p:grpSp>
      <p:sp>
        <p:nvSpPr>
          <p:cNvPr id="55" name="Rectángulo 54">
            <a:extLst>
              <a:ext uri="{FF2B5EF4-FFF2-40B4-BE49-F238E27FC236}">
                <a16:creationId xmlns:a16="http://schemas.microsoft.com/office/drawing/2014/main" id="{A617F35F-9553-BB89-8115-4F2CDA48E825}"/>
              </a:ext>
            </a:extLst>
          </p:cNvPr>
          <p:cNvSpPr/>
          <p:nvPr/>
        </p:nvSpPr>
        <p:spPr>
          <a:xfrm>
            <a:off x="8208940" y="1409372"/>
            <a:ext cx="2266075" cy="4534220"/>
          </a:xfrm>
          <a:prstGeom prst="rect">
            <a:avLst/>
          </a:prstGeom>
          <a:noFill/>
          <a:ln w="22225" cmpd="tri">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6" name="CuadroTexto 55">
            <a:extLst>
              <a:ext uri="{FF2B5EF4-FFF2-40B4-BE49-F238E27FC236}">
                <a16:creationId xmlns:a16="http://schemas.microsoft.com/office/drawing/2014/main" id="{027438BA-5708-A5CC-7904-6E3686EDA37C}"/>
              </a:ext>
            </a:extLst>
          </p:cNvPr>
          <p:cNvSpPr txBox="1"/>
          <p:nvPr/>
        </p:nvSpPr>
        <p:spPr>
          <a:xfrm>
            <a:off x="5357386" y="1031672"/>
            <a:ext cx="1059906" cy="246221"/>
          </a:xfrm>
          <a:prstGeom prst="rect">
            <a:avLst/>
          </a:prstGeom>
          <a:noFill/>
        </p:spPr>
        <p:txBody>
          <a:bodyPr wrap="none" rtlCol="0">
            <a:spAutoFit/>
          </a:bodyPr>
          <a:lstStyle/>
          <a:p>
            <a:r>
              <a:rPr lang="es-PE" sz="1000" dirty="0"/>
              <a:t>Procesamiento</a:t>
            </a:r>
            <a:endParaRPr lang="es-ES" sz="1000" dirty="0"/>
          </a:p>
        </p:txBody>
      </p:sp>
      <p:sp>
        <p:nvSpPr>
          <p:cNvPr id="57" name="CuadroTexto 56">
            <a:extLst>
              <a:ext uri="{FF2B5EF4-FFF2-40B4-BE49-F238E27FC236}">
                <a16:creationId xmlns:a16="http://schemas.microsoft.com/office/drawing/2014/main" id="{2745EAC1-3B5D-E93F-65AC-BD7DE564BDBA}"/>
              </a:ext>
            </a:extLst>
          </p:cNvPr>
          <p:cNvSpPr txBox="1"/>
          <p:nvPr/>
        </p:nvSpPr>
        <p:spPr>
          <a:xfrm>
            <a:off x="8778217" y="1024333"/>
            <a:ext cx="1178528" cy="246221"/>
          </a:xfrm>
          <a:prstGeom prst="rect">
            <a:avLst/>
          </a:prstGeom>
          <a:noFill/>
        </p:spPr>
        <p:txBody>
          <a:bodyPr wrap="none" rtlCol="0">
            <a:spAutoFit/>
          </a:bodyPr>
          <a:lstStyle/>
          <a:p>
            <a:r>
              <a:rPr lang="es-PE" sz="1000" dirty="0"/>
              <a:t>Almacenamiento</a:t>
            </a:r>
            <a:endParaRPr lang="es-ES" sz="1000" dirty="0"/>
          </a:p>
        </p:txBody>
      </p:sp>
    </p:spTree>
    <p:extLst>
      <p:ext uri="{BB962C8B-B14F-4D97-AF65-F5344CB8AC3E}">
        <p14:creationId xmlns:p14="http://schemas.microsoft.com/office/powerpoint/2010/main" val="76182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A39E4-5A0D-DB3C-8530-670D3E1322EA}"/>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41C3AF58-DF93-36E8-A482-4EAC2F97AF9C}"/>
              </a:ext>
            </a:extLst>
          </p:cNvPr>
          <p:cNvSpPr txBox="1"/>
          <p:nvPr/>
        </p:nvSpPr>
        <p:spPr>
          <a:xfrm>
            <a:off x="93305" y="550507"/>
            <a:ext cx="1985287" cy="400110"/>
          </a:xfrm>
          <a:prstGeom prst="rect">
            <a:avLst/>
          </a:prstGeom>
          <a:noFill/>
        </p:spPr>
        <p:txBody>
          <a:bodyPr wrap="none" rtlCol="0">
            <a:spAutoFit/>
          </a:bodyPr>
          <a:lstStyle/>
          <a:p>
            <a:r>
              <a:rPr lang="es-PE" sz="2000" b="1" dirty="0">
                <a:latin typeface="Times New Roman" panose="02020603050405020304" pitchFamily="18" charset="0"/>
                <a:cs typeface="Times New Roman" panose="02020603050405020304" pitchFamily="18" charset="0"/>
              </a:rPr>
              <a:t>SISTEMA WEB</a:t>
            </a:r>
          </a:p>
        </p:txBody>
      </p:sp>
      <p:sp>
        <p:nvSpPr>
          <p:cNvPr id="10" name="CuadroTexto 9">
            <a:extLst>
              <a:ext uri="{FF2B5EF4-FFF2-40B4-BE49-F238E27FC236}">
                <a16:creationId xmlns:a16="http://schemas.microsoft.com/office/drawing/2014/main" id="{F1769E8A-6E4F-B139-EACB-6252F2B656EF}"/>
              </a:ext>
            </a:extLst>
          </p:cNvPr>
          <p:cNvSpPr txBox="1"/>
          <p:nvPr/>
        </p:nvSpPr>
        <p:spPr>
          <a:xfrm>
            <a:off x="4304922" y="6271969"/>
            <a:ext cx="2710999" cy="369332"/>
          </a:xfrm>
          <a:prstGeom prst="rect">
            <a:avLst/>
          </a:prstGeom>
          <a:noFill/>
        </p:spPr>
        <p:txBody>
          <a:bodyPr wrap="none" rtlCol="0">
            <a:spAutoFit/>
          </a:bodyPr>
          <a:lstStyle/>
          <a:p>
            <a:r>
              <a:rPr lang="es-PE" sz="1800" b="0" i="0" u="none" strike="noStrike" baseline="0" dirty="0">
                <a:solidFill>
                  <a:srgbClr val="000000"/>
                </a:solidFill>
                <a:latin typeface="Times New Roman" panose="02020603050405020304" pitchFamily="18" charset="0"/>
                <a:cs typeface="Times New Roman" panose="02020603050405020304" pitchFamily="18" charset="0"/>
              </a:rPr>
              <a:t>Fuente: Elaboración Propia</a:t>
            </a:r>
            <a:endParaRPr lang="es-PE" dirty="0">
              <a:latin typeface="Times New Roman" panose="02020603050405020304" pitchFamily="18" charset="0"/>
              <a:cs typeface="Times New Roman" panose="02020603050405020304" pitchFamily="18" charset="0"/>
            </a:endParaRPr>
          </a:p>
        </p:txBody>
      </p:sp>
      <p:pic>
        <p:nvPicPr>
          <p:cNvPr id="5" name="Imagen 4">
            <a:extLst>
              <a:ext uri="{FF2B5EF4-FFF2-40B4-BE49-F238E27FC236}">
                <a16:creationId xmlns:a16="http://schemas.microsoft.com/office/drawing/2014/main" id="{5B14F84B-0C53-3F1C-6896-23C38D8D7416}"/>
              </a:ext>
            </a:extLst>
          </p:cNvPr>
          <p:cNvPicPr>
            <a:picLocks noChangeAspect="1"/>
          </p:cNvPicPr>
          <p:nvPr/>
        </p:nvPicPr>
        <p:blipFill>
          <a:blip r:embed="rId2"/>
          <a:srcRect t="5987"/>
          <a:stretch/>
        </p:blipFill>
        <p:spPr>
          <a:xfrm>
            <a:off x="93305" y="1772817"/>
            <a:ext cx="3517641" cy="3418501"/>
          </a:xfrm>
          <a:prstGeom prst="rect">
            <a:avLst/>
          </a:prstGeom>
        </p:spPr>
      </p:pic>
      <p:pic>
        <p:nvPicPr>
          <p:cNvPr id="7" name="Imagen 6">
            <a:extLst>
              <a:ext uri="{FF2B5EF4-FFF2-40B4-BE49-F238E27FC236}">
                <a16:creationId xmlns:a16="http://schemas.microsoft.com/office/drawing/2014/main" id="{D08D9043-0762-B786-59FC-99F3D0FDA83B}"/>
              </a:ext>
            </a:extLst>
          </p:cNvPr>
          <p:cNvPicPr>
            <a:picLocks noChangeAspect="1"/>
          </p:cNvPicPr>
          <p:nvPr/>
        </p:nvPicPr>
        <p:blipFill>
          <a:blip r:embed="rId3"/>
          <a:stretch>
            <a:fillRect/>
          </a:stretch>
        </p:blipFill>
        <p:spPr>
          <a:xfrm>
            <a:off x="3852681" y="1772817"/>
            <a:ext cx="4062992" cy="3418502"/>
          </a:xfrm>
          <a:prstGeom prst="rect">
            <a:avLst/>
          </a:prstGeom>
        </p:spPr>
      </p:pic>
      <p:pic>
        <p:nvPicPr>
          <p:cNvPr id="9" name="Imagen 8">
            <a:extLst>
              <a:ext uri="{FF2B5EF4-FFF2-40B4-BE49-F238E27FC236}">
                <a16:creationId xmlns:a16="http://schemas.microsoft.com/office/drawing/2014/main" id="{3E1879E8-34D6-21A4-CA01-4AA1D95892D6}"/>
              </a:ext>
            </a:extLst>
          </p:cNvPr>
          <p:cNvPicPr>
            <a:picLocks noChangeAspect="1"/>
          </p:cNvPicPr>
          <p:nvPr/>
        </p:nvPicPr>
        <p:blipFill>
          <a:blip r:embed="rId4"/>
          <a:stretch>
            <a:fillRect/>
          </a:stretch>
        </p:blipFill>
        <p:spPr>
          <a:xfrm>
            <a:off x="8157408" y="1772816"/>
            <a:ext cx="3874852" cy="3418501"/>
          </a:xfrm>
          <a:prstGeom prst="rect">
            <a:avLst/>
          </a:prstGeom>
        </p:spPr>
      </p:pic>
    </p:spTree>
    <p:extLst>
      <p:ext uri="{BB962C8B-B14F-4D97-AF65-F5344CB8AC3E}">
        <p14:creationId xmlns:p14="http://schemas.microsoft.com/office/powerpoint/2010/main" val="1353761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CA6EC6-9DF1-8A5C-84AB-FF65DB9A6CBF}"/>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924D6A54-9614-3173-8185-C22547ED2DDD}"/>
              </a:ext>
            </a:extLst>
          </p:cNvPr>
          <p:cNvSpPr txBox="1"/>
          <p:nvPr/>
        </p:nvSpPr>
        <p:spPr>
          <a:xfrm>
            <a:off x="4451492" y="1787425"/>
            <a:ext cx="3574826" cy="1938992"/>
          </a:xfrm>
          <a:prstGeom prst="rect">
            <a:avLst/>
          </a:prstGeom>
          <a:noFill/>
        </p:spPr>
        <p:txBody>
          <a:bodyPr wrap="none" rtlCol="0" anchor="ctr">
            <a:spAutoFit/>
          </a:bodyPr>
          <a:lstStyle/>
          <a:p>
            <a:pPr algn="ctr"/>
            <a:r>
              <a:rPr lang="es-PE" sz="4000" b="1" dirty="0">
                <a:latin typeface="Times New Roman" panose="02020603050405020304" pitchFamily="18" charset="0"/>
                <a:cs typeface="Times New Roman" panose="02020603050405020304" pitchFamily="18" charset="0"/>
              </a:rPr>
              <a:t>05</a:t>
            </a:r>
          </a:p>
          <a:p>
            <a:r>
              <a:rPr lang="es-PE" sz="4000" dirty="0">
                <a:latin typeface="Times New Roman" panose="02020603050405020304" pitchFamily="18" charset="0"/>
                <a:cs typeface="Times New Roman" panose="02020603050405020304" pitchFamily="18" charset="0"/>
              </a:rPr>
              <a:t>_____________</a:t>
            </a:r>
          </a:p>
          <a:p>
            <a:pPr algn="ctr"/>
            <a:r>
              <a:rPr lang="es-PE" sz="4000" b="1" dirty="0">
                <a:latin typeface="Times New Roman" panose="02020603050405020304" pitchFamily="18" charset="0"/>
                <a:cs typeface="Times New Roman" panose="02020603050405020304" pitchFamily="18" charset="0"/>
              </a:rPr>
              <a:t>RESULTADOS</a:t>
            </a:r>
          </a:p>
        </p:txBody>
      </p:sp>
    </p:spTree>
    <p:extLst>
      <p:ext uri="{BB962C8B-B14F-4D97-AF65-F5344CB8AC3E}">
        <p14:creationId xmlns:p14="http://schemas.microsoft.com/office/powerpoint/2010/main" val="2498468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FE31AA-0C31-659C-B470-9A144538109E}"/>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78F952BC-C69C-E370-746E-6B7F1AF20407}"/>
              </a:ext>
            </a:extLst>
          </p:cNvPr>
          <p:cNvSpPr txBox="1"/>
          <p:nvPr/>
        </p:nvSpPr>
        <p:spPr>
          <a:xfrm>
            <a:off x="4094728" y="1787425"/>
            <a:ext cx="4288354" cy="1938992"/>
          </a:xfrm>
          <a:prstGeom prst="rect">
            <a:avLst/>
          </a:prstGeom>
          <a:noFill/>
        </p:spPr>
        <p:txBody>
          <a:bodyPr wrap="none" rtlCol="0" anchor="ctr">
            <a:spAutoFit/>
          </a:bodyPr>
          <a:lstStyle/>
          <a:p>
            <a:pPr algn="ctr"/>
            <a:r>
              <a:rPr lang="es-PE" sz="4000" b="1" dirty="0">
                <a:latin typeface="Times New Roman" panose="02020603050405020304" pitchFamily="18" charset="0"/>
                <a:cs typeface="Times New Roman" panose="02020603050405020304" pitchFamily="18" charset="0"/>
              </a:rPr>
              <a:t>06</a:t>
            </a:r>
          </a:p>
          <a:p>
            <a:r>
              <a:rPr lang="es-PE" sz="4000" dirty="0">
                <a:latin typeface="Times New Roman" panose="02020603050405020304" pitchFamily="18" charset="0"/>
                <a:cs typeface="Times New Roman" panose="02020603050405020304" pitchFamily="18" charset="0"/>
              </a:rPr>
              <a:t>________________</a:t>
            </a:r>
          </a:p>
          <a:p>
            <a:pPr algn="ctr"/>
            <a:r>
              <a:rPr lang="es-PE" sz="4000" b="1" dirty="0">
                <a:latin typeface="Times New Roman" panose="02020603050405020304" pitchFamily="18" charset="0"/>
                <a:cs typeface="Times New Roman" panose="02020603050405020304" pitchFamily="18" charset="0"/>
              </a:rPr>
              <a:t>CONCLUSIONES</a:t>
            </a:r>
          </a:p>
        </p:txBody>
      </p:sp>
    </p:spTree>
    <p:extLst>
      <p:ext uri="{BB962C8B-B14F-4D97-AF65-F5344CB8AC3E}">
        <p14:creationId xmlns:p14="http://schemas.microsoft.com/office/powerpoint/2010/main" val="4292044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023E162-2671-D893-F50F-50F57C15E98D}"/>
              </a:ext>
            </a:extLst>
          </p:cNvPr>
          <p:cNvSpPr txBox="1"/>
          <p:nvPr/>
        </p:nvSpPr>
        <p:spPr>
          <a:xfrm>
            <a:off x="698740" y="319177"/>
            <a:ext cx="2239716"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PE"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CONCLUSIONES</a:t>
            </a:r>
          </a:p>
        </p:txBody>
      </p:sp>
      <p:sp>
        <p:nvSpPr>
          <p:cNvPr id="4" name="CuadroTexto 3">
            <a:extLst>
              <a:ext uri="{FF2B5EF4-FFF2-40B4-BE49-F238E27FC236}">
                <a16:creationId xmlns:a16="http://schemas.microsoft.com/office/drawing/2014/main" id="{DBEDB908-1DB7-0758-3BE2-00C313D21B0B}"/>
              </a:ext>
            </a:extLst>
          </p:cNvPr>
          <p:cNvSpPr txBox="1"/>
          <p:nvPr/>
        </p:nvSpPr>
        <p:spPr>
          <a:xfrm>
            <a:off x="1002228" y="1988190"/>
            <a:ext cx="3081500" cy="203132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just"/>
            <a:r>
              <a:rPr lang="es-ES" b="0" i="0" dirty="0">
                <a:solidFill>
                  <a:schemeClr val="tx1"/>
                </a:solidFill>
                <a:effectLst/>
                <a:latin typeface="ui-sans-serif"/>
              </a:rPr>
              <a:t>El modelo VGG19 alcanzó una precisión del 94.11% en el diagnóstico del cáncer de próstata, superando a VGG16 y ResNet50, demostrando ser una herramienta eficiente y precisa para el apoyo clínico.</a:t>
            </a:r>
          </a:p>
        </p:txBody>
      </p:sp>
      <p:sp>
        <p:nvSpPr>
          <p:cNvPr id="5" name="CuadroTexto 4">
            <a:extLst>
              <a:ext uri="{FF2B5EF4-FFF2-40B4-BE49-F238E27FC236}">
                <a16:creationId xmlns:a16="http://schemas.microsoft.com/office/drawing/2014/main" id="{32DB1F87-0AEE-A6DE-DCF6-06CB0C16CFDC}"/>
              </a:ext>
            </a:extLst>
          </p:cNvPr>
          <p:cNvSpPr txBox="1"/>
          <p:nvPr/>
        </p:nvSpPr>
        <p:spPr>
          <a:xfrm>
            <a:off x="8742080" y="1988190"/>
            <a:ext cx="2910978" cy="230832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just"/>
            <a:r>
              <a:rPr lang="es-ES" b="0" i="0" dirty="0">
                <a:solidFill>
                  <a:schemeClr val="tx1"/>
                </a:solidFill>
                <a:effectLst/>
                <a:latin typeface="ui-sans-serif"/>
              </a:rPr>
              <a:t>La implementación de este sistema inteligente en entornos hospitalarios podría transformar los procesos de diagnóstico, mejorando la atención al paciente y optimizando los recursos médicos.</a:t>
            </a:r>
          </a:p>
        </p:txBody>
      </p:sp>
      <p:sp>
        <p:nvSpPr>
          <p:cNvPr id="3" name="CuadroTexto 2">
            <a:extLst>
              <a:ext uri="{FF2B5EF4-FFF2-40B4-BE49-F238E27FC236}">
                <a16:creationId xmlns:a16="http://schemas.microsoft.com/office/drawing/2014/main" id="{845FF764-D6B4-4953-814E-AB1CF90E183C}"/>
              </a:ext>
            </a:extLst>
          </p:cNvPr>
          <p:cNvSpPr txBox="1"/>
          <p:nvPr/>
        </p:nvSpPr>
        <p:spPr>
          <a:xfrm>
            <a:off x="1002228" y="1280304"/>
            <a:ext cx="704039" cy="70788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PE" sz="4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01</a:t>
            </a:r>
          </a:p>
        </p:txBody>
      </p:sp>
      <p:sp>
        <p:nvSpPr>
          <p:cNvPr id="6" name="CuadroTexto 5">
            <a:extLst>
              <a:ext uri="{FF2B5EF4-FFF2-40B4-BE49-F238E27FC236}">
                <a16:creationId xmlns:a16="http://schemas.microsoft.com/office/drawing/2014/main" id="{6CFB98D8-2625-18F8-81CA-7A6077A313AC}"/>
              </a:ext>
            </a:extLst>
          </p:cNvPr>
          <p:cNvSpPr txBox="1"/>
          <p:nvPr/>
        </p:nvSpPr>
        <p:spPr>
          <a:xfrm>
            <a:off x="4872154" y="1978904"/>
            <a:ext cx="3081500" cy="230832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just"/>
            <a:r>
              <a:rPr lang="es-ES" b="0" i="0" dirty="0">
                <a:solidFill>
                  <a:schemeClr val="tx1"/>
                </a:solidFill>
                <a:effectLst/>
                <a:latin typeface="ui-sans-serif"/>
              </a:rPr>
              <a:t>La integración de Deep Learning en el diagnóstico médico optimiza la detección temprana de cáncer, mejorando la precisión y reduciendo el margen de error en la clasificación de imágenes.</a:t>
            </a:r>
          </a:p>
        </p:txBody>
      </p:sp>
      <p:sp>
        <p:nvSpPr>
          <p:cNvPr id="7" name="CuadroTexto 6">
            <a:extLst>
              <a:ext uri="{FF2B5EF4-FFF2-40B4-BE49-F238E27FC236}">
                <a16:creationId xmlns:a16="http://schemas.microsoft.com/office/drawing/2014/main" id="{9EE1D5B4-D8CE-4BDF-5678-EF30DD78E957}"/>
              </a:ext>
            </a:extLst>
          </p:cNvPr>
          <p:cNvSpPr txBox="1"/>
          <p:nvPr/>
        </p:nvSpPr>
        <p:spPr>
          <a:xfrm>
            <a:off x="8735668" y="1280304"/>
            <a:ext cx="697627" cy="70788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PE" sz="4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03</a:t>
            </a:r>
          </a:p>
        </p:txBody>
      </p:sp>
      <p:sp>
        <p:nvSpPr>
          <p:cNvPr id="8" name="CuadroTexto 7">
            <a:extLst>
              <a:ext uri="{FF2B5EF4-FFF2-40B4-BE49-F238E27FC236}">
                <a16:creationId xmlns:a16="http://schemas.microsoft.com/office/drawing/2014/main" id="{05D451B1-AB14-C9D2-2063-ED8384758DA3}"/>
              </a:ext>
            </a:extLst>
          </p:cNvPr>
          <p:cNvSpPr txBox="1"/>
          <p:nvPr/>
        </p:nvSpPr>
        <p:spPr>
          <a:xfrm>
            <a:off x="4872154" y="1203364"/>
            <a:ext cx="697627" cy="70788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PE" sz="4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02</a:t>
            </a:r>
          </a:p>
        </p:txBody>
      </p:sp>
    </p:spTree>
    <p:extLst>
      <p:ext uri="{BB962C8B-B14F-4D97-AF65-F5344CB8AC3E}">
        <p14:creationId xmlns:p14="http://schemas.microsoft.com/office/powerpoint/2010/main" val="3910448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F8A84-9182-FDD3-AD6F-C6F34D7E6393}"/>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82A5D2BA-9192-91B1-566A-47560E6686AF}"/>
              </a:ext>
            </a:extLst>
          </p:cNvPr>
          <p:cNvSpPr txBox="1"/>
          <p:nvPr/>
        </p:nvSpPr>
        <p:spPr>
          <a:xfrm>
            <a:off x="3454329" y="1787425"/>
            <a:ext cx="5569153" cy="1938992"/>
          </a:xfrm>
          <a:prstGeom prst="rect">
            <a:avLst/>
          </a:prstGeom>
          <a:noFill/>
        </p:spPr>
        <p:txBody>
          <a:bodyPr wrap="none" rtlCol="0" anchor="ctr">
            <a:spAutoFit/>
          </a:bodyPr>
          <a:lstStyle/>
          <a:p>
            <a:pPr algn="ctr"/>
            <a:r>
              <a:rPr lang="es-PE" sz="4000" b="1" dirty="0">
                <a:latin typeface="Times New Roman" panose="02020603050405020304" pitchFamily="18" charset="0"/>
                <a:cs typeface="Times New Roman" panose="02020603050405020304" pitchFamily="18" charset="0"/>
              </a:rPr>
              <a:t>07</a:t>
            </a:r>
          </a:p>
          <a:p>
            <a:r>
              <a:rPr lang="es-PE" sz="4000" dirty="0">
                <a:latin typeface="Times New Roman" panose="02020603050405020304" pitchFamily="18" charset="0"/>
                <a:cs typeface="Times New Roman" panose="02020603050405020304" pitchFamily="18" charset="0"/>
              </a:rPr>
              <a:t>_____________________</a:t>
            </a:r>
          </a:p>
          <a:p>
            <a:pPr algn="ctr"/>
            <a:r>
              <a:rPr lang="es-PE" sz="4000" b="1" dirty="0">
                <a:latin typeface="Times New Roman" panose="02020603050405020304" pitchFamily="18" charset="0"/>
                <a:cs typeface="Times New Roman" panose="02020603050405020304" pitchFamily="18" charset="0"/>
              </a:rPr>
              <a:t>RECOMENDACIONES</a:t>
            </a:r>
          </a:p>
        </p:txBody>
      </p:sp>
    </p:spTree>
    <p:extLst>
      <p:ext uri="{BB962C8B-B14F-4D97-AF65-F5344CB8AC3E}">
        <p14:creationId xmlns:p14="http://schemas.microsoft.com/office/powerpoint/2010/main" val="2330986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B4EB04-9D16-B84A-F751-E0ACDAF0D804}"/>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15A71C45-C6A6-CEB9-92E0-9C24D1FFF6BE}"/>
              </a:ext>
            </a:extLst>
          </p:cNvPr>
          <p:cNvSpPr txBox="1"/>
          <p:nvPr/>
        </p:nvSpPr>
        <p:spPr>
          <a:xfrm>
            <a:off x="698740" y="319177"/>
            <a:ext cx="2882520"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PE"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RECOMENDACIONES</a:t>
            </a:r>
          </a:p>
        </p:txBody>
      </p:sp>
      <p:sp>
        <p:nvSpPr>
          <p:cNvPr id="4" name="CuadroTexto 3">
            <a:extLst>
              <a:ext uri="{FF2B5EF4-FFF2-40B4-BE49-F238E27FC236}">
                <a16:creationId xmlns:a16="http://schemas.microsoft.com/office/drawing/2014/main" id="{2819454C-5269-7E8D-F63A-95D9B67EDF63}"/>
              </a:ext>
            </a:extLst>
          </p:cNvPr>
          <p:cNvSpPr txBox="1"/>
          <p:nvPr/>
        </p:nvSpPr>
        <p:spPr>
          <a:xfrm>
            <a:off x="1002228" y="1988190"/>
            <a:ext cx="3205878" cy="203132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just"/>
            <a:r>
              <a:rPr lang="es-ES" b="0" i="0" dirty="0">
                <a:solidFill>
                  <a:schemeClr val="tx1"/>
                </a:solidFill>
                <a:effectLst/>
                <a:latin typeface="ui-sans-serif"/>
              </a:rPr>
              <a:t>Se recomienda integrar datos clínicos adicionales (edad, antecedentes familiares, marcadores biológicos) junto con las imágenes médicas para mejorar la precisión y personalización del diagnóstico.</a:t>
            </a:r>
          </a:p>
        </p:txBody>
      </p:sp>
      <p:sp>
        <p:nvSpPr>
          <p:cNvPr id="5" name="CuadroTexto 4">
            <a:extLst>
              <a:ext uri="{FF2B5EF4-FFF2-40B4-BE49-F238E27FC236}">
                <a16:creationId xmlns:a16="http://schemas.microsoft.com/office/drawing/2014/main" id="{CF7967DB-9B47-8853-927E-E44FC8359F19}"/>
              </a:ext>
            </a:extLst>
          </p:cNvPr>
          <p:cNvSpPr txBox="1"/>
          <p:nvPr/>
        </p:nvSpPr>
        <p:spPr>
          <a:xfrm>
            <a:off x="8742080" y="1988190"/>
            <a:ext cx="3173112" cy="203132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just"/>
            <a:r>
              <a:rPr lang="es-ES" b="0" i="0" dirty="0">
                <a:solidFill>
                  <a:schemeClr val="tx1"/>
                </a:solidFill>
                <a:effectLst/>
                <a:latin typeface="ui-sans-serif"/>
              </a:rPr>
              <a:t>Futuras investigaciones deben explorar nuevas arquitecturas de redes neuronales o enfoques híbridos, buscando mejorar aún más la precisión diagnóstica alcanzada con el modelo VGG19.</a:t>
            </a:r>
          </a:p>
        </p:txBody>
      </p:sp>
      <p:sp>
        <p:nvSpPr>
          <p:cNvPr id="3" name="CuadroTexto 2">
            <a:extLst>
              <a:ext uri="{FF2B5EF4-FFF2-40B4-BE49-F238E27FC236}">
                <a16:creationId xmlns:a16="http://schemas.microsoft.com/office/drawing/2014/main" id="{27E00B9D-27CE-AE51-88CE-8027AE2A64E2}"/>
              </a:ext>
            </a:extLst>
          </p:cNvPr>
          <p:cNvSpPr txBox="1"/>
          <p:nvPr/>
        </p:nvSpPr>
        <p:spPr>
          <a:xfrm>
            <a:off x="1002228" y="1280304"/>
            <a:ext cx="704039" cy="70788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PE" sz="4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01</a:t>
            </a:r>
          </a:p>
        </p:txBody>
      </p:sp>
      <p:sp>
        <p:nvSpPr>
          <p:cNvPr id="6" name="CuadroTexto 5">
            <a:extLst>
              <a:ext uri="{FF2B5EF4-FFF2-40B4-BE49-F238E27FC236}">
                <a16:creationId xmlns:a16="http://schemas.microsoft.com/office/drawing/2014/main" id="{0DB15BD2-6E9E-F6C1-16EB-F869DA76CDCE}"/>
              </a:ext>
            </a:extLst>
          </p:cNvPr>
          <p:cNvSpPr txBox="1"/>
          <p:nvPr/>
        </p:nvSpPr>
        <p:spPr>
          <a:xfrm>
            <a:off x="4872154" y="1978904"/>
            <a:ext cx="3329454" cy="206125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just"/>
            <a:r>
              <a:rPr lang="es-ES" b="0" i="0" dirty="0">
                <a:solidFill>
                  <a:schemeClr val="tx1"/>
                </a:solidFill>
                <a:effectLst/>
                <a:latin typeface="ui-sans-serif"/>
              </a:rPr>
              <a:t>Es esencial establecer protocolos estandarizados para la captura de imágenes médicas, garantizando consistencia y calidad, lo que aumentará la fiabilidad y reproducibilidad de los resultados.</a:t>
            </a:r>
          </a:p>
        </p:txBody>
      </p:sp>
      <p:sp>
        <p:nvSpPr>
          <p:cNvPr id="7" name="CuadroTexto 6">
            <a:extLst>
              <a:ext uri="{FF2B5EF4-FFF2-40B4-BE49-F238E27FC236}">
                <a16:creationId xmlns:a16="http://schemas.microsoft.com/office/drawing/2014/main" id="{711E53B5-F144-5454-285C-8552119D6E26}"/>
              </a:ext>
            </a:extLst>
          </p:cNvPr>
          <p:cNvSpPr txBox="1"/>
          <p:nvPr/>
        </p:nvSpPr>
        <p:spPr>
          <a:xfrm>
            <a:off x="8735668" y="1280304"/>
            <a:ext cx="697627" cy="70788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PE" sz="4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03</a:t>
            </a:r>
          </a:p>
        </p:txBody>
      </p:sp>
      <p:sp>
        <p:nvSpPr>
          <p:cNvPr id="8" name="CuadroTexto 7">
            <a:extLst>
              <a:ext uri="{FF2B5EF4-FFF2-40B4-BE49-F238E27FC236}">
                <a16:creationId xmlns:a16="http://schemas.microsoft.com/office/drawing/2014/main" id="{A535A58E-3577-2D7D-28F2-9F22938945AC}"/>
              </a:ext>
            </a:extLst>
          </p:cNvPr>
          <p:cNvSpPr txBox="1"/>
          <p:nvPr/>
        </p:nvSpPr>
        <p:spPr>
          <a:xfrm>
            <a:off x="4872154" y="1203364"/>
            <a:ext cx="697627" cy="70788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PE" sz="4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02</a:t>
            </a:r>
          </a:p>
        </p:txBody>
      </p:sp>
    </p:spTree>
    <p:extLst>
      <p:ext uri="{BB962C8B-B14F-4D97-AF65-F5344CB8AC3E}">
        <p14:creationId xmlns:p14="http://schemas.microsoft.com/office/powerpoint/2010/main" val="3176617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2502869-5BCD-689A-B396-7C29CFF7FA5F}"/>
              </a:ext>
            </a:extLst>
          </p:cNvPr>
          <p:cNvSpPr txBox="1"/>
          <p:nvPr/>
        </p:nvSpPr>
        <p:spPr>
          <a:xfrm>
            <a:off x="3838248" y="1787425"/>
            <a:ext cx="4801314" cy="1938992"/>
          </a:xfrm>
          <a:prstGeom prst="rect">
            <a:avLst/>
          </a:prstGeom>
          <a:noFill/>
        </p:spPr>
        <p:txBody>
          <a:bodyPr wrap="none" rtlCol="0" anchor="ctr">
            <a:spAutoFit/>
          </a:bodyPr>
          <a:lstStyle/>
          <a:p>
            <a:pPr algn="ctr"/>
            <a:r>
              <a:rPr lang="es-PE" sz="4000" b="1" dirty="0">
                <a:latin typeface="Times New Roman" panose="02020603050405020304" pitchFamily="18" charset="0"/>
                <a:cs typeface="Times New Roman" panose="02020603050405020304" pitchFamily="18" charset="0"/>
              </a:rPr>
              <a:t>01</a:t>
            </a:r>
          </a:p>
          <a:p>
            <a:r>
              <a:rPr lang="es-PE" sz="4000" dirty="0">
                <a:latin typeface="Times New Roman" panose="02020603050405020304" pitchFamily="18" charset="0"/>
                <a:cs typeface="Times New Roman" panose="02020603050405020304" pitchFamily="18" charset="0"/>
              </a:rPr>
              <a:t>__________________</a:t>
            </a:r>
          </a:p>
          <a:p>
            <a:pPr algn="ctr"/>
            <a:r>
              <a:rPr lang="es-PE" sz="4000" b="1" dirty="0">
                <a:latin typeface="Times New Roman" panose="02020603050405020304" pitchFamily="18" charset="0"/>
                <a:cs typeface="Times New Roman" panose="02020603050405020304" pitchFamily="18" charset="0"/>
              </a:rPr>
              <a:t>GENERALIDADES</a:t>
            </a:r>
          </a:p>
        </p:txBody>
      </p:sp>
    </p:spTree>
    <p:extLst>
      <p:ext uri="{BB962C8B-B14F-4D97-AF65-F5344CB8AC3E}">
        <p14:creationId xmlns:p14="http://schemas.microsoft.com/office/powerpoint/2010/main" val="900488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47C02C3-D72C-A3FE-D880-B1D23DC0E0F1}"/>
              </a:ext>
            </a:extLst>
          </p:cNvPr>
          <p:cNvSpPr txBox="1"/>
          <p:nvPr/>
        </p:nvSpPr>
        <p:spPr>
          <a:xfrm>
            <a:off x="686040" y="322363"/>
            <a:ext cx="4606197" cy="400110"/>
          </a:xfrm>
          <a:prstGeom prst="rect">
            <a:avLst/>
          </a:prstGeom>
          <a:noFill/>
        </p:spPr>
        <p:txBody>
          <a:bodyPr wrap="none" rtlCol="0">
            <a:spAutoFit/>
          </a:bodyPr>
          <a:lstStyle/>
          <a:p>
            <a:r>
              <a:rPr lang="es-PE" sz="2000" b="1" dirty="0">
                <a:latin typeface="Times New Roman" panose="02020603050405020304" pitchFamily="18" charset="0"/>
                <a:cs typeface="Times New Roman" panose="02020603050405020304" pitchFamily="18" charset="0"/>
              </a:rPr>
              <a:t>PLANTEAMIENTO DEL PROBLEMA</a:t>
            </a:r>
          </a:p>
        </p:txBody>
      </p:sp>
      <p:sp>
        <p:nvSpPr>
          <p:cNvPr id="3" name="Rectángulo 2">
            <a:extLst>
              <a:ext uri="{FF2B5EF4-FFF2-40B4-BE49-F238E27FC236}">
                <a16:creationId xmlns:a16="http://schemas.microsoft.com/office/drawing/2014/main" id="{13B56237-E839-B909-6DAF-C2D6280C0793}"/>
              </a:ext>
            </a:extLst>
          </p:cNvPr>
          <p:cNvSpPr/>
          <p:nvPr/>
        </p:nvSpPr>
        <p:spPr>
          <a:xfrm>
            <a:off x="1283198" y="2027060"/>
            <a:ext cx="3114135" cy="738663"/>
          </a:xfrm>
          <a:prstGeom prst="rect">
            <a:avLst/>
          </a:prstGeom>
          <a:solidFill>
            <a:schemeClr val="bg1">
              <a:lumMod val="50000"/>
              <a:alpha val="1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tx1"/>
                </a:solidFill>
                <a:latin typeface="Times New Roman" panose="02020603050405020304" pitchFamily="18" charset="0"/>
                <a:cs typeface="Times New Roman" panose="02020603050405020304" pitchFamily="18" charset="0"/>
              </a:rPr>
              <a:t>SITUACIÓN</a:t>
            </a:r>
          </a:p>
        </p:txBody>
      </p:sp>
      <p:sp>
        <p:nvSpPr>
          <p:cNvPr id="5" name="Rectángulo 4">
            <a:extLst>
              <a:ext uri="{FF2B5EF4-FFF2-40B4-BE49-F238E27FC236}">
                <a16:creationId xmlns:a16="http://schemas.microsoft.com/office/drawing/2014/main" id="{1B1F1B57-43F4-ABBA-7044-C1F163BD974B}"/>
              </a:ext>
            </a:extLst>
          </p:cNvPr>
          <p:cNvSpPr/>
          <p:nvPr/>
        </p:nvSpPr>
        <p:spPr>
          <a:xfrm>
            <a:off x="1283198" y="3793704"/>
            <a:ext cx="3114135" cy="738664"/>
          </a:xfrm>
          <a:prstGeom prst="rect">
            <a:avLst/>
          </a:prstGeom>
          <a:solidFill>
            <a:schemeClr val="bg1">
              <a:lumMod val="50000"/>
              <a:alpha val="1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tx1"/>
                </a:solidFill>
                <a:latin typeface="Times New Roman" panose="02020603050405020304" pitchFamily="18" charset="0"/>
                <a:cs typeface="Times New Roman" panose="02020603050405020304" pitchFamily="18" charset="0"/>
              </a:rPr>
              <a:t>FORMULACIÓN PROBLEMA</a:t>
            </a:r>
          </a:p>
        </p:txBody>
      </p:sp>
      <p:sp>
        <p:nvSpPr>
          <p:cNvPr id="11" name="CuadroTexto 10">
            <a:extLst>
              <a:ext uri="{FF2B5EF4-FFF2-40B4-BE49-F238E27FC236}">
                <a16:creationId xmlns:a16="http://schemas.microsoft.com/office/drawing/2014/main" id="{DBB91B1C-47E7-CD39-90C1-850E66C405D0}"/>
              </a:ext>
            </a:extLst>
          </p:cNvPr>
          <p:cNvSpPr txBox="1"/>
          <p:nvPr/>
        </p:nvSpPr>
        <p:spPr>
          <a:xfrm>
            <a:off x="5126479" y="3912870"/>
            <a:ext cx="6428577" cy="738664"/>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marL="171450" indent="-171450" algn="just">
              <a:buFont typeface="Arial" panose="020B0604020202020204" pitchFamily="34" charset="0"/>
              <a:buChar char="•"/>
              <a:defRPr sz="1400">
                <a:solidFill>
                  <a:sysClr val="windowText" lastClr="000000"/>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MX" dirty="0"/>
              <a:t>¿Cómo desarrollar un sistema inteligente basado en Deep Learning para mejorar la detección temprana del cáncer de próstata, permitiendo un diagnóstico más preciso y oportuno en el ámbito de la salud?</a:t>
            </a:r>
            <a:endParaRPr lang="es-PE" dirty="0"/>
          </a:p>
        </p:txBody>
      </p:sp>
      <p:sp>
        <p:nvSpPr>
          <p:cNvPr id="14" name="CuadroTexto 13">
            <a:extLst>
              <a:ext uri="{FF2B5EF4-FFF2-40B4-BE49-F238E27FC236}">
                <a16:creationId xmlns:a16="http://schemas.microsoft.com/office/drawing/2014/main" id="{E839B784-90F3-6DF9-CC49-8AEA3D52F9AD}"/>
              </a:ext>
            </a:extLst>
          </p:cNvPr>
          <p:cNvSpPr txBox="1"/>
          <p:nvPr/>
        </p:nvSpPr>
        <p:spPr>
          <a:xfrm>
            <a:off x="5126480" y="1477008"/>
            <a:ext cx="6428577" cy="1600438"/>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marL="171450" indent="-171450" algn="just">
              <a:buFont typeface="Arial" panose="020B0604020202020204" pitchFamily="34" charset="0"/>
              <a:buChar char="•"/>
            </a:pPr>
            <a:r>
              <a:rPr lang="es-MX" sz="1400" dirty="0">
                <a:solidFill>
                  <a:sysClr val="windowText" lastClr="000000"/>
                </a:solidFill>
                <a:latin typeface="Times New Roman" panose="02020603050405020304" pitchFamily="18" charset="0"/>
                <a:cs typeface="Times New Roman" panose="02020603050405020304" pitchFamily="18" charset="0"/>
              </a:rPr>
              <a:t>El cáncer de próstata es una de las principales causas de mortalidad en hombres a nivel mundial. Sin embargo, la detección temprana de esta enfermedad resulta un desafío debido a la complejidad en la identificación de signos iniciales y a la limitada disponibilidad de tecnologías avanzadas en varias regiones. </a:t>
            </a:r>
          </a:p>
          <a:p>
            <a:pPr marL="171450" indent="-171450" algn="just">
              <a:buFont typeface="Arial" panose="020B0604020202020204" pitchFamily="34" charset="0"/>
              <a:buChar char="•"/>
            </a:pPr>
            <a:r>
              <a:rPr lang="es-MX" sz="1400" dirty="0">
                <a:solidFill>
                  <a:sysClr val="windowText" lastClr="000000"/>
                </a:solidFill>
                <a:latin typeface="Times New Roman" panose="02020603050405020304" pitchFamily="18" charset="0"/>
                <a:cs typeface="Times New Roman" panose="02020603050405020304" pitchFamily="18" charset="0"/>
              </a:rPr>
              <a:t>Esta situación genera la necesidad de implementar sistemas de diagnóstico automáticos y accesibles para mejorar la precisión y oportunidad del diagnóstico clínico.</a:t>
            </a:r>
            <a:endParaRPr lang="es-PE" sz="1400" dirty="0">
              <a:solidFill>
                <a:sysClr val="windowText" lastClr="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4529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47C02C3-D72C-A3FE-D880-B1D23DC0E0F1}"/>
              </a:ext>
            </a:extLst>
          </p:cNvPr>
          <p:cNvSpPr txBox="1"/>
          <p:nvPr/>
        </p:nvSpPr>
        <p:spPr>
          <a:xfrm>
            <a:off x="698740" y="122308"/>
            <a:ext cx="4606197" cy="400110"/>
          </a:xfrm>
          <a:prstGeom prst="rect">
            <a:avLst/>
          </a:prstGeom>
          <a:noFill/>
        </p:spPr>
        <p:txBody>
          <a:bodyPr wrap="none" rtlCol="0">
            <a:spAutoFit/>
          </a:bodyPr>
          <a:lstStyle/>
          <a:p>
            <a:r>
              <a:rPr lang="es-PE" sz="2000" b="1" dirty="0">
                <a:latin typeface="Times New Roman" panose="02020603050405020304" pitchFamily="18" charset="0"/>
                <a:cs typeface="Times New Roman" panose="02020603050405020304" pitchFamily="18" charset="0"/>
              </a:rPr>
              <a:t>PLANTEAMIENTO DEL PROBLEMA</a:t>
            </a:r>
          </a:p>
        </p:txBody>
      </p:sp>
      <p:sp>
        <p:nvSpPr>
          <p:cNvPr id="4" name="Rectángulo 3">
            <a:extLst>
              <a:ext uri="{FF2B5EF4-FFF2-40B4-BE49-F238E27FC236}">
                <a16:creationId xmlns:a16="http://schemas.microsoft.com/office/drawing/2014/main" id="{BC2C8F3D-9E00-A3B2-20DD-6E9E9F16828A}"/>
              </a:ext>
            </a:extLst>
          </p:cNvPr>
          <p:cNvSpPr/>
          <p:nvPr/>
        </p:nvSpPr>
        <p:spPr>
          <a:xfrm>
            <a:off x="978138" y="3697268"/>
            <a:ext cx="3114135" cy="727218"/>
          </a:xfrm>
          <a:prstGeom prst="rect">
            <a:avLst/>
          </a:prstGeom>
          <a:solidFill>
            <a:schemeClr val="bg1">
              <a:lumMod val="50000"/>
              <a:alpha val="1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tx1"/>
                </a:solidFill>
                <a:latin typeface="Times New Roman" panose="02020603050405020304" pitchFamily="18" charset="0"/>
                <a:cs typeface="Times New Roman" panose="02020603050405020304" pitchFamily="18" charset="0"/>
              </a:rPr>
              <a:t>OBJETIVOS</a:t>
            </a:r>
          </a:p>
        </p:txBody>
      </p:sp>
      <p:sp>
        <p:nvSpPr>
          <p:cNvPr id="6" name="Rectángulo 5">
            <a:extLst>
              <a:ext uri="{FF2B5EF4-FFF2-40B4-BE49-F238E27FC236}">
                <a16:creationId xmlns:a16="http://schemas.microsoft.com/office/drawing/2014/main" id="{E244218F-41BE-BD39-4968-4B8973F83FAF}"/>
              </a:ext>
            </a:extLst>
          </p:cNvPr>
          <p:cNvSpPr/>
          <p:nvPr/>
        </p:nvSpPr>
        <p:spPr>
          <a:xfrm>
            <a:off x="978138" y="974186"/>
            <a:ext cx="3114135" cy="727219"/>
          </a:xfrm>
          <a:prstGeom prst="rect">
            <a:avLst/>
          </a:prstGeom>
          <a:solidFill>
            <a:schemeClr val="bg1">
              <a:lumMod val="50000"/>
              <a:alpha val="1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tx1"/>
                </a:solidFill>
                <a:latin typeface="Times New Roman" panose="02020603050405020304" pitchFamily="18" charset="0"/>
                <a:cs typeface="Times New Roman" panose="02020603050405020304" pitchFamily="18" charset="0"/>
              </a:rPr>
              <a:t>HIPÓTESIS</a:t>
            </a:r>
          </a:p>
        </p:txBody>
      </p:sp>
      <p:sp>
        <p:nvSpPr>
          <p:cNvPr id="12" name="CuadroTexto 11">
            <a:extLst>
              <a:ext uri="{FF2B5EF4-FFF2-40B4-BE49-F238E27FC236}">
                <a16:creationId xmlns:a16="http://schemas.microsoft.com/office/drawing/2014/main" id="{4C49EC52-ADFE-8F50-1019-3D25F6D1EAEE}"/>
              </a:ext>
            </a:extLst>
          </p:cNvPr>
          <p:cNvSpPr txBox="1"/>
          <p:nvPr/>
        </p:nvSpPr>
        <p:spPr>
          <a:xfrm>
            <a:off x="4521200" y="664631"/>
            <a:ext cx="7340600" cy="1346331"/>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marL="171450" indent="-171450" algn="just">
              <a:buFont typeface="Arial" panose="020B0604020202020204" pitchFamily="34" charset="0"/>
              <a:buChar char="•"/>
              <a:defRPr sz="1400">
                <a:solidFill>
                  <a:sysClr val="windowText" lastClr="000000"/>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nSpc>
                <a:spcPct val="150000"/>
              </a:lnSpc>
            </a:pPr>
            <a:r>
              <a:rPr lang="es-MX" dirty="0"/>
              <a:t>La implementación de un sistema inteligente basado en Deep Learning mejorará significativamente la capacidad de diagnóstico del cáncer de próstata en comparación con métodos tradicionales, aumentando la precisión y confiabilidad en la clasificación de imágenes médicas.</a:t>
            </a:r>
            <a:endParaRPr lang="es-PE" dirty="0"/>
          </a:p>
        </p:txBody>
      </p:sp>
      <p:sp>
        <p:nvSpPr>
          <p:cNvPr id="13" name="CuadroTexto 12">
            <a:extLst>
              <a:ext uri="{FF2B5EF4-FFF2-40B4-BE49-F238E27FC236}">
                <a16:creationId xmlns:a16="http://schemas.microsoft.com/office/drawing/2014/main" id="{68A1AD65-AB9D-28F6-BF67-24ECA2AD254D}"/>
              </a:ext>
            </a:extLst>
          </p:cNvPr>
          <p:cNvSpPr txBox="1"/>
          <p:nvPr/>
        </p:nvSpPr>
        <p:spPr>
          <a:xfrm>
            <a:off x="4521200" y="2284377"/>
            <a:ext cx="7340600" cy="4254819"/>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marL="171450" indent="-171450" algn="just">
              <a:buFont typeface="Arial" panose="020B0604020202020204" pitchFamily="34" charset="0"/>
              <a:buChar char="•"/>
              <a:defRPr sz="1400">
                <a:solidFill>
                  <a:sysClr val="windowText" lastClr="000000"/>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nSpc>
                <a:spcPct val="150000"/>
              </a:lnSpc>
              <a:buNone/>
            </a:pPr>
            <a:r>
              <a:rPr lang="es-ES" b="1" dirty="0"/>
              <a:t>Objetivo general</a:t>
            </a:r>
          </a:p>
          <a:p>
            <a:pPr>
              <a:lnSpc>
                <a:spcPct val="150000"/>
              </a:lnSpc>
            </a:pPr>
            <a:r>
              <a:rPr lang="es-MX" dirty="0"/>
              <a:t>Desarrollar un sistema inteligente basado en Deep Learning para predecir el diagnóstico de cáncer de próstata.</a:t>
            </a:r>
          </a:p>
          <a:p>
            <a:pPr>
              <a:lnSpc>
                <a:spcPct val="150000"/>
              </a:lnSpc>
            </a:pPr>
            <a:endParaRPr lang="es-ES" dirty="0"/>
          </a:p>
          <a:p>
            <a:pPr marL="0" indent="0">
              <a:lnSpc>
                <a:spcPct val="150000"/>
              </a:lnSpc>
              <a:buNone/>
            </a:pPr>
            <a:r>
              <a:rPr lang="es-ES" b="1" dirty="0"/>
              <a:t>Objetivos específicos</a:t>
            </a:r>
          </a:p>
          <a:p>
            <a:pPr>
              <a:lnSpc>
                <a:spcPct val="150000"/>
              </a:lnSpc>
            </a:pPr>
            <a:r>
              <a:rPr lang="es-PE" altLang="es-PE" dirty="0"/>
              <a:t>Analizar y preprocesar imágenes de cáncer de próstata para crear un conjunto de datos representativo para el modelo.</a:t>
            </a:r>
          </a:p>
          <a:p>
            <a:pPr>
              <a:lnSpc>
                <a:spcPct val="150000"/>
              </a:lnSpc>
            </a:pPr>
            <a:r>
              <a:rPr lang="es-PE" altLang="es-PE" dirty="0"/>
              <a:t>Desarrollar y optimizar un modelo de Deep Learning adecuado para la clasificación de imágenes médicas que permita diferenciar entre muestras con cáncer y sin cáncer.</a:t>
            </a:r>
          </a:p>
          <a:p>
            <a:pPr>
              <a:lnSpc>
                <a:spcPct val="150000"/>
              </a:lnSpc>
            </a:pPr>
            <a:r>
              <a:rPr lang="es-PE" altLang="es-PE" dirty="0"/>
              <a:t>Implementar un sistema de predicción que integre el modelo entrenado en una interfaz accesible para profesionales de la salud.</a:t>
            </a:r>
          </a:p>
          <a:p>
            <a:pPr>
              <a:lnSpc>
                <a:spcPct val="150000"/>
              </a:lnSpc>
            </a:pPr>
            <a:r>
              <a:rPr lang="es-PE" altLang="es-PE" dirty="0"/>
              <a:t>Evaluar el rendimiento del sistema mediante métricas de precisión, sensibilidad y especificidad para validar su eficacia en la detección de cáncer de próstata. </a:t>
            </a:r>
          </a:p>
        </p:txBody>
      </p:sp>
    </p:spTree>
    <p:extLst>
      <p:ext uri="{BB962C8B-B14F-4D97-AF65-F5344CB8AC3E}">
        <p14:creationId xmlns:p14="http://schemas.microsoft.com/office/powerpoint/2010/main" val="2468036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2502869-5BCD-689A-B396-7C29CFF7FA5F}"/>
              </a:ext>
            </a:extLst>
          </p:cNvPr>
          <p:cNvSpPr txBox="1"/>
          <p:nvPr/>
        </p:nvSpPr>
        <p:spPr>
          <a:xfrm>
            <a:off x="3966488" y="1787425"/>
            <a:ext cx="4544834" cy="1938992"/>
          </a:xfrm>
          <a:prstGeom prst="rect">
            <a:avLst/>
          </a:prstGeom>
          <a:noFill/>
        </p:spPr>
        <p:txBody>
          <a:bodyPr wrap="none" rtlCol="0" anchor="ctr">
            <a:spAutoFit/>
          </a:bodyPr>
          <a:lstStyle/>
          <a:p>
            <a:pPr algn="ctr"/>
            <a:r>
              <a:rPr lang="es-PE" sz="4000" b="1">
                <a:latin typeface="Times New Roman" panose="02020603050405020304" pitchFamily="18" charset="0"/>
                <a:cs typeface="Times New Roman" panose="02020603050405020304" pitchFamily="18" charset="0"/>
              </a:rPr>
              <a:t>02</a:t>
            </a:r>
          </a:p>
          <a:p>
            <a:r>
              <a:rPr lang="es-PE" sz="4000">
                <a:latin typeface="Times New Roman" panose="02020603050405020304" pitchFamily="18" charset="0"/>
                <a:cs typeface="Times New Roman" panose="02020603050405020304" pitchFamily="18" charset="0"/>
              </a:rPr>
              <a:t>_________________</a:t>
            </a:r>
          </a:p>
          <a:p>
            <a:pPr algn="ctr"/>
            <a:r>
              <a:rPr lang="es-PE" sz="4000" b="1">
                <a:latin typeface="Times New Roman" panose="02020603050405020304" pitchFamily="18" charset="0"/>
                <a:cs typeface="Times New Roman" panose="02020603050405020304" pitchFamily="18" charset="0"/>
              </a:rPr>
              <a:t>FUNDAMENTOS</a:t>
            </a:r>
            <a:endParaRPr lang="es-PE"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4402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023E162-2671-D893-F50F-50F57C15E98D}"/>
              </a:ext>
            </a:extLst>
          </p:cNvPr>
          <p:cNvSpPr txBox="1"/>
          <p:nvPr/>
        </p:nvSpPr>
        <p:spPr>
          <a:xfrm>
            <a:off x="698740" y="319177"/>
            <a:ext cx="2454711" cy="400110"/>
          </a:xfrm>
          <a:prstGeom prst="rect">
            <a:avLst/>
          </a:prstGeom>
          <a:noFill/>
        </p:spPr>
        <p:txBody>
          <a:bodyPr wrap="none" rtlCol="0">
            <a:spAutoFit/>
          </a:bodyPr>
          <a:lstStyle/>
          <a:p>
            <a:r>
              <a:rPr lang="es-PE" sz="2000" b="1" dirty="0">
                <a:latin typeface="Times New Roman" panose="02020603050405020304" pitchFamily="18" charset="0"/>
                <a:cs typeface="Times New Roman" panose="02020603050405020304" pitchFamily="18" charset="0"/>
              </a:rPr>
              <a:t>MARCO TEÓRICO</a:t>
            </a:r>
          </a:p>
        </p:txBody>
      </p:sp>
      <p:sp>
        <p:nvSpPr>
          <p:cNvPr id="3" name="CuadroTexto 2">
            <a:extLst>
              <a:ext uri="{FF2B5EF4-FFF2-40B4-BE49-F238E27FC236}">
                <a16:creationId xmlns:a16="http://schemas.microsoft.com/office/drawing/2014/main" id="{4B8E7C60-926B-7794-E290-C89919E989D5}"/>
              </a:ext>
            </a:extLst>
          </p:cNvPr>
          <p:cNvSpPr txBox="1"/>
          <p:nvPr/>
        </p:nvSpPr>
        <p:spPr>
          <a:xfrm>
            <a:off x="442821" y="2576433"/>
            <a:ext cx="2532166" cy="954107"/>
          </a:xfrm>
          <a:prstGeom prst="rect">
            <a:avLst/>
          </a:prstGeom>
          <a:solidFill>
            <a:schemeClr val="bg1">
              <a:lumMod val="50000"/>
              <a:alpha val="1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b="1">
                <a:solidFill>
                  <a:schemeClr val="tx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MX" sz="1600" b="0" dirty="0"/>
              <a:t>Sistema Inteligente basado en Deep Learning para el Diagnóstico de Cáncer de Próstata</a:t>
            </a:r>
            <a:endParaRPr lang="es-PE" sz="1600" b="0" dirty="0"/>
          </a:p>
        </p:txBody>
      </p:sp>
      <p:sp>
        <p:nvSpPr>
          <p:cNvPr id="4" name="Abrir llave 3">
            <a:extLst>
              <a:ext uri="{FF2B5EF4-FFF2-40B4-BE49-F238E27FC236}">
                <a16:creationId xmlns:a16="http://schemas.microsoft.com/office/drawing/2014/main" id="{F44B85B8-3F8A-E86B-9B85-E6F3652A4DB5}"/>
              </a:ext>
            </a:extLst>
          </p:cNvPr>
          <p:cNvSpPr/>
          <p:nvPr/>
        </p:nvSpPr>
        <p:spPr>
          <a:xfrm>
            <a:off x="3327289" y="947851"/>
            <a:ext cx="486562" cy="4211273"/>
          </a:xfrm>
          <a:prstGeom prst="leftBrac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 name="CuadroTexto 4">
            <a:extLst>
              <a:ext uri="{FF2B5EF4-FFF2-40B4-BE49-F238E27FC236}">
                <a16:creationId xmlns:a16="http://schemas.microsoft.com/office/drawing/2014/main" id="{9E68DAAC-AFE3-6804-7763-937DA8A64B60}"/>
              </a:ext>
            </a:extLst>
          </p:cNvPr>
          <p:cNvSpPr txBox="1"/>
          <p:nvPr/>
        </p:nvSpPr>
        <p:spPr>
          <a:xfrm>
            <a:off x="3901918" y="780105"/>
            <a:ext cx="184731" cy="307777"/>
          </a:xfrm>
          <a:prstGeom prst="rect">
            <a:avLst/>
          </a:prstGeom>
          <a:noFill/>
        </p:spPr>
        <p:txBody>
          <a:bodyPr wrap="square" rtlCol="0">
            <a:spAutoFit/>
          </a:bodyPr>
          <a:lstStyle/>
          <a:p>
            <a:endParaRPr lang="es-PE" sz="1400" b="1" dirty="0"/>
          </a:p>
        </p:txBody>
      </p:sp>
      <p:sp>
        <p:nvSpPr>
          <p:cNvPr id="6" name="CuadroTexto 5">
            <a:extLst>
              <a:ext uri="{FF2B5EF4-FFF2-40B4-BE49-F238E27FC236}">
                <a16:creationId xmlns:a16="http://schemas.microsoft.com/office/drawing/2014/main" id="{799F2E3E-9C85-E29D-8BAF-457FAB44D021}"/>
              </a:ext>
            </a:extLst>
          </p:cNvPr>
          <p:cNvSpPr txBox="1"/>
          <p:nvPr/>
        </p:nvSpPr>
        <p:spPr>
          <a:xfrm>
            <a:off x="3813851" y="2868821"/>
            <a:ext cx="992579" cy="307777"/>
          </a:xfrm>
          <a:prstGeom prst="rect">
            <a:avLst/>
          </a:prstGeom>
          <a:noFill/>
        </p:spPr>
        <p:txBody>
          <a:bodyPr wrap="square" rtlCol="0">
            <a:spAutoFit/>
          </a:bodyPr>
          <a:lstStyle/>
          <a:p>
            <a:r>
              <a:rPr lang="es-PE" sz="1400" b="1" dirty="0">
                <a:latin typeface="Times New Roman" panose="02020603050405020304" pitchFamily="18" charset="0"/>
                <a:cs typeface="Times New Roman" panose="02020603050405020304" pitchFamily="18" charset="0"/>
              </a:rPr>
              <a:t>Faez, 2018</a:t>
            </a:r>
          </a:p>
        </p:txBody>
      </p:sp>
      <p:sp>
        <p:nvSpPr>
          <p:cNvPr id="7" name="CuadroTexto 6">
            <a:extLst>
              <a:ext uri="{FF2B5EF4-FFF2-40B4-BE49-F238E27FC236}">
                <a16:creationId xmlns:a16="http://schemas.microsoft.com/office/drawing/2014/main" id="{7B3B20FD-921B-6F41-8365-79F204E12C4C}"/>
              </a:ext>
            </a:extLst>
          </p:cNvPr>
          <p:cNvSpPr txBox="1"/>
          <p:nvPr/>
        </p:nvSpPr>
        <p:spPr>
          <a:xfrm>
            <a:off x="3813851" y="4928292"/>
            <a:ext cx="1763047" cy="307777"/>
          </a:xfrm>
          <a:prstGeom prst="rect">
            <a:avLst/>
          </a:prstGeom>
          <a:noFill/>
        </p:spPr>
        <p:txBody>
          <a:bodyPr wrap="square" rtlCol="0">
            <a:spAutoFit/>
          </a:bodyPr>
          <a:lstStyle/>
          <a:p>
            <a:r>
              <a:rPr lang="es-PE" sz="1400" b="1" dirty="0">
                <a:latin typeface="Times New Roman" panose="02020603050405020304" pitchFamily="18" charset="0"/>
                <a:cs typeface="Times New Roman" panose="02020603050405020304" pitchFamily="18" charset="0"/>
              </a:rPr>
              <a:t>Forero Cuellar, 2019</a:t>
            </a:r>
          </a:p>
        </p:txBody>
      </p:sp>
      <p:sp>
        <p:nvSpPr>
          <p:cNvPr id="8" name="CuadroTexto 7">
            <a:extLst>
              <a:ext uri="{FF2B5EF4-FFF2-40B4-BE49-F238E27FC236}">
                <a16:creationId xmlns:a16="http://schemas.microsoft.com/office/drawing/2014/main" id="{F5914AB0-26C3-4DD2-1379-BE1380120FAF}"/>
              </a:ext>
            </a:extLst>
          </p:cNvPr>
          <p:cNvSpPr txBox="1"/>
          <p:nvPr/>
        </p:nvSpPr>
        <p:spPr>
          <a:xfrm>
            <a:off x="3813851" y="1101739"/>
            <a:ext cx="2194832" cy="307777"/>
          </a:xfrm>
          <a:prstGeom prst="rect">
            <a:avLst/>
          </a:prstGeom>
          <a:noFill/>
        </p:spPr>
        <p:txBody>
          <a:bodyPr wrap="square" rtlCol="0">
            <a:spAutoFit/>
          </a:bodyPr>
          <a:lstStyle/>
          <a:p>
            <a:r>
              <a:rPr lang="es-ES" sz="1400" dirty="0">
                <a:latin typeface="Times New Roman" panose="02020603050405020304" pitchFamily="18" charset="0"/>
                <a:cs typeface="Times New Roman" panose="02020603050405020304" pitchFamily="18" charset="0"/>
              </a:rPr>
              <a:t>(Antecedente Internacional)</a:t>
            </a:r>
            <a:endParaRPr lang="es-PE" sz="1400" dirty="0">
              <a:latin typeface="Times New Roman" panose="02020603050405020304" pitchFamily="18" charset="0"/>
              <a:cs typeface="Times New Roman" panose="02020603050405020304" pitchFamily="18" charset="0"/>
            </a:endParaRPr>
          </a:p>
        </p:txBody>
      </p:sp>
      <p:sp>
        <p:nvSpPr>
          <p:cNvPr id="9" name="CuadroTexto 8">
            <a:extLst>
              <a:ext uri="{FF2B5EF4-FFF2-40B4-BE49-F238E27FC236}">
                <a16:creationId xmlns:a16="http://schemas.microsoft.com/office/drawing/2014/main" id="{18B6E950-99B8-7546-F2E0-ED1B8A3B98EC}"/>
              </a:ext>
            </a:extLst>
          </p:cNvPr>
          <p:cNvSpPr txBox="1"/>
          <p:nvPr/>
        </p:nvSpPr>
        <p:spPr>
          <a:xfrm>
            <a:off x="3813851" y="3198081"/>
            <a:ext cx="1896673" cy="307777"/>
          </a:xfrm>
          <a:prstGeom prst="rect">
            <a:avLst/>
          </a:prstGeom>
          <a:noFill/>
        </p:spPr>
        <p:txBody>
          <a:bodyPr wrap="square" rtlCol="0">
            <a:spAutoFit/>
          </a:bodyPr>
          <a:lstStyle/>
          <a:p>
            <a:r>
              <a:rPr lang="es-ES" sz="1400" dirty="0">
                <a:latin typeface="Times New Roman" panose="02020603050405020304" pitchFamily="18" charset="0"/>
                <a:cs typeface="Times New Roman" panose="02020603050405020304" pitchFamily="18" charset="0"/>
              </a:rPr>
              <a:t>(Antecedente Nacional)</a:t>
            </a:r>
            <a:endParaRPr lang="es-PE" sz="1400" dirty="0">
              <a:latin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id="{15815D61-5BB9-EAAA-0963-E3006FB9C8F5}"/>
              </a:ext>
            </a:extLst>
          </p:cNvPr>
          <p:cNvSpPr txBox="1"/>
          <p:nvPr/>
        </p:nvSpPr>
        <p:spPr>
          <a:xfrm>
            <a:off x="3784932" y="5313013"/>
            <a:ext cx="1656223" cy="307777"/>
          </a:xfrm>
          <a:prstGeom prst="rect">
            <a:avLst/>
          </a:prstGeom>
          <a:noFill/>
        </p:spPr>
        <p:txBody>
          <a:bodyPr wrap="square" rtlCol="0">
            <a:spAutoFit/>
          </a:bodyPr>
          <a:lstStyle/>
          <a:p>
            <a:r>
              <a:rPr lang="es-ES" sz="1400" dirty="0">
                <a:latin typeface="Times New Roman" panose="02020603050405020304" pitchFamily="18" charset="0"/>
                <a:cs typeface="Times New Roman" panose="02020603050405020304" pitchFamily="18" charset="0"/>
              </a:rPr>
              <a:t>(Antecedente Local)</a:t>
            </a:r>
            <a:endParaRPr lang="es-PE" sz="1400" dirty="0">
              <a:latin typeface="Times New Roman" panose="02020603050405020304" pitchFamily="18" charset="0"/>
              <a:cs typeface="Times New Roman" panose="02020603050405020304" pitchFamily="18" charset="0"/>
            </a:endParaRPr>
          </a:p>
        </p:txBody>
      </p:sp>
      <p:sp>
        <p:nvSpPr>
          <p:cNvPr id="15" name="CuadroTexto 14">
            <a:extLst>
              <a:ext uri="{FF2B5EF4-FFF2-40B4-BE49-F238E27FC236}">
                <a16:creationId xmlns:a16="http://schemas.microsoft.com/office/drawing/2014/main" id="{99A37183-DDA8-3AC5-A96F-532A0C230457}"/>
              </a:ext>
            </a:extLst>
          </p:cNvPr>
          <p:cNvSpPr txBox="1"/>
          <p:nvPr/>
        </p:nvSpPr>
        <p:spPr>
          <a:xfrm>
            <a:off x="6894548" y="260606"/>
            <a:ext cx="4265565" cy="231582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marL="171450" indent="-171450" algn="just">
              <a:buFont typeface="Arial" panose="020B0604020202020204" pitchFamily="34" charset="0"/>
              <a:buChar char="•"/>
              <a:defRPr sz="1400">
                <a:solidFill>
                  <a:sysClr val="windowText" lastClr="000000"/>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nSpc>
                <a:spcPct val="150000"/>
              </a:lnSpc>
            </a:pPr>
            <a:r>
              <a:rPr lang="es-MX" dirty="0"/>
              <a:t>Desarrollaron un sistema para diagnosticar cáncer de próstata en una población china utilizando biopsias de próstata guiadas por ecografía transrectal (TRUS). Se emplearon varios métodos de aprendizaje automático, entre ellos, Support Vector Machine (SVM) y Red Neuronal Artificial (ANN), destacándose ANN con una precisión del 95.27%​</a:t>
            </a:r>
            <a:endParaRPr lang="es-ES" dirty="0"/>
          </a:p>
        </p:txBody>
      </p:sp>
      <p:sp>
        <p:nvSpPr>
          <p:cNvPr id="19" name="CuadroTexto 18">
            <a:extLst>
              <a:ext uri="{FF2B5EF4-FFF2-40B4-BE49-F238E27FC236}">
                <a16:creationId xmlns:a16="http://schemas.microsoft.com/office/drawing/2014/main" id="{0B960314-7798-7663-3E81-4D9CC8CF277C}"/>
              </a:ext>
            </a:extLst>
          </p:cNvPr>
          <p:cNvSpPr txBox="1"/>
          <p:nvPr/>
        </p:nvSpPr>
        <p:spPr>
          <a:xfrm>
            <a:off x="6905768" y="2832692"/>
            <a:ext cx="4254345" cy="1346331"/>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marL="171450" indent="-171450" algn="just">
              <a:buFont typeface="Arial" panose="020B0604020202020204" pitchFamily="34" charset="0"/>
              <a:buChar char="•"/>
              <a:defRPr sz="1400">
                <a:solidFill>
                  <a:sysClr val="windowText" lastClr="000000"/>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nSpc>
                <a:spcPct val="150000"/>
              </a:lnSpc>
            </a:pPr>
            <a:r>
              <a:rPr lang="es-MX" dirty="0"/>
              <a:t>En su investigación en el hospital Imam Reza de Teherán, empleó técnicas de Deep Learning para mejorar el diagnóstico de cáncer de próstata, logrando una precisión del 86.3% en la clasificación​.</a:t>
            </a:r>
            <a:endParaRPr lang="es-ES" dirty="0"/>
          </a:p>
        </p:txBody>
      </p:sp>
      <p:sp>
        <p:nvSpPr>
          <p:cNvPr id="20" name="CuadroTexto 19">
            <a:extLst>
              <a:ext uri="{FF2B5EF4-FFF2-40B4-BE49-F238E27FC236}">
                <a16:creationId xmlns:a16="http://schemas.microsoft.com/office/drawing/2014/main" id="{75A6EC44-A102-B611-4CB5-BC3532B32D2D}"/>
              </a:ext>
            </a:extLst>
          </p:cNvPr>
          <p:cNvSpPr txBox="1"/>
          <p:nvPr/>
        </p:nvSpPr>
        <p:spPr>
          <a:xfrm>
            <a:off x="6894548" y="4478265"/>
            <a:ext cx="4254345" cy="166949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marL="171450" indent="-171450" algn="just">
              <a:buFont typeface="Arial" panose="020B0604020202020204" pitchFamily="34" charset="0"/>
              <a:buChar char="•"/>
              <a:defRPr sz="1400">
                <a:solidFill>
                  <a:sysClr val="windowText" lastClr="000000"/>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nSpc>
                <a:spcPct val="150000"/>
              </a:lnSpc>
            </a:pPr>
            <a:r>
              <a:rPr lang="es-MX" dirty="0"/>
              <a:t>Usó el software "Orange Data Mining" para realizar minería de datos en el diagnóstico de cáncer de próstata mediante imágenes de resonancia magnética, logrando una precisión del 83.1% con regresión logística.</a:t>
            </a:r>
            <a:endParaRPr lang="es-ES" dirty="0"/>
          </a:p>
        </p:txBody>
      </p:sp>
      <p:sp>
        <p:nvSpPr>
          <p:cNvPr id="22" name="CuadroTexto 21">
            <a:extLst>
              <a:ext uri="{FF2B5EF4-FFF2-40B4-BE49-F238E27FC236}">
                <a16:creationId xmlns:a16="http://schemas.microsoft.com/office/drawing/2014/main" id="{CDD68D64-78AB-4524-45A7-E68C1937647A}"/>
              </a:ext>
            </a:extLst>
          </p:cNvPr>
          <p:cNvSpPr txBox="1"/>
          <p:nvPr/>
        </p:nvSpPr>
        <p:spPr>
          <a:xfrm>
            <a:off x="3813851" y="772479"/>
            <a:ext cx="2282149" cy="307777"/>
          </a:xfrm>
          <a:prstGeom prst="rect">
            <a:avLst/>
          </a:prstGeom>
          <a:noFill/>
        </p:spPr>
        <p:txBody>
          <a:bodyPr wrap="square">
            <a:spAutoFit/>
          </a:bodyPr>
          <a:lstStyle/>
          <a:p>
            <a:r>
              <a:rPr lang="es-PE" sz="1400" b="1" dirty="0">
                <a:latin typeface="Times New Roman" panose="02020603050405020304" pitchFamily="18" charset="0"/>
                <a:cs typeface="Times New Roman" panose="02020603050405020304" pitchFamily="18" charset="0"/>
              </a:rPr>
              <a:t>Guajin y Kup-Sze, 2018</a:t>
            </a:r>
          </a:p>
        </p:txBody>
      </p:sp>
    </p:spTree>
    <p:extLst>
      <p:ext uri="{BB962C8B-B14F-4D97-AF65-F5344CB8AC3E}">
        <p14:creationId xmlns:p14="http://schemas.microsoft.com/office/powerpoint/2010/main" val="1538667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023E162-2671-D893-F50F-50F57C15E98D}"/>
              </a:ext>
            </a:extLst>
          </p:cNvPr>
          <p:cNvSpPr txBox="1"/>
          <p:nvPr/>
        </p:nvSpPr>
        <p:spPr>
          <a:xfrm>
            <a:off x="698740" y="319177"/>
            <a:ext cx="2454711" cy="400110"/>
          </a:xfrm>
          <a:prstGeom prst="rect">
            <a:avLst/>
          </a:prstGeom>
          <a:noFill/>
        </p:spPr>
        <p:txBody>
          <a:bodyPr wrap="none" rtlCol="0">
            <a:spAutoFit/>
          </a:bodyPr>
          <a:lstStyle/>
          <a:p>
            <a:r>
              <a:rPr lang="es-PE" sz="2000" b="1" dirty="0">
                <a:latin typeface="Times New Roman" panose="02020603050405020304" pitchFamily="18" charset="0"/>
                <a:cs typeface="Times New Roman" panose="02020603050405020304" pitchFamily="18" charset="0"/>
              </a:rPr>
              <a:t>MARCO TEÓRICO</a:t>
            </a:r>
          </a:p>
        </p:txBody>
      </p:sp>
      <p:sp>
        <p:nvSpPr>
          <p:cNvPr id="3" name="CuadroTexto 2">
            <a:extLst>
              <a:ext uri="{FF2B5EF4-FFF2-40B4-BE49-F238E27FC236}">
                <a16:creationId xmlns:a16="http://schemas.microsoft.com/office/drawing/2014/main" id="{61D7338B-A1DB-2382-D8A4-1B8FD736D19D}"/>
              </a:ext>
            </a:extLst>
          </p:cNvPr>
          <p:cNvSpPr txBox="1"/>
          <p:nvPr/>
        </p:nvSpPr>
        <p:spPr>
          <a:xfrm>
            <a:off x="878099" y="2568656"/>
            <a:ext cx="2095992" cy="860344"/>
          </a:xfrm>
          <a:prstGeom prst="rect">
            <a:avLst/>
          </a:prstGeom>
          <a:solidFill>
            <a:schemeClr val="bg1">
              <a:lumMod val="50000"/>
              <a:alpha val="1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600" b="0">
                <a:solidFill>
                  <a:schemeClr val="tx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ES" dirty="0"/>
              <a:t>Detección del Cáncer de próstata-Métodos</a:t>
            </a:r>
            <a:endParaRPr lang="es-PE" dirty="0"/>
          </a:p>
        </p:txBody>
      </p:sp>
      <p:sp>
        <p:nvSpPr>
          <p:cNvPr id="4" name="Abrir llave 3">
            <a:extLst>
              <a:ext uri="{FF2B5EF4-FFF2-40B4-BE49-F238E27FC236}">
                <a16:creationId xmlns:a16="http://schemas.microsoft.com/office/drawing/2014/main" id="{81993705-DC7B-1487-E3A2-DC6C9EAE8119}"/>
              </a:ext>
            </a:extLst>
          </p:cNvPr>
          <p:cNvSpPr/>
          <p:nvPr/>
        </p:nvSpPr>
        <p:spPr>
          <a:xfrm>
            <a:off x="3267108" y="1351797"/>
            <a:ext cx="417126" cy="315805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6" name="CuadroTexto 5">
            <a:extLst>
              <a:ext uri="{FF2B5EF4-FFF2-40B4-BE49-F238E27FC236}">
                <a16:creationId xmlns:a16="http://schemas.microsoft.com/office/drawing/2014/main" id="{C35348E8-4D0B-0E8F-97E3-16F9425B9E0F}"/>
              </a:ext>
            </a:extLst>
          </p:cNvPr>
          <p:cNvSpPr txBox="1"/>
          <p:nvPr/>
        </p:nvSpPr>
        <p:spPr>
          <a:xfrm>
            <a:off x="3797890" y="1167131"/>
            <a:ext cx="1306768" cy="307777"/>
          </a:xfrm>
          <a:prstGeom prst="rect">
            <a:avLst/>
          </a:prstGeom>
          <a:noFill/>
        </p:spPr>
        <p:txBody>
          <a:bodyPr wrap="none" rtlCol="0">
            <a:spAutoFit/>
          </a:bodyPr>
          <a:lstStyle/>
          <a:p>
            <a:r>
              <a:rPr lang="es-PE" sz="1400" b="1" dirty="0" err="1">
                <a:latin typeface="Times New Roman" panose="02020603050405020304" pitchFamily="18" charset="0"/>
                <a:cs typeface="Times New Roman" panose="02020603050405020304" pitchFamily="18" charset="0"/>
              </a:rPr>
              <a:t>Lal</a:t>
            </a:r>
            <a:r>
              <a:rPr lang="es-PE" sz="1400" b="1" dirty="0">
                <a:latin typeface="Times New Roman" panose="02020603050405020304" pitchFamily="18" charset="0"/>
                <a:cs typeface="Times New Roman" panose="02020603050405020304" pitchFamily="18" charset="0"/>
              </a:rPr>
              <a:t> et al., 2019</a:t>
            </a:r>
          </a:p>
        </p:txBody>
      </p:sp>
      <p:sp>
        <p:nvSpPr>
          <p:cNvPr id="7" name="CuadroTexto 6">
            <a:extLst>
              <a:ext uri="{FF2B5EF4-FFF2-40B4-BE49-F238E27FC236}">
                <a16:creationId xmlns:a16="http://schemas.microsoft.com/office/drawing/2014/main" id="{56B14C8A-C0F8-2E89-B6B4-168B4646D409}"/>
              </a:ext>
            </a:extLst>
          </p:cNvPr>
          <p:cNvSpPr txBox="1"/>
          <p:nvPr/>
        </p:nvSpPr>
        <p:spPr>
          <a:xfrm>
            <a:off x="3797890" y="4325190"/>
            <a:ext cx="2968120" cy="523220"/>
          </a:xfrm>
          <a:prstGeom prst="rect">
            <a:avLst/>
          </a:prstGeom>
          <a:noFill/>
        </p:spPr>
        <p:txBody>
          <a:bodyPr wrap="none" rtlCol="0">
            <a:spAutoFit/>
          </a:bodyPr>
          <a:lstStyle/>
          <a:p>
            <a:r>
              <a:rPr lang="es-MX" sz="1400" b="1" dirty="0">
                <a:latin typeface="Times New Roman" panose="02020603050405020304" pitchFamily="18" charset="0"/>
                <a:cs typeface="Times New Roman" panose="02020603050405020304" pitchFamily="18" charset="0"/>
              </a:rPr>
              <a:t>Yanes Chacón, Villalobos Campos y </a:t>
            </a:r>
          </a:p>
          <a:p>
            <a:r>
              <a:rPr lang="es-MX" sz="1400" b="1" dirty="0">
                <a:latin typeface="Times New Roman" panose="02020603050405020304" pitchFamily="18" charset="0"/>
                <a:cs typeface="Times New Roman" panose="02020603050405020304" pitchFamily="18" charset="0"/>
              </a:rPr>
              <a:t>Cubas González, 2023</a:t>
            </a:r>
            <a:endParaRPr lang="es-PE" sz="1400" b="1" dirty="0">
              <a:latin typeface="Times New Roman" panose="02020603050405020304" pitchFamily="18" charset="0"/>
              <a:cs typeface="Times New Roman" panose="02020603050405020304" pitchFamily="18" charset="0"/>
            </a:endParaRPr>
          </a:p>
        </p:txBody>
      </p:sp>
      <p:sp>
        <p:nvSpPr>
          <p:cNvPr id="5" name="CuadroTexto 4">
            <a:extLst>
              <a:ext uri="{FF2B5EF4-FFF2-40B4-BE49-F238E27FC236}">
                <a16:creationId xmlns:a16="http://schemas.microsoft.com/office/drawing/2014/main" id="{FA4DA0F3-BC02-F561-C6A6-577C8B9FA8B3}"/>
              </a:ext>
            </a:extLst>
          </p:cNvPr>
          <p:cNvSpPr txBox="1"/>
          <p:nvPr/>
        </p:nvSpPr>
        <p:spPr>
          <a:xfrm>
            <a:off x="3797890" y="1474908"/>
            <a:ext cx="2194832" cy="307777"/>
          </a:xfrm>
          <a:prstGeom prst="rect">
            <a:avLst/>
          </a:prstGeom>
          <a:noFill/>
        </p:spPr>
        <p:txBody>
          <a:bodyPr wrap="none" rtlCol="0">
            <a:spAutoFit/>
          </a:bodyPr>
          <a:lstStyle/>
          <a:p>
            <a:r>
              <a:rPr lang="es-ES" sz="1400" dirty="0">
                <a:latin typeface="Times New Roman" panose="02020603050405020304" pitchFamily="18" charset="0"/>
                <a:cs typeface="Times New Roman" panose="02020603050405020304" pitchFamily="18" charset="0"/>
              </a:rPr>
              <a:t>(Antecedente Internacional)</a:t>
            </a:r>
            <a:endParaRPr lang="es-PE" sz="1400" dirty="0">
              <a:latin typeface="Times New Roman" panose="02020603050405020304" pitchFamily="18" charset="0"/>
              <a:cs typeface="Times New Roman" panose="02020603050405020304" pitchFamily="18" charset="0"/>
            </a:endParaRPr>
          </a:p>
        </p:txBody>
      </p:sp>
      <p:sp>
        <p:nvSpPr>
          <p:cNvPr id="8" name="CuadroTexto 7">
            <a:extLst>
              <a:ext uri="{FF2B5EF4-FFF2-40B4-BE49-F238E27FC236}">
                <a16:creationId xmlns:a16="http://schemas.microsoft.com/office/drawing/2014/main" id="{1EF34E9E-687C-7BFF-21A4-FABC7102D11F}"/>
              </a:ext>
            </a:extLst>
          </p:cNvPr>
          <p:cNvSpPr txBox="1"/>
          <p:nvPr/>
        </p:nvSpPr>
        <p:spPr>
          <a:xfrm>
            <a:off x="3797890" y="4848410"/>
            <a:ext cx="1896673" cy="307777"/>
          </a:xfrm>
          <a:prstGeom prst="rect">
            <a:avLst/>
          </a:prstGeom>
          <a:noFill/>
        </p:spPr>
        <p:txBody>
          <a:bodyPr wrap="none" rtlCol="0">
            <a:spAutoFit/>
          </a:bodyPr>
          <a:lstStyle/>
          <a:p>
            <a:r>
              <a:rPr lang="es-ES" sz="1400" dirty="0">
                <a:latin typeface="Times New Roman" panose="02020603050405020304" pitchFamily="18" charset="0"/>
                <a:cs typeface="Times New Roman" panose="02020603050405020304" pitchFamily="18" charset="0"/>
              </a:rPr>
              <a:t>(Antecedente Nacional)</a:t>
            </a:r>
            <a:endParaRPr lang="es-PE" sz="1400" dirty="0">
              <a:latin typeface="Times New Roman" panose="02020603050405020304" pitchFamily="18" charset="0"/>
              <a:cs typeface="Times New Roman" panose="02020603050405020304" pitchFamily="18" charset="0"/>
            </a:endParaRPr>
          </a:p>
        </p:txBody>
      </p:sp>
      <p:sp>
        <p:nvSpPr>
          <p:cNvPr id="9" name="CuadroTexto 8">
            <a:extLst>
              <a:ext uri="{FF2B5EF4-FFF2-40B4-BE49-F238E27FC236}">
                <a16:creationId xmlns:a16="http://schemas.microsoft.com/office/drawing/2014/main" id="{5E42FC06-56EA-3FFD-5F80-2549F8B773A6}"/>
              </a:ext>
            </a:extLst>
          </p:cNvPr>
          <p:cNvSpPr txBox="1"/>
          <p:nvPr/>
        </p:nvSpPr>
        <p:spPr>
          <a:xfrm>
            <a:off x="7263992" y="752774"/>
            <a:ext cx="3680560" cy="1815882"/>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marL="171450" indent="-171450" algn="just">
              <a:buFont typeface="Arial" panose="020B0604020202020204" pitchFamily="34" charset="0"/>
              <a:buChar char="•"/>
              <a:defRPr sz="1400">
                <a:solidFill>
                  <a:sysClr val="windowText" lastClr="000000"/>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MX" dirty="0"/>
              <a:t>Estudiaron la relación entre características morfológicas del cáncer de próstata y las imágenes de resonancia magnética (MRI). Este enfoque permite una mejor visualización y clasificación de los tumores, proporcionando una herramienta de apoyo en la decisión clínica para el diagnóstico y tratamiento.</a:t>
            </a:r>
            <a:endParaRPr lang="es-ES" dirty="0"/>
          </a:p>
        </p:txBody>
      </p:sp>
      <p:sp>
        <p:nvSpPr>
          <p:cNvPr id="12" name="CuadroTexto 11">
            <a:extLst>
              <a:ext uri="{FF2B5EF4-FFF2-40B4-BE49-F238E27FC236}">
                <a16:creationId xmlns:a16="http://schemas.microsoft.com/office/drawing/2014/main" id="{B701CF71-3EBA-0C0D-DEB2-45BAE858286C}"/>
              </a:ext>
            </a:extLst>
          </p:cNvPr>
          <p:cNvSpPr txBox="1"/>
          <p:nvPr/>
        </p:nvSpPr>
        <p:spPr>
          <a:xfrm>
            <a:off x="7263992" y="3601915"/>
            <a:ext cx="3680560" cy="1815882"/>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defPPr>
              <a:defRPr lang="en-US"/>
            </a:defPPr>
            <a:lvl1pPr marL="171450" indent="-171450" algn="just">
              <a:buFont typeface="Arial" panose="020B0604020202020204" pitchFamily="34" charset="0"/>
              <a:buChar char="•"/>
              <a:defRPr sz="1400">
                <a:solidFill>
                  <a:sysClr val="windowText" lastClr="000000"/>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MX" dirty="0"/>
              <a:t>Mencionan que los factores de riesgo como la edad avanzada, la historia familiar y la raza influyen significativamente en el desarrollo del cáncer de próstata. En el contexto peruano, señalan la importancia de mejorar el acceso a métodos diagnósticos y la educación sobre factores de riesgo para promover la detección temprana.</a:t>
            </a:r>
            <a:endParaRPr lang="es-ES" dirty="0"/>
          </a:p>
        </p:txBody>
      </p:sp>
    </p:spTree>
    <p:extLst>
      <p:ext uri="{BB962C8B-B14F-4D97-AF65-F5344CB8AC3E}">
        <p14:creationId xmlns:p14="http://schemas.microsoft.com/office/powerpoint/2010/main" val="790868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2502869-5BCD-689A-B396-7C29CFF7FA5F}"/>
              </a:ext>
            </a:extLst>
          </p:cNvPr>
          <p:cNvSpPr txBox="1"/>
          <p:nvPr/>
        </p:nvSpPr>
        <p:spPr>
          <a:xfrm>
            <a:off x="3966488" y="1787425"/>
            <a:ext cx="4544834" cy="1938992"/>
          </a:xfrm>
          <a:prstGeom prst="rect">
            <a:avLst/>
          </a:prstGeom>
          <a:noFill/>
        </p:spPr>
        <p:txBody>
          <a:bodyPr wrap="none" rtlCol="0" anchor="ctr">
            <a:spAutoFit/>
          </a:bodyPr>
          <a:lstStyle/>
          <a:p>
            <a:pPr algn="ctr"/>
            <a:r>
              <a:rPr lang="es-PE" sz="4000" b="1" dirty="0">
                <a:latin typeface="Times New Roman" panose="02020603050405020304" pitchFamily="18" charset="0"/>
                <a:cs typeface="Times New Roman" panose="02020603050405020304" pitchFamily="18" charset="0"/>
              </a:rPr>
              <a:t>03</a:t>
            </a:r>
          </a:p>
          <a:p>
            <a:r>
              <a:rPr lang="es-PE" sz="4000" dirty="0">
                <a:latin typeface="Times New Roman" panose="02020603050405020304" pitchFamily="18" charset="0"/>
                <a:cs typeface="Times New Roman" panose="02020603050405020304" pitchFamily="18" charset="0"/>
              </a:rPr>
              <a:t>_________________</a:t>
            </a:r>
          </a:p>
          <a:p>
            <a:pPr algn="ctr"/>
            <a:r>
              <a:rPr lang="es-PE" sz="4000" b="1" dirty="0">
                <a:latin typeface="Times New Roman" panose="02020603050405020304" pitchFamily="18" charset="0"/>
                <a:cs typeface="Times New Roman" panose="02020603050405020304" pitchFamily="18" charset="0"/>
              </a:rPr>
              <a:t>METODOLOGÍA</a:t>
            </a:r>
          </a:p>
        </p:txBody>
      </p:sp>
    </p:spTree>
    <p:extLst>
      <p:ext uri="{BB962C8B-B14F-4D97-AF65-F5344CB8AC3E}">
        <p14:creationId xmlns:p14="http://schemas.microsoft.com/office/powerpoint/2010/main" val="1891869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023E162-2671-D893-F50F-50F57C15E98D}"/>
              </a:ext>
            </a:extLst>
          </p:cNvPr>
          <p:cNvSpPr txBox="1"/>
          <p:nvPr/>
        </p:nvSpPr>
        <p:spPr>
          <a:xfrm>
            <a:off x="698740" y="319177"/>
            <a:ext cx="5193153" cy="400110"/>
          </a:xfrm>
          <a:prstGeom prst="rect">
            <a:avLst/>
          </a:prstGeom>
          <a:noFill/>
        </p:spPr>
        <p:txBody>
          <a:bodyPr wrap="none" rtlCol="0">
            <a:spAutoFit/>
          </a:bodyPr>
          <a:lstStyle/>
          <a:p>
            <a:r>
              <a:rPr lang="es-PE" sz="2000" b="1" dirty="0">
                <a:latin typeface="Times New Roman" panose="02020603050405020304" pitchFamily="18" charset="0"/>
                <a:cs typeface="Times New Roman" panose="02020603050405020304" pitchFamily="18" charset="0"/>
              </a:rPr>
              <a:t>METODOLOGÍA DE LA INVESTIGACIÓN</a:t>
            </a:r>
          </a:p>
        </p:txBody>
      </p:sp>
      <p:sp>
        <p:nvSpPr>
          <p:cNvPr id="3" name="CuadroTexto 2">
            <a:extLst>
              <a:ext uri="{FF2B5EF4-FFF2-40B4-BE49-F238E27FC236}">
                <a16:creationId xmlns:a16="http://schemas.microsoft.com/office/drawing/2014/main" id="{4539B8DF-7995-416C-EE79-4F7566300594}"/>
              </a:ext>
            </a:extLst>
          </p:cNvPr>
          <p:cNvSpPr txBox="1"/>
          <p:nvPr/>
        </p:nvSpPr>
        <p:spPr>
          <a:xfrm>
            <a:off x="1182655" y="5835698"/>
            <a:ext cx="9418476" cy="369332"/>
          </a:xfrm>
          <a:prstGeom prst="rect">
            <a:avLst/>
          </a:prstGeom>
          <a:noFill/>
        </p:spPr>
        <p:txBody>
          <a:bodyPr wrap="none" rtlCol="0">
            <a:spAutoFit/>
          </a:bodyPr>
          <a:lstStyle/>
          <a:p>
            <a:r>
              <a:rPr lang="es-PE" sz="1800" b="0" i="0" u="none" strike="noStrike" baseline="0" dirty="0">
                <a:solidFill>
                  <a:srgbClr val="000000"/>
                </a:solidFill>
                <a:latin typeface="Times New Roman" panose="02020603050405020304" pitchFamily="18" charset="0"/>
                <a:cs typeface="Times New Roman" panose="02020603050405020304" pitchFamily="18" charset="0"/>
              </a:rPr>
              <a:t>Nota: </a:t>
            </a:r>
            <a:r>
              <a:rPr lang="es-MX" dirty="0">
                <a:latin typeface="Times New Roman" panose="02020603050405020304" pitchFamily="18" charset="0"/>
                <a:cs typeface="Times New Roman" panose="02020603050405020304" pitchFamily="18" charset="0"/>
              </a:rPr>
              <a:t>Tabla elaborada por los autores en base a los tipos de variables del modelo y sus Indicadores</a:t>
            </a:r>
            <a:endParaRPr lang="es-PE" dirty="0">
              <a:latin typeface="Times New Roman" panose="02020603050405020304" pitchFamily="18" charset="0"/>
              <a:cs typeface="Times New Roman" panose="02020603050405020304" pitchFamily="18" charset="0"/>
            </a:endParaRPr>
          </a:p>
        </p:txBody>
      </p:sp>
      <p:graphicFrame>
        <p:nvGraphicFramePr>
          <p:cNvPr id="6" name="Tabla 5">
            <a:extLst>
              <a:ext uri="{FF2B5EF4-FFF2-40B4-BE49-F238E27FC236}">
                <a16:creationId xmlns:a16="http://schemas.microsoft.com/office/drawing/2014/main" id="{51971F83-6206-AE73-6CAA-3B5DB83638F1}"/>
              </a:ext>
            </a:extLst>
          </p:cNvPr>
          <p:cNvGraphicFramePr>
            <a:graphicFrameLocks noGrp="1"/>
          </p:cNvGraphicFramePr>
          <p:nvPr>
            <p:extLst>
              <p:ext uri="{D42A27DB-BD31-4B8C-83A1-F6EECF244321}">
                <p14:modId xmlns:p14="http://schemas.microsoft.com/office/powerpoint/2010/main" val="3691375310"/>
              </p:ext>
            </p:extLst>
          </p:nvPr>
        </p:nvGraphicFramePr>
        <p:xfrm>
          <a:off x="698740" y="837636"/>
          <a:ext cx="10770449" cy="4660363"/>
        </p:xfrm>
        <a:graphic>
          <a:graphicData uri="http://schemas.openxmlformats.org/drawingml/2006/table">
            <a:tbl>
              <a:tblPr bandRow="1"/>
              <a:tblGrid>
                <a:gridCol w="2253466">
                  <a:extLst>
                    <a:ext uri="{9D8B030D-6E8A-4147-A177-3AD203B41FA5}">
                      <a16:colId xmlns:a16="http://schemas.microsoft.com/office/drawing/2014/main" val="3781652956"/>
                    </a:ext>
                  </a:extLst>
                </a:gridCol>
                <a:gridCol w="2812868">
                  <a:extLst>
                    <a:ext uri="{9D8B030D-6E8A-4147-A177-3AD203B41FA5}">
                      <a16:colId xmlns:a16="http://schemas.microsoft.com/office/drawing/2014/main" val="3183999675"/>
                    </a:ext>
                  </a:extLst>
                </a:gridCol>
                <a:gridCol w="5704115">
                  <a:extLst>
                    <a:ext uri="{9D8B030D-6E8A-4147-A177-3AD203B41FA5}">
                      <a16:colId xmlns:a16="http://schemas.microsoft.com/office/drawing/2014/main" val="1508887135"/>
                    </a:ext>
                  </a:extLst>
                </a:gridCol>
              </a:tblGrid>
              <a:tr h="598903">
                <a:tc>
                  <a:txBody>
                    <a:bodyPr/>
                    <a:lstStyle/>
                    <a:p>
                      <a:pPr algn="ctr" rtl="0" fontAlgn="ctr"/>
                      <a:r>
                        <a:rPr lang="es-PE" sz="1600" b="1" i="0" u="none" strike="noStrike" dirty="0">
                          <a:solidFill>
                            <a:srgbClr val="000000"/>
                          </a:solidFill>
                          <a:effectLst/>
                          <a:latin typeface="Times New Roman" panose="02020603050405020304" pitchFamily="18" charset="0"/>
                        </a:rPr>
                        <a:t>Variable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E8"/>
                    </a:solidFill>
                  </a:tcPr>
                </a:tc>
                <a:tc>
                  <a:txBody>
                    <a:bodyPr/>
                    <a:lstStyle/>
                    <a:p>
                      <a:pPr algn="ctr" rtl="0" fontAlgn="ctr"/>
                      <a:r>
                        <a:rPr lang="es-PE" sz="1600" b="1" i="0" u="none" strike="noStrike">
                          <a:solidFill>
                            <a:srgbClr val="000000"/>
                          </a:solidFill>
                          <a:effectLst/>
                          <a:latin typeface="Times New Roman" panose="02020603050405020304" pitchFamily="18" charset="0"/>
                        </a:rPr>
                        <a:t>Dimensión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E8"/>
                    </a:solidFill>
                  </a:tcPr>
                </a:tc>
                <a:tc>
                  <a:txBody>
                    <a:bodyPr/>
                    <a:lstStyle/>
                    <a:p>
                      <a:pPr algn="ctr" rtl="0" fontAlgn="ctr"/>
                      <a:r>
                        <a:rPr lang="es-PE" sz="1600" b="1" i="0" u="none" strike="noStrike">
                          <a:solidFill>
                            <a:srgbClr val="000000"/>
                          </a:solidFill>
                          <a:effectLst/>
                          <a:latin typeface="Times New Roman" panose="02020603050405020304" pitchFamily="18" charset="0"/>
                        </a:rPr>
                        <a:t>Indicadores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E8"/>
                    </a:solidFill>
                  </a:tcPr>
                </a:tc>
                <a:extLst>
                  <a:ext uri="{0D108BD9-81ED-4DB2-BD59-A6C34878D82A}">
                    <a16:rowId xmlns:a16="http://schemas.microsoft.com/office/drawing/2014/main" val="2739790994"/>
                  </a:ext>
                </a:extLst>
              </a:tr>
              <a:tr h="643266">
                <a:tc rowSpan="4">
                  <a:txBody>
                    <a:bodyPr/>
                    <a:lstStyle/>
                    <a:p>
                      <a:pPr algn="ctr" rtl="0" fontAlgn="ctr"/>
                      <a:r>
                        <a:rPr lang="es-PE" sz="1600" b="0" i="0" u="none" strike="noStrike" dirty="0">
                          <a:solidFill>
                            <a:srgbClr val="000000"/>
                          </a:solidFill>
                          <a:effectLst/>
                          <a:latin typeface="Times New Roman" panose="02020603050405020304" pitchFamily="18" charset="0"/>
                          <a:cs typeface="Times New Roman" panose="02020603050405020304" pitchFamily="18" charset="0"/>
                        </a:rPr>
                        <a:t>Rendimiento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4">
                  <a:txBody>
                    <a:bodyPr/>
                    <a:lstStyle/>
                    <a:p>
                      <a:pPr algn="ctr" rtl="0" fontAlgn="ctr"/>
                      <a:r>
                        <a:rPr lang="es-MX" sz="1600" b="0" i="0" u="none" strike="noStrike" dirty="0">
                          <a:solidFill>
                            <a:srgbClr val="000000"/>
                          </a:solidFill>
                          <a:effectLst/>
                          <a:latin typeface="Times New Roman" panose="02020603050405020304" pitchFamily="18" charset="0"/>
                          <a:cs typeface="Times New Roman" panose="02020603050405020304" pitchFamily="18" charset="0"/>
                        </a:rPr>
                        <a:t>Eficiencia del sistema inteligente basado en Deep Learning.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just" rtl="0" fontAlgn="ctr">
                        <a:lnSpc>
                          <a:spcPct val="150000"/>
                        </a:lnSpc>
                      </a:pPr>
                      <a:r>
                        <a:rPr lang="es-PE" sz="1600" b="1" i="0" u="none" strike="noStrike" dirty="0">
                          <a:solidFill>
                            <a:srgbClr val="000000"/>
                          </a:solidFill>
                          <a:effectLst/>
                          <a:latin typeface="Times New Roman" panose="02020603050405020304" pitchFamily="18" charset="0"/>
                          <a:cs typeface="Times New Roman" panose="02020603050405020304" pitchFamily="18" charset="0"/>
                        </a:rPr>
                        <a:t>Exactitud</a:t>
                      </a:r>
                      <a:r>
                        <a:rPr lang="es-PE"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s-MX" sz="1600" dirty="0">
                          <a:latin typeface="Times New Roman" panose="02020603050405020304" pitchFamily="18" charset="0"/>
                          <a:cs typeface="Times New Roman" panose="02020603050405020304" pitchFamily="18" charset="0"/>
                        </a:rPr>
                        <a:t>Mide el rendimiento del sistema en la detección de cáncer de próstata, reflejando cuántas veces clasifica correctamente tanto los casos con cáncer como los sin cáncer.</a:t>
                      </a:r>
                      <a:endParaRPr lang="es-PE"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52045373"/>
                  </a:ext>
                </a:extLst>
              </a:tr>
              <a:tr h="621084">
                <a:tc vMerge="1">
                  <a:txBody>
                    <a:bodyPr/>
                    <a:lstStyle/>
                    <a:p>
                      <a:endParaRPr lang="es-PE"/>
                    </a:p>
                  </a:txBody>
                  <a:tcPr/>
                </a:tc>
                <a:tc vMerge="1">
                  <a:txBody>
                    <a:bodyPr/>
                    <a:lstStyle/>
                    <a:p>
                      <a:endParaRPr lang="es-PE"/>
                    </a:p>
                  </a:txBody>
                  <a:tcPr/>
                </a:tc>
                <a:tc>
                  <a:txBody>
                    <a:bodyPr/>
                    <a:lstStyle/>
                    <a:p>
                      <a:pPr algn="just" rtl="0" fontAlgn="ctr">
                        <a:lnSpc>
                          <a:spcPct val="150000"/>
                        </a:lnSpc>
                      </a:pPr>
                      <a:r>
                        <a:rPr lang="es-PE" sz="1600" b="1" i="0" u="none" strike="noStrike" dirty="0">
                          <a:solidFill>
                            <a:srgbClr val="000000"/>
                          </a:solidFill>
                          <a:effectLst/>
                          <a:latin typeface="Times New Roman" panose="02020603050405020304" pitchFamily="18" charset="0"/>
                          <a:cs typeface="Times New Roman" panose="02020603050405020304" pitchFamily="18" charset="0"/>
                        </a:rPr>
                        <a:t>Precisión</a:t>
                      </a:r>
                      <a:r>
                        <a:rPr lang="es-PE"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s-MX" sz="1600" dirty="0">
                          <a:latin typeface="Times New Roman" panose="02020603050405020304" pitchFamily="18" charset="0"/>
                          <a:cs typeface="Times New Roman" panose="02020603050405020304" pitchFamily="18" charset="0"/>
                        </a:rPr>
                        <a:t>Evalúa la confiabilidad del sistema al identificar correctamente los casos de cáncer de próstata positivos.</a:t>
                      </a:r>
                      <a:endParaRPr lang="es-PE"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07039454"/>
                  </a:ext>
                </a:extLst>
              </a:tr>
              <a:tr h="621084">
                <a:tc vMerge="1">
                  <a:txBody>
                    <a:bodyPr/>
                    <a:lstStyle/>
                    <a:p>
                      <a:endParaRPr lang="es-PE"/>
                    </a:p>
                  </a:txBody>
                  <a:tcPr/>
                </a:tc>
                <a:tc vMerge="1">
                  <a:txBody>
                    <a:bodyPr/>
                    <a:lstStyle/>
                    <a:p>
                      <a:endParaRPr lang="es-PE"/>
                    </a:p>
                  </a:txBody>
                  <a:tcPr/>
                </a:tc>
                <a:tc>
                  <a:txBody>
                    <a:bodyPr/>
                    <a:lstStyle/>
                    <a:p>
                      <a:pPr algn="just" rtl="0" fontAlgn="ctr">
                        <a:lnSpc>
                          <a:spcPct val="150000"/>
                        </a:lnSpc>
                      </a:pPr>
                      <a:r>
                        <a:rPr lang="es-PE" sz="1600" b="1" i="0" u="none" strike="noStrike" dirty="0">
                          <a:solidFill>
                            <a:srgbClr val="000000"/>
                          </a:solidFill>
                          <a:effectLst/>
                          <a:latin typeface="Times New Roman" panose="02020603050405020304" pitchFamily="18" charset="0"/>
                          <a:cs typeface="Times New Roman" panose="02020603050405020304" pitchFamily="18" charset="0"/>
                        </a:rPr>
                        <a:t>Sensibilidad</a:t>
                      </a:r>
                      <a:r>
                        <a:rPr lang="es-PE"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s-MX" sz="1600" dirty="0">
                          <a:latin typeface="Times New Roman" panose="02020603050405020304" pitchFamily="18" charset="0"/>
                          <a:cs typeface="Times New Roman" panose="02020603050405020304" pitchFamily="18" charset="0"/>
                        </a:rPr>
                        <a:t>Indica la capacidad del sistema para detectar todos los casos verdaderos de cáncer de próstata, asegurando que los pacientes con cáncer no pasen desapercibidos y reciban la atención necesaria.</a:t>
                      </a:r>
                      <a:endParaRPr lang="es-PE"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91311937"/>
                  </a:ext>
                </a:extLst>
              </a:tr>
              <a:tr h="630243">
                <a:tc vMerge="1">
                  <a:txBody>
                    <a:bodyPr/>
                    <a:lstStyle/>
                    <a:p>
                      <a:endParaRPr lang="es-PE"/>
                    </a:p>
                  </a:txBody>
                  <a:tcPr/>
                </a:tc>
                <a:tc vMerge="1">
                  <a:txBody>
                    <a:bodyPr/>
                    <a:lstStyle/>
                    <a:p>
                      <a:endParaRPr lang="es-PE"/>
                    </a:p>
                  </a:txBody>
                  <a:tcPr/>
                </a:tc>
                <a:tc>
                  <a:txBody>
                    <a:bodyPr/>
                    <a:lstStyle/>
                    <a:p>
                      <a:pPr algn="just" rtl="0" fontAlgn="ctr">
                        <a:lnSpc>
                          <a:spcPct val="150000"/>
                        </a:lnSpc>
                      </a:pPr>
                      <a:r>
                        <a:rPr lang="es-PE" sz="1600" b="1" i="0" u="none" strike="noStrike" dirty="0">
                          <a:solidFill>
                            <a:srgbClr val="000000"/>
                          </a:solidFill>
                          <a:effectLst/>
                          <a:latin typeface="Times New Roman" panose="02020603050405020304" pitchFamily="18" charset="0"/>
                          <a:cs typeface="Times New Roman" panose="02020603050405020304" pitchFamily="18" charset="0"/>
                        </a:rPr>
                        <a:t>Especificidad</a:t>
                      </a:r>
                      <a:r>
                        <a:rPr lang="es-PE"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s-MX" sz="1600" kern="1200" dirty="0">
                          <a:solidFill>
                            <a:schemeClr val="tx1"/>
                          </a:solidFill>
                          <a:latin typeface="Times New Roman" panose="02020603050405020304" pitchFamily="18" charset="0"/>
                          <a:ea typeface="+mn-ea"/>
                          <a:cs typeface="Times New Roman" panose="02020603050405020304" pitchFamily="18" charset="0"/>
                        </a:rPr>
                        <a:t>Mide la habilidad del sistema para identificar correctamente los casos sin cáncer de próstata, reduciendo el número de falsos positivos brindando confiabilidad a los pacientes.</a:t>
                      </a:r>
                      <a:endParaRPr lang="es-PE" sz="1600" kern="1200" dirty="0">
                        <a:solidFill>
                          <a:schemeClr val="tx1"/>
                        </a:solidFill>
                        <a:latin typeface="Times New Roman" panose="02020603050405020304" pitchFamily="18" charset="0"/>
                        <a:ea typeface="+mn-ea"/>
                        <a:cs typeface="Times New Roman" panose="02020603050405020304" pitchFamily="18"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61518005"/>
                  </a:ext>
                </a:extLst>
              </a:tr>
            </a:tbl>
          </a:graphicData>
        </a:graphic>
      </p:graphicFrame>
    </p:spTree>
    <p:extLst>
      <p:ext uri="{BB962C8B-B14F-4D97-AF65-F5344CB8AC3E}">
        <p14:creationId xmlns:p14="http://schemas.microsoft.com/office/powerpoint/2010/main" val="42474024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Letras en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tras en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tras en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Retrospección">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TM03090434[[fn=Letras en madera]]</Template>
  <TotalTime>4520</TotalTime>
  <Words>1063</Words>
  <Application>Microsoft Office PowerPoint</Application>
  <PresentationFormat>Panorámica</PresentationFormat>
  <Paragraphs>116</Paragraphs>
  <Slides>19</Slides>
  <Notes>0</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19</vt:i4>
      </vt:variant>
    </vt:vector>
  </HeadingPairs>
  <TitlesOfParts>
    <vt:vector size="29" baseType="lpstr">
      <vt:lpstr>Arial</vt:lpstr>
      <vt:lpstr>Calibri</vt:lpstr>
      <vt:lpstr>Calibri Light</vt:lpstr>
      <vt:lpstr>Rockwell</vt:lpstr>
      <vt:lpstr>Rockwell Condensed</vt:lpstr>
      <vt:lpstr>Times New Roman</vt:lpstr>
      <vt:lpstr>ui-sans-serif</vt:lpstr>
      <vt:lpstr>Wingdings</vt:lpstr>
      <vt:lpstr>Letras en madera</vt:lpstr>
      <vt:lpstr>Retrospección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Carlos Flores Mendoza</dc:creator>
  <cp:lastModifiedBy>Luis Felipe Siesquen Valdivia</cp:lastModifiedBy>
  <cp:revision>69</cp:revision>
  <dcterms:created xsi:type="dcterms:W3CDTF">2023-02-20T04:04:20Z</dcterms:created>
  <dcterms:modified xsi:type="dcterms:W3CDTF">2024-11-13T05:06:51Z</dcterms:modified>
</cp:coreProperties>
</file>