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2" r:id="rId9"/>
    <p:sldId id="273" r:id="rId10"/>
    <p:sldId id="274" r:id="rId11"/>
    <p:sldId id="275" r:id="rId12"/>
    <p:sldId id="276" r:id="rId13"/>
    <p:sldId id="277" r:id="rId14"/>
    <p:sldId id="269" r:id="rId15"/>
    <p:sldId id="270" r:id="rId16"/>
    <p:sldId id="271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4551" autoAdjust="0"/>
    <p:restoredTop sz="86375" autoAdjust="0"/>
  </p:normalViewPr>
  <p:slideViewPr>
    <p:cSldViewPr>
      <p:cViewPr varScale="1">
        <p:scale>
          <a:sx n="64" d="100"/>
          <a:sy n="64" d="100"/>
        </p:scale>
        <p:origin x="19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C4A5B-347F-40BE-B606-223F5F386C9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832B0-8214-45E5-90A5-8C439CAD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32B0-8214-45E5-90A5-8C439CAD77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32B0-8214-45E5-90A5-8C439CAD77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Reproducing</a:t>
            </a:r>
            <a:r>
              <a:rPr lang="en-US" baseline="0" dirty="0" smtClean="0"/>
              <a:t> the data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32B0-8214-45E5-90A5-8C439CAD77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Reproducing the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32B0-8214-45E5-90A5-8C439CAD77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8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32B0-8214-45E5-90A5-8C439CAD77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0625_06_174_selec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2963" r="5789"/>
          <a:stretch/>
        </p:blipFill>
        <p:spPr>
          <a:xfrm>
            <a:off x="-1" y="0"/>
            <a:ext cx="9144001" cy="68640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u white lrg.ps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86"/>
          <a:stretch/>
        </p:blipFill>
        <p:spPr>
          <a:xfrm>
            <a:off x="182033" y="402168"/>
            <a:ext cx="1299634" cy="126796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28085" y="1828800"/>
            <a:ext cx="4777596" cy="1143000"/>
          </a:xfr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28613" y="3200422"/>
            <a:ext cx="4137025" cy="1066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>
              <a:solidFill>
                <a:srgbClr val="FFFFFF"/>
              </a:solidFill>
              <a:latin typeface="+mn-lt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315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0580_07_119_selec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 r="254"/>
          <a:stretch/>
        </p:blipFill>
        <p:spPr>
          <a:xfrm>
            <a:off x="-8468" y="200377"/>
            <a:ext cx="9144001" cy="66632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u white lrg.ps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86"/>
          <a:stretch/>
        </p:blipFill>
        <p:spPr>
          <a:xfrm>
            <a:off x="182033" y="402168"/>
            <a:ext cx="1299634" cy="126796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28085" y="1828800"/>
            <a:ext cx="4777596" cy="1143000"/>
          </a:xfr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28613" y="3200422"/>
            <a:ext cx="4137025" cy="1066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>
              <a:solidFill>
                <a:srgbClr val="FFFFFF"/>
              </a:solidFill>
              <a:latin typeface="+mn-lt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651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957_12_052_selec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0"/>
          <a:stretch/>
        </p:blipFill>
        <p:spPr>
          <a:xfrm>
            <a:off x="0" y="211666"/>
            <a:ext cx="9144000" cy="66463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28085" y="1828800"/>
            <a:ext cx="4777596" cy="1143000"/>
          </a:xfr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28613" y="3200422"/>
            <a:ext cx="4137025" cy="1066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>
              <a:solidFill>
                <a:srgbClr val="FFFFFF"/>
              </a:solidFill>
              <a:latin typeface="+mn-lt"/>
              <a:cs typeface="Times"/>
            </a:endParaRPr>
          </a:p>
        </p:txBody>
      </p:sp>
      <p:pic>
        <p:nvPicPr>
          <p:cNvPr id="10" name="Picture 9" descr="cu white lrg.ps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86"/>
          <a:stretch/>
        </p:blipFill>
        <p:spPr>
          <a:xfrm>
            <a:off x="182033" y="402168"/>
            <a:ext cx="1299634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182033" y="402168"/>
            <a:ext cx="1384300" cy="1267968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0" y="2438400"/>
            <a:ext cx="9144000" cy="240665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609600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accent3"/>
                </a:solidFill>
                <a:latin typeface="+mj-lt"/>
              </a:defRPr>
            </a:lvl1pPr>
          </a:lstStyle>
          <a:p>
            <a:endParaRPr lang="en-US" sz="2800" dirty="0" smtClean="0">
              <a:solidFill>
                <a:srgbClr val="A7998B"/>
              </a:solidFill>
              <a:latin typeface="+mj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4029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182033" y="402168"/>
            <a:ext cx="1384300" cy="1267968"/>
          </a:xfrm>
          <a:prstGeom prst="rect">
            <a:avLst/>
          </a:prstGeom>
        </p:spPr>
      </p:pic>
      <p:pic>
        <p:nvPicPr>
          <p:cNvPr id="9" name="Picture 8" descr="campus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3844"/>
            <a:ext cx="9144000" cy="3044156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0" y="1219200"/>
            <a:ext cx="9144000" cy="190500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0" y="763091"/>
            <a:ext cx="9144000" cy="456109"/>
          </a:xfrm>
        </p:spPr>
        <p:txBody>
          <a:bodyPr>
            <a:noAutofit/>
          </a:bodyPr>
          <a:lstStyle>
            <a:lvl1pPr>
              <a:defRPr sz="2400" b="0" baseline="0">
                <a:solidFill>
                  <a:schemeClr val="accent3"/>
                </a:solidFill>
                <a:latin typeface="+mj-lt"/>
              </a:defRPr>
            </a:lvl1pPr>
          </a:lstStyle>
          <a:p>
            <a:endParaRPr lang="en-US" sz="2800" dirty="0" smtClean="0">
              <a:solidFill>
                <a:srgbClr val="A7998B"/>
              </a:solidFill>
              <a:latin typeface="+mj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4504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0" y="1219200"/>
            <a:ext cx="9144000" cy="190500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0" y="763091"/>
            <a:ext cx="9144000" cy="456109"/>
          </a:xfrm>
        </p:spPr>
        <p:txBody>
          <a:bodyPr>
            <a:noAutofit/>
          </a:bodyPr>
          <a:lstStyle>
            <a:lvl1pPr>
              <a:defRPr sz="2400" b="0" baseline="0">
                <a:solidFill>
                  <a:schemeClr val="accent3"/>
                </a:solidFill>
                <a:latin typeface="+mj-lt"/>
              </a:defRPr>
            </a:lvl1pPr>
          </a:lstStyle>
          <a:p>
            <a:endParaRPr lang="en-US" sz="2800" dirty="0" smtClean="0">
              <a:solidFill>
                <a:srgbClr val="A7998B"/>
              </a:solidFill>
              <a:latin typeface="+mj-lt"/>
              <a:cs typeface="Helvetica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3804549"/>
            <a:ext cx="9144000" cy="304482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13" name="Picture 12" descr="SESQUI_FullColor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4" t="22592" r="12367" b="46049"/>
          <a:stretch/>
        </p:blipFill>
        <p:spPr>
          <a:xfrm>
            <a:off x="285749" y="393126"/>
            <a:ext cx="2116667" cy="11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4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u white lrg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3871576" y="-157024"/>
            <a:ext cx="1370059" cy="52244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50" y="1752600"/>
            <a:ext cx="8678863" cy="39989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50" y="1066800"/>
            <a:ext cx="8677656" cy="685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cu screen b31b1b.ps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304800" y="304800"/>
            <a:ext cx="880533" cy="8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u white lrg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3871576" y="-157024"/>
            <a:ext cx="1370059" cy="52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9710"/>
            <a:ext cx="9144000" cy="5386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1298575"/>
            <a:ext cx="9144000" cy="538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838200" y="2057400"/>
            <a:ext cx="7467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 descr="cu screen b31b1b.ps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304800" y="304800"/>
            <a:ext cx="880533" cy="8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0889_10_C_lr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" r="7962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cu white lrg.ps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86"/>
          <a:stretch/>
        </p:blipFill>
        <p:spPr>
          <a:xfrm>
            <a:off x="182033" y="402168"/>
            <a:ext cx="1299634" cy="126796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1828800"/>
            <a:ext cx="4692650" cy="5842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1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01E4-3F87-485E-BCF1-0932C51EED9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51" r:id="rId4"/>
    <p:sldLayoutId id="2147483660" r:id="rId5"/>
    <p:sldLayoutId id="2147483664" r:id="rId6"/>
    <p:sldLayoutId id="2147483650" r:id="rId7"/>
    <p:sldLayoutId id="2147483657" r:id="rId8"/>
    <p:sldLayoutId id="2147483654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Reproducible Research</a:t>
            </a:r>
          </a:p>
          <a:p>
            <a:r>
              <a:rPr lang="en-US" sz="2400" dirty="0" smtClean="0"/>
              <a:t>Dave Kent</a:t>
            </a:r>
          </a:p>
          <a:p>
            <a:r>
              <a:rPr lang="en-US" sz="2400" dirty="0" smtClean="0"/>
              <a:t>10/21/2016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44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“The </a:t>
            </a:r>
            <a:r>
              <a:rPr lang="en-US" sz="1800" dirty="0"/>
              <a:t>geometric mean MS level for samples with spores detected by direct plating (≥10 spores/mL) was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3400 spores/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</a:rPr>
              <a:t>mL</a:t>
            </a:r>
            <a:r>
              <a:rPr lang="en-US" sz="1800" dirty="0" err="1" smtClean="0"/>
              <a:t>.</a:t>
            </a:r>
            <a:r>
              <a:rPr lang="en-US" sz="1800" dirty="0" smtClean="0"/>
              <a:t> The geometric mean TS level for samples with spores detected by direct plating (</a:t>
            </a:r>
            <a:r>
              <a:rPr lang="en-US" sz="1800" dirty="0"/>
              <a:t>≥10 </a:t>
            </a:r>
            <a:r>
              <a:rPr lang="en-US" sz="1800" dirty="0" smtClean="0"/>
              <a:t>spores/mL) was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14 spores/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</a:rPr>
              <a:t>mL</a:t>
            </a:r>
            <a:r>
              <a:rPr lang="en-US" sz="1800" dirty="0" err="1" smtClean="0"/>
              <a:t>.</a:t>
            </a:r>
            <a:r>
              <a:rPr lang="en-US" sz="1800" dirty="0" smtClean="0"/>
              <a:t>”</a:t>
            </a:r>
          </a:p>
          <a:p>
            <a:r>
              <a:rPr lang="en-US" dirty="0" smtClean="0"/>
              <a:t>I go back to the spreadsheet and check.</a:t>
            </a:r>
          </a:p>
          <a:p>
            <a:r>
              <a:rPr lang="en-US" dirty="0" smtClean="0"/>
              <a:t>A-ha! The geometric mean MS level is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33.6 spores/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mL</a:t>
            </a:r>
            <a:r>
              <a:rPr lang="en-US" dirty="0" err="1" smtClean="0"/>
              <a:t>.</a:t>
            </a:r>
            <a:r>
              <a:rPr lang="en-US" dirty="0" smtClean="0"/>
              <a:t> I probably rounded and missed a decimal place or something.</a:t>
            </a:r>
          </a:p>
          <a:p>
            <a:r>
              <a:rPr lang="en-US" dirty="0" smtClean="0"/>
              <a:t>I’ll just go ahead and check the TS level for kicks. Oh. Oh, no.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16.3 spores/mL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(mostly fictional) anecdote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this point, we’ve already produced the </a:t>
            </a:r>
            <a:r>
              <a:rPr lang="en-US" i="1" dirty="0" smtClean="0"/>
              <a:t>data</a:t>
            </a:r>
            <a:endParaRPr lang="en-US" dirty="0" smtClean="0"/>
          </a:p>
          <a:p>
            <a:r>
              <a:rPr lang="en-US" dirty="0" smtClean="0"/>
              <a:t>We are having trouble reproducing the </a:t>
            </a:r>
            <a:r>
              <a:rPr lang="en-US" i="1" dirty="0" smtClean="0"/>
              <a:t>analysis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(mostly fictional) anecdote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this point, we’ve already produced the </a:t>
            </a:r>
            <a:r>
              <a:rPr lang="en-US" i="1" dirty="0" smtClean="0"/>
              <a:t>data</a:t>
            </a:r>
            <a:endParaRPr lang="en-US" dirty="0" smtClean="0"/>
          </a:p>
          <a:p>
            <a:r>
              <a:rPr lang="en-US" dirty="0" smtClean="0"/>
              <a:t>We are having trouble reproducing the </a:t>
            </a:r>
            <a:r>
              <a:rPr lang="en-US" i="1" dirty="0" smtClean="0"/>
              <a:t>analysis</a:t>
            </a:r>
          </a:p>
          <a:p>
            <a:r>
              <a:rPr lang="en-US" b="1" dirty="0" smtClean="0"/>
              <a:t>Even though we are the ones that did it in the first place!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(mostly fictional) anecdote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adjust the raw data by correcting, transforming, normalizing</a:t>
            </a:r>
          </a:p>
          <a:p>
            <a:r>
              <a:rPr lang="en-US" dirty="0" smtClean="0"/>
              <a:t>We don’t always keep good track of the age or succession of our data files.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Ugh, what’s the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often don’t know what we did: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Ugh, what’s the problem?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15" y="2438400"/>
            <a:ext cx="69437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often don’t know what we did: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Ugh, what’s the problem?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89270" y="2450268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1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252242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4</a:t>
            </a:r>
          </a:p>
        </p:txBody>
      </p:sp>
      <p:sp>
        <p:nvSpPr>
          <p:cNvPr id="7" name="Oval 6"/>
          <p:cNvSpPr/>
          <p:nvPr/>
        </p:nvSpPr>
        <p:spPr>
          <a:xfrm>
            <a:off x="5562600" y="4062336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5</a:t>
            </a:r>
          </a:p>
        </p:txBody>
      </p:sp>
      <p:sp>
        <p:nvSpPr>
          <p:cNvPr id="8" name="Oval 7"/>
          <p:cNvSpPr/>
          <p:nvPr/>
        </p:nvSpPr>
        <p:spPr>
          <a:xfrm>
            <a:off x="6019800" y="4906924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6</a:t>
            </a:r>
          </a:p>
        </p:txBody>
      </p:sp>
      <p:sp>
        <p:nvSpPr>
          <p:cNvPr id="9" name="Oval 8"/>
          <p:cNvSpPr/>
          <p:nvPr/>
        </p:nvSpPr>
        <p:spPr>
          <a:xfrm>
            <a:off x="3176778" y="3252242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3</a:t>
            </a:r>
          </a:p>
        </p:txBody>
      </p:sp>
      <p:sp>
        <p:nvSpPr>
          <p:cNvPr id="10" name="Oval 9"/>
          <p:cNvSpPr/>
          <p:nvPr/>
        </p:nvSpPr>
        <p:spPr>
          <a:xfrm>
            <a:off x="1279915" y="3239410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2</a:t>
            </a:r>
          </a:p>
        </p:txBody>
      </p:sp>
      <p:sp>
        <p:nvSpPr>
          <p:cNvPr id="11" name="Oval 10"/>
          <p:cNvSpPr/>
          <p:nvPr/>
        </p:nvSpPr>
        <p:spPr>
          <a:xfrm>
            <a:off x="3189270" y="4062336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7</a:t>
            </a: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 flipH="1">
            <a:off x="3900678" y="2907468"/>
            <a:ext cx="12492" cy="34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10" idx="0"/>
          </p:cNvCxnSpPr>
          <p:nvPr/>
        </p:nvCxnSpPr>
        <p:spPr>
          <a:xfrm flipH="1">
            <a:off x="2003815" y="2840513"/>
            <a:ext cx="1397480" cy="39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6" idx="0"/>
          </p:cNvCxnSpPr>
          <p:nvPr/>
        </p:nvCxnSpPr>
        <p:spPr>
          <a:xfrm>
            <a:off x="4425045" y="2840513"/>
            <a:ext cx="1404255" cy="4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>
          <a:xfrm>
            <a:off x="5829300" y="3709442"/>
            <a:ext cx="457200" cy="35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4"/>
            <a:endCxn id="8" idx="0"/>
          </p:cNvCxnSpPr>
          <p:nvPr/>
        </p:nvCxnSpPr>
        <p:spPr>
          <a:xfrm>
            <a:off x="6286500" y="4519536"/>
            <a:ext cx="457200" cy="38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1" idx="0"/>
          </p:cNvCxnSpPr>
          <p:nvPr/>
        </p:nvCxnSpPr>
        <p:spPr>
          <a:xfrm>
            <a:off x="3900678" y="3709442"/>
            <a:ext cx="12492" cy="35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5-Point Star 26"/>
          <p:cNvSpPr/>
          <p:nvPr/>
        </p:nvSpPr>
        <p:spPr>
          <a:xfrm>
            <a:off x="2757678" y="3320179"/>
            <a:ext cx="2286000" cy="194151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often don’t know what we did: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Ugh, what’s the problem?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89270" y="2450268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1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252242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4</a:t>
            </a:r>
          </a:p>
        </p:txBody>
      </p:sp>
      <p:sp>
        <p:nvSpPr>
          <p:cNvPr id="7" name="Oval 6"/>
          <p:cNvSpPr/>
          <p:nvPr/>
        </p:nvSpPr>
        <p:spPr>
          <a:xfrm>
            <a:off x="5562600" y="4062336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5</a:t>
            </a:r>
          </a:p>
        </p:txBody>
      </p:sp>
      <p:sp>
        <p:nvSpPr>
          <p:cNvPr id="8" name="Oval 7"/>
          <p:cNvSpPr/>
          <p:nvPr/>
        </p:nvSpPr>
        <p:spPr>
          <a:xfrm>
            <a:off x="6019800" y="4906924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6</a:t>
            </a:r>
          </a:p>
        </p:txBody>
      </p:sp>
      <p:sp>
        <p:nvSpPr>
          <p:cNvPr id="9" name="Oval 8"/>
          <p:cNvSpPr/>
          <p:nvPr/>
        </p:nvSpPr>
        <p:spPr>
          <a:xfrm>
            <a:off x="3176778" y="3252242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3</a:t>
            </a:r>
          </a:p>
        </p:txBody>
      </p:sp>
      <p:sp>
        <p:nvSpPr>
          <p:cNvPr id="10" name="Oval 9"/>
          <p:cNvSpPr/>
          <p:nvPr/>
        </p:nvSpPr>
        <p:spPr>
          <a:xfrm>
            <a:off x="1279915" y="3239410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2</a:t>
            </a:r>
          </a:p>
        </p:txBody>
      </p:sp>
      <p:sp>
        <p:nvSpPr>
          <p:cNvPr id="11" name="Oval 10"/>
          <p:cNvSpPr/>
          <p:nvPr/>
        </p:nvSpPr>
        <p:spPr>
          <a:xfrm>
            <a:off x="3189270" y="4062336"/>
            <a:ext cx="1447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7</a:t>
            </a: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 flipH="1">
            <a:off x="3900678" y="2907468"/>
            <a:ext cx="12492" cy="34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10" idx="0"/>
          </p:cNvCxnSpPr>
          <p:nvPr/>
        </p:nvCxnSpPr>
        <p:spPr>
          <a:xfrm flipH="1">
            <a:off x="2003815" y="2840513"/>
            <a:ext cx="1397480" cy="39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6" idx="0"/>
          </p:cNvCxnSpPr>
          <p:nvPr/>
        </p:nvCxnSpPr>
        <p:spPr>
          <a:xfrm>
            <a:off x="4425045" y="2840513"/>
            <a:ext cx="1404255" cy="4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>
          <a:xfrm>
            <a:off x="5829300" y="3709442"/>
            <a:ext cx="457200" cy="35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4"/>
            <a:endCxn id="8" idx="0"/>
          </p:cNvCxnSpPr>
          <p:nvPr/>
        </p:nvCxnSpPr>
        <p:spPr>
          <a:xfrm>
            <a:off x="6286500" y="4519536"/>
            <a:ext cx="457200" cy="38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1" idx="0"/>
          </p:cNvCxnSpPr>
          <p:nvPr/>
        </p:nvCxnSpPr>
        <p:spPr>
          <a:xfrm>
            <a:off x="3900678" y="3709442"/>
            <a:ext cx="12492" cy="35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do better!</a:t>
            </a:r>
          </a:p>
          <a:p>
            <a:r>
              <a:rPr lang="en-US" dirty="0" smtClean="0"/>
              <a:t>There are solutions for someone of any technical proficiency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control of the succession of your files: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Low-tech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15" y="2438400"/>
            <a:ext cx="69437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control of the succession of your files:</a:t>
            </a:r>
          </a:p>
          <a:p>
            <a:pPr lvl="1"/>
            <a:r>
              <a:rPr lang="en-US" dirty="0" smtClean="0"/>
              <a:t>Always save-as before you start editing</a:t>
            </a:r>
          </a:p>
          <a:p>
            <a:pPr lvl="1"/>
            <a:r>
              <a:rPr lang="en-US" dirty="0" smtClean="0"/>
              <a:t>Always date the files</a:t>
            </a:r>
          </a:p>
          <a:p>
            <a:r>
              <a:rPr lang="en-US" dirty="0" smtClean="0"/>
              <a:t>Now the most recent file ought to be the “most correct,” and we have a snapshot of the history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Low-tech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08883" y="4953000"/>
            <a:ext cx="1219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1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>
          <a:xfrm>
            <a:off x="2128083" y="514350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451933" y="4953000"/>
            <a:ext cx="1219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3671133" y="514350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11248" y="4953000"/>
            <a:ext cx="1219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5230448" y="514350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4298" y="4953000"/>
            <a:ext cx="1219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4</a:t>
            </a:r>
          </a:p>
        </p:txBody>
      </p:sp>
      <p:cxnSp>
        <p:nvCxnSpPr>
          <p:cNvPr id="15" name="Straight Arrow Connector 14"/>
          <p:cNvCxnSpPr>
            <a:stCxn id="14" idx="6"/>
          </p:cNvCxnSpPr>
          <p:nvPr/>
        </p:nvCxnSpPr>
        <p:spPr>
          <a:xfrm>
            <a:off x="6773498" y="514350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86600" y="4953000"/>
            <a:ext cx="1219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25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Constant improvement</a:t>
            </a:r>
          </a:p>
          <a:p>
            <a:r>
              <a:rPr lang="en-US" dirty="0" smtClean="0"/>
              <a:t>Reproducible research</a:t>
            </a:r>
          </a:p>
          <a:p>
            <a:r>
              <a:rPr lang="en-US" dirty="0" smtClean="0"/>
              <a:t>Team work</a:t>
            </a:r>
          </a:p>
          <a:p>
            <a:r>
              <a:rPr lang="en-US" dirty="0" smtClean="0"/>
              <a:t>Excellence in execution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our core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Retain exactly ONE copy of your raw data</a:t>
            </a:r>
          </a:p>
          <a:p>
            <a:r>
              <a:rPr lang="en-US" dirty="0" smtClean="0"/>
              <a:t>Write an R script which does all of the corrections, normalization, and transformation</a:t>
            </a:r>
          </a:p>
          <a:p>
            <a:r>
              <a:rPr lang="en-US" dirty="0" smtClean="0"/>
              <a:t>The data itself is never changed, and corrections are made to the script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Medium-tech (this is what I usually do)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71550" y="5085559"/>
            <a:ext cx="1670883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aw data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>
          <a:xfrm>
            <a:off x="2642433" y="5276059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966283" y="4800602"/>
            <a:ext cx="2882067" cy="9509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script to process data and do calculations/analysis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4800600"/>
            <a:ext cx="1981200" cy="9509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48350" y="5276057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like medium-tech, but keep the data and script in “version control”</a:t>
            </a:r>
          </a:p>
          <a:p>
            <a:r>
              <a:rPr lang="en-US" dirty="0" smtClean="0"/>
              <a:t>This tracks </a:t>
            </a:r>
            <a:r>
              <a:rPr lang="en-US" i="1" dirty="0" smtClean="0"/>
              <a:t>all</a:t>
            </a:r>
            <a:r>
              <a:rPr lang="en-US" dirty="0" smtClean="0"/>
              <a:t> changes that have been made to the files, along with (mandatory) comments</a:t>
            </a:r>
          </a:p>
          <a:p>
            <a:r>
              <a:rPr lang="en-US" dirty="0" smtClean="0"/>
              <a:t>Most useful for more complicated analysis, multiple scripts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High-tech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71" y="1752600"/>
            <a:ext cx="5510213" cy="45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High-tech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40" y="4038600"/>
            <a:ext cx="6772275" cy="2019300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5750" y="1752600"/>
            <a:ext cx="8678863" cy="3998913"/>
          </a:xfrm>
        </p:spPr>
        <p:txBody>
          <a:bodyPr>
            <a:normAutofit/>
          </a:bodyPr>
          <a:lstStyle/>
          <a:p>
            <a:r>
              <a:rPr lang="en-US" dirty="0" smtClean="0"/>
              <a:t>Real life example</a:t>
            </a:r>
          </a:p>
          <a:p>
            <a:r>
              <a:rPr lang="en-US" dirty="0" smtClean="0"/>
              <a:t>When I look back, I don’t have to wonder why I made certain changes, large </a:t>
            </a:r>
            <a:r>
              <a:rPr lang="en-US" i="1" dirty="0" smtClean="0"/>
              <a:t>or</a:t>
            </a:r>
            <a:r>
              <a:rPr lang="en-US" dirty="0" smtClean="0"/>
              <a:t> small.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the process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5750" y="1752600"/>
            <a:ext cx="8678863" cy="3998913"/>
          </a:xfrm>
        </p:spPr>
        <p:txBody>
          <a:bodyPr>
            <a:normAutofit/>
          </a:bodyPr>
          <a:lstStyle/>
          <a:p>
            <a:r>
              <a:rPr lang="en-US" dirty="0" smtClean="0"/>
              <a:t>Medium- and high-tech solutions yield an explicit description of the analysis process</a:t>
            </a:r>
          </a:p>
          <a:p>
            <a:r>
              <a:rPr lang="en-US" dirty="0" smtClean="0"/>
              <a:t>This can be published along with the text to remove any ambiguity about the analysis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the process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5750" y="1752600"/>
            <a:ext cx="8678863" cy="3998913"/>
          </a:xfrm>
        </p:spPr>
        <p:txBody>
          <a:bodyPr>
            <a:normAutofit/>
          </a:bodyPr>
          <a:lstStyle/>
          <a:p>
            <a:r>
              <a:rPr lang="en-US" dirty="0" smtClean="0"/>
              <a:t>Tom recently published a paper with the analysis script in the supplemental</a:t>
            </a:r>
          </a:p>
          <a:p>
            <a:r>
              <a:rPr lang="en-US" dirty="0" smtClean="0"/>
              <a:t>The analysis is </a:t>
            </a:r>
            <a:r>
              <a:rPr lang="en-US" i="1" dirty="0" smtClean="0"/>
              <a:t>fully</a:t>
            </a:r>
            <a:r>
              <a:rPr lang="en-US" dirty="0" smtClean="0"/>
              <a:t> reproducible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15" y="3903663"/>
            <a:ext cx="5495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another note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5750" y="1752600"/>
            <a:ext cx="8678863" cy="3998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Statistics only provides the right answer when we ask the right question</a:t>
            </a:r>
          </a:p>
          <a:p>
            <a:r>
              <a:rPr lang="en-US" dirty="0" smtClean="0"/>
              <a:t>We need to make explicit three things</a:t>
            </a:r>
          </a:p>
          <a:p>
            <a:pPr lvl="1"/>
            <a:r>
              <a:rPr lang="en-US" dirty="0" smtClean="0"/>
              <a:t>What can we take for granted?</a:t>
            </a:r>
          </a:p>
          <a:p>
            <a:pPr lvl="1"/>
            <a:r>
              <a:rPr lang="en-US" dirty="0" smtClean="0"/>
              <a:t>What information did the experiment collect?</a:t>
            </a:r>
          </a:p>
          <a:p>
            <a:pPr lvl="1"/>
            <a:r>
              <a:rPr lang="en-US" dirty="0" smtClean="0"/>
              <a:t>What do we want to quantify?</a:t>
            </a:r>
          </a:p>
          <a:p>
            <a:r>
              <a:rPr lang="en-US" dirty="0" smtClean="0"/>
              <a:t>Sometimes I only know the answer in my gut, rather than my brain</a:t>
            </a:r>
          </a:p>
          <a:p>
            <a:r>
              <a:rPr lang="en-US" dirty="0" smtClean="0"/>
              <a:t>If we get counterintuitive results from the statistics, it’s important to go back and make sure we’re asking the right question.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352800"/>
            <a:ext cx="8677656" cy="685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Questions?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Constant improvement</a:t>
            </a:r>
          </a:p>
          <a:p>
            <a:r>
              <a:rPr lang="en-US" b="1" dirty="0" smtClean="0"/>
              <a:t>Reproducible research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Team work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Excellence in execution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our core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Reproducibility is the degree to which an experiment can be duplicated</a:t>
            </a:r>
          </a:p>
          <a:p>
            <a:r>
              <a:rPr lang="en-US" dirty="0" smtClean="0"/>
              <a:t>A complete and truthful description of methods</a:t>
            </a:r>
          </a:p>
          <a:p>
            <a:r>
              <a:rPr lang="en-US" dirty="0" smtClean="0"/>
              <a:t>Ambiguity → less reproducible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reproducible research?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 reproducible:</a:t>
            </a:r>
          </a:p>
          <a:p>
            <a:pPr lvl="1"/>
            <a:r>
              <a:rPr lang="en-US" dirty="0" smtClean="0"/>
              <a:t>“Each BT raw milk samples was tested for mesophilic spores.”</a:t>
            </a:r>
          </a:p>
          <a:p>
            <a:r>
              <a:rPr lang="en-US" dirty="0" smtClean="0"/>
              <a:t>Reproducible:</a:t>
            </a:r>
          </a:p>
          <a:p>
            <a:pPr lvl="1"/>
            <a:r>
              <a:rPr lang="en-US" dirty="0"/>
              <a:t>“Aliquots of each BT raw milk sample were spore </a:t>
            </a:r>
            <a:r>
              <a:rPr lang="en-US" dirty="0" smtClean="0"/>
              <a:t>pasteurized at </a:t>
            </a:r>
            <a:r>
              <a:rPr lang="en-US" dirty="0"/>
              <a:t>80°C for </a:t>
            </a:r>
            <a:r>
              <a:rPr lang="en-US" dirty="0" smtClean="0"/>
              <a:t>12 min, </a:t>
            </a:r>
            <a:r>
              <a:rPr lang="en-US" dirty="0"/>
              <a:t>followed by rapid cooling to ≤6°C. Spore pasteurized samples were </a:t>
            </a:r>
            <a:r>
              <a:rPr lang="en-US" dirty="0" smtClean="0"/>
              <a:t>spiral plated onto </a:t>
            </a:r>
            <a:r>
              <a:rPr lang="en-US" dirty="0"/>
              <a:t>brain heart infusion agar </a:t>
            </a:r>
            <a:r>
              <a:rPr lang="en-US" dirty="0" smtClean="0"/>
              <a:t>in duplicate and incubated at </a:t>
            </a:r>
            <a:r>
              <a:rPr lang="en-US" dirty="0"/>
              <a:t>32°C for 48 </a:t>
            </a:r>
            <a:r>
              <a:rPr lang="en-US" dirty="0" smtClean="0"/>
              <a:t>h for a mesophilic spore count.”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reproducible research?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 reproducible:</a:t>
            </a:r>
          </a:p>
          <a:p>
            <a:pPr lvl="1"/>
            <a:r>
              <a:rPr lang="en-US" dirty="0" smtClean="0"/>
              <a:t>“A linear model was fit to the data to investigate the effect of temperature on bacteria count.”</a:t>
            </a:r>
          </a:p>
          <a:p>
            <a:r>
              <a:rPr lang="en-US" dirty="0" smtClean="0"/>
              <a:t>Reproducible:</a:t>
            </a:r>
          </a:p>
          <a:p>
            <a:pPr lvl="1"/>
            <a:r>
              <a:rPr lang="en-US" dirty="0" smtClean="0"/>
              <a:t>“Using the lm function in R, a linear model was fit to the data with log-transformed bacteria count as the response, temperature as a main effect, and test day as a blocking effect. Effect of temperature on log bacteria count was assessed with the </a:t>
            </a:r>
            <a:r>
              <a:rPr lang="en-US" dirty="0" err="1" smtClean="0"/>
              <a:t>lsmeans</a:t>
            </a:r>
            <a:r>
              <a:rPr lang="en-US" dirty="0" smtClean="0"/>
              <a:t> package in R.”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reproducible research?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…that’s kind of the essence of the scientific method…</a:t>
            </a:r>
          </a:p>
          <a:p>
            <a:pPr lvl="1"/>
            <a:r>
              <a:rPr lang="en-US" dirty="0" smtClean="0"/>
              <a:t>If I want to test a claim I find in a paper, I need to know </a:t>
            </a:r>
            <a:r>
              <a:rPr lang="en-US" i="1" dirty="0" smtClean="0"/>
              <a:t>how</a:t>
            </a:r>
            <a:r>
              <a:rPr lang="en-US" dirty="0" smtClean="0"/>
              <a:t> to test it.</a:t>
            </a:r>
          </a:p>
          <a:p>
            <a:pPr lvl="1"/>
            <a:r>
              <a:rPr lang="en-US" dirty="0" smtClean="0"/>
              <a:t>If I want to test a hypothesis, I need to know the conditions where the hypothesis is supposed to hold</a:t>
            </a:r>
          </a:p>
          <a:p>
            <a:r>
              <a:rPr lang="en-US" dirty="0" smtClean="0"/>
              <a:t>Practically, it makes our lives easier</a:t>
            </a:r>
          </a:p>
          <a:p>
            <a:pPr lvl="1"/>
            <a:r>
              <a:rPr lang="en-US" dirty="0" smtClean="0"/>
              <a:t>When Martin thinks your results are weird, and you know exactly what happened, you can blame the weirdness on the method or the samples! </a:t>
            </a:r>
            <a:r>
              <a:rPr lang="en-US" sz="1800" dirty="0" smtClean="0"/>
              <a:t>(ok yeah sure, now you have to justify why you chose a weird method)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reproducible research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You’re in a meeting with Martin, and in your manuscript he reads:</a:t>
            </a:r>
          </a:p>
          <a:p>
            <a:r>
              <a:rPr lang="en-US" dirty="0" smtClean="0"/>
              <a:t>“The </a:t>
            </a:r>
            <a:r>
              <a:rPr lang="en-US" dirty="0"/>
              <a:t>geometric mean MS level for samples with spores detected by direct plating (≥10 spores/mL) was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3400 spores/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mL</a:t>
            </a:r>
            <a:r>
              <a:rPr lang="en-US" dirty="0" err="1" smtClean="0"/>
              <a:t>.</a:t>
            </a:r>
            <a:r>
              <a:rPr lang="en-US" dirty="0" smtClean="0"/>
              <a:t> The geometric mean TS level for samples with spores detected by direct plating (</a:t>
            </a:r>
            <a:r>
              <a:rPr lang="en-US" dirty="0"/>
              <a:t>≥10 </a:t>
            </a:r>
            <a:r>
              <a:rPr lang="en-US" dirty="0" smtClean="0"/>
              <a:t>spores/mL) was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14 spores/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mL</a:t>
            </a:r>
            <a:r>
              <a:rPr lang="en-US" dirty="0" err="1" smtClean="0"/>
              <a:t>.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(mostly fictional) anecdote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“The </a:t>
            </a:r>
            <a:r>
              <a:rPr lang="en-US" sz="1800" dirty="0"/>
              <a:t>geometric mean MS level for samples with spores detected by direct plating (≥10 spores/mL) was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3400 spores/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</a:rPr>
              <a:t>mL</a:t>
            </a:r>
            <a:r>
              <a:rPr lang="en-US" sz="1800" dirty="0" err="1" smtClean="0"/>
              <a:t>.</a:t>
            </a:r>
            <a:r>
              <a:rPr lang="en-US" sz="1800" dirty="0" smtClean="0"/>
              <a:t> The geometric mean TS level for samples with spores detected by direct plating (</a:t>
            </a:r>
            <a:r>
              <a:rPr lang="en-US" sz="1800" dirty="0"/>
              <a:t>≥10 </a:t>
            </a:r>
            <a:r>
              <a:rPr lang="en-US" sz="1800" dirty="0" smtClean="0"/>
              <a:t>spores/mL) was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14 spores/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</a:rPr>
              <a:t>mL</a:t>
            </a:r>
            <a:r>
              <a:rPr lang="en-US" sz="1800" dirty="0" err="1" smtClean="0"/>
              <a:t>.</a:t>
            </a:r>
            <a:r>
              <a:rPr lang="en-US" sz="1800" dirty="0" smtClean="0"/>
              <a:t>”</a:t>
            </a:r>
          </a:p>
          <a:p>
            <a:r>
              <a:rPr lang="en-US" dirty="0" smtClean="0"/>
              <a:t>Martin says “That 590 spores/mL seems too high. I need you to double check these numbers.”</a:t>
            </a:r>
          </a:p>
          <a:p>
            <a:r>
              <a:rPr lang="en-US" dirty="0" smtClean="0"/>
              <a:t>Seems like a reasonable request – he’s probably right, as usual. Maybe I made a transcription error.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(mostly fictional) anecdote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Custom 2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1055</Words>
  <Application>Microsoft Office PowerPoint</Application>
  <PresentationFormat>On-screen Show (4:3)</PresentationFormat>
  <Paragraphs>132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Helvetica</vt:lpstr>
      <vt:lpstr>Times</vt:lpstr>
      <vt:lpstr>Office Theme</vt:lpstr>
      <vt:lpstr>PowerPoint Presentation</vt:lpstr>
      <vt:lpstr>Remember our core values?</vt:lpstr>
      <vt:lpstr>Remember our core values?</vt:lpstr>
      <vt:lpstr>What is reproducible research?</vt:lpstr>
      <vt:lpstr>What is reproducible research?</vt:lpstr>
      <vt:lpstr>What is reproducible research?</vt:lpstr>
      <vt:lpstr>Why is reproducible research important?</vt:lpstr>
      <vt:lpstr>A (mostly fictional) anecdote</vt:lpstr>
      <vt:lpstr>A (mostly fictional) anecdote</vt:lpstr>
      <vt:lpstr>A (mostly fictional) anecdote</vt:lpstr>
      <vt:lpstr>A (mostly fictional) anecdote</vt:lpstr>
      <vt:lpstr>A (mostly fictional) anecdote</vt:lpstr>
      <vt:lpstr>Ugh, what’s the problem?</vt:lpstr>
      <vt:lpstr>Ugh, what’s the problem?</vt:lpstr>
      <vt:lpstr>Ugh, what’s the problem?</vt:lpstr>
      <vt:lpstr>Ugh, what’s the problem?</vt:lpstr>
      <vt:lpstr>Constant improvement</vt:lpstr>
      <vt:lpstr>Low-tech</vt:lpstr>
      <vt:lpstr>Low-tech</vt:lpstr>
      <vt:lpstr>Medium-tech (this is what I usually do)</vt:lpstr>
      <vt:lpstr>High-tech</vt:lpstr>
      <vt:lpstr>High-tech</vt:lpstr>
      <vt:lpstr>High-tech</vt:lpstr>
      <vt:lpstr>Publishing the process</vt:lpstr>
      <vt:lpstr>Publishing the process</vt:lpstr>
      <vt:lpstr>On another note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J. Lind</dc:creator>
  <cp:lastModifiedBy>David Kent</cp:lastModifiedBy>
  <cp:revision>66</cp:revision>
  <dcterms:created xsi:type="dcterms:W3CDTF">2014-05-07T13:58:10Z</dcterms:created>
  <dcterms:modified xsi:type="dcterms:W3CDTF">2016-10-21T17:44:22Z</dcterms:modified>
</cp:coreProperties>
</file>