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70"/>
  </p:normalViewPr>
  <p:slideViewPr>
    <p:cSldViewPr snapToGrid="0" snapToObjects="1">
      <p:cViewPr varScale="1">
        <p:scale>
          <a:sx n="120" d="100"/>
          <a:sy n="12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FA7B-4C63-1042-BB99-009BE11C3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028F5-01F2-E749-A9C7-4D8F0C19D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EC3F-518B-444D-AD2A-DEB55205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4B95-4097-0F44-A52B-12BA53E0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7D4F-6FE7-9E4E-8229-8A67157E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2FBD-BBEC-7841-A899-6652585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701C-6856-264D-950C-40712E44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8FB2-09DE-AB4D-B089-D6AEA764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FD23-A619-6C41-95AA-B8236E9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05A2-65D5-254C-9155-5803C53C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6BA35-1A59-854C-8C79-178CC115A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E1C6-0183-D544-8575-E45F7509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F871-463B-EE4E-A4C2-07E33152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BE09-7D8A-BA43-975C-A6C38406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B727-9DFC-D443-86E0-81814CB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B538-F064-AA4C-A2E6-154FC24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B360-CD11-1142-9B22-3E68B257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25AC-10F0-0448-89B6-0585314A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6A79-99C7-D041-8D9A-4739EC06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D337-1B61-7347-A3ED-A8D5561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5FB9-FBDF-5C48-97B1-93BEE39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D378-2699-FA43-9877-D522A044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80CC-4096-6347-A78F-41FF1E3D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A9FA-6BFD-C846-B346-98E151F2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39BE-111C-6847-8B53-7C4865D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9413-B0CD-2A44-BE2D-4AE412E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D880-5AE9-1E41-A7CA-9AE330A9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4EFCE-D365-AA43-BBA2-F7979C95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8D06-D469-1549-A367-D5DBFBD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BDAF-0399-F447-BC30-F084E45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2DF6C-01B8-1A45-B61A-B474499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220-8071-A64D-BC3E-33793D22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E76C-A650-D741-B624-EDE69550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89E6-F07B-574D-BBA0-2530FD2A1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48FA4-8C82-4040-A60C-D1B111FA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34F70-6402-AC49-8DC5-23E2F79F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D68E6-B1CF-BC43-AF81-A9FEDC50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9FC7B-ACDD-134E-B559-11E54E20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E7757-EEC6-0B41-8F02-26BBFD71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3301-D6A9-C749-A486-77E925AF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72C5F-A86C-4E40-9B3F-DC2CE587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6D68-0FAD-704C-84C7-BCD84FAD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36A85-11C7-D548-B9DA-297D345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3D6B-AB5D-0143-96CC-3D341313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620-14BB-C04C-8A2A-606DCD49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7BD0-9A2D-554F-BE0B-155912F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8549-982D-814E-9FC0-67FE030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606D-30A3-A44D-A1E6-720E083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F79F-E8E6-4746-80FC-92150534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A453C-C861-0D41-9B11-570F29B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849E-4CC5-1D42-9C95-6D2E3ED9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E6A04-7554-6E49-8EFE-0000BB2A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2257-0C32-EF4A-906F-2D1972AC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6B4AB-F323-7349-A44F-34B9D584E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A7AC-B862-A04C-9E1A-DC448BCE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7B0D-60F3-7E42-B366-05E3A29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0689-9E4B-754D-8830-6917375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B072-4D0A-3F41-B1DA-67562D13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245F0-D996-8849-AABF-7D574FCB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2CB8-47F0-7E44-AFBC-46F6604D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904A-49FA-3C47-A98A-165941612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C323-82FE-174E-9C99-B16392ED5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24C-90F8-4543-9F2E-BEF951DC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663A-1B65-B242-A047-DD82C05B4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4586" y="5257800"/>
            <a:ext cx="9144000" cy="1062038"/>
          </a:xfrm>
        </p:spPr>
        <p:txBody>
          <a:bodyPr/>
          <a:lstStyle/>
          <a:p>
            <a:r>
              <a:rPr lang="en-US" dirty="0"/>
              <a:t>Team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F43DE-3245-554A-A31D-30125EE7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86" y="725672"/>
            <a:ext cx="9611833" cy="5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7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RF - BAYZF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09" y="1672425"/>
            <a:ext cx="7084391" cy="47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RF - 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56" y="1645603"/>
            <a:ext cx="7083497" cy="4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9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LSTM - 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15" y="1645603"/>
            <a:ext cx="6402179" cy="4784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79CD1-359D-554F-BE38-47C12EFB8C3C}"/>
              </a:ext>
            </a:extLst>
          </p:cNvPr>
          <p:cNvSpPr txBox="1"/>
          <p:nvPr/>
        </p:nvSpPr>
        <p:spPr>
          <a:xfrm>
            <a:off x="3880883" y="642986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10 days in advance </a:t>
            </a:r>
          </a:p>
        </p:txBody>
      </p:sp>
    </p:spTree>
    <p:extLst>
      <p:ext uri="{BB962C8B-B14F-4D97-AF65-F5344CB8AC3E}">
        <p14:creationId xmlns:p14="http://schemas.microsoft.com/office/powerpoint/2010/main" val="330076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62D0-474A-2847-BB5D-C4F2CB93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Theoretical Architecture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0F0A457-D66F-4847-A178-4B9A02146D34}"/>
              </a:ext>
            </a:extLst>
          </p:cNvPr>
          <p:cNvSpPr/>
          <p:nvPr/>
        </p:nvSpPr>
        <p:spPr>
          <a:xfrm>
            <a:off x="3512257" y="3678126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791E7F66-0449-FD49-9395-36FD397D4840}"/>
              </a:ext>
            </a:extLst>
          </p:cNvPr>
          <p:cNvSpPr/>
          <p:nvPr/>
        </p:nvSpPr>
        <p:spPr>
          <a:xfrm>
            <a:off x="6297465" y="2458844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9992572-9504-3A44-9E74-9CC41FD42679}"/>
              </a:ext>
            </a:extLst>
          </p:cNvPr>
          <p:cNvSpPr/>
          <p:nvPr/>
        </p:nvSpPr>
        <p:spPr>
          <a:xfrm>
            <a:off x="6297465" y="5007896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D99DFAD-A53C-A744-935A-1CA96A44FBB8}"/>
              </a:ext>
            </a:extLst>
          </p:cNvPr>
          <p:cNvSpPr/>
          <p:nvPr/>
        </p:nvSpPr>
        <p:spPr>
          <a:xfrm>
            <a:off x="9123656" y="2458842"/>
            <a:ext cx="1984970" cy="97015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 Term Close Price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968FE42A-6A33-F147-8CFF-6119E66B7DB6}"/>
              </a:ext>
            </a:extLst>
          </p:cNvPr>
          <p:cNvSpPr/>
          <p:nvPr/>
        </p:nvSpPr>
        <p:spPr>
          <a:xfrm>
            <a:off x="838200" y="3678280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Years of Stock Data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4735D693-DC7B-D14B-8B90-2A3478588982}"/>
              </a:ext>
            </a:extLst>
          </p:cNvPr>
          <p:cNvSpPr/>
          <p:nvPr/>
        </p:nvSpPr>
        <p:spPr>
          <a:xfrm rot="5400000">
            <a:off x="8011068" y="4952140"/>
            <a:ext cx="664948" cy="1081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166BE41-FC61-0C43-8F86-9D26DA118B63}"/>
              </a:ext>
            </a:extLst>
          </p:cNvPr>
          <p:cNvSpPr/>
          <p:nvPr/>
        </p:nvSpPr>
        <p:spPr>
          <a:xfrm>
            <a:off x="2435897" y="3793828"/>
            <a:ext cx="738751" cy="738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67DF0594-D22B-9F45-B0F1-F89B59EA0715}"/>
              </a:ext>
            </a:extLst>
          </p:cNvPr>
          <p:cNvSpPr/>
          <p:nvPr/>
        </p:nvSpPr>
        <p:spPr>
          <a:xfrm>
            <a:off x="9123656" y="5007896"/>
            <a:ext cx="1984970" cy="97015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Continuous Daily Close Price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C29E06C-D791-B044-A002-56AC6B344EAF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16200000" flipV="1">
            <a:off x="7732377" y="2624132"/>
            <a:ext cx="1578896" cy="3188632"/>
          </a:xfrm>
          <a:prstGeom prst="bentConnector3">
            <a:avLst>
              <a:gd name="adj1" fmla="val 56205"/>
            </a:avLst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Up Arrow 21">
            <a:extLst>
              <a:ext uri="{FF2B5EF4-FFF2-40B4-BE49-F238E27FC236}">
                <a16:creationId xmlns:a16="http://schemas.microsoft.com/office/drawing/2014/main" id="{BE043D32-E4B1-7E4C-B60B-BB4D67F31690}"/>
              </a:ext>
            </a:extLst>
          </p:cNvPr>
          <p:cNvSpPr/>
          <p:nvPr/>
        </p:nvSpPr>
        <p:spPr>
          <a:xfrm rot="5400000">
            <a:off x="8011068" y="2403087"/>
            <a:ext cx="664948" cy="1081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2C777B9-B89F-284E-A156-1B5F72C33C5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4852781" y="2233442"/>
            <a:ext cx="734204" cy="2155164"/>
          </a:xfrm>
          <a:prstGeom prst="bentConnector2">
            <a:avLst/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F4C2713-E877-8249-AFFF-706F8DE86F8D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4797537" y="3993046"/>
            <a:ext cx="844692" cy="2155164"/>
          </a:xfrm>
          <a:prstGeom prst="bentConnector2">
            <a:avLst/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1F97C79-2DCB-5A46-8A82-2CC50E2771B4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5888139" y="3968526"/>
            <a:ext cx="1578898" cy="499841"/>
          </a:xfrm>
          <a:prstGeom prst="bentConnector3">
            <a:avLst>
              <a:gd name="adj1" fmla="val 56835"/>
            </a:avLst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5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5"/>
            <a:ext cx="7611140" cy="4351338"/>
          </a:xfrm>
        </p:spPr>
        <p:txBody>
          <a:bodyPr/>
          <a:lstStyle/>
          <a:p>
            <a:r>
              <a:rPr lang="en-US" dirty="0"/>
              <a:t>The NLP component of the Siamese inspired net take gets 5 articles per company analyzed per day of trading</a:t>
            </a:r>
          </a:p>
          <a:p>
            <a:r>
              <a:rPr lang="en-US" dirty="0"/>
              <a:t>The algorithm then analyzes sentiment for each article and normalizes this data </a:t>
            </a:r>
          </a:p>
          <a:p>
            <a:r>
              <a:rPr lang="en-US" dirty="0"/>
              <a:t>The training set for the sentiment analysis is 1500 articles and how it impacts stock price for the day of 10 different companies. </a:t>
            </a:r>
          </a:p>
          <a:p>
            <a:r>
              <a:rPr lang="en-US" dirty="0"/>
              <a:t>The sentiment analysis is then fed into the next two components of the neural network. </a:t>
            </a:r>
          </a:p>
        </p:txBody>
      </p:sp>
    </p:spTree>
    <p:extLst>
      <p:ext uri="{BB962C8B-B14F-4D97-AF65-F5344CB8AC3E}">
        <p14:creationId xmlns:p14="http://schemas.microsoft.com/office/powerpoint/2010/main" val="80684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Random Forest (RF)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4"/>
            <a:ext cx="7611140" cy="4872887"/>
          </a:xfrm>
        </p:spPr>
        <p:txBody>
          <a:bodyPr>
            <a:normAutofit/>
          </a:bodyPr>
          <a:lstStyle/>
          <a:p>
            <a:r>
              <a:rPr lang="en-US" dirty="0"/>
              <a:t>The RF algorithm is used for short term trading. </a:t>
            </a:r>
          </a:p>
          <a:p>
            <a:r>
              <a:rPr lang="en-US" dirty="0"/>
              <a:t>It can be implemented for minute by minute trading </a:t>
            </a:r>
          </a:p>
          <a:p>
            <a:r>
              <a:rPr lang="en-US" dirty="0"/>
              <a:t>Given the opening price it can reliably predict the closing price. Because of this RF is very useful for rebalancing the LSTM part of the neural net. </a:t>
            </a:r>
          </a:p>
          <a:p>
            <a:r>
              <a:rPr lang="en-US" dirty="0"/>
              <a:t>Once the closing price this can be fed into LSTM so that it can adjust its predictions for the long term investing strategy. </a:t>
            </a:r>
          </a:p>
        </p:txBody>
      </p:sp>
    </p:spTree>
    <p:extLst>
      <p:ext uri="{BB962C8B-B14F-4D97-AF65-F5344CB8AC3E}">
        <p14:creationId xmlns:p14="http://schemas.microsoft.com/office/powerpoint/2010/main" val="84829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4"/>
            <a:ext cx="7611140" cy="4872887"/>
          </a:xfrm>
        </p:spPr>
        <p:txBody>
          <a:bodyPr>
            <a:normAutofit/>
          </a:bodyPr>
          <a:lstStyle/>
          <a:p>
            <a:r>
              <a:rPr lang="en-US" dirty="0"/>
              <a:t>The LSTM is used for long term prediction. </a:t>
            </a:r>
          </a:p>
          <a:p>
            <a:r>
              <a:rPr lang="en-US" dirty="0"/>
              <a:t>It takes input from the  Random Forest algorithm and the NLP sentiment analysis algorithm along with the original data set.</a:t>
            </a:r>
          </a:p>
          <a:p>
            <a:r>
              <a:rPr lang="en-US" dirty="0"/>
              <a:t>This neural net keeps track of historical trends as well as short term trends to make a viable long term prediction model. </a:t>
            </a:r>
          </a:p>
          <a:p>
            <a:r>
              <a:rPr lang="en-US" dirty="0"/>
              <a:t>The NLP and RF algorithms are used to improve the short term accuracy of the model to handle things like negative press and general  market trends </a:t>
            </a:r>
          </a:p>
        </p:txBody>
      </p:sp>
    </p:spTree>
    <p:extLst>
      <p:ext uri="{BB962C8B-B14F-4D97-AF65-F5344CB8AC3E}">
        <p14:creationId xmlns:p14="http://schemas.microsoft.com/office/powerpoint/2010/main" val="10346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Business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4"/>
            <a:ext cx="7611140" cy="4872887"/>
          </a:xfrm>
        </p:spPr>
        <p:txBody>
          <a:bodyPr>
            <a:normAutofit/>
          </a:bodyPr>
          <a:lstStyle/>
          <a:p>
            <a:r>
              <a:rPr lang="en-US" dirty="0"/>
              <a:t>The algorithm can be used for BOTH short term and longer term trading </a:t>
            </a:r>
          </a:p>
          <a:p>
            <a:r>
              <a:rPr lang="en-US" dirty="0"/>
              <a:t>Because the RF returns daily closing estimates accurately it can be used for day trading </a:t>
            </a:r>
          </a:p>
          <a:p>
            <a:r>
              <a:rPr lang="en-US" dirty="0"/>
              <a:t>LSTM can be used for longer term trading due to its more accurate prediction scheme. </a:t>
            </a:r>
          </a:p>
        </p:txBody>
      </p:sp>
    </p:spTree>
    <p:extLst>
      <p:ext uri="{BB962C8B-B14F-4D97-AF65-F5344CB8AC3E}">
        <p14:creationId xmlns:p14="http://schemas.microsoft.com/office/powerpoint/2010/main" val="2806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1D57-6431-E64F-8BFC-DD656AC3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42256"/>
            <a:ext cx="9144000" cy="973488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491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RF - SYF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09" y="1645603"/>
            <a:ext cx="7084391" cy="4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RF - MMM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92" y="1645603"/>
            <a:ext cx="6978024" cy="4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338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Team 12</vt:lpstr>
      <vt:lpstr>Theoretical Architecture</vt:lpstr>
      <vt:lpstr>Natural Language Processing (NLP)</vt:lpstr>
      <vt:lpstr>Random Forest (RF)</vt:lpstr>
      <vt:lpstr>Long Short Term Memory (LSTM)</vt:lpstr>
      <vt:lpstr>Business Thesis</vt:lpstr>
      <vt:lpstr>Data Visualization</vt:lpstr>
      <vt:lpstr>Data Visualization RF - SYF</vt:lpstr>
      <vt:lpstr>Data Visualization RF - MMM</vt:lpstr>
      <vt:lpstr>Data Visualization RF - BAYZF</vt:lpstr>
      <vt:lpstr>Data Visualization RF - HON</vt:lpstr>
      <vt:lpstr>Data Visualization LSTM - 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12 - Datathon</dc:title>
  <dc:creator>Microsoft Office User</dc:creator>
  <cp:lastModifiedBy>Microsoft Office User</cp:lastModifiedBy>
  <cp:revision>24</cp:revision>
  <dcterms:created xsi:type="dcterms:W3CDTF">2019-02-17T08:27:38Z</dcterms:created>
  <dcterms:modified xsi:type="dcterms:W3CDTF">2019-02-17T13:24:24Z</dcterms:modified>
</cp:coreProperties>
</file>