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0" r:id="rId6"/>
    <p:sldId id="262" r:id="rId7"/>
    <p:sldId id="265" r:id="rId8"/>
    <p:sldId id="263"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2"/>
    <p:restoredTop sz="94690"/>
  </p:normalViewPr>
  <p:slideViewPr>
    <p:cSldViewPr snapToGrid="0" snapToObjects="1">
      <p:cViewPr varScale="1">
        <p:scale>
          <a:sx n="120" d="100"/>
          <a:sy n="120" d="100"/>
        </p:scale>
        <p:origin x="1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FA7B-4C63-1042-BB99-009BE11C33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6028F5-01F2-E749-A9C7-4D8F0C19D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2EC3F-518B-444D-AD2A-DEB5520518B6}"/>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B72C4B95-4097-0F44-A52B-12BA53E06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57D4F-6FE7-9E4E-8229-8A67157E17EB}"/>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46548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FBD-BBEC-7841-A899-6652585E16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CB701C-6856-264D-950C-40712E449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38FB2-09DE-AB4D-B089-D6AEA764F4EF}"/>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7891FD23-A619-6C41-95AA-B8236E9D4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05A2-65D5-254C-9155-5803C53CFEB3}"/>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227121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6BA35-1A59-854C-8C79-178CC115A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44E1C6-0183-D544-8575-E45F75099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BF871-463B-EE4E-A4C2-07E331529238}"/>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624DBE09-7D8A-BA43-975C-A6C38406D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3B727-9DFC-D443-86E0-81814CBACDA6}"/>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3910587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B538-F064-AA4C-A2E6-154FC24CD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DB360-CD11-1142-9B22-3E68B2577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425AC-10F0-0448-89B6-0585314ACD72}"/>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CBB76A79-99C7-D041-8D9A-4739EC06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BD337-1B61-7347-A3ED-A8D5561A0E62}"/>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422308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5FB9-FBDF-5C48-97B1-93BEE3993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4D378-2699-FA43-9877-D522A0443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080CC-4096-6347-A78F-41FF1E3D79A8}"/>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122DA9FA-6BFD-C846-B346-98E151F2A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939BE-111C-6847-8B53-7C4865D0CF90}"/>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314527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9413-B0CD-2A44-BE2D-4AE412E0B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9D880-5AE9-1E41-A7CA-9AE330A9A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4EFCE-D365-AA43-BBA2-F7979C95D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088D06-D469-1549-A367-D5DBFBD09364}"/>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6" name="Footer Placeholder 5">
            <a:extLst>
              <a:ext uri="{FF2B5EF4-FFF2-40B4-BE49-F238E27FC236}">
                <a16:creationId xmlns:a16="http://schemas.microsoft.com/office/drawing/2014/main" id="{B28ABDAF-0399-F447-BC30-F084E4568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2DF6C-01B8-1A45-B61A-B47449909C41}"/>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248600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B220-8071-A64D-BC3E-33793D225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FE76C-A650-D741-B624-EDE69550D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189E6-F07B-574D-BBA0-2530FD2A1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748FA4-8C82-4040-A60C-D1B111FA0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34F70-6402-AC49-8DC5-23E2F79FB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BD68E6-B1CF-BC43-AF81-A9FEDC50724C}"/>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8" name="Footer Placeholder 7">
            <a:extLst>
              <a:ext uri="{FF2B5EF4-FFF2-40B4-BE49-F238E27FC236}">
                <a16:creationId xmlns:a16="http://schemas.microsoft.com/office/drawing/2014/main" id="{E7E9FC7B-ACDD-134E-B559-11E54E2068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E7757-EEC6-0B41-8F02-26BBFD7187E5}"/>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11917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3301-D6A9-C749-A486-77E925AF7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572C5F-A86C-4E40-9B3F-DC2CE587FCFA}"/>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4" name="Footer Placeholder 3">
            <a:extLst>
              <a:ext uri="{FF2B5EF4-FFF2-40B4-BE49-F238E27FC236}">
                <a16:creationId xmlns:a16="http://schemas.microsoft.com/office/drawing/2014/main" id="{6C336D68-0FAD-704C-84C7-BCD84FADF1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36A85-11C7-D548-B9DA-297D34512032}"/>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293186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C3D6B-AB5D-0143-96CC-3D34131330C1}"/>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3" name="Footer Placeholder 2">
            <a:extLst>
              <a:ext uri="{FF2B5EF4-FFF2-40B4-BE49-F238E27FC236}">
                <a16:creationId xmlns:a16="http://schemas.microsoft.com/office/drawing/2014/main" id="{A52A8620-14BB-C04C-8A2A-606DCD492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9C7BD0-9A2D-554F-BE0B-155912FACC25}"/>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182609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8549-982D-814E-9FC0-67FE030FE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A606D-30A3-A44D-A1E6-720E0837C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BCF79F-E8E6-4746-80FC-921505343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A453C-C861-0D41-9B11-570F29B65A0F}"/>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6" name="Footer Placeholder 5">
            <a:extLst>
              <a:ext uri="{FF2B5EF4-FFF2-40B4-BE49-F238E27FC236}">
                <a16:creationId xmlns:a16="http://schemas.microsoft.com/office/drawing/2014/main" id="{9F06849E-4CC5-1D42-9C95-6D2E3ED94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E6A04-7554-6E49-8EFE-0000BB2AEA32}"/>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35575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2257-0C32-EF4A-906F-2D1972ACE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6B4AB-F323-7349-A44F-34B9D584E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D0A7AC-B862-A04C-9E1A-DC448BCE7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37B0D-60F3-7E42-B366-05E3A292F45B}"/>
              </a:ext>
            </a:extLst>
          </p:cNvPr>
          <p:cNvSpPr>
            <a:spLocks noGrp="1"/>
          </p:cNvSpPr>
          <p:nvPr>
            <p:ph type="dt" sz="half" idx="10"/>
          </p:nvPr>
        </p:nvSpPr>
        <p:spPr/>
        <p:txBody>
          <a:bodyPr/>
          <a:lstStyle/>
          <a:p>
            <a:fld id="{2DB6165B-1BF4-DB4D-9619-B797D0EE94D7}" type="datetimeFigureOut">
              <a:rPr lang="en-US" smtClean="0"/>
              <a:t>2/17/19</a:t>
            </a:fld>
            <a:endParaRPr lang="en-US"/>
          </a:p>
        </p:txBody>
      </p:sp>
      <p:sp>
        <p:nvSpPr>
          <p:cNvPr id="6" name="Footer Placeholder 5">
            <a:extLst>
              <a:ext uri="{FF2B5EF4-FFF2-40B4-BE49-F238E27FC236}">
                <a16:creationId xmlns:a16="http://schemas.microsoft.com/office/drawing/2014/main" id="{85DD0689-9E4B-754D-8830-69173753B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6B072-4D0A-3F41-B1DA-67562D1358B2}"/>
              </a:ext>
            </a:extLst>
          </p:cNvPr>
          <p:cNvSpPr>
            <a:spLocks noGrp="1"/>
          </p:cNvSpPr>
          <p:nvPr>
            <p:ph type="sldNum" sz="quarter" idx="12"/>
          </p:nvPr>
        </p:nvSpPr>
        <p:spPr/>
        <p:txBody>
          <a:bodyPr/>
          <a:lstStyle/>
          <a:p>
            <a:fld id="{E48CB653-F143-F84C-9FCE-1D1D3CFDBD6D}" type="slidenum">
              <a:rPr lang="en-US" smtClean="0"/>
              <a:t>‹#›</a:t>
            </a:fld>
            <a:endParaRPr lang="en-US"/>
          </a:p>
        </p:txBody>
      </p:sp>
    </p:spTree>
    <p:extLst>
      <p:ext uri="{BB962C8B-B14F-4D97-AF65-F5344CB8AC3E}">
        <p14:creationId xmlns:p14="http://schemas.microsoft.com/office/powerpoint/2010/main" val="414947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3245F0-D996-8849-AABF-7D574FCBB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342CB8-47F0-7E44-AFBC-46F6604DC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5904A-49FA-3C47-A98A-165941612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6165B-1BF4-DB4D-9619-B797D0EE94D7}" type="datetimeFigureOut">
              <a:rPr lang="en-US" smtClean="0"/>
              <a:t>2/17/19</a:t>
            </a:fld>
            <a:endParaRPr lang="en-US"/>
          </a:p>
        </p:txBody>
      </p:sp>
      <p:sp>
        <p:nvSpPr>
          <p:cNvPr id="5" name="Footer Placeholder 4">
            <a:extLst>
              <a:ext uri="{FF2B5EF4-FFF2-40B4-BE49-F238E27FC236}">
                <a16:creationId xmlns:a16="http://schemas.microsoft.com/office/drawing/2014/main" id="{F616C323-82FE-174E-9C99-B16392ED5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5D24C-90F8-4543-9F2E-BEF951DCB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CB653-F143-F84C-9FCE-1D1D3CFDBD6D}" type="slidenum">
              <a:rPr lang="en-US" smtClean="0"/>
              <a:t>‹#›</a:t>
            </a:fld>
            <a:endParaRPr lang="en-US"/>
          </a:p>
        </p:txBody>
      </p:sp>
    </p:spTree>
    <p:extLst>
      <p:ext uri="{BB962C8B-B14F-4D97-AF65-F5344CB8AC3E}">
        <p14:creationId xmlns:p14="http://schemas.microsoft.com/office/powerpoint/2010/main" val="242887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663A-1B65-B242-A047-DD82C05B417F}"/>
              </a:ext>
            </a:extLst>
          </p:cNvPr>
          <p:cNvSpPr>
            <a:spLocks noGrp="1"/>
          </p:cNvSpPr>
          <p:nvPr>
            <p:ph type="ctrTitle"/>
          </p:nvPr>
        </p:nvSpPr>
        <p:spPr>
          <a:xfrm>
            <a:off x="2934586" y="5257800"/>
            <a:ext cx="9144000" cy="1062038"/>
          </a:xfrm>
        </p:spPr>
        <p:txBody>
          <a:bodyPr/>
          <a:lstStyle/>
          <a:p>
            <a:r>
              <a:rPr lang="en-US" dirty="0"/>
              <a:t>Team 12</a:t>
            </a:r>
          </a:p>
        </p:txBody>
      </p:sp>
      <p:pic>
        <p:nvPicPr>
          <p:cNvPr id="4" name="Picture 3">
            <a:extLst>
              <a:ext uri="{FF2B5EF4-FFF2-40B4-BE49-F238E27FC236}">
                <a16:creationId xmlns:a16="http://schemas.microsoft.com/office/drawing/2014/main" id="{698F43DE-3245-554A-A31D-30125EE73066}"/>
              </a:ext>
            </a:extLst>
          </p:cNvPr>
          <p:cNvPicPr>
            <a:picLocks noChangeAspect="1"/>
          </p:cNvPicPr>
          <p:nvPr/>
        </p:nvPicPr>
        <p:blipFill>
          <a:blip r:embed="rId2"/>
          <a:stretch>
            <a:fillRect/>
          </a:stretch>
        </p:blipFill>
        <p:spPr>
          <a:xfrm>
            <a:off x="2934586" y="725672"/>
            <a:ext cx="9611833" cy="5406656"/>
          </a:xfrm>
          <a:prstGeom prst="rect">
            <a:avLst/>
          </a:prstGeom>
        </p:spPr>
      </p:pic>
    </p:spTree>
    <p:extLst>
      <p:ext uri="{BB962C8B-B14F-4D97-AF65-F5344CB8AC3E}">
        <p14:creationId xmlns:p14="http://schemas.microsoft.com/office/powerpoint/2010/main" val="6518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Data Visualization RF - BAYZF</a:t>
            </a:r>
          </a:p>
        </p:txBody>
      </p:sp>
      <p:pic>
        <p:nvPicPr>
          <p:cNvPr id="8" name="Picture 7">
            <a:extLst>
              <a:ext uri="{FF2B5EF4-FFF2-40B4-BE49-F238E27FC236}">
                <a16:creationId xmlns:a16="http://schemas.microsoft.com/office/drawing/2014/main" id="{37035BF6-4AFD-4640-9A67-FDB723603E13}"/>
              </a:ext>
            </a:extLst>
          </p:cNvPr>
          <p:cNvPicPr>
            <a:picLocks noChangeAspect="1"/>
          </p:cNvPicPr>
          <p:nvPr/>
        </p:nvPicPr>
        <p:blipFill>
          <a:blip r:embed="rId2"/>
          <a:stretch>
            <a:fillRect/>
          </a:stretch>
        </p:blipFill>
        <p:spPr>
          <a:xfrm>
            <a:off x="4802809" y="1672425"/>
            <a:ext cx="7084391" cy="4730619"/>
          </a:xfrm>
          <a:prstGeom prst="rect">
            <a:avLst/>
          </a:prstGeom>
        </p:spPr>
      </p:pic>
    </p:spTree>
    <p:extLst>
      <p:ext uri="{BB962C8B-B14F-4D97-AF65-F5344CB8AC3E}">
        <p14:creationId xmlns:p14="http://schemas.microsoft.com/office/powerpoint/2010/main" val="114763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Data Visualization RF - HON</a:t>
            </a:r>
          </a:p>
        </p:txBody>
      </p:sp>
      <p:pic>
        <p:nvPicPr>
          <p:cNvPr id="8" name="Picture 7">
            <a:extLst>
              <a:ext uri="{FF2B5EF4-FFF2-40B4-BE49-F238E27FC236}">
                <a16:creationId xmlns:a16="http://schemas.microsoft.com/office/drawing/2014/main" id="{37035BF6-4AFD-4640-9A67-FDB723603E13}"/>
              </a:ext>
            </a:extLst>
          </p:cNvPr>
          <p:cNvPicPr>
            <a:picLocks noChangeAspect="1"/>
          </p:cNvPicPr>
          <p:nvPr/>
        </p:nvPicPr>
        <p:blipFill>
          <a:blip r:embed="rId2"/>
          <a:stretch>
            <a:fillRect/>
          </a:stretch>
        </p:blipFill>
        <p:spPr>
          <a:xfrm>
            <a:off x="4803256" y="1645603"/>
            <a:ext cx="7083497" cy="4784264"/>
          </a:xfrm>
          <a:prstGeom prst="rect">
            <a:avLst/>
          </a:prstGeom>
        </p:spPr>
      </p:pic>
    </p:spTree>
    <p:extLst>
      <p:ext uri="{BB962C8B-B14F-4D97-AF65-F5344CB8AC3E}">
        <p14:creationId xmlns:p14="http://schemas.microsoft.com/office/powerpoint/2010/main" val="300789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Data Visualization LSTM - HON</a:t>
            </a:r>
          </a:p>
        </p:txBody>
      </p:sp>
      <p:pic>
        <p:nvPicPr>
          <p:cNvPr id="8" name="Picture 7">
            <a:extLst>
              <a:ext uri="{FF2B5EF4-FFF2-40B4-BE49-F238E27FC236}">
                <a16:creationId xmlns:a16="http://schemas.microsoft.com/office/drawing/2014/main" id="{37035BF6-4AFD-4640-9A67-FDB723603E13}"/>
              </a:ext>
            </a:extLst>
          </p:cNvPr>
          <p:cNvPicPr>
            <a:picLocks noChangeAspect="1"/>
          </p:cNvPicPr>
          <p:nvPr/>
        </p:nvPicPr>
        <p:blipFill>
          <a:blip r:embed="rId2"/>
          <a:stretch>
            <a:fillRect/>
          </a:stretch>
        </p:blipFill>
        <p:spPr>
          <a:xfrm>
            <a:off x="5143915" y="1645603"/>
            <a:ext cx="6402179" cy="4784264"/>
          </a:xfrm>
          <a:prstGeom prst="rect">
            <a:avLst/>
          </a:prstGeom>
        </p:spPr>
      </p:pic>
      <p:sp>
        <p:nvSpPr>
          <p:cNvPr id="3" name="TextBox 2">
            <a:extLst>
              <a:ext uri="{FF2B5EF4-FFF2-40B4-BE49-F238E27FC236}">
                <a16:creationId xmlns:a16="http://schemas.microsoft.com/office/drawing/2014/main" id="{91C79CD1-359D-554F-BE38-47C12EFB8C3C}"/>
              </a:ext>
            </a:extLst>
          </p:cNvPr>
          <p:cNvSpPr txBox="1"/>
          <p:nvPr/>
        </p:nvSpPr>
        <p:spPr>
          <a:xfrm>
            <a:off x="3880883" y="6429867"/>
            <a:ext cx="3013967" cy="369332"/>
          </a:xfrm>
          <a:prstGeom prst="rect">
            <a:avLst/>
          </a:prstGeom>
          <a:noFill/>
        </p:spPr>
        <p:txBody>
          <a:bodyPr wrap="none" rtlCol="0">
            <a:spAutoFit/>
          </a:bodyPr>
          <a:lstStyle/>
          <a:p>
            <a:r>
              <a:rPr lang="en-US" dirty="0"/>
              <a:t>Prediction 10 days in advance </a:t>
            </a:r>
          </a:p>
        </p:txBody>
      </p:sp>
    </p:spTree>
    <p:extLst>
      <p:ext uri="{BB962C8B-B14F-4D97-AF65-F5344CB8AC3E}">
        <p14:creationId xmlns:p14="http://schemas.microsoft.com/office/powerpoint/2010/main" val="330076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62D0-474A-2847-BB5D-C4F2CB93FDD8}"/>
              </a:ext>
            </a:extLst>
          </p:cNvPr>
          <p:cNvSpPr>
            <a:spLocks noGrp="1"/>
          </p:cNvSpPr>
          <p:nvPr>
            <p:ph type="title"/>
          </p:nvPr>
        </p:nvSpPr>
        <p:spPr>
          <a:xfrm>
            <a:off x="838200" y="138218"/>
            <a:ext cx="10515600" cy="1325563"/>
          </a:xfrm>
        </p:spPr>
        <p:txBody>
          <a:bodyPr/>
          <a:lstStyle/>
          <a:p>
            <a:pPr algn="ctr"/>
            <a:r>
              <a:rPr lang="en-US" dirty="0"/>
              <a:t>Model Architecture</a:t>
            </a:r>
          </a:p>
        </p:txBody>
      </p:sp>
      <p:sp>
        <p:nvSpPr>
          <p:cNvPr id="3" name="Process 2">
            <a:extLst>
              <a:ext uri="{FF2B5EF4-FFF2-40B4-BE49-F238E27FC236}">
                <a16:creationId xmlns:a16="http://schemas.microsoft.com/office/drawing/2014/main" id="{A0F0A457-D66F-4847-A178-4B9A02146D34}"/>
              </a:ext>
            </a:extLst>
          </p:cNvPr>
          <p:cNvSpPr/>
          <p:nvPr/>
        </p:nvSpPr>
        <p:spPr>
          <a:xfrm>
            <a:off x="3512257" y="3678126"/>
            <a:ext cx="1260088" cy="9701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Stock-oriented NLP model</a:t>
            </a:r>
          </a:p>
        </p:txBody>
      </p:sp>
      <p:sp>
        <p:nvSpPr>
          <p:cNvPr id="4" name="Process 3">
            <a:extLst>
              <a:ext uri="{FF2B5EF4-FFF2-40B4-BE49-F238E27FC236}">
                <a16:creationId xmlns:a16="http://schemas.microsoft.com/office/drawing/2014/main" id="{791E7F66-0449-FD49-9395-36FD397D4840}"/>
              </a:ext>
            </a:extLst>
          </p:cNvPr>
          <p:cNvSpPr/>
          <p:nvPr/>
        </p:nvSpPr>
        <p:spPr>
          <a:xfrm>
            <a:off x="6297465" y="2458844"/>
            <a:ext cx="1260088" cy="9701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5" name="Process 4">
            <a:extLst>
              <a:ext uri="{FF2B5EF4-FFF2-40B4-BE49-F238E27FC236}">
                <a16:creationId xmlns:a16="http://schemas.microsoft.com/office/drawing/2014/main" id="{F9992572-9504-3A44-9E74-9CC41FD42679}"/>
              </a:ext>
            </a:extLst>
          </p:cNvPr>
          <p:cNvSpPr/>
          <p:nvPr/>
        </p:nvSpPr>
        <p:spPr>
          <a:xfrm>
            <a:off x="6297465" y="5007896"/>
            <a:ext cx="1260088" cy="9701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6" name="Process 5">
            <a:extLst>
              <a:ext uri="{FF2B5EF4-FFF2-40B4-BE49-F238E27FC236}">
                <a16:creationId xmlns:a16="http://schemas.microsoft.com/office/drawing/2014/main" id="{7D99DFAD-A53C-A744-935A-1CA96A44FBB8}"/>
              </a:ext>
            </a:extLst>
          </p:cNvPr>
          <p:cNvSpPr/>
          <p:nvPr/>
        </p:nvSpPr>
        <p:spPr>
          <a:xfrm>
            <a:off x="9123656" y="2458842"/>
            <a:ext cx="1984970" cy="970156"/>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Long Term Close Price</a:t>
            </a:r>
          </a:p>
        </p:txBody>
      </p:sp>
      <p:sp>
        <p:nvSpPr>
          <p:cNvPr id="9" name="Process 8">
            <a:extLst>
              <a:ext uri="{FF2B5EF4-FFF2-40B4-BE49-F238E27FC236}">
                <a16:creationId xmlns:a16="http://schemas.microsoft.com/office/drawing/2014/main" id="{968FE42A-6A33-F147-8CFF-6119E66B7DB6}"/>
              </a:ext>
            </a:extLst>
          </p:cNvPr>
          <p:cNvSpPr/>
          <p:nvPr/>
        </p:nvSpPr>
        <p:spPr>
          <a:xfrm>
            <a:off x="838200" y="3678280"/>
            <a:ext cx="1260088" cy="9701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 Years of Stock Data</a:t>
            </a:r>
          </a:p>
        </p:txBody>
      </p:sp>
      <p:sp>
        <p:nvSpPr>
          <p:cNvPr id="10" name="Up Arrow 9">
            <a:extLst>
              <a:ext uri="{FF2B5EF4-FFF2-40B4-BE49-F238E27FC236}">
                <a16:creationId xmlns:a16="http://schemas.microsoft.com/office/drawing/2014/main" id="{4735D693-DC7B-D14B-8B90-2A3478588982}"/>
              </a:ext>
            </a:extLst>
          </p:cNvPr>
          <p:cNvSpPr/>
          <p:nvPr/>
        </p:nvSpPr>
        <p:spPr>
          <a:xfrm rot="5400000">
            <a:off x="8011068" y="4952140"/>
            <a:ext cx="664948" cy="108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evron 14">
            <a:extLst>
              <a:ext uri="{FF2B5EF4-FFF2-40B4-BE49-F238E27FC236}">
                <a16:creationId xmlns:a16="http://schemas.microsoft.com/office/drawing/2014/main" id="{4166BE41-FC61-0C43-8F86-9D26DA118B63}"/>
              </a:ext>
            </a:extLst>
          </p:cNvPr>
          <p:cNvSpPr/>
          <p:nvPr/>
        </p:nvSpPr>
        <p:spPr>
          <a:xfrm>
            <a:off x="2435897" y="3793828"/>
            <a:ext cx="738751" cy="73875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rocess 15">
            <a:extLst>
              <a:ext uri="{FF2B5EF4-FFF2-40B4-BE49-F238E27FC236}">
                <a16:creationId xmlns:a16="http://schemas.microsoft.com/office/drawing/2014/main" id="{67DF0594-D22B-9F45-B0F1-F89B59EA0715}"/>
              </a:ext>
            </a:extLst>
          </p:cNvPr>
          <p:cNvSpPr/>
          <p:nvPr/>
        </p:nvSpPr>
        <p:spPr>
          <a:xfrm>
            <a:off x="9123656" y="5007896"/>
            <a:ext cx="1984970" cy="970156"/>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Continuous Daily Close Price</a:t>
            </a:r>
          </a:p>
        </p:txBody>
      </p:sp>
      <p:cxnSp>
        <p:nvCxnSpPr>
          <p:cNvPr id="21" name="Elbow Connector 20">
            <a:extLst>
              <a:ext uri="{FF2B5EF4-FFF2-40B4-BE49-F238E27FC236}">
                <a16:creationId xmlns:a16="http://schemas.microsoft.com/office/drawing/2014/main" id="{6C29E06C-D791-B044-A002-56AC6B344EAF}"/>
              </a:ext>
            </a:extLst>
          </p:cNvPr>
          <p:cNvCxnSpPr>
            <a:cxnSpLocks/>
            <a:stCxn id="16" idx="0"/>
            <a:endCxn id="4" idx="2"/>
          </p:cNvCxnSpPr>
          <p:nvPr/>
        </p:nvCxnSpPr>
        <p:spPr>
          <a:xfrm rot="16200000" flipV="1">
            <a:off x="7732377" y="2624132"/>
            <a:ext cx="1578896" cy="3188632"/>
          </a:xfrm>
          <a:prstGeom prst="bentConnector3">
            <a:avLst>
              <a:gd name="adj1" fmla="val 56205"/>
            </a:avLst>
          </a:prstGeom>
          <a:ln w="158750">
            <a:tailEnd type="triangle"/>
          </a:ln>
        </p:spPr>
        <p:style>
          <a:lnRef idx="1">
            <a:schemeClr val="accent1"/>
          </a:lnRef>
          <a:fillRef idx="0">
            <a:schemeClr val="accent1"/>
          </a:fillRef>
          <a:effectRef idx="0">
            <a:schemeClr val="accent1"/>
          </a:effectRef>
          <a:fontRef idx="minor">
            <a:schemeClr val="tx1"/>
          </a:fontRef>
        </p:style>
      </p:cxnSp>
      <p:sp>
        <p:nvSpPr>
          <p:cNvPr id="22" name="Up Arrow 21">
            <a:extLst>
              <a:ext uri="{FF2B5EF4-FFF2-40B4-BE49-F238E27FC236}">
                <a16:creationId xmlns:a16="http://schemas.microsoft.com/office/drawing/2014/main" id="{BE043D32-E4B1-7E4C-B60B-BB4D67F31690}"/>
              </a:ext>
            </a:extLst>
          </p:cNvPr>
          <p:cNvSpPr/>
          <p:nvPr/>
        </p:nvSpPr>
        <p:spPr>
          <a:xfrm rot="5400000">
            <a:off x="8011068" y="2403087"/>
            <a:ext cx="664948" cy="108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Elbow Connector 23">
            <a:extLst>
              <a:ext uri="{FF2B5EF4-FFF2-40B4-BE49-F238E27FC236}">
                <a16:creationId xmlns:a16="http://schemas.microsoft.com/office/drawing/2014/main" id="{32C777B9-B89F-284E-A156-1B5F72C33C51}"/>
              </a:ext>
            </a:extLst>
          </p:cNvPr>
          <p:cNvCxnSpPr>
            <a:cxnSpLocks/>
            <a:stCxn id="3" idx="0"/>
            <a:endCxn id="4" idx="1"/>
          </p:cNvCxnSpPr>
          <p:nvPr/>
        </p:nvCxnSpPr>
        <p:spPr>
          <a:xfrm rot="5400000" flipH="1" flipV="1">
            <a:off x="4852781" y="2233442"/>
            <a:ext cx="734204" cy="2155164"/>
          </a:xfrm>
          <a:prstGeom prst="bentConnector2">
            <a:avLst/>
          </a:prstGeom>
          <a:ln w="15875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DF4C2713-E877-8249-AFFF-706F8DE86F8D}"/>
              </a:ext>
            </a:extLst>
          </p:cNvPr>
          <p:cNvCxnSpPr>
            <a:cxnSpLocks/>
            <a:stCxn id="3" idx="2"/>
            <a:endCxn id="5" idx="1"/>
          </p:cNvCxnSpPr>
          <p:nvPr/>
        </p:nvCxnSpPr>
        <p:spPr>
          <a:xfrm rot="16200000" flipH="1">
            <a:off x="4797537" y="3993046"/>
            <a:ext cx="844692" cy="2155164"/>
          </a:xfrm>
          <a:prstGeom prst="bentConnector2">
            <a:avLst/>
          </a:prstGeom>
          <a:ln w="15875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61F97C79-2DCB-5A46-8A82-2CC50E2771B4}"/>
              </a:ext>
            </a:extLst>
          </p:cNvPr>
          <p:cNvCxnSpPr>
            <a:cxnSpLocks/>
            <a:endCxn id="5" idx="0"/>
          </p:cNvCxnSpPr>
          <p:nvPr/>
        </p:nvCxnSpPr>
        <p:spPr>
          <a:xfrm rot="16200000" flipH="1">
            <a:off x="5888139" y="3968526"/>
            <a:ext cx="1578898" cy="499841"/>
          </a:xfrm>
          <a:prstGeom prst="bentConnector3">
            <a:avLst>
              <a:gd name="adj1" fmla="val 56835"/>
            </a:avLst>
          </a:prstGeom>
          <a:ln w="158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85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Natural Language Processing (NLP)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63302C-F77A-2E4B-BEBA-4FB91F900477}"/>
                  </a:ext>
                </a:extLst>
              </p:cNvPr>
              <p:cNvSpPr>
                <a:spLocks noGrp="1"/>
              </p:cNvSpPr>
              <p:nvPr>
                <p:ph idx="1"/>
              </p:nvPr>
            </p:nvSpPr>
            <p:spPr>
              <a:xfrm>
                <a:off x="3742660" y="1825625"/>
                <a:ext cx="7793666" cy="4351338"/>
              </a:xfrm>
            </p:spPr>
            <p:txBody>
              <a:bodyPr>
                <a:normAutofit fontScale="70000" lnSpcReduction="20000"/>
              </a:bodyPr>
              <a:lstStyle/>
              <a:p>
                <a:r>
                  <a:rPr lang="en-US" dirty="0"/>
                  <a:t>After trying existing sentiment analysis datasets, we decided to create our own “dataset”</a:t>
                </a:r>
              </a:p>
              <a:p>
                <a:r>
                  <a:rPr lang="en-US" i="1" dirty="0"/>
                  <a:t>How?</a:t>
                </a:r>
              </a:p>
              <a:p>
                <a:pPr marL="514350" indent="-514350">
                  <a:buFont typeface="+mj-lt"/>
                  <a:buAutoNum type="arabicPeriod"/>
                </a:pPr>
                <a:r>
                  <a:rPr lang="en-US" dirty="0"/>
                  <a:t>We used the Google News API to pull the top 5 articles for a given company at a given date (the search was time-filtered)</a:t>
                </a:r>
              </a:p>
              <a:p>
                <a:pPr marL="514350" indent="-514350">
                  <a:buFont typeface="+mj-lt"/>
                  <a:buAutoNum type="arabicPeriod"/>
                </a:pPr>
                <a:r>
                  <a:rPr lang="en-US" dirty="0"/>
                  <a:t>We then correlated the sentences in the data with a </a:t>
                </a:r>
                <a14:m>
                  <m:oMath xmlns:m="http://schemas.openxmlformats.org/officeDocument/2006/math">
                    <m:f>
                      <m:fPr>
                        <m:ctrlPr>
                          <a:rPr lang="pt" i="1" smtClean="0">
                            <a:latin typeface="Cambria Math" panose="02040503050406030204" pitchFamily="18" charset="0"/>
                          </a:rPr>
                        </m:ctrlPr>
                      </m:fPr>
                      <m:num>
                        <m:r>
                          <a:rPr lang="en-US" b="0" i="1" smtClean="0">
                            <a:latin typeface="Cambria Math" panose="02040503050406030204" pitchFamily="18" charset="0"/>
                          </a:rPr>
                          <m:t>𝑜𝑝𝑒𝑛</m:t>
                        </m:r>
                        <m:r>
                          <a:rPr lang="en-US" b="0" i="1" smtClean="0">
                            <a:latin typeface="Cambria Math" panose="02040503050406030204" pitchFamily="18" charset="0"/>
                          </a:rPr>
                          <m:t>−</m:t>
                        </m:r>
                        <m:r>
                          <a:rPr lang="en-US" b="0" i="1" smtClean="0">
                            <a:latin typeface="Cambria Math" panose="02040503050406030204" pitchFamily="18" charset="0"/>
                          </a:rPr>
                          <m:t>𝑐𝑙𝑜𝑠𝑒</m:t>
                        </m:r>
                      </m:num>
                      <m:den>
                        <m:r>
                          <a:rPr lang="en-US" b="0" i="1" smtClean="0">
                            <a:latin typeface="Cambria Math" panose="02040503050406030204" pitchFamily="18" charset="0"/>
                          </a:rPr>
                          <m:t>𝑜𝑝𝑒𝑛</m:t>
                        </m:r>
                      </m:den>
                    </m:f>
                    <m:r>
                      <a:rPr lang="en-US" b="0" i="0" smtClean="0">
                        <a:latin typeface="Cambria Math" panose="02040503050406030204" pitchFamily="18" charset="0"/>
                      </a:rPr>
                      <m:t> </m:t>
                    </m:r>
                  </m:oMath>
                </a14:m>
                <a:r>
                  <a:rPr lang="en-US" dirty="0"/>
                  <a:t>ratio, which shows how much the stock ”changed”</a:t>
                </a:r>
              </a:p>
              <a:p>
                <a:pPr marL="514350" indent="-514350">
                  <a:buFont typeface="+mj-lt"/>
                  <a:buAutoNum type="arabicPeriod"/>
                </a:pPr>
                <a:r>
                  <a:rPr lang="en-US" dirty="0"/>
                  <a:t>We trained a model to find the pattern between sentences and the ratio using techniques in NLTK, </a:t>
                </a:r>
                <a:r>
                  <a:rPr lang="en-US" dirty="0" err="1"/>
                  <a:t>Sklearn</a:t>
                </a:r>
                <a:r>
                  <a:rPr lang="en-US" dirty="0"/>
                  <a:t>, and </a:t>
                </a:r>
                <a:r>
                  <a:rPr lang="en-US" dirty="0" err="1"/>
                  <a:t>TextBlob</a:t>
                </a:r>
                <a:r>
                  <a:rPr lang="en-US" dirty="0"/>
                  <a:t>. The accuracy was 84%</a:t>
                </a:r>
              </a:p>
              <a:p>
                <a:r>
                  <a:rPr lang="en-US" dirty="0"/>
                  <a:t>Using this home-brewed “stock-based sentiment analyzer” to add a numeric column representing sentiment to the preprocessing data steps</a:t>
                </a:r>
              </a:p>
              <a:p>
                <a:r>
                  <a:rPr lang="en-US" dirty="0"/>
                  <a:t>This NLP component was the core of our “Siamese” approach, as the sentiment analysis fed into the next two components of the model.</a:t>
                </a:r>
              </a:p>
            </p:txBody>
          </p:sp>
        </mc:Choice>
        <mc:Fallback>
          <p:sp>
            <p:nvSpPr>
              <p:cNvPr id="3" name="Content Placeholder 2">
                <a:extLst>
                  <a:ext uri="{FF2B5EF4-FFF2-40B4-BE49-F238E27FC236}">
                    <a16:creationId xmlns:a16="http://schemas.microsoft.com/office/drawing/2014/main" id="{6D63302C-F77A-2E4B-BEBA-4FB91F900477}"/>
                  </a:ext>
                </a:extLst>
              </p:cNvPr>
              <p:cNvSpPr>
                <a:spLocks noGrp="1" noRot="1" noChangeAspect="1" noMove="1" noResize="1" noEditPoints="1" noAdjustHandles="1" noChangeArrowheads="1" noChangeShapeType="1" noTextEdit="1"/>
              </p:cNvSpPr>
              <p:nvPr>
                <p:ph idx="1"/>
              </p:nvPr>
            </p:nvSpPr>
            <p:spPr>
              <a:xfrm>
                <a:off x="3742660" y="1825625"/>
                <a:ext cx="7793666" cy="4351338"/>
              </a:xfrm>
              <a:blipFill>
                <a:blip r:embed="rId2"/>
                <a:stretch>
                  <a:fillRect l="-814" t="-2924" r="-1140"/>
                </a:stretch>
              </a:blipFill>
            </p:spPr>
            <p:txBody>
              <a:bodyPr/>
              <a:lstStyle/>
              <a:p>
                <a:r>
                  <a:rPr lang="en-US">
                    <a:noFill/>
                  </a:rPr>
                  <a:t> </a:t>
                </a:r>
              </a:p>
            </p:txBody>
          </p:sp>
        </mc:Fallback>
      </mc:AlternateContent>
    </p:spTree>
    <p:extLst>
      <p:ext uri="{BB962C8B-B14F-4D97-AF65-F5344CB8AC3E}">
        <p14:creationId xmlns:p14="http://schemas.microsoft.com/office/powerpoint/2010/main" val="80684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Random Forest (RF)</a:t>
            </a:r>
          </a:p>
        </p:txBody>
      </p:sp>
      <p:sp>
        <p:nvSpPr>
          <p:cNvPr id="3" name="Content Placeholder 2">
            <a:extLst>
              <a:ext uri="{FF2B5EF4-FFF2-40B4-BE49-F238E27FC236}">
                <a16:creationId xmlns:a16="http://schemas.microsoft.com/office/drawing/2014/main" id="{6D63302C-F77A-2E4B-BEBA-4FB91F900477}"/>
              </a:ext>
            </a:extLst>
          </p:cNvPr>
          <p:cNvSpPr>
            <a:spLocks noGrp="1"/>
          </p:cNvSpPr>
          <p:nvPr>
            <p:ph idx="1"/>
          </p:nvPr>
        </p:nvSpPr>
        <p:spPr>
          <a:xfrm>
            <a:off x="3742660" y="1825624"/>
            <a:ext cx="7611140" cy="4872887"/>
          </a:xfrm>
        </p:spPr>
        <p:txBody>
          <a:bodyPr>
            <a:normAutofit fontScale="92500" lnSpcReduction="10000"/>
          </a:bodyPr>
          <a:lstStyle/>
          <a:p>
            <a:r>
              <a:rPr lang="en-US" dirty="0"/>
              <a:t>The Random Forest algorithm is used for short term trading.</a:t>
            </a:r>
          </a:p>
          <a:p>
            <a:r>
              <a:rPr lang="en-US" dirty="0"/>
              <a:t>The model can predict next day closing prices with an R</a:t>
            </a:r>
            <a:r>
              <a:rPr lang="en-US" baseline="30000" dirty="0"/>
              <a:t>2</a:t>
            </a:r>
            <a:r>
              <a:rPr lang="en-US" dirty="0"/>
              <a:t> of 0.938, but only in a short-term, day-by-day context</a:t>
            </a:r>
          </a:p>
          <a:p>
            <a:r>
              <a:rPr lang="en-US" dirty="0"/>
              <a:t>It integrates with the long-term LSTM’s closing price predictions, the results from the NLP analysis, and historical data</a:t>
            </a:r>
          </a:p>
          <a:p>
            <a:r>
              <a:rPr lang="en-US" dirty="0"/>
              <a:t>This approach balances the weaknesses of each model </a:t>
            </a:r>
          </a:p>
          <a:p>
            <a:r>
              <a:rPr lang="en-US" dirty="0"/>
              <a:t>It can be implemented for minute by minute trading, and it could have real-time synchronization with Google News for speedy updated predictions</a:t>
            </a:r>
          </a:p>
        </p:txBody>
      </p:sp>
    </p:spTree>
    <p:extLst>
      <p:ext uri="{BB962C8B-B14F-4D97-AF65-F5344CB8AC3E}">
        <p14:creationId xmlns:p14="http://schemas.microsoft.com/office/powerpoint/2010/main" val="84829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Long Short Term Memory (LSTM)</a:t>
            </a:r>
          </a:p>
        </p:txBody>
      </p:sp>
      <p:sp>
        <p:nvSpPr>
          <p:cNvPr id="3" name="Content Placeholder 2">
            <a:extLst>
              <a:ext uri="{FF2B5EF4-FFF2-40B4-BE49-F238E27FC236}">
                <a16:creationId xmlns:a16="http://schemas.microsoft.com/office/drawing/2014/main" id="{6D63302C-F77A-2E4B-BEBA-4FB91F900477}"/>
              </a:ext>
            </a:extLst>
          </p:cNvPr>
          <p:cNvSpPr>
            <a:spLocks noGrp="1"/>
          </p:cNvSpPr>
          <p:nvPr>
            <p:ph idx="1"/>
          </p:nvPr>
        </p:nvSpPr>
        <p:spPr>
          <a:xfrm>
            <a:off x="3742660" y="1825624"/>
            <a:ext cx="7611140" cy="4872887"/>
          </a:xfrm>
        </p:spPr>
        <p:txBody>
          <a:bodyPr>
            <a:normAutofit/>
          </a:bodyPr>
          <a:lstStyle/>
          <a:p>
            <a:r>
              <a:rPr lang="en-US" dirty="0"/>
              <a:t>The LSTM is used for long term prediction. </a:t>
            </a:r>
          </a:p>
          <a:p>
            <a:r>
              <a:rPr lang="en-US" dirty="0"/>
              <a:t>It takes input from the  Random Forest algorithm and the NLP sentiment analysis algorithm along with the original data set.</a:t>
            </a:r>
          </a:p>
          <a:p>
            <a:r>
              <a:rPr lang="en-US" dirty="0"/>
              <a:t>This neural net keeps track of historical trends as well as short term trends to make a viable long term prediction model. </a:t>
            </a:r>
          </a:p>
          <a:p>
            <a:r>
              <a:rPr lang="en-US" dirty="0"/>
              <a:t>The NLP and RF algorithms are used to improve the short term accuracy of the model to handle things like negative press and general  market trends </a:t>
            </a:r>
          </a:p>
        </p:txBody>
      </p:sp>
    </p:spTree>
    <p:extLst>
      <p:ext uri="{BB962C8B-B14F-4D97-AF65-F5344CB8AC3E}">
        <p14:creationId xmlns:p14="http://schemas.microsoft.com/office/powerpoint/2010/main" val="103466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Business Thesis</a:t>
            </a:r>
          </a:p>
        </p:txBody>
      </p:sp>
      <p:sp>
        <p:nvSpPr>
          <p:cNvPr id="3" name="Content Placeholder 2">
            <a:extLst>
              <a:ext uri="{FF2B5EF4-FFF2-40B4-BE49-F238E27FC236}">
                <a16:creationId xmlns:a16="http://schemas.microsoft.com/office/drawing/2014/main" id="{6D63302C-F77A-2E4B-BEBA-4FB91F900477}"/>
              </a:ext>
            </a:extLst>
          </p:cNvPr>
          <p:cNvSpPr>
            <a:spLocks noGrp="1"/>
          </p:cNvSpPr>
          <p:nvPr>
            <p:ph idx="1"/>
          </p:nvPr>
        </p:nvSpPr>
        <p:spPr>
          <a:xfrm>
            <a:off x="3742660" y="1825624"/>
            <a:ext cx="7611140" cy="4872887"/>
          </a:xfrm>
        </p:spPr>
        <p:txBody>
          <a:bodyPr>
            <a:normAutofit lnSpcReduction="10000"/>
          </a:bodyPr>
          <a:lstStyle/>
          <a:p>
            <a:r>
              <a:rPr lang="en-US" dirty="0"/>
              <a:t>Our algorithm can be used for BOTH short term and longer term trading</a:t>
            </a:r>
          </a:p>
          <a:p>
            <a:r>
              <a:rPr lang="en-US" dirty="0"/>
              <a:t>It also posses the ability to update predictions in real-time as the week, month, or year goes on</a:t>
            </a:r>
          </a:p>
          <a:p>
            <a:r>
              <a:rPr lang="en-US" dirty="0"/>
              <a:t>Since our product is versatile, each option could be viable. However, in a general sense, 3M is the best option because the Random Forest was the most accurate for them. We believe that the higher accuracy is the most important factor in determining the investment, because then we can be confident in what will happen to </a:t>
            </a:r>
            <a:r>
              <a:rPr lang="en-US"/>
              <a:t>our investment.</a:t>
            </a:r>
            <a:endParaRPr lang="en-US" dirty="0"/>
          </a:p>
        </p:txBody>
      </p:sp>
    </p:spTree>
    <p:extLst>
      <p:ext uri="{BB962C8B-B14F-4D97-AF65-F5344CB8AC3E}">
        <p14:creationId xmlns:p14="http://schemas.microsoft.com/office/powerpoint/2010/main" val="28065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D57-6431-E64F-8BFC-DD656AC377D7}"/>
              </a:ext>
            </a:extLst>
          </p:cNvPr>
          <p:cNvSpPr>
            <a:spLocks noGrp="1"/>
          </p:cNvSpPr>
          <p:nvPr>
            <p:ph type="ctrTitle"/>
          </p:nvPr>
        </p:nvSpPr>
        <p:spPr>
          <a:xfrm>
            <a:off x="3048000" y="2942256"/>
            <a:ext cx="9144000" cy="973488"/>
          </a:xfrm>
        </p:spPr>
        <p:txBody>
          <a:bodyPr/>
          <a:lstStyle/>
          <a:p>
            <a:r>
              <a:rPr lang="en-US" dirty="0"/>
              <a:t>Data Visualization</a:t>
            </a:r>
          </a:p>
        </p:txBody>
      </p:sp>
    </p:spTree>
    <p:extLst>
      <p:ext uri="{BB962C8B-B14F-4D97-AF65-F5344CB8AC3E}">
        <p14:creationId xmlns:p14="http://schemas.microsoft.com/office/powerpoint/2010/main" val="144916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Data Visualization RF - SYF</a:t>
            </a:r>
          </a:p>
        </p:txBody>
      </p:sp>
      <p:pic>
        <p:nvPicPr>
          <p:cNvPr id="8" name="Picture 7">
            <a:extLst>
              <a:ext uri="{FF2B5EF4-FFF2-40B4-BE49-F238E27FC236}">
                <a16:creationId xmlns:a16="http://schemas.microsoft.com/office/drawing/2014/main" id="{37035BF6-4AFD-4640-9A67-FDB723603E13}"/>
              </a:ext>
            </a:extLst>
          </p:cNvPr>
          <p:cNvPicPr>
            <a:picLocks noChangeAspect="1"/>
          </p:cNvPicPr>
          <p:nvPr/>
        </p:nvPicPr>
        <p:blipFill>
          <a:blip r:embed="rId2"/>
          <a:stretch>
            <a:fillRect/>
          </a:stretch>
        </p:blipFill>
        <p:spPr>
          <a:xfrm>
            <a:off x="4802809" y="1645603"/>
            <a:ext cx="7084391" cy="4784264"/>
          </a:xfrm>
          <a:prstGeom prst="rect">
            <a:avLst/>
          </a:prstGeom>
        </p:spPr>
      </p:pic>
    </p:spTree>
    <p:extLst>
      <p:ext uri="{BB962C8B-B14F-4D97-AF65-F5344CB8AC3E}">
        <p14:creationId xmlns:p14="http://schemas.microsoft.com/office/powerpoint/2010/main" val="343805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965D-61D0-DB4E-BBA6-1501FF07D95C}"/>
              </a:ext>
            </a:extLst>
          </p:cNvPr>
          <p:cNvSpPr>
            <a:spLocks noGrp="1"/>
          </p:cNvSpPr>
          <p:nvPr>
            <p:ph type="title"/>
          </p:nvPr>
        </p:nvSpPr>
        <p:spPr>
          <a:xfrm>
            <a:off x="1371600" y="320040"/>
            <a:ext cx="10515600" cy="1325563"/>
          </a:xfrm>
        </p:spPr>
        <p:txBody>
          <a:bodyPr/>
          <a:lstStyle/>
          <a:p>
            <a:pPr algn="r"/>
            <a:r>
              <a:rPr lang="en-US" dirty="0"/>
              <a:t>Data Visualization RF - MMM</a:t>
            </a:r>
          </a:p>
        </p:txBody>
      </p:sp>
      <p:pic>
        <p:nvPicPr>
          <p:cNvPr id="8" name="Picture 7">
            <a:extLst>
              <a:ext uri="{FF2B5EF4-FFF2-40B4-BE49-F238E27FC236}">
                <a16:creationId xmlns:a16="http://schemas.microsoft.com/office/drawing/2014/main" id="{37035BF6-4AFD-4640-9A67-FDB723603E13}"/>
              </a:ext>
            </a:extLst>
          </p:cNvPr>
          <p:cNvPicPr>
            <a:picLocks noChangeAspect="1"/>
          </p:cNvPicPr>
          <p:nvPr/>
        </p:nvPicPr>
        <p:blipFill>
          <a:blip r:embed="rId2"/>
          <a:stretch>
            <a:fillRect/>
          </a:stretch>
        </p:blipFill>
        <p:spPr>
          <a:xfrm>
            <a:off x="4855992" y="1645603"/>
            <a:ext cx="6978024" cy="4784264"/>
          </a:xfrm>
          <a:prstGeom prst="rect">
            <a:avLst/>
          </a:prstGeom>
        </p:spPr>
      </p:pic>
    </p:spTree>
    <p:extLst>
      <p:ext uri="{BB962C8B-B14F-4D97-AF65-F5344CB8AC3E}">
        <p14:creationId xmlns:p14="http://schemas.microsoft.com/office/powerpoint/2010/main" val="4587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477</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Team 12</vt:lpstr>
      <vt:lpstr>Model Architecture</vt:lpstr>
      <vt:lpstr>Natural Language Processing (NLP)</vt:lpstr>
      <vt:lpstr>Random Forest (RF)</vt:lpstr>
      <vt:lpstr>Long Short Term Memory (LSTM)</vt:lpstr>
      <vt:lpstr>Business Thesis</vt:lpstr>
      <vt:lpstr>Data Visualization</vt:lpstr>
      <vt:lpstr>Data Visualization RF - SYF</vt:lpstr>
      <vt:lpstr>Data Visualization RF - MMM</vt:lpstr>
      <vt:lpstr>Data Visualization RF - BAYZF</vt:lpstr>
      <vt:lpstr>Data Visualization RF - HON</vt:lpstr>
      <vt:lpstr>Data Visualization LSTM - 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12 - Datathon</dc:title>
  <dc:creator>Microsoft Office User</dc:creator>
  <cp:lastModifiedBy>Microsoft Office User</cp:lastModifiedBy>
  <cp:revision>26</cp:revision>
  <dcterms:created xsi:type="dcterms:W3CDTF">2019-02-17T08:27:38Z</dcterms:created>
  <dcterms:modified xsi:type="dcterms:W3CDTF">2019-02-17T13:56:44Z</dcterms:modified>
</cp:coreProperties>
</file>