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9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0F13-1C41-4C6E-871D-1F7F2702F3C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4E52-219B-4DCE-9ED0-8C8152EA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8310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DSC Prelim Exam</a:t>
            </a:r>
            <a:br>
              <a:rPr lang="en-US" sz="4000" dirty="0"/>
            </a:br>
            <a:r>
              <a:rPr lang="en-US" sz="4000" b="1" dirty="0"/>
              <a:t> </a:t>
            </a:r>
            <a:br>
              <a:rPr lang="en-US" sz="4000" dirty="0"/>
            </a:br>
            <a:r>
              <a:rPr lang="en-US" sz="4000" b="1" dirty="0"/>
              <a:t>Spring 2012</a:t>
            </a:r>
            <a:br>
              <a:rPr lang="en-US" sz="4000" dirty="0"/>
            </a:br>
            <a:r>
              <a:rPr lang="en-US" sz="4000" b="1" dirty="0"/>
              <a:t> </a:t>
            </a:r>
            <a:br>
              <a:rPr lang="en-US" sz="4000" dirty="0"/>
            </a:br>
            <a:r>
              <a:rPr lang="en-US" sz="4000" b="1" dirty="0"/>
              <a:t>Problem 12</a:t>
            </a:r>
            <a:br>
              <a:rPr lang="en-US" sz="4000" dirty="0"/>
            </a:br>
            <a:r>
              <a:rPr lang="en-US" sz="4000" b="1" dirty="0"/>
              <a:t> </a:t>
            </a:r>
            <a:br>
              <a:rPr lang="en-US" sz="4000" dirty="0"/>
            </a:br>
            <a:r>
              <a:rPr lang="en-US" sz="4000" b="1" dirty="0"/>
              <a:t>"Integration"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12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7821"/>
            <a:ext cx="10515600" cy="1293779"/>
          </a:xfrm>
        </p:spPr>
        <p:txBody>
          <a:bodyPr/>
          <a:lstStyle/>
          <a:p>
            <a:pPr algn="ctr"/>
            <a:r>
              <a:rPr lang="en-US" b="1" dirty="0"/>
              <a:t>Monte Carlo Method of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76655" y="1371599"/>
                <a:ext cx="11303541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interval from "-5"  to  "5"  we randomly assign 1000 values of x.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b="1" dirty="0"/>
                  <a:t>We calculate f(x) for each random value of x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We  take the Sum of all f(x) values.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We find the average value of f(x) by dividing the </a:t>
                </a:r>
                <a:r>
                  <a:rPr lang="en-US" b="1" dirty="0"/>
                  <a:t>Sum of all f(x) </a:t>
                </a:r>
                <a:r>
                  <a:rPr lang="en-US" dirty="0"/>
                  <a:t>values  by   N = 1000.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Average   f(x) 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   =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b="1" dirty="0"/>
                  <a:t>Area under the Curve  =   [   Average f(x)   ]  *  [  b   -  a ]                 , where b - a = 10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655" y="1371599"/>
                <a:ext cx="11303541" cy="4805363"/>
              </a:xfrm>
              <a:blipFill>
                <a:blip r:embed="rId2"/>
                <a:stretch>
                  <a:fillRect l="-809" t="-2411" b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3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Results from Monte Carlo Method of Integration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72767"/>
              </p:ext>
            </p:extLst>
          </p:nvPr>
        </p:nvGraphicFramePr>
        <p:xfrm>
          <a:off x="1371825" y="1355403"/>
          <a:ext cx="3747941" cy="4876296"/>
        </p:xfrm>
        <a:graphic>
          <a:graphicData uri="http://schemas.openxmlformats.org/drawingml/2006/table">
            <a:tbl>
              <a:tblPr firstRow="1" firstCol="1" bandRow="1"/>
              <a:tblGrid>
                <a:gridCol w="1788790">
                  <a:extLst>
                    <a:ext uri="{9D8B030D-6E8A-4147-A177-3AD203B41FA5}">
                      <a16:colId xmlns:a16="http://schemas.microsoft.com/office/drawing/2014/main" val="132490243"/>
                    </a:ext>
                  </a:extLst>
                </a:gridCol>
                <a:gridCol w="1959151">
                  <a:extLst>
                    <a:ext uri="{9D8B030D-6E8A-4147-A177-3AD203B41FA5}">
                      <a16:colId xmlns:a16="http://schemas.microsoft.com/office/drawing/2014/main" val="2811915230"/>
                    </a:ext>
                  </a:extLst>
                </a:gridCol>
              </a:tblGrid>
              <a:tr h="2918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Monte Carlo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84877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58306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58745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1.4857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013610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61219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16019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00014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191078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18139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65438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685242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888123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26774"/>
                  </a:ext>
                </a:extLst>
              </a:tr>
              <a:tr h="356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45" marR="634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6807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7192" y="2227705"/>
            <a:ext cx="535669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Note: Monte Carlo Randomness seems to stabilize at large values of N.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3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476655"/>
            <a:ext cx="5181600" cy="57003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%Interval for x = [</a:t>
            </a:r>
            <a:r>
              <a:rPr lang="en-US" sz="4800" dirty="0" err="1"/>
              <a:t>a,b</a:t>
            </a:r>
            <a:r>
              <a:rPr lang="en-US" sz="4800" dirty="0"/>
              <a:t>]  for Right SIDE</a:t>
            </a:r>
          </a:p>
          <a:p>
            <a:pPr marL="0" indent="0">
              <a:buNone/>
            </a:pPr>
            <a:r>
              <a:rPr lang="en-US" sz="4800" dirty="0"/>
              <a:t>a = 0.01;</a:t>
            </a:r>
          </a:p>
          <a:p>
            <a:pPr marL="0" indent="0">
              <a:buNone/>
            </a:pPr>
            <a:r>
              <a:rPr lang="en-US" sz="4800" dirty="0"/>
              <a:t>b = 5;</a:t>
            </a:r>
          </a:p>
          <a:p>
            <a:pPr marL="0" indent="0">
              <a:buNone/>
            </a:pPr>
            <a:r>
              <a:rPr lang="en-US" sz="4800" dirty="0"/>
              <a:t>%Column Vector x to store random values of x for Right Side</a:t>
            </a:r>
          </a:p>
          <a:p>
            <a:pPr marL="0" indent="0">
              <a:buNone/>
            </a:pPr>
            <a:r>
              <a:rPr lang="en-US" sz="4800" dirty="0"/>
              <a:t>x = zeros(N,1);</a:t>
            </a:r>
          </a:p>
          <a:p>
            <a:pPr marL="0" indent="0">
              <a:buNone/>
            </a:pPr>
            <a:r>
              <a:rPr lang="en-US" sz="4800" dirty="0"/>
              <a:t>%Randomly </a:t>
            </a:r>
            <a:r>
              <a:rPr lang="en-US" sz="4800" dirty="0" err="1"/>
              <a:t>Geenerate</a:t>
            </a:r>
            <a:r>
              <a:rPr lang="en-US" sz="4800" dirty="0"/>
              <a:t> x values between 0 and 5</a:t>
            </a:r>
          </a:p>
          <a:p>
            <a:pPr marL="0" indent="0">
              <a:buNone/>
            </a:pPr>
            <a:r>
              <a:rPr lang="en-US" sz="4800" dirty="0"/>
              <a:t>x = (b-a).*rand(N,1)+a;</a:t>
            </a:r>
          </a:p>
          <a:p>
            <a:pPr marL="0" indent="0">
              <a:buNone/>
            </a:pPr>
            <a:r>
              <a:rPr lang="en-US" sz="4800" dirty="0"/>
              <a:t>%Calculate Area on Right Side</a:t>
            </a:r>
          </a:p>
          <a:p>
            <a:pPr marL="0" indent="0">
              <a:buNone/>
            </a:pPr>
            <a:r>
              <a:rPr lang="en-US" sz="4800" dirty="0" err="1"/>
              <a:t>AREA_right</a:t>
            </a:r>
            <a:r>
              <a:rPr lang="en-US" sz="4800" dirty="0"/>
              <a:t> = 0;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%Monte Carlo Formula; Area = (Sum of all f(x))*(b-a)/N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1:N</a:t>
            </a:r>
          </a:p>
          <a:p>
            <a:pPr marL="0" indent="0">
              <a:buNone/>
            </a:pPr>
            <a:r>
              <a:rPr lang="en-US" sz="4800" dirty="0"/>
              <a:t>   </a:t>
            </a:r>
            <a:r>
              <a:rPr lang="en-US" sz="4800" dirty="0" err="1"/>
              <a:t>AREA_right</a:t>
            </a:r>
            <a:r>
              <a:rPr lang="en-US" sz="4800" dirty="0"/>
              <a:t> = </a:t>
            </a:r>
            <a:r>
              <a:rPr lang="en-US" sz="4800" dirty="0" err="1"/>
              <a:t>AREA_right</a:t>
            </a:r>
            <a:r>
              <a:rPr lang="en-US" sz="4800" dirty="0"/>
              <a:t> + (b-a)*func_1(x(i,1));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%Divide by N because Area = average f(x) times width from b to a</a:t>
            </a:r>
          </a:p>
          <a:p>
            <a:pPr marL="0" indent="0">
              <a:buNone/>
            </a:pPr>
            <a:r>
              <a:rPr lang="en-US" sz="4800" dirty="0" err="1"/>
              <a:t>AreaRightAverage</a:t>
            </a:r>
            <a:r>
              <a:rPr lang="en-US" sz="4800" dirty="0"/>
              <a:t> = </a:t>
            </a:r>
            <a:r>
              <a:rPr lang="en-US" sz="4800" dirty="0" err="1"/>
              <a:t>AREA_right</a:t>
            </a:r>
            <a:r>
              <a:rPr lang="en-US" sz="4800" dirty="0"/>
              <a:t>/N ;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 Add the Area on the left side to the Area on the right side</a:t>
            </a:r>
          </a:p>
          <a:p>
            <a:pPr marL="0" indent="0">
              <a:buNone/>
            </a:pPr>
            <a:r>
              <a:rPr lang="en-US" sz="4800" dirty="0"/>
              <a:t>AREA = </a:t>
            </a:r>
            <a:r>
              <a:rPr lang="en-US" sz="4800" dirty="0" err="1"/>
              <a:t>AreaLeftAverage</a:t>
            </a:r>
            <a:r>
              <a:rPr lang="en-US" sz="4800" dirty="0"/>
              <a:t> + </a:t>
            </a:r>
            <a:r>
              <a:rPr lang="en-US" sz="4800" dirty="0" err="1"/>
              <a:t>AreaRightAverage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en-US" sz="4800" dirty="0"/>
              <a:t>AREA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9" name="Title 3"/>
          <p:cNvSpPr>
            <a:spLocks noGrp="1"/>
          </p:cNvSpPr>
          <p:nvPr>
            <p:ph sz="half" idx="1"/>
          </p:nvPr>
        </p:nvSpPr>
        <p:spPr>
          <a:xfrm>
            <a:off x="544749" y="476655"/>
            <a:ext cx="5475051" cy="57003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%Numerical Integration      %Monte Carlo Method</a:t>
            </a:r>
          </a:p>
          <a:p>
            <a:pPr marL="0" indent="0">
              <a:buNone/>
            </a:pPr>
            <a:r>
              <a:rPr lang="en-US" sz="4800" dirty="0"/>
              <a:t>% TO AVOID DIVISION BY ZERO, PROBLEM IS DIVIDED INTO LEFT AND RIGHT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%Interval for x = [</a:t>
            </a:r>
            <a:r>
              <a:rPr lang="en-US" sz="4800" dirty="0" err="1"/>
              <a:t>a,b</a:t>
            </a:r>
            <a:r>
              <a:rPr lang="en-US" sz="4800" dirty="0"/>
              <a:t>]  for LEFT SIDE</a:t>
            </a:r>
          </a:p>
          <a:p>
            <a:pPr marL="0" indent="0">
              <a:buNone/>
            </a:pPr>
            <a:r>
              <a:rPr lang="en-US" sz="4800" dirty="0"/>
              <a:t>a = -5;</a:t>
            </a:r>
          </a:p>
          <a:p>
            <a:pPr marL="0" indent="0">
              <a:buNone/>
            </a:pPr>
            <a:r>
              <a:rPr lang="en-US" sz="4800" dirty="0"/>
              <a:t>b = -0.01;</a:t>
            </a:r>
          </a:p>
          <a:p>
            <a:pPr marL="0" indent="0">
              <a:buNone/>
            </a:pPr>
            <a:r>
              <a:rPr lang="en-US" sz="4800" dirty="0"/>
              <a:t>%Input value for N</a:t>
            </a:r>
          </a:p>
          <a:p>
            <a:pPr marL="0" indent="0">
              <a:buNone/>
            </a:pPr>
            <a:r>
              <a:rPr lang="en-US" sz="4800" dirty="0"/>
              <a:t>N = 2000  ;</a:t>
            </a:r>
          </a:p>
          <a:p>
            <a:pPr marL="0" indent="0">
              <a:buNone/>
            </a:pPr>
            <a:r>
              <a:rPr lang="en-US" sz="4800" dirty="0"/>
              <a:t>%Column Vector x to store random values of x for Left Side</a:t>
            </a:r>
          </a:p>
          <a:p>
            <a:pPr marL="0" indent="0">
              <a:buNone/>
            </a:pPr>
            <a:r>
              <a:rPr lang="en-US" sz="4800" dirty="0"/>
              <a:t>x = zeros(N,1);</a:t>
            </a:r>
          </a:p>
          <a:p>
            <a:pPr marL="0" indent="0">
              <a:buNone/>
            </a:pPr>
            <a:r>
              <a:rPr lang="en-US" sz="4800" dirty="0"/>
              <a:t>%Randomly Generate x values between -5 and 0</a:t>
            </a:r>
          </a:p>
          <a:p>
            <a:pPr marL="0" indent="0">
              <a:buNone/>
            </a:pPr>
            <a:r>
              <a:rPr lang="en-US" sz="4800" dirty="0"/>
              <a:t>x = (b-a).*rand(N,1) + a;</a:t>
            </a:r>
          </a:p>
          <a:p>
            <a:pPr marL="0" indent="0">
              <a:buNone/>
            </a:pPr>
            <a:r>
              <a:rPr lang="en-US" sz="4800" dirty="0"/>
              <a:t>%Calculate Area on Left Side</a:t>
            </a:r>
          </a:p>
          <a:p>
            <a:pPr marL="0" indent="0">
              <a:buNone/>
            </a:pPr>
            <a:r>
              <a:rPr lang="en-US" sz="4800" dirty="0" err="1"/>
              <a:t>AREA_left</a:t>
            </a:r>
            <a:r>
              <a:rPr lang="en-US" sz="4800" dirty="0"/>
              <a:t> = 0;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%Monte Carlo Formula; Area = (Sum of all f(x))*(b-a)/N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1:N</a:t>
            </a:r>
          </a:p>
          <a:p>
            <a:pPr marL="0" indent="0">
              <a:buNone/>
            </a:pPr>
            <a:r>
              <a:rPr lang="en-US" sz="4800" dirty="0"/>
              <a:t>   </a:t>
            </a:r>
            <a:r>
              <a:rPr lang="en-US" sz="4800" dirty="0" err="1"/>
              <a:t>AREA_left</a:t>
            </a:r>
            <a:r>
              <a:rPr lang="en-US" sz="4800" dirty="0"/>
              <a:t> = </a:t>
            </a:r>
            <a:r>
              <a:rPr lang="en-US" sz="4800" dirty="0" err="1"/>
              <a:t>AREA_left</a:t>
            </a:r>
            <a:r>
              <a:rPr lang="en-US" sz="4800" dirty="0"/>
              <a:t> +  (b-a)*func_1(x(i,1));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%Divide by N because Area = average f(x) times width from b to a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err="1"/>
              <a:t>AreaLeftAverage</a:t>
            </a:r>
            <a:r>
              <a:rPr lang="en-US" sz="4800" dirty="0"/>
              <a:t> = </a:t>
            </a:r>
            <a:r>
              <a:rPr lang="en-US" sz="4800" dirty="0" err="1"/>
              <a:t>AREA_left</a:t>
            </a:r>
            <a:r>
              <a:rPr lang="en-US" sz="4800" dirty="0"/>
              <a:t>/N  ;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1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8680"/>
          </a:xfrm>
        </p:spPr>
        <p:txBody>
          <a:bodyPr/>
          <a:lstStyle/>
          <a:p>
            <a:pPr algn="ctr"/>
            <a:r>
              <a:rPr lang="en-US" b="1" dirty="0"/>
              <a:t>Comparison of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38052"/>
              </p:ext>
            </p:extLst>
          </p:nvPr>
        </p:nvGraphicFramePr>
        <p:xfrm>
          <a:off x="325096" y="1493817"/>
          <a:ext cx="7767473" cy="4353475"/>
        </p:xfrm>
        <a:graphic>
          <a:graphicData uri="http://schemas.openxmlformats.org/drawingml/2006/table">
            <a:tbl>
              <a:tblPr firstRow="1" firstCol="1" bandRow="1"/>
              <a:tblGrid>
                <a:gridCol w="992442">
                  <a:extLst>
                    <a:ext uri="{9D8B030D-6E8A-4147-A177-3AD203B41FA5}">
                      <a16:colId xmlns:a16="http://schemas.microsoft.com/office/drawing/2014/main" val="3683614093"/>
                    </a:ext>
                  </a:extLst>
                </a:gridCol>
                <a:gridCol w="1345560">
                  <a:extLst>
                    <a:ext uri="{9D8B030D-6E8A-4147-A177-3AD203B41FA5}">
                      <a16:colId xmlns:a16="http://schemas.microsoft.com/office/drawing/2014/main" val="1273988585"/>
                    </a:ext>
                  </a:extLst>
                </a:gridCol>
                <a:gridCol w="671374">
                  <a:extLst>
                    <a:ext uri="{9D8B030D-6E8A-4147-A177-3AD203B41FA5}">
                      <a16:colId xmlns:a16="http://schemas.microsoft.com/office/drawing/2014/main" val="2035161028"/>
                    </a:ext>
                  </a:extLst>
                </a:gridCol>
                <a:gridCol w="1307324">
                  <a:extLst>
                    <a:ext uri="{9D8B030D-6E8A-4147-A177-3AD203B41FA5}">
                      <a16:colId xmlns:a16="http://schemas.microsoft.com/office/drawing/2014/main" val="2652093425"/>
                    </a:ext>
                  </a:extLst>
                </a:gridCol>
                <a:gridCol w="1357368">
                  <a:extLst>
                    <a:ext uri="{9D8B030D-6E8A-4147-A177-3AD203B41FA5}">
                      <a16:colId xmlns:a16="http://schemas.microsoft.com/office/drawing/2014/main" val="3393116303"/>
                    </a:ext>
                  </a:extLst>
                </a:gridCol>
                <a:gridCol w="999189">
                  <a:extLst>
                    <a:ext uri="{9D8B030D-6E8A-4147-A177-3AD203B41FA5}">
                      <a16:colId xmlns:a16="http://schemas.microsoft.com/office/drawing/2014/main" val="3478305819"/>
                    </a:ext>
                  </a:extLst>
                </a:gridCol>
                <a:gridCol w="1094216">
                  <a:extLst>
                    <a:ext uri="{9D8B030D-6E8A-4147-A177-3AD203B41FA5}">
                      <a16:colId xmlns:a16="http://schemas.microsoft.com/office/drawing/2014/main" val="2613909048"/>
                    </a:ext>
                  </a:extLst>
                </a:gridCol>
              </a:tblGrid>
              <a:tr h="55869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Midpoint Composite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Trapezoidal for Romberg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Romberg Extrap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Monte Carlo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51118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0542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1.1454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-3.8838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155205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1.2675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-1.5907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1.4857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655363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1.6256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395028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43227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10647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951854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850255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50908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9157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829065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8900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7" marR="607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1873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262026" y="1493817"/>
            <a:ext cx="37613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Note: Monte Carlo Randomness seems to stabilize at large values of N.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6412"/>
                <a:ext cx="4366098" cy="1812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Numerical Integration of the function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𝑺𝒊𝒏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6412"/>
                <a:ext cx="4366098" cy="1812520"/>
              </a:xfrm>
              <a:blipFill>
                <a:blip r:embed="rId2"/>
                <a:stretch>
                  <a:fillRect l="-1536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Barry\Desktop\PRETTY GRAPH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027906"/>
            <a:ext cx="5943600" cy="446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57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204"/>
            <a:ext cx="10515600" cy="5612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Numerical Integration is a method to find the </a:t>
            </a:r>
            <a:r>
              <a:rPr lang="en-US" b="1" u="sng" dirty="0"/>
              <a:t>area</a:t>
            </a:r>
            <a:r>
              <a:rPr lang="en-US" dirty="0"/>
              <a:t> between a curve and the x-axis.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The Basic Steps for Numerical Integration 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1.) divide the x-axis into small pieces</a:t>
            </a:r>
          </a:p>
          <a:p>
            <a:pPr marL="0" indent="0">
              <a:buNone/>
            </a:pPr>
            <a:r>
              <a:rPr lang="en-US" dirty="0"/>
              <a:t>2.) Calculate the value of </a:t>
            </a:r>
            <a:r>
              <a:rPr lang="en-US" b="1" dirty="0"/>
              <a:t>f(x) at each small piece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3.) Multiply  the </a:t>
            </a:r>
            <a:r>
              <a:rPr lang="en-US" b="1" dirty="0"/>
              <a:t>width</a:t>
            </a:r>
            <a:r>
              <a:rPr lang="en-US" dirty="0"/>
              <a:t> of the piece </a:t>
            </a:r>
            <a:r>
              <a:rPr lang="en-US" b="1" dirty="0"/>
              <a:t>by f(x)</a:t>
            </a:r>
            <a:r>
              <a:rPr lang="en-US" dirty="0"/>
              <a:t> to find the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area of the small piece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4.) Calculate the </a:t>
            </a:r>
            <a:r>
              <a:rPr lang="en-US" b="1" dirty="0"/>
              <a:t>Sum</a:t>
            </a:r>
            <a:r>
              <a:rPr lang="en-US" dirty="0"/>
              <a:t> of all of the small pieces.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7730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Mid-Point Composite Method Example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975" y="887818"/>
            <a:ext cx="8014503" cy="3820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6654" y="4895591"/>
                <a:ext cx="10837146" cy="1410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Choose N = 6;   h = (b - a)/(N + 2) 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𝑨𝒓𝒆𝒂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Mid-Point Method uses even values of 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54" y="4895591"/>
                <a:ext cx="10837146" cy="1410643"/>
              </a:xfrm>
              <a:prstGeom prst="rect">
                <a:avLst/>
              </a:prstGeom>
              <a:blipFill>
                <a:blip r:embed="rId3"/>
                <a:stretch>
                  <a:fillRect t="-433" b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0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of Mid-Point Composite Method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2978"/>
              </p:ext>
            </p:extLst>
          </p:nvPr>
        </p:nvGraphicFramePr>
        <p:xfrm>
          <a:off x="3457257" y="1922431"/>
          <a:ext cx="5277485" cy="4157726"/>
        </p:xfrm>
        <a:graphic>
          <a:graphicData uri="http://schemas.openxmlformats.org/drawingml/2006/table">
            <a:tbl>
              <a:tblPr firstRow="1" firstCol="1" bandRow="1"/>
              <a:tblGrid>
                <a:gridCol w="2239645">
                  <a:extLst>
                    <a:ext uri="{9D8B030D-6E8A-4147-A177-3AD203B41FA5}">
                      <a16:colId xmlns:a16="http://schemas.microsoft.com/office/drawing/2014/main" val="2003788272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2032537886"/>
                    </a:ext>
                  </a:extLst>
                </a:gridCol>
              </a:tblGrid>
              <a:tr h="4206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Midpoint Composite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7145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5392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243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1.2675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5297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33152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80242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01697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3712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2646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38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7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15" y="288654"/>
            <a:ext cx="4346643" cy="47989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%Mid-Point Composite Method</a:t>
            </a:r>
          </a:p>
          <a:p>
            <a:pPr marL="0" indent="0">
              <a:buNone/>
            </a:pPr>
            <a:r>
              <a:rPr lang="en-US" sz="4800" dirty="0"/>
              <a:t>%Input an even integer for N</a:t>
            </a:r>
          </a:p>
          <a:p>
            <a:pPr marL="0" indent="0">
              <a:buNone/>
            </a:pPr>
            <a:r>
              <a:rPr lang="en-US" sz="4800" dirty="0"/>
              <a:t>N = 1000;</a:t>
            </a:r>
          </a:p>
          <a:p>
            <a:pPr marL="0" indent="0">
              <a:buNone/>
            </a:pPr>
            <a:r>
              <a:rPr lang="en-US" sz="4800" dirty="0"/>
              <a:t>% TO AVOID DIVISION BY ZERO, PROBLEM IS DIVIDED INTO LEFT AND RIGHT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%Interval for x = [</a:t>
            </a:r>
            <a:r>
              <a:rPr lang="en-US" sz="4800" dirty="0" err="1"/>
              <a:t>a,b</a:t>
            </a:r>
            <a:r>
              <a:rPr lang="en-US" sz="4800" dirty="0"/>
              <a:t>]  for LEFT SIDE</a:t>
            </a:r>
          </a:p>
          <a:p>
            <a:pPr marL="0" indent="0">
              <a:buNone/>
            </a:pPr>
            <a:r>
              <a:rPr lang="en-US" sz="4800" dirty="0"/>
              <a:t>a =   -5;</a:t>
            </a:r>
          </a:p>
          <a:p>
            <a:pPr marL="0" indent="0">
              <a:buNone/>
            </a:pPr>
            <a:r>
              <a:rPr lang="en-US" sz="4800" dirty="0"/>
              <a:t>b =  -0.01;</a:t>
            </a:r>
          </a:p>
          <a:p>
            <a:pPr marL="0" indent="0">
              <a:buNone/>
            </a:pPr>
            <a:r>
              <a:rPr lang="en-US" sz="4800" dirty="0"/>
              <a:t>% Build x column vector for each step h ON THE LEFT SIDE</a:t>
            </a:r>
          </a:p>
          <a:p>
            <a:pPr marL="0" indent="0">
              <a:buNone/>
            </a:pPr>
            <a:r>
              <a:rPr lang="en-US" sz="4800" dirty="0"/>
              <a:t>h = (b-a) / (N + 2);</a:t>
            </a:r>
          </a:p>
          <a:p>
            <a:pPr marL="0" indent="0">
              <a:buNone/>
            </a:pPr>
            <a:r>
              <a:rPr lang="en-US" sz="4800" dirty="0"/>
              <a:t>x = zeros(N+1,1);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1:(N+1)</a:t>
            </a:r>
          </a:p>
          <a:p>
            <a:pPr marL="0" indent="0">
              <a:buNone/>
            </a:pPr>
            <a:r>
              <a:rPr lang="en-US" sz="4800" dirty="0"/>
              <a:t>    x(i,1) = a + (</a:t>
            </a:r>
            <a:r>
              <a:rPr lang="en-US" sz="4800" dirty="0" err="1"/>
              <a:t>i</a:t>
            </a:r>
            <a:r>
              <a:rPr lang="en-US" sz="4800" dirty="0"/>
              <a:t>*h);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%Calculate Area on Left Side</a:t>
            </a:r>
          </a:p>
          <a:p>
            <a:pPr marL="0" indent="0">
              <a:buNone/>
            </a:pPr>
            <a:r>
              <a:rPr lang="en-US" sz="4800" dirty="0" err="1"/>
              <a:t>AREA_left</a:t>
            </a:r>
            <a:r>
              <a:rPr lang="en-US" sz="4800" dirty="0"/>
              <a:t> = 0;</a:t>
            </a:r>
          </a:p>
          <a:p>
            <a:pPr marL="0" indent="0">
              <a:buNone/>
            </a:pPr>
            <a:r>
              <a:rPr lang="en-US" sz="4800" dirty="0"/>
              <a:t>STEPS = (N/2) + 1;</a:t>
            </a:r>
          </a:p>
          <a:p>
            <a:pPr marL="0" indent="0">
              <a:buNone/>
            </a:pPr>
            <a:r>
              <a:rPr lang="en-US" sz="4800" dirty="0"/>
              <a:t>for j = 1 : STEPS</a:t>
            </a:r>
          </a:p>
          <a:p>
            <a:pPr marL="0" indent="0">
              <a:buNone/>
            </a:pPr>
            <a:r>
              <a:rPr lang="en-US" sz="4800" dirty="0"/>
              <a:t>    n    = ((j-1)*2) + 1;     %the 1 keeps n from </a:t>
            </a:r>
            <a:r>
              <a:rPr lang="en-US" sz="4800" dirty="0" err="1"/>
              <a:t>equalling</a:t>
            </a:r>
            <a:r>
              <a:rPr lang="en-US" sz="4800" dirty="0"/>
              <a:t> 0</a:t>
            </a:r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xn</a:t>
            </a:r>
            <a:r>
              <a:rPr lang="en-US" sz="4800" dirty="0"/>
              <a:t> = x(n,1);</a:t>
            </a:r>
          </a:p>
          <a:p>
            <a:pPr marL="0" indent="0">
              <a:buNone/>
            </a:pPr>
            <a:r>
              <a:rPr lang="en-US" sz="4800" dirty="0"/>
              <a:t>    %  Area equals function height times step width</a:t>
            </a:r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AREA_left</a:t>
            </a:r>
            <a:r>
              <a:rPr lang="en-US" sz="4800" dirty="0"/>
              <a:t> = </a:t>
            </a:r>
            <a:r>
              <a:rPr lang="en-US" sz="4800" dirty="0" err="1"/>
              <a:t>AREA_left</a:t>
            </a:r>
            <a:r>
              <a:rPr lang="en-US" sz="4800" dirty="0"/>
              <a:t> + (2*h) * func_1(</a:t>
            </a:r>
            <a:r>
              <a:rPr lang="en-US" sz="4800" dirty="0" err="1"/>
              <a:t>xn</a:t>
            </a:r>
            <a:r>
              <a:rPr lang="en-US" sz="4800" dirty="0"/>
              <a:t>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25247" y="288653"/>
            <a:ext cx="4346643" cy="4798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%Interval for x = [</a:t>
            </a:r>
            <a:r>
              <a:rPr lang="en-US" sz="4800" dirty="0" err="1"/>
              <a:t>a,b</a:t>
            </a:r>
            <a:r>
              <a:rPr lang="en-US" sz="4800" dirty="0"/>
              <a:t>]  for RIGHT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a =   0.01;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b = 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% Build x column vector for each step h ON THE RIGHT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h = (b-a) / (N + 2);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x = zeros(N+1,1);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1:(N+1)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    x(i,1) = a + (</a:t>
            </a:r>
            <a:r>
              <a:rPr lang="en-US" sz="4800" dirty="0" err="1"/>
              <a:t>i</a:t>
            </a:r>
            <a:r>
              <a:rPr lang="en-US" sz="4800" dirty="0"/>
              <a:t>*h);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%Calculate Area on Right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 err="1"/>
              <a:t>AREA_right</a:t>
            </a:r>
            <a:r>
              <a:rPr lang="en-US" sz="4800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STEPS = (N/2)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for j = 1 : STEPS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    n    = ((j-1)*2) + 1;   %the 1 keeps n from </a:t>
            </a:r>
            <a:r>
              <a:rPr lang="en-US" sz="4800" dirty="0" err="1"/>
              <a:t>equalling</a:t>
            </a:r>
            <a:r>
              <a:rPr lang="en-US" sz="4800" dirty="0"/>
              <a:t>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    </a:t>
            </a:r>
            <a:r>
              <a:rPr lang="en-US" sz="4800" dirty="0" err="1"/>
              <a:t>xn</a:t>
            </a:r>
            <a:r>
              <a:rPr lang="en-US" sz="4800" dirty="0"/>
              <a:t> = x(n,1);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    %  Area equals function height times step width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    </a:t>
            </a:r>
            <a:r>
              <a:rPr lang="en-US" sz="4800" dirty="0" err="1"/>
              <a:t>AREA_right</a:t>
            </a:r>
            <a:r>
              <a:rPr lang="en-US" sz="4800" dirty="0"/>
              <a:t> = </a:t>
            </a:r>
            <a:r>
              <a:rPr lang="en-US" sz="4800" dirty="0" err="1"/>
              <a:t>AREA_right</a:t>
            </a:r>
            <a:r>
              <a:rPr lang="en-US" sz="4800" dirty="0"/>
              <a:t> + (2*h) * func_1(</a:t>
            </a:r>
            <a:r>
              <a:rPr lang="en-US" sz="4800" dirty="0" err="1"/>
              <a:t>xn</a:t>
            </a:r>
            <a:r>
              <a:rPr lang="en-US" sz="48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%*******************************************************************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% Add the Area on the left side to the Area on the right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AREA = </a:t>
            </a:r>
            <a:r>
              <a:rPr lang="en-US" sz="4800" dirty="0" err="1"/>
              <a:t>AREA_left</a:t>
            </a:r>
            <a:r>
              <a:rPr lang="en-US" sz="4800" dirty="0"/>
              <a:t> + </a:t>
            </a:r>
            <a:r>
              <a:rPr lang="en-US" sz="4800" dirty="0" err="1"/>
              <a:t>AREA_right</a:t>
            </a:r>
            <a:r>
              <a:rPr lang="en-US" sz="48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AREA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8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769"/>
            <a:ext cx="10515600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Romberg Integration Method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08712"/>
                <a:ext cx="10515600" cy="121733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 1 :  Start by Using Trapezoidal Integration Method</a:t>
                </a:r>
              </a:p>
              <a:p>
                <a:pPr marL="0" indent="0">
                  <a:buNone/>
                </a:pPr>
                <a:r>
                  <a:rPr lang="en-US" dirty="0"/>
                  <a:t>Divide X interval into N small pieces;   h = (b - a)/N   ;   N = 3.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𝑨𝒓𝒆𝒂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08712"/>
                <a:ext cx="10515600" cy="1217337"/>
              </a:xfrm>
              <a:blipFill>
                <a:blip r:embed="rId2"/>
                <a:stretch>
                  <a:fillRect l="-754" t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421" y="1267283"/>
            <a:ext cx="7767157" cy="37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Step 2:   Perform Trapezoidal Method with N = 1, 2, 4, 8, 16, 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0315"/>
                <a:ext cx="10515600" cy="4756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Use Romberg Equation to extrapolate results of Trapezoid Method.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 (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/>
                  <a:t>)/(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 j = extrapolation column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row number</a:t>
                </a:r>
              </a:p>
              <a:p>
                <a:pPr marL="0" indent="0">
                  <a:buNone/>
                </a:pPr>
                <a:r>
                  <a:rPr lang="en-US" sz="1600" dirty="0"/>
                  <a:t>Note: Trapezoidal Areas are input to Romberg Extrapolation Spreadsheet.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0315"/>
                <a:ext cx="10515600" cy="4756725"/>
              </a:xfrm>
              <a:blipFill>
                <a:blip r:embed="rId2"/>
                <a:stretch>
                  <a:fillRect l="-348" t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1737"/>
              </p:ext>
            </p:extLst>
          </p:nvPr>
        </p:nvGraphicFramePr>
        <p:xfrm>
          <a:off x="838199" y="2977020"/>
          <a:ext cx="9881682" cy="3287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32">
                  <a:extLst>
                    <a:ext uri="{9D8B030D-6E8A-4147-A177-3AD203B41FA5}">
                      <a16:colId xmlns:a16="http://schemas.microsoft.com/office/drawing/2014/main" val="4258742244"/>
                    </a:ext>
                  </a:extLst>
                </a:gridCol>
                <a:gridCol w="691046">
                  <a:extLst>
                    <a:ext uri="{9D8B030D-6E8A-4147-A177-3AD203B41FA5}">
                      <a16:colId xmlns:a16="http://schemas.microsoft.com/office/drawing/2014/main" val="4147404154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3435283758"/>
                    </a:ext>
                  </a:extLst>
                </a:gridCol>
                <a:gridCol w="982012">
                  <a:extLst>
                    <a:ext uri="{9D8B030D-6E8A-4147-A177-3AD203B41FA5}">
                      <a16:colId xmlns:a16="http://schemas.microsoft.com/office/drawing/2014/main" val="1781607842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178307266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2522445394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1723068764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1275022810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2205925316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3267806982"/>
                    </a:ext>
                  </a:extLst>
                </a:gridCol>
                <a:gridCol w="968724">
                  <a:extLst>
                    <a:ext uri="{9D8B030D-6E8A-4147-A177-3AD203B41FA5}">
                      <a16:colId xmlns:a16="http://schemas.microsoft.com/office/drawing/2014/main" val="149014215"/>
                    </a:ext>
                  </a:extLst>
                </a:gridCol>
              </a:tblGrid>
              <a:tr h="494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Trapez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Area(j=1)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(j=2)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Area(j=3)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(j=4)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(j=5)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(j=6)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(j=7)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Area(j=8)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(j=9)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6569220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-2.5902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718513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-1.5907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-1.2575333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3099354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2.6977000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2.9613822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9926469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1.3293333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1.2381089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1.2107553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9650317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0.8566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0.6743333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0.6306667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0.6210247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0.6187121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140873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1.0790000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1.1059778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1.1135224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1.1154538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1.1159393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1071128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0.9826000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0.9761733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0.9741129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0.9735662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0.9734275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0.9733927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4984029"/>
                  </a:ext>
                </a:extLst>
              </a:tr>
              <a:tr h="276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1.0350667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1.0385644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1.0395548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1.0398114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1.0398762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1.0398924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1.0398965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0843821"/>
                  </a:ext>
                </a:extLst>
              </a:tr>
              <a:tr h="290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1.0387667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1.0390133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1.0390205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1.0390184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1.0390176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1.0390173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8327957"/>
                  </a:ext>
                </a:extLst>
              </a:tr>
              <a:tr h="290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1.0426667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1.0429267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1.0429888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1.0430043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1.0430082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1.0430092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1.0430095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1.0430095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1.0430095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239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5838" y="155644"/>
            <a:ext cx="6011694" cy="60213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%Numerical Integration ;   Romberg Integration Method (Starts by using Trapezoidal Composite)   %Input Number N</a:t>
            </a:r>
          </a:p>
          <a:p>
            <a:pPr marL="0" indent="0">
              <a:buNone/>
            </a:pPr>
            <a:r>
              <a:rPr lang="en-US" sz="4800" dirty="0"/>
              <a:t>N = 512;</a:t>
            </a:r>
          </a:p>
          <a:p>
            <a:pPr marL="0" indent="0">
              <a:buNone/>
            </a:pPr>
            <a:r>
              <a:rPr lang="en-US" sz="4800" dirty="0"/>
              <a:t>% TO AVOID DIVISION BY ZERO, PROBLEM IS DIVIDED INTO LEFT AND RIGHT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%Interval for x = [</a:t>
            </a:r>
            <a:r>
              <a:rPr lang="en-US" sz="4800" dirty="0" err="1"/>
              <a:t>a,b</a:t>
            </a:r>
            <a:r>
              <a:rPr lang="en-US" sz="4800" dirty="0"/>
              <a:t>]  for LEFT SIDE</a:t>
            </a:r>
          </a:p>
          <a:p>
            <a:pPr marL="0" indent="0">
              <a:buNone/>
            </a:pPr>
            <a:r>
              <a:rPr lang="en-US" sz="4800" dirty="0"/>
              <a:t>a = -5;</a:t>
            </a:r>
          </a:p>
          <a:p>
            <a:pPr marL="0" indent="0">
              <a:buNone/>
            </a:pPr>
            <a:r>
              <a:rPr lang="en-US" sz="4800" dirty="0"/>
              <a:t>b =  -0.01;</a:t>
            </a:r>
          </a:p>
          <a:p>
            <a:pPr marL="0" indent="0">
              <a:buNone/>
            </a:pPr>
            <a:r>
              <a:rPr lang="en-US" sz="4800" dirty="0"/>
              <a:t>% Build x column vector for each step h ON THE LEFT SIDE</a:t>
            </a:r>
          </a:p>
          <a:p>
            <a:pPr marL="0" indent="0">
              <a:buNone/>
            </a:pPr>
            <a:r>
              <a:rPr lang="en-US" sz="4800" dirty="0"/>
              <a:t>h = (b-a) / (N);</a:t>
            </a:r>
          </a:p>
          <a:p>
            <a:pPr marL="0" indent="0">
              <a:buNone/>
            </a:pPr>
            <a:r>
              <a:rPr lang="en-US" sz="4800" dirty="0"/>
              <a:t>x = zeros(N+1,1);</a:t>
            </a:r>
          </a:p>
          <a:p>
            <a:pPr marL="0" indent="0">
              <a:buNone/>
            </a:pPr>
            <a:r>
              <a:rPr lang="en-US" sz="4800" dirty="0"/>
              <a:t>x(1,1) = a;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2:(N+1)</a:t>
            </a:r>
          </a:p>
          <a:p>
            <a:pPr marL="0" indent="0">
              <a:buNone/>
            </a:pPr>
            <a:r>
              <a:rPr lang="en-US" sz="4800" dirty="0"/>
              <a:t>    x(i,1) =  h*(i-1);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%Calculate Area on Left Side</a:t>
            </a:r>
          </a:p>
          <a:p>
            <a:pPr marL="0" indent="0">
              <a:buNone/>
            </a:pPr>
            <a:r>
              <a:rPr lang="en-US" sz="4800" dirty="0"/>
              <a:t>%Area of the 1st Half Space at x0</a:t>
            </a:r>
          </a:p>
          <a:p>
            <a:pPr marL="0" indent="0">
              <a:buNone/>
            </a:pPr>
            <a:r>
              <a:rPr lang="en-US" sz="4800" dirty="0" err="1"/>
              <a:t>AREA_left</a:t>
            </a:r>
            <a:r>
              <a:rPr lang="en-US" sz="4800" dirty="0"/>
              <a:t> = (1/2)*h*func_1(x(1,1));</a:t>
            </a:r>
          </a:p>
          <a:p>
            <a:pPr marL="0" indent="0">
              <a:buNone/>
            </a:pPr>
            <a:r>
              <a:rPr lang="en-US" sz="4800" dirty="0"/>
              <a:t>% Area of Left Side Calculated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1 :(N+1)</a:t>
            </a:r>
          </a:p>
          <a:p>
            <a:pPr marL="0" indent="0">
              <a:buNone/>
            </a:pPr>
            <a:r>
              <a:rPr lang="en-US" sz="4800" dirty="0"/>
              <a:t>   </a:t>
            </a:r>
            <a:r>
              <a:rPr lang="en-US" sz="4800" dirty="0" err="1"/>
              <a:t>AREA_left</a:t>
            </a:r>
            <a:r>
              <a:rPr lang="en-US" sz="4800" dirty="0"/>
              <a:t> = </a:t>
            </a:r>
            <a:r>
              <a:rPr lang="en-US" sz="4800" dirty="0" err="1"/>
              <a:t>AREA_left</a:t>
            </a:r>
            <a:r>
              <a:rPr lang="en-US" sz="4800" dirty="0"/>
              <a:t> + h*func_1(x(i,1));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%Add Area of last half space at </a:t>
            </a:r>
            <a:r>
              <a:rPr lang="en-US" sz="4800" dirty="0" err="1"/>
              <a:t>xn</a:t>
            </a: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AREA_left</a:t>
            </a:r>
            <a:r>
              <a:rPr lang="en-US" sz="4800" dirty="0"/>
              <a:t> = </a:t>
            </a:r>
            <a:r>
              <a:rPr lang="en-US" sz="4800" dirty="0" err="1"/>
              <a:t>AREA_left</a:t>
            </a:r>
            <a:r>
              <a:rPr lang="en-US" sz="4800" dirty="0"/>
              <a:t> + (1/2)*h*func_1(x(N+1,1));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%*******************************************************************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27842" y="155644"/>
            <a:ext cx="5569085" cy="56030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%Interval for x = [</a:t>
            </a:r>
            <a:r>
              <a:rPr lang="en-US" sz="4800" dirty="0" err="1"/>
              <a:t>a,b</a:t>
            </a:r>
            <a:r>
              <a:rPr lang="en-US" sz="4800" dirty="0"/>
              <a:t>]  for RIGHT SIDE</a:t>
            </a:r>
          </a:p>
          <a:p>
            <a:pPr marL="0" indent="0">
              <a:buNone/>
            </a:pPr>
            <a:r>
              <a:rPr lang="en-US" sz="4800" dirty="0"/>
              <a:t>a = 0.01;</a:t>
            </a:r>
          </a:p>
          <a:p>
            <a:pPr marL="0" indent="0">
              <a:buNone/>
            </a:pPr>
            <a:r>
              <a:rPr lang="en-US" sz="4800" dirty="0"/>
              <a:t>b = 5;</a:t>
            </a:r>
          </a:p>
          <a:p>
            <a:pPr marL="0" indent="0">
              <a:buNone/>
            </a:pPr>
            <a:r>
              <a:rPr lang="en-US" sz="4800" dirty="0"/>
              <a:t>% Build x column vector for each step h ON THE RIGHT SIDE</a:t>
            </a:r>
          </a:p>
          <a:p>
            <a:pPr marL="0" indent="0">
              <a:buNone/>
            </a:pPr>
            <a:r>
              <a:rPr lang="en-US" sz="4800" dirty="0"/>
              <a:t>h = (b-a) / (N);</a:t>
            </a:r>
          </a:p>
          <a:p>
            <a:pPr marL="0" indent="0">
              <a:buNone/>
            </a:pPr>
            <a:r>
              <a:rPr lang="en-US" sz="4800" dirty="0"/>
              <a:t>x = zeros(N+1,1);</a:t>
            </a:r>
          </a:p>
          <a:p>
            <a:pPr marL="0" indent="0">
              <a:buNone/>
            </a:pPr>
            <a:r>
              <a:rPr lang="en-US" sz="4800" dirty="0"/>
              <a:t>x(1,1) = a;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2:(N+1)</a:t>
            </a:r>
          </a:p>
          <a:p>
            <a:pPr marL="0" indent="0">
              <a:buNone/>
            </a:pPr>
            <a:r>
              <a:rPr lang="en-US" sz="4800" dirty="0"/>
              <a:t>    x(i,1) =  h*(i-1);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%Calculate Area on RIGHT Side</a:t>
            </a:r>
          </a:p>
          <a:p>
            <a:pPr marL="0" indent="0">
              <a:buNone/>
            </a:pPr>
            <a:r>
              <a:rPr lang="en-US" sz="4800" dirty="0"/>
              <a:t>%Area of the 1st Half Space at x0</a:t>
            </a:r>
          </a:p>
          <a:p>
            <a:pPr marL="0" indent="0">
              <a:buNone/>
            </a:pPr>
            <a:r>
              <a:rPr lang="en-US" sz="4800" dirty="0" err="1"/>
              <a:t>AREA_right</a:t>
            </a:r>
            <a:r>
              <a:rPr lang="en-US" sz="4800" dirty="0"/>
              <a:t> = (1/2)*h*func_1(x(1,1));</a:t>
            </a:r>
          </a:p>
          <a:p>
            <a:pPr marL="0" indent="0">
              <a:buNone/>
            </a:pPr>
            <a:r>
              <a:rPr lang="en-US" sz="4800" dirty="0"/>
              <a:t>% Area of RIGHT Side Calculated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= 1 :(N+1)</a:t>
            </a:r>
          </a:p>
          <a:p>
            <a:pPr marL="0" indent="0">
              <a:buNone/>
            </a:pPr>
            <a:r>
              <a:rPr lang="en-US" sz="4800" dirty="0"/>
              <a:t>   </a:t>
            </a:r>
            <a:r>
              <a:rPr lang="en-US" sz="4800" dirty="0" err="1"/>
              <a:t>AREA_right</a:t>
            </a:r>
            <a:r>
              <a:rPr lang="en-US" sz="4800" dirty="0"/>
              <a:t> = </a:t>
            </a:r>
            <a:r>
              <a:rPr lang="en-US" sz="4800" dirty="0" err="1"/>
              <a:t>AREA_right</a:t>
            </a:r>
            <a:r>
              <a:rPr lang="en-US" sz="4800" dirty="0"/>
              <a:t> + h*func_1(x(i,1));</a:t>
            </a:r>
          </a:p>
          <a:p>
            <a:pPr marL="0" indent="0">
              <a:buNone/>
            </a:pPr>
            <a:r>
              <a:rPr lang="en-US" sz="4800" dirty="0"/>
              <a:t>end</a:t>
            </a:r>
          </a:p>
          <a:p>
            <a:pPr marL="0" indent="0">
              <a:buNone/>
            </a:pPr>
            <a:r>
              <a:rPr lang="en-US" sz="4800" dirty="0"/>
              <a:t>%Add Area of last half space to </a:t>
            </a:r>
            <a:r>
              <a:rPr lang="en-US" sz="4800" dirty="0" err="1"/>
              <a:t>xn</a:t>
            </a: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AREA_right</a:t>
            </a:r>
            <a:r>
              <a:rPr lang="en-US" sz="4800" dirty="0"/>
              <a:t> = </a:t>
            </a:r>
            <a:r>
              <a:rPr lang="en-US" sz="4800" dirty="0" err="1"/>
              <a:t>AREA_right</a:t>
            </a:r>
            <a:r>
              <a:rPr lang="en-US" sz="4800" dirty="0"/>
              <a:t> + (1/2)*h*func_1(x(N+1,1));</a:t>
            </a:r>
          </a:p>
          <a:p>
            <a:pPr marL="0" indent="0">
              <a:buNone/>
            </a:pPr>
            <a:r>
              <a:rPr lang="en-US" sz="4800" dirty="0"/>
              <a:t>%**************************************************************</a:t>
            </a:r>
          </a:p>
          <a:p>
            <a:pPr marL="0" indent="0">
              <a:buNone/>
            </a:pPr>
            <a:r>
              <a:rPr lang="en-US" sz="4800" dirty="0"/>
              <a:t>% Add the Area on the left side to the Area on the right side</a:t>
            </a:r>
          </a:p>
          <a:p>
            <a:pPr marL="0" indent="0">
              <a:buNone/>
            </a:pPr>
            <a:r>
              <a:rPr lang="en-US" sz="4800" dirty="0"/>
              <a:t>AREA = </a:t>
            </a:r>
            <a:r>
              <a:rPr lang="en-US" sz="4800" dirty="0" err="1"/>
              <a:t>AREA_left+AREA_right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3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1688</Words>
  <Application>Microsoft Office PowerPoint</Application>
  <PresentationFormat>Widescreen</PresentationFormat>
  <Paragraphs>403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DSC Prelim Exam   Spring 2012   Problem 12   "Integration" </vt:lpstr>
      <vt:lpstr>PowerPoint Presentation</vt:lpstr>
      <vt:lpstr>PowerPoint Presentation</vt:lpstr>
      <vt:lpstr>Mid-Point Composite Method Example </vt:lpstr>
      <vt:lpstr>Results of Mid-Point Composite Method </vt:lpstr>
      <vt:lpstr>PowerPoint Presentation</vt:lpstr>
      <vt:lpstr>Romberg Integration Method Example</vt:lpstr>
      <vt:lpstr>Step 2:   Perform Trapezoidal Method with N = 1, 2, 4, 8, 16, ....</vt:lpstr>
      <vt:lpstr>PowerPoint Presentation</vt:lpstr>
      <vt:lpstr>Monte Carlo Method of Integration</vt:lpstr>
      <vt:lpstr>Results from Monte Carlo Method of Integration </vt:lpstr>
      <vt:lpstr>PowerPoint Presentation</vt:lpstr>
      <vt:lpstr>Comparison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Boren, Seth</dc:creator>
  <cp:lastModifiedBy>Boren, Seth</cp:lastModifiedBy>
  <cp:revision>18</cp:revision>
  <dcterms:created xsi:type="dcterms:W3CDTF">2017-04-13T02:23:49Z</dcterms:created>
  <dcterms:modified xsi:type="dcterms:W3CDTF">2017-06-19T22:34:15Z</dcterms:modified>
</cp:coreProperties>
</file>