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3" r:id="rId38"/>
    <p:sldId id="292" r:id="rId39"/>
    <p:sldId id="295" r:id="rId40"/>
    <p:sldId id="294" r:id="rId41"/>
    <p:sldId id="296" r:id="rId42"/>
    <p:sldId id="297" r:id="rId43"/>
    <p:sldId id="298" r:id="rId44"/>
    <p:sldId id="29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5479-A6BD-426E-A192-9A350343313D}" type="datetimeFigureOut">
              <a:rPr lang="zh-CN" altLang="en-US" smtClean="0"/>
              <a:t>2017/2/27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DA0FE-DA95-46A7-8DF7-3FFA4B16C0F0}" type="slidenum">
              <a:rPr lang="zh-CN" altLang="en-US" smtClean="0"/>
              <a:t>‹#›</a:t>
            </a:fld>
            <a:endParaRPr lang="zh-CN" altLang="en-US"/>
          </a:p>
        </p:txBody>
      </p:sp>
    </p:spTree>
    <p:extLst>
      <p:ext uri="{BB962C8B-B14F-4D97-AF65-F5344CB8AC3E}">
        <p14:creationId xmlns:p14="http://schemas.microsoft.com/office/powerpoint/2010/main" val="22859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解决方法：</a:t>
            </a:r>
            <a:r>
              <a:rPr lang="en-US" altLang="zh-CN" dirty="0" smtClean="0"/>
              <a:t>1.</a:t>
            </a:r>
            <a:r>
              <a:rPr lang="zh-CN" altLang="en-US" dirty="0" smtClean="0"/>
              <a:t>对象流</a:t>
            </a:r>
            <a:r>
              <a:rPr lang="zh-CN" altLang="en-US" baseline="0" dirty="0" smtClean="0"/>
              <a:t> </a:t>
            </a:r>
            <a:r>
              <a:rPr lang="en-US" altLang="zh-CN" baseline="0" dirty="0" smtClean="0"/>
              <a:t>2.XML</a:t>
            </a:r>
            <a:r>
              <a:rPr lang="zh-CN" altLang="en-US" baseline="0" dirty="0" smtClean="0"/>
              <a:t>格式</a:t>
            </a:r>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8</a:t>
            </a:fld>
            <a:endParaRPr lang="zh-CN" altLang="en-US"/>
          </a:p>
        </p:txBody>
      </p:sp>
    </p:spTree>
    <p:extLst>
      <p:ext uri="{BB962C8B-B14F-4D97-AF65-F5344CB8AC3E}">
        <p14:creationId xmlns:p14="http://schemas.microsoft.com/office/powerpoint/2010/main" val="188485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41</a:t>
            </a:fld>
            <a:endParaRPr lang="zh-CN" altLang="en-US"/>
          </a:p>
        </p:txBody>
      </p:sp>
    </p:spTree>
    <p:extLst>
      <p:ext uri="{BB962C8B-B14F-4D97-AF65-F5344CB8AC3E}">
        <p14:creationId xmlns:p14="http://schemas.microsoft.com/office/powerpoint/2010/main" val="3594561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42</a:t>
            </a:fld>
            <a:endParaRPr lang="zh-CN" altLang="en-US"/>
          </a:p>
        </p:txBody>
      </p:sp>
    </p:spTree>
    <p:extLst>
      <p:ext uri="{BB962C8B-B14F-4D97-AF65-F5344CB8AC3E}">
        <p14:creationId xmlns:p14="http://schemas.microsoft.com/office/powerpoint/2010/main" val="124685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43</a:t>
            </a:fld>
            <a:endParaRPr lang="zh-CN" altLang="en-US"/>
          </a:p>
        </p:txBody>
      </p:sp>
    </p:spTree>
    <p:extLst>
      <p:ext uri="{BB962C8B-B14F-4D97-AF65-F5344CB8AC3E}">
        <p14:creationId xmlns:p14="http://schemas.microsoft.com/office/powerpoint/2010/main" val="388320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44</a:t>
            </a:fld>
            <a:endParaRPr lang="zh-CN" altLang="en-US"/>
          </a:p>
        </p:txBody>
      </p:sp>
    </p:spTree>
    <p:extLst>
      <p:ext uri="{BB962C8B-B14F-4D97-AF65-F5344CB8AC3E}">
        <p14:creationId xmlns:p14="http://schemas.microsoft.com/office/powerpoint/2010/main" val="38626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9</a:t>
            </a:fld>
            <a:endParaRPr lang="zh-CN" altLang="en-US"/>
          </a:p>
        </p:txBody>
      </p:sp>
    </p:spTree>
    <p:extLst>
      <p:ext uri="{BB962C8B-B14F-4D97-AF65-F5344CB8AC3E}">
        <p14:creationId xmlns:p14="http://schemas.microsoft.com/office/powerpoint/2010/main" val="213833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10</a:t>
            </a:fld>
            <a:endParaRPr lang="zh-CN" altLang="en-US"/>
          </a:p>
        </p:txBody>
      </p:sp>
    </p:spTree>
    <p:extLst>
      <p:ext uri="{BB962C8B-B14F-4D97-AF65-F5344CB8AC3E}">
        <p14:creationId xmlns:p14="http://schemas.microsoft.com/office/powerpoint/2010/main" val="313951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11</a:t>
            </a:fld>
            <a:endParaRPr lang="zh-CN" altLang="en-US"/>
          </a:p>
        </p:txBody>
      </p:sp>
    </p:spTree>
    <p:extLst>
      <p:ext uri="{BB962C8B-B14F-4D97-AF65-F5344CB8AC3E}">
        <p14:creationId xmlns:p14="http://schemas.microsoft.com/office/powerpoint/2010/main" val="334527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12</a:t>
            </a:fld>
            <a:endParaRPr lang="zh-CN" altLang="en-US"/>
          </a:p>
        </p:txBody>
      </p:sp>
    </p:spTree>
    <p:extLst>
      <p:ext uri="{BB962C8B-B14F-4D97-AF65-F5344CB8AC3E}">
        <p14:creationId xmlns:p14="http://schemas.microsoft.com/office/powerpoint/2010/main" val="107875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37</a:t>
            </a:fld>
            <a:endParaRPr lang="zh-CN" altLang="en-US"/>
          </a:p>
        </p:txBody>
      </p:sp>
    </p:spTree>
    <p:extLst>
      <p:ext uri="{BB962C8B-B14F-4D97-AF65-F5344CB8AC3E}">
        <p14:creationId xmlns:p14="http://schemas.microsoft.com/office/powerpoint/2010/main" val="17815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a:t>
            </a:r>
            <a:r>
              <a:rPr lang="en-US" altLang="zh-CN" dirty="0" smtClean="0"/>
              <a:t>XML</a:t>
            </a:r>
            <a:r>
              <a:rPr lang="zh-CN" altLang="en-US" dirty="0" smtClean="0"/>
              <a:t>传小图片</a:t>
            </a:r>
            <a:r>
              <a:rPr lang="en-US" altLang="zh-CN" dirty="0" smtClean="0"/>
              <a:t>,</a:t>
            </a:r>
            <a:r>
              <a:rPr lang="zh-CN" altLang="en-US" dirty="0" smtClean="0"/>
              <a:t>把图片读成</a:t>
            </a:r>
            <a:r>
              <a:rPr lang="en-US" altLang="zh-CN" dirty="0" smtClean="0"/>
              <a:t>BYTE[] </a:t>
            </a:r>
            <a:r>
              <a:rPr lang="zh-CN" altLang="en-US" dirty="0" smtClean="0"/>
              <a:t>数组。</a:t>
            </a:r>
          </a:p>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38</a:t>
            </a:fld>
            <a:endParaRPr lang="zh-CN" altLang="en-US"/>
          </a:p>
        </p:txBody>
      </p:sp>
    </p:spTree>
    <p:extLst>
      <p:ext uri="{BB962C8B-B14F-4D97-AF65-F5344CB8AC3E}">
        <p14:creationId xmlns:p14="http://schemas.microsoft.com/office/powerpoint/2010/main" val="150898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39</a:t>
            </a:fld>
            <a:endParaRPr lang="zh-CN" altLang="en-US"/>
          </a:p>
        </p:txBody>
      </p:sp>
    </p:spTree>
    <p:extLst>
      <p:ext uri="{BB962C8B-B14F-4D97-AF65-F5344CB8AC3E}">
        <p14:creationId xmlns:p14="http://schemas.microsoft.com/office/powerpoint/2010/main" val="625376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DA0FE-DA95-46A7-8DF7-3FFA4B16C0F0}" type="slidenum">
              <a:rPr lang="zh-CN" altLang="en-US" smtClean="0"/>
              <a:t>40</a:t>
            </a:fld>
            <a:endParaRPr lang="zh-CN" altLang="en-US"/>
          </a:p>
        </p:txBody>
      </p:sp>
    </p:spTree>
    <p:extLst>
      <p:ext uri="{BB962C8B-B14F-4D97-AF65-F5344CB8AC3E}">
        <p14:creationId xmlns:p14="http://schemas.microsoft.com/office/powerpoint/2010/main" val="37385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9F63E-A131-4DCA-978F-2DD332AC1B0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18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312939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388200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1039" y="254235"/>
            <a:ext cx="10058400" cy="1450757"/>
          </a:xfrm>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132422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9F63E-A131-4DCA-978F-2DD332AC1B0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72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108535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18475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181951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21364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AD351E-48AB-4A44-AC18-85001FDF9160}" type="datetimeFigureOut">
              <a:rPr lang="zh-CN" altLang="en-US" smtClean="0"/>
              <a:t>2017/2/27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123157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DAD351E-48AB-4A44-AC18-85001FDF9160}" type="datetimeFigureOut">
              <a:rPr lang="zh-CN" altLang="en-US" smtClean="0"/>
              <a:t>2017/2/27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59F63E-A131-4DCA-978F-2DD332AC1B02}" type="slidenum">
              <a:rPr lang="zh-CN" altLang="en-US" smtClean="0"/>
              <a:t>‹#›</a:t>
            </a:fld>
            <a:endParaRPr lang="zh-CN" altLang="en-US"/>
          </a:p>
        </p:txBody>
      </p:sp>
    </p:spTree>
    <p:extLst>
      <p:ext uri="{BB962C8B-B14F-4D97-AF65-F5344CB8AC3E}">
        <p14:creationId xmlns:p14="http://schemas.microsoft.com/office/powerpoint/2010/main" val="23940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AD351E-48AB-4A44-AC18-85001FDF9160}" type="datetimeFigureOut">
              <a:rPr lang="zh-CN" altLang="en-US" smtClean="0"/>
              <a:t>2017/2/27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9F63E-A131-4DCA-978F-2DD332AC1B0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182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9409417.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view/9409417.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aike.baidu.com/view/9409417.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baike.baidu.com/view/9409417.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aike.baidu.com/view/9409417.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smtClean="0"/>
              <a:t>主讲人：倪震</a:t>
            </a:r>
            <a:endParaRPr lang="en-US" altLang="zh-CN" dirty="0" smtClean="0"/>
          </a:p>
          <a:p>
            <a:r>
              <a:rPr lang="zh-CN" altLang="en-US" dirty="0" smtClean="0">
                <a:solidFill>
                  <a:srgbClr val="FF0000"/>
                </a:solidFill>
              </a:rPr>
              <a:t>本</a:t>
            </a:r>
            <a:r>
              <a:rPr lang="zh-CN" altLang="en-US" dirty="0">
                <a:solidFill>
                  <a:srgbClr val="FF0000"/>
                </a:solidFill>
              </a:rPr>
              <a:t>幻灯片</a:t>
            </a:r>
            <a:r>
              <a:rPr lang="zh-CN" altLang="en-US" dirty="0" smtClean="0">
                <a:solidFill>
                  <a:srgbClr val="FF0000"/>
                </a:solidFill>
              </a:rPr>
              <a:t>参考了韩顺平老师的课件，特此表示感谢！</a:t>
            </a:r>
            <a:endParaRPr lang="zh-CN" altLang="en-US" dirty="0">
              <a:solidFill>
                <a:srgbClr val="FF0000"/>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37763"/>
          <a:stretch/>
        </p:blipFill>
        <p:spPr>
          <a:xfrm>
            <a:off x="1100051" y="2620443"/>
            <a:ext cx="8742009" cy="1404626"/>
          </a:xfrm>
          <a:prstGeom prst="rect">
            <a:avLst/>
          </a:prstGeom>
        </p:spPr>
      </p:pic>
    </p:spTree>
    <p:extLst>
      <p:ext uri="{BB962C8B-B14F-4D97-AF65-F5344CB8AC3E}">
        <p14:creationId xmlns:p14="http://schemas.microsoft.com/office/powerpoint/2010/main" val="210013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840165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为什么需要</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en-US" altLang="zh-CN"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的用处是什么？</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需求举例</a:t>
            </a:r>
            <a:r>
              <a:rPr lang="en-US" altLang="zh-CN" dirty="0">
                <a:solidFill>
                  <a:srgbClr val="0070C0"/>
                </a:solidFill>
              </a:rPr>
              <a:t>3</a:t>
            </a:r>
            <a:r>
              <a:rPr lang="zh-CN" altLang="en-US" dirty="0" smtClean="0">
                <a:solidFill>
                  <a:srgbClr val="0070C0"/>
                </a:solidFill>
              </a:rPr>
              <a:t>：</a:t>
            </a:r>
            <a:r>
              <a:rPr lang="en-US" altLang="zh-CN" dirty="0" smtClean="0">
                <a:solidFill>
                  <a:srgbClr val="0070C0"/>
                </a:solidFill>
              </a:rPr>
              <a:t>xml</a:t>
            </a:r>
            <a:r>
              <a:rPr lang="zh-CN" altLang="en-US" dirty="0" smtClean="0">
                <a:solidFill>
                  <a:srgbClr val="0070C0"/>
                </a:solidFill>
              </a:rPr>
              <a:t>文件还可以描述很复杂的数据关系，比如 ，家谱</a:t>
            </a:r>
            <a:endParaRPr lang="en-US" altLang="zh-CN" dirty="0" smtClean="0">
              <a:solidFill>
                <a:srgbClr val="0070C0"/>
              </a:solidFill>
            </a:endParaRPr>
          </a:p>
        </p:txBody>
      </p:sp>
      <p:pic>
        <p:nvPicPr>
          <p:cNvPr id="2" name="图片 1"/>
          <p:cNvPicPr>
            <a:picLocks noChangeAspect="1"/>
          </p:cNvPicPr>
          <p:nvPr/>
        </p:nvPicPr>
        <p:blipFill>
          <a:blip r:embed="rId3"/>
          <a:stretch>
            <a:fillRect/>
          </a:stretch>
        </p:blipFill>
        <p:spPr>
          <a:xfrm>
            <a:off x="1290415" y="2257610"/>
            <a:ext cx="5318051" cy="3980690"/>
          </a:xfrm>
          <a:prstGeom prst="rect">
            <a:avLst/>
          </a:prstGeom>
        </p:spPr>
      </p:pic>
    </p:spTree>
    <p:extLst>
      <p:ext uri="{BB962C8B-B14F-4D97-AF65-F5344CB8AC3E}">
        <p14:creationId xmlns:p14="http://schemas.microsoft.com/office/powerpoint/2010/main" val="49107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840165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为什么需要</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en-US" altLang="zh-CN"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的用处是什么？</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需求举例</a:t>
            </a:r>
            <a:r>
              <a:rPr lang="en-US" altLang="zh-CN" dirty="0">
                <a:solidFill>
                  <a:srgbClr val="0070C0"/>
                </a:solidFill>
              </a:rPr>
              <a:t>3</a:t>
            </a:r>
            <a:r>
              <a:rPr lang="zh-CN" altLang="en-US" dirty="0" smtClean="0">
                <a:solidFill>
                  <a:srgbClr val="0070C0"/>
                </a:solidFill>
              </a:rPr>
              <a:t>：</a:t>
            </a:r>
            <a:r>
              <a:rPr lang="en-US" altLang="zh-CN" dirty="0" smtClean="0">
                <a:solidFill>
                  <a:srgbClr val="0070C0"/>
                </a:solidFill>
              </a:rPr>
              <a:t>xml</a:t>
            </a:r>
            <a:r>
              <a:rPr lang="zh-CN" altLang="en-US" dirty="0" smtClean="0">
                <a:solidFill>
                  <a:srgbClr val="0070C0"/>
                </a:solidFill>
              </a:rPr>
              <a:t>文件还可以描述很复杂的数据关系，比如 ，家谱</a:t>
            </a:r>
            <a:endParaRPr lang="en-US" altLang="zh-CN" dirty="0" smtClean="0">
              <a:solidFill>
                <a:srgbClr val="0070C0"/>
              </a:solidFill>
            </a:endParaRPr>
          </a:p>
        </p:txBody>
      </p:sp>
      <p:sp>
        <p:nvSpPr>
          <p:cNvPr id="5" name="矩形 4"/>
          <p:cNvSpPr/>
          <p:nvPr/>
        </p:nvSpPr>
        <p:spPr>
          <a:xfrm>
            <a:off x="381713" y="2257609"/>
            <a:ext cx="4891042" cy="4093428"/>
          </a:xfrm>
          <a:prstGeom prst="rect">
            <a:avLst/>
          </a:prstGeom>
        </p:spPr>
        <p:txBody>
          <a:bodyPr wrap="square">
            <a:spAutoFit/>
          </a:bodyPr>
          <a:lstStyle/>
          <a:p>
            <a:r>
              <a:rPr lang="en-US" altLang="zh-CN" sz="2600" dirty="0" smtClean="0"/>
              <a:t>XML</a:t>
            </a:r>
            <a:r>
              <a:rPr lang="zh-CN" altLang="en-US" sz="2600" dirty="0" smtClean="0"/>
              <a:t>语言出现还可以描述上图那种，在现实生活中经常出现的有关系的数据。</a:t>
            </a:r>
          </a:p>
          <a:p>
            <a:r>
              <a:rPr lang="zh-CN" altLang="en-US" sz="2600" dirty="0" smtClean="0"/>
              <a:t>在</a:t>
            </a:r>
            <a:r>
              <a:rPr lang="en-US" altLang="zh-CN" sz="2600" dirty="0" smtClean="0"/>
              <a:t>XML</a:t>
            </a:r>
            <a:r>
              <a:rPr lang="zh-CN" altLang="en-US" sz="2600" dirty="0" smtClean="0"/>
              <a:t>语言中，它允许用户自定义标签。一个标签用于描述一段数据；一个标签可分为开始标签和结束标签，在开始标签和结束标签之间，又可以使用其它标签描述其它数据，以此来实现数据关系的描述。例如：</a:t>
            </a:r>
            <a:endParaRPr lang="zh-CN" altLang="en-US" sz="2600" dirty="0"/>
          </a:p>
        </p:txBody>
      </p:sp>
      <p:pic>
        <p:nvPicPr>
          <p:cNvPr id="7" name="图片 6"/>
          <p:cNvPicPr>
            <a:picLocks noChangeAspect="1"/>
          </p:cNvPicPr>
          <p:nvPr/>
        </p:nvPicPr>
        <p:blipFill>
          <a:blip r:embed="rId3"/>
          <a:stretch>
            <a:fillRect/>
          </a:stretch>
        </p:blipFill>
        <p:spPr>
          <a:xfrm>
            <a:off x="6110242" y="2257609"/>
            <a:ext cx="3738879" cy="3781366"/>
          </a:xfrm>
          <a:prstGeom prst="rect">
            <a:avLst/>
          </a:prstGeom>
        </p:spPr>
      </p:pic>
    </p:spTree>
    <p:extLst>
      <p:ext uri="{BB962C8B-B14F-4D97-AF65-F5344CB8AC3E}">
        <p14:creationId xmlns:p14="http://schemas.microsoft.com/office/powerpoint/2010/main" val="185197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840165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为什么需要</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en-US" altLang="zh-CN"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的用处是什么？</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507831"/>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需求举例</a:t>
            </a:r>
            <a:r>
              <a:rPr lang="en-US" altLang="zh-CN" dirty="0" smtClean="0">
                <a:solidFill>
                  <a:srgbClr val="0070C0"/>
                </a:solidFill>
              </a:rPr>
              <a:t>4</a:t>
            </a:r>
            <a:r>
              <a:rPr lang="zh-CN" altLang="en-US" dirty="0" smtClean="0">
                <a:solidFill>
                  <a:srgbClr val="0070C0"/>
                </a:solidFill>
              </a:rPr>
              <a:t>：</a:t>
            </a:r>
            <a:r>
              <a:rPr lang="en-US" altLang="zh-CN" dirty="0" smtClean="0">
                <a:solidFill>
                  <a:srgbClr val="0070C0"/>
                </a:solidFill>
              </a:rPr>
              <a:t>XML</a:t>
            </a:r>
            <a:r>
              <a:rPr lang="zh-CN" altLang="en-US" dirty="0" smtClean="0">
                <a:solidFill>
                  <a:srgbClr val="0070C0"/>
                </a:solidFill>
              </a:rPr>
              <a:t>可以充当小型的数据库</a:t>
            </a:r>
            <a:endParaRPr lang="en-US" altLang="zh-CN" dirty="0" smtClean="0">
              <a:solidFill>
                <a:srgbClr val="0070C0"/>
              </a:solidFill>
            </a:endParaRPr>
          </a:p>
        </p:txBody>
      </p:sp>
      <p:sp>
        <p:nvSpPr>
          <p:cNvPr id="5" name="矩形 4"/>
          <p:cNvSpPr/>
          <p:nvPr/>
        </p:nvSpPr>
        <p:spPr>
          <a:xfrm>
            <a:off x="381713" y="2257609"/>
            <a:ext cx="11052560" cy="1938992"/>
          </a:xfrm>
          <a:prstGeom prst="rect">
            <a:avLst/>
          </a:prstGeom>
        </p:spPr>
        <p:txBody>
          <a:bodyPr wrap="square">
            <a:spAutoFit/>
          </a:bodyPr>
          <a:lstStyle/>
          <a:p>
            <a:r>
              <a:rPr lang="en-US" altLang="zh-CN" sz="2400" dirty="0" smtClean="0"/>
              <a:t>XML</a:t>
            </a:r>
            <a:r>
              <a:rPr lang="zh-CN" altLang="en-US" sz="2400" dirty="0" smtClean="0"/>
              <a:t>文件做小型数据库，也是不错的选择，我们程序中可能用到一些经常要人工配置的数据，如果放在数据库中读取不合适</a:t>
            </a:r>
            <a:r>
              <a:rPr lang="zh-CN" altLang="en-US" sz="2400" dirty="0"/>
              <a:t>，</a:t>
            </a:r>
            <a:r>
              <a:rPr lang="zh-CN" altLang="en-US" sz="2400" dirty="0" smtClean="0"/>
              <a:t>因为会增加维护数据库工作，则可以考虑直接用</a:t>
            </a:r>
            <a:r>
              <a:rPr lang="en-US" altLang="zh-CN" sz="2400" dirty="0" smtClean="0"/>
              <a:t>XML</a:t>
            </a:r>
            <a:r>
              <a:rPr lang="zh-CN" altLang="en-US" sz="2400" dirty="0" smtClean="0"/>
              <a:t>来做小型数据库 。</a:t>
            </a:r>
            <a:endParaRPr lang="en-US" altLang="zh-CN" sz="2400" dirty="0" smtClean="0"/>
          </a:p>
          <a:p>
            <a:r>
              <a:rPr lang="zh-CN" altLang="en-US" sz="2400" dirty="0" smtClean="0"/>
              <a:t>比如</a:t>
            </a:r>
            <a:r>
              <a:rPr lang="en-US" altLang="zh-CN" sz="2400" dirty="0" smtClean="0"/>
              <a:t>MSN</a:t>
            </a:r>
            <a:r>
              <a:rPr lang="zh-CN" altLang="en-US" sz="2400" dirty="0" smtClean="0"/>
              <a:t>中保存用户聊天记录就是用</a:t>
            </a:r>
            <a:r>
              <a:rPr lang="en-US" altLang="zh-CN" sz="2400" dirty="0" smtClean="0"/>
              <a:t>XML</a:t>
            </a:r>
            <a:r>
              <a:rPr lang="zh-CN" altLang="en-US" sz="2400" dirty="0" smtClean="0"/>
              <a:t>文件，而且直接读取文件显然要比读取数据库快。</a:t>
            </a:r>
          </a:p>
        </p:txBody>
      </p:sp>
    </p:spTree>
    <p:extLst>
      <p:ext uri="{BB962C8B-B14F-4D97-AF65-F5344CB8AC3E}">
        <p14:creationId xmlns:p14="http://schemas.microsoft.com/office/powerpoint/2010/main" val="427008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30909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入门案例</a:t>
            </a:r>
            <a:r>
              <a:rPr lang="en-US" altLang="zh-CN" dirty="0" smtClean="0">
                <a:solidFill>
                  <a:srgbClr val="0070C0"/>
                </a:solidFill>
              </a:rPr>
              <a:t>: </a:t>
            </a:r>
            <a:r>
              <a:rPr lang="zh-CN" altLang="en-US" dirty="0" smtClean="0">
                <a:solidFill>
                  <a:srgbClr val="0070C0"/>
                </a:solidFill>
              </a:rPr>
              <a:t>用</a:t>
            </a:r>
            <a:r>
              <a:rPr lang="en-US" altLang="zh-CN" dirty="0" smtClean="0">
                <a:solidFill>
                  <a:srgbClr val="0070C0"/>
                </a:solidFill>
              </a:rPr>
              <a:t>XML</a:t>
            </a:r>
            <a:r>
              <a:rPr lang="zh-CN" altLang="en-US" dirty="0" smtClean="0">
                <a:solidFill>
                  <a:srgbClr val="0070C0"/>
                </a:solidFill>
              </a:rPr>
              <a:t>来记录一个班级信息</a:t>
            </a:r>
          </a:p>
        </p:txBody>
      </p:sp>
      <p:pic>
        <p:nvPicPr>
          <p:cNvPr id="2" name="图片 1"/>
          <p:cNvPicPr>
            <a:picLocks noChangeAspect="1"/>
          </p:cNvPicPr>
          <p:nvPr/>
        </p:nvPicPr>
        <p:blipFill>
          <a:blip r:embed="rId2"/>
          <a:stretch>
            <a:fillRect/>
          </a:stretch>
        </p:blipFill>
        <p:spPr>
          <a:xfrm>
            <a:off x="1555533" y="2454894"/>
            <a:ext cx="2046203" cy="2270930"/>
          </a:xfrm>
          <a:prstGeom prst="rect">
            <a:avLst/>
          </a:prstGeom>
        </p:spPr>
      </p:pic>
      <p:pic>
        <p:nvPicPr>
          <p:cNvPr id="3" name="图片 2"/>
          <p:cNvPicPr>
            <a:picLocks noChangeAspect="1"/>
          </p:cNvPicPr>
          <p:nvPr/>
        </p:nvPicPr>
        <p:blipFill>
          <a:blip r:embed="rId3"/>
          <a:stretch>
            <a:fillRect/>
          </a:stretch>
        </p:blipFill>
        <p:spPr>
          <a:xfrm>
            <a:off x="248802" y="3280835"/>
            <a:ext cx="619048" cy="619048"/>
          </a:xfrm>
          <a:prstGeom prst="rect">
            <a:avLst/>
          </a:prstGeom>
        </p:spPr>
      </p:pic>
      <p:cxnSp>
        <p:nvCxnSpPr>
          <p:cNvPr id="7" name="直接箭头连接符 6"/>
          <p:cNvCxnSpPr/>
          <p:nvPr/>
        </p:nvCxnSpPr>
        <p:spPr>
          <a:xfrm>
            <a:off x="1085316" y="3590359"/>
            <a:ext cx="384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a:stretch>
            <a:fillRect/>
          </a:stretch>
        </p:blipFill>
        <p:spPr>
          <a:xfrm>
            <a:off x="4104750" y="2970352"/>
            <a:ext cx="2762592" cy="929531"/>
          </a:xfrm>
          <a:prstGeom prst="rect">
            <a:avLst/>
          </a:prstGeom>
        </p:spPr>
      </p:pic>
      <p:cxnSp>
        <p:nvCxnSpPr>
          <p:cNvPr id="10" name="直接箭头连接符 9"/>
          <p:cNvCxnSpPr/>
          <p:nvPr/>
        </p:nvCxnSpPr>
        <p:spPr>
          <a:xfrm>
            <a:off x="3484458" y="3590359"/>
            <a:ext cx="496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tretch>
            <a:fillRect/>
          </a:stretch>
        </p:blipFill>
        <p:spPr>
          <a:xfrm>
            <a:off x="7195559" y="2855815"/>
            <a:ext cx="4481190" cy="3210115"/>
          </a:xfrm>
          <a:prstGeom prst="rect">
            <a:avLst/>
          </a:prstGeom>
        </p:spPr>
      </p:pic>
      <p:pic>
        <p:nvPicPr>
          <p:cNvPr id="13" name="图片 12"/>
          <p:cNvPicPr>
            <a:picLocks noChangeAspect="1"/>
          </p:cNvPicPr>
          <p:nvPr/>
        </p:nvPicPr>
        <p:blipFill>
          <a:blip r:embed="rId6"/>
          <a:stretch>
            <a:fillRect/>
          </a:stretch>
        </p:blipFill>
        <p:spPr>
          <a:xfrm>
            <a:off x="7195559" y="2099109"/>
            <a:ext cx="4619048" cy="257143"/>
          </a:xfrm>
          <a:prstGeom prst="rect">
            <a:avLst/>
          </a:prstGeom>
        </p:spPr>
      </p:pic>
    </p:spTree>
    <p:extLst>
      <p:ext uri="{BB962C8B-B14F-4D97-AF65-F5344CB8AC3E}">
        <p14:creationId xmlns:p14="http://schemas.microsoft.com/office/powerpoint/2010/main" val="119630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30909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入门案例</a:t>
            </a:r>
            <a:r>
              <a:rPr lang="en-US" altLang="zh-CN" dirty="0" smtClean="0">
                <a:solidFill>
                  <a:srgbClr val="0070C0"/>
                </a:solidFill>
              </a:rPr>
              <a:t>: </a:t>
            </a:r>
            <a:r>
              <a:rPr lang="zh-CN" altLang="en-US" dirty="0" smtClean="0">
                <a:solidFill>
                  <a:srgbClr val="0070C0"/>
                </a:solidFill>
              </a:rPr>
              <a:t>用</a:t>
            </a:r>
            <a:r>
              <a:rPr lang="en-US" altLang="zh-CN" dirty="0" smtClean="0">
                <a:solidFill>
                  <a:srgbClr val="0070C0"/>
                </a:solidFill>
              </a:rPr>
              <a:t>XML</a:t>
            </a:r>
            <a:r>
              <a:rPr lang="zh-CN" altLang="en-US" dirty="0" smtClean="0">
                <a:solidFill>
                  <a:srgbClr val="0070C0"/>
                </a:solidFill>
              </a:rPr>
              <a:t>来记录一个班级信息</a:t>
            </a:r>
          </a:p>
        </p:txBody>
      </p:sp>
      <p:pic>
        <p:nvPicPr>
          <p:cNvPr id="5" name="图片 4"/>
          <p:cNvPicPr>
            <a:picLocks noChangeAspect="1"/>
          </p:cNvPicPr>
          <p:nvPr/>
        </p:nvPicPr>
        <p:blipFill>
          <a:blip r:embed="rId2"/>
          <a:stretch>
            <a:fillRect/>
          </a:stretch>
        </p:blipFill>
        <p:spPr>
          <a:xfrm>
            <a:off x="489808" y="2257610"/>
            <a:ext cx="8990476" cy="4247619"/>
          </a:xfrm>
          <a:prstGeom prst="rect">
            <a:avLst/>
          </a:prstGeom>
        </p:spPr>
      </p:pic>
    </p:spTree>
    <p:extLst>
      <p:ext uri="{BB962C8B-B14F-4D97-AF65-F5344CB8AC3E}">
        <p14:creationId xmlns:p14="http://schemas.microsoft.com/office/powerpoint/2010/main" val="161223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30909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入门案例</a:t>
            </a:r>
            <a:r>
              <a:rPr lang="en-US" altLang="zh-CN" dirty="0" smtClean="0">
                <a:solidFill>
                  <a:srgbClr val="0070C0"/>
                </a:solidFill>
              </a:rPr>
              <a:t>: </a:t>
            </a:r>
            <a:r>
              <a:rPr lang="zh-CN" altLang="en-US" dirty="0" smtClean="0">
                <a:solidFill>
                  <a:srgbClr val="0070C0"/>
                </a:solidFill>
              </a:rPr>
              <a:t>用</a:t>
            </a:r>
            <a:r>
              <a:rPr lang="en-US" altLang="zh-CN" dirty="0" smtClean="0">
                <a:solidFill>
                  <a:srgbClr val="0070C0"/>
                </a:solidFill>
              </a:rPr>
              <a:t>XML</a:t>
            </a:r>
            <a:r>
              <a:rPr lang="zh-CN" altLang="en-US" dirty="0" smtClean="0">
                <a:solidFill>
                  <a:srgbClr val="0070C0"/>
                </a:solidFill>
              </a:rPr>
              <a:t>来记录一个班级信息</a:t>
            </a:r>
          </a:p>
        </p:txBody>
      </p:sp>
      <p:pic>
        <p:nvPicPr>
          <p:cNvPr id="9" name="图片 8"/>
          <p:cNvPicPr>
            <a:picLocks noChangeAspect="1"/>
          </p:cNvPicPr>
          <p:nvPr/>
        </p:nvPicPr>
        <p:blipFill>
          <a:blip r:embed="rId2"/>
          <a:stretch>
            <a:fillRect/>
          </a:stretch>
        </p:blipFill>
        <p:spPr>
          <a:xfrm>
            <a:off x="5181599" y="1797228"/>
            <a:ext cx="6273048" cy="4193183"/>
          </a:xfrm>
          <a:prstGeom prst="rect">
            <a:avLst/>
          </a:prstGeom>
        </p:spPr>
      </p:pic>
      <p:pic>
        <p:nvPicPr>
          <p:cNvPr id="2" name="图片 1"/>
          <p:cNvPicPr>
            <a:picLocks noChangeAspect="1"/>
          </p:cNvPicPr>
          <p:nvPr/>
        </p:nvPicPr>
        <p:blipFill rotWithShape="1">
          <a:blip r:embed="rId3"/>
          <a:srcRect l="19519" t="14800" r="62050" b="43036"/>
          <a:stretch/>
        </p:blipFill>
        <p:spPr>
          <a:xfrm>
            <a:off x="384561" y="2432300"/>
            <a:ext cx="2242356" cy="2885512"/>
          </a:xfrm>
          <a:prstGeom prst="rect">
            <a:avLst/>
          </a:prstGeom>
        </p:spPr>
      </p:pic>
      <p:sp>
        <p:nvSpPr>
          <p:cNvPr id="7" name="矩形 6"/>
          <p:cNvSpPr/>
          <p:nvPr/>
        </p:nvSpPr>
        <p:spPr>
          <a:xfrm>
            <a:off x="185575" y="5990411"/>
            <a:ext cx="11635878" cy="369332"/>
          </a:xfrm>
          <a:prstGeom prst="rect">
            <a:avLst/>
          </a:prstGeom>
        </p:spPr>
        <p:txBody>
          <a:bodyPr wrap="none">
            <a:spAutoFit/>
          </a:bodyPr>
          <a:lstStyle/>
          <a:p>
            <a:r>
              <a:rPr lang="zh-CN" altLang="en-US" dirty="0" smtClean="0"/>
              <a:t>美国国家标准学会（</a:t>
            </a:r>
            <a:r>
              <a:rPr lang="en-US" altLang="zh-CN" dirty="0" smtClean="0"/>
              <a:t>American National Standards Institute </a:t>
            </a:r>
            <a:r>
              <a:rPr lang="zh-CN" altLang="en-US" dirty="0" smtClean="0"/>
              <a:t>，</a:t>
            </a:r>
            <a:r>
              <a:rPr lang="en-US" altLang="zh-CN" dirty="0" smtClean="0"/>
              <a:t>ANSI</a:t>
            </a:r>
            <a:r>
              <a:rPr lang="zh-CN" altLang="en-US" dirty="0" smtClean="0"/>
              <a:t>），中国大陆的操作系统默认是中国的默认编码。</a:t>
            </a:r>
            <a:endParaRPr lang="zh-CN" altLang="en-US" dirty="0"/>
          </a:p>
        </p:txBody>
      </p:sp>
    </p:spTree>
    <p:extLst>
      <p:ext uri="{BB962C8B-B14F-4D97-AF65-F5344CB8AC3E}">
        <p14:creationId xmlns:p14="http://schemas.microsoft.com/office/powerpoint/2010/main" val="368121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30909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入门案例</a:t>
            </a:r>
            <a:r>
              <a:rPr lang="en-US" altLang="zh-CN" dirty="0" smtClean="0">
                <a:solidFill>
                  <a:srgbClr val="0070C0"/>
                </a:solidFill>
              </a:rPr>
              <a:t>: </a:t>
            </a:r>
            <a:r>
              <a:rPr lang="zh-CN" altLang="en-US" dirty="0" smtClean="0">
                <a:solidFill>
                  <a:srgbClr val="0070C0"/>
                </a:solidFill>
              </a:rPr>
              <a:t>用</a:t>
            </a:r>
            <a:r>
              <a:rPr lang="en-US" altLang="zh-CN" dirty="0" smtClean="0">
                <a:solidFill>
                  <a:srgbClr val="0070C0"/>
                </a:solidFill>
              </a:rPr>
              <a:t>XML</a:t>
            </a:r>
            <a:r>
              <a:rPr lang="zh-CN" altLang="en-US" dirty="0" smtClean="0">
                <a:solidFill>
                  <a:srgbClr val="0070C0"/>
                </a:solidFill>
              </a:rPr>
              <a:t>来记录一个班级信息</a:t>
            </a:r>
          </a:p>
        </p:txBody>
      </p:sp>
      <p:pic>
        <p:nvPicPr>
          <p:cNvPr id="3" name="图片 2"/>
          <p:cNvPicPr>
            <a:picLocks noChangeAspect="1"/>
          </p:cNvPicPr>
          <p:nvPr/>
        </p:nvPicPr>
        <p:blipFill>
          <a:blip r:embed="rId2"/>
          <a:stretch>
            <a:fillRect/>
          </a:stretch>
        </p:blipFill>
        <p:spPr>
          <a:xfrm>
            <a:off x="2040317" y="2338150"/>
            <a:ext cx="7229102" cy="3850501"/>
          </a:xfrm>
          <a:prstGeom prst="rect">
            <a:avLst/>
          </a:prstGeom>
        </p:spPr>
      </p:pic>
    </p:spTree>
    <p:extLst>
      <p:ext uri="{BB962C8B-B14F-4D97-AF65-F5344CB8AC3E}">
        <p14:creationId xmlns:p14="http://schemas.microsoft.com/office/powerpoint/2010/main" val="156399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30909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3831818"/>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一个</a:t>
            </a:r>
            <a:r>
              <a:rPr lang="en-US" altLang="zh-CN" dirty="0" smtClean="0">
                <a:solidFill>
                  <a:srgbClr val="0070C0"/>
                </a:solidFill>
              </a:rPr>
              <a:t>XML</a:t>
            </a:r>
            <a:r>
              <a:rPr lang="zh-CN" altLang="en-US" dirty="0" smtClean="0">
                <a:solidFill>
                  <a:srgbClr val="0070C0"/>
                </a:solidFill>
              </a:rPr>
              <a:t>文件分为如下几部分内容：</a:t>
            </a:r>
          </a:p>
          <a:p>
            <a:pPr>
              <a:lnSpc>
                <a:spcPct val="150000"/>
              </a:lnSpc>
            </a:pPr>
            <a:r>
              <a:rPr lang="zh-CN" altLang="en-US" sz="2400" dirty="0" smtClean="0"/>
              <a:t>文档声明 </a:t>
            </a:r>
          </a:p>
          <a:p>
            <a:pPr>
              <a:lnSpc>
                <a:spcPct val="150000"/>
              </a:lnSpc>
            </a:pPr>
            <a:r>
              <a:rPr lang="zh-CN" altLang="en-US" sz="2400" dirty="0" smtClean="0"/>
              <a:t>元素</a:t>
            </a:r>
          </a:p>
          <a:p>
            <a:pPr>
              <a:lnSpc>
                <a:spcPct val="150000"/>
              </a:lnSpc>
            </a:pPr>
            <a:r>
              <a:rPr lang="zh-CN" altLang="en-US" sz="2400" dirty="0" smtClean="0"/>
              <a:t>属性</a:t>
            </a:r>
          </a:p>
          <a:p>
            <a:pPr>
              <a:lnSpc>
                <a:spcPct val="150000"/>
              </a:lnSpc>
            </a:pPr>
            <a:r>
              <a:rPr lang="zh-CN" altLang="en-US" sz="2400" dirty="0" smtClean="0"/>
              <a:t>注释  </a:t>
            </a:r>
          </a:p>
          <a:p>
            <a:pPr>
              <a:lnSpc>
                <a:spcPct val="150000"/>
              </a:lnSpc>
            </a:pPr>
            <a:r>
              <a:rPr lang="en-US" altLang="zh-CN" sz="2400" dirty="0" smtClean="0"/>
              <a:t>CDATA</a:t>
            </a:r>
            <a:r>
              <a:rPr lang="zh-CN" altLang="en-US" sz="2400" dirty="0" smtClean="0"/>
              <a:t>节（区） 、特殊字符 </a:t>
            </a:r>
          </a:p>
          <a:p>
            <a:pPr>
              <a:lnSpc>
                <a:spcPct val="150000"/>
              </a:lnSpc>
            </a:pPr>
            <a:r>
              <a:rPr lang="zh-CN" altLang="en-US" sz="2400" dirty="0" smtClean="0"/>
              <a:t>处理指令（</a:t>
            </a:r>
            <a:r>
              <a:rPr lang="en-US" altLang="zh-CN" sz="2400" dirty="0" smtClean="0"/>
              <a:t>processing instruction</a:t>
            </a:r>
            <a:r>
              <a:rPr lang="zh-CN" altLang="en-US" sz="2400" dirty="0" smtClean="0"/>
              <a:t>，</a:t>
            </a:r>
            <a:r>
              <a:rPr lang="en-US" altLang="zh-CN" sz="2400" dirty="0" smtClean="0"/>
              <a:t>PI</a:t>
            </a:r>
            <a:r>
              <a:rPr lang="zh-CN" altLang="en-US" sz="2400" dirty="0" smtClean="0"/>
              <a:t>） </a:t>
            </a:r>
            <a:endParaRPr lang="zh-CN" altLang="en-US" sz="2400" dirty="0"/>
          </a:p>
        </p:txBody>
      </p:sp>
    </p:spTree>
    <p:extLst>
      <p:ext uri="{BB962C8B-B14F-4D97-AF65-F5344CB8AC3E}">
        <p14:creationId xmlns:p14="http://schemas.microsoft.com/office/powerpoint/2010/main" val="21396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17000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文档声明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524315"/>
          </a:xfrm>
          <a:prstGeom prst="rect">
            <a:avLst/>
          </a:prstGeom>
        </p:spPr>
        <p:txBody>
          <a:bodyPr wrap="square">
            <a:spAutoFit/>
          </a:bodyPr>
          <a:lstStyle/>
          <a:p>
            <a:pPr>
              <a:lnSpc>
                <a:spcPct val="150000"/>
              </a:lnSpc>
            </a:pPr>
            <a:endParaRPr lang="en-US" altLang="zh-CN" sz="2400" dirty="0" smtClean="0"/>
          </a:p>
          <a:p>
            <a:pPr>
              <a:lnSpc>
                <a:spcPct val="150000"/>
              </a:lnSpc>
            </a:pPr>
            <a:r>
              <a:rPr lang="en-US" altLang="zh-CN" sz="2400" dirty="0" smtClean="0"/>
              <a:t>XML</a:t>
            </a:r>
            <a:r>
              <a:rPr lang="zh-CN" altLang="en-US" sz="2400" dirty="0" smtClean="0"/>
              <a:t>声明放在</a:t>
            </a:r>
            <a:r>
              <a:rPr lang="en-US" altLang="zh-CN" sz="2400" dirty="0" smtClean="0"/>
              <a:t>XML</a:t>
            </a:r>
            <a:r>
              <a:rPr lang="zh-CN" altLang="en-US" sz="2400" dirty="0" smtClean="0"/>
              <a:t>文档的</a:t>
            </a:r>
            <a:r>
              <a:rPr lang="zh-CN" altLang="en-US" sz="2400" dirty="0" smtClean="0">
                <a:solidFill>
                  <a:srgbClr val="FF0000"/>
                </a:solidFill>
              </a:rPr>
              <a:t>第一行</a:t>
            </a:r>
          </a:p>
          <a:p>
            <a:pPr>
              <a:lnSpc>
                <a:spcPct val="150000"/>
              </a:lnSpc>
            </a:pPr>
            <a:r>
              <a:rPr lang="en-US" altLang="zh-CN" sz="2400" dirty="0" smtClean="0"/>
              <a:t>XML</a:t>
            </a:r>
            <a:r>
              <a:rPr lang="zh-CN" altLang="en-US" sz="2400" dirty="0" smtClean="0"/>
              <a:t>声明由以下几个部分组成：</a:t>
            </a:r>
          </a:p>
          <a:p>
            <a:pPr>
              <a:lnSpc>
                <a:spcPct val="150000"/>
              </a:lnSpc>
            </a:pPr>
            <a:r>
              <a:rPr lang="en-US" altLang="zh-CN" sz="2400" dirty="0" smtClean="0"/>
              <a:t>version - -</a:t>
            </a:r>
            <a:r>
              <a:rPr lang="zh-CN" altLang="en-US" sz="2400" dirty="0" smtClean="0"/>
              <a:t>文档符合</a:t>
            </a:r>
            <a:r>
              <a:rPr lang="en-US" altLang="zh-CN" sz="2400" dirty="0" smtClean="0"/>
              <a:t>XML1.0</a:t>
            </a:r>
            <a:r>
              <a:rPr lang="zh-CN" altLang="en-US" sz="2400" dirty="0" smtClean="0"/>
              <a:t>规范</a:t>
            </a:r>
            <a:r>
              <a:rPr lang="en-US" altLang="zh-CN" sz="2400" dirty="0" smtClean="0"/>
              <a:t>,</a:t>
            </a:r>
            <a:r>
              <a:rPr lang="zh-CN" altLang="en-US" sz="2400" dirty="0" smtClean="0"/>
              <a:t>我们学习</a:t>
            </a:r>
            <a:r>
              <a:rPr lang="en-US" altLang="zh-CN" sz="2400" dirty="0" smtClean="0"/>
              <a:t>1.0</a:t>
            </a:r>
          </a:p>
          <a:p>
            <a:pPr>
              <a:lnSpc>
                <a:spcPct val="150000"/>
              </a:lnSpc>
            </a:pPr>
            <a:r>
              <a:rPr lang="en-US" altLang="zh-CN" sz="2400" dirty="0" smtClean="0"/>
              <a:t>encoding - -</a:t>
            </a:r>
            <a:r>
              <a:rPr lang="zh-CN" altLang="en-US" sz="2400" dirty="0" smtClean="0"/>
              <a:t>文档字符编码，比如”</a:t>
            </a:r>
            <a:r>
              <a:rPr lang="en-US" altLang="zh-CN" sz="2400" dirty="0" smtClean="0"/>
              <a:t>gb2312”</a:t>
            </a:r>
          </a:p>
          <a:p>
            <a:pPr>
              <a:lnSpc>
                <a:spcPct val="150000"/>
              </a:lnSpc>
            </a:pPr>
            <a:r>
              <a:rPr lang="en-US" altLang="zh-CN" sz="2400" dirty="0" smtClean="0"/>
              <a:t>standalone - -</a:t>
            </a:r>
            <a:r>
              <a:rPr lang="zh-CN" altLang="en-US" sz="2400" dirty="0" smtClean="0"/>
              <a:t>文档定义是否独立使用</a:t>
            </a:r>
          </a:p>
          <a:p>
            <a:pPr>
              <a:lnSpc>
                <a:spcPct val="150000"/>
              </a:lnSpc>
            </a:pPr>
            <a:r>
              <a:rPr lang="en-US" altLang="zh-CN" sz="2400" dirty="0" smtClean="0"/>
              <a:t>standalone="yes“</a:t>
            </a:r>
          </a:p>
          <a:p>
            <a:pPr>
              <a:lnSpc>
                <a:spcPct val="150000"/>
              </a:lnSpc>
            </a:pPr>
            <a:r>
              <a:rPr lang="en-US" altLang="zh-CN" sz="2400" dirty="0" smtClean="0"/>
              <a:t>standalone=“no”   </a:t>
            </a:r>
            <a:r>
              <a:rPr lang="zh-CN" altLang="en-US" sz="2400" dirty="0" smtClean="0">
                <a:solidFill>
                  <a:srgbClr val="FF0000"/>
                </a:solidFill>
              </a:rPr>
              <a:t>默认，表示不独立使用，表示跟别的文件有关系，但浏览器不关心。</a:t>
            </a:r>
          </a:p>
        </p:txBody>
      </p:sp>
      <p:sp>
        <p:nvSpPr>
          <p:cNvPr id="2" name="Rectangle 2"/>
          <p:cNvSpPr>
            <a:spLocks noGrp="1" noChangeArrowheads="1"/>
          </p:cNvSpPr>
          <p:nvPr>
            <p:ph type="body" idx="1"/>
          </p:nvPr>
        </p:nvSpPr>
        <p:spPr bwMode="auto">
          <a:xfrm>
            <a:off x="145278" y="1736755"/>
            <a:ext cx="11835926" cy="647522"/>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en-US" altLang="zh-CN" sz="3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&lt;?xml version="1.0" encoding=“gb2312" standalone="yes"?&gt;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145278" y="1318167"/>
            <a:ext cx="10434414" cy="369332"/>
          </a:xfrm>
          <a:prstGeom prst="rect">
            <a:avLst/>
          </a:prstGeom>
        </p:spPr>
        <p:txBody>
          <a:bodyPr wrap="square">
            <a:spAutoFit/>
          </a:bodyPr>
          <a:lstStyle/>
          <a:p>
            <a:r>
              <a:rPr lang="en-US" altLang="zh-CN" dirty="0" smtClean="0"/>
              <a:t>&lt;?xml version=”1.0” encoding=”</a:t>
            </a:r>
            <a:r>
              <a:rPr lang="zh-CN" altLang="en-US" dirty="0" smtClean="0"/>
              <a:t>编码方式” </a:t>
            </a:r>
            <a:r>
              <a:rPr lang="en-US" altLang="zh-CN" dirty="0" smtClean="0"/>
              <a:t>standalone=”</a:t>
            </a:r>
            <a:r>
              <a:rPr lang="en-US" altLang="zh-CN" dirty="0" err="1" smtClean="0"/>
              <a:t>yes|no</a:t>
            </a:r>
            <a:r>
              <a:rPr lang="en-US" altLang="zh-CN" dirty="0" smtClean="0"/>
              <a:t>”?&gt;</a:t>
            </a:r>
            <a:endParaRPr lang="zh-CN" altLang="en-US" dirty="0"/>
          </a:p>
        </p:txBody>
      </p:sp>
    </p:spTree>
    <p:extLst>
      <p:ext uri="{BB962C8B-B14F-4D97-AF65-F5344CB8AC3E}">
        <p14:creationId xmlns:p14="http://schemas.microsoft.com/office/powerpoint/2010/main" val="341315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1</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80" y="1797228"/>
            <a:ext cx="5452216" cy="3970318"/>
          </a:xfrm>
          <a:prstGeom prst="rect">
            <a:avLst/>
          </a:prstGeom>
        </p:spPr>
        <p:txBody>
          <a:bodyPr wrap="square">
            <a:spAutoFit/>
          </a:bodyPr>
          <a:lstStyle/>
          <a:p>
            <a:pPr>
              <a:lnSpc>
                <a:spcPct val="150000"/>
              </a:lnSpc>
            </a:pPr>
            <a:r>
              <a:rPr lang="zh-CN" altLang="en-US" sz="2400" dirty="0" smtClean="0"/>
              <a:t>每个</a:t>
            </a:r>
            <a:r>
              <a:rPr lang="en-US" altLang="zh-CN" sz="2400" dirty="0" smtClean="0"/>
              <a:t>XML</a:t>
            </a:r>
            <a:r>
              <a:rPr lang="zh-CN" altLang="en-US" sz="2400" dirty="0" smtClean="0"/>
              <a:t>文档必须有且只有一个根元素。</a:t>
            </a:r>
          </a:p>
          <a:p>
            <a:pPr>
              <a:lnSpc>
                <a:spcPct val="150000"/>
              </a:lnSpc>
            </a:pPr>
            <a:r>
              <a:rPr lang="zh-CN" altLang="en-US" sz="2400" dirty="0" smtClean="0"/>
              <a:t>根元素是一个完全包括文档中其他所有元素的元素。</a:t>
            </a:r>
          </a:p>
          <a:p>
            <a:pPr>
              <a:lnSpc>
                <a:spcPct val="150000"/>
              </a:lnSpc>
            </a:pPr>
            <a:r>
              <a:rPr lang="zh-CN" altLang="en-US" sz="2400" dirty="0" smtClean="0"/>
              <a:t>根元素的起始标记要放在所有其他元素的起始标记之前。</a:t>
            </a:r>
          </a:p>
          <a:p>
            <a:pPr>
              <a:lnSpc>
                <a:spcPct val="150000"/>
              </a:lnSpc>
            </a:pPr>
            <a:r>
              <a:rPr lang="zh-CN" altLang="en-US" sz="2400" dirty="0" smtClean="0"/>
              <a:t>根元素的结束标记要放在所有其他元素的结束标记之后。</a:t>
            </a:r>
          </a:p>
        </p:txBody>
      </p:sp>
      <p:pic>
        <p:nvPicPr>
          <p:cNvPr id="7" name="图片 6"/>
          <p:cNvPicPr>
            <a:picLocks noChangeAspect="1"/>
          </p:cNvPicPr>
          <p:nvPr/>
        </p:nvPicPr>
        <p:blipFill>
          <a:blip r:embed="rId2"/>
          <a:stretch>
            <a:fillRect/>
          </a:stretch>
        </p:blipFill>
        <p:spPr>
          <a:xfrm>
            <a:off x="6208929" y="1944124"/>
            <a:ext cx="5123809" cy="3000000"/>
          </a:xfrm>
          <a:prstGeom prst="rect">
            <a:avLst/>
          </a:prstGeom>
        </p:spPr>
      </p:pic>
    </p:spTree>
    <p:extLst>
      <p:ext uri="{BB962C8B-B14F-4D97-AF65-F5344CB8AC3E}">
        <p14:creationId xmlns:p14="http://schemas.microsoft.com/office/powerpoint/2010/main" val="290189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201150"/>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GML</a:t>
            </a:r>
            <a:r>
              <a:rPr lang="zh-CN" altLang="en-US" dirty="0" smtClean="0">
                <a:solidFill>
                  <a:srgbClr val="0070C0"/>
                </a:solidFill>
              </a:rPr>
              <a:t>（</a:t>
            </a:r>
            <a:r>
              <a:rPr lang="en-US" altLang="zh-CN" dirty="0" smtClean="0">
                <a:solidFill>
                  <a:srgbClr val="0070C0"/>
                </a:solidFill>
              </a:rPr>
              <a:t> Generalized Markup Language</a:t>
            </a:r>
            <a:r>
              <a:rPr lang="zh-CN" altLang="en-US" dirty="0" smtClean="0">
                <a:solidFill>
                  <a:srgbClr val="0070C0"/>
                </a:solidFill>
              </a:rPr>
              <a:t>，通用标记语言）</a:t>
            </a:r>
            <a:r>
              <a:rPr lang="en-US" altLang="zh-CN" dirty="0" smtClean="0">
                <a:solidFill>
                  <a:srgbClr val="0070C0"/>
                </a:solidFill>
              </a:rPr>
              <a:t>1969</a:t>
            </a:r>
            <a:r>
              <a:rPr lang="zh-CN" altLang="en-US" dirty="0" smtClean="0">
                <a:solidFill>
                  <a:srgbClr val="0070C0"/>
                </a:solidFill>
              </a:rPr>
              <a:t>年</a:t>
            </a:r>
            <a:endParaRPr lang="en-US" altLang="zh-CN" dirty="0">
              <a:solidFill>
                <a:srgbClr val="0070C0"/>
              </a:solidFill>
              <a:hlinkClick r:id="rId2"/>
            </a:endParaRPr>
          </a:p>
          <a:p>
            <a:pPr>
              <a:lnSpc>
                <a:spcPct val="150000"/>
              </a:lnSpc>
            </a:pPr>
            <a:r>
              <a:rPr lang="zh-CN" altLang="en-US" sz="2000" dirty="0" smtClean="0"/>
              <a:t>通用标记语言的目的是为了</a:t>
            </a:r>
            <a:r>
              <a:rPr lang="zh-CN" altLang="en-US" sz="2000" dirty="0" smtClean="0">
                <a:solidFill>
                  <a:srgbClr val="FF0000"/>
                </a:solidFill>
              </a:rPr>
              <a:t>促进数据交换和操作</a:t>
            </a:r>
            <a:r>
              <a:rPr lang="zh-CN" altLang="en-US" sz="2000" dirty="0" smtClean="0"/>
              <a:t>，在</a:t>
            </a:r>
            <a:r>
              <a:rPr lang="en-US" altLang="zh-CN" sz="2000" dirty="0" smtClean="0"/>
              <a:t>20</a:t>
            </a:r>
            <a:r>
              <a:rPr lang="zh-CN" altLang="en-US" sz="2000" dirty="0" smtClean="0"/>
              <a:t>世纪</a:t>
            </a:r>
            <a:r>
              <a:rPr lang="en-US" altLang="zh-CN" sz="2000" dirty="0" smtClean="0"/>
              <a:t>60</a:t>
            </a:r>
            <a:r>
              <a:rPr lang="zh-CN" altLang="en-US" sz="2000" dirty="0" smtClean="0"/>
              <a:t>年代，</a:t>
            </a:r>
            <a:r>
              <a:rPr lang="en-US" altLang="zh-CN" sz="2000" dirty="0" smtClean="0"/>
              <a:t>IBM</a:t>
            </a:r>
            <a:r>
              <a:rPr lang="zh-CN" altLang="en-US" sz="2000" dirty="0" smtClean="0"/>
              <a:t>公司研究人员得出了重要的结论：要</a:t>
            </a:r>
            <a:r>
              <a:rPr lang="zh-CN" altLang="en-US" sz="2000" dirty="0" smtClean="0">
                <a:solidFill>
                  <a:srgbClr val="FF0000"/>
                </a:solidFill>
              </a:rPr>
              <a:t>提高系统的移植性</a:t>
            </a:r>
            <a:r>
              <a:rPr lang="zh-CN" altLang="en-US" sz="2000" dirty="0" smtClean="0"/>
              <a:t>，必须采用一种</a:t>
            </a:r>
            <a:r>
              <a:rPr lang="zh-CN" altLang="en-US" sz="2000" dirty="0" smtClean="0">
                <a:solidFill>
                  <a:srgbClr val="FF0000"/>
                </a:solidFill>
              </a:rPr>
              <a:t>通用的文档格式</a:t>
            </a:r>
            <a:r>
              <a:rPr lang="zh-CN" altLang="en-US" sz="2000" dirty="0" smtClean="0"/>
              <a:t>，这种文档的格式</a:t>
            </a:r>
            <a:r>
              <a:rPr lang="zh-CN" altLang="en-US" sz="2000" dirty="0" smtClean="0">
                <a:solidFill>
                  <a:srgbClr val="FF0000"/>
                </a:solidFill>
              </a:rPr>
              <a:t>必须遵守特定的规则</a:t>
            </a:r>
            <a:r>
              <a:rPr lang="zh-CN" altLang="en-US" sz="2000" dirty="0" smtClean="0"/>
              <a:t>。这也就是创建通用标记语言</a:t>
            </a:r>
            <a:r>
              <a:rPr lang="zh-CN" altLang="en-US" sz="2000" b="1" dirty="0" smtClean="0"/>
              <a:t>（</a:t>
            </a:r>
            <a:r>
              <a:rPr lang="zh-CN" altLang="en-US" sz="2000" dirty="0" smtClean="0"/>
              <a:t>外语全称：</a:t>
            </a:r>
            <a:r>
              <a:rPr lang="en-US" altLang="zh-CN" sz="2000" dirty="0" smtClean="0"/>
              <a:t>Generalized Markup Language</a:t>
            </a:r>
            <a:r>
              <a:rPr lang="zh-CN" altLang="en-US" sz="2000" dirty="0" smtClean="0"/>
              <a:t>、缩写：</a:t>
            </a:r>
            <a:r>
              <a:rPr lang="en-US" altLang="zh-CN" sz="2000" dirty="0" smtClean="0"/>
              <a:t>GML</a:t>
            </a:r>
            <a:r>
              <a:rPr lang="zh-CN" altLang="en-US" sz="2000" b="1" dirty="0" smtClean="0"/>
              <a:t>）</a:t>
            </a:r>
            <a:r>
              <a:rPr lang="zh-CN" altLang="en-US" sz="2000" dirty="0" smtClean="0"/>
              <a:t>的指导原则，为了将人们所产生的文件结构化为标准的格式，</a:t>
            </a:r>
            <a:r>
              <a:rPr lang="en-US" altLang="zh-CN" sz="2000" dirty="0" smtClean="0"/>
              <a:t>IBM</a:t>
            </a:r>
            <a:r>
              <a:rPr lang="zh-CN" altLang="en-US" sz="2000" dirty="0" smtClean="0"/>
              <a:t>创建了</a:t>
            </a:r>
            <a:r>
              <a:rPr lang="en-US" altLang="zh-CN" sz="2000" dirty="0" smtClean="0"/>
              <a:t>GML</a:t>
            </a:r>
            <a:r>
              <a:rPr lang="zh-CN" altLang="en-US" sz="2000" dirty="0" smtClean="0"/>
              <a:t>。</a:t>
            </a:r>
            <a:endParaRPr lang="en-US" altLang="zh-CN" sz="2000" dirty="0" smtClean="0"/>
          </a:p>
          <a:p>
            <a:pPr>
              <a:lnSpc>
                <a:spcPct val="150000"/>
              </a:lnSpc>
            </a:pPr>
            <a:r>
              <a:rPr lang="en-US" altLang="zh-CN" sz="2000" dirty="0" smtClean="0"/>
              <a:t>GML</a:t>
            </a:r>
            <a:r>
              <a:rPr lang="zh-CN" altLang="en-US" sz="2000" dirty="0" smtClean="0"/>
              <a:t>是一种</a:t>
            </a:r>
            <a:r>
              <a:rPr lang="en-US" altLang="zh-CN" sz="2000" dirty="0" smtClean="0"/>
              <a:t>IBM</a:t>
            </a:r>
            <a:r>
              <a:rPr lang="zh-CN" altLang="en-US" sz="2000" dirty="0" smtClean="0"/>
              <a:t>格式化文档语言，用于就其组织结构、各部件及其之间的关系进行文档描述。</a:t>
            </a:r>
            <a:r>
              <a:rPr lang="en-US" altLang="zh-CN" sz="2000" dirty="0" smtClean="0"/>
              <a:t>GML</a:t>
            </a:r>
            <a:r>
              <a:rPr lang="zh-CN" altLang="en-US" sz="2000" dirty="0" smtClean="0"/>
              <a:t>将这些描述标记为章节、重要小节和次重要小节（通过标题的级来区分）、段落、列表、表等。</a:t>
            </a:r>
            <a:r>
              <a:rPr lang="en-US" altLang="zh-CN" sz="2000" dirty="0" smtClean="0"/>
              <a:t>GML</a:t>
            </a:r>
            <a:r>
              <a:rPr lang="zh-CN" altLang="en-US" sz="2000" dirty="0" smtClean="0"/>
              <a:t>在文档具体格式方面，为文档员提供了一些方便，他们不必再为</a:t>
            </a:r>
            <a:r>
              <a:rPr lang="en-US" altLang="zh-CN" sz="2000" dirty="0" smtClean="0"/>
              <a:t>IBM</a:t>
            </a:r>
            <a:r>
              <a:rPr lang="zh-CN" altLang="en-US" sz="2000" dirty="0"/>
              <a:t>的</a:t>
            </a:r>
            <a:r>
              <a:rPr lang="zh-CN" altLang="en-US" sz="2000" dirty="0" smtClean="0"/>
              <a:t>打印机格式化语言</a:t>
            </a:r>
            <a:r>
              <a:rPr lang="en-US" altLang="zh-CN" sz="2000" dirty="0" smtClean="0"/>
              <a:t>SCRIPT</a:t>
            </a:r>
            <a:r>
              <a:rPr lang="zh-CN" altLang="en-US" sz="2000" dirty="0" smtClean="0"/>
              <a:t>要求的字体规范、行距以及页面设计等浪费精力。</a:t>
            </a:r>
            <a:r>
              <a:rPr lang="en-US" altLang="zh-CN" sz="2000" dirty="0" smtClean="0">
                <a:solidFill>
                  <a:srgbClr val="FF0000"/>
                </a:solidFill>
              </a:rPr>
              <a:t>GML</a:t>
            </a:r>
            <a:r>
              <a:rPr lang="zh-CN" altLang="en-US" sz="2000" dirty="0" smtClean="0">
                <a:solidFill>
                  <a:srgbClr val="FF0000"/>
                </a:solidFill>
              </a:rPr>
              <a:t>是标准通用标记语言的先驱和基础。</a:t>
            </a:r>
            <a:endParaRPr lang="zh-CN" altLang="en-US" sz="2000" dirty="0">
              <a:solidFill>
                <a:srgbClr val="FF0000"/>
              </a:solidFill>
            </a:endParaRPr>
          </a:p>
        </p:txBody>
      </p:sp>
    </p:spTree>
    <p:extLst>
      <p:ext uri="{BB962C8B-B14F-4D97-AF65-F5344CB8AC3E}">
        <p14:creationId xmlns:p14="http://schemas.microsoft.com/office/powerpoint/2010/main" val="244544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1</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80" y="1797228"/>
            <a:ext cx="5452216" cy="3970318"/>
          </a:xfrm>
          <a:prstGeom prst="rect">
            <a:avLst/>
          </a:prstGeom>
        </p:spPr>
        <p:txBody>
          <a:bodyPr wrap="square">
            <a:spAutoFit/>
          </a:bodyPr>
          <a:lstStyle/>
          <a:p>
            <a:pPr>
              <a:lnSpc>
                <a:spcPct val="150000"/>
              </a:lnSpc>
            </a:pPr>
            <a:r>
              <a:rPr lang="zh-CN" altLang="en-US" sz="2400" dirty="0" smtClean="0"/>
              <a:t>每个</a:t>
            </a:r>
            <a:r>
              <a:rPr lang="en-US" altLang="zh-CN" sz="2400" dirty="0" smtClean="0"/>
              <a:t>XML</a:t>
            </a:r>
            <a:r>
              <a:rPr lang="zh-CN" altLang="en-US" sz="2400" dirty="0" smtClean="0"/>
              <a:t>文档必须有且只有一个根元素。</a:t>
            </a:r>
          </a:p>
          <a:p>
            <a:pPr>
              <a:lnSpc>
                <a:spcPct val="150000"/>
              </a:lnSpc>
            </a:pPr>
            <a:r>
              <a:rPr lang="zh-CN" altLang="en-US" sz="2400" dirty="0" smtClean="0"/>
              <a:t>根元素是一个完全包括文档中其他所有元素的元素。</a:t>
            </a:r>
          </a:p>
          <a:p>
            <a:pPr>
              <a:lnSpc>
                <a:spcPct val="150000"/>
              </a:lnSpc>
            </a:pPr>
            <a:r>
              <a:rPr lang="zh-CN" altLang="en-US" sz="2400" dirty="0" smtClean="0"/>
              <a:t>根元素的起始标记要放在所有其他元素的起始标记之前。</a:t>
            </a:r>
          </a:p>
          <a:p>
            <a:pPr>
              <a:lnSpc>
                <a:spcPct val="150000"/>
              </a:lnSpc>
            </a:pPr>
            <a:r>
              <a:rPr lang="zh-CN" altLang="en-US" sz="2400" dirty="0" smtClean="0"/>
              <a:t>根元素的结束标记要放在所有其他元素的结束标记之后。</a:t>
            </a:r>
          </a:p>
        </p:txBody>
      </p:sp>
      <p:pic>
        <p:nvPicPr>
          <p:cNvPr id="2" name="图片 1"/>
          <p:cNvPicPr>
            <a:picLocks noChangeAspect="1"/>
          </p:cNvPicPr>
          <p:nvPr/>
        </p:nvPicPr>
        <p:blipFill>
          <a:blip r:embed="rId2"/>
          <a:stretch>
            <a:fillRect/>
          </a:stretch>
        </p:blipFill>
        <p:spPr>
          <a:xfrm>
            <a:off x="5597496" y="2085174"/>
            <a:ext cx="6301486" cy="3349951"/>
          </a:xfrm>
          <a:prstGeom prst="rect">
            <a:avLst/>
          </a:prstGeom>
        </p:spPr>
      </p:pic>
    </p:spTree>
    <p:extLst>
      <p:ext uri="{BB962C8B-B14F-4D97-AF65-F5344CB8AC3E}">
        <p14:creationId xmlns:p14="http://schemas.microsoft.com/office/powerpoint/2010/main" val="23797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2</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2308324"/>
          </a:xfrm>
          <a:prstGeom prst="rect">
            <a:avLst/>
          </a:prstGeom>
        </p:spPr>
        <p:txBody>
          <a:bodyPr wrap="square">
            <a:spAutoFit/>
          </a:bodyPr>
          <a:lstStyle/>
          <a:p>
            <a:pPr>
              <a:lnSpc>
                <a:spcPct val="150000"/>
              </a:lnSpc>
            </a:pPr>
            <a:r>
              <a:rPr lang="en-US" altLang="zh-CN" sz="2400" dirty="0" smtClean="0"/>
              <a:t>XML</a:t>
            </a:r>
            <a:r>
              <a:rPr lang="zh-CN" altLang="en-US" sz="2400" dirty="0" smtClean="0"/>
              <a:t>元素指</a:t>
            </a:r>
            <a:r>
              <a:rPr lang="en-US" altLang="zh-CN" sz="2400" dirty="0" smtClean="0"/>
              <a:t>XML</a:t>
            </a:r>
            <a:r>
              <a:rPr lang="zh-CN" altLang="en-US" sz="2400" dirty="0" smtClean="0"/>
              <a:t>文件中出现的标签，一个标签分为开始标签和结束标签，一个标签有如下几种书写形式，例如：</a:t>
            </a:r>
          </a:p>
          <a:p>
            <a:pPr>
              <a:lnSpc>
                <a:spcPct val="150000"/>
              </a:lnSpc>
            </a:pPr>
            <a:r>
              <a:rPr lang="zh-CN" altLang="en-US" sz="2400" dirty="0" smtClean="0"/>
              <a:t>包含标签体：</a:t>
            </a:r>
            <a:r>
              <a:rPr lang="en-US" altLang="zh-CN" sz="2400" dirty="0" smtClean="0"/>
              <a:t>&lt;a&gt;www.sohu.cn&lt;/a&gt;</a:t>
            </a:r>
          </a:p>
          <a:p>
            <a:pPr>
              <a:lnSpc>
                <a:spcPct val="150000"/>
              </a:lnSpc>
            </a:pPr>
            <a:r>
              <a:rPr lang="zh-CN" altLang="en-US" sz="2400" dirty="0" smtClean="0">
                <a:solidFill>
                  <a:srgbClr val="FF0000"/>
                </a:solidFill>
              </a:rPr>
              <a:t>元素</a:t>
            </a:r>
            <a:r>
              <a:rPr lang="en-US" altLang="zh-CN" sz="2400" dirty="0" smtClean="0">
                <a:solidFill>
                  <a:srgbClr val="FF0000"/>
                </a:solidFill>
              </a:rPr>
              <a:t>=</a:t>
            </a:r>
            <a:r>
              <a:rPr lang="zh-CN" altLang="en-US" sz="2400" dirty="0" smtClean="0">
                <a:solidFill>
                  <a:srgbClr val="FF0000"/>
                </a:solidFill>
              </a:rPr>
              <a:t>标签</a:t>
            </a:r>
            <a:r>
              <a:rPr lang="en-US" altLang="zh-CN" sz="2400" dirty="0" smtClean="0">
                <a:solidFill>
                  <a:srgbClr val="FF0000"/>
                </a:solidFill>
              </a:rPr>
              <a:t>=</a:t>
            </a:r>
            <a:r>
              <a:rPr lang="zh-CN" altLang="en-US" sz="2400" dirty="0" smtClean="0">
                <a:solidFill>
                  <a:srgbClr val="FF0000"/>
                </a:solidFill>
              </a:rPr>
              <a:t>节点</a:t>
            </a:r>
            <a:endParaRPr lang="en-US" altLang="zh-CN" sz="2400" dirty="0" smtClean="0">
              <a:solidFill>
                <a:srgbClr val="FF0000"/>
              </a:solidFill>
            </a:endParaRPr>
          </a:p>
        </p:txBody>
      </p:sp>
      <p:pic>
        <p:nvPicPr>
          <p:cNvPr id="3" name="图片 2"/>
          <p:cNvPicPr>
            <a:picLocks noChangeAspect="1"/>
          </p:cNvPicPr>
          <p:nvPr/>
        </p:nvPicPr>
        <p:blipFill>
          <a:blip r:embed="rId2"/>
          <a:stretch>
            <a:fillRect/>
          </a:stretch>
        </p:blipFill>
        <p:spPr>
          <a:xfrm>
            <a:off x="5455540" y="2951390"/>
            <a:ext cx="4866667" cy="3276190"/>
          </a:xfrm>
          <a:prstGeom prst="rect">
            <a:avLst/>
          </a:prstGeom>
        </p:spPr>
      </p:pic>
    </p:spTree>
    <p:extLst>
      <p:ext uri="{BB962C8B-B14F-4D97-AF65-F5344CB8AC3E}">
        <p14:creationId xmlns:p14="http://schemas.microsoft.com/office/powerpoint/2010/main" val="231248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2</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646331"/>
          </a:xfrm>
          <a:prstGeom prst="rect">
            <a:avLst/>
          </a:prstGeom>
        </p:spPr>
        <p:txBody>
          <a:bodyPr wrap="square">
            <a:spAutoFit/>
          </a:bodyPr>
          <a:lstStyle/>
          <a:p>
            <a:pPr>
              <a:lnSpc>
                <a:spcPct val="150000"/>
              </a:lnSpc>
            </a:pPr>
            <a:r>
              <a:rPr lang="zh-CN" altLang="en-US" sz="2400" dirty="0" smtClean="0"/>
              <a:t>不含标签体的：</a:t>
            </a:r>
            <a:r>
              <a:rPr lang="en-US" altLang="zh-CN" sz="2400" dirty="0" smtClean="0"/>
              <a:t>&lt;a&gt;&lt;/a&gt;, </a:t>
            </a:r>
            <a:r>
              <a:rPr lang="zh-CN" altLang="en-US" sz="2400" dirty="0" smtClean="0"/>
              <a:t>简写为：</a:t>
            </a:r>
            <a:r>
              <a:rPr lang="en-US" altLang="zh-CN" sz="2400" dirty="0" smtClean="0"/>
              <a:t>&lt;a/&gt;</a:t>
            </a:r>
          </a:p>
        </p:txBody>
      </p:sp>
      <p:pic>
        <p:nvPicPr>
          <p:cNvPr id="2" name="图片 1"/>
          <p:cNvPicPr>
            <a:picLocks noChangeAspect="1"/>
          </p:cNvPicPr>
          <p:nvPr/>
        </p:nvPicPr>
        <p:blipFill>
          <a:blip r:embed="rId2"/>
          <a:stretch>
            <a:fillRect/>
          </a:stretch>
        </p:blipFill>
        <p:spPr>
          <a:xfrm>
            <a:off x="290557" y="2508967"/>
            <a:ext cx="4691641" cy="3670702"/>
          </a:xfrm>
          <a:prstGeom prst="rect">
            <a:avLst/>
          </a:prstGeom>
        </p:spPr>
      </p:pic>
      <p:pic>
        <p:nvPicPr>
          <p:cNvPr id="3" name="图片 2"/>
          <p:cNvPicPr>
            <a:picLocks noChangeAspect="1"/>
          </p:cNvPicPr>
          <p:nvPr/>
        </p:nvPicPr>
        <p:blipFill>
          <a:blip r:embed="rId3"/>
          <a:stretch>
            <a:fillRect/>
          </a:stretch>
        </p:blipFill>
        <p:spPr>
          <a:xfrm>
            <a:off x="5885989" y="2443559"/>
            <a:ext cx="4702249" cy="3760255"/>
          </a:xfrm>
          <a:prstGeom prst="rect">
            <a:avLst/>
          </a:prstGeom>
        </p:spPr>
      </p:pic>
    </p:spTree>
    <p:extLst>
      <p:ext uri="{BB962C8B-B14F-4D97-AF65-F5344CB8AC3E}">
        <p14:creationId xmlns:p14="http://schemas.microsoft.com/office/powerpoint/2010/main" val="424414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2</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2862322"/>
          </a:xfrm>
          <a:prstGeom prst="rect">
            <a:avLst/>
          </a:prstGeom>
        </p:spPr>
        <p:txBody>
          <a:bodyPr wrap="square">
            <a:spAutoFit/>
          </a:bodyPr>
          <a:lstStyle/>
          <a:p>
            <a:pPr>
              <a:lnSpc>
                <a:spcPct val="150000"/>
              </a:lnSpc>
            </a:pPr>
            <a:r>
              <a:rPr lang="zh-CN" altLang="en-US" sz="2400" dirty="0" smtClean="0"/>
              <a:t>一个标签中也可以嵌套若干子标签。但所有标签必须合理的嵌套，绝对不允许交叉嵌套 ，例如：</a:t>
            </a:r>
          </a:p>
          <a:p>
            <a:pPr>
              <a:lnSpc>
                <a:spcPct val="150000"/>
              </a:lnSpc>
            </a:pPr>
            <a:r>
              <a:rPr lang="en-US" altLang="zh-CN" sz="2400" dirty="0" smtClean="0">
                <a:solidFill>
                  <a:srgbClr val="FF0000"/>
                </a:solidFill>
              </a:rPr>
              <a:t>&lt;a&gt;</a:t>
            </a:r>
            <a:r>
              <a:rPr lang="en-US" altLang="zh-CN" sz="2400" dirty="0" smtClean="0"/>
              <a:t>welcome to </a:t>
            </a:r>
            <a:r>
              <a:rPr lang="en-US" altLang="zh-CN" sz="2400" dirty="0" smtClean="0">
                <a:solidFill>
                  <a:srgbClr val="0070C0"/>
                </a:solidFill>
              </a:rPr>
              <a:t>&lt;b&gt;</a:t>
            </a:r>
            <a:r>
              <a:rPr lang="en-US" altLang="zh-CN" sz="2400" dirty="0" smtClean="0"/>
              <a:t>www.sohu.org</a:t>
            </a:r>
            <a:r>
              <a:rPr lang="en-US" altLang="zh-CN" sz="2400" dirty="0" smtClean="0">
                <a:solidFill>
                  <a:srgbClr val="0070C0"/>
                </a:solidFill>
              </a:rPr>
              <a:t>&lt;/b&gt;</a:t>
            </a:r>
            <a:r>
              <a:rPr lang="en-US" altLang="zh-CN" sz="2400" dirty="0" smtClean="0"/>
              <a:t> </a:t>
            </a:r>
            <a:r>
              <a:rPr lang="en-US" altLang="zh-CN" sz="2400" dirty="0" smtClean="0">
                <a:solidFill>
                  <a:srgbClr val="FF0000"/>
                </a:solidFill>
              </a:rPr>
              <a:t>&lt;/a&gt;</a:t>
            </a:r>
          </a:p>
          <a:p>
            <a:pPr>
              <a:lnSpc>
                <a:spcPct val="150000"/>
              </a:lnSpc>
            </a:pPr>
            <a:r>
              <a:rPr lang="en-US" altLang="zh-CN" sz="2400" dirty="0" smtClean="0">
                <a:solidFill>
                  <a:srgbClr val="FF0000"/>
                </a:solidFill>
              </a:rPr>
              <a:t>&lt;a&gt;</a:t>
            </a:r>
            <a:r>
              <a:rPr lang="en-US" altLang="zh-CN" sz="2400" dirty="0" smtClean="0"/>
              <a:t>welcome to </a:t>
            </a:r>
            <a:r>
              <a:rPr lang="en-US" altLang="zh-CN" sz="2400" dirty="0" smtClean="0">
                <a:solidFill>
                  <a:srgbClr val="0070C0"/>
                </a:solidFill>
              </a:rPr>
              <a:t>&lt;b&gt;</a:t>
            </a:r>
            <a:r>
              <a:rPr lang="en-US" altLang="zh-CN" sz="2400" dirty="0" smtClean="0"/>
              <a:t>www.sohu.org</a:t>
            </a:r>
            <a:r>
              <a:rPr lang="en-US" altLang="zh-CN" sz="2400" dirty="0" smtClean="0">
                <a:solidFill>
                  <a:srgbClr val="FF0000"/>
                </a:solidFill>
              </a:rPr>
              <a:t>&lt;/a&gt;</a:t>
            </a:r>
            <a:r>
              <a:rPr lang="en-US" altLang="zh-CN" sz="2400" dirty="0" smtClean="0">
                <a:solidFill>
                  <a:srgbClr val="0070C0"/>
                </a:solidFill>
              </a:rPr>
              <a:t>&lt;/b&gt; </a:t>
            </a:r>
          </a:p>
          <a:p>
            <a:pPr>
              <a:lnSpc>
                <a:spcPct val="150000"/>
              </a:lnSpc>
            </a:pPr>
            <a:endParaRPr lang="zh-CN" altLang="en-US" sz="2400" dirty="0" smtClean="0"/>
          </a:p>
        </p:txBody>
      </p:sp>
    </p:spTree>
    <p:extLst>
      <p:ext uri="{BB962C8B-B14F-4D97-AF65-F5344CB8AC3E}">
        <p14:creationId xmlns:p14="http://schemas.microsoft.com/office/powerpoint/2010/main" val="193308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4345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3</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1137106"/>
          </a:xfrm>
          <a:prstGeom prst="rect">
            <a:avLst/>
          </a:prstGeom>
        </p:spPr>
        <p:txBody>
          <a:bodyPr wrap="square">
            <a:spAutoFit/>
          </a:bodyPr>
          <a:lstStyle/>
          <a:p>
            <a:pPr>
              <a:lnSpc>
                <a:spcPct val="150000"/>
              </a:lnSpc>
            </a:pPr>
            <a:r>
              <a:rPr lang="zh-CN" altLang="en-US" sz="2400" dirty="0" smtClean="0"/>
              <a:t>对于</a:t>
            </a:r>
            <a:r>
              <a:rPr lang="en-US" altLang="zh-CN" sz="2400" dirty="0" smtClean="0"/>
              <a:t>XML</a:t>
            </a:r>
            <a:r>
              <a:rPr lang="zh-CN" altLang="en-US" sz="2400" dirty="0" smtClean="0"/>
              <a:t>标签中出现的所有空格和换行，</a:t>
            </a:r>
            <a:r>
              <a:rPr lang="en-US" altLang="zh-CN" sz="2400" dirty="0" smtClean="0"/>
              <a:t>XML</a:t>
            </a:r>
            <a:r>
              <a:rPr lang="zh-CN" altLang="en-US" sz="2400" dirty="0" smtClean="0"/>
              <a:t>解析程序都会当作标签内容进行处理。例如：下面两段内容的意义是不一样的</a:t>
            </a:r>
          </a:p>
        </p:txBody>
      </p:sp>
      <p:sp>
        <p:nvSpPr>
          <p:cNvPr id="2" name="Text Box 2"/>
          <p:cNvSpPr txBox="1">
            <a:spLocks noChangeArrowheads="1"/>
          </p:cNvSpPr>
          <p:nvPr/>
        </p:nvSpPr>
        <p:spPr bwMode="auto">
          <a:xfrm>
            <a:off x="321566" y="3247402"/>
            <a:ext cx="3311525"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第一段</a:t>
            </a:r>
            <a:r>
              <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&lt;stu&gt;xiaoming&lt;/stu&gt;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Text Box 3"/>
          <p:cNvSpPr txBox="1">
            <a:spLocks noChangeArrowheads="1"/>
          </p:cNvSpPr>
          <p:nvPr/>
        </p:nvSpPr>
        <p:spPr bwMode="auto">
          <a:xfrm>
            <a:off x="3267771" y="3281213"/>
            <a:ext cx="280828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第二段：</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&lt;</a:t>
            </a:r>
            <a:r>
              <a:rPr kumimoji="0" lang="en-US" altLang="zh-CN" sz="1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stu</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宋体" panose="02010600030101010101" pitchFamily="2" charset="-122"/>
                <a:ea typeface="宋体" panose="02010600030101010101" pitchFamily="2" charset="-122"/>
              </a:rPr>
              <a:t>    </a:t>
            </a:r>
            <a:r>
              <a:rPr lang="en-US" altLang="zh-CN" dirty="0" err="1" smtClean="0">
                <a:latin typeface="宋体" panose="02010600030101010101" pitchFamily="2" charset="-122"/>
                <a:ea typeface="宋体" panose="02010600030101010101" pitchFamily="2" charset="-122"/>
              </a:rPr>
              <a:t>x</a:t>
            </a:r>
            <a:r>
              <a:rPr kumimoji="0" lang="en-US" altLang="zh-CN" sz="1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iaoming</a:t>
            </a:r>
            <a:endPar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&lt;/</a:t>
            </a:r>
            <a:r>
              <a:rPr kumimoji="0" lang="en-US" altLang="zh-CN" sz="1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stu</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圆角矩形标注 4"/>
          <p:cNvSpPr/>
          <p:nvPr/>
        </p:nvSpPr>
        <p:spPr>
          <a:xfrm>
            <a:off x="4884594" y="2956884"/>
            <a:ext cx="1694702" cy="913022"/>
          </a:xfrm>
          <a:prstGeom prst="wedgeRoundRectCallout">
            <a:avLst>
              <a:gd name="adj1" fmla="val -61019"/>
              <a:gd name="adj2" fmla="val 79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&lt;</a:t>
            </a:r>
            <a:r>
              <a:rPr lang="en-US" altLang="zh-CN" dirty="0" err="1" smtClean="0"/>
              <a:t>stu</a:t>
            </a:r>
            <a:r>
              <a:rPr lang="en-US" altLang="zh-CN" dirty="0" smtClean="0"/>
              <a:t>&gt; #text</a:t>
            </a:r>
          </a:p>
          <a:p>
            <a:r>
              <a:rPr lang="en-US" altLang="zh-CN" dirty="0" smtClean="0"/>
              <a:t>      </a:t>
            </a:r>
            <a:r>
              <a:rPr lang="en-US" altLang="zh-CN" dirty="0" err="1" smtClean="0"/>
              <a:t>xiaoming</a:t>
            </a:r>
            <a:endParaRPr lang="en-US" altLang="zh-CN" dirty="0" smtClean="0"/>
          </a:p>
          <a:p>
            <a:r>
              <a:rPr lang="en-US" altLang="zh-CN" dirty="0" smtClean="0"/>
              <a:t>&lt;/</a:t>
            </a:r>
            <a:r>
              <a:rPr lang="en-US" altLang="zh-CN" dirty="0" err="1" smtClean="0"/>
              <a:t>stu</a:t>
            </a:r>
            <a:r>
              <a:rPr lang="en-US" altLang="zh-CN" dirty="0" smtClean="0"/>
              <a:t>&gt;</a:t>
            </a:r>
          </a:p>
        </p:txBody>
      </p:sp>
      <p:sp>
        <p:nvSpPr>
          <p:cNvPr id="7" name="矩形 6"/>
          <p:cNvSpPr/>
          <p:nvPr/>
        </p:nvSpPr>
        <p:spPr>
          <a:xfrm>
            <a:off x="219770" y="5136197"/>
            <a:ext cx="10257373" cy="369332"/>
          </a:xfrm>
          <a:prstGeom prst="rect">
            <a:avLst/>
          </a:prstGeom>
        </p:spPr>
        <p:txBody>
          <a:bodyPr wrap="square">
            <a:spAutoFit/>
          </a:bodyPr>
          <a:lstStyle/>
          <a:p>
            <a:r>
              <a:rPr lang="zh-CN" altLang="en-US" dirty="0" smtClean="0">
                <a:solidFill>
                  <a:srgbClr val="FF0000"/>
                </a:solidFill>
              </a:rPr>
              <a:t>由于在</a:t>
            </a:r>
            <a:r>
              <a:rPr lang="en-US" altLang="zh-CN" dirty="0" smtClean="0">
                <a:solidFill>
                  <a:srgbClr val="FF0000"/>
                </a:solidFill>
              </a:rPr>
              <a:t>XML</a:t>
            </a:r>
            <a:r>
              <a:rPr lang="zh-CN" altLang="en-US" dirty="0" smtClean="0">
                <a:solidFill>
                  <a:srgbClr val="FF0000"/>
                </a:solidFill>
              </a:rPr>
              <a:t>中，空格和换行都作为原始内容被处理，所以，在编写</a:t>
            </a:r>
            <a:r>
              <a:rPr lang="en-US" altLang="zh-CN" dirty="0" smtClean="0">
                <a:solidFill>
                  <a:srgbClr val="FF0000"/>
                </a:solidFill>
              </a:rPr>
              <a:t>XML</a:t>
            </a:r>
            <a:r>
              <a:rPr lang="zh-CN" altLang="en-US" dirty="0" smtClean="0">
                <a:solidFill>
                  <a:srgbClr val="FF0000"/>
                </a:solidFill>
              </a:rPr>
              <a:t>文件时，要特别注意。</a:t>
            </a:r>
            <a:endParaRPr lang="zh-CN" altLang="en-US" dirty="0">
              <a:solidFill>
                <a:srgbClr val="FF0000"/>
              </a:solidFill>
            </a:endParaRPr>
          </a:p>
        </p:txBody>
      </p:sp>
      <p:sp>
        <p:nvSpPr>
          <p:cNvPr id="8" name="矩形 7"/>
          <p:cNvSpPr/>
          <p:nvPr/>
        </p:nvSpPr>
        <p:spPr>
          <a:xfrm>
            <a:off x="7855470" y="2951425"/>
            <a:ext cx="3766810" cy="1384995"/>
          </a:xfrm>
          <a:prstGeom prst="rect">
            <a:avLst/>
          </a:prstGeom>
        </p:spPr>
        <p:txBody>
          <a:bodyPr wrap="square">
            <a:spAutoFit/>
          </a:bodyPr>
          <a:lstStyle/>
          <a:p>
            <a:r>
              <a:rPr lang="zh-CN" altLang="en-US" sz="2800" dirty="0" smtClean="0">
                <a:solidFill>
                  <a:srgbClr val="0070C0"/>
                </a:solidFill>
              </a:rPr>
              <a:t>在</a:t>
            </a:r>
            <a:r>
              <a:rPr lang="en-US" altLang="zh-CN" sz="2800" dirty="0" smtClean="0">
                <a:solidFill>
                  <a:srgbClr val="0070C0"/>
                </a:solidFill>
              </a:rPr>
              <a:t>HTML</a:t>
            </a:r>
            <a:r>
              <a:rPr lang="zh-CN" altLang="en-US" sz="2800" dirty="0" smtClean="0">
                <a:solidFill>
                  <a:srgbClr val="0070C0"/>
                </a:solidFill>
              </a:rPr>
              <a:t>中两者等价</a:t>
            </a:r>
            <a:endParaRPr lang="en-US" altLang="zh-CN" sz="2800" dirty="0" smtClean="0">
              <a:solidFill>
                <a:srgbClr val="0070C0"/>
              </a:solidFill>
            </a:endParaRPr>
          </a:p>
          <a:p>
            <a:endParaRPr lang="en-US" altLang="zh-CN" sz="2800" dirty="0" smtClean="0">
              <a:solidFill>
                <a:srgbClr val="0070C0"/>
              </a:solidFill>
            </a:endParaRPr>
          </a:p>
          <a:p>
            <a:r>
              <a:rPr lang="zh-CN" altLang="en-US" sz="2800" dirty="0" smtClean="0">
                <a:solidFill>
                  <a:srgbClr val="FF0000"/>
                </a:solidFill>
              </a:rPr>
              <a:t>在</a:t>
            </a:r>
            <a:r>
              <a:rPr lang="en-US" altLang="zh-CN" sz="2800" dirty="0" smtClean="0">
                <a:solidFill>
                  <a:srgbClr val="FF0000"/>
                </a:solidFill>
              </a:rPr>
              <a:t>XML</a:t>
            </a:r>
            <a:r>
              <a:rPr lang="zh-CN" altLang="en-US" sz="2800" dirty="0" smtClean="0">
                <a:solidFill>
                  <a:srgbClr val="FF0000"/>
                </a:solidFill>
              </a:rPr>
              <a:t>中两者不等价</a:t>
            </a:r>
            <a:endParaRPr lang="zh-CN" altLang="en-US" sz="2800" dirty="0">
              <a:solidFill>
                <a:srgbClr val="FF0000"/>
              </a:solidFill>
            </a:endParaRPr>
          </a:p>
        </p:txBody>
      </p:sp>
    </p:spTree>
    <p:extLst>
      <p:ext uri="{BB962C8B-B14F-4D97-AF65-F5344CB8AC3E}">
        <p14:creationId xmlns:p14="http://schemas.microsoft.com/office/powerpoint/2010/main" val="256406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751359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元素（</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4</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命名规范</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2799100"/>
          </a:xfrm>
          <a:prstGeom prst="rect">
            <a:avLst/>
          </a:prstGeom>
        </p:spPr>
        <p:txBody>
          <a:bodyPr wrap="square">
            <a:spAutoFit/>
          </a:bodyPr>
          <a:lstStyle/>
          <a:p>
            <a:pPr>
              <a:lnSpc>
                <a:spcPct val="150000"/>
              </a:lnSpc>
            </a:pPr>
            <a:r>
              <a:rPr lang="zh-CN" altLang="en-US" sz="2400" dirty="0" smtClean="0"/>
              <a:t>一个</a:t>
            </a:r>
            <a:r>
              <a:rPr lang="en-US" altLang="zh-CN" sz="2400" dirty="0" smtClean="0"/>
              <a:t>XML</a:t>
            </a:r>
            <a:r>
              <a:rPr lang="zh-CN" altLang="en-US" sz="2400" dirty="0" smtClean="0"/>
              <a:t>元素可以包含</a:t>
            </a:r>
            <a:r>
              <a:rPr lang="zh-CN" altLang="en-US" sz="2400" dirty="0" smtClean="0">
                <a:solidFill>
                  <a:srgbClr val="FF0000"/>
                </a:solidFill>
              </a:rPr>
              <a:t>字母、数字</a:t>
            </a:r>
            <a:r>
              <a:rPr lang="zh-CN" altLang="en-US" sz="2400" dirty="0" smtClean="0"/>
              <a:t>以及其它一些</a:t>
            </a:r>
            <a:r>
              <a:rPr lang="zh-CN" altLang="en-US" sz="2400" dirty="0" smtClean="0">
                <a:solidFill>
                  <a:srgbClr val="FF0000"/>
                </a:solidFill>
              </a:rPr>
              <a:t>可见字符</a:t>
            </a:r>
            <a:r>
              <a:rPr lang="zh-CN" altLang="en-US" sz="2400" dirty="0" smtClean="0"/>
              <a:t>，但必须遵守下面的一些规范：</a:t>
            </a:r>
          </a:p>
          <a:p>
            <a:pPr>
              <a:lnSpc>
                <a:spcPct val="150000"/>
              </a:lnSpc>
            </a:pPr>
            <a:r>
              <a:rPr lang="zh-CN" altLang="en-US" sz="2400" dirty="0" smtClean="0">
                <a:solidFill>
                  <a:srgbClr val="FF0000"/>
                </a:solidFill>
              </a:rPr>
              <a:t>区分大小写</a:t>
            </a:r>
            <a:r>
              <a:rPr lang="zh-CN" altLang="en-US" sz="2400" dirty="0" smtClean="0"/>
              <a:t>，例如，</a:t>
            </a:r>
            <a:r>
              <a:rPr lang="en-US" altLang="zh-CN" sz="2400" dirty="0" smtClean="0"/>
              <a:t>&lt;P&gt;</a:t>
            </a:r>
            <a:r>
              <a:rPr lang="zh-CN" altLang="en-US" sz="2400" dirty="0" smtClean="0"/>
              <a:t>和</a:t>
            </a:r>
            <a:r>
              <a:rPr lang="en-US" altLang="zh-CN" sz="2400" dirty="0" smtClean="0"/>
              <a:t>&lt;p&gt;</a:t>
            </a:r>
            <a:r>
              <a:rPr lang="zh-CN" altLang="en-US" sz="2400" dirty="0" smtClean="0"/>
              <a:t>是两个不同的标记。</a:t>
            </a:r>
          </a:p>
          <a:p>
            <a:pPr>
              <a:lnSpc>
                <a:spcPct val="150000"/>
              </a:lnSpc>
            </a:pPr>
            <a:r>
              <a:rPr lang="zh-CN" altLang="en-US" sz="2400" dirty="0" smtClean="0">
                <a:solidFill>
                  <a:srgbClr val="FF0000"/>
                </a:solidFill>
              </a:rPr>
              <a:t>不能</a:t>
            </a:r>
            <a:r>
              <a:rPr lang="zh-CN" altLang="en-US" sz="2400" dirty="0" smtClean="0"/>
              <a:t>以</a:t>
            </a:r>
            <a:r>
              <a:rPr lang="zh-CN" altLang="en-US" sz="2400" dirty="0" smtClean="0">
                <a:solidFill>
                  <a:srgbClr val="FF0000"/>
                </a:solidFill>
              </a:rPr>
              <a:t>数字</a:t>
            </a:r>
            <a:r>
              <a:rPr lang="zh-CN" altLang="en-US" sz="2400" dirty="0" smtClean="0"/>
              <a:t>或</a:t>
            </a:r>
            <a:r>
              <a:rPr lang="en-US" altLang="zh-CN" sz="2400" dirty="0" smtClean="0"/>
              <a:t>"</a:t>
            </a:r>
            <a:r>
              <a:rPr lang="en-US" altLang="zh-CN" sz="2400" dirty="0" smtClean="0">
                <a:solidFill>
                  <a:srgbClr val="FF0000"/>
                </a:solidFill>
              </a:rPr>
              <a:t>_</a:t>
            </a:r>
            <a:r>
              <a:rPr lang="en-US" altLang="zh-CN" sz="2400" dirty="0" smtClean="0"/>
              <a:t>" (</a:t>
            </a:r>
            <a:r>
              <a:rPr lang="zh-CN" altLang="en-US" sz="2400" dirty="0" smtClean="0"/>
              <a:t>下划线</a:t>
            </a:r>
            <a:r>
              <a:rPr lang="en-US" altLang="zh-CN" sz="2400" dirty="0" smtClean="0"/>
              <a:t>)</a:t>
            </a:r>
            <a:r>
              <a:rPr lang="zh-CN" altLang="en-US" sz="2400" dirty="0" smtClean="0">
                <a:solidFill>
                  <a:srgbClr val="FF0000"/>
                </a:solidFill>
              </a:rPr>
              <a:t>开头</a:t>
            </a:r>
            <a:r>
              <a:rPr lang="zh-CN" altLang="en-US" sz="2400" dirty="0" smtClean="0"/>
              <a:t>。</a:t>
            </a:r>
          </a:p>
          <a:p>
            <a:pPr>
              <a:lnSpc>
                <a:spcPct val="150000"/>
              </a:lnSpc>
            </a:pPr>
            <a:r>
              <a:rPr lang="zh-CN" altLang="en-US" sz="2400" dirty="0" smtClean="0">
                <a:solidFill>
                  <a:srgbClr val="FF0000"/>
                </a:solidFill>
              </a:rPr>
              <a:t>不能</a:t>
            </a:r>
            <a:r>
              <a:rPr lang="zh-CN" altLang="en-US" sz="2400" dirty="0" smtClean="0"/>
              <a:t>包含</a:t>
            </a:r>
            <a:r>
              <a:rPr lang="zh-CN" altLang="en-US" sz="2400" dirty="0" smtClean="0">
                <a:solidFill>
                  <a:srgbClr val="FF0000"/>
                </a:solidFill>
              </a:rPr>
              <a:t>空格</a:t>
            </a:r>
            <a:r>
              <a:rPr lang="zh-CN" altLang="en-US" sz="2400" dirty="0" smtClean="0"/>
              <a:t>。</a:t>
            </a:r>
          </a:p>
          <a:p>
            <a:pPr>
              <a:lnSpc>
                <a:spcPct val="150000"/>
              </a:lnSpc>
            </a:pPr>
            <a:r>
              <a:rPr lang="zh-CN" altLang="en-US" sz="2400" dirty="0" smtClean="0"/>
              <a:t>名称</a:t>
            </a:r>
            <a:r>
              <a:rPr lang="zh-CN" altLang="en-US" sz="2400" dirty="0" smtClean="0">
                <a:solidFill>
                  <a:srgbClr val="FF0000"/>
                </a:solidFill>
              </a:rPr>
              <a:t>中间不能</a:t>
            </a:r>
            <a:r>
              <a:rPr lang="zh-CN" altLang="en-US" sz="2400" dirty="0" smtClean="0"/>
              <a:t>包含冒号（</a:t>
            </a:r>
            <a:r>
              <a:rPr lang="en-US" altLang="zh-CN" sz="2400" dirty="0" smtClean="0">
                <a:solidFill>
                  <a:srgbClr val="FF0000"/>
                </a:solidFill>
              </a:rPr>
              <a:t>:</a:t>
            </a:r>
            <a:r>
              <a:rPr lang="zh-CN" altLang="en-US" sz="2400" dirty="0" smtClean="0"/>
              <a:t>）。</a:t>
            </a:r>
          </a:p>
        </p:txBody>
      </p:sp>
      <p:pic>
        <p:nvPicPr>
          <p:cNvPr id="9" name="图片 8"/>
          <p:cNvPicPr>
            <a:picLocks noChangeAspect="1"/>
          </p:cNvPicPr>
          <p:nvPr/>
        </p:nvPicPr>
        <p:blipFill>
          <a:blip r:embed="rId2"/>
          <a:stretch>
            <a:fillRect/>
          </a:stretch>
        </p:blipFill>
        <p:spPr>
          <a:xfrm>
            <a:off x="6958417" y="2657741"/>
            <a:ext cx="4976938" cy="2905571"/>
          </a:xfrm>
          <a:prstGeom prst="rect">
            <a:avLst/>
          </a:prstGeom>
        </p:spPr>
      </p:pic>
    </p:spTree>
    <p:extLst>
      <p:ext uri="{BB962C8B-B14F-4D97-AF65-F5344CB8AC3E}">
        <p14:creationId xmlns:p14="http://schemas.microsoft.com/office/powerpoint/2010/main" val="14809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4524315"/>
          </a:xfrm>
          <a:prstGeom prst="rect">
            <a:avLst/>
          </a:prstGeom>
        </p:spPr>
        <p:txBody>
          <a:bodyPr wrap="square">
            <a:spAutoFit/>
          </a:bodyPr>
          <a:lstStyle/>
          <a:p>
            <a:pPr>
              <a:lnSpc>
                <a:spcPct val="150000"/>
              </a:lnSpc>
            </a:pPr>
            <a:r>
              <a:rPr lang="en-US" altLang="zh-CN" sz="2400" dirty="0" smtClean="0"/>
              <a:t>&lt;Student </a:t>
            </a:r>
            <a:r>
              <a:rPr lang="en-US" altLang="zh-CN" sz="2400" dirty="0" smtClean="0">
                <a:solidFill>
                  <a:srgbClr val="FF0000"/>
                </a:solidFill>
              </a:rPr>
              <a:t>ID="100"&gt;</a:t>
            </a:r>
          </a:p>
          <a:p>
            <a:pPr>
              <a:lnSpc>
                <a:spcPct val="150000"/>
              </a:lnSpc>
            </a:pPr>
            <a:r>
              <a:rPr lang="en-US" altLang="zh-CN" sz="2400" dirty="0" smtClean="0"/>
              <a:t>	&lt;Name&gt;TOM&lt;/Name&gt;</a:t>
            </a:r>
          </a:p>
          <a:p>
            <a:pPr>
              <a:lnSpc>
                <a:spcPct val="150000"/>
              </a:lnSpc>
            </a:pPr>
            <a:r>
              <a:rPr lang="en-US" altLang="zh-CN" sz="2400" dirty="0" smtClean="0"/>
              <a:t>&lt;/Student&gt;</a:t>
            </a:r>
          </a:p>
          <a:p>
            <a:pPr>
              <a:lnSpc>
                <a:spcPct val="150000"/>
              </a:lnSpc>
            </a:pPr>
            <a:r>
              <a:rPr lang="zh-CN" altLang="en-US" sz="2400" dirty="0" smtClean="0"/>
              <a:t>属性值用双引号（</a:t>
            </a:r>
            <a:r>
              <a:rPr lang="en-US" altLang="zh-CN" sz="2400" dirty="0" smtClean="0"/>
              <a:t>"</a:t>
            </a:r>
            <a:r>
              <a:rPr lang="zh-CN" altLang="en-US" sz="2400" dirty="0" smtClean="0"/>
              <a:t>）或单引号（</a:t>
            </a:r>
            <a:r>
              <a:rPr lang="en-US" altLang="zh-CN" sz="2400" dirty="0" smtClean="0"/>
              <a:t>'</a:t>
            </a:r>
            <a:r>
              <a:rPr lang="zh-CN" altLang="en-US" sz="2400" dirty="0" smtClean="0"/>
              <a:t>）分隔（如果属性值中有</a:t>
            </a:r>
            <a:r>
              <a:rPr lang="en-US" altLang="zh-CN" sz="2400" dirty="0" smtClean="0"/>
              <a:t>'</a:t>
            </a:r>
            <a:r>
              <a:rPr lang="zh-CN" altLang="en-US" sz="2400" dirty="0" smtClean="0"/>
              <a:t>，用</a:t>
            </a:r>
            <a:r>
              <a:rPr lang="en-US" altLang="zh-CN" sz="2400" dirty="0" smtClean="0"/>
              <a:t>"</a:t>
            </a:r>
            <a:r>
              <a:rPr lang="zh-CN" altLang="en-US" sz="2400" dirty="0" smtClean="0"/>
              <a:t>分隔；有</a:t>
            </a:r>
            <a:r>
              <a:rPr lang="en-US" altLang="zh-CN" sz="2400" dirty="0" smtClean="0"/>
              <a:t>"</a:t>
            </a:r>
            <a:r>
              <a:rPr lang="zh-CN" altLang="en-US" sz="2400" dirty="0" smtClean="0"/>
              <a:t>，用</a:t>
            </a:r>
            <a:r>
              <a:rPr lang="en-US" altLang="zh-CN" sz="2400" dirty="0" smtClean="0"/>
              <a:t>'</a:t>
            </a:r>
            <a:r>
              <a:rPr lang="zh-CN" altLang="en-US" sz="2400" dirty="0" smtClean="0"/>
              <a:t>分隔）</a:t>
            </a:r>
          </a:p>
          <a:p>
            <a:pPr>
              <a:lnSpc>
                <a:spcPct val="150000"/>
              </a:lnSpc>
            </a:pPr>
            <a:r>
              <a:rPr lang="zh-CN" altLang="en-US" sz="2400" dirty="0" smtClean="0"/>
              <a:t>一个元素可以有多个属性，它的基本格式为：</a:t>
            </a:r>
          </a:p>
          <a:p>
            <a:pPr>
              <a:lnSpc>
                <a:spcPct val="150000"/>
              </a:lnSpc>
            </a:pPr>
            <a:r>
              <a:rPr lang="zh-CN" altLang="en-US" sz="2400" dirty="0" smtClean="0"/>
              <a:t>    </a:t>
            </a:r>
            <a:r>
              <a:rPr lang="en-US" altLang="zh-CN" sz="2400" dirty="0" smtClean="0"/>
              <a:t>&lt;</a:t>
            </a:r>
            <a:r>
              <a:rPr lang="zh-CN" altLang="en-US" sz="2400" dirty="0" smtClean="0"/>
              <a:t>元素名 属性名</a:t>
            </a:r>
            <a:r>
              <a:rPr lang="en-US" altLang="zh-CN" sz="2400" dirty="0" smtClean="0"/>
              <a:t>="</a:t>
            </a:r>
            <a:r>
              <a:rPr lang="zh-CN" altLang="en-US" sz="2400" dirty="0" smtClean="0"/>
              <a:t>属性值</a:t>
            </a:r>
            <a:r>
              <a:rPr lang="en-US" altLang="zh-CN" sz="2400" dirty="0" smtClean="0"/>
              <a:t>"&gt;</a:t>
            </a:r>
          </a:p>
          <a:p>
            <a:pPr>
              <a:lnSpc>
                <a:spcPct val="150000"/>
              </a:lnSpc>
            </a:pPr>
            <a:r>
              <a:rPr lang="zh-CN" altLang="en-US" sz="2400" dirty="0" smtClean="0"/>
              <a:t>特定的属性名称在同一个元素标记中只能出现一次</a:t>
            </a:r>
          </a:p>
          <a:p>
            <a:pPr>
              <a:lnSpc>
                <a:spcPct val="150000"/>
              </a:lnSpc>
            </a:pPr>
            <a:r>
              <a:rPr lang="zh-CN" altLang="en-US" sz="2400" dirty="0" smtClean="0"/>
              <a:t>属性值不能包括</a:t>
            </a:r>
            <a:r>
              <a:rPr lang="en-US" altLang="zh-CN" sz="2400" dirty="0" smtClean="0"/>
              <a:t>&lt;, &gt;, &amp;</a:t>
            </a:r>
            <a:endParaRPr lang="zh-CN" altLang="en-US" sz="2400" dirty="0" smtClean="0"/>
          </a:p>
        </p:txBody>
      </p:sp>
    </p:spTree>
    <p:extLst>
      <p:ext uri="{BB962C8B-B14F-4D97-AF65-F5344CB8AC3E}">
        <p14:creationId xmlns:p14="http://schemas.microsoft.com/office/powerpoint/2010/main" val="371147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583108"/>
          </a:xfrm>
          <a:prstGeom prst="rect">
            <a:avLst/>
          </a:prstGeom>
        </p:spPr>
        <p:txBody>
          <a:bodyPr wrap="square">
            <a:spAutoFit/>
          </a:bodyPr>
          <a:lstStyle/>
          <a:p>
            <a:pPr>
              <a:lnSpc>
                <a:spcPct val="150000"/>
              </a:lnSpc>
            </a:pPr>
            <a:r>
              <a:rPr lang="zh-CN" altLang="en-US" sz="2400" dirty="0" smtClean="0"/>
              <a:t>属性值用双引号（</a:t>
            </a:r>
            <a:r>
              <a:rPr lang="en-US" altLang="zh-CN" sz="2400" dirty="0" smtClean="0"/>
              <a:t>"</a:t>
            </a:r>
            <a:r>
              <a:rPr lang="zh-CN" altLang="en-US" sz="2400" dirty="0" smtClean="0"/>
              <a:t>）或单引号（</a:t>
            </a:r>
            <a:r>
              <a:rPr lang="en-US" altLang="zh-CN" sz="2400" dirty="0" smtClean="0"/>
              <a:t>'</a:t>
            </a:r>
            <a:r>
              <a:rPr lang="zh-CN" altLang="en-US" sz="2400" dirty="0" smtClean="0"/>
              <a:t>）分隔</a:t>
            </a:r>
          </a:p>
        </p:txBody>
      </p:sp>
      <p:pic>
        <p:nvPicPr>
          <p:cNvPr id="2" name="图片 1"/>
          <p:cNvPicPr>
            <a:picLocks noChangeAspect="1"/>
          </p:cNvPicPr>
          <p:nvPr/>
        </p:nvPicPr>
        <p:blipFill>
          <a:blip r:embed="rId2"/>
          <a:stretch>
            <a:fillRect/>
          </a:stretch>
        </p:blipFill>
        <p:spPr>
          <a:xfrm>
            <a:off x="290557" y="2380336"/>
            <a:ext cx="5671561" cy="3987949"/>
          </a:xfrm>
          <a:prstGeom prst="rect">
            <a:avLst/>
          </a:prstGeom>
        </p:spPr>
      </p:pic>
      <p:pic>
        <p:nvPicPr>
          <p:cNvPr id="3" name="图片 2"/>
          <p:cNvPicPr>
            <a:picLocks noChangeAspect="1"/>
          </p:cNvPicPr>
          <p:nvPr/>
        </p:nvPicPr>
        <p:blipFill>
          <a:blip r:embed="rId3"/>
          <a:stretch>
            <a:fillRect/>
          </a:stretch>
        </p:blipFill>
        <p:spPr>
          <a:xfrm>
            <a:off x="6193466" y="2752083"/>
            <a:ext cx="5582026" cy="3244455"/>
          </a:xfrm>
          <a:prstGeom prst="rect">
            <a:avLst/>
          </a:prstGeom>
        </p:spPr>
      </p:pic>
    </p:spTree>
    <p:extLst>
      <p:ext uri="{BB962C8B-B14F-4D97-AF65-F5344CB8AC3E}">
        <p14:creationId xmlns:p14="http://schemas.microsoft.com/office/powerpoint/2010/main" val="541778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583108"/>
          </a:xfrm>
          <a:prstGeom prst="rect">
            <a:avLst/>
          </a:prstGeom>
        </p:spPr>
        <p:txBody>
          <a:bodyPr wrap="square">
            <a:spAutoFit/>
          </a:bodyPr>
          <a:lstStyle/>
          <a:p>
            <a:pPr>
              <a:lnSpc>
                <a:spcPct val="150000"/>
              </a:lnSpc>
            </a:pPr>
            <a:r>
              <a:rPr lang="zh-CN" altLang="en-US" sz="2400" dirty="0" smtClean="0"/>
              <a:t>如果属性值中有</a:t>
            </a:r>
            <a:r>
              <a:rPr lang="en-US" altLang="zh-CN" sz="2400" dirty="0" smtClean="0"/>
              <a:t>'</a:t>
            </a:r>
            <a:r>
              <a:rPr lang="zh-CN" altLang="en-US" sz="2400" dirty="0" smtClean="0"/>
              <a:t>，用</a:t>
            </a:r>
            <a:r>
              <a:rPr lang="en-US" altLang="zh-CN" sz="2400" dirty="0" smtClean="0"/>
              <a:t>"</a:t>
            </a:r>
            <a:r>
              <a:rPr lang="zh-CN" altLang="en-US" sz="2400" dirty="0" smtClean="0"/>
              <a:t>分隔；有</a:t>
            </a:r>
            <a:r>
              <a:rPr lang="en-US" altLang="zh-CN" sz="2400" dirty="0" smtClean="0"/>
              <a:t>"</a:t>
            </a:r>
            <a:r>
              <a:rPr lang="zh-CN" altLang="en-US" sz="2400" dirty="0" smtClean="0"/>
              <a:t>，用</a:t>
            </a:r>
            <a:r>
              <a:rPr lang="en-US" altLang="zh-CN" sz="2400" dirty="0" smtClean="0"/>
              <a:t>'</a:t>
            </a:r>
            <a:r>
              <a:rPr lang="zh-CN" altLang="en-US" sz="2400" dirty="0" smtClean="0"/>
              <a:t>分隔</a:t>
            </a:r>
          </a:p>
        </p:txBody>
      </p:sp>
      <p:pic>
        <p:nvPicPr>
          <p:cNvPr id="2" name="图片 1"/>
          <p:cNvPicPr>
            <a:picLocks noChangeAspect="1"/>
          </p:cNvPicPr>
          <p:nvPr/>
        </p:nvPicPr>
        <p:blipFill>
          <a:blip r:embed="rId2"/>
          <a:stretch>
            <a:fillRect/>
          </a:stretch>
        </p:blipFill>
        <p:spPr>
          <a:xfrm>
            <a:off x="145279" y="2380336"/>
            <a:ext cx="5190700" cy="3801640"/>
          </a:xfrm>
          <a:prstGeom prst="rect">
            <a:avLst/>
          </a:prstGeom>
        </p:spPr>
      </p:pic>
      <p:pic>
        <p:nvPicPr>
          <p:cNvPr id="3" name="图片 2"/>
          <p:cNvPicPr>
            <a:picLocks noChangeAspect="1"/>
          </p:cNvPicPr>
          <p:nvPr/>
        </p:nvPicPr>
        <p:blipFill>
          <a:blip r:embed="rId3"/>
          <a:stretch>
            <a:fillRect/>
          </a:stretch>
        </p:blipFill>
        <p:spPr>
          <a:xfrm>
            <a:off x="6393686" y="2543787"/>
            <a:ext cx="4339788" cy="3474738"/>
          </a:xfrm>
          <a:prstGeom prst="rect">
            <a:avLst/>
          </a:prstGeom>
        </p:spPr>
      </p:pic>
    </p:spTree>
    <p:extLst>
      <p:ext uri="{BB962C8B-B14F-4D97-AF65-F5344CB8AC3E}">
        <p14:creationId xmlns:p14="http://schemas.microsoft.com/office/powerpoint/2010/main" val="110578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646331"/>
          </a:xfrm>
          <a:prstGeom prst="rect">
            <a:avLst/>
          </a:prstGeom>
        </p:spPr>
        <p:txBody>
          <a:bodyPr wrap="square">
            <a:spAutoFit/>
          </a:bodyPr>
          <a:lstStyle/>
          <a:p>
            <a:pPr>
              <a:lnSpc>
                <a:spcPct val="150000"/>
              </a:lnSpc>
            </a:pPr>
            <a:r>
              <a:rPr lang="zh-CN" altLang="en-US" sz="2400" dirty="0" smtClean="0"/>
              <a:t>如果属性值中</a:t>
            </a:r>
            <a:r>
              <a:rPr lang="en-US" altLang="zh-CN" sz="2400" dirty="0" smtClean="0"/>
              <a:t>,</a:t>
            </a:r>
            <a:r>
              <a:rPr lang="zh-CN" altLang="en-US" sz="2400" dirty="0" smtClean="0"/>
              <a:t>双引号</a:t>
            </a:r>
            <a:r>
              <a:rPr lang="en-US" altLang="zh-CN" sz="2400" dirty="0" smtClean="0"/>
              <a:t>”</a:t>
            </a:r>
            <a:r>
              <a:rPr lang="zh-CN" altLang="en-US" sz="2400" dirty="0" smtClean="0"/>
              <a:t>中还要包含</a:t>
            </a:r>
            <a:r>
              <a:rPr lang="en-US" altLang="zh-CN" sz="2400" dirty="0" smtClean="0"/>
              <a:t>” </a:t>
            </a:r>
            <a:r>
              <a:rPr lang="zh-CN" altLang="en-US" sz="2400" dirty="0" smtClean="0"/>
              <a:t>，或者单引号</a:t>
            </a:r>
            <a:r>
              <a:rPr lang="en-US" altLang="zh-CN" sz="2400" dirty="0" smtClean="0"/>
              <a:t>’</a:t>
            </a:r>
            <a:r>
              <a:rPr lang="zh-CN" altLang="en-US" sz="2400" dirty="0" smtClean="0"/>
              <a:t>中还要包含</a:t>
            </a:r>
            <a:r>
              <a:rPr lang="en-US" altLang="zh-CN" sz="2400" dirty="0" smtClean="0"/>
              <a:t>’</a:t>
            </a:r>
            <a:r>
              <a:rPr lang="zh-CN" altLang="en-US" sz="2400" dirty="0" smtClean="0"/>
              <a:t>。</a:t>
            </a:r>
          </a:p>
        </p:txBody>
      </p:sp>
      <p:pic>
        <p:nvPicPr>
          <p:cNvPr id="5" name="图片 4"/>
          <p:cNvPicPr>
            <a:picLocks noChangeAspect="1"/>
          </p:cNvPicPr>
          <p:nvPr/>
        </p:nvPicPr>
        <p:blipFill>
          <a:blip r:embed="rId2"/>
          <a:stretch>
            <a:fillRect/>
          </a:stretch>
        </p:blipFill>
        <p:spPr>
          <a:xfrm>
            <a:off x="145280" y="2380336"/>
            <a:ext cx="5552052" cy="3167070"/>
          </a:xfrm>
          <a:prstGeom prst="rect">
            <a:avLst/>
          </a:prstGeom>
        </p:spPr>
      </p:pic>
      <p:pic>
        <p:nvPicPr>
          <p:cNvPr id="7" name="图片 6"/>
          <p:cNvPicPr>
            <a:picLocks noChangeAspect="1"/>
          </p:cNvPicPr>
          <p:nvPr/>
        </p:nvPicPr>
        <p:blipFill>
          <a:blip r:embed="rId3"/>
          <a:stretch>
            <a:fillRect/>
          </a:stretch>
        </p:blipFill>
        <p:spPr>
          <a:xfrm>
            <a:off x="5932027" y="2443559"/>
            <a:ext cx="5783218" cy="3230848"/>
          </a:xfrm>
          <a:prstGeom prst="rect">
            <a:avLst/>
          </a:prstGeom>
        </p:spPr>
      </p:pic>
    </p:spTree>
    <p:extLst>
      <p:ext uri="{BB962C8B-B14F-4D97-AF65-F5344CB8AC3E}">
        <p14:creationId xmlns:p14="http://schemas.microsoft.com/office/powerpoint/2010/main" val="60447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3277820"/>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SGML</a:t>
            </a:r>
            <a:r>
              <a:rPr lang="zh-CN" altLang="en-US" dirty="0" smtClean="0">
                <a:solidFill>
                  <a:srgbClr val="0070C0"/>
                </a:solidFill>
              </a:rPr>
              <a:t>（</a:t>
            </a:r>
            <a:r>
              <a:rPr lang="en-US" altLang="zh-CN" dirty="0" smtClean="0">
                <a:solidFill>
                  <a:srgbClr val="0070C0"/>
                </a:solidFill>
              </a:rPr>
              <a:t>  Standard Generalized Markup language </a:t>
            </a:r>
            <a:r>
              <a:rPr lang="zh-CN" altLang="en-US" dirty="0" smtClean="0">
                <a:solidFill>
                  <a:srgbClr val="0070C0"/>
                </a:solidFill>
              </a:rPr>
              <a:t>，标准通用标记语言 ）</a:t>
            </a:r>
            <a:r>
              <a:rPr lang="en-US" altLang="zh-CN" dirty="0" smtClean="0">
                <a:solidFill>
                  <a:srgbClr val="0070C0"/>
                </a:solidFill>
              </a:rPr>
              <a:t>1986</a:t>
            </a:r>
            <a:r>
              <a:rPr lang="zh-CN" altLang="en-US" dirty="0" smtClean="0">
                <a:solidFill>
                  <a:srgbClr val="0070C0"/>
                </a:solidFill>
              </a:rPr>
              <a:t>年</a:t>
            </a:r>
            <a:endParaRPr lang="en-US" altLang="zh-CN" dirty="0">
              <a:solidFill>
                <a:srgbClr val="0070C0"/>
              </a:solidFill>
              <a:hlinkClick r:id="rId2"/>
            </a:endParaRPr>
          </a:p>
          <a:p>
            <a:pPr>
              <a:lnSpc>
                <a:spcPct val="150000"/>
              </a:lnSpc>
            </a:pPr>
            <a:r>
              <a:rPr lang="zh-CN" altLang="en-US" sz="2000" dirty="0" smtClean="0"/>
              <a:t>标准通用标记语言是一种定义电子文档结构和描述其内容的国际标准语言“通用标言”，</a:t>
            </a:r>
            <a:r>
              <a:rPr lang="en-US" altLang="zh-CN" sz="2000" dirty="0" smtClean="0"/>
              <a:t>1986</a:t>
            </a:r>
            <a:r>
              <a:rPr lang="zh-CN" altLang="en-US" sz="2000" dirty="0" smtClean="0"/>
              <a:t>年国际标准化组织出版发布了一个信息管理方面的国际标准（</a:t>
            </a:r>
            <a:r>
              <a:rPr lang="en-US" altLang="zh-CN" sz="2000" dirty="0" smtClean="0"/>
              <a:t>ISO 8879:1986 </a:t>
            </a:r>
            <a:r>
              <a:rPr lang="zh-CN" altLang="en-US" sz="2000" dirty="0" smtClean="0"/>
              <a:t>信息处理）。</a:t>
            </a:r>
            <a:endParaRPr lang="en-US" altLang="zh-CN" sz="2000" dirty="0" smtClean="0"/>
          </a:p>
          <a:p>
            <a:pPr>
              <a:lnSpc>
                <a:spcPct val="150000"/>
              </a:lnSpc>
            </a:pPr>
            <a:r>
              <a:rPr lang="zh-CN" altLang="en-US" sz="2000" dirty="0"/>
              <a:t>通用标言为语法置标提供了异常强大的工具，同时具有极好的扩展性，因此在数据分类和索引中非常有用；是所有电子文档标记语言的起源，早在万维网发明之前“通用标言”就已存在</a:t>
            </a:r>
            <a:r>
              <a:rPr lang="zh-CN" altLang="en-US" sz="2000" dirty="0" smtClean="0"/>
              <a:t>。</a:t>
            </a:r>
            <a:endParaRPr lang="en-US" altLang="zh-CN" sz="2000" dirty="0" smtClean="0"/>
          </a:p>
          <a:p>
            <a:pPr>
              <a:lnSpc>
                <a:spcPct val="150000"/>
              </a:lnSpc>
            </a:pPr>
            <a:r>
              <a:rPr lang="zh-CN" altLang="en-US" sz="2000" dirty="0" smtClean="0"/>
              <a:t>“通用标言”允许用户标记电子文档的元素创建一个适当的标记方案，便于在各种印刷和电子格式的多个版本的生产。</a:t>
            </a:r>
            <a:r>
              <a:rPr lang="en-US" altLang="zh-CN" sz="2000" dirty="0" smtClean="0"/>
              <a:t> “</a:t>
            </a:r>
            <a:r>
              <a:rPr lang="zh-CN" altLang="en-US" sz="2000" dirty="0" smtClean="0"/>
              <a:t>通用标言”多用于科技文献和政府办公文件中。</a:t>
            </a:r>
            <a:endParaRPr lang="zh-CN" altLang="en-US" sz="2000" dirty="0"/>
          </a:p>
        </p:txBody>
      </p:sp>
    </p:spTree>
    <p:extLst>
      <p:ext uri="{BB962C8B-B14F-4D97-AF65-F5344CB8AC3E}">
        <p14:creationId xmlns:p14="http://schemas.microsoft.com/office/powerpoint/2010/main" val="286953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646331"/>
          </a:xfrm>
          <a:prstGeom prst="rect">
            <a:avLst/>
          </a:prstGeom>
        </p:spPr>
        <p:txBody>
          <a:bodyPr wrap="square">
            <a:spAutoFit/>
          </a:bodyPr>
          <a:lstStyle/>
          <a:p>
            <a:pPr>
              <a:lnSpc>
                <a:spcPct val="150000"/>
              </a:lnSpc>
            </a:pPr>
            <a:r>
              <a:rPr lang="zh-CN" altLang="en-US" sz="2400" dirty="0" smtClean="0"/>
              <a:t>如果属性值中，双引号</a:t>
            </a:r>
            <a:r>
              <a:rPr lang="en-US" altLang="zh-CN" sz="2400" dirty="0" smtClean="0"/>
              <a:t>”</a:t>
            </a:r>
            <a:r>
              <a:rPr lang="zh-CN" altLang="en-US" sz="2400" dirty="0" smtClean="0"/>
              <a:t>中还要包含</a:t>
            </a:r>
            <a:r>
              <a:rPr lang="en-US" altLang="zh-CN" sz="2400" dirty="0" smtClean="0"/>
              <a:t>” </a:t>
            </a:r>
            <a:r>
              <a:rPr lang="zh-CN" altLang="en-US" sz="2400" dirty="0" smtClean="0"/>
              <a:t>，或者单引号</a:t>
            </a:r>
            <a:r>
              <a:rPr lang="en-US" altLang="zh-CN" sz="2400" dirty="0" smtClean="0"/>
              <a:t>’</a:t>
            </a:r>
            <a:r>
              <a:rPr lang="zh-CN" altLang="en-US" sz="2400" dirty="0" smtClean="0"/>
              <a:t>中还要包含</a:t>
            </a:r>
            <a:r>
              <a:rPr lang="en-US" altLang="zh-CN" sz="2400" dirty="0" smtClean="0"/>
              <a:t>’</a:t>
            </a:r>
            <a:r>
              <a:rPr lang="zh-CN" altLang="en-US" sz="2400" dirty="0" smtClean="0"/>
              <a:t>。</a:t>
            </a:r>
          </a:p>
        </p:txBody>
      </p:sp>
      <p:pic>
        <p:nvPicPr>
          <p:cNvPr id="5" name="图片 4"/>
          <p:cNvPicPr>
            <a:picLocks noChangeAspect="1"/>
          </p:cNvPicPr>
          <p:nvPr/>
        </p:nvPicPr>
        <p:blipFill>
          <a:blip r:embed="rId2"/>
          <a:stretch>
            <a:fillRect/>
          </a:stretch>
        </p:blipFill>
        <p:spPr>
          <a:xfrm>
            <a:off x="145280" y="2380336"/>
            <a:ext cx="5552052" cy="3167070"/>
          </a:xfrm>
          <a:prstGeom prst="rect">
            <a:avLst/>
          </a:prstGeom>
        </p:spPr>
      </p:pic>
      <p:pic>
        <p:nvPicPr>
          <p:cNvPr id="7" name="图片 6"/>
          <p:cNvPicPr>
            <a:picLocks noChangeAspect="1"/>
          </p:cNvPicPr>
          <p:nvPr/>
        </p:nvPicPr>
        <p:blipFill>
          <a:blip r:embed="rId3"/>
          <a:stretch>
            <a:fillRect/>
          </a:stretch>
        </p:blipFill>
        <p:spPr>
          <a:xfrm>
            <a:off x="5932027" y="2443559"/>
            <a:ext cx="5783218" cy="3230848"/>
          </a:xfrm>
          <a:prstGeom prst="rect">
            <a:avLst/>
          </a:prstGeom>
        </p:spPr>
      </p:pic>
      <p:sp>
        <p:nvSpPr>
          <p:cNvPr id="2" name="矩形 1"/>
          <p:cNvSpPr/>
          <p:nvPr/>
        </p:nvSpPr>
        <p:spPr>
          <a:xfrm>
            <a:off x="145279" y="5884984"/>
            <a:ext cx="8425768" cy="369332"/>
          </a:xfrm>
          <a:prstGeom prst="rect">
            <a:avLst/>
          </a:prstGeom>
        </p:spPr>
        <p:txBody>
          <a:bodyPr wrap="none">
            <a:spAutoFit/>
          </a:bodyPr>
          <a:lstStyle/>
          <a:p>
            <a:r>
              <a:rPr lang="zh-CN" altLang="en-US" dirty="0" smtClean="0"/>
              <a:t>特别说明</a:t>
            </a:r>
            <a:r>
              <a:rPr lang="en-US" altLang="zh-CN" dirty="0" smtClean="0"/>
              <a:t>: </a:t>
            </a:r>
            <a:r>
              <a:rPr lang="zh-CN" altLang="en-US" dirty="0" smtClean="0"/>
              <a:t>如果属性值有单引号，有双引号，则需要使用实体</a:t>
            </a:r>
            <a:r>
              <a:rPr lang="en-US" altLang="zh-CN" dirty="0" smtClean="0"/>
              <a:t>: html-&gt;&amp;</a:t>
            </a:r>
            <a:r>
              <a:rPr lang="en-US" altLang="zh-CN" dirty="0" err="1" smtClean="0"/>
              <a:t>nbsp</a:t>
            </a:r>
            <a:r>
              <a:rPr lang="en-US" altLang="zh-CN" dirty="0" smtClean="0"/>
              <a:t>; &amp;copy;</a:t>
            </a:r>
            <a:endParaRPr lang="zh-CN" altLang="en-US" dirty="0"/>
          </a:p>
        </p:txBody>
      </p:sp>
    </p:spTree>
    <p:extLst>
      <p:ext uri="{BB962C8B-B14F-4D97-AF65-F5344CB8AC3E}">
        <p14:creationId xmlns:p14="http://schemas.microsoft.com/office/powerpoint/2010/main" val="215800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646331"/>
          </a:xfrm>
          <a:prstGeom prst="rect">
            <a:avLst/>
          </a:prstGeom>
        </p:spPr>
        <p:txBody>
          <a:bodyPr wrap="square">
            <a:spAutoFit/>
          </a:bodyPr>
          <a:lstStyle/>
          <a:p>
            <a:pPr>
              <a:lnSpc>
                <a:spcPct val="150000"/>
              </a:lnSpc>
            </a:pPr>
            <a:r>
              <a:rPr lang="zh-CN" altLang="en-US" sz="2400" dirty="0" smtClean="0"/>
              <a:t>如果属性值中，双引号</a:t>
            </a:r>
            <a:r>
              <a:rPr lang="en-US" altLang="zh-CN" sz="2400" dirty="0" smtClean="0"/>
              <a:t>”</a:t>
            </a:r>
            <a:r>
              <a:rPr lang="zh-CN" altLang="en-US" sz="2400" dirty="0" smtClean="0"/>
              <a:t>中还要包含</a:t>
            </a:r>
            <a:r>
              <a:rPr lang="en-US" altLang="zh-CN" sz="2400" dirty="0" smtClean="0"/>
              <a:t>” </a:t>
            </a:r>
            <a:r>
              <a:rPr lang="zh-CN" altLang="en-US" sz="2400" dirty="0" smtClean="0"/>
              <a:t>，或者单引号</a:t>
            </a:r>
            <a:r>
              <a:rPr lang="en-US" altLang="zh-CN" sz="2400" dirty="0" smtClean="0"/>
              <a:t>’</a:t>
            </a:r>
            <a:r>
              <a:rPr lang="zh-CN" altLang="en-US" sz="2400" dirty="0" smtClean="0"/>
              <a:t>中还要包含</a:t>
            </a:r>
            <a:r>
              <a:rPr lang="en-US" altLang="zh-CN" sz="2400" dirty="0" smtClean="0"/>
              <a:t>’</a:t>
            </a:r>
            <a:r>
              <a:rPr lang="zh-CN" altLang="en-US" sz="2400" dirty="0" smtClean="0"/>
              <a:t>。</a:t>
            </a:r>
          </a:p>
        </p:txBody>
      </p:sp>
      <p:pic>
        <p:nvPicPr>
          <p:cNvPr id="3" name="图片 2"/>
          <p:cNvPicPr>
            <a:picLocks noChangeAspect="1"/>
          </p:cNvPicPr>
          <p:nvPr/>
        </p:nvPicPr>
        <p:blipFill rotWithShape="1">
          <a:blip r:embed="rId2"/>
          <a:srcRect r="64796" b="7134"/>
          <a:stretch/>
        </p:blipFill>
        <p:spPr>
          <a:xfrm>
            <a:off x="373352" y="2443558"/>
            <a:ext cx="2968054" cy="3336205"/>
          </a:xfrm>
          <a:prstGeom prst="rect">
            <a:avLst/>
          </a:prstGeom>
        </p:spPr>
      </p:pic>
      <p:pic>
        <p:nvPicPr>
          <p:cNvPr id="8" name="图片 7"/>
          <p:cNvPicPr>
            <a:picLocks noChangeAspect="1"/>
          </p:cNvPicPr>
          <p:nvPr/>
        </p:nvPicPr>
        <p:blipFill>
          <a:blip r:embed="rId3"/>
          <a:stretch>
            <a:fillRect/>
          </a:stretch>
        </p:blipFill>
        <p:spPr>
          <a:xfrm>
            <a:off x="5016380" y="2346271"/>
            <a:ext cx="5622243" cy="3904568"/>
          </a:xfrm>
          <a:prstGeom prst="rect">
            <a:avLst/>
          </a:prstGeom>
        </p:spPr>
      </p:pic>
    </p:spTree>
    <p:extLst>
      <p:ext uri="{BB962C8B-B14F-4D97-AF65-F5344CB8AC3E}">
        <p14:creationId xmlns:p14="http://schemas.microsoft.com/office/powerpoint/2010/main" val="874537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1200329"/>
          </a:xfrm>
          <a:prstGeom prst="rect">
            <a:avLst/>
          </a:prstGeom>
        </p:spPr>
        <p:txBody>
          <a:bodyPr wrap="square">
            <a:spAutoFit/>
          </a:bodyPr>
          <a:lstStyle/>
          <a:p>
            <a:pPr>
              <a:lnSpc>
                <a:spcPct val="150000"/>
              </a:lnSpc>
            </a:pPr>
            <a:r>
              <a:rPr lang="zh-CN" altLang="en-US" sz="2400" dirty="0" smtClean="0"/>
              <a:t>一个元素可以有多个属性，它的基本格式为：</a:t>
            </a:r>
          </a:p>
          <a:p>
            <a:pPr>
              <a:lnSpc>
                <a:spcPct val="150000"/>
              </a:lnSpc>
            </a:pPr>
            <a:r>
              <a:rPr lang="zh-CN" altLang="en-US" sz="2400" dirty="0" smtClean="0"/>
              <a:t>    </a:t>
            </a:r>
            <a:r>
              <a:rPr lang="en-US" altLang="zh-CN" sz="2400" dirty="0" smtClean="0"/>
              <a:t>&lt;</a:t>
            </a:r>
            <a:r>
              <a:rPr lang="zh-CN" altLang="en-US" sz="2400" dirty="0" smtClean="0"/>
              <a:t>元素名 属性名</a:t>
            </a:r>
            <a:r>
              <a:rPr lang="en-US" altLang="zh-CN" sz="2400" dirty="0" smtClean="0"/>
              <a:t>=“</a:t>
            </a:r>
            <a:r>
              <a:rPr lang="zh-CN" altLang="en-US" sz="2400" dirty="0" smtClean="0"/>
              <a:t>属性值</a:t>
            </a:r>
            <a:r>
              <a:rPr lang="en-US" altLang="zh-CN" sz="2400" dirty="0" smtClean="0"/>
              <a:t>”&gt;     </a:t>
            </a:r>
            <a:r>
              <a:rPr lang="zh-CN" altLang="en-US" sz="2400" dirty="0" smtClean="0">
                <a:solidFill>
                  <a:srgbClr val="FF0000"/>
                </a:solidFill>
              </a:rPr>
              <a:t>各个属性中间的空格要注意</a:t>
            </a:r>
            <a:endParaRPr lang="en-US" altLang="zh-CN" sz="2400" dirty="0" smtClean="0">
              <a:solidFill>
                <a:srgbClr val="FF0000"/>
              </a:solidFill>
            </a:endParaRPr>
          </a:p>
        </p:txBody>
      </p:sp>
      <p:pic>
        <p:nvPicPr>
          <p:cNvPr id="2" name="图片 1"/>
          <p:cNvPicPr>
            <a:picLocks noChangeAspect="1"/>
          </p:cNvPicPr>
          <p:nvPr/>
        </p:nvPicPr>
        <p:blipFill>
          <a:blip r:embed="rId2"/>
          <a:stretch>
            <a:fillRect/>
          </a:stretch>
        </p:blipFill>
        <p:spPr>
          <a:xfrm>
            <a:off x="2525168" y="2997557"/>
            <a:ext cx="7101781" cy="3159249"/>
          </a:xfrm>
          <a:prstGeom prst="rect">
            <a:avLst/>
          </a:prstGeom>
        </p:spPr>
      </p:pic>
    </p:spTree>
    <p:extLst>
      <p:ext uri="{BB962C8B-B14F-4D97-AF65-F5344CB8AC3E}">
        <p14:creationId xmlns:p14="http://schemas.microsoft.com/office/powerpoint/2010/main" val="1083187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861561" cy="1143070"/>
          </a:xfrm>
          <a:prstGeom prst="rect">
            <a:avLst/>
          </a:prstGeom>
        </p:spPr>
        <p:txBody>
          <a:bodyPr wrap="square">
            <a:spAutoFit/>
          </a:bodyPr>
          <a:lstStyle/>
          <a:p>
            <a:pPr>
              <a:lnSpc>
                <a:spcPct val="150000"/>
              </a:lnSpc>
            </a:pPr>
            <a:r>
              <a:rPr lang="zh-CN" altLang="en-US" sz="2400" dirty="0" smtClean="0"/>
              <a:t>特定的属性名称在同一个元素标记中只能出现一次         属性值不能包括</a:t>
            </a:r>
            <a:r>
              <a:rPr lang="en-US" altLang="zh-CN" sz="2400" dirty="0" smtClean="0"/>
              <a:t>&lt;, &gt;, &amp;</a:t>
            </a:r>
            <a:endParaRPr lang="zh-CN" altLang="en-US" sz="2400" dirty="0" smtClean="0"/>
          </a:p>
          <a:p>
            <a:pPr>
              <a:lnSpc>
                <a:spcPct val="150000"/>
              </a:lnSpc>
            </a:pPr>
            <a:endParaRPr lang="zh-CN" altLang="en-US" sz="2400" dirty="0" smtClean="0"/>
          </a:p>
        </p:txBody>
      </p:sp>
      <p:pic>
        <p:nvPicPr>
          <p:cNvPr id="3" name="图片 2"/>
          <p:cNvPicPr>
            <a:picLocks noChangeAspect="1"/>
          </p:cNvPicPr>
          <p:nvPr/>
        </p:nvPicPr>
        <p:blipFill>
          <a:blip r:embed="rId2"/>
          <a:stretch>
            <a:fillRect/>
          </a:stretch>
        </p:blipFill>
        <p:spPr>
          <a:xfrm>
            <a:off x="145279" y="2659543"/>
            <a:ext cx="6409008" cy="3208649"/>
          </a:xfrm>
          <a:prstGeom prst="rect">
            <a:avLst/>
          </a:prstGeom>
        </p:spPr>
      </p:pic>
      <p:pic>
        <p:nvPicPr>
          <p:cNvPr id="5" name="图片 4"/>
          <p:cNvPicPr>
            <a:picLocks noChangeAspect="1"/>
          </p:cNvPicPr>
          <p:nvPr/>
        </p:nvPicPr>
        <p:blipFill>
          <a:blip r:embed="rId3"/>
          <a:stretch>
            <a:fillRect/>
          </a:stretch>
        </p:blipFill>
        <p:spPr>
          <a:xfrm>
            <a:off x="6776815" y="2659543"/>
            <a:ext cx="5153113" cy="3364990"/>
          </a:xfrm>
          <a:prstGeom prst="rect">
            <a:avLst/>
          </a:prstGeom>
        </p:spPr>
      </p:pic>
    </p:spTree>
    <p:extLst>
      <p:ext uri="{BB962C8B-B14F-4D97-AF65-F5344CB8AC3E}">
        <p14:creationId xmlns:p14="http://schemas.microsoft.com/office/powerpoint/2010/main" val="484830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属性</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4083963" cy="1754326"/>
          </a:xfrm>
          <a:prstGeom prst="rect">
            <a:avLst/>
          </a:prstGeom>
        </p:spPr>
        <p:txBody>
          <a:bodyPr wrap="square">
            <a:spAutoFit/>
          </a:bodyPr>
          <a:lstStyle/>
          <a:p>
            <a:pPr>
              <a:lnSpc>
                <a:spcPct val="150000"/>
              </a:lnSpc>
            </a:pPr>
            <a:r>
              <a:rPr lang="zh-CN" altLang="en-US" sz="2400" dirty="0" smtClean="0"/>
              <a:t>属性值不能包括</a:t>
            </a:r>
            <a:r>
              <a:rPr lang="en-US" altLang="zh-CN" sz="2400" dirty="0" smtClean="0"/>
              <a:t>&lt;, &gt;, &amp;</a:t>
            </a:r>
            <a:r>
              <a:rPr lang="zh-CN" altLang="en-US" sz="2400" dirty="0" smtClean="0"/>
              <a:t>，如果必须要显示</a:t>
            </a:r>
            <a:r>
              <a:rPr lang="en-US" altLang="zh-CN" sz="2400" dirty="0" smtClean="0"/>
              <a:t>&lt;</a:t>
            </a:r>
            <a:r>
              <a:rPr lang="zh-CN" altLang="en-US" sz="2400" dirty="0" smtClean="0"/>
              <a:t>，则使用实体。</a:t>
            </a:r>
          </a:p>
          <a:p>
            <a:pPr>
              <a:lnSpc>
                <a:spcPct val="150000"/>
              </a:lnSpc>
            </a:pPr>
            <a:endParaRPr lang="zh-CN" altLang="en-US" sz="2400" dirty="0" smtClean="0"/>
          </a:p>
        </p:txBody>
      </p:sp>
      <p:pic>
        <p:nvPicPr>
          <p:cNvPr id="2" name="图片 1"/>
          <p:cNvPicPr>
            <a:picLocks noChangeAspect="1"/>
          </p:cNvPicPr>
          <p:nvPr/>
        </p:nvPicPr>
        <p:blipFill>
          <a:blip r:embed="rId2"/>
          <a:stretch>
            <a:fillRect/>
          </a:stretch>
        </p:blipFill>
        <p:spPr>
          <a:xfrm>
            <a:off x="4608639" y="1897166"/>
            <a:ext cx="4817372" cy="4391057"/>
          </a:xfrm>
          <a:prstGeom prst="rect">
            <a:avLst/>
          </a:prstGeom>
        </p:spPr>
      </p:pic>
    </p:spTree>
    <p:extLst>
      <p:ext uri="{BB962C8B-B14F-4D97-AF65-F5344CB8AC3E}">
        <p14:creationId xmlns:p14="http://schemas.microsoft.com/office/powerpoint/2010/main" val="406866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注释</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075349" cy="3416320"/>
          </a:xfrm>
          <a:prstGeom prst="rect">
            <a:avLst/>
          </a:prstGeom>
        </p:spPr>
        <p:txBody>
          <a:bodyPr wrap="square">
            <a:spAutoFit/>
          </a:bodyPr>
          <a:lstStyle/>
          <a:p>
            <a:pPr>
              <a:lnSpc>
                <a:spcPct val="150000"/>
              </a:lnSpc>
            </a:pPr>
            <a:r>
              <a:rPr lang="en-US" altLang="zh-CN" sz="2400" dirty="0" smtClean="0">
                <a:solidFill>
                  <a:srgbClr val="FF0000"/>
                </a:solidFill>
              </a:rPr>
              <a:t>&lt;!--</a:t>
            </a:r>
            <a:r>
              <a:rPr lang="zh-CN" altLang="en-US" sz="2400" dirty="0" smtClean="0">
                <a:solidFill>
                  <a:srgbClr val="FF0000"/>
                </a:solidFill>
              </a:rPr>
              <a:t>这是一个注释</a:t>
            </a:r>
            <a:r>
              <a:rPr lang="en-US" altLang="zh-CN" sz="2400" dirty="0" smtClean="0">
                <a:solidFill>
                  <a:srgbClr val="FF0000"/>
                </a:solidFill>
              </a:rPr>
              <a:t>- -&gt;</a:t>
            </a:r>
          </a:p>
          <a:p>
            <a:pPr>
              <a:lnSpc>
                <a:spcPct val="150000"/>
              </a:lnSpc>
            </a:pPr>
            <a:r>
              <a:rPr lang="zh-CN" altLang="en-US" sz="2400" dirty="0" smtClean="0">
                <a:solidFill>
                  <a:srgbClr val="00B050"/>
                </a:solidFill>
              </a:rPr>
              <a:t>注释内容中不要出现</a:t>
            </a:r>
            <a:r>
              <a:rPr lang="en-US" altLang="zh-CN" sz="2400" dirty="0" smtClean="0">
                <a:solidFill>
                  <a:srgbClr val="00B050"/>
                </a:solidFill>
              </a:rPr>
              <a:t>- -</a:t>
            </a:r>
            <a:r>
              <a:rPr lang="zh-CN" altLang="en-US" sz="2400" dirty="0" smtClean="0">
                <a:solidFill>
                  <a:srgbClr val="00B050"/>
                </a:solidFill>
              </a:rPr>
              <a:t>；</a:t>
            </a:r>
          </a:p>
          <a:p>
            <a:pPr>
              <a:lnSpc>
                <a:spcPct val="150000"/>
              </a:lnSpc>
            </a:pPr>
            <a:r>
              <a:rPr lang="zh-CN" altLang="en-US" sz="2400" dirty="0" smtClean="0">
                <a:solidFill>
                  <a:srgbClr val="00B050"/>
                </a:solidFill>
              </a:rPr>
              <a:t>不要把注释放在标记中间；</a:t>
            </a:r>
          </a:p>
          <a:p>
            <a:pPr>
              <a:lnSpc>
                <a:spcPct val="150000"/>
              </a:lnSpc>
            </a:pPr>
            <a:r>
              <a:rPr lang="en-US" altLang="zh-CN" sz="2400" dirty="0" smtClean="0"/>
              <a:t>&lt;Name </a:t>
            </a:r>
            <a:r>
              <a:rPr lang="en-US" altLang="zh-CN" sz="2400" dirty="0" smtClean="0">
                <a:solidFill>
                  <a:srgbClr val="FF0000"/>
                </a:solidFill>
              </a:rPr>
              <a:t>&lt;!--the name--&gt;</a:t>
            </a:r>
            <a:r>
              <a:rPr lang="en-US" altLang="zh-CN" sz="2400" dirty="0" smtClean="0"/>
              <a:t>&gt;TOM&lt;/Name&gt;</a:t>
            </a:r>
          </a:p>
          <a:p>
            <a:pPr>
              <a:lnSpc>
                <a:spcPct val="150000"/>
              </a:lnSpc>
            </a:pPr>
            <a:r>
              <a:rPr lang="zh-CN" altLang="en-US" sz="2400" dirty="0" smtClean="0">
                <a:solidFill>
                  <a:srgbClr val="00B050"/>
                </a:solidFill>
              </a:rPr>
              <a:t>注释不能嵌套；</a:t>
            </a:r>
          </a:p>
          <a:p>
            <a:pPr>
              <a:lnSpc>
                <a:spcPct val="150000"/>
              </a:lnSpc>
            </a:pPr>
            <a:r>
              <a:rPr lang="zh-CN" altLang="en-US" sz="2400" dirty="0" smtClean="0"/>
              <a:t>可以在除标记以外的任何地方放注释。</a:t>
            </a:r>
          </a:p>
        </p:txBody>
      </p:sp>
      <p:pic>
        <p:nvPicPr>
          <p:cNvPr id="3" name="图片 2"/>
          <p:cNvPicPr>
            <a:picLocks noChangeAspect="1"/>
          </p:cNvPicPr>
          <p:nvPr/>
        </p:nvPicPr>
        <p:blipFill>
          <a:blip r:embed="rId2"/>
          <a:stretch>
            <a:fillRect/>
          </a:stretch>
        </p:blipFill>
        <p:spPr>
          <a:xfrm>
            <a:off x="5674407" y="1908752"/>
            <a:ext cx="5403576" cy="4341334"/>
          </a:xfrm>
          <a:prstGeom prst="rect">
            <a:avLst/>
          </a:prstGeom>
        </p:spPr>
      </p:pic>
    </p:spTree>
    <p:extLst>
      <p:ext uri="{BB962C8B-B14F-4D97-AF65-F5344CB8AC3E}">
        <p14:creationId xmlns:p14="http://schemas.microsoft.com/office/powerpoint/2010/main" val="2163271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4208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注释</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80" y="1797228"/>
            <a:ext cx="10639514" cy="4524315"/>
          </a:xfrm>
          <a:prstGeom prst="rect">
            <a:avLst/>
          </a:prstGeom>
        </p:spPr>
        <p:txBody>
          <a:bodyPr wrap="square">
            <a:spAutoFit/>
          </a:bodyPr>
          <a:lstStyle/>
          <a:p>
            <a:pPr>
              <a:lnSpc>
                <a:spcPct val="150000"/>
              </a:lnSpc>
            </a:pPr>
            <a:r>
              <a:rPr lang="zh-CN" altLang="en-US" sz="2400" dirty="0" smtClean="0"/>
              <a:t>注意：</a:t>
            </a:r>
          </a:p>
          <a:p>
            <a:pPr>
              <a:lnSpc>
                <a:spcPct val="150000"/>
              </a:lnSpc>
            </a:pPr>
            <a:r>
              <a:rPr lang="en-US" altLang="zh-CN" sz="2400" dirty="0" smtClean="0"/>
              <a:t>XML</a:t>
            </a:r>
            <a:r>
              <a:rPr lang="zh-CN" altLang="en-US" sz="2400" dirty="0" smtClean="0"/>
              <a:t>声明之前不能有注释</a:t>
            </a:r>
          </a:p>
          <a:p>
            <a:pPr>
              <a:lnSpc>
                <a:spcPct val="150000"/>
              </a:lnSpc>
            </a:pPr>
            <a:r>
              <a:rPr lang="zh-CN" altLang="en-US" sz="2400" dirty="0" smtClean="0"/>
              <a:t>注释不能嵌套，例如：</a:t>
            </a:r>
          </a:p>
          <a:p>
            <a:pPr>
              <a:lnSpc>
                <a:spcPct val="150000"/>
              </a:lnSpc>
            </a:pPr>
            <a:r>
              <a:rPr lang="zh-CN" altLang="en-US" sz="2400" dirty="0" smtClean="0"/>
              <a:t>	</a:t>
            </a:r>
            <a:r>
              <a:rPr lang="en-US" altLang="zh-CN" sz="2400" dirty="0" smtClean="0"/>
              <a:t>&lt;!--</a:t>
            </a:r>
            <a:r>
              <a:rPr lang="zh-CN" altLang="en-US" sz="2400" dirty="0" smtClean="0"/>
              <a:t>大段注释</a:t>
            </a:r>
          </a:p>
          <a:p>
            <a:pPr>
              <a:lnSpc>
                <a:spcPct val="150000"/>
              </a:lnSpc>
            </a:pPr>
            <a:r>
              <a:rPr lang="zh-CN" altLang="en-US" sz="2400" dirty="0" smtClean="0"/>
              <a:t>	</a:t>
            </a:r>
            <a:r>
              <a:rPr lang="en-US" altLang="zh-CN" sz="2400" dirty="0" smtClean="0"/>
              <a:t>……</a:t>
            </a:r>
          </a:p>
          <a:p>
            <a:pPr>
              <a:lnSpc>
                <a:spcPct val="150000"/>
              </a:lnSpc>
            </a:pPr>
            <a:r>
              <a:rPr lang="en-US" altLang="zh-CN" sz="2400" dirty="0" smtClean="0"/>
              <a:t>		&lt;!--</a:t>
            </a:r>
            <a:r>
              <a:rPr lang="zh-CN" altLang="en-US" sz="2400" dirty="0" smtClean="0"/>
              <a:t>局部注释</a:t>
            </a:r>
            <a:r>
              <a:rPr lang="en-US" altLang="zh-CN" sz="2400" dirty="0" smtClean="0"/>
              <a:t>--&gt;</a:t>
            </a:r>
          </a:p>
          <a:p>
            <a:pPr>
              <a:lnSpc>
                <a:spcPct val="150000"/>
              </a:lnSpc>
            </a:pPr>
            <a:r>
              <a:rPr lang="en-US" altLang="zh-CN" sz="2400" dirty="0" smtClean="0"/>
              <a:t>	……</a:t>
            </a:r>
          </a:p>
          <a:p>
            <a:pPr>
              <a:lnSpc>
                <a:spcPct val="150000"/>
              </a:lnSpc>
            </a:pPr>
            <a:r>
              <a:rPr lang="en-US" altLang="zh-CN" sz="2400" dirty="0" smtClean="0"/>
              <a:t>	--&gt; </a:t>
            </a:r>
            <a:endParaRPr lang="zh-CN" altLang="en-US" sz="2400" dirty="0" smtClean="0"/>
          </a:p>
        </p:txBody>
      </p:sp>
    </p:spTree>
    <p:extLst>
      <p:ext uri="{BB962C8B-B14F-4D97-AF65-F5344CB8AC3E}">
        <p14:creationId xmlns:p14="http://schemas.microsoft.com/office/powerpoint/2010/main" val="1774736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2772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CDATA</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19643" y="1600675"/>
            <a:ext cx="11912836" cy="4524315"/>
          </a:xfrm>
          <a:prstGeom prst="rect">
            <a:avLst/>
          </a:prstGeom>
        </p:spPr>
        <p:txBody>
          <a:bodyPr wrap="square">
            <a:spAutoFit/>
          </a:bodyPr>
          <a:lstStyle/>
          <a:p>
            <a:pPr>
              <a:lnSpc>
                <a:spcPct val="150000"/>
              </a:lnSpc>
            </a:pPr>
            <a:r>
              <a:rPr lang="zh-CN" altLang="en-US" sz="2400" dirty="0" smtClean="0"/>
              <a:t>有些内容可能不想让解析引擎解析执行，而是当作原始内容处理</a:t>
            </a:r>
            <a:r>
              <a:rPr lang="en-US" altLang="zh-CN" sz="2400" dirty="0" smtClean="0"/>
              <a:t>,</a:t>
            </a:r>
            <a:r>
              <a:rPr lang="zh-CN" altLang="en-US" sz="2400" dirty="0" smtClean="0"/>
              <a:t>用于把整段文本解释为纯字符数据而不是标记的情况。包含大量</a:t>
            </a:r>
            <a:r>
              <a:rPr lang="en-US" altLang="zh-CN" sz="2400" dirty="0" smtClean="0"/>
              <a:t>&lt;</a:t>
            </a:r>
            <a:r>
              <a:rPr lang="zh-CN" altLang="en-US" sz="2400" dirty="0" smtClean="0"/>
              <a:t>、</a:t>
            </a:r>
            <a:r>
              <a:rPr lang="en-US" altLang="zh-CN" sz="2400" dirty="0" smtClean="0"/>
              <a:t>&gt;</a:t>
            </a:r>
            <a:r>
              <a:rPr lang="zh-CN" altLang="en-US" sz="2400" dirty="0" smtClean="0"/>
              <a:t>、</a:t>
            </a:r>
            <a:r>
              <a:rPr lang="en-US" altLang="zh-CN" sz="2400" dirty="0" smtClean="0"/>
              <a:t>&amp;</a:t>
            </a:r>
            <a:r>
              <a:rPr lang="zh-CN" altLang="en-US" sz="2400" dirty="0" smtClean="0"/>
              <a:t>或者</a:t>
            </a:r>
            <a:r>
              <a:rPr lang="en-US" altLang="zh-CN" sz="2400" dirty="0" smtClean="0"/>
              <a:t>"</a:t>
            </a:r>
            <a:r>
              <a:rPr lang="zh-CN" altLang="en-US" sz="2400" dirty="0" smtClean="0"/>
              <a:t>字符。</a:t>
            </a:r>
            <a:r>
              <a:rPr lang="en-US" altLang="zh-CN" sz="2400" dirty="0" smtClean="0"/>
              <a:t>CDATA</a:t>
            </a:r>
            <a:r>
              <a:rPr lang="zh-CN" altLang="en-US" sz="2400" dirty="0" smtClean="0"/>
              <a:t>节中的所有字符都会被当作元素字符数据的常量部分，而不是</a:t>
            </a:r>
            <a:r>
              <a:rPr lang="en-US" altLang="zh-CN" sz="2400" dirty="0" smtClean="0"/>
              <a:t>XML</a:t>
            </a:r>
            <a:r>
              <a:rPr lang="zh-CN" altLang="en-US" sz="2400" dirty="0" smtClean="0"/>
              <a:t>标记。</a:t>
            </a:r>
          </a:p>
          <a:p>
            <a:pPr>
              <a:lnSpc>
                <a:spcPct val="150000"/>
              </a:lnSpc>
            </a:pPr>
            <a:r>
              <a:rPr lang="zh-CN" altLang="en-US" sz="2400" dirty="0" smtClean="0"/>
              <a:t>语法：</a:t>
            </a:r>
          </a:p>
          <a:p>
            <a:pPr>
              <a:lnSpc>
                <a:spcPct val="150000"/>
              </a:lnSpc>
            </a:pPr>
            <a:r>
              <a:rPr lang="en-US" altLang="zh-CN" sz="2400" dirty="0" smtClean="0">
                <a:solidFill>
                  <a:srgbClr val="0070C0"/>
                </a:solidFill>
              </a:rPr>
              <a:t>&lt;![CDATA[</a:t>
            </a:r>
          </a:p>
          <a:p>
            <a:pPr>
              <a:lnSpc>
                <a:spcPct val="150000"/>
              </a:lnSpc>
            </a:pPr>
            <a:r>
              <a:rPr lang="en-US" altLang="zh-CN" sz="2400" dirty="0" smtClean="0">
                <a:solidFill>
                  <a:srgbClr val="0070C0"/>
                </a:solidFill>
              </a:rPr>
              <a:t>	………………………………</a:t>
            </a:r>
            <a:endParaRPr lang="zh-CN" altLang="en-US" sz="2400" dirty="0" smtClean="0">
              <a:solidFill>
                <a:srgbClr val="0070C0"/>
              </a:solidFill>
            </a:endParaRPr>
          </a:p>
          <a:p>
            <a:pPr>
              <a:lnSpc>
                <a:spcPct val="150000"/>
              </a:lnSpc>
            </a:pPr>
            <a:r>
              <a:rPr lang="en-US" altLang="zh-CN" sz="2400" dirty="0" smtClean="0">
                <a:solidFill>
                  <a:srgbClr val="0070C0"/>
                </a:solidFill>
              </a:rPr>
              <a:t>]]&gt;</a:t>
            </a:r>
          </a:p>
          <a:p>
            <a:pPr>
              <a:lnSpc>
                <a:spcPct val="150000"/>
              </a:lnSpc>
            </a:pPr>
            <a:r>
              <a:rPr lang="zh-CN" altLang="en-US" sz="2400" dirty="0" smtClean="0">
                <a:solidFill>
                  <a:srgbClr val="FF0000"/>
                </a:solidFill>
              </a:rPr>
              <a:t>可以输入任意字符（除</a:t>
            </a:r>
            <a:r>
              <a:rPr lang="en-US" altLang="zh-CN" sz="2400" dirty="0" smtClean="0">
                <a:solidFill>
                  <a:srgbClr val="FF0000"/>
                </a:solidFill>
              </a:rPr>
              <a:t>]]&gt;</a:t>
            </a:r>
            <a:r>
              <a:rPr lang="zh-CN" altLang="en-US" sz="2400" dirty="0" smtClean="0">
                <a:solidFill>
                  <a:srgbClr val="FF0000"/>
                </a:solidFill>
              </a:rPr>
              <a:t>外）不能嵌套</a:t>
            </a:r>
          </a:p>
        </p:txBody>
      </p:sp>
      <p:pic>
        <p:nvPicPr>
          <p:cNvPr id="2" name="图片 1"/>
          <p:cNvPicPr>
            <a:picLocks noChangeAspect="1"/>
          </p:cNvPicPr>
          <p:nvPr/>
        </p:nvPicPr>
        <p:blipFill>
          <a:blip r:embed="rId3"/>
          <a:stretch>
            <a:fillRect/>
          </a:stretch>
        </p:blipFill>
        <p:spPr>
          <a:xfrm>
            <a:off x="3311925" y="3558070"/>
            <a:ext cx="8285714" cy="304762"/>
          </a:xfrm>
          <a:prstGeom prst="rect">
            <a:avLst/>
          </a:prstGeom>
        </p:spPr>
      </p:pic>
      <p:pic>
        <p:nvPicPr>
          <p:cNvPr id="3" name="图片 2"/>
          <p:cNvPicPr>
            <a:picLocks noChangeAspect="1"/>
          </p:cNvPicPr>
          <p:nvPr/>
        </p:nvPicPr>
        <p:blipFill>
          <a:blip r:embed="rId4"/>
          <a:stretch>
            <a:fillRect/>
          </a:stretch>
        </p:blipFill>
        <p:spPr>
          <a:xfrm>
            <a:off x="6327592" y="4127498"/>
            <a:ext cx="5142857" cy="2085714"/>
          </a:xfrm>
          <a:prstGeom prst="rect">
            <a:avLst/>
          </a:prstGeom>
        </p:spPr>
      </p:pic>
    </p:spTree>
    <p:extLst>
      <p:ext uri="{BB962C8B-B14F-4D97-AF65-F5344CB8AC3E}">
        <p14:creationId xmlns:p14="http://schemas.microsoft.com/office/powerpoint/2010/main" val="912032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2772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CDATA</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3127761" y="1859411"/>
            <a:ext cx="5530252" cy="4385194"/>
          </a:xfrm>
          <a:prstGeom prst="rect">
            <a:avLst/>
          </a:prstGeom>
        </p:spPr>
      </p:pic>
    </p:spTree>
    <p:extLst>
      <p:ext uri="{BB962C8B-B14F-4D97-AF65-F5344CB8AC3E}">
        <p14:creationId xmlns:p14="http://schemas.microsoft.com/office/powerpoint/2010/main" val="577307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2772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处理指令</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矩形 1"/>
          <p:cNvSpPr/>
          <p:nvPr/>
        </p:nvSpPr>
        <p:spPr>
          <a:xfrm>
            <a:off x="1230594" y="2230452"/>
            <a:ext cx="1495514" cy="112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endParaRPr lang="zh-CN" altLang="en-US" dirty="0"/>
          </a:p>
        </p:txBody>
      </p:sp>
      <p:sp>
        <p:nvSpPr>
          <p:cNvPr id="3" name="云形 2"/>
          <p:cNvSpPr/>
          <p:nvPr/>
        </p:nvSpPr>
        <p:spPr>
          <a:xfrm>
            <a:off x="5443671" y="2230452"/>
            <a:ext cx="1837346" cy="1307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CSS</a:t>
            </a:r>
            <a:endParaRPr lang="zh-CN" altLang="en-US" dirty="0"/>
          </a:p>
        </p:txBody>
      </p:sp>
      <p:sp>
        <p:nvSpPr>
          <p:cNvPr id="7" name="矩形 6"/>
          <p:cNvSpPr/>
          <p:nvPr/>
        </p:nvSpPr>
        <p:spPr>
          <a:xfrm>
            <a:off x="1177892" y="4057829"/>
            <a:ext cx="1495514" cy="112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XML</a:t>
            </a:r>
          </a:p>
        </p:txBody>
      </p:sp>
      <p:sp>
        <p:nvSpPr>
          <p:cNvPr id="8" name="云形 7"/>
          <p:cNvSpPr/>
          <p:nvPr/>
        </p:nvSpPr>
        <p:spPr>
          <a:xfrm>
            <a:off x="5390969" y="4057829"/>
            <a:ext cx="1837346" cy="1307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CSS</a:t>
            </a:r>
            <a:endParaRPr lang="zh-CN" altLang="en-US" dirty="0"/>
          </a:p>
        </p:txBody>
      </p:sp>
      <p:cxnSp>
        <p:nvCxnSpPr>
          <p:cNvPr id="9" name="直接箭头连接符 8"/>
          <p:cNvCxnSpPr>
            <a:stCxn id="3" idx="2"/>
          </p:cNvCxnSpPr>
          <p:nvPr/>
        </p:nvCxnSpPr>
        <p:spPr>
          <a:xfrm flipH="1">
            <a:off x="2726108" y="2884205"/>
            <a:ext cx="272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2720409" y="4705884"/>
            <a:ext cx="272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0443" y="5365335"/>
            <a:ext cx="1970411" cy="369332"/>
          </a:xfrm>
          <a:prstGeom prst="rect">
            <a:avLst/>
          </a:prstGeom>
        </p:spPr>
        <p:txBody>
          <a:bodyPr wrap="none">
            <a:spAutoFit/>
          </a:bodyPr>
          <a:lstStyle/>
          <a:p>
            <a:r>
              <a:rPr lang="en-US" altLang="zh-CN" dirty="0" smtClean="0"/>
              <a:t>&lt;!--pi</a:t>
            </a:r>
            <a:r>
              <a:rPr lang="zh-CN" altLang="en-US" dirty="0" smtClean="0"/>
              <a:t>将 </a:t>
            </a:r>
            <a:r>
              <a:rPr lang="en-US" altLang="zh-CN" dirty="0" err="1" smtClean="0"/>
              <a:t>css</a:t>
            </a:r>
            <a:r>
              <a:rPr lang="zh-CN" altLang="en-US" dirty="0" smtClean="0"/>
              <a:t>引入</a:t>
            </a:r>
            <a:r>
              <a:rPr lang="en-US" altLang="zh-CN" dirty="0" smtClean="0"/>
              <a:t>--&gt;</a:t>
            </a:r>
            <a:endParaRPr lang="en-US" altLang="zh-CN" dirty="0"/>
          </a:p>
        </p:txBody>
      </p:sp>
    </p:spTree>
    <p:extLst>
      <p:ext uri="{BB962C8B-B14F-4D97-AF65-F5344CB8AC3E}">
        <p14:creationId xmlns:p14="http://schemas.microsoft.com/office/powerpoint/2010/main" val="35722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62815"/>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HTML</a:t>
            </a:r>
            <a:r>
              <a:rPr lang="zh-CN" altLang="en-US" dirty="0" smtClean="0">
                <a:solidFill>
                  <a:srgbClr val="0070C0"/>
                </a:solidFill>
              </a:rPr>
              <a:t>（</a:t>
            </a:r>
            <a:r>
              <a:rPr lang="en-US" altLang="zh-CN" dirty="0" smtClean="0">
                <a:solidFill>
                  <a:srgbClr val="0070C0"/>
                </a:solidFill>
              </a:rPr>
              <a:t>   Hyper Text Markup Language</a:t>
            </a:r>
            <a:r>
              <a:rPr lang="zh-CN" altLang="en-US" dirty="0" smtClean="0">
                <a:solidFill>
                  <a:srgbClr val="0070C0"/>
                </a:solidFill>
              </a:rPr>
              <a:t>，超文本标记语言）</a:t>
            </a:r>
            <a:r>
              <a:rPr lang="en-US" altLang="zh-CN" dirty="0" smtClean="0">
                <a:solidFill>
                  <a:srgbClr val="0070C0"/>
                </a:solidFill>
              </a:rPr>
              <a:t>1993</a:t>
            </a:r>
            <a:r>
              <a:rPr lang="zh-CN" altLang="en-US" dirty="0" smtClean="0">
                <a:solidFill>
                  <a:srgbClr val="0070C0"/>
                </a:solidFill>
              </a:rPr>
              <a:t>年</a:t>
            </a:r>
            <a:endParaRPr lang="en-US" altLang="zh-CN" dirty="0">
              <a:solidFill>
                <a:srgbClr val="0070C0"/>
              </a:solidFill>
              <a:hlinkClick r:id="rId2"/>
            </a:endParaRPr>
          </a:p>
          <a:p>
            <a:pPr>
              <a:lnSpc>
                <a:spcPct val="150000"/>
              </a:lnSpc>
            </a:pPr>
            <a:r>
              <a:rPr lang="zh-CN" altLang="en-US" sz="2000" dirty="0" smtClean="0"/>
              <a:t>“超文本”就是指页面内可以包含图片、链接，甚至音乐、程序等非文字元素。</a:t>
            </a:r>
            <a:endParaRPr lang="en-US" altLang="zh-CN" sz="2000" dirty="0" smtClean="0"/>
          </a:p>
          <a:p>
            <a:pPr>
              <a:lnSpc>
                <a:spcPct val="150000"/>
              </a:lnSpc>
            </a:pPr>
            <a:r>
              <a:rPr lang="zh-CN" altLang="en-US" sz="2000" dirty="0" smtClean="0"/>
              <a:t>超文本标记语言的结构包括“头”部分（</a:t>
            </a:r>
            <a:r>
              <a:rPr lang="en-US" altLang="zh-CN" sz="2000" dirty="0" smtClean="0"/>
              <a:t>Head</a:t>
            </a:r>
            <a:r>
              <a:rPr lang="zh-CN" altLang="en-US" sz="2000" dirty="0" smtClean="0"/>
              <a:t>）、和“主体”部分（</a:t>
            </a:r>
            <a:r>
              <a:rPr lang="en-US" altLang="zh-CN" sz="2000" dirty="0" smtClean="0"/>
              <a:t>Body</a:t>
            </a:r>
            <a:r>
              <a:rPr lang="zh-CN" altLang="en-US" sz="2000" dirty="0" smtClean="0"/>
              <a:t>），其中“头”部提供关于网页的信息，“主体”部分提供网页的具体内容。</a:t>
            </a:r>
            <a:endParaRPr lang="en-US" altLang="zh-CN" sz="2000" dirty="0" smtClean="0"/>
          </a:p>
          <a:p>
            <a:pPr>
              <a:lnSpc>
                <a:spcPct val="150000"/>
              </a:lnSpc>
            </a:pPr>
            <a:r>
              <a:rPr lang="zh-CN" altLang="en-US" sz="2000" dirty="0" smtClean="0"/>
              <a:t>万维网上的一个超媒体文档称之为一个页面（</a:t>
            </a:r>
            <a:r>
              <a:rPr lang="en-US" altLang="zh-CN" sz="2000" dirty="0" smtClean="0"/>
              <a:t>page</a:t>
            </a:r>
            <a:r>
              <a:rPr lang="zh-CN" altLang="en-US" sz="2000" dirty="0" smtClean="0"/>
              <a:t>）。作为一个组织或者个人在万维网上放置开始点的页面称为主页（</a:t>
            </a:r>
            <a:r>
              <a:rPr lang="en-US" altLang="zh-CN" sz="2000" dirty="0" smtClean="0"/>
              <a:t>Homepage</a:t>
            </a:r>
            <a:r>
              <a:rPr lang="zh-CN" altLang="en-US" sz="2000" dirty="0" smtClean="0"/>
              <a:t>）或首页，主页中通常包括有指向其他相关页面或其他节点的指针（超级链接），所谓超级链接，就是一种统一资源定位器（</a:t>
            </a:r>
            <a:r>
              <a:rPr lang="en-US" altLang="zh-CN" sz="2000" dirty="0" smtClean="0"/>
              <a:t>Uniform Resource Locator</a:t>
            </a:r>
            <a:r>
              <a:rPr lang="zh-CN" altLang="en-US" sz="2000" dirty="0" smtClean="0"/>
              <a:t>，缩写：</a:t>
            </a:r>
            <a:r>
              <a:rPr lang="en-US" altLang="zh-CN" sz="2000" dirty="0" smtClean="0"/>
              <a:t>URL</a:t>
            </a:r>
            <a:r>
              <a:rPr lang="zh-CN" altLang="en-US" sz="2000" dirty="0" smtClean="0"/>
              <a:t>）指针，通过激活（点击）它，可使浏览器方便地获取新的网页。这也是</a:t>
            </a:r>
            <a:r>
              <a:rPr lang="en-US" altLang="zh-CN" sz="2000" dirty="0" smtClean="0"/>
              <a:t>HTML</a:t>
            </a:r>
            <a:r>
              <a:rPr lang="zh-CN" altLang="en-US" sz="2000" dirty="0" smtClean="0"/>
              <a:t>获得广泛应用的最重要的原因之一。在逻辑上将视为一个整体的一系列页面的有机集合称为网站（</a:t>
            </a:r>
            <a:r>
              <a:rPr lang="en-US" altLang="zh-CN" sz="2000" dirty="0" smtClean="0"/>
              <a:t>Website</a:t>
            </a:r>
            <a:r>
              <a:rPr lang="zh-CN" altLang="en-US" sz="2000" dirty="0" smtClean="0"/>
              <a:t>或</a:t>
            </a:r>
            <a:r>
              <a:rPr lang="en-US" altLang="zh-CN" sz="2000" dirty="0" smtClean="0"/>
              <a:t>Site</a:t>
            </a:r>
            <a:r>
              <a:rPr lang="zh-CN" altLang="en-US" sz="2000" dirty="0" smtClean="0"/>
              <a:t>）。超级文本标记语言（</a:t>
            </a:r>
            <a:r>
              <a:rPr lang="en-US" altLang="zh-CN" sz="2000" dirty="0" smtClean="0"/>
              <a:t>HTML</a:t>
            </a:r>
            <a:r>
              <a:rPr lang="zh-CN" altLang="en-US" sz="2000" dirty="0" smtClean="0"/>
              <a:t>）是为“网页创建和其它可在网页浏览器中看到的信息”设计的一种标记语言。</a:t>
            </a:r>
            <a:endParaRPr lang="zh-CN" altLang="en-US" sz="2000" dirty="0"/>
          </a:p>
        </p:txBody>
      </p:sp>
    </p:spTree>
    <p:extLst>
      <p:ext uri="{BB962C8B-B14F-4D97-AF65-F5344CB8AC3E}">
        <p14:creationId xmlns:p14="http://schemas.microsoft.com/office/powerpoint/2010/main" val="3935719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2772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处理指令</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94006" y="1951052"/>
            <a:ext cx="11912836" cy="3970318"/>
          </a:xfrm>
          <a:prstGeom prst="rect">
            <a:avLst/>
          </a:prstGeom>
        </p:spPr>
        <p:txBody>
          <a:bodyPr wrap="square">
            <a:spAutoFit/>
          </a:bodyPr>
          <a:lstStyle/>
          <a:p>
            <a:pPr>
              <a:lnSpc>
                <a:spcPct val="150000"/>
              </a:lnSpc>
            </a:pPr>
            <a:r>
              <a:rPr lang="zh-CN" altLang="en-US" sz="2400" dirty="0" smtClean="0"/>
              <a:t>处理指令，简称</a:t>
            </a:r>
            <a:r>
              <a:rPr lang="en-US" altLang="zh-CN" sz="2400" dirty="0" smtClean="0"/>
              <a:t>PI </a:t>
            </a:r>
            <a:r>
              <a:rPr lang="zh-CN" altLang="en-US" sz="2400" dirty="0" smtClean="0"/>
              <a:t>（</a:t>
            </a:r>
            <a:r>
              <a:rPr lang="en-US" altLang="zh-CN" sz="2400" dirty="0" smtClean="0"/>
              <a:t>processing instruction</a:t>
            </a:r>
            <a:r>
              <a:rPr lang="zh-CN" altLang="en-US" sz="2400" dirty="0" smtClean="0"/>
              <a:t>）。处理指令用来指挥解析引擎如何解析</a:t>
            </a:r>
            <a:r>
              <a:rPr lang="en-US" altLang="zh-CN" sz="2400" dirty="0" smtClean="0"/>
              <a:t>XML</a:t>
            </a:r>
            <a:r>
              <a:rPr lang="zh-CN" altLang="en-US" sz="2400" dirty="0" smtClean="0"/>
              <a:t>文档内容。</a:t>
            </a:r>
          </a:p>
          <a:p>
            <a:pPr>
              <a:lnSpc>
                <a:spcPct val="150000"/>
              </a:lnSpc>
            </a:pPr>
            <a:r>
              <a:rPr lang="zh-CN" altLang="en-US" sz="2400" dirty="0" smtClean="0"/>
              <a:t>例如，在</a:t>
            </a:r>
            <a:r>
              <a:rPr lang="en-US" altLang="zh-CN" sz="2400" dirty="0" smtClean="0"/>
              <a:t>XML</a:t>
            </a:r>
            <a:r>
              <a:rPr lang="zh-CN" altLang="en-US" sz="2400" dirty="0" smtClean="0"/>
              <a:t>文档中可以使用</a:t>
            </a:r>
            <a:r>
              <a:rPr lang="en-US" altLang="zh-CN" sz="2400" dirty="0" smtClean="0"/>
              <a:t>xml-stylesheet</a:t>
            </a:r>
            <a:r>
              <a:rPr lang="zh-CN" altLang="en-US" sz="2400" dirty="0" smtClean="0"/>
              <a:t>指令，通知</a:t>
            </a:r>
            <a:r>
              <a:rPr lang="en-US" altLang="zh-CN" sz="2400" dirty="0" smtClean="0"/>
              <a:t>XML</a:t>
            </a:r>
            <a:r>
              <a:rPr lang="zh-CN" altLang="en-US" sz="2400" dirty="0" smtClean="0"/>
              <a:t>解析引擎，应用</a:t>
            </a:r>
            <a:r>
              <a:rPr lang="en-US" altLang="zh-CN" sz="2400" dirty="0" err="1" smtClean="0"/>
              <a:t>css</a:t>
            </a:r>
            <a:r>
              <a:rPr lang="zh-CN" altLang="en-US" sz="2400" dirty="0" smtClean="0"/>
              <a:t>文件显示</a:t>
            </a:r>
            <a:r>
              <a:rPr lang="en-US" altLang="zh-CN" sz="2400" dirty="0" smtClean="0"/>
              <a:t>xml</a:t>
            </a:r>
            <a:r>
              <a:rPr lang="zh-CN" altLang="en-US" sz="2400" dirty="0" smtClean="0"/>
              <a:t>文档内容。	</a:t>
            </a:r>
            <a:r>
              <a:rPr lang="en-US" altLang="zh-CN" sz="2400" dirty="0" smtClean="0">
                <a:solidFill>
                  <a:srgbClr val="0070C0"/>
                </a:solidFill>
              </a:rPr>
              <a:t>&lt;?xml-stylesheet type="text/</a:t>
            </a:r>
            <a:r>
              <a:rPr lang="en-US" altLang="zh-CN" sz="2400" dirty="0" err="1" smtClean="0">
                <a:solidFill>
                  <a:srgbClr val="0070C0"/>
                </a:solidFill>
              </a:rPr>
              <a:t>css</a:t>
            </a:r>
            <a:r>
              <a:rPr lang="en-US" altLang="zh-CN" sz="2400" dirty="0" smtClean="0">
                <a:solidFill>
                  <a:srgbClr val="0070C0"/>
                </a:solidFill>
              </a:rPr>
              <a:t>" </a:t>
            </a:r>
            <a:r>
              <a:rPr lang="en-US" altLang="zh-CN" sz="2400" dirty="0" err="1" smtClean="0">
                <a:solidFill>
                  <a:srgbClr val="0070C0"/>
                </a:solidFill>
              </a:rPr>
              <a:t>href</a:t>
            </a:r>
            <a:r>
              <a:rPr lang="en-US" altLang="zh-CN" sz="2400" dirty="0" smtClean="0">
                <a:solidFill>
                  <a:srgbClr val="0070C0"/>
                </a:solidFill>
              </a:rPr>
              <a:t>=“my.css"?&gt;</a:t>
            </a:r>
          </a:p>
          <a:p>
            <a:pPr>
              <a:lnSpc>
                <a:spcPct val="150000"/>
              </a:lnSpc>
            </a:pPr>
            <a:endParaRPr lang="en-US" altLang="zh-CN" sz="2400" dirty="0" smtClean="0"/>
          </a:p>
          <a:p>
            <a:pPr>
              <a:lnSpc>
                <a:spcPct val="150000"/>
              </a:lnSpc>
            </a:pPr>
            <a:r>
              <a:rPr lang="zh-CN" altLang="en-US" sz="2400" dirty="0" smtClean="0"/>
              <a:t>处理指令必须以“</a:t>
            </a:r>
            <a:r>
              <a:rPr lang="en-US" altLang="zh-CN" sz="2400" dirty="0" smtClean="0"/>
              <a:t>&lt;?”</a:t>
            </a:r>
            <a:r>
              <a:rPr lang="zh-CN" altLang="en-US" sz="2400" dirty="0" smtClean="0"/>
              <a:t>作为开头，以“</a:t>
            </a:r>
            <a:r>
              <a:rPr lang="en-US" altLang="zh-CN" sz="2400" dirty="0" smtClean="0"/>
              <a:t>?&gt;”</a:t>
            </a:r>
            <a:r>
              <a:rPr lang="zh-CN" altLang="en-US" sz="2400" dirty="0" smtClean="0"/>
              <a:t>作为结尾，</a:t>
            </a:r>
            <a:r>
              <a:rPr lang="en-US" altLang="zh-CN" sz="2400" dirty="0" smtClean="0"/>
              <a:t>XML</a:t>
            </a:r>
            <a:r>
              <a:rPr lang="zh-CN" altLang="en-US" sz="2400" dirty="0" smtClean="0"/>
              <a:t>声明语句就是最常见的一种处理指令。 </a:t>
            </a:r>
            <a:endParaRPr lang="zh-CN" altLang="en-US" sz="2400" dirty="0" smtClean="0">
              <a:solidFill>
                <a:srgbClr val="FF0000"/>
              </a:solidFill>
            </a:endParaRPr>
          </a:p>
        </p:txBody>
      </p:sp>
    </p:spTree>
    <p:extLst>
      <p:ext uri="{BB962C8B-B14F-4D97-AF65-F5344CB8AC3E}">
        <p14:creationId xmlns:p14="http://schemas.microsoft.com/office/powerpoint/2010/main" val="3607389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2772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简单语法</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处理指令</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94006" y="1951052"/>
            <a:ext cx="11912836" cy="1137106"/>
          </a:xfrm>
          <a:prstGeom prst="rect">
            <a:avLst/>
          </a:prstGeom>
        </p:spPr>
        <p:txBody>
          <a:bodyPr wrap="square">
            <a:spAutoFit/>
          </a:bodyPr>
          <a:lstStyle/>
          <a:p>
            <a:pPr>
              <a:lnSpc>
                <a:spcPct val="150000"/>
              </a:lnSpc>
            </a:pPr>
            <a:r>
              <a:rPr lang="zh-CN" altLang="en-US" sz="2400" dirty="0" smtClean="0"/>
              <a:t>在</a:t>
            </a:r>
            <a:r>
              <a:rPr lang="en-US" altLang="zh-CN" sz="2400" dirty="0" smtClean="0"/>
              <a:t>XML</a:t>
            </a:r>
            <a:r>
              <a:rPr lang="zh-CN" altLang="en-US" sz="2400" dirty="0" smtClean="0"/>
              <a:t>文档中可以使用</a:t>
            </a:r>
            <a:r>
              <a:rPr lang="en-US" altLang="zh-CN" sz="2400" dirty="0" smtClean="0"/>
              <a:t>xml-stylesheet</a:t>
            </a:r>
            <a:r>
              <a:rPr lang="zh-CN" altLang="en-US" sz="2400" dirty="0" smtClean="0"/>
              <a:t>指令，通知</a:t>
            </a:r>
            <a:r>
              <a:rPr lang="en-US" altLang="zh-CN" sz="2400" dirty="0" smtClean="0"/>
              <a:t>XML</a:t>
            </a:r>
            <a:r>
              <a:rPr lang="zh-CN" altLang="en-US" sz="2400" dirty="0" smtClean="0"/>
              <a:t>解析引擎，应用</a:t>
            </a:r>
            <a:r>
              <a:rPr lang="en-US" altLang="zh-CN" sz="2400" dirty="0" err="1" smtClean="0"/>
              <a:t>css</a:t>
            </a:r>
            <a:r>
              <a:rPr lang="zh-CN" altLang="en-US" sz="2400" dirty="0" smtClean="0"/>
              <a:t>文件显示</a:t>
            </a:r>
            <a:r>
              <a:rPr lang="en-US" altLang="zh-CN" sz="2400" dirty="0" smtClean="0"/>
              <a:t>xml</a:t>
            </a:r>
            <a:r>
              <a:rPr lang="zh-CN" altLang="en-US" sz="2400" dirty="0" smtClean="0"/>
              <a:t>文档内容。	</a:t>
            </a:r>
            <a:r>
              <a:rPr lang="en-US" altLang="zh-CN" sz="2400" dirty="0" smtClean="0"/>
              <a:t>&lt;?xml-stylesheet type="text/</a:t>
            </a:r>
            <a:r>
              <a:rPr lang="en-US" altLang="zh-CN" sz="2400" dirty="0" err="1" smtClean="0"/>
              <a:t>css</a:t>
            </a:r>
            <a:r>
              <a:rPr lang="en-US" altLang="zh-CN" sz="2400" dirty="0" smtClean="0"/>
              <a:t>" </a:t>
            </a:r>
            <a:r>
              <a:rPr lang="en-US" altLang="zh-CN" sz="2400" dirty="0" err="1" smtClean="0"/>
              <a:t>href</a:t>
            </a:r>
            <a:r>
              <a:rPr lang="en-US" altLang="zh-CN" sz="2400" dirty="0" smtClean="0"/>
              <a:t>=“my.css"?&gt;</a:t>
            </a:r>
          </a:p>
        </p:txBody>
      </p:sp>
      <p:pic>
        <p:nvPicPr>
          <p:cNvPr id="2" name="图片 1"/>
          <p:cNvPicPr>
            <a:picLocks noChangeAspect="1"/>
          </p:cNvPicPr>
          <p:nvPr/>
        </p:nvPicPr>
        <p:blipFill>
          <a:blip r:embed="rId3"/>
          <a:stretch>
            <a:fillRect/>
          </a:stretch>
        </p:blipFill>
        <p:spPr>
          <a:xfrm>
            <a:off x="164915" y="3281415"/>
            <a:ext cx="838095" cy="1542857"/>
          </a:xfrm>
          <a:prstGeom prst="rect">
            <a:avLst/>
          </a:prstGeom>
        </p:spPr>
      </p:pic>
      <p:pic>
        <p:nvPicPr>
          <p:cNvPr id="3" name="图片 2"/>
          <p:cNvPicPr>
            <a:picLocks noChangeAspect="1"/>
          </p:cNvPicPr>
          <p:nvPr/>
        </p:nvPicPr>
        <p:blipFill>
          <a:blip r:embed="rId4"/>
          <a:stretch>
            <a:fillRect/>
          </a:stretch>
        </p:blipFill>
        <p:spPr>
          <a:xfrm>
            <a:off x="1449914" y="3204673"/>
            <a:ext cx="2114764" cy="2850335"/>
          </a:xfrm>
          <a:prstGeom prst="rect">
            <a:avLst/>
          </a:prstGeom>
        </p:spPr>
      </p:pic>
      <p:cxnSp>
        <p:nvCxnSpPr>
          <p:cNvPr id="7" name="直接箭头连接符 6"/>
          <p:cNvCxnSpPr>
            <a:endCxn id="3" idx="1"/>
          </p:cNvCxnSpPr>
          <p:nvPr/>
        </p:nvCxnSpPr>
        <p:spPr>
          <a:xfrm>
            <a:off x="880217" y="4477996"/>
            <a:ext cx="569697" cy="15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5"/>
          <a:stretch>
            <a:fillRect/>
          </a:stretch>
        </p:blipFill>
        <p:spPr>
          <a:xfrm>
            <a:off x="5580403" y="3088158"/>
            <a:ext cx="5236957" cy="3049260"/>
          </a:xfrm>
          <a:prstGeom prst="rect">
            <a:avLst/>
          </a:prstGeom>
        </p:spPr>
      </p:pic>
    </p:spTree>
    <p:extLst>
      <p:ext uri="{BB962C8B-B14F-4D97-AF65-F5344CB8AC3E}">
        <p14:creationId xmlns:p14="http://schemas.microsoft.com/office/powerpoint/2010/main" val="406960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65090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格式正规的</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文档</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小结</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94006" y="1951052"/>
            <a:ext cx="11912836" cy="4313297"/>
          </a:xfrm>
          <a:prstGeom prst="rect">
            <a:avLst/>
          </a:prstGeom>
        </p:spPr>
        <p:txBody>
          <a:bodyPr wrap="square">
            <a:spAutoFit/>
          </a:bodyPr>
          <a:lstStyle/>
          <a:p>
            <a:pPr marL="533400" indent="-533400">
              <a:lnSpc>
                <a:spcPct val="90000"/>
              </a:lnSpc>
              <a:buClrTx/>
              <a:buSzTx/>
              <a:buFont typeface="Wingdings" panose="05000000000000000000" pitchFamily="2" charset="2"/>
              <a:buNone/>
            </a:pPr>
            <a:r>
              <a:rPr lang="zh-CN" altLang="en-US" sz="2400" dirty="0"/>
              <a:t>遵循如下规则的</a:t>
            </a:r>
            <a:r>
              <a:rPr lang="en-US" altLang="zh-CN" sz="2400" dirty="0"/>
              <a:t>XML</a:t>
            </a:r>
            <a:r>
              <a:rPr lang="zh-CN" altLang="en-US" sz="2400" dirty="0"/>
              <a:t>文档称为格式正规的</a:t>
            </a:r>
            <a:r>
              <a:rPr lang="en-US" altLang="zh-CN" sz="2400" dirty="0"/>
              <a:t>XML</a:t>
            </a:r>
            <a:r>
              <a:rPr lang="zh-CN" altLang="en-US" sz="2400" dirty="0"/>
              <a:t>文档：</a:t>
            </a:r>
          </a:p>
          <a:p>
            <a:pPr marL="533400" indent="-533400">
              <a:lnSpc>
                <a:spcPct val="90000"/>
              </a:lnSpc>
              <a:buClrTx/>
              <a:buSzTx/>
              <a:buFont typeface="Wingdings" panose="05000000000000000000" pitchFamily="2" charset="2"/>
              <a:buChar char="u"/>
            </a:pPr>
            <a:r>
              <a:rPr lang="zh-CN" altLang="en-US" sz="2400" dirty="0">
                <a:solidFill>
                  <a:srgbClr val="000000"/>
                </a:solidFill>
                <a:ea typeface="华文新魏" panose="02010800040101010101" pitchFamily="2" charset="-122"/>
              </a:rPr>
              <a:t>语法规范</a:t>
            </a:r>
          </a:p>
          <a:p>
            <a:pPr marL="914400" lvl="1" indent="-457200">
              <a:lnSpc>
                <a:spcPct val="150000"/>
              </a:lnSpc>
              <a:buClrTx/>
              <a:buSzTx/>
              <a:buFontTx/>
              <a:buChar char="–"/>
            </a:pPr>
            <a:r>
              <a:rPr lang="zh-CN" altLang="en-US" sz="2000" dirty="0">
                <a:solidFill>
                  <a:srgbClr val="000000"/>
                </a:solidFill>
                <a:effectLst>
                  <a:outerShdw blurRad="38100" dist="38100" dir="2700000" algn="tl">
                    <a:srgbClr val="C0C0C0"/>
                  </a:outerShdw>
                </a:effectLst>
                <a:ea typeface="华文新魏" panose="02010800040101010101" pitchFamily="2" charset="-122"/>
              </a:rPr>
              <a:t> </a:t>
            </a:r>
            <a:r>
              <a:rPr lang="en-US" altLang="zh-CN" sz="2000" dirty="0">
                <a:solidFill>
                  <a:srgbClr val="000000"/>
                </a:solidFill>
                <a:ea typeface="华文新魏" panose="02010800040101010101" pitchFamily="2" charset="-122"/>
              </a:rPr>
              <a:t>XML</a:t>
            </a:r>
            <a:r>
              <a:rPr lang="zh-CN" altLang="en-US" sz="2000" dirty="0">
                <a:solidFill>
                  <a:srgbClr val="000000"/>
                </a:solidFill>
                <a:ea typeface="华文新魏" panose="02010800040101010101" pitchFamily="2" charset="-122"/>
              </a:rPr>
              <a:t>声明语句</a:t>
            </a:r>
          </a:p>
          <a:p>
            <a:pPr marL="1295400" lvl="2" indent="-381000">
              <a:lnSpc>
                <a:spcPct val="150000"/>
              </a:lnSpc>
              <a:buClrTx/>
              <a:buSzTx/>
              <a:buFontTx/>
              <a:buNone/>
            </a:pPr>
            <a:r>
              <a:rPr lang="en-US" altLang="zh-CN" sz="1600" dirty="0">
                <a:solidFill>
                  <a:srgbClr val="000000"/>
                </a:solidFill>
                <a:ea typeface="华文新魏" panose="02010800040101010101" pitchFamily="2" charset="-122"/>
              </a:rPr>
              <a:t>&lt;?xml version="1.0" encoding="gb2312"?&gt;</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必须有且仅有一个根元素</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标记大小写敏感</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属性值用引号</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标记成对</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空标记关闭</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元素正确嵌套</a:t>
            </a:r>
            <a:endParaRPr lang="zh-CN" altLang="en-US" sz="2000" dirty="0">
              <a:solidFill>
                <a:srgbClr val="000000"/>
              </a:solidFill>
              <a:ea typeface="华文新魏" panose="02010800040101010101" pitchFamily="2" charset="-122"/>
            </a:endParaRPr>
          </a:p>
        </p:txBody>
      </p:sp>
      <p:sp>
        <p:nvSpPr>
          <p:cNvPr id="9" name="矩形 8"/>
          <p:cNvSpPr/>
          <p:nvPr/>
        </p:nvSpPr>
        <p:spPr>
          <a:xfrm>
            <a:off x="4731522" y="2341406"/>
            <a:ext cx="5053413" cy="2769989"/>
          </a:xfrm>
          <a:prstGeom prst="rect">
            <a:avLst/>
          </a:prstGeom>
        </p:spPr>
        <p:txBody>
          <a:bodyPr wrap="square">
            <a:spAutoFit/>
          </a:bodyPr>
          <a:lstStyle/>
          <a:p>
            <a:pPr marL="533400" indent="-533400">
              <a:buClrTx/>
              <a:buSzPct val="50000"/>
              <a:buFont typeface="Wingdings" panose="05000000000000000000" pitchFamily="2" charset="2"/>
              <a:buChar char="u"/>
            </a:pPr>
            <a:r>
              <a:rPr lang="zh-CN" altLang="en-US" sz="2400" dirty="0">
                <a:solidFill>
                  <a:srgbClr val="000000"/>
                </a:solidFill>
                <a:ea typeface="华文新魏" panose="02010800040101010101" pitchFamily="2" charset="-122"/>
              </a:rPr>
              <a:t>元素语法</a:t>
            </a: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名称中可以包含字母、数字或者其它</a:t>
            </a:r>
            <a:r>
              <a:rPr lang="zh-CN" altLang="en-US" sz="2000" dirty="0" smtClean="0">
                <a:solidFill>
                  <a:srgbClr val="000000"/>
                </a:solidFill>
                <a:ea typeface="华文新魏" panose="02010800040101010101" pitchFamily="2" charset="-122"/>
              </a:rPr>
              <a:t>字符，支持中文</a:t>
            </a:r>
            <a:endParaRPr lang="zh-CN" altLang="en-US" sz="2000" dirty="0">
              <a:solidFill>
                <a:srgbClr val="000000"/>
              </a:solidFill>
              <a:ea typeface="华文新魏" panose="02010800040101010101" pitchFamily="2" charset="-122"/>
            </a:endParaRP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名称中不能含空格 </a:t>
            </a:r>
            <a:endParaRPr lang="zh-CN" altLang="en-US" sz="2000" dirty="0">
              <a:solidFill>
                <a:srgbClr val="0000FF"/>
              </a:solidFill>
              <a:ea typeface="华文新魏" panose="02010800040101010101" pitchFamily="2" charset="-122"/>
            </a:endParaRP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名称中不能含冒号</a:t>
            </a:r>
            <a:r>
              <a:rPr lang="en-US" altLang="zh-CN" sz="2000" dirty="0">
                <a:solidFill>
                  <a:srgbClr val="000000"/>
                </a:solidFill>
                <a:ea typeface="华文新魏" panose="02010800040101010101" pitchFamily="2" charset="-122"/>
              </a:rPr>
              <a:t>(</a:t>
            </a:r>
            <a:r>
              <a:rPr lang="zh-CN" altLang="en-US" sz="2000" dirty="0">
                <a:solidFill>
                  <a:srgbClr val="000000"/>
                </a:solidFill>
                <a:ea typeface="华文新魏" panose="02010800040101010101" pitchFamily="2" charset="-122"/>
              </a:rPr>
              <a:t>注：冒号留给命名空间使用</a:t>
            </a:r>
            <a:r>
              <a:rPr lang="en-US" altLang="zh-CN" sz="2000" dirty="0">
                <a:solidFill>
                  <a:srgbClr val="000000"/>
                </a:solidFill>
                <a:ea typeface="华文新魏" panose="02010800040101010101" pitchFamily="2" charset="-122"/>
              </a:rPr>
              <a:t>) </a:t>
            </a:r>
            <a:endParaRPr lang="zh-CN" altLang="en-US" sz="2000" dirty="0">
              <a:solidFill>
                <a:srgbClr val="0000FF"/>
              </a:solidFill>
              <a:ea typeface="华文新魏" panose="02010800040101010101" pitchFamily="2" charset="-122"/>
            </a:endParaRPr>
          </a:p>
        </p:txBody>
      </p:sp>
    </p:spTree>
    <p:extLst>
      <p:ext uri="{BB962C8B-B14F-4D97-AF65-F5344CB8AC3E}">
        <p14:creationId xmlns:p14="http://schemas.microsoft.com/office/powerpoint/2010/main" val="70529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65090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格式正规的</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文档</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小结</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矩形 8"/>
          <p:cNvSpPr/>
          <p:nvPr/>
        </p:nvSpPr>
        <p:spPr>
          <a:xfrm>
            <a:off x="94006" y="1845750"/>
            <a:ext cx="5053413" cy="2862322"/>
          </a:xfrm>
          <a:prstGeom prst="rect">
            <a:avLst/>
          </a:prstGeom>
        </p:spPr>
        <p:txBody>
          <a:bodyPr wrap="square">
            <a:spAutoFit/>
          </a:bodyPr>
          <a:lstStyle/>
          <a:p>
            <a:pPr marL="914400" lvl="1" indent="-457200">
              <a:lnSpc>
                <a:spcPct val="150000"/>
              </a:lnSpc>
              <a:buClrTx/>
              <a:buSzTx/>
              <a:buFontTx/>
              <a:buChar char="–"/>
            </a:pPr>
            <a:r>
              <a:rPr lang="zh-CN" altLang="en-US" sz="2000" dirty="0" smtClean="0">
                <a:solidFill>
                  <a:srgbClr val="000000"/>
                </a:solidFill>
                <a:ea typeface="华文新魏" panose="02010800040101010101" pitchFamily="2" charset="-122"/>
              </a:rPr>
              <a:t>名称</a:t>
            </a:r>
            <a:r>
              <a:rPr lang="zh-CN" altLang="en-US" sz="2000" dirty="0">
                <a:solidFill>
                  <a:srgbClr val="000000"/>
                </a:solidFill>
                <a:ea typeface="华文新魏" panose="02010800040101010101" pitchFamily="2" charset="-122"/>
              </a:rPr>
              <a:t>中可以包含字母、数字或者其它</a:t>
            </a:r>
            <a:r>
              <a:rPr lang="zh-CN" altLang="en-US" sz="2000" dirty="0" smtClean="0">
                <a:solidFill>
                  <a:srgbClr val="000000"/>
                </a:solidFill>
                <a:ea typeface="华文新魏" panose="02010800040101010101" pitchFamily="2" charset="-122"/>
              </a:rPr>
              <a:t>字符，支持中文，不能以数字开头</a:t>
            </a:r>
            <a:endParaRPr lang="zh-CN" altLang="en-US" sz="2000" dirty="0">
              <a:solidFill>
                <a:srgbClr val="000000"/>
              </a:solidFill>
              <a:ea typeface="华文新魏" panose="02010800040101010101" pitchFamily="2" charset="-122"/>
            </a:endParaRP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名称中不能含空格 </a:t>
            </a:r>
            <a:endParaRPr lang="zh-CN" altLang="en-US" sz="2000" dirty="0">
              <a:solidFill>
                <a:srgbClr val="0000FF"/>
              </a:solidFill>
              <a:ea typeface="华文新魏" panose="02010800040101010101" pitchFamily="2" charset="-122"/>
            </a:endParaRP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名称中不能含冒号</a:t>
            </a:r>
            <a:r>
              <a:rPr lang="en-US" altLang="zh-CN" sz="2000" dirty="0">
                <a:solidFill>
                  <a:srgbClr val="000000"/>
                </a:solidFill>
                <a:ea typeface="华文新魏" panose="02010800040101010101" pitchFamily="2" charset="-122"/>
              </a:rPr>
              <a:t>(</a:t>
            </a:r>
            <a:r>
              <a:rPr lang="zh-CN" altLang="en-US" sz="2000" dirty="0">
                <a:solidFill>
                  <a:srgbClr val="000000"/>
                </a:solidFill>
                <a:ea typeface="华文新魏" panose="02010800040101010101" pitchFamily="2" charset="-122"/>
              </a:rPr>
              <a:t>注：冒号留给命名空间使用</a:t>
            </a:r>
            <a:r>
              <a:rPr lang="en-US" altLang="zh-CN" sz="2000" dirty="0">
                <a:solidFill>
                  <a:srgbClr val="000000"/>
                </a:solidFill>
                <a:ea typeface="华文新魏" panose="02010800040101010101" pitchFamily="2" charset="-122"/>
              </a:rPr>
              <a:t>) </a:t>
            </a:r>
            <a:endParaRPr lang="zh-CN" altLang="en-US" sz="2000" dirty="0">
              <a:solidFill>
                <a:srgbClr val="0000FF"/>
              </a:solidFill>
              <a:ea typeface="华文新魏" panose="02010800040101010101" pitchFamily="2" charset="-122"/>
            </a:endParaRPr>
          </a:p>
        </p:txBody>
      </p:sp>
      <p:pic>
        <p:nvPicPr>
          <p:cNvPr id="10" name="图片 9"/>
          <p:cNvPicPr>
            <a:picLocks noChangeAspect="1"/>
          </p:cNvPicPr>
          <p:nvPr/>
        </p:nvPicPr>
        <p:blipFill>
          <a:blip r:embed="rId3"/>
          <a:stretch>
            <a:fillRect/>
          </a:stretch>
        </p:blipFill>
        <p:spPr>
          <a:xfrm>
            <a:off x="5147419" y="1951052"/>
            <a:ext cx="6715736" cy="4172499"/>
          </a:xfrm>
          <a:prstGeom prst="rect">
            <a:avLst/>
          </a:prstGeom>
        </p:spPr>
      </p:pic>
    </p:spTree>
    <p:extLst>
      <p:ext uri="{BB962C8B-B14F-4D97-AF65-F5344CB8AC3E}">
        <p14:creationId xmlns:p14="http://schemas.microsoft.com/office/powerpoint/2010/main" val="2471093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565090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lnSpc>
                <a:spcPct val="100000"/>
              </a:lnSpc>
              <a:spcAft>
                <a:spcPct val="0"/>
              </a:spcAft>
            </a:pP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格式正规的</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文档</a:t>
            </a:r>
            <a:r>
              <a:rPr lang="en-US" altLang="zh-CN" sz="3800" dirty="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zh-CN" altLang="en-US" sz="3800" dirty="0">
                <a:solidFill>
                  <a:schemeClr val="tx1"/>
                </a:solidFill>
                <a:latin typeface="Arial" panose="020B0604020202020204" pitchFamily="34" charset="0"/>
                <a:ea typeface="新宋体" panose="02010609030101010101" pitchFamily="49" charset="-122"/>
                <a:cs typeface="宋体" panose="02010600030101010101" pitchFamily="2" charset="-122"/>
              </a:rPr>
              <a:t>小结</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矩形 8"/>
          <p:cNvSpPr/>
          <p:nvPr/>
        </p:nvSpPr>
        <p:spPr>
          <a:xfrm>
            <a:off x="94006" y="1845750"/>
            <a:ext cx="11066801" cy="1015663"/>
          </a:xfrm>
          <a:prstGeom prst="rect">
            <a:avLst/>
          </a:prstGeom>
        </p:spPr>
        <p:txBody>
          <a:bodyPr wrap="square">
            <a:spAutoFit/>
          </a:bodyPr>
          <a:lstStyle/>
          <a:p>
            <a:pPr marL="914400" lvl="1" indent="-457200">
              <a:lnSpc>
                <a:spcPct val="150000"/>
              </a:lnSpc>
              <a:buClrTx/>
              <a:buSzTx/>
              <a:buFontTx/>
              <a:buChar char="–"/>
            </a:pPr>
            <a:r>
              <a:rPr lang="zh-CN" altLang="en-US" sz="2000" dirty="0" smtClean="0">
                <a:solidFill>
                  <a:srgbClr val="000000"/>
                </a:solidFill>
                <a:ea typeface="华文新魏" panose="02010800040101010101" pitchFamily="2" charset="-122"/>
              </a:rPr>
              <a:t>名称</a:t>
            </a:r>
            <a:r>
              <a:rPr lang="zh-CN" altLang="en-US" sz="2000" dirty="0">
                <a:solidFill>
                  <a:srgbClr val="000000"/>
                </a:solidFill>
                <a:ea typeface="华文新魏" panose="02010800040101010101" pitchFamily="2" charset="-122"/>
              </a:rPr>
              <a:t>中可以包含字母、数字或者其它</a:t>
            </a:r>
            <a:r>
              <a:rPr lang="zh-CN" altLang="en-US" sz="2000" dirty="0" smtClean="0">
                <a:solidFill>
                  <a:srgbClr val="000000"/>
                </a:solidFill>
                <a:ea typeface="华文新魏" panose="02010800040101010101" pitchFamily="2" charset="-122"/>
              </a:rPr>
              <a:t>字符，支持中文，不能以数字开头</a:t>
            </a:r>
            <a:endParaRPr lang="zh-CN" altLang="en-US" sz="2000" dirty="0">
              <a:solidFill>
                <a:srgbClr val="000000"/>
              </a:solidFill>
              <a:ea typeface="华文新魏" panose="02010800040101010101" pitchFamily="2" charset="-122"/>
            </a:endParaRPr>
          </a:p>
          <a:p>
            <a:pPr marL="914400" lvl="1" indent="-457200">
              <a:lnSpc>
                <a:spcPct val="150000"/>
              </a:lnSpc>
              <a:buClrTx/>
              <a:buSzTx/>
              <a:buFontTx/>
              <a:buChar char="–"/>
            </a:pPr>
            <a:r>
              <a:rPr lang="zh-CN" altLang="en-US" sz="2000" dirty="0">
                <a:solidFill>
                  <a:srgbClr val="000000"/>
                </a:solidFill>
                <a:ea typeface="华文新魏" panose="02010800040101010101" pitchFamily="2" charset="-122"/>
              </a:rPr>
              <a:t>名称中不能含空格 </a:t>
            </a:r>
            <a:r>
              <a:rPr lang="zh-CN" altLang="en-US" sz="2000" dirty="0" smtClean="0">
                <a:solidFill>
                  <a:srgbClr val="000000"/>
                </a:solidFill>
                <a:ea typeface="华文新魏" panose="02010800040101010101" pitchFamily="2" charset="-122"/>
              </a:rPr>
              <a:t>，名称</a:t>
            </a:r>
            <a:r>
              <a:rPr lang="zh-CN" altLang="en-US" sz="2000" dirty="0">
                <a:solidFill>
                  <a:srgbClr val="000000"/>
                </a:solidFill>
                <a:ea typeface="华文新魏" panose="02010800040101010101" pitchFamily="2" charset="-122"/>
              </a:rPr>
              <a:t>中不能含冒号</a:t>
            </a:r>
            <a:r>
              <a:rPr lang="en-US" altLang="zh-CN" sz="2000" dirty="0">
                <a:solidFill>
                  <a:srgbClr val="000000"/>
                </a:solidFill>
                <a:ea typeface="华文新魏" panose="02010800040101010101" pitchFamily="2" charset="-122"/>
              </a:rPr>
              <a:t>(</a:t>
            </a:r>
            <a:r>
              <a:rPr lang="zh-CN" altLang="en-US" sz="2000" dirty="0">
                <a:solidFill>
                  <a:srgbClr val="000000"/>
                </a:solidFill>
                <a:ea typeface="华文新魏" panose="02010800040101010101" pitchFamily="2" charset="-122"/>
              </a:rPr>
              <a:t>注：冒号留给命名空间使用</a:t>
            </a:r>
            <a:r>
              <a:rPr lang="en-US" altLang="zh-CN" sz="2000" dirty="0">
                <a:solidFill>
                  <a:srgbClr val="000000"/>
                </a:solidFill>
                <a:ea typeface="华文新魏" panose="02010800040101010101" pitchFamily="2" charset="-122"/>
              </a:rPr>
              <a:t>) </a:t>
            </a:r>
            <a:endParaRPr lang="zh-CN" altLang="en-US" sz="2000" dirty="0">
              <a:solidFill>
                <a:srgbClr val="0000FF"/>
              </a:solidFill>
              <a:ea typeface="华文新魏" panose="02010800040101010101" pitchFamily="2" charset="-122"/>
            </a:endParaRPr>
          </a:p>
        </p:txBody>
      </p:sp>
      <p:pic>
        <p:nvPicPr>
          <p:cNvPr id="2" name="图片 1"/>
          <p:cNvPicPr>
            <a:picLocks noChangeAspect="1"/>
          </p:cNvPicPr>
          <p:nvPr/>
        </p:nvPicPr>
        <p:blipFill>
          <a:blip r:embed="rId3"/>
          <a:stretch>
            <a:fillRect/>
          </a:stretch>
        </p:blipFill>
        <p:spPr>
          <a:xfrm>
            <a:off x="94006" y="2980645"/>
            <a:ext cx="4158924" cy="2215197"/>
          </a:xfrm>
          <a:prstGeom prst="rect">
            <a:avLst/>
          </a:prstGeom>
        </p:spPr>
      </p:pic>
      <p:pic>
        <p:nvPicPr>
          <p:cNvPr id="3" name="图片 2"/>
          <p:cNvPicPr>
            <a:picLocks noChangeAspect="1"/>
          </p:cNvPicPr>
          <p:nvPr/>
        </p:nvPicPr>
        <p:blipFill>
          <a:blip r:embed="rId4"/>
          <a:stretch>
            <a:fillRect/>
          </a:stretch>
        </p:blipFill>
        <p:spPr>
          <a:xfrm>
            <a:off x="4331215" y="2980645"/>
            <a:ext cx="3752491" cy="2215197"/>
          </a:xfrm>
          <a:prstGeom prst="rect">
            <a:avLst/>
          </a:prstGeom>
        </p:spPr>
      </p:pic>
      <p:pic>
        <p:nvPicPr>
          <p:cNvPr id="5" name="图片 4"/>
          <p:cNvPicPr>
            <a:picLocks noChangeAspect="1"/>
          </p:cNvPicPr>
          <p:nvPr/>
        </p:nvPicPr>
        <p:blipFill>
          <a:blip r:embed="rId5"/>
          <a:stretch>
            <a:fillRect/>
          </a:stretch>
        </p:blipFill>
        <p:spPr>
          <a:xfrm>
            <a:off x="8305687" y="2980645"/>
            <a:ext cx="3709700" cy="2286725"/>
          </a:xfrm>
          <a:prstGeom prst="rect">
            <a:avLst/>
          </a:prstGeom>
        </p:spPr>
      </p:pic>
    </p:spTree>
    <p:extLst>
      <p:ext uri="{BB962C8B-B14F-4D97-AF65-F5344CB8AC3E}">
        <p14:creationId xmlns:p14="http://schemas.microsoft.com/office/powerpoint/2010/main" val="258433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3512321" cy="1892826"/>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Html</a:t>
            </a:r>
            <a:r>
              <a:rPr lang="zh-CN" altLang="en-US" dirty="0" smtClean="0">
                <a:solidFill>
                  <a:srgbClr val="0070C0"/>
                </a:solidFill>
              </a:rPr>
              <a:t>语言本身的缺陷</a:t>
            </a:r>
            <a:endParaRPr lang="en-US" altLang="zh-CN" dirty="0" smtClean="0">
              <a:solidFill>
                <a:srgbClr val="0070C0"/>
              </a:solidFill>
            </a:endParaRPr>
          </a:p>
          <a:p>
            <a:pPr marL="457200" indent="-457200">
              <a:lnSpc>
                <a:spcPct val="150000"/>
              </a:lnSpc>
              <a:buAutoNum type="arabicPeriod"/>
            </a:pPr>
            <a:r>
              <a:rPr lang="zh-CN" altLang="en-US" sz="2000" dirty="0" smtClean="0"/>
              <a:t>标记不能自定义</a:t>
            </a:r>
            <a:endParaRPr lang="en-US" altLang="zh-CN" sz="2000" dirty="0" smtClean="0"/>
          </a:p>
          <a:p>
            <a:pPr marL="457200" indent="-457200">
              <a:lnSpc>
                <a:spcPct val="150000"/>
              </a:lnSpc>
              <a:buAutoNum type="arabicPeriod"/>
            </a:pPr>
            <a:endParaRPr lang="en-US" altLang="zh-CN" sz="2000" dirty="0"/>
          </a:p>
          <a:p>
            <a:pPr marL="457200" indent="-457200">
              <a:lnSpc>
                <a:spcPct val="150000"/>
              </a:lnSpc>
              <a:buAutoNum type="arabicPeriod"/>
            </a:pPr>
            <a:endParaRPr lang="en-US" altLang="zh-CN" sz="2000" dirty="0" smtClean="0"/>
          </a:p>
        </p:txBody>
      </p:sp>
      <p:pic>
        <p:nvPicPr>
          <p:cNvPr id="2" name="图片 1"/>
          <p:cNvPicPr>
            <a:picLocks noChangeAspect="1"/>
          </p:cNvPicPr>
          <p:nvPr/>
        </p:nvPicPr>
        <p:blipFill>
          <a:blip r:embed="rId2"/>
          <a:stretch>
            <a:fillRect/>
          </a:stretch>
        </p:blipFill>
        <p:spPr>
          <a:xfrm>
            <a:off x="583018" y="2812007"/>
            <a:ext cx="2061977" cy="1255791"/>
          </a:xfrm>
          <a:prstGeom prst="rect">
            <a:avLst/>
          </a:prstGeom>
        </p:spPr>
      </p:pic>
      <p:pic>
        <p:nvPicPr>
          <p:cNvPr id="3" name="图片 2"/>
          <p:cNvPicPr>
            <a:picLocks noChangeAspect="1"/>
          </p:cNvPicPr>
          <p:nvPr/>
        </p:nvPicPr>
        <p:blipFill>
          <a:blip r:embed="rId3"/>
          <a:stretch>
            <a:fillRect/>
          </a:stretch>
        </p:blipFill>
        <p:spPr>
          <a:xfrm>
            <a:off x="3265737" y="3491266"/>
            <a:ext cx="2344254" cy="1680048"/>
          </a:xfrm>
          <a:prstGeom prst="rect">
            <a:avLst/>
          </a:prstGeom>
        </p:spPr>
      </p:pic>
      <p:pic>
        <p:nvPicPr>
          <p:cNvPr id="5" name="图片 4"/>
          <p:cNvPicPr>
            <a:picLocks noChangeAspect="1"/>
          </p:cNvPicPr>
          <p:nvPr/>
        </p:nvPicPr>
        <p:blipFill>
          <a:blip r:embed="rId4"/>
          <a:stretch>
            <a:fillRect/>
          </a:stretch>
        </p:blipFill>
        <p:spPr>
          <a:xfrm>
            <a:off x="3329734" y="2839902"/>
            <a:ext cx="2685714" cy="600000"/>
          </a:xfrm>
          <a:prstGeom prst="rect">
            <a:avLst/>
          </a:prstGeom>
        </p:spPr>
      </p:pic>
      <p:sp>
        <p:nvSpPr>
          <p:cNvPr id="7" name="矩形 6"/>
          <p:cNvSpPr/>
          <p:nvPr/>
        </p:nvSpPr>
        <p:spPr>
          <a:xfrm>
            <a:off x="3110275" y="2212726"/>
            <a:ext cx="4085284" cy="1477328"/>
          </a:xfrm>
          <a:prstGeom prst="rect">
            <a:avLst/>
          </a:prstGeom>
        </p:spPr>
        <p:txBody>
          <a:bodyPr wrap="square">
            <a:spAutoFit/>
          </a:bodyPr>
          <a:lstStyle/>
          <a:p>
            <a:pPr>
              <a:lnSpc>
                <a:spcPct val="150000"/>
              </a:lnSpc>
            </a:pPr>
            <a:r>
              <a:rPr lang="en-US" altLang="zh-CN" sz="2000" dirty="0" smtClean="0"/>
              <a:t>2</a:t>
            </a:r>
            <a:r>
              <a:rPr lang="en-US" altLang="zh-CN" sz="2000" dirty="0"/>
              <a:t>.</a:t>
            </a:r>
            <a:r>
              <a:rPr lang="zh-CN" altLang="en-US" sz="2000" dirty="0" smtClean="0"/>
              <a:t>标记不能自定义，缺少一些含义</a:t>
            </a:r>
            <a:endParaRPr lang="en-US" altLang="zh-CN" sz="2000" dirty="0"/>
          </a:p>
          <a:p>
            <a:pPr>
              <a:lnSpc>
                <a:spcPct val="150000"/>
              </a:lnSpc>
            </a:pPr>
            <a:endParaRPr lang="en-US" altLang="zh-CN" sz="2000" dirty="0"/>
          </a:p>
          <a:p>
            <a:pPr marL="457200" indent="-457200">
              <a:lnSpc>
                <a:spcPct val="150000"/>
              </a:lnSpc>
              <a:buAutoNum type="arabicPeriod"/>
            </a:pPr>
            <a:endParaRPr lang="en-US" altLang="zh-CN" sz="2000" dirty="0" smtClean="0"/>
          </a:p>
        </p:txBody>
      </p:sp>
      <p:pic>
        <p:nvPicPr>
          <p:cNvPr id="8" name="图片 7"/>
          <p:cNvPicPr>
            <a:picLocks noChangeAspect="1"/>
          </p:cNvPicPr>
          <p:nvPr/>
        </p:nvPicPr>
        <p:blipFill>
          <a:blip r:embed="rId5"/>
          <a:stretch>
            <a:fillRect/>
          </a:stretch>
        </p:blipFill>
        <p:spPr>
          <a:xfrm>
            <a:off x="3110275" y="4968594"/>
            <a:ext cx="3907559" cy="861962"/>
          </a:xfrm>
          <a:prstGeom prst="rect">
            <a:avLst/>
          </a:prstGeom>
        </p:spPr>
      </p:pic>
      <p:sp>
        <p:nvSpPr>
          <p:cNvPr id="9" name="矩形 8"/>
          <p:cNvSpPr/>
          <p:nvPr/>
        </p:nvSpPr>
        <p:spPr>
          <a:xfrm>
            <a:off x="7351021" y="2212726"/>
            <a:ext cx="3512321" cy="4708981"/>
          </a:xfrm>
          <a:prstGeom prst="rect">
            <a:avLst/>
          </a:prstGeom>
        </p:spPr>
        <p:txBody>
          <a:bodyPr wrap="square">
            <a:spAutoFit/>
          </a:bodyPr>
          <a:lstStyle/>
          <a:p>
            <a:pPr>
              <a:lnSpc>
                <a:spcPct val="150000"/>
              </a:lnSpc>
            </a:pPr>
            <a:r>
              <a:rPr lang="en-US" altLang="zh-CN" sz="2000" dirty="0" smtClean="0"/>
              <a:t>3.</a:t>
            </a:r>
            <a:r>
              <a:rPr lang="zh-CN" altLang="en-US" sz="2000" dirty="0" smtClean="0"/>
              <a:t> </a:t>
            </a:r>
            <a:r>
              <a:rPr lang="en-US" altLang="zh-CN" sz="2000" dirty="0" smtClean="0"/>
              <a:t>html</a:t>
            </a:r>
            <a:r>
              <a:rPr lang="zh-CN" altLang="en-US" sz="2000" dirty="0" smtClean="0"/>
              <a:t>本身没有真正的国际化</a:t>
            </a:r>
            <a:endParaRPr lang="en-US" altLang="zh-CN" sz="2000" dirty="0"/>
          </a:p>
          <a:p>
            <a:pPr>
              <a:lnSpc>
                <a:spcPct val="150000"/>
              </a:lnSpc>
            </a:pPr>
            <a:r>
              <a:rPr lang="zh-CN" altLang="en-US" sz="2000" dirty="0" smtClean="0"/>
              <a:t>不同的浏览器，看网页会有不同。</a:t>
            </a:r>
            <a:endParaRPr lang="en-US" altLang="zh-CN" sz="2000" dirty="0" smtClean="0"/>
          </a:p>
          <a:p>
            <a:pPr>
              <a:lnSpc>
                <a:spcPct val="150000"/>
              </a:lnSpc>
            </a:pPr>
            <a:r>
              <a:rPr lang="zh-CN" altLang="en-US" sz="2000" dirty="0" smtClean="0"/>
              <a:t>“万维网之父”之一的蒂姆</a:t>
            </a:r>
            <a:r>
              <a:rPr lang="en-US" altLang="zh-CN" sz="2000" dirty="0" smtClean="0"/>
              <a:t>·</a:t>
            </a:r>
            <a:r>
              <a:rPr lang="zh-CN" altLang="en-US" sz="2000" dirty="0" smtClean="0"/>
              <a:t>伯纳斯</a:t>
            </a:r>
            <a:r>
              <a:rPr lang="en-US" altLang="zh-CN" sz="2000" dirty="0" smtClean="0"/>
              <a:t>·</a:t>
            </a:r>
            <a:r>
              <a:rPr lang="zh-CN" altLang="en-US" sz="2000" dirty="0" smtClean="0"/>
              <a:t>李（</a:t>
            </a:r>
            <a:r>
              <a:rPr lang="en-US" altLang="zh-CN" sz="2000" dirty="0" smtClean="0"/>
              <a:t>Tim Berners-Lee</a:t>
            </a:r>
            <a:r>
              <a:rPr lang="zh-CN" altLang="en-US" sz="2000" dirty="0" smtClean="0"/>
              <a:t>）曾经想把</a:t>
            </a:r>
            <a:r>
              <a:rPr lang="en-US" altLang="zh-CN" sz="2000" dirty="0" smtClean="0"/>
              <a:t>HTML</a:t>
            </a:r>
            <a:r>
              <a:rPr lang="zh-CN" altLang="en-US" sz="2000" dirty="0" smtClean="0"/>
              <a:t>全部替换成</a:t>
            </a:r>
            <a:r>
              <a:rPr lang="en-US" altLang="zh-CN" sz="2000" dirty="0" smtClean="0"/>
              <a:t>XML</a:t>
            </a:r>
            <a:r>
              <a:rPr lang="zh-CN" altLang="en-US" sz="2000" dirty="0" smtClean="0"/>
              <a:t>，但是因为</a:t>
            </a:r>
            <a:r>
              <a:rPr lang="en-US" altLang="zh-CN" sz="2000" dirty="0" smtClean="0"/>
              <a:t>HTML</a:t>
            </a:r>
            <a:r>
              <a:rPr lang="zh-CN" altLang="en-US" sz="2000" dirty="0" smtClean="0"/>
              <a:t>的使用太广泛而作罢。</a:t>
            </a:r>
            <a:endParaRPr lang="en-US" altLang="zh-CN" sz="2000" dirty="0" smtClean="0"/>
          </a:p>
          <a:p>
            <a:pPr>
              <a:lnSpc>
                <a:spcPct val="150000"/>
              </a:lnSpc>
            </a:pPr>
            <a:r>
              <a:rPr lang="en-US" altLang="zh-CN" sz="2000" dirty="0" smtClean="0"/>
              <a:t>html-&gt;</a:t>
            </a:r>
            <a:r>
              <a:rPr lang="en-US" altLang="zh-CN" sz="2000" dirty="0" err="1" smtClean="0"/>
              <a:t>xhtml</a:t>
            </a:r>
            <a:r>
              <a:rPr lang="en-US" altLang="zh-CN" sz="2000" dirty="0" smtClean="0"/>
              <a:t>-&gt;xml</a:t>
            </a:r>
            <a:endParaRPr lang="en-US" altLang="zh-CN" sz="2000" dirty="0"/>
          </a:p>
          <a:p>
            <a:pPr marL="457200" indent="-457200">
              <a:lnSpc>
                <a:spcPct val="150000"/>
              </a:lnSpc>
              <a:buAutoNum type="arabicPeriod"/>
            </a:pPr>
            <a:endParaRPr lang="en-US" altLang="zh-CN" sz="2000" dirty="0" smtClean="0"/>
          </a:p>
        </p:txBody>
      </p:sp>
      <p:pic>
        <p:nvPicPr>
          <p:cNvPr id="10" name="图片 9"/>
          <p:cNvPicPr>
            <a:picLocks noChangeAspect="1"/>
          </p:cNvPicPr>
          <p:nvPr/>
        </p:nvPicPr>
        <p:blipFill>
          <a:blip r:embed="rId6"/>
          <a:stretch>
            <a:fillRect/>
          </a:stretch>
        </p:blipFill>
        <p:spPr>
          <a:xfrm>
            <a:off x="583018" y="4464792"/>
            <a:ext cx="1957901" cy="1235570"/>
          </a:xfrm>
          <a:prstGeom prst="rect">
            <a:avLst/>
          </a:prstGeom>
        </p:spPr>
      </p:pic>
    </p:spTree>
    <p:extLst>
      <p:ext uri="{BB962C8B-B14F-4D97-AF65-F5344CB8AC3E}">
        <p14:creationId xmlns:p14="http://schemas.microsoft.com/office/powerpoint/2010/main" val="215583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201150"/>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XML</a:t>
            </a:r>
            <a:r>
              <a:rPr lang="zh-CN" altLang="en-US" dirty="0" smtClean="0">
                <a:solidFill>
                  <a:srgbClr val="0070C0"/>
                </a:solidFill>
              </a:rPr>
              <a:t>（</a:t>
            </a:r>
            <a:r>
              <a:rPr lang="en-US" altLang="zh-CN" dirty="0" smtClean="0">
                <a:solidFill>
                  <a:srgbClr val="0070C0"/>
                </a:solidFill>
              </a:rPr>
              <a:t>   Extensible Markup Language </a:t>
            </a:r>
            <a:r>
              <a:rPr lang="zh-CN" altLang="en-US" dirty="0" smtClean="0">
                <a:solidFill>
                  <a:srgbClr val="0070C0"/>
                </a:solidFill>
              </a:rPr>
              <a:t>，可扩展标记语言）</a:t>
            </a:r>
            <a:r>
              <a:rPr lang="en-US" altLang="zh-CN" dirty="0" smtClean="0">
                <a:solidFill>
                  <a:srgbClr val="0070C0"/>
                </a:solidFill>
              </a:rPr>
              <a:t>1998</a:t>
            </a:r>
            <a:r>
              <a:rPr lang="zh-CN" altLang="en-US" dirty="0" smtClean="0">
                <a:solidFill>
                  <a:srgbClr val="0070C0"/>
                </a:solidFill>
              </a:rPr>
              <a:t>年</a:t>
            </a:r>
            <a:endParaRPr lang="en-US" altLang="zh-CN" dirty="0">
              <a:solidFill>
                <a:srgbClr val="0070C0"/>
              </a:solidFill>
              <a:hlinkClick r:id="rId2"/>
            </a:endParaRPr>
          </a:p>
          <a:p>
            <a:pPr>
              <a:lnSpc>
                <a:spcPct val="150000"/>
              </a:lnSpc>
            </a:pPr>
            <a:r>
              <a:rPr lang="zh-CN" altLang="en-US" sz="2000" dirty="0" smtClean="0"/>
              <a:t>可扩展标记语言，是一种用于标记电子文件使其具有结构性的标记语言。</a:t>
            </a:r>
            <a:endParaRPr lang="en-US" altLang="zh-CN" sz="2000" dirty="0" smtClean="0"/>
          </a:p>
          <a:p>
            <a:pPr>
              <a:lnSpc>
                <a:spcPct val="150000"/>
              </a:lnSpc>
            </a:pPr>
            <a:r>
              <a:rPr lang="zh-CN" altLang="en-US" sz="2000" dirty="0" smtClean="0"/>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a:t>
            </a:r>
            <a:r>
              <a:rPr lang="en-US" altLang="zh-CN" sz="2000" dirty="0" smtClean="0"/>
              <a:t>Internet</a:t>
            </a:r>
            <a:r>
              <a:rPr lang="zh-CN" altLang="en-US" sz="2000" dirty="0" smtClean="0"/>
              <a:t>环境中跨平台的、依赖于内容的技术，也是当今处理分布式结构信息的有效工具。早在</a:t>
            </a:r>
            <a:r>
              <a:rPr lang="en-US" altLang="zh-CN" sz="2000" dirty="0" smtClean="0"/>
              <a:t>1998</a:t>
            </a:r>
            <a:r>
              <a:rPr lang="zh-CN" altLang="en-US" sz="2000" dirty="0" smtClean="0"/>
              <a:t>年，</a:t>
            </a:r>
            <a:r>
              <a:rPr lang="en-US" altLang="zh-CN" sz="2000" dirty="0" smtClean="0"/>
              <a:t>W3C</a:t>
            </a:r>
            <a:r>
              <a:rPr lang="zh-CN" altLang="en-US" sz="2000" dirty="0" smtClean="0"/>
              <a:t>就发布了</a:t>
            </a:r>
            <a:r>
              <a:rPr lang="en-US" altLang="zh-CN" sz="2000" dirty="0" smtClean="0"/>
              <a:t>XML1.0</a:t>
            </a:r>
            <a:r>
              <a:rPr lang="zh-CN" altLang="en-US" sz="2000" dirty="0" smtClean="0"/>
              <a:t>规范，使用它来简化</a:t>
            </a:r>
            <a:r>
              <a:rPr lang="en-US" altLang="zh-CN" sz="2000" dirty="0" smtClean="0"/>
              <a:t>Internet</a:t>
            </a:r>
            <a:r>
              <a:rPr lang="zh-CN" altLang="en-US" sz="2000" dirty="0" smtClean="0"/>
              <a:t>的文档信息传输。</a:t>
            </a:r>
            <a:endParaRPr lang="en-US" altLang="zh-CN" sz="2000" dirty="0" smtClean="0"/>
          </a:p>
          <a:p>
            <a:pPr>
              <a:lnSpc>
                <a:spcPct val="150000"/>
              </a:lnSpc>
            </a:pPr>
            <a:r>
              <a:rPr lang="en-US" altLang="zh-CN" sz="2000" dirty="0" smtClean="0">
                <a:solidFill>
                  <a:srgbClr val="FF0000"/>
                </a:solidFill>
              </a:rPr>
              <a:t>XML</a:t>
            </a:r>
            <a:r>
              <a:rPr lang="zh-CN" altLang="en-US" sz="2000" dirty="0" smtClean="0">
                <a:solidFill>
                  <a:srgbClr val="FF0000"/>
                </a:solidFill>
              </a:rPr>
              <a:t>被设计用来传输和存储数据。</a:t>
            </a:r>
            <a:r>
              <a:rPr lang="en-US" altLang="zh-CN" sz="2000" dirty="0" smtClean="0">
                <a:solidFill>
                  <a:srgbClr val="FF0000"/>
                </a:solidFill>
              </a:rPr>
              <a:t>XML </a:t>
            </a:r>
            <a:r>
              <a:rPr lang="zh-CN" altLang="en-US" sz="2000" dirty="0" smtClean="0">
                <a:solidFill>
                  <a:srgbClr val="FF0000"/>
                </a:solidFill>
              </a:rPr>
              <a:t>是各种应用程序之间进行数据传输的最常用的工具。</a:t>
            </a:r>
            <a:endParaRPr lang="en-US" altLang="zh-CN" sz="2000" dirty="0" smtClean="0">
              <a:solidFill>
                <a:srgbClr val="FF0000"/>
              </a:solidFill>
            </a:endParaRPr>
          </a:p>
          <a:p>
            <a:pPr>
              <a:lnSpc>
                <a:spcPct val="150000"/>
              </a:lnSpc>
            </a:pPr>
            <a:r>
              <a:rPr lang="en-US" altLang="zh-CN" sz="2000" dirty="0" smtClean="0">
                <a:solidFill>
                  <a:srgbClr val="0070C0"/>
                </a:solidFill>
              </a:rPr>
              <a:t>HTML</a:t>
            </a:r>
            <a:r>
              <a:rPr lang="zh-CN" altLang="en-US" sz="2000" dirty="0" smtClean="0">
                <a:solidFill>
                  <a:srgbClr val="0070C0"/>
                </a:solidFill>
              </a:rPr>
              <a:t>被设计用来显示数据。</a:t>
            </a:r>
            <a:endParaRPr lang="zh-CN" altLang="en-US" sz="2000" dirty="0">
              <a:solidFill>
                <a:srgbClr val="0070C0"/>
              </a:solidFill>
            </a:endParaRPr>
          </a:p>
        </p:txBody>
      </p:sp>
    </p:spTree>
    <p:extLst>
      <p:ext uri="{BB962C8B-B14F-4D97-AF65-F5344CB8AC3E}">
        <p14:creationId xmlns:p14="http://schemas.microsoft.com/office/powerpoint/2010/main" val="53411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历史</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2816156"/>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smtClean="0">
                <a:solidFill>
                  <a:srgbClr val="0070C0"/>
                </a:solidFill>
              </a:rPr>
              <a:t>XML</a:t>
            </a:r>
            <a:r>
              <a:rPr lang="zh-CN" altLang="en-US" dirty="0" smtClean="0">
                <a:solidFill>
                  <a:srgbClr val="0070C0"/>
                </a:solidFill>
              </a:rPr>
              <a:t>（</a:t>
            </a:r>
            <a:r>
              <a:rPr lang="en-US" altLang="zh-CN" dirty="0" smtClean="0">
                <a:solidFill>
                  <a:srgbClr val="0070C0"/>
                </a:solidFill>
              </a:rPr>
              <a:t>   Extensible Markup Language </a:t>
            </a:r>
            <a:r>
              <a:rPr lang="zh-CN" altLang="en-US" dirty="0" smtClean="0">
                <a:solidFill>
                  <a:srgbClr val="0070C0"/>
                </a:solidFill>
              </a:rPr>
              <a:t>，可扩展标记语言）</a:t>
            </a:r>
            <a:r>
              <a:rPr lang="en-US" altLang="zh-CN" dirty="0" smtClean="0">
                <a:solidFill>
                  <a:srgbClr val="0070C0"/>
                </a:solidFill>
              </a:rPr>
              <a:t>1998</a:t>
            </a:r>
            <a:r>
              <a:rPr lang="zh-CN" altLang="en-US" dirty="0" smtClean="0">
                <a:solidFill>
                  <a:srgbClr val="0070C0"/>
                </a:solidFill>
              </a:rPr>
              <a:t>年</a:t>
            </a:r>
            <a:endParaRPr lang="en-US" altLang="zh-CN" dirty="0">
              <a:solidFill>
                <a:srgbClr val="0070C0"/>
              </a:solidFill>
              <a:hlinkClick r:id="rId2"/>
            </a:endParaRPr>
          </a:p>
          <a:p>
            <a:pPr>
              <a:lnSpc>
                <a:spcPct val="150000"/>
              </a:lnSpc>
            </a:pPr>
            <a:r>
              <a:rPr lang="en-US" altLang="zh-CN" sz="2000" dirty="0" smtClean="0"/>
              <a:t>XML</a:t>
            </a:r>
            <a:r>
              <a:rPr lang="zh-CN" altLang="en-US" sz="2000" dirty="0" smtClean="0"/>
              <a:t>与</a:t>
            </a:r>
            <a:r>
              <a:rPr lang="en-US" altLang="zh-CN" sz="2000" dirty="0" smtClean="0"/>
              <a:t>Access</a:t>
            </a:r>
            <a:r>
              <a:rPr lang="zh-CN" altLang="en-US" sz="2000" dirty="0" smtClean="0"/>
              <a:t>，</a:t>
            </a:r>
            <a:r>
              <a:rPr lang="en-US" altLang="zh-CN" sz="2000" dirty="0" smtClean="0"/>
              <a:t>Oracle</a:t>
            </a:r>
            <a:r>
              <a:rPr lang="zh-CN" altLang="en-US" sz="2000" dirty="0" smtClean="0"/>
              <a:t>和</a:t>
            </a:r>
            <a:r>
              <a:rPr lang="en-US" altLang="zh-CN" sz="2000" dirty="0" smtClean="0"/>
              <a:t>SQL Server</a:t>
            </a:r>
            <a:r>
              <a:rPr lang="zh-CN" altLang="en-US" sz="2000" dirty="0" smtClean="0"/>
              <a:t>等数据库不同，数据库提供了更强有力的数据存储和分析能力，例如：数据索引、排序、查找、相关一致性等，它仅仅是存储数据。事实上它与其他数据表现形式最大的不同是：它极其简单，这是一个看上去有点琐细的优点，但正是这点使它与众不同。</a:t>
            </a:r>
            <a:endParaRPr lang="en-US" altLang="zh-CN" sz="2000" dirty="0" smtClean="0"/>
          </a:p>
          <a:p>
            <a:pPr>
              <a:lnSpc>
                <a:spcPct val="150000"/>
              </a:lnSpc>
            </a:pPr>
            <a:r>
              <a:rPr lang="en-US" altLang="zh-CN" sz="2000" dirty="0" smtClean="0"/>
              <a:t>XML</a:t>
            </a:r>
            <a:r>
              <a:rPr lang="zh-CN" altLang="en-US" sz="2000" dirty="0" smtClean="0"/>
              <a:t>和</a:t>
            </a:r>
            <a:r>
              <a:rPr lang="en-US" altLang="zh-CN" sz="2000" dirty="0" smtClean="0"/>
              <a:t>HTML</a:t>
            </a:r>
            <a:r>
              <a:rPr lang="zh-CN" altLang="en-US" sz="2000" dirty="0" smtClean="0"/>
              <a:t>语法区别：超文本标记语言的标记不是所有的都需要成对出现，它则要求所有的标记必须成对出现；</a:t>
            </a:r>
            <a:r>
              <a:rPr lang="en-US" altLang="zh-CN" sz="2000" dirty="0" smtClean="0"/>
              <a:t>HTML</a:t>
            </a:r>
            <a:r>
              <a:rPr lang="zh-CN" altLang="en-US" sz="2000" dirty="0" smtClean="0"/>
              <a:t>标记不区分大小写，它则大小敏感，即区分大小写。</a:t>
            </a:r>
            <a:endParaRPr lang="en-US" altLang="zh-CN" sz="2000" dirty="0" smtClean="0"/>
          </a:p>
        </p:txBody>
      </p:sp>
    </p:spTree>
    <p:extLst>
      <p:ext uri="{BB962C8B-B14F-4D97-AF65-F5344CB8AC3E}">
        <p14:creationId xmlns:p14="http://schemas.microsoft.com/office/powerpoint/2010/main" val="140132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840165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为什么需要</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en-US" altLang="zh-CN"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的用处是什么？</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96949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需求举例</a:t>
            </a:r>
            <a:r>
              <a:rPr lang="en-US" altLang="zh-CN" dirty="0" smtClean="0">
                <a:solidFill>
                  <a:srgbClr val="0070C0"/>
                </a:solidFill>
              </a:rPr>
              <a:t>1</a:t>
            </a:r>
            <a:r>
              <a:rPr lang="zh-CN" altLang="en-US" dirty="0" smtClean="0">
                <a:solidFill>
                  <a:srgbClr val="0070C0"/>
                </a:solidFill>
              </a:rPr>
              <a:t>：两个程序间进行数据通信</a:t>
            </a:r>
            <a:endParaRPr lang="en-US" altLang="zh-CN" dirty="0" smtClean="0">
              <a:solidFill>
                <a:srgbClr val="0070C0"/>
              </a:solidFill>
            </a:endParaRPr>
          </a:p>
          <a:p>
            <a:pPr>
              <a:lnSpc>
                <a:spcPct val="150000"/>
              </a:lnSpc>
            </a:pPr>
            <a:r>
              <a:rPr lang="zh-CN" altLang="en-US" sz="2000" dirty="0" smtClean="0"/>
              <a:t>比如</a:t>
            </a:r>
            <a:r>
              <a:rPr lang="en-US" altLang="zh-CN" sz="2000" dirty="0" smtClean="0"/>
              <a:t>QQ</a:t>
            </a:r>
            <a:r>
              <a:rPr lang="zh-CN" altLang="en-US" sz="2000" dirty="0" smtClean="0"/>
              <a:t>之间</a:t>
            </a:r>
            <a:r>
              <a:rPr lang="zh-CN" altLang="en-US" sz="2000" dirty="0"/>
              <a:t>的</a:t>
            </a:r>
            <a:r>
              <a:rPr lang="zh-CN" altLang="en-US" sz="2000" dirty="0" smtClean="0"/>
              <a:t>数据，</a:t>
            </a:r>
            <a:r>
              <a:rPr lang="zh-CN" altLang="en-US" sz="2000" dirty="0"/>
              <a:t>用</a:t>
            </a:r>
            <a:r>
              <a:rPr lang="en-US" altLang="zh-CN" sz="2000" dirty="0"/>
              <a:t>xml</a:t>
            </a:r>
            <a:r>
              <a:rPr lang="zh-CN" altLang="en-US" sz="2000" dirty="0" smtClean="0"/>
              <a:t>格式来</a:t>
            </a:r>
            <a:r>
              <a:rPr lang="zh-CN" altLang="en-US" sz="2000" dirty="0"/>
              <a:t>传送数据，具有良好的</a:t>
            </a:r>
            <a:r>
              <a:rPr lang="zh-CN" altLang="en-US" sz="2000" dirty="0" smtClean="0"/>
              <a:t>可读性和可维护性</a:t>
            </a:r>
            <a:r>
              <a:rPr lang="zh-CN" altLang="en-US" sz="2000" dirty="0"/>
              <a:t>。</a:t>
            </a:r>
          </a:p>
        </p:txBody>
      </p:sp>
      <p:sp>
        <p:nvSpPr>
          <p:cNvPr id="2" name="圆角矩形 1"/>
          <p:cNvSpPr/>
          <p:nvPr/>
        </p:nvSpPr>
        <p:spPr>
          <a:xfrm>
            <a:off x="3204674" y="2766724"/>
            <a:ext cx="1623701" cy="1034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QQ</a:t>
            </a:r>
            <a:r>
              <a:rPr lang="zh-CN" altLang="en-US" dirty="0" smtClean="0"/>
              <a:t>服务器</a:t>
            </a:r>
            <a:endParaRPr lang="en-US" altLang="zh-CN" dirty="0" smtClean="0"/>
          </a:p>
          <a:p>
            <a:pPr algn="ctr"/>
            <a:r>
              <a:rPr lang="en-US" altLang="zh-CN" dirty="0" smtClean="0"/>
              <a:t>SOCKET</a:t>
            </a:r>
            <a:r>
              <a:rPr lang="zh-CN" altLang="en-US" dirty="0" smtClean="0"/>
              <a:t>连接</a:t>
            </a:r>
            <a:endParaRPr lang="en-US" altLang="zh-CN" dirty="0" smtClean="0"/>
          </a:p>
          <a:p>
            <a:pPr algn="ctr"/>
            <a:r>
              <a:rPr lang="en-US" altLang="zh-CN" dirty="0" err="1" smtClean="0"/>
              <a:t>Hashmap</a:t>
            </a:r>
            <a:r>
              <a:rPr lang="zh-CN" altLang="en-US" dirty="0" smtClean="0"/>
              <a:t>关联</a:t>
            </a:r>
            <a:endParaRPr lang="zh-CN" altLang="en-US" dirty="0"/>
          </a:p>
        </p:txBody>
      </p:sp>
      <p:sp>
        <p:nvSpPr>
          <p:cNvPr id="5" name="同心圆 4"/>
          <p:cNvSpPr/>
          <p:nvPr/>
        </p:nvSpPr>
        <p:spPr>
          <a:xfrm>
            <a:off x="401652" y="4777099"/>
            <a:ext cx="1068225" cy="10767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QQ1</a:t>
            </a:r>
            <a:endParaRPr lang="zh-CN" altLang="en-US" dirty="0">
              <a:solidFill>
                <a:schemeClr val="tx1"/>
              </a:solidFill>
            </a:endParaRPr>
          </a:p>
        </p:txBody>
      </p:sp>
      <p:sp>
        <p:nvSpPr>
          <p:cNvPr id="8" name="同心圆 7"/>
          <p:cNvSpPr/>
          <p:nvPr/>
        </p:nvSpPr>
        <p:spPr>
          <a:xfrm>
            <a:off x="5989177" y="4777099"/>
            <a:ext cx="1068225" cy="10767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QQ2</a:t>
            </a:r>
            <a:endParaRPr lang="zh-CN" altLang="en-US" dirty="0">
              <a:solidFill>
                <a:schemeClr val="tx1"/>
              </a:solidFill>
            </a:endParaRPr>
          </a:p>
        </p:txBody>
      </p:sp>
      <p:cxnSp>
        <p:nvCxnSpPr>
          <p:cNvPr id="10" name="直接箭头连接符 9"/>
          <p:cNvCxnSpPr>
            <a:stCxn id="5" idx="7"/>
          </p:cNvCxnSpPr>
          <p:nvPr/>
        </p:nvCxnSpPr>
        <p:spPr>
          <a:xfrm flipV="1">
            <a:off x="1313439" y="3800765"/>
            <a:ext cx="1891235" cy="113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28375" y="3800765"/>
            <a:ext cx="1160802" cy="12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43898" y="2725776"/>
            <a:ext cx="2501006" cy="984885"/>
          </a:xfrm>
          <a:prstGeom prst="rect">
            <a:avLst/>
          </a:prstGeom>
        </p:spPr>
        <p:txBody>
          <a:bodyPr wrap="none">
            <a:spAutoFit/>
          </a:bodyPr>
          <a:lstStyle/>
          <a:p>
            <a:r>
              <a:rPr lang="zh-CN" altLang="en-US" sz="1000" dirty="0" smtClean="0"/>
              <a:t>数据传输的格式：</a:t>
            </a:r>
            <a:endParaRPr lang="en-US" altLang="zh-CN" sz="1000" dirty="0" smtClean="0"/>
          </a:p>
          <a:p>
            <a:r>
              <a:rPr lang="en-US" altLang="zh-CN" sz="1000" dirty="0" smtClean="0"/>
              <a:t>1</a:t>
            </a:r>
            <a:r>
              <a:rPr lang="en-US" altLang="zh-CN" sz="1000" dirty="0"/>
              <a:t>.</a:t>
            </a:r>
            <a:r>
              <a:rPr lang="zh-CN" altLang="en-US" sz="1000" dirty="0" smtClean="0"/>
              <a:t>原先的方法：</a:t>
            </a:r>
            <a:endParaRPr lang="en-US" altLang="zh-CN" sz="1000" dirty="0" smtClean="0"/>
          </a:p>
          <a:p>
            <a:r>
              <a:rPr lang="en-US" altLang="zh-CN" sz="1000" dirty="0" smtClean="0"/>
              <a:t>string </a:t>
            </a:r>
            <a:r>
              <a:rPr lang="en-US" altLang="zh-CN" sz="1000" dirty="0" err="1" smtClean="0"/>
              <a:t>str</a:t>
            </a:r>
            <a:r>
              <a:rPr lang="en-US" altLang="zh-CN" sz="1000" dirty="0" smtClean="0"/>
              <a:t>="hello,wrold:hha:qq1:2017-02-27"</a:t>
            </a:r>
          </a:p>
          <a:p>
            <a:endParaRPr lang="en-US" altLang="zh-CN" sz="1000" dirty="0" smtClean="0"/>
          </a:p>
          <a:p>
            <a:endParaRPr lang="zh-CN" altLang="en-US" dirty="0"/>
          </a:p>
        </p:txBody>
      </p:sp>
      <p:sp>
        <p:nvSpPr>
          <p:cNvPr id="14" name="矩形 13"/>
          <p:cNvSpPr/>
          <p:nvPr/>
        </p:nvSpPr>
        <p:spPr>
          <a:xfrm>
            <a:off x="1558996" y="4948610"/>
            <a:ext cx="1018227" cy="271869"/>
          </a:xfrm>
          <a:prstGeom prst="rect">
            <a:avLst/>
          </a:prstGeom>
        </p:spPr>
        <p:txBody>
          <a:bodyPr wrap="none">
            <a:spAutoFit/>
          </a:bodyPr>
          <a:lstStyle/>
          <a:p>
            <a:pPr>
              <a:lnSpc>
                <a:spcPts val="1400"/>
              </a:lnSpc>
              <a:defRPr sz="1000"/>
            </a:pPr>
            <a:r>
              <a:rPr lang="en-US" altLang="zh-CN" dirty="0" smtClean="0">
                <a:solidFill>
                  <a:srgbClr val="000000"/>
                </a:solidFill>
                <a:latin typeface="宋体"/>
                <a:ea typeface="宋体"/>
              </a:rPr>
              <a:t>1.</a:t>
            </a:r>
            <a:r>
              <a:rPr lang="zh-CN" altLang="en-US" dirty="0" smtClean="0">
                <a:solidFill>
                  <a:srgbClr val="000000"/>
                </a:solidFill>
                <a:latin typeface="宋体"/>
                <a:ea typeface="宋体"/>
              </a:rPr>
              <a:t>hello</a:t>
            </a:r>
            <a:r>
              <a:rPr lang="zh-CN" altLang="en-US" dirty="0">
                <a:solidFill>
                  <a:srgbClr val="000000"/>
                </a:solidFill>
                <a:latin typeface="宋体"/>
                <a:ea typeface="宋体"/>
              </a:rPr>
              <a:t>,world</a:t>
            </a:r>
          </a:p>
        </p:txBody>
      </p:sp>
      <p:sp>
        <p:nvSpPr>
          <p:cNvPr id="15" name="矩形 14"/>
          <p:cNvSpPr/>
          <p:nvPr/>
        </p:nvSpPr>
        <p:spPr>
          <a:xfrm>
            <a:off x="1558996" y="5243314"/>
            <a:ext cx="1071683" cy="438582"/>
          </a:xfrm>
          <a:prstGeom prst="rect">
            <a:avLst/>
          </a:prstGeom>
        </p:spPr>
        <p:txBody>
          <a:bodyPr wrap="square">
            <a:spAutoFit/>
          </a:bodyPr>
          <a:lstStyle/>
          <a:p>
            <a:pPr>
              <a:lnSpc>
                <a:spcPts val="1400"/>
              </a:lnSpc>
              <a:defRPr sz="1000"/>
            </a:pPr>
            <a:r>
              <a:rPr lang="en-US" altLang="zh-CN" dirty="0" smtClean="0">
                <a:solidFill>
                  <a:srgbClr val="000000"/>
                </a:solidFill>
                <a:latin typeface="宋体"/>
                <a:ea typeface="宋体"/>
              </a:rPr>
              <a:t>2.</a:t>
            </a:r>
            <a:r>
              <a:rPr lang="zh-CN" altLang="en-US" dirty="0" smtClean="0">
                <a:solidFill>
                  <a:srgbClr val="000000"/>
                </a:solidFill>
                <a:latin typeface="宋体"/>
                <a:ea typeface="宋体"/>
              </a:rPr>
              <a:t>hello</a:t>
            </a:r>
            <a:r>
              <a:rPr lang="zh-CN" altLang="en-US" dirty="0">
                <a:solidFill>
                  <a:srgbClr val="000000"/>
                </a:solidFill>
                <a:latin typeface="宋体"/>
                <a:ea typeface="宋体"/>
              </a:rPr>
              <a:t>,world</a:t>
            </a:r>
          </a:p>
          <a:p>
            <a:pPr>
              <a:lnSpc>
                <a:spcPts val="1300"/>
              </a:lnSpc>
              <a:defRPr sz="1000"/>
            </a:pPr>
            <a:r>
              <a:rPr lang="zh-CN" altLang="en-US" dirty="0">
                <a:solidFill>
                  <a:srgbClr val="000000"/>
                </a:solidFill>
                <a:latin typeface="宋体"/>
                <a:ea typeface="宋体"/>
              </a:rPr>
              <a:t>:hha</a:t>
            </a:r>
          </a:p>
        </p:txBody>
      </p:sp>
      <p:sp>
        <p:nvSpPr>
          <p:cNvPr id="16" name="矩形 15"/>
          <p:cNvSpPr/>
          <p:nvPr/>
        </p:nvSpPr>
        <p:spPr>
          <a:xfrm>
            <a:off x="543898" y="3227626"/>
            <a:ext cx="2660776" cy="1720984"/>
          </a:xfrm>
          <a:prstGeom prst="rect">
            <a:avLst/>
          </a:prstGeom>
        </p:spPr>
        <p:txBody>
          <a:bodyPr wrap="square">
            <a:spAutoFit/>
          </a:bodyPr>
          <a:lstStyle/>
          <a:p>
            <a:pPr>
              <a:lnSpc>
                <a:spcPts val="1400"/>
              </a:lnSpc>
              <a:defRPr sz="1000"/>
            </a:pPr>
            <a:r>
              <a:rPr lang="en-US" altLang="zh-CN" dirty="0" smtClean="0">
                <a:solidFill>
                  <a:srgbClr val="000000"/>
                </a:solidFill>
                <a:latin typeface="宋体"/>
                <a:ea typeface="宋体"/>
              </a:rPr>
              <a:t>2.XML</a:t>
            </a:r>
            <a:r>
              <a:rPr lang="zh-CN" altLang="en-US" dirty="0" smtClean="0">
                <a:solidFill>
                  <a:srgbClr val="000000"/>
                </a:solidFill>
                <a:latin typeface="宋体"/>
                <a:ea typeface="宋体"/>
              </a:rPr>
              <a:t>方法</a:t>
            </a:r>
            <a:endParaRPr lang="en-US" altLang="zh-CN" dirty="0" smtClean="0">
              <a:solidFill>
                <a:srgbClr val="000000"/>
              </a:solidFill>
              <a:latin typeface="宋体"/>
              <a:ea typeface="宋体"/>
            </a:endParaRPr>
          </a:p>
          <a:p>
            <a:pPr>
              <a:lnSpc>
                <a:spcPts val="1400"/>
              </a:lnSpc>
              <a:defRPr sz="1000"/>
            </a:pPr>
            <a:r>
              <a:rPr lang="zh-CN" altLang="en-US" dirty="0" smtClean="0">
                <a:solidFill>
                  <a:srgbClr val="000000"/>
                </a:solidFill>
                <a:latin typeface="宋体"/>
                <a:ea typeface="宋体"/>
              </a:rPr>
              <a:t>str</a:t>
            </a:r>
            <a:r>
              <a:rPr lang="zh-CN" altLang="en-US" dirty="0">
                <a:solidFill>
                  <a:srgbClr val="000000"/>
                </a:solidFill>
                <a:latin typeface="宋体"/>
                <a:ea typeface="宋体"/>
              </a:rPr>
              <a:t>="</a:t>
            </a:r>
          </a:p>
          <a:p>
            <a:pPr>
              <a:lnSpc>
                <a:spcPts val="1400"/>
              </a:lnSpc>
              <a:defRPr sz="1000"/>
            </a:pPr>
            <a:r>
              <a:rPr lang="zh-CN" altLang="en-US" dirty="0">
                <a:solidFill>
                  <a:srgbClr val="000000"/>
                </a:solidFill>
                <a:latin typeface="宋体"/>
                <a:ea typeface="宋体"/>
              </a:rPr>
              <a:t>&lt;messsage id="1"&gt;</a:t>
            </a:r>
          </a:p>
          <a:p>
            <a:pPr>
              <a:lnSpc>
                <a:spcPts val="1400"/>
              </a:lnSpc>
              <a:defRPr sz="1000"/>
            </a:pPr>
            <a:r>
              <a:rPr lang="zh-CN" altLang="en-US" dirty="0">
                <a:solidFill>
                  <a:srgbClr val="000000"/>
                </a:solidFill>
                <a:latin typeface="宋体"/>
                <a:ea typeface="宋体"/>
              </a:rPr>
              <a:t>&lt;sender&gt;10000&lt;/sender&gt;</a:t>
            </a:r>
          </a:p>
          <a:p>
            <a:pPr>
              <a:lnSpc>
                <a:spcPts val="1400"/>
              </a:lnSpc>
              <a:defRPr sz="1000"/>
            </a:pPr>
            <a:r>
              <a:rPr lang="zh-CN" altLang="en-US" dirty="0">
                <a:solidFill>
                  <a:srgbClr val="000000"/>
                </a:solidFill>
                <a:latin typeface="宋体"/>
                <a:ea typeface="宋体"/>
              </a:rPr>
              <a:t>&lt;getter&gt;10001,10002&lt;/getter&gt;</a:t>
            </a:r>
          </a:p>
          <a:p>
            <a:pPr>
              <a:lnSpc>
                <a:spcPts val="1400"/>
              </a:lnSpc>
              <a:defRPr sz="1000"/>
            </a:pPr>
            <a:r>
              <a:rPr lang="zh-CN" altLang="en-US" dirty="0">
                <a:solidFill>
                  <a:srgbClr val="000000"/>
                </a:solidFill>
                <a:latin typeface="宋体"/>
                <a:ea typeface="宋体"/>
              </a:rPr>
              <a:t>&lt;content&gt;</a:t>
            </a:r>
            <a:r>
              <a:rPr lang="zh-CN" altLang="en-US" dirty="0" smtClean="0">
                <a:solidFill>
                  <a:srgbClr val="000000"/>
                </a:solidFill>
                <a:latin typeface="宋体"/>
                <a:ea typeface="宋体"/>
              </a:rPr>
              <a:t>hello</a:t>
            </a:r>
            <a:r>
              <a:rPr lang="en-US" altLang="zh-CN" dirty="0" smtClean="0">
                <a:solidFill>
                  <a:srgbClr val="000000"/>
                </a:solidFill>
                <a:latin typeface="宋体"/>
                <a:ea typeface="宋体"/>
              </a:rPr>
              <a:t>,world</a:t>
            </a:r>
            <a:r>
              <a:rPr lang="zh-CN" altLang="en-US" dirty="0" smtClean="0">
                <a:solidFill>
                  <a:srgbClr val="000000"/>
                </a:solidFill>
                <a:latin typeface="宋体"/>
                <a:ea typeface="宋体"/>
              </a:rPr>
              <a:t>&lt;/</a:t>
            </a:r>
            <a:r>
              <a:rPr lang="zh-CN" altLang="en-US" dirty="0">
                <a:solidFill>
                  <a:srgbClr val="000000"/>
                </a:solidFill>
                <a:latin typeface="宋体"/>
                <a:ea typeface="宋体"/>
              </a:rPr>
              <a:t>content&gt;</a:t>
            </a:r>
          </a:p>
          <a:p>
            <a:pPr>
              <a:lnSpc>
                <a:spcPts val="1500"/>
              </a:lnSpc>
              <a:defRPr sz="1000"/>
            </a:pPr>
            <a:r>
              <a:rPr lang="zh-CN" altLang="en-US" dirty="0">
                <a:solidFill>
                  <a:srgbClr val="000000"/>
                </a:solidFill>
                <a:latin typeface="宋体"/>
                <a:ea typeface="宋体"/>
              </a:rPr>
              <a:t>&lt;time&gt;</a:t>
            </a:r>
            <a:r>
              <a:rPr lang="zh-CN" altLang="en-US" dirty="0" smtClean="0">
                <a:solidFill>
                  <a:srgbClr val="000000"/>
                </a:solidFill>
                <a:latin typeface="宋体"/>
                <a:ea typeface="宋体"/>
              </a:rPr>
              <a:t>201</a:t>
            </a:r>
            <a:r>
              <a:rPr lang="en-US" altLang="zh-CN" dirty="0" smtClean="0">
                <a:solidFill>
                  <a:srgbClr val="000000"/>
                </a:solidFill>
                <a:latin typeface="宋体"/>
                <a:ea typeface="宋体"/>
              </a:rPr>
              <a:t>7</a:t>
            </a:r>
            <a:r>
              <a:rPr lang="zh-CN" altLang="en-US" dirty="0" smtClean="0">
                <a:solidFill>
                  <a:srgbClr val="000000"/>
                </a:solidFill>
                <a:latin typeface="宋体"/>
                <a:ea typeface="宋体"/>
              </a:rPr>
              <a:t>-</a:t>
            </a:r>
            <a:r>
              <a:rPr lang="en-US" altLang="zh-CN" dirty="0" smtClean="0">
                <a:solidFill>
                  <a:srgbClr val="000000"/>
                </a:solidFill>
                <a:latin typeface="宋体"/>
                <a:ea typeface="宋体"/>
              </a:rPr>
              <a:t>02</a:t>
            </a:r>
            <a:r>
              <a:rPr lang="zh-CN" altLang="en-US" dirty="0" smtClean="0">
                <a:solidFill>
                  <a:srgbClr val="000000"/>
                </a:solidFill>
                <a:latin typeface="宋体"/>
                <a:ea typeface="宋体"/>
              </a:rPr>
              <a:t>-</a:t>
            </a:r>
            <a:r>
              <a:rPr lang="en-US" altLang="zh-CN" dirty="0" smtClean="0">
                <a:solidFill>
                  <a:srgbClr val="000000"/>
                </a:solidFill>
                <a:latin typeface="宋体"/>
                <a:ea typeface="宋体"/>
              </a:rPr>
              <a:t>27</a:t>
            </a:r>
            <a:r>
              <a:rPr lang="zh-CN" altLang="en-US" dirty="0" smtClean="0">
                <a:solidFill>
                  <a:srgbClr val="000000"/>
                </a:solidFill>
                <a:latin typeface="宋体"/>
                <a:ea typeface="宋体"/>
              </a:rPr>
              <a:t>: </a:t>
            </a:r>
            <a:r>
              <a:rPr lang="en-US" altLang="zh-CN" dirty="0" smtClean="0">
                <a:solidFill>
                  <a:srgbClr val="000000"/>
                </a:solidFill>
                <a:latin typeface="宋体"/>
                <a:ea typeface="宋体"/>
              </a:rPr>
              <a:t>21</a:t>
            </a:r>
            <a:r>
              <a:rPr lang="zh-CN" altLang="en-US" dirty="0" smtClean="0">
                <a:solidFill>
                  <a:srgbClr val="000000"/>
                </a:solidFill>
                <a:latin typeface="宋体"/>
                <a:ea typeface="宋体"/>
              </a:rPr>
              <a:t>:1</a:t>
            </a:r>
            <a:r>
              <a:rPr lang="en-US" altLang="zh-CN" dirty="0" smtClean="0">
                <a:solidFill>
                  <a:srgbClr val="000000"/>
                </a:solidFill>
                <a:latin typeface="宋体"/>
                <a:ea typeface="宋体"/>
              </a:rPr>
              <a:t>0</a:t>
            </a:r>
            <a:r>
              <a:rPr lang="zh-CN" altLang="en-US" dirty="0" smtClean="0">
                <a:solidFill>
                  <a:srgbClr val="000000"/>
                </a:solidFill>
                <a:latin typeface="宋体"/>
                <a:ea typeface="宋体"/>
              </a:rPr>
              <a:t>:</a:t>
            </a:r>
            <a:r>
              <a:rPr lang="en-US" altLang="zh-CN" dirty="0" smtClean="0">
                <a:solidFill>
                  <a:srgbClr val="000000"/>
                </a:solidFill>
                <a:latin typeface="宋体"/>
                <a:ea typeface="宋体"/>
              </a:rPr>
              <a:t>36</a:t>
            </a:r>
            <a:r>
              <a:rPr lang="zh-CN" altLang="en-US" dirty="0" smtClean="0">
                <a:solidFill>
                  <a:srgbClr val="000000"/>
                </a:solidFill>
                <a:latin typeface="宋体"/>
                <a:ea typeface="宋体"/>
              </a:rPr>
              <a:t>&lt;/</a:t>
            </a:r>
            <a:r>
              <a:rPr lang="zh-CN" altLang="en-US" dirty="0">
                <a:solidFill>
                  <a:srgbClr val="000000"/>
                </a:solidFill>
                <a:latin typeface="宋体"/>
                <a:ea typeface="宋体"/>
              </a:rPr>
              <a:t>time&gt;</a:t>
            </a:r>
          </a:p>
          <a:p>
            <a:pPr>
              <a:lnSpc>
                <a:spcPts val="1400"/>
              </a:lnSpc>
              <a:defRPr sz="1000"/>
            </a:pPr>
            <a:r>
              <a:rPr lang="zh-CN" altLang="en-US" dirty="0">
                <a:solidFill>
                  <a:srgbClr val="000000"/>
                </a:solidFill>
                <a:latin typeface="宋体"/>
                <a:ea typeface="宋体"/>
              </a:rPr>
              <a:t>&lt;/message&gt;</a:t>
            </a:r>
          </a:p>
          <a:p>
            <a:pPr>
              <a:lnSpc>
                <a:spcPts val="1400"/>
              </a:lnSpc>
              <a:defRPr sz="1000"/>
            </a:pPr>
            <a:r>
              <a:rPr lang="zh-CN" altLang="en-US" dirty="0">
                <a:solidFill>
                  <a:srgbClr val="000000"/>
                </a:solidFill>
                <a:latin typeface="宋体"/>
                <a:ea typeface="宋体"/>
              </a:rPr>
              <a:t>"</a:t>
            </a:r>
          </a:p>
        </p:txBody>
      </p:sp>
    </p:spTree>
    <p:extLst>
      <p:ext uri="{BB962C8B-B14F-4D97-AF65-F5344CB8AC3E}">
        <p14:creationId xmlns:p14="http://schemas.microsoft.com/office/powerpoint/2010/main" val="321500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1039" y="641059"/>
            <a:ext cx="840165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为什么需要</a:t>
            </a:r>
            <a:r>
              <a:rPr kumimoji="0" lang="en-US" altLang="zh-CN" sz="3800" b="0" i="0" u="none" strike="noStrike" cap="none" normalizeH="0" baseline="0" dirty="0" smtClean="0">
                <a:ln>
                  <a:noFill/>
                </a:ln>
                <a:solidFill>
                  <a:schemeClr val="tx1"/>
                </a:solidFill>
                <a:effectLst/>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a:t>
            </a:r>
            <a:r>
              <a:rPr lang="en-US" altLang="zh-CN"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XML</a:t>
            </a:r>
            <a:r>
              <a:rPr lang="zh-CN" altLang="en-US" sz="3800" dirty="0" smtClean="0">
                <a:solidFill>
                  <a:schemeClr val="tx1"/>
                </a:solidFill>
                <a:latin typeface="Arial" panose="020B0604020202020204" pitchFamily="34" charset="0"/>
                <a:ea typeface="新宋体" panose="02010609030101010101" pitchFamily="49" charset="-122"/>
                <a:cs typeface="宋体" panose="02010600030101010101" pitchFamily="2" charset="-122"/>
              </a:rPr>
              <a:t>的用处是什么？</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145279" y="1797228"/>
            <a:ext cx="11929927" cy="46038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smtClean="0">
                <a:solidFill>
                  <a:srgbClr val="0070C0"/>
                </a:solidFill>
              </a:rPr>
              <a:t>需求举例</a:t>
            </a:r>
            <a:r>
              <a:rPr lang="en-US" altLang="zh-CN" dirty="0" smtClean="0">
                <a:solidFill>
                  <a:srgbClr val="0070C0"/>
                </a:solidFill>
              </a:rPr>
              <a:t>2</a:t>
            </a:r>
            <a:r>
              <a:rPr lang="zh-CN" altLang="en-US" dirty="0" smtClean="0">
                <a:solidFill>
                  <a:srgbClr val="0070C0"/>
                </a:solidFill>
              </a:rPr>
              <a:t>：配置文件</a:t>
            </a:r>
          </a:p>
        </p:txBody>
      </p:sp>
      <p:sp>
        <p:nvSpPr>
          <p:cNvPr id="17" name="矩形 16"/>
          <p:cNvSpPr/>
          <p:nvPr/>
        </p:nvSpPr>
        <p:spPr>
          <a:xfrm>
            <a:off x="145279" y="1797228"/>
            <a:ext cx="11929927" cy="1477328"/>
          </a:xfrm>
          <a:prstGeom prst="rect">
            <a:avLst/>
          </a:prstGeom>
        </p:spPr>
        <p:txBody>
          <a:bodyPr wrap="square">
            <a:spAutoFit/>
          </a:bodyPr>
          <a:lstStyle/>
          <a:p>
            <a:pPr>
              <a:lnSpc>
                <a:spcPct val="150000"/>
              </a:lnSpc>
            </a:pPr>
            <a:endParaRPr lang="en-US" altLang="zh-CN" sz="2000" dirty="0" smtClean="0"/>
          </a:p>
          <a:p>
            <a:pPr>
              <a:lnSpc>
                <a:spcPct val="150000"/>
              </a:lnSpc>
            </a:pPr>
            <a:r>
              <a:rPr lang="en-US" altLang="zh-CN" sz="2000" dirty="0" smtClean="0"/>
              <a:t>XML</a:t>
            </a:r>
            <a:r>
              <a:rPr lang="zh-CN" altLang="en-US" sz="2000" dirty="0" smtClean="0"/>
              <a:t>文件做配置文件可以说非常的普遍，比如我们的</a:t>
            </a:r>
            <a:r>
              <a:rPr lang="en-US" altLang="zh-CN" sz="2000" dirty="0" smtClean="0"/>
              <a:t>tomcat</a:t>
            </a:r>
            <a:r>
              <a:rPr lang="zh-CN" altLang="en-US" sz="2000" dirty="0" smtClean="0"/>
              <a:t>服务器的</a:t>
            </a:r>
            <a:r>
              <a:rPr lang="en-US" altLang="zh-CN" sz="2000" dirty="0" smtClean="0"/>
              <a:t>server.xml </a:t>
            </a:r>
            <a:r>
              <a:rPr lang="zh-CN" altLang="en-US" sz="2000" dirty="0" smtClean="0"/>
              <a:t>，</a:t>
            </a:r>
            <a:r>
              <a:rPr lang="en-US" altLang="zh-CN" sz="2000" dirty="0" smtClean="0"/>
              <a:t>web.xml </a:t>
            </a:r>
            <a:r>
              <a:rPr lang="zh-CN" altLang="en-US" sz="2000" dirty="0" smtClean="0"/>
              <a:t>。</a:t>
            </a:r>
          </a:p>
          <a:p>
            <a:pPr>
              <a:lnSpc>
                <a:spcPct val="150000"/>
              </a:lnSpc>
            </a:pPr>
            <a:r>
              <a:rPr lang="zh-CN" altLang="en-US" sz="2000" dirty="0" smtClean="0"/>
              <a:t>比如我们的</a:t>
            </a:r>
            <a:r>
              <a:rPr lang="en-US" altLang="zh-CN" sz="2000" dirty="0" smtClean="0"/>
              <a:t>struts</a:t>
            </a:r>
            <a:r>
              <a:rPr lang="zh-CN" altLang="en-US" sz="2000" dirty="0" smtClean="0"/>
              <a:t>中的</a:t>
            </a:r>
            <a:r>
              <a:rPr lang="en-US" altLang="zh-CN" sz="2000" dirty="0" smtClean="0"/>
              <a:t>struts-config.xml</a:t>
            </a:r>
            <a:r>
              <a:rPr lang="zh-CN" altLang="en-US" sz="2000" dirty="0" smtClean="0"/>
              <a:t>文件，和</a:t>
            </a:r>
            <a:r>
              <a:rPr lang="en-US" altLang="zh-CN" sz="2000" dirty="0" smtClean="0"/>
              <a:t>hibernate</a:t>
            </a:r>
            <a:r>
              <a:rPr lang="zh-CN" altLang="en-US" sz="2000" dirty="0" smtClean="0"/>
              <a:t>的</a:t>
            </a:r>
            <a:r>
              <a:rPr lang="en-US" altLang="zh-CN" sz="2000" dirty="0" smtClean="0"/>
              <a:t>hibernate.cfg.xml </a:t>
            </a:r>
            <a:r>
              <a:rPr lang="zh-CN" altLang="en-US" sz="2000" dirty="0" smtClean="0"/>
              <a:t>。</a:t>
            </a:r>
            <a:endParaRPr lang="en-US" altLang="zh-CN" sz="2000" dirty="0" smtClean="0"/>
          </a:p>
        </p:txBody>
      </p:sp>
      <p:pic>
        <p:nvPicPr>
          <p:cNvPr id="3" name="图片 2"/>
          <p:cNvPicPr>
            <a:picLocks noChangeAspect="1"/>
          </p:cNvPicPr>
          <p:nvPr/>
        </p:nvPicPr>
        <p:blipFill>
          <a:blip r:embed="rId3"/>
          <a:stretch>
            <a:fillRect/>
          </a:stretch>
        </p:blipFill>
        <p:spPr>
          <a:xfrm>
            <a:off x="293763" y="3274556"/>
            <a:ext cx="3758038" cy="2747473"/>
          </a:xfrm>
          <a:prstGeom prst="rect">
            <a:avLst/>
          </a:prstGeom>
        </p:spPr>
      </p:pic>
      <p:pic>
        <p:nvPicPr>
          <p:cNvPr id="7" name="图片 6"/>
          <p:cNvPicPr>
            <a:picLocks noChangeAspect="1"/>
          </p:cNvPicPr>
          <p:nvPr/>
        </p:nvPicPr>
        <p:blipFill>
          <a:blip r:embed="rId4"/>
          <a:stretch>
            <a:fillRect/>
          </a:stretch>
        </p:blipFill>
        <p:spPr>
          <a:xfrm>
            <a:off x="4346590" y="3316679"/>
            <a:ext cx="2549008" cy="2663226"/>
          </a:xfrm>
          <a:prstGeom prst="rect">
            <a:avLst/>
          </a:prstGeom>
        </p:spPr>
      </p:pic>
      <p:sp>
        <p:nvSpPr>
          <p:cNvPr id="18" name="矩形 17"/>
          <p:cNvSpPr/>
          <p:nvPr/>
        </p:nvSpPr>
        <p:spPr>
          <a:xfrm>
            <a:off x="7086096" y="5402746"/>
            <a:ext cx="2147805" cy="810478"/>
          </a:xfrm>
          <a:prstGeom prst="rect">
            <a:avLst/>
          </a:prstGeom>
        </p:spPr>
        <p:txBody>
          <a:bodyPr wrap="square">
            <a:spAutoFit/>
          </a:bodyPr>
          <a:lstStyle/>
          <a:p>
            <a:pPr>
              <a:lnSpc>
                <a:spcPts val="1400"/>
              </a:lnSpc>
              <a:defRPr sz="1000"/>
            </a:pPr>
            <a:r>
              <a:rPr lang="zh-CN" altLang="en-US" dirty="0" smtClean="0">
                <a:solidFill>
                  <a:srgbClr val="000000"/>
                </a:solidFill>
                <a:latin typeface="宋体"/>
                <a:ea typeface="宋体"/>
              </a:rPr>
              <a:t>配置文件举例：</a:t>
            </a:r>
            <a:endParaRPr lang="en-US" altLang="zh-CN" dirty="0" smtClean="0">
              <a:solidFill>
                <a:srgbClr val="000000"/>
              </a:solidFill>
              <a:latin typeface="宋体"/>
              <a:ea typeface="宋体"/>
            </a:endParaRPr>
          </a:p>
          <a:p>
            <a:pPr>
              <a:lnSpc>
                <a:spcPts val="1400"/>
              </a:lnSpc>
              <a:defRPr sz="1000"/>
            </a:pPr>
            <a:r>
              <a:rPr lang="en-US" altLang="zh-CN" dirty="0" smtClean="0">
                <a:solidFill>
                  <a:srgbClr val="000000"/>
                </a:solidFill>
                <a:latin typeface="宋体"/>
                <a:ea typeface="宋体"/>
              </a:rPr>
              <a:t>&lt;</a:t>
            </a:r>
            <a:r>
              <a:rPr lang="en-US" altLang="zh-CN" dirty="0" err="1" smtClean="0">
                <a:solidFill>
                  <a:srgbClr val="000000"/>
                </a:solidFill>
                <a:latin typeface="宋体"/>
                <a:ea typeface="宋体"/>
              </a:rPr>
              <a:t>personsetting</a:t>
            </a:r>
            <a:r>
              <a:rPr lang="en-US" altLang="zh-CN" dirty="0" smtClean="0">
                <a:solidFill>
                  <a:srgbClr val="000000"/>
                </a:solidFill>
                <a:latin typeface="宋体"/>
                <a:ea typeface="宋体"/>
              </a:rPr>
              <a:t>&gt;</a:t>
            </a:r>
          </a:p>
          <a:p>
            <a:pPr>
              <a:lnSpc>
                <a:spcPts val="1400"/>
              </a:lnSpc>
              <a:defRPr sz="1000"/>
            </a:pPr>
            <a:r>
              <a:rPr lang="en-US" altLang="zh-CN" dirty="0" smtClean="0">
                <a:solidFill>
                  <a:srgbClr val="000000"/>
                </a:solidFill>
                <a:latin typeface="宋体"/>
                <a:ea typeface="宋体"/>
              </a:rPr>
              <a:t>&lt;</a:t>
            </a:r>
            <a:r>
              <a:rPr lang="en-US" altLang="zh-CN" dirty="0" err="1" smtClean="0">
                <a:solidFill>
                  <a:srgbClr val="000000"/>
                </a:solidFill>
                <a:latin typeface="宋体"/>
                <a:ea typeface="宋体"/>
              </a:rPr>
              <a:t>isshowstatus</a:t>
            </a:r>
            <a:r>
              <a:rPr lang="en-US" altLang="zh-CN" dirty="0" smtClean="0">
                <a:solidFill>
                  <a:srgbClr val="000000"/>
                </a:solidFill>
                <a:latin typeface="宋体"/>
                <a:ea typeface="宋体"/>
              </a:rPr>
              <a:t>&gt;1&lt;/x&gt;</a:t>
            </a:r>
            <a:endParaRPr lang="zh-CN" altLang="en-US" dirty="0">
              <a:solidFill>
                <a:srgbClr val="000000"/>
              </a:solidFill>
              <a:latin typeface="宋体"/>
              <a:ea typeface="宋体"/>
            </a:endParaRPr>
          </a:p>
          <a:p>
            <a:pPr>
              <a:lnSpc>
                <a:spcPts val="1400"/>
              </a:lnSpc>
              <a:defRPr sz="1000"/>
            </a:pPr>
            <a:r>
              <a:rPr lang="en-US" altLang="zh-CN" dirty="0" smtClean="0">
                <a:solidFill>
                  <a:srgbClr val="000000"/>
                </a:solidFill>
                <a:latin typeface="宋体"/>
                <a:ea typeface="宋体"/>
              </a:rPr>
              <a:t>&lt;/</a:t>
            </a:r>
            <a:r>
              <a:rPr lang="en-US" altLang="zh-CN" dirty="0" err="1" smtClean="0">
                <a:solidFill>
                  <a:srgbClr val="000000"/>
                </a:solidFill>
                <a:latin typeface="宋体"/>
                <a:ea typeface="宋体"/>
              </a:rPr>
              <a:t>personsetting</a:t>
            </a:r>
            <a:r>
              <a:rPr lang="en-US" altLang="zh-CN" dirty="0" smtClean="0">
                <a:solidFill>
                  <a:srgbClr val="000000"/>
                </a:solidFill>
                <a:latin typeface="宋体"/>
                <a:ea typeface="宋体"/>
              </a:rPr>
              <a:t>&gt;</a:t>
            </a:r>
            <a:endParaRPr lang="zh-CN" altLang="en-US" dirty="0">
              <a:solidFill>
                <a:srgbClr val="000000"/>
              </a:solidFill>
              <a:latin typeface="宋体"/>
              <a:ea typeface="宋体"/>
            </a:endParaRPr>
          </a:p>
        </p:txBody>
      </p:sp>
      <p:pic>
        <p:nvPicPr>
          <p:cNvPr id="9" name="图片 8"/>
          <p:cNvPicPr>
            <a:picLocks noChangeAspect="1"/>
          </p:cNvPicPr>
          <p:nvPr/>
        </p:nvPicPr>
        <p:blipFill>
          <a:blip r:embed="rId5"/>
          <a:stretch>
            <a:fillRect/>
          </a:stretch>
        </p:blipFill>
        <p:spPr>
          <a:xfrm>
            <a:off x="7086096" y="3316679"/>
            <a:ext cx="3906522" cy="1913071"/>
          </a:xfrm>
          <a:prstGeom prst="rect">
            <a:avLst/>
          </a:prstGeom>
        </p:spPr>
      </p:pic>
    </p:spTree>
    <p:extLst>
      <p:ext uri="{BB962C8B-B14F-4D97-AF65-F5344CB8AC3E}">
        <p14:creationId xmlns:p14="http://schemas.microsoft.com/office/powerpoint/2010/main" val="106762589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TotalTime>
  <Words>2796</Words>
  <Application>Microsoft Office PowerPoint</Application>
  <PresentationFormat>宽屏</PresentationFormat>
  <Paragraphs>248</Paragraphs>
  <Slides>44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华文新魏</vt:lpstr>
      <vt:lpstr>宋体</vt:lpstr>
      <vt:lpstr>新宋体</vt:lpstr>
      <vt:lpstr>Arial</vt:lpstr>
      <vt:lpstr>Calibri</vt:lpstr>
      <vt:lpstr>Calibri Light</vt:lpstr>
      <vt:lpstr>Wingdings</vt:lpstr>
      <vt:lpstr>回顾</vt:lpstr>
      <vt:lpstr>PowerPoint 演示文稿</vt:lpstr>
      <vt:lpstr>XML历史</vt:lpstr>
      <vt:lpstr>XML历史</vt:lpstr>
      <vt:lpstr>XML历史</vt:lpstr>
      <vt:lpstr>XML历史</vt:lpstr>
      <vt:lpstr>XML历史</vt:lpstr>
      <vt:lpstr>XML历史</vt:lpstr>
      <vt:lpstr>为什么需要XML？XML的用处是什么？</vt:lpstr>
      <vt:lpstr>为什么需要XML？XML的用处是什么？</vt:lpstr>
      <vt:lpstr>为什么需要XML？XML的用处是什么？</vt:lpstr>
      <vt:lpstr>为什么需要XML？XML的用处是什么？</vt:lpstr>
      <vt:lpstr>为什么需要XML？XML的用处是什么？</vt:lpstr>
      <vt:lpstr>XML简单语法</vt:lpstr>
      <vt:lpstr>XML简单语法</vt:lpstr>
      <vt:lpstr>XML简单语法</vt:lpstr>
      <vt:lpstr>XML简单语法</vt:lpstr>
      <vt:lpstr>XML简单语法</vt:lpstr>
      <vt:lpstr>XML简单语法-文档声明</vt:lpstr>
      <vt:lpstr>XML简单语法-元素（1）</vt:lpstr>
      <vt:lpstr>XML简单语法-元素（1）</vt:lpstr>
      <vt:lpstr>XML简单语法-元素（2）</vt:lpstr>
      <vt:lpstr>XML简单语法-元素（2）</vt:lpstr>
      <vt:lpstr>XML简单语法-元素（2）</vt:lpstr>
      <vt:lpstr>XML简单语法-元素（3）</vt:lpstr>
      <vt:lpstr>XML简单语法-元素（4）-命名规范</vt:lpstr>
      <vt:lpstr>XML简单语法-属性</vt:lpstr>
      <vt:lpstr>XML简单语法-属性</vt:lpstr>
      <vt:lpstr>XML简单语法-属性</vt:lpstr>
      <vt:lpstr>XML简单语法-属性</vt:lpstr>
      <vt:lpstr>XML简单语法-属性</vt:lpstr>
      <vt:lpstr>XML简单语法-属性</vt:lpstr>
      <vt:lpstr>XML简单语法-属性</vt:lpstr>
      <vt:lpstr>XML简单语法-属性</vt:lpstr>
      <vt:lpstr>XML简单语法-属性</vt:lpstr>
      <vt:lpstr>XML简单语法-注释</vt:lpstr>
      <vt:lpstr>XML简单语法-注释</vt:lpstr>
      <vt:lpstr>XML简单语法-CDATA节</vt:lpstr>
      <vt:lpstr>XML简单语法-CDATA节</vt:lpstr>
      <vt:lpstr>XML简单语法-处理指令</vt:lpstr>
      <vt:lpstr>XML简单语法-处理指令</vt:lpstr>
      <vt:lpstr>XML简单语法-处理指令</vt:lpstr>
      <vt:lpstr>格式正规的XML文档-小结</vt:lpstr>
      <vt:lpstr>格式正规的XML文档-小结</vt:lpstr>
      <vt:lpstr>格式正规的XML文档-小结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walkinnet</dc:creator>
  <cp:lastModifiedBy>walkinnet</cp:lastModifiedBy>
  <cp:revision>63</cp:revision>
  <dcterms:created xsi:type="dcterms:W3CDTF">2017-02-27T11:36:07Z</dcterms:created>
  <dcterms:modified xsi:type="dcterms:W3CDTF">2017-02-27T15:31:36Z</dcterms:modified>
</cp:coreProperties>
</file>