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1" r:id="rId1"/>
    <p:sldMasterId id="2147483986" r:id="rId2"/>
  </p:sldMasterIdLst>
  <p:notesMasterIdLst>
    <p:notesMasterId r:id="rId141"/>
  </p:notesMasterIdLst>
  <p:handoutMasterIdLst>
    <p:handoutMasterId r:id="rId142"/>
  </p:handoutMasterIdLst>
  <p:sldIdLst>
    <p:sldId id="365" r:id="rId3"/>
    <p:sldId id="256" r:id="rId4"/>
    <p:sldId id="345" r:id="rId5"/>
    <p:sldId id="424" r:id="rId6"/>
    <p:sldId id="536" r:id="rId7"/>
    <p:sldId id="537" r:id="rId8"/>
    <p:sldId id="538" r:id="rId9"/>
    <p:sldId id="539" r:id="rId10"/>
    <p:sldId id="425" r:id="rId11"/>
    <p:sldId id="257" r:id="rId12"/>
    <p:sldId id="373" r:id="rId13"/>
    <p:sldId id="367" r:id="rId14"/>
    <p:sldId id="280" r:id="rId15"/>
    <p:sldId id="426" r:id="rId16"/>
    <p:sldId id="375" r:id="rId17"/>
    <p:sldId id="366" r:id="rId18"/>
    <p:sldId id="281" r:id="rId19"/>
    <p:sldId id="427" r:id="rId20"/>
    <p:sldId id="384" r:id="rId21"/>
    <p:sldId id="421" r:id="rId22"/>
    <p:sldId id="385" r:id="rId23"/>
    <p:sldId id="386" r:id="rId24"/>
    <p:sldId id="540" r:id="rId25"/>
    <p:sldId id="541" r:id="rId26"/>
    <p:sldId id="387" r:id="rId27"/>
    <p:sldId id="422" r:id="rId28"/>
    <p:sldId id="428" r:id="rId29"/>
    <p:sldId id="471" r:id="rId30"/>
    <p:sldId id="451" r:id="rId31"/>
    <p:sldId id="429" r:id="rId32"/>
    <p:sldId id="472" r:id="rId33"/>
    <p:sldId id="430" r:id="rId34"/>
    <p:sldId id="473" r:id="rId35"/>
    <p:sldId id="431" r:id="rId36"/>
    <p:sldId id="474" r:id="rId37"/>
    <p:sldId id="432" r:id="rId38"/>
    <p:sldId id="490" r:id="rId39"/>
    <p:sldId id="475" r:id="rId40"/>
    <p:sldId id="434" r:id="rId41"/>
    <p:sldId id="438" r:id="rId42"/>
    <p:sldId id="476" r:id="rId43"/>
    <p:sldId id="433" r:id="rId44"/>
    <p:sldId id="483" r:id="rId45"/>
    <p:sldId id="477" r:id="rId46"/>
    <p:sldId id="437" r:id="rId47"/>
    <p:sldId id="478" r:id="rId48"/>
    <p:sldId id="439" r:id="rId49"/>
    <p:sldId id="479" r:id="rId50"/>
    <p:sldId id="453" r:id="rId51"/>
    <p:sldId id="480" r:id="rId52"/>
    <p:sldId id="441" r:id="rId53"/>
    <p:sldId id="481" r:id="rId54"/>
    <p:sldId id="442" r:id="rId55"/>
    <p:sldId id="482" r:id="rId56"/>
    <p:sldId id="443" r:id="rId57"/>
    <p:sldId id="444" r:id="rId58"/>
    <p:sldId id="445" r:id="rId59"/>
    <p:sldId id="446" r:id="rId60"/>
    <p:sldId id="447" r:id="rId61"/>
    <p:sldId id="448" r:id="rId62"/>
    <p:sldId id="449" r:id="rId63"/>
    <p:sldId id="491" r:id="rId64"/>
    <p:sldId id="493" r:id="rId65"/>
    <p:sldId id="492" r:id="rId66"/>
    <p:sldId id="484" r:id="rId67"/>
    <p:sldId id="485" r:id="rId68"/>
    <p:sldId id="450" r:id="rId69"/>
    <p:sldId id="423" r:id="rId70"/>
    <p:sldId id="390" r:id="rId71"/>
    <p:sldId id="392" r:id="rId72"/>
    <p:sldId id="494" r:id="rId73"/>
    <p:sldId id="495" r:id="rId74"/>
    <p:sldId id="496" r:id="rId75"/>
    <p:sldId id="497" r:id="rId76"/>
    <p:sldId id="517" r:id="rId77"/>
    <p:sldId id="368" r:id="rId78"/>
    <p:sldId id="393" r:id="rId79"/>
    <p:sldId id="394" r:id="rId80"/>
    <p:sldId id="395" r:id="rId81"/>
    <p:sldId id="519" r:id="rId82"/>
    <p:sldId id="396" r:id="rId83"/>
    <p:sldId id="397" r:id="rId84"/>
    <p:sldId id="398" r:id="rId85"/>
    <p:sldId id="520" r:id="rId86"/>
    <p:sldId id="399" r:id="rId87"/>
    <p:sldId id="400" r:id="rId88"/>
    <p:sldId id="521" r:id="rId89"/>
    <p:sldId id="401" r:id="rId90"/>
    <p:sldId id="402" r:id="rId91"/>
    <p:sldId id="403" r:id="rId92"/>
    <p:sldId id="404" r:id="rId93"/>
    <p:sldId id="405" r:id="rId94"/>
    <p:sldId id="406" r:id="rId95"/>
    <p:sldId id="407" r:id="rId96"/>
    <p:sldId id="408" r:id="rId97"/>
    <p:sldId id="409" r:id="rId98"/>
    <p:sldId id="522" r:id="rId99"/>
    <p:sldId id="452" r:id="rId100"/>
    <p:sldId id="528" r:id="rId101"/>
    <p:sldId id="529" r:id="rId102"/>
    <p:sldId id="454" r:id="rId103"/>
    <p:sldId id="532" r:id="rId104"/>
    <p:sldId id="455" r:id="rId105"/>
    <p:sldId id="456" r:id="rId106"/>
    <p:sldId id="523" r:id="rId107"/>
    <p:sldId id="524" r:id="rId108"/>
    <p:sldId id="525" r:id="rId109"/>
    <p:sldId id="526" r:id="rId110"/>
    <p:sldId id="530" r:id="rId111"/>
    <p:sldId id="531" r:id="rId112"/>
    <p:sldId id="457" r:id="rId113"/>
    <p:sldId id="470" r:id="rId114"/>
    <p:sldId id="535" r:id="rId115"/>
    <p:sldId id="458" r:id="rId116"/>
    <p:sldId id="462" r:id="rId117"/>
    <p:sldId id="463" r:id="rId118"/>
    <p:sldId id="464" r:id="rId119"/>
    <p:sldId id="465" r:id="rId120"/>
    <p:sldId id="466" r:id="rId121"/>
    <p:sldId id="467" r:id="rId122"/>
    <p:sldId id="468" r:id="rId123"/>
    <p:sldId id="487" r:id="rId124"/>
    <p:sldId id="533" r:id="rId125"/>
    <p:sldId id="534" r:id="rId126"/>
    <p:sldId id="498" r:id="rId127"/>
    <p:sldId id="499" r:id="rId128"/>
    <p:sldId id="503" r:id="rId129"/>
    <p:sldId id="502" r:id="rId130"/>
    <p:sldId id="504" r:id="rId131"/>
    <p:sldId id="505" r:id="rId132"/>
    <p:sldId id="506" r:id="rId133"/>
    <p:sldId id="507" r:id="rId134"/>
    <p:sldId id="508" r:id="rId135"/>
    <p:sldId id="509" r:id="rId136"/>
    <p:sldId id="511" r:id="rId137"/>
    <p:sldId id="489" r:id="rId138"/>
    <p:sldId id="515" r:id="rId139"/>
    <p:sldId id="514" r:id="rId140"/>
  </p:sldIdLst>
  <p:sldSz cx="9144000" cy="6858000" type="screen4x3"/>
  <p:notesSz cx="5591175" cy="8248650"/>
  <p:defaultTextStyle>
    <a:defPPr>
      <a:defRPr lang="zh-CN"/>
    </a:defPPr>
    <a:lvl1pPr algn="l" rtl="0" fontAlgn="base">
      <a:spcBef>
        <a:spcPct val="0"/>
      </a:spcBef>
      <a:spcAft>
        <a:spcPct val="0"/>
      </a:spcAft>
      <a:defRPr kern="1200">
        <a:solidFill>
          <a:schemeClr val="tx1"/>
        </a:solidFill>
        <a:latin typeface="Garamond" panose="02020404030301010803" pitchFamily="18"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Garamond" panose="02020404030301010803" pitchFamily="18"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Garamond" panose="02020404030301010803" pitchFamily="18"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Garamond" panose="02020404030301010803" pitchFamily="18"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Garamond" panose="02020404030301010803"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Garamond" panose="02020404030301010803"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Garamond" panose="02020404030301010803"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Garamond" panose="02020404030301010803"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Garamond" panose="02020404030301010803"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598">
          <p15:clr>
            <a:srgbClr val="A4A3A4"/>
          </p15:clr>
        </p15:guide>
        <p15:guide id="2" pos="17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00FF"/>
    <a:srgbClr val="FFFF00"/>
    <a:srgbClr val="B37D5B"/>
    <a:srgbClr val="000000"/>
    <a:srgbClr val="00FF00"/>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1439" autoAdjust="0"/>
  </p:normalViewPr>
  <p:slideViewPr>
    <p:cSldViewPr>
      <p:cViewPr varScale="1">
        <p:scale>
          <a:sx n="122" d="100"/>
          <a:sy n="122" d="100"/>
        </p:scale>
        <p:origin x="474" y="12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varScale="1">
        <p:scale>
          <a:sx n="54" d="100"/>
          <a:sy n="54" d="100"/>
        </p:scale>
        <p:origin x="-1944" y="-90"/>
      </p:cViewPr>
      <p:guideLst>
        <p:guide orient="horz" pos="2598"/>
        <p:guide pos="176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handoutMaster" Target="handoutMasters/handout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02" name="Rectangle 2"/>
          <p:cNvSpPr>
            <a:spLocks noGrp="1" noChangeArrowheads="1"/>
          </p:cNvSpPr>
          <p:nvPr>
            <p:ph type="hdr" sz="quarter"/>
          </p:nvPr>
        </p:nvSpPr>
        <p:spPr bwMode="auto">
          <a:xfrm>
            <a:off x="0" y="0"/>
            <a:ext cx="2422525" cy="412750"/>
          </a:xfrm>
          <a:prstGeom prst="rect">
            <a:avLst/>
          </a:prstGeom>
          <a:noFill/>
          <a:ln w="9525">
            <a:noFill/>
            <a:miter lim="800000"/>
            <a:headEnd/>
            <a:tailEnd/>
          </a:ln>
          <a:effectLst/>
        </p:spPr>
        <p:txBody>
          <a:bodyPr vert="horz" wrap="square" lIns="79077" tIns="39539" rIns="79077" bIns="39539" numCol="1" anchor="t" anchorCtr="0" compatLnSpc="1">
            <a:prstTxWarp prst="textNoShape">
              <a:avLst/>
            </a:prstTxWarp>
          </a:bodyPr>
          <a:lstStyle>
            <a:lvl1pPr defTabSz="790575">
              <a:defRPr sz="1000">
                <a:latin typeface="Arial" charset="0"/>
                <a:ea typeface="宋体" pitchFamily="2" charset="-122"/>
              </a:defRPr>
            </a:lvl1pPr>
          </a:lstStyle>
          <a:p>
            <a:pPr>
              <a:defRPr/>
            </a:pPr>
            <a:endParaRPr lang="en-US" altLang="zh-CN"/>
          </a:p>
        </p:txBody>
      </p:sp>
      <p:sp>
        <p:nvSpPr>
          <p:cNvPr id="307203" name="Rectangle 3"/>
          <p:cNvSpPr>
            <a:spLocks noGrp="1" noChangeArrowheads="1"/>
          </p:cNvSpPr>
          <p:nvPr>
            <p:ph type="dt" sz="quarter" idx="1"/>
          </p:nvPr>
        </p:nvSpPr>
        <p:spPr bwMode="auto">
          <a:xfrm>
            <a:off x="3167063" y="0"/>
            <a:ext cx="2422525" cy="412750"/>
          </a:xfrm>
          <a:prstGeom prst="rect">
            <a:avLst/>
          </a:prstGeom>
          <a:noFill/>
          <a:ln w="9525">
            <a:noFill/>
            <a:miter lim="800000"/>
            <a:headEnd/>
            <a:tailEnd/>
          </a:ln>
          <a:effectLst/>
        </p:spPr>
        <p:txBody>
          <a:bodyPr vert="horz" wrap="square" lIns="79077" tIns="39539" rIns="79077" bIns="39539" numCol="1" anchor="t" anchorCtr="0" compatLnSpc="1">
            <a:prstTxWarp prst="textNoShape">
              <a:avLst/>
            </a:prstTxWarp>
          </a:bodyPr>
          <a:lstStyle>
            <a:lvl1pPr algn="r" defTabSz="790575">
              <a:defRPr sz="1000">
                <a:latin typeface="Arial" charset="0"/>
                <a:ea typeface="宋体" pitchFamily="2" charset="-122"/>
              </a:defRPr>
            </a:lvl1pPr>
          </a:lstStyle>
          <a:p>
            <a:pPr>
              <a:defRPr/>
            </a:pPr>
            <a:endParaRPr lang="en-US" altLang="zh-CN"/>
          </a:p>
        </p:txBody>
      </p:sp>
      <p:sp>
        <p:nvSpPr>
          <p:cNvPr id="307204" name="Rectangle 4"/>
          <p:cNvSpPr>
            <a:spLocks noGrp="1" noChangeArrowheads="1"/>
          </p:cNvSpPr>
          <p:nvPr>
            <p:ph type="ftr" sz="quarter" idx="2"/>
          </p:nvPr>
        </p:nvSpPr>
        <p:spPr bwMode="auto">
          <a:xfrm>
            <a:off x="0" y="7834313"/>
            <a:ext cx="2422525" cy="412750"/>
          </a:xfrm>
          <a:prstGeom prst="rect">
            <a:avLst/>
          </a:prstGeom>
          <a:noFill/>
          <a:ln w="9525">
            <a:noFill/>
            <a:miter lim="800000"/>
            <a:headEnd/>
            <a:tailEnd/>
          </a:ln>
          <a:effectLst/>
        </p:spPr>
        <p:txBody>
          <a:bodyPr vert="horz" wrap="square" lIns="79077" tIns="39539" rIns="79077" bIns="39539" numCol="1" anchor="b" anchorCtr="0" compatLnSpc="1">
            <a:prstTxWarp prst="textNoShape">
              <a:avLst/>
            </a:prstTxWarp>
          </a:bodyPr>
          <a:lstStyle>
            <a:lvl1pPr defTabSz="790575">
              <a:defRPr sz="1000">
                <a:latin typeface="Arial" charset="0"/>
                <a:ea typeface="宋体" pitchFamily="2" charset="-122"/>
              </a:defRPr>
            </a:lvl1pPr>
          </a:lstStyle>
          <a:p>
            <a:pPr>
              <a:defRPr/>
            </a:pPr>
            <a:endParaRPr lang="en-US" altLang="zh-CN"/>
          </a:p>
        </p:txBody>
      </p:sp>
      <p:sp>
        <p:nvSpPr>
          <p:cNvPr id="307205" name="Rectangle 5"/>
          <p:cNvSpPr>
            <a:spLocks noGrp="1" noChangeArrowheads="1"/>
          </p:cNvSpPr>
          <p:nvPr>
            <p:ph type="sldNum" sz="quarter" idx="3"/>
          </p:nvPr>
        </p:nvSpPr>
        <p:spPr bwMode="auto">
          <a:xfrm>
            <a:off x="3167063" y="7834313"/>
            <a:ext cx="2422525" cy="412750"/>
          </a:xfrm>
          <a:prstGeom prst="rect">
            <a:avLst/>
          </a:prstGeom>
          <a:noFill/>
          <a:ln w="9525">
            <a:noFill/>
            <a:miter lim="800000"/>
            <a:headEnd/>
            <a:tailEnd/>
          </a:ln>
          <a:effectLst/>
        </p:spPr>
        <p:txBody>
          <a:bodyPr vert="horz" wrap="square" lIns="79077" tIns="39539" rIns="79077" bIns="39539" numCol="1" anchor="b" anchorCtr="0" compatLnSpc="1">
            <a:prstTxWarp prst="textNoShape">
              <a:avLst/>
            </a:prstTxWarp>
          </a:bodyPr>
          <a:lstStyle>
            <a:lvl1pPr algn="r" defTabSz="790575">
              <a:defRPr sz="1000">
                <a:latin typeface="Arial" panose="020B0604020202020204" pitchFamily="34" charset="0"/>
              </a:defRPr>
            </a:lvl1pPr>
          </a:lstStyle>
          <a:p>
            <a:fld id="{16C877C4-18C4-49AF-A2CF-69477DAD58AB}" type="slidenum">
              <a:rPr lang="en-US" altLang="zh-CN"/>
              <a:pPr/>
              <a:t>‹#›</a:t>
            </a:fld>
            <a:endParaRPr lang="en-US" altLang="zh-CN"/>
          </a:p>
        </p:txBody>
      </p:sp>
    </p:spTree>
    <p:extLst>
      <p:ext uri="{BB962C8B-B14F-4D97-AF65-F5344CB8AC3E}">
        <p14:creationId xmlns:p14="http://schemas.microsoft.com/office/powerpoint/2010/main" val="40248885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3167063" y="0"/>
            <a:ext cx="2422525" cy="412750"/>
          </a:xfrm>
          <a:prstGeom prst="rect">
            <a:avLst/>
          </a:prstGeom>
        </p:spPr>
        <p:txBody>
          <a:bodyPr vert="horz" lIns="91440" tIns="45720" rIns="91440" bIns="45720" rtlCol="0"/>
          <a:lstStyle>
            <a:lvl1pPr algn="r">
              <a:defRPr sz="1200">
                <a:ea typeface="宋体" pitchFamily="2" charset="-122"/>
              </a:defRPr>
            </a:lvl1pPr>
          </a:lstStyle>
          <a:p>
            <a:pPr>
              <a:defRPr/>
            </a:pPr>
            <a:fld id="{63F43FF1-0F62-4ED4-B8EC-74EB03694D1F}" type="datetimeFigureOut">
              <a:rPr lang="zh-CN" altLang="en-US"/>
              <a:pPr>
                <a:defRPr/>
              </a:pPr>
              <a:t>2017/4/9</a:t>
            </a:fld>
            <a:endParaRPr lang="zh-CN" altLang="en-US"/>
          </a:p>
        </p:txBody>
      </p:sp>
      <p:sp>
        <p:nvSpPr>
          <p:cNvPr id="4" name="幻灯片图像占位符 3"/>
          <p:cNvSpPr>
            <a:spLocks noGrp="1" noRot="1" noChangeAspect="1"/>
          </p:cNvSpPr>
          <p:nvPr>
            <p:ph type="sldImg" idx="2"/>
          </p:nvPr>
        </p:nvSpPr>
        <p:spPr>
          <a:xfrm>
            <a:off x="795338" y="623888"/>
            <a:ext cx="4121150" cy="30924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558800" y="3917950"/>
            <a:ext cx="4473575" cy="3711575"/>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Tree>
    <p:extLst>
      <p:ext uri="{BB962C8B-B14F-4D97-AF65-F5344CB8AC3E}">
        <p14:creationId xmlns:p14="http://schemas.microsoft.com/office/powerpoint/2010/main" val="1801090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立即让学生显示</a:t>
            </a:r>
            <a:r>
              <a:rPr lang="en-US" altLang="zh-CN" dirty="0" smtClean="0">
                <a:latin typeface="华文新魏" panose="02010800040101010101" pitchFamily="2" charset="-122"/>
                <a:ea typeface="华文新魏" panose="02010800040101010101" pitchFamily="2" charset="-122"/>
              </a:rPr>
              <a:t> </a:t>
            </a:r>
            <a:r>
              <a:rPr lang="en-US" altLang="zh-CN" dirty="0" err="1" smtClean="0">
                <a:latin typeface="华文新魏" panose="02010800040101010101" pitchFamily="2" charset="-122"/>
                <a:ea typeface="华文新魏" panose="02010800040101010101" pitchFamily="2" charset="-122"/>
              </a:rPr>
              <a:t>FirstJFrame</a:t>
            </a:r>
            <a:r>
              <a:rPr lang="en-US" altLang="zh-CN" dirty="0" smtClean="0">
                <a:latin typeface="华文新魏" panose="02010800040101010101" pitchFamily="2" charset="-122"/>
                <a:ea typeface="华文新魏" panose="02010800040101010101" pitchFamily="2" charset="-122"/>
              </a:rPr>
              <a:t> .java</a:t>
            </a:r>
          </a:p>
          <a:p>
            <a:endParaRPr lang="zh-CN" altLang="en-US" dirty="0"/>
          </a:p>
        </p:txBody>
      </p:sp>
    </p:spTree>
    <p:extLst>
      <p:ext uri="{BB962C8B-B14F-4D97-AF65-F5344CB8AC3E}">
        <p14:creationId xmlns:p14="http://schemas.microsoft.com/office/powerpoint/2010/main" val="959892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4294967295"/>
          </p:nvPr>
        </p:nvSpPr>
        <p:spPr bwMode="auto">
          <a:xfrm>
            <a:off x="3167063" y="7834313"/>
            <a:ext cx="2422525" cy="412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077" tIns="39539" rIns="79077" bIns="39539"/>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fld id="{A900CB1B-BFBB-4E2C-AF33-9EA552B6FFAA}" type="slidenum">
              <a:rPr lang="en-US" altLang="zh-CN"/>
              <a:pPr eaLnBrk="1" hangingPunct="1"/>
              <a:t>99</a:t>
            </a:fld>
            <a:endParaRPr lang="en-US" altLang="zh-CN"/>
          </a:p>
        </p:txBody>
      </p:sp>
      <p:sp>
        <p:nvSpPr>
          <p:cNvPr id="142339" name="Rectangle 2"/>
          <p:cNvSpPr>
            <a:spLocks noGrp="1" noRot="1" noChangeAspect="1" noChangeArrowheads="1" noTextEdit="1"/>
          </p:cNvSpPr>
          <p:nvPr>
            <p:ph type="sldImg"/>
          </p:nvPr>
        </p:nvSpPr>
        <p:spPr bwMode="auto">
          <a:xfrm>
            <a:off x="735013" y="619125"/>
            <a:ext cx="4121150" cy="3092450"/>
          </a:xfrm>
          <a:solidFill>
            <a:srgbClr val="FFFFFF"/>
          </a:solidFill>
          <a:ln>
            <a:solidFill>
              <a:srgbClr val="000000"/>
            </a:solidFill>
            <a:miter lim="800000"/>
            <a:headEnd/>
            <a:tailEnd/>
          </a:ln>
        </p:spPr>
      </p:sp>
      <p:sp>
        <p:nvSpPr>
          <p:cNvPr id="142340" name="Rectangle 3"/>
          <p:cNvSpPr>
            <a:spLocks noGrp="1" noChangeArrowheads="1"/>
          </p:cNvSpPr>
          <p:nvPr>
            <p:ph type="body" idx="1"/>
          </p:nvPr>
        </p:nvSpPr>
        <p:spPr bwMode="auto">
          <a:xfrm>
            <a:off x="746125" y="3917950"/>
            <a:ext cx="4098925" cy="3711575"/>
          </a:xfrm>
          <a:solidFill>
            <a:srgbClr val="FFFFFF"/>
          </a:solidFill>
          <a:ln>
            <a:solidFill>
              <a:srgbClr val="000000"/>
            </a:solidFill>
            <a:miter lim="800000"/>
            <a:headEnd/>
            <a:tailEnd/>
          </a:ln>
        </p:spPr>
        <p:txBody>
          <a:bodyPr wrap="square" numCol="1" anchor="t" anchorCtr="0" compatLnSpc="1">
            <a:prstTxWarp prst="textNoShape">
              <a:avLst/>
            </a:prstTxWarp>
          </a:bodyPr>
          <a:lstStyle/>
          <a:p>
            <a:r>
              <a:rPr lang="zh-CN" altLang="en-US" smtClean="0"/>
              <a:t>除了鼠标和键盘的操作，又如系统的状态改变，标准图形界面元素等都可以引发事件，系统对这些事件分别定义处理代码就可以保证应用程序有条不紊地工作。</a:t>
            </a:r>
          </a:p>
        </p:txBody>
      </p:sp>
    </p:spTree>
    <p:extLst>
      <p:ext uri="{BB962C8B-B14F-4D97-AF65-F5344CB8AC3E}">
        <p14:creationId xmlns:p14="http://schemas.microsoft.com/office/powerpoint/2010/main" val="298389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4294967295"/>
          </p:nvPr>
        </p:nvSpPr>
        <p:spPr bwMode="auto">
          <a:xfrm>
            <a:off x="3167063" y="7834313"/>
            <a:ext cx="2422525" cy="412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077" tIns="39539" rIns="79077" bIns="39539"/>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fld id="{F30B7A04-852F-4833-BAE3-7CB541232BEA}" type="slidenum">
              <a:rPr lang="en-US" altLang="zh-CN"/>
              <a:pPr eaLnBrk="1" hangingPunct="1"/>
              <a:t>100</a:t>
            </a:fld>
            <a:endParaRPr lang="en-US" altLang="zh-CN"/>
          </a:p>
        </p:txBody>
      </p:sp>
      <p:sp>
        <p:nvSpPr>
          <p:cNvPr id="143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事件源如按钮、菜单、输入框等。</a:t>
            </a:r>
          </a:p>
          <a:p>
            <a:r>
              <a:rPr lang="zh-CN" altLang="en-US" smtClean="0"/>
              <a:t>实现事件响应的对象被称为“监听者”，监听者可以是任何类。监听者必须实现与事件对应的监听接口，并由事件源对象注册，方能正确地响应事件源产生的事件。</a:t>
            </a:r>
          </a:p>
          <a:p>
            <a:pPr>
              <a:spcBef>
                <a:spcPct val="20000"/>
              </a:spcBef>
              <a:buFontTx/>
              <a:buChar char="•"/>
            </a:pPr>
            <a:r>
              <a:rPr lang="zh-CN" altLang="en-US" smtClean="0"/>
              <a:t>当事件源产生事件时</a:t>
            </a:r>
            <a:r>
              <a:rPr lang="en-US" altLang="zh-CN" smtClean="0"/>
              <a:t>(</a:t>
            </a:r>
            <a:r>
              <a:rPr lang="zh-CN" altLang="en-US" smtClean="0"/>
              <a:t>如按钮点击、菜单选择等），系统将自动调用该事件监听者实现的处理事件的方法，并将事件作为方法的参数传入。</a:t>
            </a:r>
            <a:r>
              <a:rPr lang="en-US" altLang="zh-CN" smtClean="0"/>
              <a:t>Java</a:t>
            </a:r>
            <a:r>
              <a:rPr lang="zh-CN" altLang="en-US" smtClean="0"/>
              <a:t>根据事件的种类定义了各种事件类，存放在</a:t>
            </a:r>
            <a:r>
              <a:rPr lang="en-US" altLang="zh-CN" smtClean="0"/>
              <a:t>java.awt.event</a:t>
            </a:r>
            <a:r>
              <a:rPr lang="zh-CN" altLang="en-US" smtClean="0"/>
              <a:t>包中。每个事件类对应一个接口，如果要处理该事件，就必须实现该接口。</a:t>
            </a:r>
          </a:p>
          <a:p>
            <a:pPr>
              <a:spcBef>
                <a:spcPct val="20000"/>
              </a:spcBef>
              <a:buFontTx/>
              <a:buChar char="•"/>
            </a:pPr>
            <a:endParaRPr lang="zh-CN" altLang="en-US" smtClean="0"/>
          </a:p>
          <a:p>
            <a:endParaRPr lang="zh-CN" altLang="en-US" smtClean="0"/>
          </a:p>
          <a:p>
            <a:endParaRPr lang="zh-CN" altLang="en-US" smtClean="0"/>
          </a:p>
          <a:p>
            <a:endParaRPr lang="en-US" altLang="zh-CN" smtClean="0"/>
          </a:p>
        </p:txBody>
      </p:sp>
    </p:spTree>
    <p:extLst>
      <p:ext uri="{BB962C8B-B14F-4D97-AF65-F5344CB8AC3E}">
        <p14:creationId xmlns:p14="http://schemas.microsoft.com/office/powerpoint/2010/main" val="2054177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r>
              <a:rPr lang="zh-CN" altLang="en-US" smtClean="0"/>
              <a:t>一个事件监听器对象是一个实现了专门的监听器接口的类的实例</a:t>
            </a:r>
          </a:p>
          <a:p>
            <a:pPr>
              <a:lnSpc>
                <a:spcPct val="90000"/>
              </a:lnSpc>
            </a:pPr>
            <a:r>
              <a:rPr lang="zh-CN" altLang="en-US" smtClean="0"/>
              <a:t>一个事件源是一个能够注册监听器对象并向它们发送事件对象的对象</a:t>
            </a:r>
          </a:p>
          <a:p>
            <a:pPr>
              <a:lnSpc>
                <a:spcPct val="90000"/>
              </a:lnSpc>
            </a:pPr>
            <a:r>
              <a:rPr lang="zh-CN" altLang="en-US" smtClean="0"/>
              <a:t>事件发生时，事件源会把事件对象发送给所有的注册监听器</a:t>
            </a:r>
          </a:p>
          <a:p>
            <a:pPr>
              <a:lnSpc>
                <a:spcPct val="90000"/>
              </a:lnSpc>
            </a:pPr>
            <a:r>
              <a:rPr lang="zh-CN" altLang="en-US" smtClean="0"/>
              <a:t>监听器对象随后会使用事件对象中的信息来决定对事件的反应</a:t>
            </a:r>
          </a:p>
          <a:p>
            <a:endParaRPr lang="zh-CN" altLang="en-US" smtClean="0"/>
          </a:p>
        </p:txBody>
      </p:sp>
    </p:spTree>
    <p:extLst>
      <p:ext uri="{BB962C8B-B14F-4D97-AF65-F5344CB8AC3E}">
        <p14:creationId xmlns:p14="http://schemas.microsoft.com/office/powerpoint/2010/main" val="749403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0989D92-36CA-428E-BDB3-F4FC34532C80}" type="slidenum">
              <a:rPr lang="zh-CN" altLang="en-US"/>
              <a:pPr/>
              <a:t>‹#›</a:t>
            </a:fld>
            <a:endParaRPr lang="en-US" altLang="zh-CN"/>
          </a:p>
        </p:txBody>
      </p:sp>
    </p:spTree>
    <p:extLst>
      <p:ext uri="{BB962C8B-B14F-4D97-AF65-F5344CB8AC3E}">
        <p14:creationId xmlns:p14="http://schemas.microsoft.com/office/powerpoint/2010/main" val="289289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BE7547B-9631-4697-B0B9-15C719F09AF2}" type="slidenum">
              <a:rPr lang="zh-CN" altLang="en-US"/>
              <a:pPr/>
              <a:t>‹#›</a:t>
            </a:fld>
            <a:endParaRPr lang="en-US" altLang="zh-CN"/>
          </a:p>
        </p:txBody>
      </p:sp>
    </p:spTree>
    <p:extLst>
      <p:ext uri="{BB962C8B-B14F-4D97-AF65-F5344CB8AC3E}">
        <p14:creationId xmlns:p14="http://schemas.microsoft.com/office/powerpoint/2010/main" val="275457086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79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584121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80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3852702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8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3185862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8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4631865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83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4913558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84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5310563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85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6231544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86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2515211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87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333763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053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D53FBE9-8242-41BE-A182-C6630DDD621F}" type="slidenum">
              <a:rPr lang="zh-CN" altLang="en-US"/>
              <a:pPr/>
              <a:t>‹#›</a:t>
            </a:fld>
            <a:endParaRPr lang="en-US" altLang="zh-CN"/>
          </a:p>
        </p:txBody>
      </p:sp>
    </p:spTree>
    <p:extLst>
      <p:ext uri="{BB962C8B-B14F-4D97-AF65-F5344CB8AC3E}">
        <p14:creationId xmlns:p14="http://schemas.microsoft.com/office/powerpoint/2010/main" val="343983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11"/>
          <p:cNvSpPr>
            <a:spLocks noChangeArrowheads="1"/>
          </p:cNvSpPr>
          <p:nvPr/>
        </p:nvSpPr>
        <p:spPr bwMode="auto">
          <a:xfrm flipV="1">
            <a:off x="315913" y="3260725"/>
            <a:ext cx="8693150" cy="5556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1pPr>
            <a:lvl2pPr marL="742950" indent="-285750" algn="ctr">
              <a:spcBef>
                <a:spcPct val="20000"/>
              </a:spcBef>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2pPr>
            <a:lvl3pPr marL="1143000" indent="-228600" algn="ctr">
              <a:spcBef>
                <a:spcPct val="20000"/>
              </a:spcBef>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3pPr>
            <a:lvl4pPr marL="1600200" indent="-228600" algn="ctr">
              <a:spcBef>
                <a:spcPct val="20000"/>
              </a:spcBef>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4pPr>
            <a:lvl5pPr marL="2057400" indent="-228600" algn="ctr">
              <a:spcBef>
                <a:spcPct val="20000"/>
              </a:spcBef>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5pPr>
            <a:lvl6pPr marL="2514600" indent="-228600" algn="ctr" eaLnBrk="0" fontAlgn="base" hangingPunct="0">
              <a:spcBef>
                <a:spcPct val="20000"/>
              </a:spcBef>
              <a:spcAft>
                <a:spcPct val="0"/>
              </a:spcAft>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6pPr>
            <a:lvl7pPr marL="2971800" indent="-228600" algn="ctr" eaLnBrk="0" fontAlgn="base" hangingPunct="0">
              <a:spcBef>
                <a:spcPct val="20000"/>
              </a:spcBef>
              <a:spcAft>
                <a:spcPct val="0"/>
              </a:spcAft>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7pPr>
            <a:lvl8pPr marL="3429000" indent="-228600" algn="ctr" eaLnBrk="0" fontAlgn="base" hangingPunct="0">
              <a:spcBef>
                <a:spcPct val="20000"/>
              </a:spcBef>
              <a:spcAft>
                <a:spcPct val="0"/>
              </a:spcAft>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8pPr>
            <a:lvl9pPr marL="3886200" indent="-228600" algn="ctr" eaLnBrk="0" fontAlgn="base" hangingPunct="0">
              <a:spcBef>
                <a:spcPct val="20000"/>
              </a:spcBef>
              <a:spcAft>
                <a:spcPct val="0"/>
              </a:spcAft>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9pPr>
          </a:lstStyle>
          <a:p>
            <a:pPr eaLnBrk="1" hangingPunct="1"/>
            <a:endParaRPr lang="zh-CN" altLang="en-US"/>
          </a:p>
        </p:txBody>
      </p:sp>
      <p:pic>
        <p:nvPicPr>
          <p:cNvPr id="5" name="Picture 18"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685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4"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820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b="1"/>
            </a:lvl1pPr>
          </a:lstStyle>
          <a:p>
            <a:pPr lvl="0"/>
            <a:r>
              <a:rPr lang="zh-CN" altLang="en-US" noProof="0" smtClean="0"/>
              <a:t>单击此处编辑母版副标题样式</a:t>
            </a:r>
            <a:endParaRPr lang="zh-CN" altLang="en-US" noProof="0" smtClean="0"/>
          </a:p>
        </p:txBody>
      </p:sp>
      <p:sp>
        <p:nvSpPr>
          <p:cNvPr id="6"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ltLang="zh-CN"/>
          </a:p>
        </p:txBody>
      </p:sp>
      <p:sp>
        <p:nvSpPr>
          <p:cNvPr id="7"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ltLang="zh-CN"/>
          </a:p>
        </p:txBody>
      </p:sp>
      <p:sp>
        <p:nvSpPr>
          <p:cNvPr id="8"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fld id="{E2FB1A2B-A434-401E-A1B9-7A614C29B375}" type="slidenum">
              <a:rPr lang="en-US" altLang="zh-CN" smtClean="0"/>
              <a:pPr/>
              <a:t>‹#›</a:t>
            </a:fld>
            <a:endParaRPr lang="en-US" altLang="zh-CN"/>
          </a:p>
        </p:txBody>
      </p:sp>
    </p:spTree>
    <p:extLst>
      <p:ext uri="{BB962C8B-B14F-4D97-AF65-F5344CB8AC3E}">
        <p14:creationId xmlns:p14="http://schemas.microsoft.com/office/powerpoint/2010/main" val="845646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4D37641C-FAFC-4B53-93DA-F0FBFD9DBEF6}" type="datetime1">
              <a:rPr lang="zh-CN" altLang="en-US"/>
              <a:pPr>
                <a:defRPr/>
              </a:pPr>
              <a:t>2017/4/9</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D906A26-E293-4465-B5B8-71DDD874D505}" type="slidenum">
              <a:rPr lang="en-US" altLang="zh-CN"/>
              <a:pPr>
                <a:defRPr/>
              </a:pPr>
              <a:t>‹#›</a:t>
            </a:fld>
            <a:endParaRPr lang="en-US" altLang="zh-CN"/>
          </a:p>
        </p:txBody>
      </p:sp>
    </p:spTree>
    <p:extLst>
      <p:ext uri="{BB962C8B-B14F-4D97-AF65-F5344CB8AC3E}">
        <p14:creationId xmlns:p14="http://schemas.microsoft.com/office/powerpoint/2010/main" val="27752625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23CC91CF-0DC9-4BC0-BAF0-6476FC70A001}" type="datetime1">
              <a:rPr lang="zh-CN" altLang="en-US"/>
              <a:pPr>
                <a:defRPr/>
              </a:pPr>
              <a:t>2017/4/9</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9F2AB3A-23D0-4E8D-8C65-BBB54A9AE62B}" type="slidenum">
              <a:rPr lang="en-US" altLang="zh-CN"/>
              <a:pPr>
                <a:defRPr/>
              </a:pPr>
              <a:t>‹#›</a:t>
            </a:fld>
            <a:endParaRPr lang="en-US" altLang="zh-CN"/>
          </a:p>
        </p:txBody>
      </p:sp>
    </p:spTree>
    <p:extLst>
      <p:ext uri="{BB962C8B-B14F-4D97-AF65-F5344CB8AC3E}">
        <p14:creationId xmlns:p14="http://schemas.microsoft.com/office/powerpoint/2010/main" val="355064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19200"/>
            <a:ext cx="38100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1219200"/>
            <a:ext cx="38100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3D43EE14-7281-4269-9F2A-85A77A953A78}" type="datetime1">
              <a:rPr lang="zh-CN" altLang="en-US"/>
              <a:pPr>
                <a:defRPr/>
              </a:pPr>
              <a:t>2017/4/9</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1BE98CA-A434-4C1B-B60A-E18FD3F0D678}" type="slidenum">
              <a:rPr lang="en-US" altLang="zh-CN"/>
              <a:pPr>
                <a:defRPr/>
              </a:pPr>
              <a:t>‹#›</a:t>
            </a:fld>
            <a:endParaRPr lang="en-US" altLang="zh-CN"/>
          </a:p>
        </p:txBody>
      </p:sp>
    </p:spTree>
    <p:extLst>
      <p:ext uri="{BB962C8B-B14F-4D97-AF65-F5344CB8AC3E}">
        <p14:creationId xmlns:p14="http://schemas.microsoft.com/office/powerpoint/2010/main" val="581038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1BE8B60B-59F7-4C73-96DA-DFABF63E0743}" type="datetime1">
              <a:rPr lang="zh-CN" altLang="en-US"/>
              <a:pPr>
                <a:defRPr/>
              </a:pPr>
              <a:t>2017/4/9</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59D88964-1542-459F-99BF-EFCF4704159E}" type="slidenum">
              <a:rPr lang="en-US" altLang="zh-CN"/>
              <a:pPr>
                <a:defRPr/>
              </a:pPr>
              <a:t>‹#›</a:t>
            </a:fld>
            <a:endParaRPr lang="en-US" altLang="zh-CN"/>
          </a:p>
        </p:txBody>
      </p:sp>
    </p:spTree>
    <p:extLst>
      <p:ext uri="{BB962C8B-B14F-4D97-AF65-F5344CB8AC3E}">
        <p14:creationId xmlns:p14="http://schemas.microsoft.com/office/powerpoint/2010/main" val="3579239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E607798E-3E9D-4191-98F8-6B4B56771496}" type="datetime1">
              <a:rPr lang="zh-CN" altLang="en-US"/>
              <a:pPr>
                <a:defRPr/>
              </a:pPr>
              <a:t>2017/4/9</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3E5792D1-2EDD-44A8-ABB9-67439A5398C0}" type="slidenum">
              <a:rPr lang="en-US" altLang="zh-CN"/>
              <a:pPr>
                <a:defRPr/>
              </a:pPr>
              <a:t>‹#›</a:t>
            </a:fld>
            <a:endParaRPr lang="en-US" altLang="zh-CN"/>
          </a:p>
        </p:txBody>
      </p:sp>
    </p:spTree>
    <p:extLst>
      <p:ext uri="{BB962C8B-B14F-4D97-AF65-F5344CB8AC3E}">
        <p14:creationId xmlns:p14="http://schemas.microsoft.com/office/powerpoint/2010/main" val="3610296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AF305F3B-51C5-49EE-BE44-963D2ACF0367}" type="datetime1">
              <a:rPr lang="zh-CN" altLang="en-US"/>
              <a:pPr>
                <a:defRPr/>
              </a:pPr>
              <a:t>2017/4/9</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47294E67-DB91-46C8-94CB-952CF5AAA355}" type="slidenum">
              <a:rPr lang="en-US" altLang="zh-CN"/>
              <a:pPr>
                <a:defRPr/>
              </a:pPr>
              <a:t>‹#›</a:t>
            </a:fld>
            <a:endParaRPr lang="en-US" altLang="zh-CN"/>
          </a:p>
        </p:txBody>
      </p:sp>
    </p:spTree>
    <p:extLst>
      <p:ext uri="{BB962C8B-B14F-4D97-AF65-F5344CB8AC3E}">
        <p14:creationId xmlns:p14="http://schemas.microsoft.com/office/powerpoint/2010/main" val="26253131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53E583E2-9DFE-4A06-B824-36F7670E994A}" type="datetime1">
              <a:rPr lang="zh-CN" altLang="en-US"/>
              <a:pPr>
                <a:defRPr/>
              </a:pPr>
              <a:t>2017/4/9</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97295D3-2DB8-4B37-AEAB-650E9C5CF69E}" type="slidenum">
              <a:rPr lang="en-US" altLang="zh-CN"/>
              <a:pPr>
                <a:defRPr/>
              </a:pPr>
              <a:t>‹#›</a:t>
            </a:fld>
            <a:endParaRPr lang="en-US" altLang="zh-CN"/>
          </a:p>
        </p:txBody>
      </p:sp>
    </p:spTree>
    <p:extLst>
      <p:ext uri="{BB962C8B-B14F-4D97-AF65-F5344CB8AC3E}">
        <p14:creationId xmlns:p14="http://schemas.microsoft.com/office/powerpoint/2010/main" val="172811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142FFA8-A4B2-42F2-98F1-56D29485997E}" type="slidenum">
              <a:rPr lang="zh-CN" altLang="en-US"/>
              <a:pPr/>
              <a:t>‹#›</a:t>
            </a:fld>
            <a:endParaRPr lang="en-US" altLang="zh-CN"/>
          </a:p>
        </p:txBody>
      </p:sp>
    </p:spTree>
    <p:extLst>
      <p:ext uri="{BB962C8B-B14F-4D97-AF65-F5344CB8AC3E}">
        <p14:creationId xmlns:p14="http://schemas.microsoft.com/office/powerpoint/2010/main" val="30105605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C69B4907-6E23-4322-9AFA-3680C72322AD}" type="datetime1">
              <a:rPr lang="zh-CN" altLang="en-US"/>
              <a:pPr>
                <a:defRPr/>
              </a:pPr>
              <a:t>2017/4/9</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DA67070-6C44-4FA1-B9C3-4C263E75F1ED}" type="slidenum">
              <a:rPr lang="en-US" altLang="zh-CN"/>
              <a:pPr>
                <a:defRPr/>
              </a:pPr>
              <a:t>‹#›</a:t>
            </a:fld>
            <a:endParaRPr lang="en-US" altLang="zh-CN"/>
          </a:p>
        </p:txBody>
      </p:sp>
    </p:spTree>
    <p:extLst>
      <p:ext uri="{BB962C8B-B14F-4D97-AF65-F5344CB8AC3E}">
        <p14:creationId xmlns:p14="http://schemas.microsoft.com/office/powerpoint/2010/main" val="345974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C67F7C02-855A-4F9F-8697-426B2AE5B2B5}" type="datetime1">
              <a:rPr lang="zh-CN" altLang="en-US"/>
              <a:pPr>
                <a:defRPr/>
              </a:pPr>
              <a:t>2017/4/9</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F1EE52C-8EA2-4BFC-8CEB-DA33B986BD70}" type="slidenum">
              <a:rPr lang="en-US" altLang="zh-CN"/>
              <a:pPr>
                <a:defRPr/>
              </a:pPr>
              <a:t>‹#›</a:t>
            </a:fld>
            <a:endParaRPr lang="en-US" altLang="zh-CN"/>
          </a:p>
        </p:txBody>
      </p:sp>
    </p:spTree>
    <p:extLst>
      <p:ext uri="{BB962C8B-B14F-4D97-AF65-F5344CB8AC3E}">
        <p14:creationId xmlns:p14="http://schemas.microsoft.com/office/powerpoint/2010/main" val="29134698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57938" y="152400"/>
            <a:ext cx="1947862"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12763" y="152400"/>
            <a:ext cx="5692775"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26119DA4-BECF-4AF5-A4B1-20787F8BF94C}" type="datetime1">
              <a:rPr lang="zh-CN" altLang="en-US"/>
              <a:pPr>
                <a:defRPr/>
              </a:pPr>
              <a:t>2017/4/9</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855F908-663D-45E9-A06E-753C98E1906C}" type="slidenum">
              <a:rPr lang="en-US" altLang="zh-CN"/>
              <a:pPr>
                <a:defRPr/>
              </a:pPr>
              <a:t>‹#›</a:t>
            </a:fld>
            <a:endParaRPr lang="en-US" altLang="zh-CN"/>
          </a:p>
        </p:txBody>
      </p:sp>
    </p:spTree>
    <p:extLst>
      <p:ext uri="{BB962C8B-B14F-4D97-AF65-F5344CB8AC3E}">
        <p14:creationId xmlns:p14="http://schemas.microsoft.com/office/powerpoint/2010/main" val="151934194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01584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555464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24159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2666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0302012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6557537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246322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BB26702-B539-4AE9-A22A-35E23DE5EF70}" type="slidenum">
              <a:rPr lang="zh-CN" altLang="en-US"/>
              <a:pPr/>
              <a:t>‹#›</a:t>
            </a:fld>
            <a:endParaRPr lang="en-US" altLang="zh-CN"/>
          </a:p>
        </p:txBody>
      </p:sp>
    </p:spTree>
    <p:extLst>
      <p:ext uri="{BB962C8B-B14F-4D97-AF65-F5344CB8AC3E}">
        <p14:creationId xmlns:p14="http://schemas.microsoft.com/office/powerpoint/2010/main" val="42674587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8731891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882758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1199430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2860497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9486894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072336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961480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3903866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8787245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555647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7ED28E1-7EF2-4E25-9D72-96B9AC326E92}" type="slidenum">
              <a:rPr lang="zh-CN" altLang="en-US"/>
              <a:pPr/>
              <a:t>‹#›</a:t>
            </a:fld>
            <a:endParaRPr lang="en-US" altLang="zh-CN"/>
          </a:p>
        </p:txBody>
      </p:sp>
    </p:spTree>
    <p:extLst>
      <p:ext uri="{BB962C8B-B14F-4D97-AF65-F5344CB8AC3E}">
        <p14:creationId xmlns:p14="http://schemas.microsoft.com/office/powerpoint/2010/main" val="12092477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7317743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0884158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502854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19436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331227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955650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41578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746144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811036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1935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7051C0F8-1F6D-4C84-9971-3F6BD1521D05}" type="slidenum">
              <a:rPr lang="zh-CN" altLang="en-US"/>
              <a:pPr/>
              <a:t>‹#›</a:t>
            </a:fld>
            <a:endParaRPr lang="en-US" altLang="zh-CN"/>
          </a:p>
        </p:txBody>
      </p:sp>
    </p:spTree>
    <p:extLst>
      <p:ext uri="{BB962C8B-B14F-4D97-AF65-F5344CB8AC3E}">
        <p14:creationId xmlns:p14="http://schemas.microsoft.com/office/powerpoint/2010/main" val="29614941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57231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724552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970314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650394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32401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737904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42380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633830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4514310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02782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075D5C4-482F-4A1D-ABB6-D50DA4C55669}" type="slidenum">
              <a:rPr lang="zh-CN" altLang="en-US"/>
              <a:pPr/>
              <a:t>‹#›</a:t>
            </a:fld>
            <a:endParaRPr lang="en-US" altLang="zh-CN"/>
          </a:p>
        </p:txBody>
      </p:sp>
    </p:spTree>
    <p:extLst>
      <p:ext uri="{BB962C8B-B14F-4D97-AF65-F5344CB8AC3E}">
        <p14:creationId xmlns:p14="http://schemas.microsoft.com/office/powerpoint/2010/main" val="292138768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39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353710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0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70188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288591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0006006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54609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44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472330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45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258120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46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833677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47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643757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8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0756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7F4FDDC3-51BD-432A-B525-FBAE5A4872DF}" type="slidenum">
              <a:rPr lang="zh-CN" altLang="en-US"/>
              <a:pPr/>
              <a:t>‹#›</a:t>
            </a:fld>
            <a:endParaRPr lang="en-US" altLang="zh-CN"/>
          </a:p>
        </p:txBody>
      </p:sp>
    </p:spTree>
    <p:extLst>
      <p:ext uri="{BB962C8B-B14F-4D97-AF65-F5344CB8AC3E}">
        <p14:creationId xmlns:p14="http://schemas.microsoft.com/office/powerpoint/2010/main" val="1632451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00632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2787353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5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51642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5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551028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53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7783115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54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3291192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55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718026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56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9063467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57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7443649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58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2707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C25D91B-8B98-43A5-BB7B-359B80C9A19D}" type="slidenum">
              <a:rPr lang="zh-CN" altLang="en-US"/>
              <a:pPr/>
              <a:t>‹#›</a:t>
            </a:fld>
            <a:endParaRPr lang="en-US" altLang="zh-CN"/>
          </a:p>
        </p:txBody>
      </p:sp>
    </p:spTree>
    <p:extLst>
      <p:ext uri="{BB962C8B-B14F-4D97-AF65-F5344CB8AC3E}">
        <p14:creationId xmlns:p14="http://schemas.microsoft.com/office/powerpoint/2010/main" val="16172592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59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188030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60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723955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6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859246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6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643233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63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107953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64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168754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65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1461659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66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9489838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67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7627615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68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33503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D951283-9D43-43C4-984C-287FB1938236}" type="slidenum">
              <a:rPr lang="zh-CN" altLang="en-US"/>
              <a:pPr/>
              <a:t>‹#›</a:t>
            </a:fld>
            <a:endParaRPr lang="en-US" altLang="zh-CN"/>
          </a:p>
        </p:txBody>
      </p:sp>
    </p:spTree>
    <p:extLst>
      <p:ext uri="{BB962C8B-B14F-4D97-AF65-F5344CB8AC3E}">
        <p14:creationId xmlns:p14="http://schemas.microsoft.com/office/powerpoint/2010/main" val="16396418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69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3124895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70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7003901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7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1521213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4422618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73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6640445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74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2946674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350641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9502781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77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1375661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78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4200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6" Type="http://schemas.openxmlformats.org/officeDocument/2006/relationships/slideLayout" Target="../slideLayouts/slideLayout27.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5" Type="http://schemas.openxmlformats.org/officeDocument/2006/relationships/slideLayout" Target="../slideLayouts/slideLayout16.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67" Type="http://schemas.openxmlformats.org/officeDocument/2006/relationships/slideLayout" Target="../slideLayouts/slideLayout78.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94" Type="http://schemas.openxmlformats.org/officeDocument/2006/relationships/slideLayout" Target="../slideLayouts/slideLayout105.xml"/><Relationship Id="rId9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image" Target="../media/image1.png"/><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98"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宋体" pitchFamily="2" charset="-122"/>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F63EFEA-08DB-45CC-8108-391E2A49DD41}"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983" r:id="rId1"/>
    <p:sldLayoutId id="2147483982" r:id="rId2"/>
    <p:sldLayoutId id="2147483981" r:id="rId3"/>
    <p:sldLayoutId id="2147483980" r:id="rId4"/>
    <p:sldLayoutId id="2147483979" r:id="rId5"/>
    <p:sldLayoutId id="2147483978" r:id="rId6"/>
    <p:sldLayoutId id="2147483977" r:id="rId7"/>
    <p:sldLayoutId id="2147483976" r:id="rId8"/>
    <p:sldLayoutId id="2147483975" r:id="rId9"/>
    <p:sldLayoutId id="2147483974" r:id="rId10"/>
    <p:sldLayoutId id="2147483973"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gray">
          <a:xfrm>
            <a:off x="442913" y="10874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1pPr>
            <a:lvl2pPr marL="742950" indent="-285750" algn="ctr">
              <a:spcBef>
                <a:spcPct val="20000"/>
              </a:spcBef>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2pPr>
            <a:lvl3pPr marL="1143000" indent="-228600" algn="ctr">
              <a:spcBef>
                <a:spcPct val="20000"/>
              </a:spcBef>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3pPr>
            <a:lvl4pPr marL="1600200" indent="-228600" algn="ctr">
              <a:spcBef>
                <a:spcPct val="20000"/>
              </a:spcBef>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4pPr>
            <a:lvl5pPr marL="2057400" indent="-228600" algn="ctr">
              <a:spcBef>
                <a:spcPct val="20000"/>
              </a:spcBef>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5pPr>
            <a:lvl6pPr marL="2514600" indent="-228600" algn="ctr" eaLnBrk="0" fontAlgn="base" hangingPunct="0">
              <a:spcBef>
                <a:spcPct val="20000"/>
              </a:spcBef>
              <a:spcAft>
                <a:spcPct val="0"/>
              </a:spcAft>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6pPr>
            <a:lvl7pPr marL="2971800" indent="-228600" algn="ctr" eaLnBrk="0" fontAlgn="base" hangingPunct="0">
              <a:spcBef>
                <a:spcPct val="20000"/>
              </a:spcBef>
              <a:spcAft>
                <a:spcPct val="0"/>
              </a:spcAft>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7pPr>
            <a:lvl8pPr marL="3429000" indent="-228600" algn="ctr" eaLnBrk="0" fontAlgn="base" hangingPunct="0">
              <a:spcBef>
                <a:spcPct val="20000"/>
              </a:spcBef>
              <a:spcAft>
                <a:spcPct val="0"/>
              </a:spcAft>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8pPr>
            <a:lvl9pPr marL="3886200" indent="-228600" algn="ctr" eaLnBrk="0" fontAlgn="base" hangingPunct="0">
              <a:spcBef>
                <a:spcPct val="20000"/>
              </a:spcBef>
              <a:spcAft>
                <a:spcPct val="0"/>
              </a:spcAft>
              <a:buClr>
                <a:schemeClr val="hlink"/>
              </a:buClr>
              <a:buSzPct val="90000"/>
              <a:buFont typeface="Wingdings" panose="05000000000000000000" pitchFamily="2" charset="2"/>
              <a:defRPr kumimoji="1" sz="2800">
                <a:solidFill>
                  <a:schemeClr val="tx1"/>
                </a:solidFill>
                <a:latin typeface="Comic Sans MS" panose="030F0702030302020204" pitchFamily="66" charset="0"/>
                <a:ea typeface="华文行楷" panose="02010800040101010101" pitchFamily="2" charset="-122"/>
              </a:defRPr>
            </a:lvl9pPr>
          </a:lstStyle>
          <a:p>
            <a:pPr eaLnBrk="1" hangingPunct="1">
              <a:spcBef>
                <a:spcPct val="0"/>
              </a:spcBef>
              <a:buClrTx/>
              <a:buSzTx/>
              <a:buFontTx/>
              <a:buNone/>
            </a:pPr>
            <a:endParaRPr lang="zh-CN" altLang="zh-CN" sz="2400">
              <a:latin typeface="Tahoma" panose="020B0604030504040204" pitchFamily="34" charset="0"/>
              <a:ea typeface="宋体" panose="02010600030101010101" pitchFamily="2" charset="-122"/>
            </a:endParaRPr>
          </a:p>
        </p:txBody>
      </p:sp>
      <p:sp>
        <p:nvSpPr>
          <p:cNvPr id="1027" name="Rectangle 9"/>
          <p:cNvSpPr>
            <a:spLocks noGrp="1" noChangeArrowheads="1"/>
          </p:cNvSpPr>
          <p:nvPr>
            <p:ph type="title"/>
          </p:nvPr>
        </p:nvSpPr>
        <p:spPr bwMode="auto">
          <a:xfrm>
            <a:off x="512763" y="152400"/>
            <a:ext cx="77930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10"/>
          <p:cNvSpPr>
            <a:spLocks noGrp="1" noChangeArrowheads="1"/>
          </p:cNvSpPr>
          <p:nvPr>
            <p:ph type="body" idx="1"/>
          </p:nvPr>
        </p:nvSpPr>
        <p:spPr bwMode="auto">
          <a:xfrm>
            <a:off x="533400" y="1219200"/>
            <a:ext cx="7772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79"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SzTx/>
              <a:buFontTx/>
              <a:buNone/>
              <a:defRPr kumimoji="0" sz="1400" smtClean="0">
                <a:latin typeface="+mj-lt"/>
                <a:ea typeface="宋体" panose="02010600030101010101" pitchFamily="2" charset="-122"/>
              </a:defRPr>
            </a:lvl1pPr>
          </a:lstStyle>
          <a:p>
            <a:pPr>
              <a:defRPr/>
            </a:pPr>
            <a:fld id="{66303F9C-11C2-432E-9C20-01F02C669B2D}" type="datetime1">
              <a:rPr lang="zh-CN" altLang="en-US"/>
              <a:pPr>
                <a:defRPr/>
              </a:pPr>
              <a:t>2017/4/9</a:t>
            </a:fld>
            <a:endParaRPr lang="en-US" altLang="zh-CN"/>
          </a:p>
        </p:txBody>
      </p:sp>
      <p:sp>
        <p:nvSpPr>
          <p:cNvPr id="7180"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spcBef>
                <a:spcPct val="0"/>
              </a:spcBef>
              <a:buClrTx/>
              <a:buSzTx/>
              <a:buFontTx/>
              <a:buNone/>
              <a:defRPr kumimoji="0" sz="1400" smtClean="0">
                <a:latin typeface="+mj-lt"/>
                <a:ea typeface="宋体" panose="02010600030101010101" pitchFamily="2" charset="-122"/>
              </a:defRPr>
            </a:lvl1pPr>
          </a:lstStyle>
          <a:p>
            <a:pPr>
              <a:defRPr/>
            </a:pPr>
            <a:endParaRPr lang="en-US" altLang="zh-CN"/>
          </a:p>
        </p:txBody>
      </p:sp>
      <p:sp>
        <p:nvSpPr>
          <p:cNvPr id="7181"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kumimoji="0" sz="1400" smtClean="0">
                <a:latin typeface="+mj-lt"/>
                <a:ea typeface="宋体" panose="02010600030101010101" pitchFamily="2" charset="-122"/>
              </a:defRPr>
            </a:lvl1pPr>
          </a:lstStyle>
          <a:p>
            <a:pPr>
              <a:defRPr/>
            </a:pPr>
            <a:fld id="{3AEC6408-7796-4BA6-97B4-37C0076B3158}" type="slidenum">
              <a:rPr lang="en-US" altLang="zh-CN"/>
              <a:pPr>
                <a:defRPr/>
              </a:pPr>
              <a:t>‹#›</a:t>
            </a:fld>
            <a:endParaRPr lang="en-US" altLang="zh-CN"/>
          </a:p>
        </p:txBody>
      </p:sp>
      <p:pic>
        <p:nvPicPr>
          <p:cNvPr id="1032" name="Picture 14" descr="javalogo52x88"/>
          <p:cNvPicPr>
            <a:picLocks noChangeAspect="1" noChangeArrowheads="1"/>
          </p:cNvPicPr>
          <p:nvPr/>
        </p:nvPicPr>
        <p:blipFill>
          <a:blip r:embed="rId100">
            <a:extLst>
              <a:ext uri="{28A0092B-C50C-407E-A947-70E740481C1C}">
                <a14:useLocalDpi xmlns:a14="http://schemas.microsoft.com/office/drawing/2010/main" val="0"/>
              </a:ext>
            </a:extLst>
          </a:blip>
          <a:srcRect/>
          <a:stretch>
            <a:fillRect/>
          </a:stretch>
        </p:blipFill>
        <p:spPr bwMode="auto">
          <a:xfrm>
            <a:off x="8382000" y="152400"/>
            <a:ext cx="5937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1836621"/>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 id="2147484004" r:id="rId18"/>
    <p:sldLayoutId id="2147484005" r:id="rId19"/>
    <p:sldLayoutId id="2147484006" r:id="rId20"/>
    <p:sldLayoutId id="2147484007" r:id="rId21"/>
    <p:sldLayoutId id="2147484008" r:id="rId22"/>
    <p:sldLayoutId id="2147484009" r:id="rId23"/>
    <p:sldLayoutId id="2147484010" r:id="rId24"/>
    <p:sldLayoutId id="2147484011" r:id="rId25"/>
    <p:sldLayoutId id="2147484012" r:id="rId26"/>
    <p:sldLayoutId id="2147484013" r:id="rId27"/>
    <p:sldLayoutId id="2147484014" r:id="rId28"/>
    <p:sldLayoutId id="2147484016" r:id="rId29"/>
    <p:sldLayoutId id="2147484017" r:id="rId30"/>
    <p:sldLayoutId id="2147484018" r:id="rId31"/>
    <p:sldLayoutId id="2147484019" r:id="rId32"/>
    <p:sldLayoutId id="2147484020" r:id="rId33"/>
    <p:sldLayoutId id="2147484021" r:id="rId34"/>
    <p:sldLayoutId id="2147484022" r:id="rId35"/>
    <p:sldLayoutId id="2147484023" r:id="rId36"/>
    <p:sldLayoutId id="2147484024" r:id="rId37"/>
    <p:sldLayoutId id="2147484025" r:id="rId38"/>
    <p:sldLayoutId id="2147484026" r:id="rId39"/>
    <p:sldLayoutId id="2147484027" r:id="rId40"/>
    <p:sldLayoutId id="2147484028" r:id="rId41"/>
    <p:sldLayoutId id="2147484029" r:id="rId42"/>
    <p:sldLayoutId id="2147484030" r:id="rId43"/>
    <p:sldLayoutId id="2147484031" r:id="rId44"/>
    <p:sldLayoutId id="2147484032" r:id="rId45"/>
    <p:sldLayoutId id="2147484033" r:id="rId46"/>
    <p:sldLayoutId id="2147484034" r:id="rId47"/>
    <p:sldLayoutId id="2147484035" r:id="rId48"/>
    <p:sldLayoutId id="2147484036" r:id="rId49"/>
    <p:sldLayoutId id="2147484037" r:id="rId50"/>
    <p:sldLayoutId id="2147484038" r:id="rId51"/>
    <p:sldLayoutId id="2147484039" r:id="rId52"/>
    <p:sldLayoutId id="2147484040" r:id="rId53"/>
    <p:sldLayoutId id="2147484041" r:id="rId54"/>
    <p:sldLayoutId id="2147484042" r:id="rId55"/>
    <p:sldLayoutId id="2147484043" r:id="rId56"/>
    <p:sldLayoutId id="2147484044" r:id="rId57"/>
    <p:sldLayoutId id="2147484045" r:id="rId58"/>
    <p:sldLayoutId id="2147484046" r:id="rId59"/>
    <p:sldLayoutId id="2147484047" r:id="rId60"/>
    <p:sldLayoutId id="2147484048" r:id="rId61"/>
    <p:sldLayoutId id="2147484049" r:id="rId62"/>
    <p:sldLayoutId id="2147484050" r:id="rId63"/>
    <p:sldLayoutId id="2147484051" r:id="rId64"/>
    <p:sldLayoutId id="2147484052" r:id="rId65"/>
    <p:sldLayoutId id="2147484053" r:id="rId66"/>
    <p:sldLayoutId id="2147484054" r:id="rId67"/>
    <p:sldLayoutId id="2147484055" r:id="rId68"/>
    <p:sldLayoutId id="2147484056" r:id="rId69"/>
    <p:sldLayoutId id="2147484057" r:id="rId70"/>
    <p:sldLayoutId id="2147484058" r:id="rId71"/>
    <p:sldLayoutId id="2147484059" r:id="rId72"/>
    <p:sldLayoutId id="2147484060" r:id="rId73"/>
    <p:sldLayoutId id="2147484061" r:id="rId74"/>
    <p:sldLayoutId id="2147484062" r:id="rId75"/>
    <p:sldLayoutId id="2147484063" r:id="rId76"/>
    <p:sldLayoutId id="2147484064" r:id="rId77"/>
    <p:sldLayoutId id="2147484065" r:id="rId78"/>
    <p:sldLayoutId id="2147484066" r:id="rId79"/>
    <p:sldLayoutId id="2147484067" r:id="rId80"/>
    <p:sldLayoutId id="2147484068" r:id="rId81"/>
    <p:sldLayoutId id="2147484069" r:id="rId82"/>
    <p:sldLayoutId id="2147484070" r:id="rId83"/>
    <p:sldLayoutId id="2147484071" r:id="rId84"/>
    <p:sldLayoutId id="2147484072" r:id="rId85"/>
    <p:sldLayoutId id="2147484073" r:id="rId86"/>
    <p:sldLayoutId id="2147484074" r:id="rId87"/>
    <p:sldLayoutId id="2147484075" r:id="rId88"/>
    <p:sldLayoutId id="2147484076" r:id="rId89"/>
    <p:sldLayoutId id="2147484077" r:id="rId90"/>
    <p:sldLayoutId id="2147484078" r:id="rId91"/>
    <p:sldLayoutId id="2147484079" r:id="rId92"/>
    <p:sldLayoutId id="2147484080" r:id="rId93"/>
    <p:sldLayoutId id="2147484081" r:id="rId94"/>
    <p:sldLayoutId id="2147484082" r:id="rId95"/>
    <p:sldLayoutId id="2147484083" r:id="rId96"/>
    <p:sldLayoutId id="2147484084" r:id="rId97"/>
    <p:sldLayoutId id="2147484085" r:id="rId98"/>
  </p:sldLayoutIdLst>
  <p:hf sldNum="0" hdr="0" ftr="0" dt="0"/>
  <p:txStyles>
    <p:titleStyle>
      <a:lvl1pPr algn="l" rtl="0" eaLnBrk="1" fontAlgn="base" hangingPunct="1">
        <a:spcBef>
          <a:spcPct val="0"/>
        </a:spcBef>
        <a:spcAft>
          <a:spcPct val="0"/>
        </a:spcAft>
        <a:defRPr kumimoji="1" sz="4400"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2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10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8.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8.png"/><Relationship Id="rId5" Type="http://schemas.openxmlformats.org/officeDocument/2006/relationships/oleObject" Target="../embeddings/oleObject2.bin"/><Relationship Id="rId4" Type="http://schemas.openxmlformats.org/officeDocument/2006/relationships/image" Target="../media/image2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87.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9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8.xml"/><Relationship Id="rId5" Type="http://schemas.openxmlformats.org/officeDocument/2006/relationships/image" Target="../media/image34.png"/><Relationship Id="rId4" Type="http://schemas.openxmlformats.org/officeDocument/2006/relationships/image" Target="../media/image3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35.png"/><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2483768" y="1412776"/>
            <a:ext cx="4536504" cy="936104"/>
          </a:xfrm>
        </p:spPr>
        <p:txBody>
          <a:bodyPr/>
          <a:lstStyle/>
          <a:p>
            <a:r>
              <a:rPr lang="en-US" altLang="zh-CN" sz="4000" dirty="0" smtClean="0">
                <a:solidFill>
                  <a:srgbClr val="000099"/>
                </a:solidFill>
              </a:rPr>
              <a:t>Swing</a:t>
            </a:r>
            <a:r>
              <a:rPr lang="zh-CN" altLang="en-US" sz="4000" dirty="0" smtClean="0">
                <a:solidFill>
                  <a:srgbClr val="000099"/>
                </a:solidFill>
              </a:rPr>
              <a:t>界面设计</a:t>
            </a:r>
            <a:endParaRPr lang="zh-CN" altLang="en-US" sz="4000" dirty="0">
              <a:solidFill>
                <a:srgbClr val="00009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179512" y="1312118"/>
            <a:ext cx="8643938" cy="5429250"/>
          </a:xfrm>
        </p:spPr>
        <p:txBody>
          <a:bodyPr/>
          <a:lstStyle/>
          <a:p>
            <a:pPr>
              <a:spcBef>
                <a:spcPts val="200"/>
              </a:spcBef>
              <a:spcAft>
                <a:spcPts val="200"/>
              </a:spcAft>
              <a:buFont typeface="Wingdings" panose="05000000000000000000" pitchFamily="2" charset="2"/>
              <a:buChar char="n"/>
            </a:pPr>
            <a:r>
              <a:rPr lang="en-US" altLang="zh-CN" dirty="0" smtClean="0"/>
              <a:t>AWT</a:t>
            </a:r>
          </a:p>
          <a:p>
            <a:pPr lvl="1">
              <a:spcBef>
                <a:spcPts val="200"/>
              </a:spcBef>
              <a:spcAft>
                <a:spcPts val="200"/>
              </a:spcAft>
              <a:buFont typeface="Wingdings" panose="05000000000000000000" pitchFamily="2" charset="2"/>
              <a:buChar char="Ø"/>
            </a:pPr>
            <a:r>
              <a:rPr lang="en-US" altLang="zh-CN" sz="2400" dirty="0" smtClean="0">
                <a:solidFill>
                  <a:schemeClr val="tx1"/>
                </a:solidFill>
              </a:rPr>
              <a:t>AWT</a:t>
            </a:r>
            <a:r>
              <a:rPr lang="zh-CN" altLang="en-US" sz="2400" dirty="0" smtClean="0"/>
              <a:t>（</a:t>
            </a:r>
            <a:r>
              <a:rPr lang="en-US" altLang="zh-CN" sz="2400" dirty="0" smtClean="0"/>
              <a:t>Abstract Window Toolkit</a:t>
            </a:r>
            <a:r>
              <a:rPr lang="zh-CN" altLang="en-US" sz="2400" dirty="0" smtClean="0"/>
              <a:t>）是在</a:t>
            </a:r>
            <a:r>
              <a:rPr lang="en-US" altLang="zh-CN" sz="2400" dirty="0" smtClean="0"/>
              <a:t>Swing</a:t>
            </a:r>
            <a:r>
              <a:rPr lang="zh-CN" altLang="en-US" sz="2400" dirty="0" smtClean="0"/>
              <a:t>出现之前用来设计界面的工具包</a:t>
            </a:r>
          </a:p>
          <a:p>
            <a:pPr lvl="1">
              <a:spcBef>
                <a:spcPts val="200"/>
              </a:spcBef>
              <a:spcAft>
                <a:spcPts val="200"/>
              </a:spcAft>
              <a:buFont typeface="Wingdings" panose="05000000000000000000" pitchFamily="2" charset="2"/>
              <a:buChar char="Ø"/>
            </a:pPr>
            <a:r>
              <a:rPr lang="zh-CN" altLang="en-US" sz="2400" dirty="0" smtClean="0">
                <a:cs typeface="Arial" panose="020B0604020202020204" pitchFamily="34" charset="0"/>
              </a:rPr>
              <a:t>用</a:t>
            </a:r>
            <a:r>
              <a:rPr lang="en-US" altLang="zh-CN" sz="2400" dirty="0" err="1" smtClean="0">
                <a:cs typeface="Arial" panose="020B0604020202020204" pitchFamily="34" charset="0"/>
              </a:rPr>
              <a:t>awt</a:t>
            </a:r>
            <a:r>
              <a:rPr lang="zh-CN" altLang="en-US" sz="2400" dirty="0" smtClean="0">
                <a:cs typeface="Arial" panose="020B0604020202020204" pitchFamily="34" charset="0"/>
              </a:rPr>
              <a:t>包中的类创建的用户界面在不同的操作平台上有不同的表现。</a:t>
            </a:r>
            <a:r>
              <a:rPr lang="zh-CN" altLang="en-US" sz="2400" dirty="0" smtClean="0"/>
              <a:t>使用不灵活</a:t>
            </a:r>
          </a:p>
          <a:p>
            <a:pPr lvl="1">
              <a:spcBef>
                <a:spcPts val="200"/>
              </a:spcBef>
              <a:spcAft>
                <a:spcPts val="200"/>
              </a:spcAft>
              <a:buFont typeface="Wingdings" panose="05000000000000000000" pitchFamily="2" charset="2"/>
              <a:buChar char="Ø"/>
            </a:pPr>
            <a:r>
              <a:rPr lang="en-US" altLang="zh-CN" sz="2400" dirty="0" smtClean="0">
                <a:solidFill>
                  <a:schemeClr val="tx1"/>
                </a:solidFill>
              </a:rPr>
              <a:t>import  </a:t>
            </a:r>
            <a:r>
              <a:rPr lang="en-US" altLang="zh-CN" sz="2400" dirty="0" err="1" smtClean="0">
                <a:solidFill>
                  <a:schemeClr val="tx1"/>
                </a:solidFill>
              </a:rPr>
              <a:t>java.awt</a:t>
            </a:r>
            <a:r>
              <a:rPr lang="en-US" altLang="zh-CN" sz="2400" dirty="0" smtClean="0">
                <a:solidFill>
                  <a:schemeClr val="tx1"/>
                </a:solidFill>
              </a:rPr>
              <a:t>.*;</a:t>
            </a:r>
          </a:p>
          <a:p>
            <a:pPr>
              <a:lnSpc>
                <a:spcPct val="170000"/>
              </a:lnSpc>
              <a:spcBef>
                <a:spcPts val="200"/>
              </a:spcBef>
              <a:spcAft>
                <a:spcPts val="200"/>
              </a:spcAft>
              <a:buFont typeface="Wingdings" panose="05000000000000000000" pitchFamily="2" charset="2"/>
              <a:buChar char="n"/>
            </a:pPr>
            <a:r>
              <a:rPr lang="en-US" altLang="zh-CN" dirty="0" smtClean="0"/>
              <a:t>Swing</a:t>
            </a:r>
          </a:p>
          <a:p>
            <a:pPr lvl="1">
              <a:spcBef>
                <a:spcPts val="200"/>
              </a:spcBef>
              <a:spcAft>
                <a:spcPts val="200"/>
              </a:spcAft>
              <a:buFont typeface="Wingdings" panose="05000000000000000000" pitchFamily="2" charset="2"/>
              <a:buChar char="Ø"/>
            </a:pPr>
            <a:r>
              <a:rPr lang="en-US" altLang="zh-CN" sz="2400" dirty="0" smtClean="0">
                <a:solidFill>
                  <a:schemeClr val="tx1"/>
                </a:solidFill>
              </a:rPr>
              <a:t>Swing</a:t>
            </a:r>
            <a:r>
              <a:rPr lang="zh-CN" altLang="en-US" sz="2400" dirty="0" smtClean="0"/>
              <a:t>是对</a:t>
            </a:r>
            <a:r>
              <a:rPr lang="en-US" altLang="zh-CN" sz="2400" dirty="0" smtClean="0"/>
              <a:t>AWT</a:t>
            </a:r>
            <a:r>
              <a:rPr lang="zh-CN" altLang="en-US" sz="2400" dirty="0" smtClean="0"/>
              <a:t>的扩展，它是</a:t>
            </a:r>
            <a:r>
              <a:rPr lang="en-US" altLang="zh-CN" sz="2400" dirty="0" smtClean="0"/>
              <a:t>Java 2</a:t>
            </a:r>
            <a:r>
              <a:rPr lang="zh-CN" altLang="en-US" sz="2400" dirty="0" smtClean="0"/>
              <a:t>中的一个标准包</a:t>
            </a:r>
          </a:p>
          <a:p>
            <a:pPr lvl="1">
              <a:spcBef>
                <a:spcPts val="200"/>
              </a:spcBef>
              <a:spcAft>
                <a:spcPts val="200"/>
              </a:spcAft>
              <a:buFont typeface="Wingdings" panose="05000000000000000000" pitchFamily="2" charset="2"/>
              <a:buChar char="n"/>
            </a:pPr>
            <a:r>
              <a:rPr lang="zh-CN" altLang="en-US" sz="2400" dirty="0" smtClean="0"/>
              <a:t>组件</a:t>
            </a:r>
            <a:r>
              <a:rPr lang="zh-CN" altLang="en-US" sz="2400" dirty="0" smtClean="0">
                <a:solidFill>
                  <a:schemeClr val="tx1"/>
                </a:solidFill>
              </a:rPr>
              <a:t>都以</a:t>
            </a:r>
            <a:r>
              <a:rPr lang="en-US" altLang="zh-CN" sz="2400" dirty="0" smtClean="0">
                <a:solidFill>
                  <a:schemeClr val="tx1"/>
                </a:solidFill>
              </a:rPr>
              <a:t>J</a:t>
            </a:r>
            <a:r>
              <a:rPr lang="zh-CN" altLang="en-US" sz="2400" dirty="0" smtClean="0">
                <a:solidFill>
                  <a:schemeClr val="tx1"/>
                </a:solidFill>
              </a:rPr>
              <a:t>开头</a:t>
            </a:r>
            <a:r>
              <a:rPr lang="zh-CN" altLang="en-US" sz="2400" dirty="0" smtClean="0"/>
              <a:t>，例如：</a:t>
            </a:r>
            <a:r>
              <a:rPr lang="en-US" altLang="zh-CN" sz="2400" dirty="0" err="1" smtClean="0"/>
              <a:t>JFrame</a:t>
            </a:r>
            <a:r>
              <a:rPr lang="zh-CN" altLang="en-US" sz="2400" dirty="0" smtClean="0"/>
              <a:t>、</a:t>
            </a:r>
            <a:r>
              <a:rPr lang="en-US" altLang="zh-CN" sz="2400" dirty="0" err="1" smtClean="0"/>
              <a:t>JButton</a:t>
            </a:r>
            <a:r>
              <a:rPr lang="zh-CN" altLang="en-US" sz="2400" dirty="0" smtClean="0"/>
              <a:t>等。</a:t>
            </a:r>
            <a:r>
              <a:rPr lang="en-US" altLang="zh-CN" sz="2400" dirty="0" smtClean="0"/>
              <a:t>swing</a:t>
            </a:r>
            <a:r>
              <a:rPr lang="zh-CN" altLang="en-US" sz="2400" dirty="0" smtClean="0"/>
              <a:t>界面在不同的平台上外观完全一样，真正做到平台独立</a:t>
            </a:r>
            <a:endParaRPr lang="en-US" altLang="zh-CN" sz="2400" dirty="0" smtClean="0"/>
          </a:p>
          <a:p>
            <a:pPr lvl="1">
              <a:spcBef>
                <a:spcPts val="200"/>
              </a:spcBef>
              <a:spcAft>
                <a:spcPts val="200"/>
              </a:spcAft>
              <a:buFont typeface="Wingdings" panose="05000000000000000000" pitchFamily="2" charset="2"/>
              <a:buChar char="n"/>
            </a:pPr>
            <a:r>
              <a:rPr lang="en-US" altLang="zh-CN" sz="2400" dirty="0" smtClean="0">
                <a:solidFill>
                  <a:schemeClr val="tx1"/>
                </a:solidFill>
              </a:rPr>
              <a:t>import  </a:t>
            </a:r>
            <a:r>
              <a:rPr lang="en-US" altLang="zh-CN" sz="2400" dirty="0" err="1" smtClean="0">
                <a:solidFill>
                  <a:schemeClr val="tx1"/>
                </a:solidFill>
              </a:rPr>
              <a:t>javax.swing</a:t>
            </a:r>
            <a:r>
              <a:rPr lang="en-US" altLang="zh-CN" sz="2400" dirty="0" smtClean="0">
                <a:solidFill>
                  <a:schemeClr val="tx1"/>
                </a:solidFill>
              </a:rPr>
              <a:t>.*;</a:t>
            </a:r>
          </a:p>
        </p:txBody>
      </p:sp>
      <p:sp>
        <p:nvSpPr>
          <p:cNvPr id="4" name="Rectangle 2"/>
          <p:cNvSpPr>
            <a:spLocks noGrp="1" noChangeArrowheads="1"/>
          </p:cNvSpPr>
          <p:nvPr>
            <p:ph type="title" idx="4294967295"/>
          </p:nvPr>
        </p:nvSpPr>
        <p:spPr>
          <a:xfrm>
            <a:off x="467544" y="404664"/>
            <a:ext cx="8229600" cy="571500"/>
          </a:xfrm>
          <a:prstGeom prst="rect">
            <a:avLst/>
          </a:prstGeom>
        </p:spPr>
        <p:txBody>
          <a:bodyPr/>
          <a:lstStyle/>
          <a:p>
            <a:pPr eaLnBrk="1" hangingPunct="1">
              <a:defRPr/>
            </a:pPr>
            <a:r>
              <a:rPr lang="zh-CN" altLang="en-US" dirty="0" smtClean="0"/>
              <a:t>基本概述</a:t>
            </a:r>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idx="1"/>
          </p:nvPr>
        </p:nvSpPr>
        <p:spPr>
          <a:xfrm>
            <a:off x="437160" y="1157288"/>
            <a:ext cx="7772400" cy="2214563"/>
          </a:xfrm>
        </p:spPr>
        <p:txBody>
          <a:bodyPr/>
          <a:lstStyle/>
          <a:p>
            <a:pPr marL="476250" indent="-476250">
              <a:lnSpc>
                <a:spcPct val="120000"/>
              </a:lnSpc>
              <a:buClr>
                <a:schemeClr val="hlink"/>
              </a:buClr>
              <a:buFont typeface="Wingdings" panose="05000000000000000000" pitchFamily="2" charset="2"/>
              <a:buChar char="n"/>
            </a:pPr>
            <a:r>
              <a:rPr lang="zh-CN" altLang="en-US" dirty="0" smtClean="0">
                <a:latin typeface="+mj-ea"/>
                <a:ea typeface="+mj-ea"/>
              </a:rPr>
              <a:t>事件处理的模型</a:t>
            </a:r>
          </a:p>
          <a:p>
            <a:pPr marL="1143000" lvl="1" indent="-476250">
              <a:lnSpc>
                <a:spcPct val="120000"/>
              </a:lnSpc>
              <a:buClr>
                <a:srgbClr val="FF9900"/>
              </a:buClr>
              <a:buFont typeface="Wingdings" panose="05000000000000000000" pitchFamily="2" charset="2"/>
              <a:buChar char="q"/>
            </a:pPr>
            <a:r>
              <a:rPr lang="zh-CN" altLang="en-US" sz="2000" dirty="0" smtClean="0">
                <a:latin typeface="+mj-ea"/>
                <a:ea typeface="+mj-ea"/>
              </a:rPr>
              <a:t>事件源：产生事件的组件叫事件源。</a:t>
            </a:r>
          </a:p>
          <a:p>
            <a:pPr marL="1143000" lvl="1" indent="-476250">
              <a:lnSpc>
                <a:spcPct val="120000"/>
              </a:lnSpc>
              <a:buClr>
                <a:srgbClr val="FF9900"/>
              </a:buClr>
              <a:buFont typeface="Wingdings" panose="05000000000000000000" pitchFamily="2" charset="2"/>
              <a:buChar char="q"/>
            </a:pPr>
            <a:r>
              <a:rPr lang="zh-CN" altLang="en-US" sz="2000" dirty="0" smtClean="0">
                <a:latin typeface="+mj-ea"/>
                <a:ea typeface="+mj-ea"/>
              </a:rPr>
              <a:t>事件对象：描述系统中发生了什么的对象</a:t>
            </a:r>
          </a:p>
          <a:p>
            <a:pPr marL="1143000" lvl="1" indent="-476250">
              <a:lnSpc>
                <a:spcPct val="120000"/>
              </a:lnSpc>
              <a:buClr>
                <a:srgbClr val="FF9900"/>
              </a:buClr>
              <a:buFont typeface="Wingdings" panose="05000000000000000000" pitchFamily="2" charset="2"/>
              <a:buChar char="q"/>
            </a:pPr>
            <a:r>
              <a:rPr lang="zh-CN" altLang="en-US" sz="2000" dirty="0" smtClean="0">
                <a:latin typeface="+mj-ea"/>
                <a:ea typeface="+mj-ea"/>
              </a:rPr>
              <a:t>事件监听器：对事件进行处理的类。</a:t>
            </a:r>
          </a:p>
        </p:txBody>
      </p:sp>
      <p:grpSp>
        <p:nvGrpSpPr>
          <p:cNvPr id="2" name="Group 4"/>
          <p:cNvGrpSpPr>
            <a:grpSpLocks/>
          </p:cNvGrpSpPr>
          <p:nvPr/>
        </p:nvGrpSpPr>
        <p:grpSpPr bwMode="auto">
          <a:xfrm>
            <a:off x="1371600" y="4038600"/>
            <a:ext cx="6553200" cy="2133600"/>
            <a:chOff x="864" y="2400"/>
            <a:chExt cx="3696" cy="1344"/>
          </a:xfrm>
          <a:solidFill>
            <a:schemeClr val="bg1"/>
          </a:solidFill>
        </p:grpSpPr>
        <p:sp>
          <p:nvSpPr>
            <p:cNvPr id="484357" name="Rectangle 5"/>
            <p:cNvSpPr>
              <a:spLocks noChangeArrowheads="1"/>
            </p:cNvSpPr>
            <p:nvPr/>
          </p:nvSpPr>
          <p:spPr bwMode="auto">
            <a:xfrm>
              <a:off x="864" y="2544"/>
              <a:ext cx="1104" cy="1104"/>
            </a:xfrm>
            <a:prstGeom prst="rect">
              <a:avLst/>
            </a:prstGeom>
            <a:grpFill/>
            <a:ln w="9525">
              <a:solidFill>
                <a:schemeClr val="tx1"/>
              </a:solidFill>
              <a:miter lim="800000"/>
              <a:headEnd/>
              <a:tailEnd/>
            </a:ln>
            <a:effectLst/>
          </p:spPr>
          <p:txBody>
            <a:bodyPr wrap="none" anchor="ctr"/>
            <a:lstStyle/>
            <a:p>
              <a:pPr>
                <a:defRPr/>
              </a:pPr>
              <a:endParaRPr lang="zh-CN" altLang="en-US" b="1">
                <a:latin typeface="+mn-ea"/>
                <a:ea typeface="+mn-ea"/>
              </a:endParaRPr>
            </a:p>
          </p:txBody>
        </p:sp>
        <p:sp>
          <p:nvSpPr>
            <p:cNvPr id="484358" name="Line 6"/>
            <p:cNvSpPr>
              <a:spLocks noChangeShapeType="1"/>
            </p:cNvSpPr>
            <p:nvPr/>
          </p:nvSpPr>
          <p:spPr bwMode="auto">
            <a:xfrm flipV="1">
              <a:off x="864" y="2400"/>
              <a:ext cx="288" cy="144"/>
            </a:xfrm>
            <a:prstGeom prst="line">
              <a:avLst/>
            </a:prstGeom>
            <a:grpFill/>
            <a:ln w="9525">
              <a:solidFill>
                <a:schemeClr val="tx1"/>
              </a:solidFill>
              <a:round/>
              <a:headEnd/>
              <a:tailEnd/>
            </a:ln>
            <a:effectLst/>
          </p:spPr>
          <p:txBody>
            <a:bodyPr/>
            <a:lstStyle/>
            <a:p>
              <a:pPr>
                <a:defRPr/>
              </a:pPr>
              <a:endParaRPr lang="zh-CN" altLang="en-US" b="1">
                <a:latin typeface="+mn-ea"/>
                <a:ea typeface="+mn-ea"/>
              </a:endParaRPr>
            </a:p>
          </p:txBody>
        </p:sp>
        <p:sp>
          <p:nvSpPr>
            <p:cNvPr id="484359" name="Line 7"/>
            <p:cNvSpPr>
              <a:spLocks noChangeShapeType="1"/>
            </p:cNvSpPr>
            <p:nvPr/>
          </p:nvSpPr>
          <p:spPr bwMode="auto">
            <a:xfrm flipV="1">
              <a:off x="1968" y="2400"/>
              <a:ext cx="192" cy="144"/>
            </a:xfrm>
            <a:prstGeom prst="line">
              <a:avLst/>
            </a:prstGeom>
            <a:grpFill/>
            <a:ln w="9525">
              <a:solidFill>
                <a:schemeClr val="tx1"/>
              </a:solidFill>
              <a:round/>
              <a:headEnd/>
              <a:tailEnd/>
            </a:ln>
            <a:effectLst/>
          </p:spPr>
          <p:txBody>
            <a:bodyPr/>
            <a:lstStyle/>
            <a:p>
              <a:pPr>
                <a:defRPr/>
              </a:pPr>
              <a:endParaRPr lang="zh-CN" altLang="en-US" b="1">
                <a:latin typeface="+mn-ea"/>
                <a:ea typeface="+mn-ea"/>
              </a:endParaRPr>
            </a:p>
          </p:txBody>
        </p:sp>
        <p:sp>
          <p:nvSpPr>
            <p:cNvPr id="484360" name="Line 8"/>
            <p:cNvSpPr>
              <a:spLocks noChangeShapeType="1"/>
            </p:cNvSpPr>
            <p:nvPr/>
          </p:nvSpPr>
          <p:spPr bwMode="auto">
            <a:xfrm>
              <a:off x="1152" y="2400"/>
              <a:ext cx="1008" cy="0"/>
            </a:xfrm>
            <a:prstGeom prst="line">
              <a:avLst/>
            </a:prstGeom>
            <a:grpFill/>
            <a:ln w="9525">
              <a:solidFill>
                <a:schemeClr val="tx1"/>
              </a:solidFill>
              <a:round/>
              <a:headEnd/>
              <a:tailEnd/>
            </a:ln>
            <a:effectLst/>
          </p:spPr>
          <p:txBody>
            <a:bodyPr/>
            <a:lstStyle/>
            <a:p>
              <a:pPr>
                <a:defRPr/>
              </a:pPr>
              <a:endParaRPr lang="zh-CN" altLang="en-US" b="1">
                <a:latin typeface="+mn-ea"/>
                <a:ea typeface="+mn-ea"/>
              </a:endParaRPr>
            </a:p>
          </p:txBody>
        </p:sp>
        <p:sp>
          <p:nvSpPr>
            <p:cNvPr id="484361" name="Line 9"/>
            <p:cNvSpPr>
              <a:spLocks noChangeShapeType="1"/>
            </p:cNvSpPr>
            <p:nvPr/>
          </p:nvSpPr>
          <p:spPr bwMode="auto">
            <a:xfrm>
              <a:off x="2160" y="2400"/>
              <a:ext cx="0" cy="1008"/>
            </a:xfrm>
            <a:prstGeom prst="line">
              <a:avLst/>
            </a:prstGeom>
            <a:grpFill/>
            <a:ln w="9525">
              <a:solidFill>
                <a:schemeClr val="tx1"/>
              </a:solidFill>
              <a:round/>
              <a:headEnd/>
              <a:tailEnd/>
            </a:ln>
            <a:effectLst/>
          </p:spPr>
          <p:txBody>
            <a:bodyPr/>
            <a:lstStyle/>
            <a:p>
              <a:pPr>
                <a:defRPr/>
              </a:pPr>
              <a:endParaRPr lang="zh-CN" altLang="en-US" b="1">
                <a:latin typeface="+mn-ea"/>
                <a:ea typeface="+mn-ea"/>
              </a:endParaRPr>
            </a:p>
          </p:txBody>
        </p:sp>
        <p:sp>
          <p:nvSpPr>
            <p:cNvPr id="484362" name="Line 10"/>
            <p:cNvSpPr>
              <a:spLocks noChangeShapeType="1"/>
            </p:cNvSpPr>
            <p:nvPr/>
          </p:nvSpPr>
          <p:spPr bwMode="auto">
            <a:xfrm flipV="1">
              <a:off x="1968" y="3408"/>
              <a:ext cx="192" cy="240"/>
            </a:xfrm>
            <a:prstGeom prst="line">
              <a:avLst/>
            </a:prstGeom>
            <a:grpFill/>
            <a:ln w="9525">
              <a:solidFill>
                <a:schemeClr val="tx1"/>
              </a:solidFill>
              <a:round/>
              <a:headEnd/>
              <a:tailEnd/>
            </a:ln>
            <a:effectLst/>
          </p:spPr>
          <p:txBody>
            <a:bodyPr/>
            <a:lstStyle/>
            <a:p>
              <a:pPr>
                <a:defRPr/>
              </a:pPr>
              <a:endParaRPr lang="zh-CN" altLang="en-US" b="1">
                <a:latin typeface="+mn-ea"/>
                <a:ea typeface="+mn-ea"/>
              </a:endParaRPr>
            </a:p>
          </p:txBody>
        </p:sp>
        <p:sp>
          <p:nvSpPr>
            <p:cNvPr id="484363" name="Text Box 11"/>
            <p:cNvSpPr txBox="1">
              <a:spLocks noChangeArrowheads="1"/>
            </p:cNvSpPr>
            <p:nvPr/>
          </p:nvSpPr>
          <p:spPr bwMode="auto">
            <a:xfrm>
              <a:off x="1152" y="2592"/>
              <a:ext cx="672" cy="233"/>
            </a:xfrm>
            <a:prstGeom prst="rect">
              <a:avLst/>
            </a:prstGeom>
            <a:grpFill/>
            <a:ln w="9525">
              <a:noFill/>
              <a:miter lim="800000"/>
              <a:headEnd/>
              <a:tailEnd/>
            </a:ln>
            <a:effectLst/>
          </p:spPr>
          <p:txBody>
            <a:bodyPr>
              <a:spAutoFit/>
            </a:bodyPr>
            <a:lstStyle/>
            <a:p>
              <a:pPr algn="ctr">
                <a:spcBef>
                  <a:spcPct val="50000"/>
                </a:spcBef>
                <a:defRPr/>
              </a:pPr>
              <a:r>
                <a:rPr lang="zh-CN" altLang="en-US" b="1" dirty="0">
                  <a:latin typeface="+mn-ea"/>
                  <a:ea typeface="+mn-ea"/>
                </a:rPr>
                <a:t>窗口</a:t>
              </a:r>
            </a:p>
          </p:txBody>
        </p:sp>
        <p:grpSp>
          <p:nvGrpSpPr>
            <p:cNvPr id="3" name="Group 12"/>
            <p:cNvGrpSpPr>
              <a:grpSpLocks/>
            </p:cNvGrpSpPr>
            <p:nvPr/>
          </p:nvGrpSpPr>
          <p:grpSpPr bwMode="auto">
            <a:xfrm>
              <a:off x="2832" y="2448"/>
              <a:ext cx="1056" cy="384"/>
              <a:chOff x="3456" y="2592"/>
              <a:chExt cx="1056" cy="384"/>
            </a:xfrm>
            <a:grpFill/>
          </p:grpSpPr>
          <p:sp>
            <p:nvSpPr>
              <p:cNvPr id="484365" name="Rectangle 13"/>
              <p:cNvSpPr>
                <a:spLocks noChangeArrowheads="1"/>
              </p:cNvSpPr>
              <p:nvPr/>
            </p:nvSpPr>
            <p:spPr bwMode="auto">
              <a:xfrm>
                <a:off x="3552" y="2688"/>
                <a:ext cx="960" cy="288"/>
              </a:xfrm>
              <a:prstGeom prst="rect">
                <a:avLst/>
              </a:prstGeom>
              <a:grpFill/>
              <a:ln w="9525">
                <a:solidFill>
                  <a:schemeClr val="tx1"/>
                </a:solidFill>
                <a:miter lim="800000"/>
                <a:headEnd/>
                <a:tailEnd/>
              </a:ln>
              <a:effectLst/>
            </p:spPr>
            <p:txBody>
              <a:bodyPr wrap="none" anchor="ctr"/>
              <a:lstStyle/>
              <a:p>
                <a:pPr>
                  <a:defRPr/>
                </a:pPr>
                <a:endParaRPr lang="zh-CN" altLang="zh-CN" b="1">
                  <a:latin typeface="+mn-ea"/>
                  <a:ea typeface="+mn-ea"/>
                </a:endParaRPr>
              </a:p>
            </p:txBody>
          </p:sp>
          <p:sp>
            <p:nvSpPr>
              <p:cNvPr id="484366" name="Rectangle 14"/>
              <p:cNvSpPr>
                <a:spLocks noChangeArrowheads="1"/>
              </p:cNvSpPr>
              <p:nvPr/>
            </p:nvSpPr>
            <p:spPr bwMode="auto">
              <a:xfrm>
                <a:off x="3456" y="2592"/>
                <a:ext cx="960" cy="288"/>
              </a:xfrm>
              <a:prstGeom prst="rect">
                <a:avLst/>
              </a:prstGeom>
              <a:grpFill/>
              <a:ln w="9525">
                <a:solidFill>
                  <a:schemeClr val="tx1"/>
                </a:solidFill>
                <a:miter lim="800000"/>
                <a:headEnd/>
                <a:tailEnd/>
              </a:ln>
              <a:effectLst/>
            </p:spPr>
            <p:txBody>
              <a:bodyPr wrap="none" anchor="ctr"/>
              <a:lstStyle/>
              <a:p>
                <a:pPr algn="ctr">
                  <a:defRPr/>
                </a:pPr>
                <a:r>
                  <a:rPr lang="zh-CN" altLang="en-US" b="1" dirty="0">
                    <a:latin typeface="+mn-ea"/>
                    <a:ea typeface="+mn-ea"/>
                  </a:rPr>
                  <a:t>动作事件</a:t>
                </a:r>
              </a:p>
            </p:txBody>
          </p:sp>
        </p:grpSp>
        <p:grpSp>
          <p:nvGrpSpPr>
            <p:cNvPr id="4" name="Group 15"/>
            <p:cNvGrpSpPr>
              <a:grpSpLocks/>
            </p:cNvGrpSpPr>
            <p:nvPr/>
          </p:nvGrpSpPr>
          <p:grpSpPr bwMode="auto">
            <a:xfrm>
              <a:off x="2880" y="3360"/>
              <a:ext cx="1680" cy="384"/>
              <a:chOff x="3456" y="2592"/>
              <a:chExt cx="1056" cy="384"/>
            </a:xfrm>
            <a:grpFill/>
          </p:grpSpPr>
          <p:sp>
            <p:nvSpPr>
              <p:cNvPr id="484368" name="Rectangle 16"/>
              <p:cNvSpPr>
                <a:spLocks noChangeArrowheads="1"/>
              </p:cNvSpPr>
              <p:nvPr/>
            </p:nvSpPr>
            <p:spPr bwMode="auto">
              <a:xfrm>
                <a:off x="3552" y="2688"/>
                <a:ext cx="960" cy="288"/>
              </a:xfrm>
              <a:prstGeom prst="rect">
                <a:avLst/>
              </a:prstGeom>
              <a:grpFill/>
              <a:ln w="9525">
                <a:solidFill>
                  <a:schemeClr val="tx1"/>
                </a:solidFill>
                <a:miter lim="800000"/>
                <a:headEnd/>
                <a:tailEnd/>
              </a:ln>
              <a:effectLst/>
            </p:spPr>
            <p:txBody>
              <a:bodyPr wrap="none" anchor="ctr"/>
              <a:lstStyle/>
              <a:p>
                <a:pPr>
                  <a:defRPr/>
                </a:pPr>
                <a:endParaRPr lang="zh-CN" altLang="zh-CN" b="1">
                  <a:latin typeface="+mn-ea"/>
                  <a:ea typeface="+mn-ea"/>
                </a:endParaRPr>
              </a:p>
            </p:txBody>
          </p:sp>
          <p:sp>
            <p:nvSpPr>
              <p:cNvPr id="484369" name="Rectangle 17"/>
              <p:cNvSpPr>
                <a:spLocks noChangeArrowheads="1"/>
              </p:cNvSpPr>
              <p:nvPr/>
            </p:nvSpPr>
            <p:spPr bwMode="auto">
              <a:xfrm>
                <a:off x="3456" y="2592"/>
                <a:ext cx="960" cy="288"/>
              </a:xfrm>
              <a:prstGeom prst="rect">
                <a:avLst/>
              </a:prstGeom>
              <a:grpFill/>
              <a:ln w="9525">
                <a:solidFill>
                  <a:schemeClr val="tx1"/>
                </a:solidFill>
                <a:miter lim="800000"/>
                <a:headEnd/>
                <a:tailEnd/>
              </a:ln>
              <a:effectLst/>
            </p:spPr>
            <p:txBody>
              <a:bodyPr wrap="none" anchor="ctr"/>
              <a:lstStyle/>
              <a:p>
                <a:pPr algn="ctr">
                  <a:defRPr/>
                </a:pPr>
                <a:r>
                  <a:rPr lang="zh-CN" altLang="en-US" b="1" dirty="0">
                    <a:latin typeface="+mn-ea"/>
                    <a:ea typeface="+mn-ea"/>
                  </a:rPr>
                  <a:t>动作事件</a:t>
                </a:r>
                <a:r>
                  <a:rPr lang="en-US" altLang="zh-CN" b="1" dirty="0">
                    <a:latin typeface="+mn-ea"/>
                    <a:ea typeface="+mn-ea"/>
                  </a:rPr>
                  <a:t>-</a:t>
                </a:r>
                <a:r>
                  <a:rPr lang="zh-CN" altLang="en-US" b="1" dirty="0">
                    <a:latin typeface="+mn-ea"/>
                    <a:ea typeface="+mn-ea"/>
                  </a:rPr>
                  <a:t>处理程序</a:t>
                </a:r>
              </a:p>
            </p:txBody>
          </p:sp>
        </p:grpSp>
        <p:sp>
          <p:nvSpPr>
            <p:cNvPr id="484370" name="Line 18"/>
            <p:cNvSpPr>
              <a:spLocks noChangeShapeType="1"/>
            </p:cNvSpPr>
            <p:nvPr/>
          </p:nvSpPr>
          <p:spPr bwMode="auto">
            <a:xfrm flipH="1">
              <a:off x="1728" y="2640"/>
              <a:ext cx="1056" cy="528"/>
            </a:xfrm>
            <a:prstGeom prst="line">
              <a:avLst/>
            </a:prstGeom>
            <a:grpFill/>
            <a:ln w="28575">
              <a:solidFill>
                <a:schemeClr val="tx1"/>
              </a:solidFill>
              <a:prstDash val="dash"/>
              <a:round/>
              <a:headEnd/>
              <a:tailEnd type="triangle" w="med" len="med"/>
            </a:ln>
            <a:effectLst/>
          </p:spPr>
          <p:txBody>
            <a:bodyPr/>
            <a:lstStyle/>
            <a:p>
              <a:pPr>
                <a:defRPr/>
              </a:pPr>
              <a:endParaRPr lang="zh-CN" altLang="en-US" b="1">
                <a:latin typeface="+mn-ea"/>
                <a:ea typeface="+mn-ea"/>
              </a:endParaRPr>
            </a:p>
          </p:txBody>
        </p:sp>
        <p:sp>
          <p:nvSpPr>
            <p:cNvPr id="484371" name="Line 19"/>
            <p:cNvSpPr>
              <a:spLocks noChangeShapeType="1"/>
            </p:cNvSpPr>
            <p:nvPr/>
          </p:nvSpPr>
          <p:spPr bwMode="auto">
            <a:xfrm>
              <a:off x="1728" y="3264"/>
              <a:ext cx="1152" cy="240"/>
            </a:xfrm>
            <a:prstGeom prst="line">
              <a:avLst/>
            </a:prstGeom>
            <a:grpFill/>
            <a:ln w="28575">
              <a:solidFill>
                <a:schemeClr val="tx1"/>
              </a:solidFill>
              <a:prstDash val="dash"/>
              <a:round/>
              <a:headEnd/>
              <a:tailEnd type="triangle" w="med" len="med"/>
            </a:ln>
            <a:effectLst/>
          </p:spPr>
          <p:txBody>
            <a:bodyPr/>
            <a:lstStyle/>
            <a:p>
              <a:pPr>
                <a:defRPr/>
              </a:pPr>
              <a:endParaRPr lang="zh-CN" altLang="en-US" b="1">
                <a:latin typeface="+mn-ea"/>
                <a:ea typeface="+mn-ea"/>
              </a:endParaRPr>
            </a:p>
          </p:txBody>
        </p:sp>
        <p:grpSp>
          <p:nvGrpSpPr>
            <p:cNvPr id="5" name="Group 20"/>
            <p:cNvGrpSpPr>
              <a:grpSpLocks/>
            </p:cNvGrpSpPr>
            <p:nvPr/>
          </p:nvGrpSpPr>
          <p:grpSpPr bwMode="auto">
            <a:xfrm>
              <a:off x="1056" y="3024"/>
              <a:ext cx="624" cy="336"/>
              <a:chOff x="1056" y="3024"/>
              <a:chExt cx="624" cy="336"/>
            </a:xfrm>
            <a:grpFill/>
          </p:grpSpPr>
          <p:sp>
            <p:nvSpPr>
              <p:cNvPr id="484373" name="Rectangle 21"/>
              <p:cNvSpPr>
                <a:spLocks noChangeArrowheads="1"/>
              </p:cNvSpPr>
              <p:nvPr/>
            </p:nvSpPr>
            <p:spPr bwMode="auto">
              <a:xfrm>
                <a:off x="1104" y="3072"/>
                <a:ext cx="576" cy="288"/>
              </a:xfrm>
              <a:prstGeom prst="rect">
                <a:avLst/>
              </a:prstGeom>
              <a:grpFill/>
              <a:ln w="9525">
                <a:solidFill>
                  <a:schemeClr val="tx1"/>
                </a:solidFill>
                <a:miter lim="800000"/>
                <a:headEnd/>
                <a:tailEnd/>
              </a:ln>
              <a:effectLst/>
            </p:spPr>
            <p:txBody>
              <a:bodyPr wrap="none" anchor="ctr"/>
              <a:lstStyle/>
              <a:p>
                <a:pPr>
                  <a:defRPr/>
                </a:pPr>
                <a:r>
                  <a:rPr lang="zh-CN" altLang="en-US" b="1">
                    <a:latin typeface="+mn-ea"/>
                    <a:ea typeface="+mn-ea"/>
                  </a:rPr>
                  <a:t>按钮</a:t>
                </a:r>
              </a:p>
            </p:txBody>
          </p:sp>
          <p:sp>
            <p:nvSpPr>
              <p:cNvPr id="484374" name="Rectangle 22"/>
              <p:cNvSpPr>
                <a:spLocks noChangeArrowheads="1"/>
              </p:cNvSpPr>
              <p:nvPr/>
            </p:nvSpPr>
            <p:spPr bwMode="auto">
              <a:xfrm>
                <a:off x="1056" y="3024"/>
                <a:ext cx="576" cy="288"/>
              </a:xfrm>
              <a:prstGeom prst="rect">
                <a:avLst/>
              </a:prstGeom>
              <a:grpFill/>
              <a:ln w="9525">
                <a:solidFill>
                  <a:schemeClr val="tx1"/>
                </a:solidFill>
                <a:miter lim="800000"/>
                <a:headEnd/>
                <a:tailEnd/>
              </a:ln>
              <a:effectLst/>
            </p:spPr>
            <p:txBody>
              <a:bodyPr wrap="none" anchor="ctr"/>
              <a:lstStyle/>
              <a:p>
                <a:pPr algn="ctr">
                  <a:defRPr/>
                </a:pPr>
                <a:r>
                  <a:rPr lang="zh-CN" altLang="en-US" b="1">
                    <a:latin typeface="+mn-ea"/>
                    <a:ea typeface="+mn-ea"/>
                  </a:rPr>
                  <a:t>按钮</a:t>
                </a:r>
              </a:p>
            </p:txBody>
          </p:sp>
        </p:grpSp>
      </p:grpSp>
      <p:sp>
        <p:nvSpPr>
          <p:cNvPr id="484375" name="AutoShape 23"/>
          <p:cNvSpPr>
            <a:spLocks noChangeArrowheads="1"/>
          </p:cNvSpPr>
          <p:nvPr/>
        </p:nvSpPr>
        <p:spPr bwMode="auto">
          <a:xfrm>
            <a:off x="5638800" y="3200400"/>
            <a:ext cx="1676400" cy="457200"/>
          </a:xfrm>
          <a:prstGeom prst="wedgeRectCallout">
            <a:avLst>
              <a:gd name="adj1" fmla="val -20926"/>
              <a:gd name="adj2" fmla="val 145833"/>
            </a:avLst>
          </a:prstGeom>
          <a:solidFill>
            <a:schemeClr val="bg1"/>
          </a:solidFill>
          <a:ln w="38100">
            <a:solidFill>
              <a:srgbClr val="FF9900"/>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zh-CN" altLang="en-US" b="1" dirty="0">
                <a:latin typeface="+mn-ea"/>
                <a:ea typeface="+mn-ea"/>
              </a:rPr>
              <a:t>事件对象</a:t>
            </a:r>
          </a:p>
        </p:txBody>
      </p:sp>
      <p:sp>
        <p:nvSpPr>
          <p:cNvPr id="484376" name="AutoShape 24"/>
          <p:cNvSpPr>
            <a:spLocks noChangeArrowheads="1"/>
          </p:cNvSpPr>
          <p:nvPr/>
        </p:nvSpPr>
        <p:spPr bwMode="auto">
          <a:xfrm>
            <a:off x="6858000" y="4648200"/>
            <a:ext cx="1905000" cy="457200"/>
          </a:xfrm>
          <a:prstGeom prst="wedgeRectCallout">
            <a:avLst>
              <a:gd name="adj1" fmla="val -45417"/>
              <a:gd name="adj2" fmla="val 147222"/>
            </a:avLst>
          </a:prstGeom>
          <a:solidFill>
            <a:schemeClr val="bg1"/>
          </a:solidFill>
          <a:ln w="38100">
            <a:solidFill>
              <a:srgbClr val="FF9900"/>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zh-CN" altLang="en-US" b="1" dirty="0">
                <a:latin typeface="华文行楷" panose="02010800040101010101" pitchFamily="2" charset="-122"/>
                <a:ea typeface="华文行楷" panose="02010800040101010101" pitchFamily="2" charset="-122"/>
              </a:rPr>
              <a:t>事件监听器</a:t>
            </a:r>
          </a:p>
        </p:txBody>
      </p:sp>
      <p:sp>
        <p:nvSpPr>
          <p:cNvPr id="484377" name="AutoShape 25"/>
          <p:cNvSpPr>
            <a:spLocks noChangeArrowheads="1"/>
          </p:cNvSpPr>
          <p:nvPr/>
        </p:nvSpPr>
        <p:spPr bwMode="auto">
          <a:xfrm>
            <a:off x="304800" y="3657600"/>
            <a:ext cx="1600200" cy="457200"/>
          </a:xfrm>
          <a:prstGeom prst="wedgeRectCallout">
            <a:avLst>
              <a:gd name="adj1" fmla="val 49505"/>
              <a:gd name="adj2" fmla="val 255556"/>
            </a:avLst>
          </a:prstGeom>
          <a:solidFill>
            <a:schemeClr val="bg1"/>
          </a:solidFill>
          <a:ln w="38100">
            <a:solidFill>
              <a:srgbClr val="FF9900"/>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zh-CN" altLang="en-US" b="1" dirty="0">
                <a:latin typeface="+mn-ea"/>
                <a:ea typeface="+mn-ea"/>
              </a:rPr>
              <a:t>事件源</a:t>
            </a:r>
          </a:p>
        </p:txBody>
      </p:sp>
      <p:sp>
        <p:nvSpPr>
          <p:cNvPr id="26" name="Rectangle 2"/>
          <p:cNvSpPr txBox="1">
            <a:spLocks noChangeArrowheads="1"/>
          </p:cNvSpPr>
          <p:nvPr/>
        </p:nvSpPr>
        <p:spPr>
          <a:xfrm>
            <a:off x="437160" y="371476"/>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事件处理概述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4377"/>
                                        </p:tgtEl>
                                        <p:attrNameLst>
                                          <p:attrName>style.visibility</p:attrName>
                                        </p:attrNameLst>
                                      </p:cBhvr>
                                      <p:to>
                                        <p:strVal val="visible"/>
                                      </p:to>
                                    </p:set>
                                    <p:animEffect transition="in" filter="box(in)">
                                      <p:cBhvr>
                                        <p:cTn id="7" dur="500"/>
                                        <p:tgtEl>
                                          <p:spTgt spid="4843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4375"/>
                                        </p:tgtEl>
                                        <p:attrNameLst>
                                          <p:attrName>style.visibility</p:attrName>
                                        </p:attrNameLst>
                                      </p:cBhvr>
                                      <p:to>
                                        <p:strVal val="visible"/>
                                      </p:to>
                                    </p:set>
                                    <p:animEffect transition="in" filter="blinds(horizontal)">
                                      <p:cBhvr>
                                        <p:cTn id="12" dur="500"/>
                                        <p:tgtEl>
                                          <p:spTgt spid="4843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84376"/>
                                        </p:tgtEl>
                                        <p:attrNameLst>
                                          <p:attrName>style.visibility</p:attrName>
                                        </p:attrNameLst>
                                      </p:cBhvr>
                                      <p:to>
                                        <p:strVal val="visible"/>
                                      </p:to>
                                    </p:set>
                                    <p:animEffect transition="in" filter="box(in)">
                                      <p:cBhvr>
                                        <p:cTn id="17" dur="500"/>
                                        <p:tgtEl>
                                          <p:spTgt spid="484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75" grpId="0" animBg="1" autoUpdateAnimBg="0"/>
      <p:bldP spid="484376" grpId="0" animBg="1" autoUpdateAnimBg="0"/>
      <p:bldP spid="484377"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idx="1"/>
          </p:nvPr>
        </p:nvSpPr>
        <p:spPr>
          <a:xfrm>
            <a:off x="0" y="1406600"/>
            <a:ext cx="8977313" cy="4983163"/>
          </a:xfrm>
        </p:spPr>
        <p:txBody>
          <a:bodyPr/>
          <a:lstStyle/>
          <a:p>
            <a:pPr lvl="1">
              <a:spcBef>
                <a:spcPct val="0"/>
              </a:spcBef>
              <a:buClrTx/>
              <a:buFont typeface="Wingdings" panose="05000000000000000000" pitchFamily="2" charset="2"/>
              <a:buChar char="n"/>
            </a:pPr>
            <a:r>
              <a:rPr lang="zh-CN" altLang="en-US" dirty="0" smtClean="0">
                <a:ea typeface="楷体_GB2312" pitchFamily="49" charset="-122"/>
              </a:rPr>
              <a:t> </a:t>
            </a:r>
            <a:r>
              <a:rPr lang="en-US" altLang="zh-CN" sz="2400" dirty="0" smtClean="0">
                <a:solidFill>
                  <a:schemeClr val="tx1"/>
                </a:solidFill>
                <a:latin typeface="宋体" panose="02010600030101010101" pitchFamily="2" charset="-122"/>
              </a:rPr>
              <a:t>Java</a:t>
            </a:r>
            <a:r>
              <a:rPr lang="zh-CN" altLang="en-US" sz="2400" dirty="0" smtClean="0">
                <a:solidFill>
                  <a:schemeClr val="tx1"/>
                </a:solidFill>
                <a:latin typeface="宋体" panose="02010600030101010101" pitchFamily="2" charset="-122"/>
              </a:rPr>
              <a:t>有</a:t>
            </a:r>
            <a:r>
              <a:rPr lang="en-US" altLang="zh-CN" sz="2400" dirty="0" smtClean="0">
                <a:solidFill>
                  <a:schemeClr val="tx1"/>
                </a:solidFill>
                <a:latin typeface="宋体" panose="02010600030101010101" pitchFamily="2" charset="-122"/>
              </a:rPr>
              <a:t>20</a:t>
            </a:r>
            <a:r>
              <a:rPr lang="zh-CN" altLang="en-US" sz="2400" dirty="0" smtClean="0">
                <a:solidFill>
                  <a:schemeClr val="tx1"/>
                </a:solidFill>
                <a:latin typeface="宋体" panose="02010600030101010101" pitchFamily="2" charset="-122"/>
              </a:rPr>
              <a:t>多个预定义的事件类，它们包含了所有组件上可能发生的事件。每一个事件都有一个相应的事件接口，事件接口中的事件处理方法完成对事件的处理。</a:t>
            </a:r>
          </a:p>
        </p:txBody>
      </p:sp>
      <p:sp>
        <p:nvSpPr>
          <p:cNvPr id="6" name="Rectangle 2"/>
          <p:cNvSpPr txBox="1">
            <a:spLocks noChangeArrowheads="1"/>
          </p:cNvSpPr>
          <p:nvPr/>
        </p:nvSpPr>
        <p:spPr>
          <a:xfrm>
            <a:off x="373856" y="397559"/>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事件处理概述</a:t>
            </a:r>
          </a:p>
        </p:txBody>
      </p:sp>
      <p:grpSp>
        <p:nvGrpSpPr>
          <p:cNvPr id="102405" name="Group 33"/>
          <p:cNvGrpSpPr>
            <a:grpSpLocks/>
          </p:cNvGrpSpPr>
          <p:nvPr/>
        </p:nvGrpSpPr>
        <p:grpSpPr bwMode="auto">
          <a:xfrm>
            <a:off x="755576" y="2708920"/>
            <a:ext cx="8088263" cy="3882405"/>
            <a:chOff x="53" y="756"/>
            <a:chExt cx="5707" cy="3330"/>
          </a:xfrm>
        </p:grpSpPr>
        <p:sp>
          <p:nvSpPr>
            <p:cNvPr id="102406" name="Text Box 2"/>
            <p:cNvSpPr txBox="1">
              <a:spLocks noChangeArrowheads="1"/>
            </p:cNvSpPr>
            <p:nvPr/>
          </p:nvSpPr>
          <p:spPr bwMode="auto">
            <a:xfrm>
              <a:off x="2177" y="756"/>
              <a:ext cx="1701" cy="356"/>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1600" b="1" dirty="0" err="1"/>
                <a:t>java.util.EventObject</a:t>
              </a:r>
              <a:endParaRPr lang="en-US" altLang="zh-CN" sz="1600" b="1" dirty="0"/>
            </a:p>
          </p:txBody>
        </p:sp>
        <p:sp>
          <p:nvSpPr>
            <p:cNvPr id="102407" name="Text Box 3"/>
            <p:cNvSpPr txBox="1">
              <a:spLocks noChangeArrowheads="1"/>
            </p:cNvSpPr>
            <p:nvPr/>
          </p:nvSpPr>
          <p:spPr bwMode="auto">
            <a:xfrm>
              <a:off x="2177" y="1351"/>
              <a:ext cx="1516" cy="356"/>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1600" b="1"/>
                <a:t>java.awt.AWTEvent</a:t>
              </a:r>
            </a:p>
          </p:txBody>
        </p:sp>
        <p:sp>
          <p:nvSpPr>
            <p:cNvPr id="102408" name="Text Box 4"/>
            <p:cNvSpPr txBox="1">
              <a:spLocks noChangeArrowheads="1"/>
            </p:cNvSpPr>
            <p:nvPr/>
          </p:nvSpPr>
          <p:spPr bwMode="auto">
            <a:xfrm>
              <a:off x="2396" y="2064"/>
              <a:ext cx="1347" cy="357"/>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1600" b="1"/>
                <a:t>ComponentEvent</a:t>
              </a:r>
            </a:p>
          </p:txBody>
        </p:sp>
        <p:sp>
          <p:nvSpPr>
            <p:cNvPr id="102409" name="Line 5"/>
            <p:cNvSpPr>
              <a:spLocks noChangeShapeType="1"/>
            </p:cNvSpPr>
            <p:nvPr/>
          </p:nvSpPr>
          <p:spPr bwMode="auto">
            <a:xfrm>
              <a:off x="2936" y="1112"/>
              <a:ext cx="0" cy="239"/>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10" name="Line 6"/>
            <p:cNvSpPr>
              <a:spLocks noChangeShapeType="1"/>
            </p:cNvSpPr>
            <p:nvPr/>
          </p:nvSpPr>
          <p:spPr bwMode="auto">
            <a:xfrm>
              <a:off x="2936" y="1707"/>
              <a:ext cx="0" cy="357"/>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11" name="Line 7"/>
            <p:cNvSpPr>
              <a:spLocks noChangeShapeType="1"/>
            </p:cNvSpPr>
            <p:nvPr/>
          </p:nvSpPr>
          <p:spPr bwMode="auto">
            <a:xfrm>
              <a:off x="471" y="2658"/>
              <a:ext cx="4829"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12" name="Text Box 8"/>
            <p:cNvSpPr txBox="1">
              <a:spLocks noChangeArrowheads="1"/>
            </p:cNvSpPr>
            <p:nvPr/>
          </p:nvSpPr>
          <p:spPr bwMode="auto">
            <a:xfrm>
              <a:off x="1027" y="2064"/>
              <a:ext cx="1319" cy="357"/>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1600" b="1"/>
                <a:t>AdjustmentEvent</a:t>
              </a:r>
            </a:p>
          </p:txBody>
        </p:sp>
        <p:sp>
          <p:nvSpPr>
            <p:cNvPr id="102413" name="Text Box 9"/>
            <p:cNvSpPr txBox="1">
              <a:spLocks noChangeArrowheads="1"/>
            </p:cNvSpPr>
            <p:nvPr/>
          </p:nvSpPr>
          <p:spPr bwMode="auto">
            <a:xfrm>
              <a:off x="53" y="2064"/>
              <a:ext cx="900" cy="357"/>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1600" b="1"/>
                <a:t>ItemEvent</a:t>
              </a:r>
            </a:p>
          </p:txBody>
        </p:sp>
        <p:sp>
          <p:nvSpPr>
            <p:cNvPr id="102414" name="Text Box 10"/>
            <p:cNvSpPr txBox="1">
              <a:spLocks noChangeArrowheads="1"/>
            </p:cNvSpPr>
            <p:nvPr/>
          </p:nvSpPr>
          <p:spPr bwMode="auto">
            <a:xfrm>
              <a:off x="3759" y="2064"/>
              <a:ext cx="1026" cy="357"/>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1600" b="1"/>
                <a:t>ActionEvent</a:t>
              </a:r>
            </a:p>
          </p:txBody>
        </p:sp>
        <p:sp>
          <p:nvSpPr>
            <p:cNvPr id="102415" name="Text Box 11"/>
            <p:cNvSpPr txBox="1">
              <a:spLocks noChangeArrowheads="1"/>
            </p:cNvSpPr>
            <p:nvPr/>
          </p:nvSpPr>
          <p:spPr bwMode="auto">
            <a:xfrm>
              <a:off x="4889" y="2064"/>
              <a:ext cx="822" cy="357"/>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1600" b="1"/>
                <a:t>TextEvent</a:t>
              </a:r>
            </a:p>
          </p:txBody>
        </p:sp>
        <p:sp>
          <p:nvSpPr>
            <p:cNvPr id="102416" name="Line 12"/>
            <p:cNvSpPr>
              <a:spLocks noChangeShapeType="1"/>
            </p:cNvSpPr>
            <p:nvPr/>
          </p:nvSpPr>
          <p:spPr bwMode="auto">
            <a:xfrm>
              <a:off x="471" y="1826"/>
              <a:ext cx="0" cy="238"/>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17" name="Line 13"/>
            <p:cNvSpPr>
              <a:spLocks noChangeShapeType="1"/>
            </p:cNvSpPr>
            <p:nvPr/>
          </p:nvSpPr>
          <p:spPr bwMode="auto">
            <a:xfrm>
              <a:off x="1703" y="1826"/>
              <a:ext cx="0" cy="238"/>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18" name="Line 14"/>
            <p:cNvSpPr>
              <a:spLocks noChangeShapeType="1"/>
            </p:cNvSpPr>
            <p:nvPr/>
          </p:nvSpPr>
          <p:spPr bwMode="auto">
            <a:xfrm>
              <a:off x="4272" y="1826"/>
              <a:ext cx="0" cy="238"/>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19" name="Line 15"/>
            <p:cNvSpPr>
              <a:spLocks noChangeShapeType="1"/>
            </p:cNvSpPr>
            <p:nvPr/>
          </p:nvSpPr>
          <p:spPr bwMode="auto">
            <a:xfrm>
              <a:off x="5300" y="1826"/>
              <a:ext cx="0" cy="238"/>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20" name="Line 16"/>
            <p:cNvSpPr>
              <a:spLocks noChangeShapeType="1"/>
            </p:cNvSpPr>
            <p:nvPr/>
          </p:nvSpPr>
          <p:spPr bwMode="auto">
            <a:xfrm>
              <a:off x="2936" y="2421"/>
              <a:ext cx="0" cy="476"/>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21" name="Line 17"/>
            <p:cNvSpPr>
              <a:spLocks noChangeShapeType="1"/>
            </p:cNvSpPr>
            <p:nvPr/>
          </p:nvSpPr>
          <p:spPr bwMode="auto">
            <a:xfrm>
              <a:off x="471" y="1826"/>
              <a:ext cx="4829"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22" name="Line 18"/>
            <p:cNvSpPr>
              <a:spLocks noChangeShapeType="1"/>
            </p:cNvSpPr>
            <p:nvPr/>
          </p:nvSpPr>
          <p:spPr bwMode="auto">
            <a:xfrm>
              <a:off x="471" y="2658"/>
              <a:ext cx="0" cy="239"/>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23" name="Line 19"/>
            <p:cNvSpPr>
              <a:spLocks noChangeShapeType="1"/>
            </p:cNvSpPr>
            <p:nvPr/>
          </p:nvSpPr>
          <p:spPr bwMode="auto">
            <a:xfrm>
              <a:off x="1703" y="2658"/>
              <a:ext cx="0" cy="239"/>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24" name="Line 20"/>
            <p:cNvSpPr>
              <a:spLocks noChangeShapeType="1"/>
            </p:cNvSpPr>
            <p:nvPr/>
          </p:nvSpPr>
          <p:spPr bwMode="auto">
            <a:xfrm>
              <a:off x="4103" y="2658"/>
              <a:ext cx="0" cy="239"/>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25" name="Line 21"/>
            <p:cNvSpPr>
              <a:spLocks noChangeShapeType="1"/>
            </p:cNvSpPr>
            <p:nvPr/>
          </p:nvSpPr>
          <p:spPr bwMode="auto">
            <a:xfrm>
              <a:off x="5300" y="2658"/>
              <a:ext cx="0" cy="239"/>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26" name="Text Box 22"/>
            <p:cNvSpPr txBox="1">
              <a:spLocks noChangeArrowheads="1"/>
            </p:cNvSpPr>
            <p:nvPr/>
          </p:nvSpPr>
          <p:spPr bwMode="auto">
            <a:xfrm>
              <a:off x="80" y="2897"/>
              <a:ext cx="1013" cy="357"/>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1600" b="1"/>
                <a:t>FocusEvent</a:t>
              </a:r>
            </a:p>
          </p:txBody>
        </p:sp>
        <p:sp>
          <p:nvSpPr>
            <p:cNvPr id="102427" name="Text Box 23"/>
            <p:cNvSpPr txBox="1">
              <a:spLocks noChangeArrowheads="1"/>
            </p:cNvSpPr>
            <p:nvPr/>
          </p:nvSpPr>
          <p:spPr bwMode="auto">
            <a:xfrm>
              <a:off x="1126" y="2897"/>
              <a:ext cx="1234" cy="357"/>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1600" b="1"/>
                <a:t>ContainerEvent</a:t>
              </a:r>
            </a:p>
          </p:txBody>
        </p:sp>
        <p:sp>
          <p:nvSpPr>
            <p:cNvPr id="102428" name="Text Box 24"/>
            <p:cNvSpPr txBox="1">
              <a:spLocks noChangeArrowheads="1"/>
            </p:cNvSpPr>
            <p:nvPr/>
          </p:nvSpPr>
          <p:spPr bwMode="auto">
            <a:xfrm>
              <a:off x="2423" y="2897"/>
              <a:ext cx="1027" cy="357"/>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1600" b="1"/>
                <a:t>  InputEvent</a:t>
              </a:r>
            </a:p>
          </p:txBody>
        </p:sp>
        <p:sp>
          <p:nvSpPr>
            <p:cNvPr id="102429" name="Text Box 25"/>
            <p:cNvSpPr txBox="1">
              <a:spLocks noChangeArrowheads="1"/>
            </p:cNvSpPr>
            <p:nvPr/>
          </p:nvSpPr>
          <p:spPr bwMode="auto">
            <a:xfrm>
              <a:off x="3615" y="2897"/>
              <a:ext cx="925" cy="357"/>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1600" b="1"/>
                <a:t>PaintEvent</a:t>
              </a:r>
            </a:p>
          </p:txBody>
        </p:sp>
        <p:sp>
          <p:nvSpPr>
            <p:cNvPr id="102430" name="Text Box 26"/>
            <p:cNvSpPr txBox="1">
              <a:spLocks noChangeArrowheads="1"/>
            </p:cNvSpPr>
            <p:nvPr/>
          </p:nvSpPr>
          <p:spPr bwMode="auto">
            <a:xfrm>
              <a:off x="4630" y="2897"/>
              <a:ext cx="1130" cy="357"/>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1600" b="1"/>
                <a:t>WindowEvent</a:t>
              </a:r>
            </a:p>
          </p:txBody>
        </p:sp>
        <p:sp>
          <p:nvSpPr>
            <p:cNvPr id="102431" name="Line 27"/>
            <p:cNvSpPr>
              <a:spLocks noChangeShapeType="1"/>
            </p:cNvSpPr>
            <p:nvPr/>
          </p:nvSpPr>
          <p:spPr bwMode="auto">
            <a:xfrm>
              <a:off x="2936" y="3254"/>
              <a:ext cx="0" cy="237"/>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32" name="Line 28"/>
            <p:cNvSpPr>
              <a:spLocks noChangeShapeType="1"/>
            </p:cNvSpPr>
            <p:nvPr/>
          </p:nvSpPr>
          <p:spPr bwMode="auto">
            <a:xfrm>
              <a:off x="2320" y="3491"/>
              <a:ext cx="1233"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33" name="Line 29"/>
            <p:cNvSpPr>
              <a:spLocks noChangeShapeType="1"/>
            </p:cNvSpPr>
            <p:nvPr/>
          </p:nvSpPr>
          <p:spPr bwMode="auto">
            <a:xfrm>
              <a:off x="2320" y="3491"/>
              <a:ext cx="0" cy="239"/>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34" name="Line 30"/>
            <p:cNvSpPr>
              <a:spLocks noChangeShapeType="1"/>
            </p:cNvSpPr>
            <p:nvPr/>
          </p:nvSpPr>
          <p:spPr bwMode="auto">
            <a:xfrm>
              <a:off x="3553" y="3491"/>
              <a:ext cx="0" cy="239"/>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sz="1400"/>
            </a:p>
          </p:txBody>
        </p:sp>
        <p:sp>
          <p:nvSpPr>
            <p:cNvPr id="102435" name="Text Box 31"/>
            <p:cNvSpPr txBox="1">
              <a:spLocks noChangeArrowheads="1"/>
            </p:cNvSpPr>
            <p:nvPr/>
          </p:nvSpPr>
          <p:spPr bwMode="auto">
            <a:xfrm>
              <a:off x="1909" y="3730"/>
              <a:ext cx="924" cy="356"/>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1600" b="1"/>
                <a:t>KeyEvent</a:t>
              </a:r>
            </a:p>
          </p:txBody>
        </p:sp>
        <p:sp>
          <p:nvSpPr>
            <p:cNvPr id="102436" name="Text Box 32"/>
            <p:cNvSpPr txBox="1">
              <a:spLocks noChangeArrowheads="1"/>
            </p:cNvSpPr>
            <p:nvPr/>
          </p:nvSpPr>
          <p:spPr bwMode="auto">
            <a:xfrm>
              <a:off x="3039" y="3730"/>
              <a:ext cx="1027" cy="356"/>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1600" b="1"/>
                <a:t>MouseEvent</a:t>
              </a:r>
            </a:p>
          </p:txBody>
        </p:sp>
      </p:gr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内容占位符 2"/>
          <p:cNvSpPr>
            <a:spLocks noGrp="1"/>
          </p:cNvSpPr>
          <p:nvPr>
            <p:ph idx="1"/>
          </p:nvPr>
        </p:nvSpPr>
        <p:spPr>
          <a:xfrm>
            <a:off x="467544" y="1480344"/>
            <a:ext cx="8977312" cy="4840288"/>
          </a:xfrm>
        </p:spPr>
        <p:txBody>
          <a:bodyPr/>
          <a:lstStyle/>
          <a:p>
            <a:pPr>
              <a:buFont typeface="Wingdings" panose="05000000000000000000" pitchFamily="2" charset="2"/>
              <a:buChar char="n"/>
            </a:pPr>
            <a:r>
              <a:rPr lang="zh-CN" altLang="en-US" sz="2400" dirty="0" smtClean="0">
                <a:latin typeface="华文新魏" panose="02010800040101010101" pitchFamily="2" charset="-122"/>
                <a:ea typeface="华文新魏" panose="02010800040101010101" pitchFamily="2" charset="-122"/>
              </a:rPr>
              <a:t>事件源</a:t>
            </a:r>
          </a:p>
          <a:p>
            <a:pPr>
              <a:buFont typeface="Wingdings" panose="05000000000000000000" pitchFamily="2" charset="2"/>
              <a:buChar char="n"/>
            </a:pPr>
            <a:r>
              <a:rPr lang="zh-CN" altLang="en-US" sz="2400" dirty="0" smtClean="0">
                <a:latin typeface="华文新魏" panose="02010800040101010101" pitchFamily="2" charset="-122"/>
                <a:ea typeface="华文新魏" panose="02010800040101010101" pitchFamily="2" charset="-122"/>
              </a:rPr>
              <a:t>事件对象</a:t>
            </a:r>
          </a:p>
          <a:p>
            <a:pPr>
              <a:buFont typeface="Wingdings" panose="05000000000000000000" pitchFamily="2" charset="2"/>
              <a:buChar char="n"/>
            </a:pPr>
            <a:r>
              <a:rPr lang="zh-CN" altLang="en-US" sz="2400" dirty="0" smtClean="0">
                <a:latin typeface="华文新魏" panose="02010800040101010101" pitchFamily="2" charset="-122"/>
                <a:ea typeface="华文新魏" panose="02010800040101010101" pitchFamily="2" charset="-122"/>
              </a:rPr>
              <a:t>事件监听器</a:t>
            </a:r>
          </a:p>
          <a:p>
            <a:endParaRPr lang="zh-CN" altLang="en-US" sz="2400" dirty="0" smtClean="0">
              <a:latin typeface="华文新魏" panose="02010800040101010101" pitchFamily="2" charset="-122"/>
              <a:ea typeface="华文新魏" panose="02010800040101010101" pitchFamily="2" charset="-122"/>
            </a:endParaRPr>
          </a:p>
        </p:txBody>
      </p:sp>
      <p:sp>
        <p:nvSpPr>
          <p:cNvPr id="5" name="Rectangle 2"/>
          <p:cNvSpPr txBox="1">
            <a:spLocks noChangeArrowheads="1"/>
          </p:cNvSpPr>
          <p:nvPr/>
        </p:nvSpPr>
        <p:spPr>
          <a:xfrm>
            <a:off x="251520" y="436563"/>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a:t>
            </a:r>
            <a:r>
              <a:rPr lang="zh-CN" altLang="en-US" sz="3600" b="1" dirty="0">
                <a:solidFill>
                  <a:srgbClr val="FFC000"/>
                </a:solidFill>
                <a:effectLst>
                  <a:outerShdw blurRad="38100" dist="38100" dir="2700000" algn="tl">
                    <a:srgbClr val="000000">
                      <a:alpha val="43137"/>
                    </a:srgbClr>
                  </a:outerShdw>
                </a:effectLst>
                <a:latin typeface="+mj-ea"/>
                <a:ea typeface="+mj-ea"/>
              </a:rPr>
              <a:t>处理回顾</a:t>
            </a:r>
            <a:endParaRPr lang="zh-CN" altLang="en-US" sz="3600" b="1" dirty="0">
              <a:solidFill>
                <a:srgbClr val="FFC000"/>
              </a:solidFill>
              <a:effectLst>
                <a:outerShdw blurRad="38100" dist="38100" dir="2700000" algn="tl">
                  <a:srgbClr val="000000">
                    <a:alpha val="43137"/>
                  </a:srgbClr>
                </a:outerShdw>
              </a:effectLst>
              <a:latin typeface="+mj-ea"/>
              <a:ea typeface="+mj-ea"/>
            </a:endParaRPr>
          </a:p>
        </p:txBody>
      </p:sp>
      <p:pic>
        <p:nvPicPr>
          <p:cNvPr id="103429" name="Picture 4" descr="sqcl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3214688"/>
            <a:ext cx="68580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5"/>
          <p:cNvSpPr>
            <a:spLocks noChangeArrowheads="1"/>
          </p:cNvSpPr>
          <p:nvPr/>
        </p:nvSpPr>
        <p:spPr bwMode="auto">
          <a:xfrm>
            <a:off x="6877050" y="2376488"/>
            <a:ext cx="1752600" cy="1524000"/>
          </a:xfrm>
          <a:prstGeom prst="cloudCallout">
            <a:avLst>
              <a:gd name="adj1" fmla="val -36958"/>
              <a:gd name="adj2" fmla="val 86356"/>
            </a:avLst>
          </a:prstGeom>
          <a:solidFill>
            <a:schemeClr val="accent1"/>
          </a:solidFill>
          <a:ln w="9525">
            <a:solidFill>
              <a:schemeClr val="tx1"/>
            </a:solidFill>
            <a:round/>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zh-CN" altLang="en-US"/>
              <a:t>创建一个实现了某个监听器接口的类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idx="1"/>
          </p:nvPr>
        </p:nvSpPr>
        <p:spPr>
          <a:xfrm>
            <a:off x="323528" y="548680"/>
            <a:ext cx="7772400" cy="5029200"/>
          </a:xfrm>
        </p:spPr>
        <p:txBody>
          <a:bodyPr/>
          <a:lstStyle/>
          <a:p>
            <a:pPr lvl="1">
              <a:spcBef>
                <a:spcPct val="0"/>
              </a:spcBef>
              <a:buClrTx/>
              <a:buFont typeface="Wingdings" panose="05000000000000000000" pitchFamily="2" charset="2"/>
              <a:buChar char="n"/>
            </a:pPr>
            <a:r>
              <a:rPr lang="zh-CN" altLang="en-US" dirty="0" smtClean="0">
                <a:latin typeface="宋体" panose="02010600030101010101" pitchFamily="2" charset="-122"/>
              </a:rPr>
              <a:t>常见的事件及其监听器一览表</a:t>
            </a:r>
            <a:endParaRPr lang="zh-CN" altLang="en-US" dirty="0" smtClean="0">
              <a:solidFill>
                <a:srgbClr val="CCFFFF"/>
              </a:solidFill>
              <a:latin typeface="宋体" panose="02010600030101010101" pitchFamily="2" charset="-122"/>
            </a:endParaRPr>
          </a:p>
        </p:txBody>
      </p:sp>
      <p:graphicFrame>
        <p:nvGraphicFramePr>
          <p:cNvPr id="281603" name="Group 3"/>
          <p:cNvGraphicFramePr>
            <a:graphicFrameLocks noGrp="1"/>
          </p:cNvGraphicFramePr>
          <p:nvPr>
            <p:extLst>
              <p:ext uri="{D42A27DB-BD31-4B8C-83A1-F6EECF244321}">
                <p14:modId xmlns:p14="http://schemas.microsoft.com/office/powerpoint/2010/main" val="2090058124"/>
              </p:ext>
            </p:extLst>
          </p:nvPr>
        </p:nvGraphicFramePr>
        <p:xfrm>
          <a:off x="533400" y="1916832"/>
          <a:ext cx="8192393" cy="4063581"/>
        </p:xfrm>
        <a:graphic>
          <a:graphicData uri="http://schemas.openxmlformats.org/drawingml/2006/table">
            <a:tbl>
              <a:tblPr>
                <a:tableStyleId>{08FB837D-C827-4EFA-A057-4D05807E0F7C}</a:tableStyleId>
              </a:tblPr>
              <a:tblGrid>
                <a:gridCol w="2405806"/>
                <a:gridCol w="2817078"/>
                <a:gridCol w="2969509"/>
              </a:tblGrid>
              <a:tr h="325916">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zh-CN" altLang="en-US" sz="1800" b="0" u="none" strike="noStrike" cap="none" spc="0" normalizeH="0" baseline="0" dirty="0" smtClean="0">
                          <a:ln/>
                          <a:solidFill>
                            <a:schemeClr val="accent4"/>
                          </a:solidFill>
                          <a:effectLst/>
                          <a:latin typeface="+mj-ea"/>
                          <a:ea typeface="+mj-ea"/>
                        </a:rPr>
                        <a:t>事件名称</a:t>
                      </a:r>
                      <a:endParaRPr kumimoji="0" lang="zh-CN" altLang="en-US" sz="1800" b="0" i="0" u="none" strike="noStrike" cap="none" spc="0" normalizeH="0" baseline="0" dirty="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zh-CN" altLang="en-US" sz="1800" b="0" u="none" strike="noStrike" cap="none" spc="0" normalizeH="0" baseline="0" smtClean="0">
                          <a:ln/>
                          <a:solidFill>
                            <a:schemeClr val="accent4"/>
                          </a:solidFill>
                          <a:effectLst/>
                          <a:latin typeface="+mj-ea"/>
                          <a:ea typeface="+mj-ea"/>
                        </a:rPr>
                        <a:t>监听器</a:t>
                      </a:r>
                      <a:endParaRPr kumimoji="0" lang="zh-CN" altLang="en-US"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zh-CN" altLang="en-US" sz="1800" b="0" u="none" strike="noStrike" cap="none" spc="0" normalizeH="0" baseline="0" smtClean="0">
                          <a:ln/>
                          <a:solidFill>
                            <a:schemeClr val="accent4"/>
                          </a:solidFill>
                          <a:effectLst/>
                          <a:latin typeface="+mj-ea"/>
                          <a:ea typeface="+mj-ea"/>
                        </a:rPr>
                        <a:t>主要用途</a:t>
                      </a:r>
                      <a:endParaRPr kumimoji="0" lang="zh-CN" altLang="en-US" sz="1800" b="0" i="0" u="none" strike="noStrike" cap="none" spc="0" normalizeH="0" baseline="0" smtClean="0">
                        <a:ln/>
                        <a:solidFill>
                          <a:schemeClr val="accent4"/>
                        </a:solidFill>
                        <a:effectLst/>
                        <a:latin typeface="+mj-ea"/>
                        <a:ea typeface="+mj-ea"/>
                      </a:endParaRPr>
                    </a:p>
                  </a:txBody>
                  <a:tcPr horzOverflow="overflow"/>
                </a:tc>
              </a:tr>
              <a:tr h="325916">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WindowEvent</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WindowListener</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zh-CN" altLang="en-US" sz="1800" b="0" u="none" strike="noStrike" cap="none" spc="0" normalizeH="0" baseline="0" smtClean="0">
                          <a:ln/>
                          <a:solidFill>
                            <a:schemeClr val="accent4"/>
                          </a:solidFill>
                          <a:effectLst/>
                          <a:latin typeface="+mj-ea"/>
                          <a:ea typeface="+mj-ea"/>
                        </a:rPr>
                        <a:t>窗口发生变化，如关闭</a:t>
                      </a:r>
                      <a:endParaRPr kumimoji="0" lang="zh-CN" altLang="en-US" sz="1800" b="0" i="0" u="none" strike="noStrike" cap="none" spc="0" normalizeH="0" baseline="0" smtClean="0">
                        <a:ln/>
                        <a:solidFill>
                          <a:schemeClr val="accent4"/>
                        </a:solidFill>
                        <a:effectLst/>
                        <a:latin typeface="+mj-ea"/>
                        <a:ea typeface="+mj-ea"/>
                      </a:endParaRPr>
                    </a:p>
                  </a:txBody>
                  <a:tcPr horzOverflow="overflow"/>
                </a:tc>
              </a:tr>
              <a:tr h="325916">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ActionEvent</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ActionListener</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zh-CN" altLang="en-US" sz="1800" b="0" u="none" strike="noStrike" cap="none" spc="0" normalizeH="0" baseline="0" smtClean="0">
                          <a:ln/>
                          <a:solidFill>
                            <a:schemeClr val="accent4"/>
                          </a:solidFill>
                          <a:effectLst/>
                          <a:latin typeface="+mj-ea"/>
                          <a:ea typeface="+mj-ea"/>
                        </a:rPr>
                        <a:t>产生动作，如单击按钮</a:t>
                      </a:r>
                      <a:endParaRPr kumimoji="0" lang="zh-CN" altLang="en-US" sz="1800" b="0" i="0" u="none" strike="noStrike" cap="none" spc="0" normalizeH="0" baseline="0" smtClean="0">
                        <a:ln/>
                        <a:solidFill>
                          <a:schemeClr val="accent4"/>
                        </a:solidFill>
                        <a:effectLst/>
                        <a:latin typeface="+mj-ea"/>
                        <a:ea typeface="+mj-ea"/>
                      </a:endParaRPr>
                    </a:p>
                  </a:txBody>
                  <a:tcPr horzOverflow="overflow"/>
                </a:tc>
              </a:tr>
              <a:tr h="405981">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ItemEvent</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ItemListener</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zh-CN" altLang="en-US" sz="1800" b="0" u="none" strike="noStrike" cap="none" spc="0" normalizeH="0" baseline="0" smtClean="0">
                          <a:ln/>
                          <a:solidFill>
                            <a:schemeClr val="accent4"/>
                          </a:solidFill>
                          <a:effectLst/>
                          <a:latin typeface="+mj-ea"/>
                          <a:ea typeface="+mj-ea"/>
                        </a:rPr>
                        <a:t>项目变化，如复选框</a:t>
                      </a:r>
                      <a:endParaRPr kumimoji="0" lang="zh-CN" altLang="en-US" sz="1800" b="0" i="0" u="none" strike="noStrike" cap="none" spc="0" normalizeH="0" baseline="0" smtClean="0">
                        <a:ln/>
                        <a:solidFill>
                          <a:schemeClr val="accent4"/>
                        </a:solidFill>
                        <a:effectLst/>
                        <a:latin typeface="+mj-ea"/>
                        <a:ea typeface="+mj-ea"/>
                      </a:endParaRPr>
                    </a:p>
                  </a:txBody>
                  <a:tcPr horzOverflow="overflow"/>
                </a:tc>
              </a:tr>
              <a:tr h="325916">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ListSelectionEvent</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ListSelectionListener</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zh-CN" altLang="en-US" sz="1800" b="0" u="none" strike="noStrike" cap="none" spc="0" normalizeH="0" baseline="0" smtClean="0">
                          <a:ln/>
                          <a:solidFill>
                            <a:schemeClr val="accent4"/>
                          </a:solidFill>
                          <a:effectLst/>
                          <a:latin typeface="+mj-ea"/>
                          <a:ea typeface="+mj-ea"/>
                        </a:rPr>
                        <a:t>选择列表中的项目时</a:t>
                      </a:r>
                      <a:endParaRPr kumimoji="0" lang="zh-CN" altLang="en-US" sz="1800" b="0" i="0" u="none" strike="noStrike" cap="none" spc="0" normalizeH="0" baseline="0" smtClean="0">
                        <a:ln/>
                        <a:solidFill>
                          <a:schemeClr val="accent4"/>
                        </a:solidFill>
                        <a:effectLst/>
                        <a:latin typeface="+mj-ea"/>
                        <a:ea typeface="+mj-ea"/>
                      </a:endParaRPr>
                    </a:p>
                  </a:txBody>
                  <a:tcPr horzOverflow="overflow"/>
                </a:tc>
              </a:tr>
              <a:tr h="325916">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ChangeEvent</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ChangeListener</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zh-CN" altLang="en-US" sz="1800" b="0" u="none" strike="noStrike" cap="none" spc="0" normalizeH="0" baseline="0" smtClean="0">
                          <a:ln/>
                          <a:solidFill>
                            <a:schemeClr val="accent4"/>
                          </a:solidFill>
                          <a:effectLst/>
                          <a:latin typeface="+mj-ea"/>
                          <a:ea typeface="+mj-ea"/>
                        </a:rPr>
                        <a:t>状态改变，如进度条</a:t>
                      </a:r>
                      <a:endParaRPr kumimoji="0" lang="zh-CN" altLang="en-US" sz="1800" b="0" i="0" u="none" strike="noStrike" cap="none" spc="0" normalizeH="0" baseline="0" smtClean="0">
                        <a:ln/>
                        <a:solidFill>
                          <a:schemeClr val="accent4"/>
                        </a:solidFill>
                        <a:effectLst/>
                        <a:latin typeface="+mj-ea"/>
                        <a:ea typeface="+mj-ea"/>
                      </a:endParaRPr>
                    </a:p>
                  </a:txBody>
                  <a:tcPr horzOverflow="overflow"/>
                </a:tc>
              </a:tr>
              <a:tr h="325916">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FocusEvent</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FocusListener</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zh-CN" altLang="en-US" sz="1800" b="0" u="none" strike="noStrike" cap="none" spc="0" normalizeH="0" baseline="0" smtClean="0">
                          <a:ln/>
                          <a:solidFill>
                            <a:schemeClr val="accent4"/>
                          </a:solidFill>
                          <a:effectLst/>
                          <a:latin typeface="+mj-ea"/>
                          <a:ea typeface="+mj-ea"/>
                        </a:rPr>
                        <a:t>焦点获得或失去</a:t>
                      </a:r>
                      <a:endParaRPr kumimoji="0" lang="zh-CN" altLang="en-US" sz="1800" b="0" i="0" u="none" strike="noStrike" cap="none" spc="0" normalizeH="0" baseline="0" smtClean="0">
                        <a:ln/>
                        <a:solidFill>
                          <a:schemeClr val="accent4"/>
                        </a:solidFill>
                        <a:effectLst/>
                        <a:latin typeface="+mj-ea"/>
                        <a:ea typeface="+mj-ea"/>
                      </a:endParaRPr>
                    </a:p>
                  </a:txBody>
                  <a:tcPr horzOverflow="overflow"/>
                </a:tc>
              </a:tr>
              <a:tr h="325916">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MouseEvent</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MouseListener</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zh-CN" altLang="en-US" sz="1800" b="0" u="none" strike="noStrike" cap="none" spc="0" normalizeH="0" baseline="0" smtClean="0">
                          <a:ln/>
                          <a:solidFill>
                            <a:schemeClr val="accent4"/>
                          </a:solidFill>
                          <a:effectLst/>
                          <a:latin typeface="+mj-ea"/>
                          <a:ea typeface="+mj-ea"/>
                        </a:rPr>
                        <a:t>鼠标点击、进入或离开</a:t>
                      </a:r>
                      <a:endParaRPr kumimoji="0" lang="zh-CN" altLang="en-US" sz="1800" b="0" i="0" u="none" strike="noStrike" cap="none" spc="0" normalizeH="0" baseline="0" smtClean="0">
                        <a:ln/>
                        <a:solidFill>
                          <a:schemeClr val="accent4"/>
                        </a:solidFill>
                        <a:effectLst/>
                        <a:latin typeface="+mj-ea"/>
                        <a:ea typeface="+mj-ea"/>
                      </a:endParaRPr>
                    </a:p>
                  </a:txBody>
                  <a:tcPr horzOverflow="overflow"/>
                </a:tc>
              </a:tr>
              <a:tr h="325916">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MouseEvent</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MouseMotionListener</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zh-CN" altLang="en-US" sz="1800" b="0" u="none" strike="noStrike" cap="none" spc="0" normalizeH="0" baseline="0" smtClean="0">
                          <a:ln/>
                          <a:solidFill>
                            <a:schemeClr val="accent4"/>
                          </a:solidFill>
                          <a:effectLst/>
                          <a:latin typeface="+mj-ea"/>
                          <a:ea typeface="+mj-ea"/>
                        </a:rPr>
                        <a:t>鼠标拖动或移动</a:t>
                      </a:r>
                      <a:endParaRPr kumimoji="0" lang="zh-CN" altLang="en-US" sz="1800" b="0" i="0" u="none" strike="noStrike" cap="none" spc="0" normalizeH="0" baseline="0" smtClean="0">
                        <a:ln/>
                        <a:solidFill>
                          <a:schemeClr val="accent4"/>
                        </a:solidFill>
                        <a:effectLst/>
                        <a:latin typeface="+mj-ea"/>
                        <a:ea typeface="+mj-ea"/>
                      </a:endParaRPr>
                    </a:p>
                  </a:txBody>
                  <a:tcPr horzOverflow="overflow"/>
                </a:tc>
              </a:tr>
              <a:tr h="325916">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KeyEvent</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smtClean="0">
                          <a:ln/>
                          <a:solidFill>
                            <a:schemeClr val="accent4"/>
                          </a:solidFill>
                          <a:effectLst/>
                          <a:latin typeface="+mj-ea"/>
                          <a:ea typeface="+mj-ea"/>
                        </a:rPr>
                        <a:t>KeyListener</a:t>
                      </a:r>
                      <a:endParaRPr kumimoji="0" lang="en-US" altLang="zh-CN" sz="1800" b="0" i="0" u="none" strike="noStrike" cap="none" spc="0" normalizeH="0" baseline="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zh-CN" altLang="en-US" sz="1800" b="0" u="none" strike="noStrike" cap="none" spc="0" normalizeH="0" baseline="0" smtClean="0">
                          <a:ln/>
                          <a:solidFill>
                            <a:schemeClr val="accent4"/>
                          </a:solidFill>
                          <a:effectLst/>
                          <a:latin typeface="+mj-ea"/>
                          <a:ea typeface="+mj-ea"/>
                        </a:rPr>
                        <a:t>按键产生时</a:t>
                      </a:r>
                      <a:endParaRPr kumimoji="0" lang="zh-CN" altLang="en-US" sz="1800" b="0" i="0" u="none" strike="noStrike" cap="none" spc="0" normalizeH="0" baseline="0" smtClean="0">
                        <a:ln/>
                        <a:solidFill>
                          <a:schemeClr val="accent4"/>
                        </a:solidFill>
                        <a:effectLst/>
                        <a:latin typeface="+mj-ea"/>
                        <a:ea typeface="+mj-ea"/>
                      </a:endParaRPr>
                    </a:p>
                  </a:txBody>
                  <a:tcPr horzOverflow="overflow"/>
                </a:tc>
              </a:tr>
              <a:tr h="325916">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dirty="0" err="1" smtClean="0">
                          <a:ln/>
                          <a:solidFill>
                            <a:schemeClr val="accent4"/>
                          </a:solidFill>
                          <a:effectLst/>
                          <a:latin typeface="+mj-ea"/>
                          <a:ea typeface="+mj-ea"/>
                        </a:rPr>
                        <a:t>MenuEvent</a:t>
                      </a:r>
                      <a:endParaRPr kumimoji="0" lang="en-US" altLang="zh-CN" sz="1800" b="0" i="0" u="none" strike="noStrike" cap="none" spc="0" normalizeH="0" baseline="0" dirty="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en-US" altLang="zh-CN" sz="1800" b="0" u="none" strike="noStrike" cap="none" spc="0" normalizeH="0" baseline="0" dirty="0" err="1" smtClean="0">
                          <a:ln/>
                          <a:solidFill>
                            <a:schemeClr val="accent4"/>
                          </a:solidFill>
                          <a:effectLst/>
                          <a:latin typeface="+mj-ea"/>
                          <a:ea typeface="+mj-ea"/>
                        </a:rPr>
                        <a:t>MenuListener</a:t>
                      </a:r>
                      <a:endParaRPr kumimoji="0" lang="en-US" altLang="zh-CN" sz="1800" b="0" i="0" u="none" strike="noStrike" cap="none" spc="0" normalizeH="0" baseline="0" dirty="0" smtClean="0">
                        <a:ln/>
                        <a:solidFill>
                          <a:schemeClr val="accent4"/>
                        </a:solidFill>
                        <a:effectLst/>
                        <a:latin typeface="+mj-ea"/>
                        <a:ea typeface="+mj-ea"/>
                      </a:endParaRPr>
                    </a:p>
                  </a:txBody>
                  <a:tcPr horzOverflow="overflow"/>
                </a:tc>
                <a:tc>
                  <a:txBody>
                    <a:bodyPr/>
                    <a:lstStyle/>
                    <a:p>
                      <a:pPr marL="0" marR="0" lvl="0" indent="0" algn="l" defTabSz="914400" rtl="0" eaLnBrk="1" fontAlgn="base" latinLnBrk="0" hangingPunct="1">
                        <a:lnSpc>
                          <a:spcPct val="100000"/>
                        </a:lnSpc>
                        <a:spcBef>
                          <a:spcPct val="0"/>
                        </a:spcBef>
                        <a:spcAft>
                          <a:spcPct val="15000"/>
                        </a:spcAft>
                        <a:buClr>
                          <a:schemeClr val="tx1"/>
                        </a:buClr>
                        <a:buSzTx/>
                        <a:buFont typeface="Wingdings" pitchFamily="2" charset="2"/>
                        <a:buNone/>
                        <a:tabLst/>
                      </a:pPr>
                      <a:r>
                        <a:rPr kumimoji="0" lang="zh-CN" altLang="en-US" sz="1800" b="0" u="none" strike="noStrike" cap="none" spc="0" normalizeH="0" baseline="0" dirty="0" smtClean="0">
                          <a:ln/>
                          <a:solidFill>
                            <a:schemeClr val="accent4"/>
                          </a:solidFill>
                          <a:effectLst/>
                          <a:latin typeface="+mj-ea"/>
                          <a:ea typeface="+mj-ea"/>
                        </a:rPr>
                        <a:t>菜单选择时</a:t>
                      </a:r>
                      <a:endParaRPr kumimoji="0" lang="zh-CN" altLang="en-US" sz="1800" b="0" i="0" u="none" strike="noStrike" cap="none" spc="0" normalizeH="0" baseline="0" dirty="0" smtClean="0">
                        <a:ln/>
                        <a:solidFill>
                          <a:schemeClr val="accent4"/>
                        </a:solidFill>
                        <a:effectLst/>
                        <a:latin typeface="+mj-ea"/>
                        <a:ea typeface="+mj-ea"/>
                      </a:endParaRPr>
                    </a:p>
                  </a:txBody>
                  <a:tcPr horzOverflow="overflow"/>
                </a:tc>
              </a:tr>
            </a:tbl>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idx="1"/>
          </p:nvPr>
        </p:nvSpPr>
        <p:spPr>
          <a:xfrm>
            <a:off x="16818" y="1484784"/>
            <a:ext cx="8977313" cy="4768850"/>
          </a:xfrm>
        </p:spPr>
        <p:txBody>
          <a:bodyPr/>
          <a:lstStyle/>
          <a:p>
            <a:pPr marL="1625600" lvl="2" indent="-711200">
              <a:spcBef>
                <a:spcPct val="0"/>
              </a:spcBef>
              <a:buClrTx/>
              <a:buFont typeface="Wingdings" panose="05000000000000000000" pitchFamily="2" charset="2"/>
              <a:buChar char="Ø"/>
            </a:pPr>
            <a:r>
              <a:rPr lang="zh-CN" altLang="en-US" sz="2400" dirty="0" smtClean="0">
                <a:solidFill>
                  <a:schemeClr val="tx1"/>
                </a:solidFill>
                <a:latin typeface="宋体" panose="02010600030101010101" pitchFamily="2" charset="-122"/>
              </a:rPr>
              <a:t>创建将要产生事件的组件对象</a:t>
            </a:r>
          </a:p>
          <a:p>
            <a:pPr marL="1625600" lvl="2" indent="-711200">
              <a:spcBef>
                <a:spcPct val="0"/>
              </a:spcBef>
              <a:buClrTx/>
              <a:buFont typeface="Wingdings" panose="05000000000000000000" pitchFamily="2" charset="2"/>
              <a:buChar char="Ø"/>
            </a:pPr>
            <a:r>
              <a:rPr lang="zh-CN" altLang="en-US" sz="2400" dirty="0" smtClean="0">
                <a:solidFill>
                  <a:schemeClr val="tx1"/>
                </a:solidFill>
                <a:latin typeface="宋体" panose="02010600030101010101" pitchFamily="2" charset="-122"/>
              </a:rPr>
              <a:t>构造实现相应事件监听器接口的类，并创建事件监听器对象</a:t>
            </a:r>
          </a:p>
          <a:p>
            <a:pPr marL="1625600" lvl="2" indent="-711200">
              <a:spcBef>
                <a:spcPct val="0"/>
              </a:spcBef>
              <a:buClrTx/>
              <a:buFont typeface="Wingdings" panose="05000000000000000000" pitchFamily="2" charset="2"/>
              <a:buChar char="Ø"/>
            </a:pPr>
            <a:r>
              <a:rPr lang="zh-CN" altLang="en-US" sz="2400" dirty="0" smtClean="0">
                <a:solidFill>
                  <a:schemeClr val="tx1"/>
                </a:solidFill>
                <a:latin typeface="宋体" panose="02010600030101010101" pitchFamily="2" charset="-122"/>
              </a:rPr>
              <a:t>为组件对象增加事件监听器对象：</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组件对象</a:t>
            </a:r>
            <a:r>
              <a:rPr lang="en-US" altLang="zh-CN" sz="2400" dirty="0" smtClean="0">
                <a:solidFill>
                  <a:schemeClr val="tx1"/>
                </a:solidFill>
                <a:latin typeface="宋体" panose="02010600030101010101" pitchFamily="2" charset="-122"/>
              </a:rPr>
              <a:t>.</a:t>
            </a:r>
            <a:r>
              <a:rPr lang="en-US" altLang="zh-CN" sz="2400" dirty="0" err="1" smtClean="0">
                <a:solidFill>
                  <a:schemeClr val="tx1"/>
                </a:solidFill>
                <a:latin typeface="宋体" panose="02010600030101010101" pitchFamily="2" charset="-122"/>
              </a:rPr>
              <a:t>addXxxListener</a:t>
            </a:r>
            <a:r>
              <a:rPr lang="en-US" altLang="zh-CN" sz="2400" dirty="0" smtClean="0">
                <a:solidFill>
                  <a:schemeClr val="tx1"/>
                </a:solidFill>
                <a:latin typeface="宋体" panose="02010600030101010101" pitchFamily="2" charset="-122"/>
              </a:rPr>
              <a:t>(</a:t>
            </a:r>
            <a:r>
              <a:rPr lang="zh-CN" altLang="en-US" sz="2400" dirty="0" smtClean="0">
                <a:solidFill>
                  <a:schemeClr val="tx1"/>
                </a:solidFill>
                <a:latin typeface="宋体" panose="02010600030101010101" pitchFamily="2" charset="-122"/>
              </a:rPr>
              <a:t>事件监听器对象</a:t>
            </a:r>
            <a:r>
              <a:rPr lang="en-US" altLang="zh-CN" sz="2400" dirty="0" smtClean="0">
                <a:solidFill>
                  <a:schemeClr val="tx1"/>
                </a:solidFill>
                <a:latin typeface="宋体" panose="02010600030101010101" pitchFamily="2" charset="-122"/>
              </a:rPr>
              <a:t>);</a:t>
            </a:r>
            <a:br>
              <a:rPr lang="en-US" altLang="zh-CN"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如：</a:t>
            </a:r>
            <a:r>
              <a:rPr lang="en-US" altLang="zh-CN" sz="2400" dirty="0" err="1" smtClean="0">
                <a:solidFill>
                  <a:schemeClr val="tx1"/>
                </a:solidFill>
                <a:latin typeface="宋体" panose="02010600030101010101" pitchFamily="2" charset="-122"/>
              </a:rPr>
              <a:t>button.addActionListener</a:t>
            </a:r>
            <a:r>
              <a:rPr lang="en-US" altLang="zh-CN" sz="2400" dirty="0" smtClean="0">
                <a:solidFill>
                  <a:schemeClr val="tx1"/>
                </a:solidFill>
                <a:latin typeface="宋体" panose="02010600030101010101" pitchFamily="2" charset="-122"/>
              </a:rPr>
              <a:t>(this);</a:t>
            </a:r>
          </a:p>
          <a:p>
            <a:pPr lvl="1">
              <a:spcBef>
                <a:spcPct val="0"/>
              </a:spcBef>
              <a:buClrTx/>
              <a:buFontTx/>
              <a:buNone/>
            </a:pPr>
            <a:r>
              <a:rPr lang="zh-CN" altLang="en-US" sz="2400" dirty="0" smtClean="0">
                <a:solidFill>
                  <a:srgbClr val="FF0000"/>
                </a:solidFill>
                <a:latin typeface="宋体" panose="02010600030101010101" pitchFamily="2" charset="-122"/>
              </a:rPr>
              <a:t>注：接口中的方法都含有所产生的事件对象参数，使用该参数的</a:t>
            </a:r>
            <a:r>
              <a:rPr lang="en-US" altLang="zh-CN" sz="2400" dirty="0" err="1" smtClean="0">
                <a:solidFill>
                  <a:srgbClr val="FF0000"/>
                </a:solidFill>
                <a:latin typeface="宋体" panose="02010600030101010101" pitchFamily="2" charset="-122"/>
              </a:rPr>
              <a:t>getSource</a:t>
            </a:r>
            <a:r>
              <a:rPr lang="en-US" altLang="zh-CN" sz="2400" dirty="0" smtClean="0">
                <a:solidFill>
                  <a:srgbClr val="FF0000"/>
                </a:solidFill>
                <a:latin typeface="宋体" panose="02010600030101010101" pitchFamily="2" charset="-122"/>
              </a:rPr>
              <a:t>()</a:t>
            </a:r>
            <a:r>
              <a:rPr lang="zh-CN" altLang="en-US" sz="2400" dirty="0" smtClean="0">
                <a:solidFill>
                  <a:srgbClr val="FF0000"/>
                </a:solidFill>
                <a:latin typeface="宋体" panose="02010600030101010101" pitchFamily="2" charset="-122"/>
              </a:rPr>
              <a:t>方法可以得到产生该事件的事件源</a:t>
            </a:r>
            <a:endParaRPr lang="en-US" altLang="zh-CN" sz="2400" dirty="0" smtClean="0">
              <a:solidFill>
                <a:srgbClr val="FF0000"/>
              </a:solidFill>
              <a:latin typeface="宋体" panose="02010600030101010101" pitchFamily="2" charset="-122"/>
            </a:endParaRPr>
          </a:p>
          <a:p>
            <a:pPr lvl="1">
              <a:spcBef>
                <a:spcPct val="0"/>
              </a:spcBef>
              <a:buClrTx/>
              <a:buFontTx/>
              <a:buNone/>
            </a:pPr>
            <a:r>
              <a:rPr lang="zh-CN" altLang="en-US" sz="2400" dirty="0" smtClean="0">
                <a:solidFill>
                  <a:schemeClr val="tx1"/>
                </a:solidFill>
                <a:latin typeface="宋体" panose="02010600030101010101" pitchFamily="2" charset="-122"/>
              </a:rPr>
              <a:t>   例如：</a:t>
            </a:r>
            <a:endParaRPr lang="en-US" altLang="zh-CN" sz="2400" dirty="0" smtClean="0">
              <a:solidFill>
                <a:schemeClr val="tx1"/>
              </a:solidFill>
              <a:latin typeface="宋体" panose="02010600030101010101" pitchFamily="2" charset="-122"/>
            </a:endParaRPr>
          </a:p>
          <a:p>
            <a:pPr lvl="1">
              <a:spcBef>
                <a:spcPct val="0"/>
              </a:spcBef>
              <a:buClrTx/>
              <a:buFontTx/>
              <a:buNone/>
            </a:pPr>
            <a:r>
              <a:rPr lang="en-US" altLang="zh-CN" sz="2400" dirty="0" smtClean="0">
                <a:latin typeface="宋体" panose="02010600030101010101" pitchFamily="2" charset="-122"/>
              </a:rPr>
              <a:t>   public void </a:t>
            </a:r>
            <a:r>
              <a:rPr lang="en-US" altLang="zh-CN" sz="2400" dirty="0" err="1" smtClean="0">
                <a:latin typeface="宋体" panose="02010600030101010101" pitchFamily="2" charset="-122"/>
              </a:rPr>
              <a:t>actionPerformed</a:t>
            </a:r>
            <a:r>
              <a:rPr lang="en-US" altLang="zh-CN" sz="2400" dirty="0" smtClean="0">
                <a:latin typeface="宋体" panose="02010600030101010101" pitchFamily="2" charset="-122"/>
              </a:rPr>
              <a:t>(</a:t>
            </a:r>
            <a:r>
              <a:rPr lang="en-US" altLang="zh-CN" sz="2400" dirty="0" err="1" smtClean="0">
                <a:latin typeface="宋体" panose="02010600030101010101" pitchFamily="2" charset="-122"/>
              </a:rPr>
              <a:t>ActionEvent</a:t>
            </a:r>
            <a:r>
              <a:rPr lang="en-US" altLang="zh-CN" sz="2400" dirty="0" smtClean="0">
                <a:latin typeface="宋体" panose="02010600030101010101" pitchFamily="2" charset="-122"/>
              </a:rPr>
              <a:t> </a:t>
            </a:r>
            <a:r>
              <a:rPr lang="en-US" altLang="zh-CN" sz="2400" dirty="0" err="1" smtClean="0">
                <a:latin typeface="宋体" panose="02010600030101010101" pitchFamily="2" charset="-122"/>
              </a:rPr>
              <a:t>evt</a:t>
            </a:r>
            <a:r>
              <a:rPr lang="en-US" altLang="zh-CN" sz="2400" dirty="0" smtClean="0">
                <a:latin typeface="宋体" panose="02010600030101010101" pitchFamily="2" charset="-122"/>
              </a:rPr>
              <a:t>);</a:t>
            </a:r>
          </a:p>
        </p:txBody>
      </p:sp>
      <p:sp>
        <p:nvSpPr>
          <p:cNvPr id="6" name="Rectangle 2"/>
          <p:cNvSpPr txBox="1">
            <a:spLocks noChangeArrowheads="1"/>
          </p:cNvSpPr>
          <p:nvPr/>
        </p:nvSpPr>
        <p:spPr>
          <a:xfrm>
            <a:off x="428625" y="357188"/>
            <a:ext cx="8229600" cy="642937"/>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事件处理一般方法</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idx="1"/>
          </p:nvPr>
        </p:nvSpPr>
        <p:spPr>
          <a:xfrm>
            <a:off x="0" y="1254671"/>
            <a:ext cx="8977313" cy="5572125"/>
          </a:xfrm>
        </p:spPr>
        <p:txBody>
          <a:bodyPr/>
          <a:lstStyle/>
          <a:p>
            <a:pPr lvl="1">
              <a:lnSpc>
                <a:spcPct val="90000"/>
              </a:lnSpc>
              <a:spcBef>
                <a:spcPct val="0"/>
              </a:spcBef>
              <a:buClrTx/>
              <a:buFont typeface="Wingdings" panose="05000000000000000000" pitchFamily="2" charset="2"/>
              <a:buChar char="n"/>
              <a:defRPr/>
            </a:pPr>
            <a:r>
              <a:rPr lang="en-US" altLang="zh-CN" dirty="0" err="1">
                <a:latin typeface="宋体" pitchFamily="2" charset="-122"/>
              </a:rPr>
              <a:t>ActionEvent</a:t>
            </a:r>
            <a:r>
              <a:rPr lang="en-US" altLang="zh-CN" dirty="0">
                <a:latin typeface="宋体" pitchFamily="2" charset="-122"/>
              </a:rPr>
              <a:t> </a:t>
            </a:r>
            <a:r>
              <a:rPr lang="zh-CN" altLang="en-US" dirty="0">
                <a:latin typeface="宋体" pitchFamily="2" charset="-122"/>
              </a:rPr>
              <a:t>与 </a:t>
            </a:r>
            <a:r>
              <a:rPr lang="en-US" altLang="zh-CN" dirty="0" err="1">
                <a:latin typeface="宋体" pitchFamily="2" charset="-122"/>
              </a:rPr>
              <a:t>ActionListener</a:t>
            </a:r>
            <a:endParaRPr lang="en-US" altLang="zh-CN" dirty="0">
              <a:latin typeface="宋体" pitchFamily="2" charset="-122"/>
            </a:endParaRPr>
          </a:p>
          <a:p>
            <a:pPr marL="1625600" lvl="2" indent="-711200">
              <a:lnSpc>
                <a:spcPct val="90000"/>
              </a:lnSpc>
              <a:spcBef>
                <a:spcPct val="0"/>
              </a:spcBef>
              <a:buClrTx/>
              <a:buFont typeface="Wingdings" panose="05000000000000000000" pitchFamily="2" charset="2"/>
              <a:buChar char="Ø"/>
              <a:defRPr/>
            </a:pPr>
            <a:r>
              <a:rPr lang="zh-CN" altLang="en-US" sz="2400" dirty="0">
                <a:solidFill>
                  <a:schemeClr val="tx1"/>
                </a:solidFill>
                <a:latin typeface="宋体" pitchFamily="2" charset="-122"/>
              </a:rPr>
              <a:t>当单击按钮、在文本域中回车、选择组合框中的项目、选择菜单项时产生该事件</a:t>
            </a:r>
          </a:p>
          <a:p>
            <a:pPr marL="1625600" lvl="2" indent="-711200">
              <a:lnSpc>
                <a:spcPct val="90000"/>
              </a:lnSpc>
              <a:spcBef>
                <a:spcPct val="0"/>
              </a:spcBef>
              <a:buClrTx/>
              <a:buFont typeface="Wingdings" panose="05000000000000000000" pitchFamily="2" charset="2"/>
              <a:buChar char="Ø"/>
              <a:defRPr/>
            </a:pPr>
            <a:r>
              <a:rPr lang="en-US" altLang="zh-CN" sz="2400" dirty="0" err="1">
                <a:solidFill>
                  <a:schemeClr val="tx1"/>
                </a:solidFill>
                <a:latin typeface="宋体" pitchFamily="2" charset="-122"/>
              </a:rPr>
              <a:t>ActionListener</a:t>
            </a:r>
            <a:r>
              <a:rPr lang="zh-CN" altLang="en-US" sz="2400" dirty="0">
                <a:solidFill>
                  <a:schemeClr val="tx1"/>
                </a:solidFill>
                <a:latin typeface="宋体" pitchFamily="2" charset="-122"/>
              </a:rPr>
              <a:t>接口中的方法</a:t>
            </a:r>
          </a:p>
          <a:p>
            <a:pPr marL="2082800" lvl="3" indent="-711200">
              <a:lnSpc>
                <a:spcPct val="90000"/>
              </a:lnSpc>
              <a:spcBef>
                <a:spcPct val="0"/>
              </a:spcBef>
              <a:buClrTx/>
              <a:buFont typeface="Wingdings" panose="05000000000000000000" pitchFamily="2" charset="2"/>
              <a:buNone/>
              <a:defRPr/>
            </a:pPr>
            <a:r>
              <a:rPr lang="en-US" altLang="zh-CN" sz="2400" dirty="0" smtClean="0">
                <a:solidFill>
                  <a:srgbClr val="FF0000"/>
                </a:solidFill>
                <a:latin typeface="宋体" pitchFamily="2" charset="-122"/>
              </a:rPr>
              <a:t>	void </a:t>
            </a:r>
            <a:r>
              <a:rPr lang="en-US" altLang="zh-CN" sz="2400" dirty="0" err="1">
                <a:solidFill>
                  <a:srgbClr val="FF0000"/>
                </a:solidFill>
                <a:latin typeface="宋体" pitchFamily="2" charset="-122"/>
              </a:rPr>
              <a:t>actionPerformed</a:t>
            </a:r>
            <a:r>
              <a:rPr lang="en-US" altLang="zh-CN" sz="2400" dirty="0">
                <a:solidFill>
                  <a:srgbClr val="FF0000"/>
                </a:solidFill>
                <a:latin typeface="宋体" pitchFamily="2" charset="-122"/>
              </a:rPr>
              <a:t>(</a:t>
            </a:r>
            <a:r>
              <a:rPr lang="en-US" altLang="zh-CN" sz="2400" dirty="0" err="1">
                <a:solidFill>
                  <a:srgbClr val="FF0000"/>
                </a:solidFill>
                <a:latin typeface="宋体" pitchFamily="2" charset="-122"/>
              </a:rPr>
              <a:t>ActionEvent</a:t>
            </a:r>
            <a:r>
              <a:rPr lang="en-US" altLang="zh-CN" sz="2400" dirty="0">
                <a:solidFill>
                  <a:srgbClr val="FF0000"/>
                </a:solidFill>
                <a:latin typeface="宋体" pitchFamily="2" charset="-122"/>
              </a:rPr>
              <a:t>);</a:t>
            </a:r>
          </a:p>
          <a:p>
            <a:pPr marL="1625600" lvl="2" indent="-711200">
              <a:lnSpc>
                <a:spcPct val="90000"/>
              </a:lnSpc>
              <a:spcBef>
                <a:spcPct val="0"/>
              </a:spcBef>
              <a:buClrTx/>
              <a:buFont typeface="Wingdings" panose="05000000000000000000" pitchFamily="2" charset="2"/>
              <a:buChar char="Ø"/>
              <a:defRPr/>
            </a:pPr>
            <a:r>
              <a:rPr lang="zh-CN" altLang="en-US" sz="2400" dirty="0">
                <a:solidFill>
                  <a:schemeClr val="tx1"/>
                </a:solidFill>
                <a:latin typeface="宋体" pitchFamily="2" charset="-122"/>
              </a:rPr>
              <a:t>该事件在实际应用中经常被处理</a:t>
            </a:r>
          </a:p>
          <a:p>
            <a:pPr marL="1625600" lvl="2" indent="-711200">
              <a:lnSpc>
                <a:spcPct val="90000"/>
              </a:lnSpc>
              <a:spcBef>
                <a:spcPct val="0"/>
              </a:spcBef>
              <a:buClrTx/>
              <a:buFont typeface="Wingdings" panose="05000000000000000000" pitchFamily="2" charset="2"/>
              <a:buChar char="Ø"/>
              <a:defRPr/>
            </a:pPr>
            <a:r>
              <a:rPr lang="en-US" altLang="zh-CN" sz="2400" dirty="0" err="1">
                <a:solidFill>
                  <a:schemeClr val="tx1"/>
                </a:solidFill>
                <a:latin typeface="宋体" pitchFamily="2" charset="-122"/>
              </a:rPr>
              <a:t>ActionEvent</a:t>
            </a:r>
            <a:r>
              <a:rPr lang="zh-CN" altLang="en-US" sz="2400" dirty="0">
                <a:solidFill>
                  <a:schemeClr val="tx1"/>
                </a:solidFill>
                <a:latin typeface="宋体" pitchFamily="2" charset="-122"/>
              </a:rPr>
              <a:t>中的常用方法</a:t>
            </a:r>
          </a:p>
          <a:p>
            <a:pPr marL="2082800" lvl="3" indent="-711200">
              <a:lnSpc>
                <a:spcPct val="90000"/>
              </a:lnSpc>
              <a:spcBef>
                <a:spcPct val="0"/>
              </a:spcBef>
              <a:buClrTx/>
              <a:buFont typeface="Wingdings" panose="05000000000000000000" pitchFamily="2" charset="2"/>
              <a:buNone/>
              <a:defRPr/>
            </a:pPr>
            <a:r>
              <a:rPr lang="en-US" altLang="zh-CN" sz="2400" dirty="0" smtClean="0">
                <a:solidFill>
                  <a:srgbClr val="FF0000"/>
                </a:solidFill>
                <a:latin typeface="宋体" pitchFamily="2" charset="-122"/>
              </a:rPr>
              <a:t>	String </a:t>
            </a:r>
            <a:r>
              <a:rPr lang="en-US" altLang="zh-CN" sz="2400" dirty="0" err="1">
                <a:solidFill>
                  <a:srgbClr val="FF0000"/>
                </a:solidFill>
                <a:latin typeface="宋体" pitchFamily="2" charset="-122"/>
              </a:rPr>
              <a:t>getActionCommand</a:t>
            </a:r>
            <a:r>
              <a:rPr lang="en-US" altLang="zh-CN" sz="2400" dirty="0">
                <a:solidFill>
                  <a:srgbClr val="FF0000"/>
                </a:solidFill>
                <a:latin typeface="宋体" pitchFamily="2" charset="-122"/>
              </a:rPr>
              <a:t>();</a:t>
            </a:r>
            <a:br>
              <a:rPr lang="en-US" altLang="zh-CN" sz="2400" dirty="0">
                <a:solidFill>
                  <a:srgbClr val="FF0000"/>
                </a:solidFill>
                <a:latin typeface="宋体" pitchFamily="2" charset="-122"/>
              </a:rPr>
            </a:br>
            <a:r>
              <a:rPr lang="en-US" altLang="zh-CN" sz="2400" dirty="0">
                <a:solidFill>
                  <a:srgbClr val="FF0000"/>
                </a:solidFill>
                <a:latin typeface="宋体" pitchFamily="2" charset="-122"/>
              </a:rPr>
              <a:t>//</a:t>
            </a:r>
            <a:r>
              <a:rPr lang="zh-CN" altLang="en-US" sz="2400" dirty="0">
                <a:solidFill>
                  <a:srgbClr val="FF0000"/>
                </a:solidFill>
                <a:latin typeface="宋体" pitchFamily="2" charset="-122"/>
              </a:rPr>
              <a:t>获得与该动作相联系的组件的命令字符串名称，组件对象可使用</a:t>
            </a:r>
            <a:br>
              <a:rPr lang="zh-CN" altLang="en-US" sz="2400" dirty="0">
                <a:solidFill>
                  <a:srgbClr val="FF0000"/>
                </a:solidFill>
                <a:latin typeface="宋体" pitchFamily="2" charset="-122"/>
              </a:rPr>
            </a:br>
            <a:r>
              <a:rPr lang="zh-CN" altLang="en-US" sz="2400" dirty="0">
                <a:solidFill>
                  <a:srgbClr val="FF0000"/>
                </a:solidFill>
                <a:latin typeface="宋体" pitchFamily="2" charset="-122"/>
              </a:rPr>
              <a:t>	</a:t>
            </a:r>
            <a:r>
              <a:rPr lang="en-US" altLang="zh-CN" sz="2400" dirty="0" err="1">
                <a:solidFill>
                  <a:srgbClr val="FF0000"/>
                </a:solidFill>
                <a:latin typeface="宋体" pitchFamily="2" charset="-122"/>
              </a:rPr>
              <a:t>setActionCommand</a:t>
            </a:r>
            <a:r>
              <a:rPr lang="en-US" altLang="zh-CN" sz="2400" dirty="0">
                <a:solidFill>
                  <a:srgbClr val="FF0000"/>
                </a:solidFill>
                <a:latin typeface="宋体" pitchFamily="2" charset="-122"/>
              </a:rPr>
              <a:t>(String</a:t>
            </a:r>
            <a:r>
              <a:rPr lang="en-US" altLang="zh-CN" sz="2400" dirty="0" smtClean="0">
                <a:solidFill>
                  <a:srgbClr val="FF0000"/>
                </a:solidFill>
                <a:latin typeface="宋体" pitchFamily="2" charset="-122"/>
              </a:rPr>
              <a:t>)</a:t>
            </a:r>
          </a:p>
          <a:p>
            <a:pPr marL="0" lvl="3" indent="0">
              <a:lnSpc>
                <a:spcPct val="90000"/>
              </a:lnSpc>
              <a:spcBef>
                <a:spcPct val="0"/>
              </a:spcBef>
              <a:buClrTx/>
              <a:buFont typeface="Wingdings" panose="05000000000000000000" pitchFamily="2" charset="2"/>
              <a:buNone/>
              <a:defRPr/>
            </a:pPr>
            <a:r>
              <a:rPr lang="zh-CN" altLang="en-US" sz="2400" dirty="0" smtClean="0">
                <a:solidFill>
                  <a:srgbClr val="FF0000"/>
                </a:solidFill>
                <a:latin typeface="宋体" pitchFamily="2" charset="-122"/>
              </a:rPr>
              <a:t>      方法</a:t>
            </a:r>
            <a:r>
              <a:rPr lang="zh-CN" altLang="en-US" sz="2400" dirty="0">
                <a:solidFill>
                  <a:srgbClr val="FF0000"/>
                </a:solidFill>
                <a:latin typeface="宋体" pitchFamily="2" charset="-122"/>
              </a:rPr>
              <a:t>进行设置，默认的命令字符串名称是组件的标签</a:t>
            </a:r>
            <a:r>
              <a:rPr lang="zh-CN" altLang="en-US" sz="2400" dirty="0" smtClean="0">
                <a:solidFill>
                  <a:srgbClr val="FF0000"/>
                </a:solidFill>
                <a:latin typeface="宋体" pitchFamily="2" charset="-122"/>
              </a:rPr>
              <a:t>名称</a:t>
            </a:r>
            <a:endParaRPr lang="en-US" altLang="zh-CN" sz="2400" dirty="0" smtClean="0">
              <a:solidFill>
                <a:srgbClr val="FF0000"/>
              </a:solidFill>
              <a:latin typeface="宋体" pitchFamily="2" charset="-122"/>
            </a:endParaRPr>
          </a:p>
          <a:p>
            <a:pPr marL="0" lvl="3" indent="0">
              <a:lnSpc>
                <a:spcPct val="90000"/>
              </a:lnSpc>
              <a:spcBef>
                <a:spcPct val="0"/>
              </a:spcBef>
              <a:buClrTx/>
              <a:buFont typeface="Wingdings" panose="05000000000000000000" pitchFamily="2" charset="2"/>
              <a:buNone/>
              <a:defRPr/>
            </a:pPr>
            <a:r>
              <a:rPr lang="en-US" altLang="zh-CN" sz="2400" dirty="0" smtClean="0">
                <a:solidFill>
                  <a:srgbClr val="FF0000"/>
                </a:solidFill>
                <a:latin typeface="宋体" pitchFamily="2" charset="-122"/>
              </a:rPr>
              <a:t>      //</a:t>
            </a:r>
            <a:r>
              <a:rPr lang="zh-CN" altLang="en-US" sz="2400" dirty="0">
                <a:solidFill>
                  <a:srgbClr val="FF0000"/>
                </a:solidFill>
                <a:latin typeface="宋体" pitchFamily="2" charset="-122"/>
              </a:rPr>
              <a:t>使用该方法可实现不同组件共用同一段处理代码</a:t>
            </a:r>
          </a:p>
        </p:txBody>
      </p:sp>
      <p:sp>
        <p:nvSpPr>
          <p:cNvPr id="6" name="Rectangle 2"/>
          <p:cNvSpPr txBox="1">
            <a:spLocks noChangeArrowheads="1"/>
          </p:cNvSpPr>
          <p:nvPr/>
        </p:nvSpPr>
        <p:spPr>
          <a:xfrm>
            <a:off x="428625" y="0"/>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idx="1"/>
          </p:nvPr>
        </p:nvSpPr>
        <p:spPr>
          <a:xfrm>
            <a:off x="0" y="1214437"/>
            <a:ext cx="8977313" cy="5643563"/>
          </a:xfrm>
        </p:spPr>
        <p:txBody>
          <a:bodyPr/>
          <a:lstStyle/>
          <a:p>
            <a:pPr>
              <a:spcAft>
                <a:spcPct val="0"/>
              </a:spcAft>
              <a:buClrTx/>
              <a:buFontTx/>
              <a:buNone/>
            </a:pPr>
            <a:r>
              <a:rPr lang="zh-CN" altLang="en-US" sz="2400"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public class </a:t>
            </a:r>
            <a:r>
              <a:rPr lang="en-US" altLang="zh-CN" sz="2400" dirty="0" err="1" smtClean="0">
                <a:latin typeface="华文新魏" panose="02010800040101010101" pitchFamily="2" charset="-122"/>
                <a:ea typeface="华文新魏" panose="02010800040101010101" pitchFamily="2" charset="-122"/>
              </a:rPr>
              <a:t>MyActionListener</a:t>
            </a:r>
            <a:r>
              <a:rPr lang="en-US" altLang="zh-CN" sz="2400" dirty="0" smtClean="0">
                <a:latin typeface="华文新魏" panose="02010800040101010101" pitchFamily="2" charset="-122"/>
                <a:ea typeface="华文新魏" panose="02010800040101010101" pitchFamily="2" charset="-122"/>
              </a:rPr>
              <a:t> extends </a:t>
            </a:r>
            <a:r>
              <a:rPr lang="en-US" altLang="zh-CN" sz="2400" dirty="0" err="1" smtClean="0">
                <a:latin typeface="华文新魏" panose="02010800040101010101" pitchFamily="2" charset="-122"/>
                <a:ea typeface="华文新魏" panose="02010800040101010101" pitchFamily="2" charset="-122"/>
              </a:rPr>
              <a:t>JFrame</a:t>
            </a:r>
            <a:r>
              <a:rPr lang="en-US" altLang="zh-CN" sz="2400" dirty="0" smtClean="0">
                <a:solidFill>
                  <a:srgbClr val="FF0000"/>
                </a:solidFill>
                <a:latin typeface="华文新魏" panose="02010800040101010101" pitchFamily="2" charset="-122"/>
                <a:ea typeface="华文新魏" panose="02010800040101010101" pitchFamily="2" charset="-122"/>
              </a:rPr>
              <a:t> implements </a:t>
            </a:r>
            <a:r>
              <a:rPr lang="en-US" altLang="zh-CN" sz="2400" dirty="0" err="1" smtClean="0">
                <a:solidFill>
                  <a:srgbClr val="FF0000"/>
                </a:solidFill>
                <a:latin typeface="华文新魏" panose="02010800040101010101" pitchFamily="2" charset="-122"/>
                <a:ea typeface="华文新魏" panose="02010800040101010101" pitchFamily="2" charset="-122"/>
              </a:rPr>
              <a:t>ActionListener</a:t>
            </a:r>
            <a:endParaRPr lang="en-US" altLang="zh-CN" sz="2400" dirty="0" smtClean="0">
              <a:solidFill>
                <a:srgbClr val="FF0000"/>
              </a:solidFill>
              <a:latin typeface="华文新魏" panose="02010800040101010101" pitchFamily="2" charset="-122"/>
              <a:ea typeface="华文新魏" panose="02010800040101010101" pitchFamily="2" charset="-122"/>
            </a:endParaRPr>
          </a:p>
          <a:p>
            <a:pPr>
              <a:lnSpc>
                <a:spcPct val="90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 {  private </a:t>
            </a:r>
            <a:r>
              <a:rPr lang="en-US" altLang="zh-CN" sz="2400" dirty="0" err="1" smtClean="0">
                <a:latin typeface="华文新魏" panose="02010800040101010101" pitchFamily="2" charset="-122"/>
                <a:ea typeface="华文新魏" panose="02010800040101010101" pitchFamily="2" charset="-122"/>
              </a:rPr>
              <a:t>JButton</a:t>
            </a:r>
            <a:r>
              <a:rPr lang="en-US" altLang="zh-CN" sz="2400" dirty="0" smtClean="0">
                <a:latin typeface="华文新魏" panose="02010800040101010101" pitchFamily="2" charset="-122"/>
                <a:ea typeface="华文新魏" panose="02010800040101010101" pitchFamily="2" charset="-122"/>
              </a:rPr>
              <a:t> button;</a:t>
            </a:r>
          </a:p>
          <a:p>
            <a:pPr>
              <a:lnSpc>
                <a:spcPct val="90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	public </a:t>
            </a:r>
            <a:r>
              <a:rPr lang="en-US" altLang="zh-CN" sz="2400" dirty="0" err="1" smtClean="0">
                <a:latin typeface="华文新魏" panose="02010800040101010101" pitchFamily="2" charset="-122"/>
                <a:ea typeface="华文新魏" panose="02010800040101010101" pitchFamily="2" charset="-122"/>
              </a:rPr>
              <a:t>MyActionListener</a:t>
            </a:r>
            <a:r>
              <a:rPr lang="en-US" altLang="zh-CN" sz="2400" dirty="0" smtClean="0">
                <a:latin typeface="华文新魏" panose="02010800040101010101" pitchFamily="2" charset="-122"/>
                <a:ea typeface="华文新魏" panose="02010800040101010101" pitchFamily="2" charset="-122"/>
              </a:rPr>
              <a:t>()</a:t>
            </a:r>
          </a:p>
          <a:p>
            <a:pPr>
              <a:lnSpc>
                <a:spcPct val="90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 	{	   button = new </a:t>
            </a:r>
            <a:r>
              <a:rPr lang="en-US" altLang="zh-CN" sz="2400" dirty="0" err="1" smtClean="0">
                <a:latin typeface="华文新魏" panose="02010800040101010101" pitchFamily="2" charset="-122"/>
                <a:ea typeface="华文新魏" panose="02010800040101010101" pitchFamily="2" charset="-122"/>
              </a:rPr>
              <a:t>JButton</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开始”</a:t>
            </a:r>
            <a:r>
              <a:rPr lang="en-US" altLang="zh-CN" sz="2400" dirty="0" smtClean="0">
                <a:latin typeface="华文新魏" panose="02010800040101010101" pitchFamily="2" charset="-122"/>
                <a:ea typeface="华文新魏" panose="02010800040101010101" pitchFamily="2" charset="-122"/>
              </a:rPr>
              <a:t>);</a:t>
            </a:r>
          </a:p>
          <a:p>
            <a:pPr>
              <a:lnSpc>
                <a:spcPct val="90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		   </a:t>
            </a:r>
            <a:r>
              <a:rPr lang="en-US" altLang="zh-CN" sz="2400" dirty="0" err="1" smtClean="0">
                <a:solidFill>
                  <a:srgbClr val="FF0000"/>
                </a:solidFill>
                <a:latin typeface="华文新魏" panose="02010800040101010101" pitchFamily="2" charset="-122"/>
                <a:ea typeface="华文新魏" panose="02010800040101010101" pitchFamily="2" charset="-122"/>
              </a:rPr>
              <a:t>button.addActionListener</a:t>
            </a:r>
            <a:r>
              <a:rPr lang="en-US" altLang="zh-CN" sz="2400" dirty="0" smtClean="0">
                <a:solidFill>
                  <a:srgbClr val="FF0000"/>
                </a:solidFill>
                <a:latin typeface="华文新魏" panose="02010800040101010101" pitchFamily="2" charset="-122"/>
                <a:ea typeface="华文新魏" panose="02010800040101010101" pitchFamily="2" charset="-122"/>
              </a:rPr>
              <a:t>(this);</a:t>
            </a:r>
          </a:p>
          <a:p>
            <a:pPr>
              <a:lnSpc>
                <a:spcPct val="90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 	}</a:t>
            </a:r>
          </a:p>
          <a:p>
            <a:pPr>
              <a:lnSpc>
                <a:spcPct val="90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 </a:t>
            </a:r>
            <a:r>
              <a:rPr lang="en-US" altLang="zh-CN" sz="2400" dirty="0" smtClean="0">
                <a:solidFill>
                  <a:srgbClr val="FF0000"/>
                </a:solidFill>
                <a:latin typeface="华文新魏" panose="02010800040101010101" pitchFamily="2" charset="-122"/>
                <a:ea typeface="华文新魏" panose="02010800040101010101" pitchFamily="2" charset="-122"/>
              </a:rPr>
              <a:t>	public void </a:t>
            </a:r>
            <a:r>
              <a:rPr lang="en-US" altLang="zh-CN" sz="2400" dirty="0" err="1" smtClean="0">
                <a:solidFill>
                  <a:srgbClr val="FF0000"/>
                </a:solidFill>
                <a:latin typeface="华文新魏" panose="02010800040101010101" pitchFamily="2" charset="-122"/>
                <a:ea typeface="华文新魏" panose="02010800040101010101" pitchFamily="2" charset="-122"/>
              </a:rPr>
              <a:t>actionPerformed</a:t>
            </a:r>
            <a:r>
              <a:rPr lang="en-US" altLang="zh-CN" sz="2400" dirty="0" smtClean="0">
                <a:solidFill>
                  <a:srgbClr val="FF0000"/>
                </a:solidFill>
                <a:latin typeface="华文新魏" panose="02010800040101010101" pitchFamily="2" charset="-122"/>
                <a:ea typeface="华文新魏" panose="02010800040101010101" pitchFamily="2" charset="-122"/>
              </a:rPr>
              <a:t>(</a:t>
            </a:r>
            <a:r>
              <a:rPr lang="en-US" altLang="zh-CN" sz="2400" dirty="0" err="1" smtClean="0">
                <a:solidFill>
                  <a:srgbClr val="FF0000"/>
                </a:solidFill>
                <a:latin typeface="华文新魏" panose="02010800040101010101" pitchFamily="2" charset="-122"/>
                <a:ea typeface="华文新魏" panose="02010800040101010101" pitchFamily="2" charset="-122"/>
              </a:rPr>
              <a:t>ActionEvent</a:t>
            </a:r>
            <a:r>
              <a:rPr lang="en-US" altLang="zh-CN" sz="2400" dirty="0" smtClean="0">
                <a:solidFill>
                  <a:srgbClr val="FF0000"/>
                </a:solidFill>
                <a:latin typeface="华文新魏" panose="02010800040101010101" pitchFamily="2" charset="-122"/>
                <a:ea typeface="华文新魏" panose="02010800040101010101" pitchFamily="2" charset="-122"/>
              </a:rPr>
              <a:t> </a:t>
            </a:r>
            <a:r>
              <a:rPr lang="en-US" altLang="zh-CN" sz="2400" dirty="0" err="1" smtClean="0">
                <a:solidFill>
                  <a:srgbClr val="FF0000"/>
                </a:solidFill>
                <a:latin typeface="华文新魏" panose="02010800040101010101" pitchFamily="2" charset="-122"/>
                <a:ea typeface="华文新魏" panose="02010800040101010101" pitchFamily="2" charset="-122"/>
              </a:rPr>
              <a:t>evt</a:t>
            </a:r>
            <a:r>
              <a:rPr lang="en-US" altLang="zh-CN" sz="2400" dirty="0" smtClean="0">
                <a:solidFill>
                  <a:srgbClr val="FF0000"/>
                </a:solidFill>
                <a:latin typeface="华文新魏" panose="02010800040101010101" pitchFamily="2" charset="-122"/>
                <a:ea typeface="华文新魏" panose="02010800040101010101" pitchFamily="2" charset="-122"/>
              </a:rPr>
              <a:t>)</a:t>
            </a:r>
          </a:p>
          <a:p>
            <a:pPr>
              <a:lnSpc>
                <a:spcPct val="90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 	{ if (</a:t>
            </a:r>
            <a:r>
              <a:rPr lang="en-US" altLang="zh-CN" sz="2400" dirty="0" err="1" smtClean="0">
                <a:solidFill>
                  <a:srgbClr val="FF0000"/>
                </a:solidFill>
                <a:latin typeface="华文新魏" panose="02010800040101010101" pitchFamily="2" charset="-122"/>
                <a:ea typeface="华文新魏" panose="02010800040101010101" pitchFamily="2" charset="-122"/>
              </a:rPr>
              <a:t>evt.getSource</a:t>
            </a:r>
            <a:r>
              <a:rPr lang="en-US" altLang="zh-CN" sz="2400" dirty="0" smtClean="0">
                <a:solidFill>
                  <a:srgbClr val="FF0000"/>
                </a:solidFill>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button)</a:t>
            </a:r>
          </a:p>
          <a:p>
            <a:pPr>
              <a:lnSpc>
                <a:spcPct val="90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		 {//(</a:t>
            </a:r>
            <a:r>
              <a:rPr lang="en-US" altLang="zh-CN" sz="2400" dirty="0" err="1" smtClean="0">
                <a:latin typeface="华文新魏" panose="02010800040101010101" pitchFamily="2" charset="-122"/>
                <a:ea typeface="华文新魏" panose="02010800040101010101" pitchFamily="2" charset="-122"/>
              </a:rPr>
              <a:t>evt.getActionCommand</a:t>
            </a:r>
            <a:r>
              <a:rPr lang="en-US" altLang="zh-CN" sz="2400" dirty="0" smtClean="0">
                <a:latin typeface="华文新魏" panose="02010800040101010101" pitchFamily="2" charset="-122"/>
                <a:ea typeface="华文新魏" panose="02010800040101010101" pitchFamily="2" charset="-122"/>
              </a:rPr>
              <a:t>().equals(“</a:t>
            </a:r>
            <a:r>
              <a:rPr lang="zh-CN" altLang="en-US" sz="2400" dirty="0" smtClean="0">
                <a:latin typeface="华文新魏" panose="02010800040101010101" pitchFamily="2" charset="-122"/>
                <a:ea typeface="华文新魏" panose="02010800040101010101" pitchFamily="2" charset="-122"/>
              </a:rPr>
              <a:t>开始”</a:t>
            </a:r>
            <a:r>
              <a:rPr lang="en-US" altLang="zh-CN" sz="2400" dirty="0" smtClean="0">
                <a:latin typeface="华文新魏" panose="02010800040101010101" pitchFamily="2" charset="-122"/>
                <a:ea typeface="华文新魏" panose="02010800040101010101" pitchFamily="2" charset="-122"/>
              </a:rPr>
              <a:t>))</a:t>
            </a:r>
          </a:p>
          <a:p>
            <a:pPr>
              <a:lnSpc>
                <a:spcPct val="90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			</a:t>
            </a:r>
            <a:r>
              <a:rPr lang="en-US" altLang="zh-CN" sz="2400" dirty="0" err="1" smtClean="0">
                <a:latin typeface="华文新魏" panose="02010800040101010101" pitchFamily="2" charset="-122"/>
                <a:ea typeface="华文新魏" panose="02010800040101010101" pitchFamily="2" charset="-122"/>
              </a:rPr>
              <a:t>System.out.println</a:t>
            </a:r>
            <a:r>
              <a:rPr lang="en-US" altLang="zh-CN" sz="2400" dirty="0" smtClean="0">
                <a:latin typeface="华文新魏" panose="02010800040101010101" pitchFamily="2" charset="-122"/>
                <a:ea typeface="华文新魏" panose="02010800040101010101" pitchFamily="2" charset="-122"/>
              </a:rPr>
              <a:t>(“Start…”);</a:t>
            </a:r>
          </a:p>
          <a:p>
            <a:pPr>
              <a:lnSpc>
                <a:spcPct val="90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	  }</a:t>
            </a:r>
          </a:p>
          <a:p>
            <a:pPr>
              <a:lnSpc>
                <a:spcPct val="90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 	}</a:t>
            </a:r>
          </a:p>
          <a:p>
            <a:pPr>
              <a:lnSpc>
                <a:spcPct val="90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 }</a:t>
            </a:r>
          </a:p>
        </p:txBody>
      </p:sp>
      <p:sp>
        <p:nvSpPr>
          <p:cNvPr id="6" name="Rectangle 2"/>
          <p:cNvSpPr txBox="1">
            <a:spLocks noChangeArrowheads="1"/>
          </p:cNvSpPr>
          <p:nvPr/>
        </p:nvSpPr>
        <p:spPr>
          <a:xfrm>
            <a:off x="179512" y="404664"/>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事件处理示例</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642938"/>
          </a:xfrm>
        </p:spPr>
        <p:txBody>
          <a:bodyPr/>
          <a:lstStyle/>
          <a:p>
            <a:pPr>
              <a:defRPr/>
            </a:pPr>
            <a:r>
              <a:rPr lang="zh-CN" altLang="en-US" dirty="0" smtClean="0"/>
              <a:t>示例</a:t>
            </a:r>
            <a:endParaRPr lang="zh-CN" altLang="en-US" dirty="0"/>
          </a:p>
        </p:txBody>
      </p:sp>
      <p:sp>
        <p:nvSpPr>
          <p:cNvPr id="108547" name="内容占位符 2"/>
          <p:cNvSpPr>
            <a:spLocks noGrp="1"/>
          </p:cNvSpPr>
          <p:nvPr>
            <p:ph idx="1"/>
          </p:nvPr>
        </p:nvSpPr>
        <p:spPr>
          <a:xfrm>
            <a:off x="275968" y="1204486"/>
            <a:ext cx="8977312" cy="857250"/>
          </a:xfrm>
        </p:spPr>
        <p:txBody>
          <a:bodyPr/>
          <a:lstStyle/>
          <a:p>
            <a:pPr marL="0" indent="0" algn="just">
              <a:lnSpc>
                <a:spcPct val="90000"/>
              </a:lnSpc>
              <a:buFontTx/>
              <a:buNone/>
            </a:pPr>
            <a:r>
              <a:rPr lang="zh-CN" altLang="en-US" sz="2400" dirty="0" smtClean="0">
                <a:latin typeface="华文新魏" panose="02010800040101010101" pitchFamily="2" charset="-122"/>
                <a:ea typeface="华文新魏" panose="02010800040101010101" pitchFamily="2" charset="-122"/>
              </a:rPr>
              <a:t>在文本框中输入英文单词并回车，在另外一个文本框中立刻显示汉语意思（</a:t>
            </a:r>
            <a:r>
              <a:rPr lang="en-US" altLang="zh-CN" sz="2400" dirty="0" smtClean="0">
                <a:latin typeface="华文新魏" panose="02010800040101010101" pitchFamily="2" charset="-122"/>
                <a:ea typeface="华文新魏" panose="02010800040101010101" pitchFamily="2" charset="-122"/>
              </a:rPr>
              <a:t>TextFieldAction.java</a:t>
            </a:r>
            <a:r>
              <a:rPr lang="zh-CN" altLang="en-US" sz="2400" dirty="0" smtClean="0">
                <a:latin typeface="华文新魏" panose="02010800040101010101" pitchFamily="2" charset="-122"/>
                <a:ea typeface="华文新魏" panose="02010800040101010101" pitchFamily="2" charset="-122"/>
              </a:rPr>
              <a:t>）</a:t>
            </a:r>
          </a:p>
        </p:txBody>
      </p:sp>
      <p:grpSp>
        <p:nvGrpSpPr>
          <p:cNvPr id="5" name="Group 1036"/>
          <p:cNvGrpSpPr>
            <a:grpSpLocks/>
          </p:cNvGrpSpPr>
          <p:nvPr/>
        </p:nvGrpSpPr>
        <p:grpSpPr bwMode="auto">
          <a:xfrm>
            <a:off x="1403648" y="2420888"/>
            <a:ext cx="7240262" cy="3979912"/>
            <a:chOff x="432" y="240"/>
            <a:chExt cx="5040" cy="3792"/>
          </a:xfrm>
          <a:solidFill>
            <a:srgbClr val="00B050"/>
          </a:solidFill>
        </p:grpSpPr>
        <p:sp>
          <p:nvSpPr>
            <p:cNvPr id="6" name="Rectangle 1032"/>
            <p:cNvSpPr>
              <a:spLocks noChangeArrowheads="1"/>
            </p:cNvSpPr>
            <p:nvPr/>
          </p:nvSpPr>
          <p:spPr bwMode="auto">
            <a:xfrm>
              <a:off x="432" y="2976"/>
              <a:ext cx="5040" cy="1056"/>
            </a:xfrm>
            <a:prstGeom prst="rect">
              <a:avLst/>
            </a:prstGeom>
            <a:grpFill/>
            <a:ln w="19050">
              <a:solidFill>
                <a:srgbClr val="000000"/>
              </a:solidFill>
              <a:miter lim="800000"/>
              <a:headEnd/>
              <a:tailEnd/>
            </a:ln>
          </p:spPr>
          <p:txBody>
            <a:bodyPr/>
            <a:lstStyle/>
            <a:p>
              <a:pPr algn="ctr" eaLnBrk="0" hangingPunct="0">
                <a:defRPr/>
              </a:pPr>
              <a:r>
                <a:rPr lang="zh-CN" altLang="en-US" sz="2000" dirty="0">
                  <a:latin typeface="+mn-ea"/>
                  <a:ea typeface="+mn-ea"/>
                </a:rPr>
                <a:t>监视器调用</a:t>
              </a:r>
              <a:r>
                <a:rPr lang="en-US" altLang="zh-CN" sz="2000" dirty="0" err="1">
                  <a:latin typeface="+mn-ea"/>
                  <a:ea typeface="+mn-ea"/>
                </a:rPr>
                <a:t>ActionListener</a:t>
              </a:r>
              <a:r>
                <a:rPr lang="zh-CN" altLang="en-US" sz="2000" dirty="0">
                  <a:solidFill>
                    <a:srgbClr val="FF0000"/>
                  </a:solidFill>
                  <a:latin typeface="+mn-ea"/>
                  <a:ea typeface="+mn-ea"/>
                </a:rPr>
                <a:t>接口</a:t>
              </a:r>
              <a:r>
                <a:rPr lang="zh-CN" altLang="en-US" sz="2000" dirty="0">
                  <a:latin typeface="+mn-ea"/>
                  <a:ea typeface="+mn-ea"/>
                </a:rPr>
                <a:t>中的</a:t>
              </a:r>
              <a:r>
                <a:rPr lang="en-US" altLang="zh-CN" sz="2000" dirty="0" err="1">
                  <a:latin typeface="+mn-ea"/>
                  <a:ea typeface="+mn-ea"/>
                </a:rPr>
                <a:t>actionPerformed</a:t>
              </a:r>
              <a:r>
                <a:rPr lang="en-US" altLang="zh-CN" sz="2000" dirty="0">
                  <a:latin typeface="+mn-ea"/>
                  <a:ea typeface="+mn-ea"/>
                </a:rPr>
                <a:t>(</a:t>
              </a:r>
              <a:r>
                <a:rPr lang="en-US" altLang="zh-CN" sz="2000" dirty="0" err="1">
                  <a:latin typeface="+mn-ea"/>
                  <a:ea typeface="+mn-ea"/>
                </a:rPr>
                <a:t>ActionEvent</a:t>
              </a:r>
              <a:r>
                <a:rPr lang="en-US" altLang="zh-CN" sz="2000" dirty="0">
                  <a:latin typeface="+mn-ea"/>
                  <a:ea typeface="+mn-ea"/>
                </a:rPr>
                <a:t> e) </a:t>
              </a:r>
              <a:r>
                <a:rPr lang="zh-CN" altLang="en-US" sz="2000" dirty="0">
                  <a:solidFill>
                    <a:srgbClr val="FF0000"/>
                  </a:solidFill>
                  <a:latin typeface="+mn-ea"/>
                  <a:ea typeface="+mn-ea"/>
                </a:rPr>
                <a:t>方法</a:t>
              </a:r>
              <a:r>
                <a:rPr lang="zh-CN" altLang="en-US" sz="2000" dirty="0">
                  <a:latin typeface="+mn-ea"/>
                  <a:ea typeface="+mn-ea"/>
                </a:rPr>
                <a:t>对事件进行处理。</a:t>
              </a:r>
              <a:r>
                <a:rPr lang="zh-CN" altLang="en-US" sz="2000" dirty="0">
                  <a:solidFill>
                    <a:srgbClr val="0000FF"/>
                  </a:solidFill>
                  <a:latin typeface="+mn-ea"/>
                  <a:ea typeface="+mn-ea"/>
                </a:rPr>
                <a:t>接口中的方法由创建监视器的类实现</a:t>
              </a:r>
            </a:p>
          </p:txBody>
        </p:sp>
        <p:grpSp>
          <p:nvGrpSpPr>
            <p:cNvPr id="7" name="Group 1034"/>
            <p:cNvGrpSpPr>
              <a:grpSpLocks/>
            </p:cNvGrpSpPr>
            <p:nvPr/>
          </p:nvGrpSpPr>
          <p:grpSpPr bwMode="auto">
            <a:xfrm>
              <a:off x="477" y="240"/>
              <a:ext cx="4752" cy="2717"/>
              <a:chOff x="909" y="336"/>
              <a:chExt cx="4320" cy="2552"/>
            </a:xfrm>
            <a:grpFill/>
          </p:grpSpPr>
          <p:sp>
            <p:nvSpPr>
              <p:cNvPr id="8" name="Rectangle 1028"/>
              <p:cNvSpPr>
                <a:spLocks noChangeArrowheads="1"/>
              </p:cNvSpPr>
              <p:nvPr/>
            </p:nvSpPr>
            <p:spPr bwMode="auto">
              <a:xfrm>
                <a:off x="1584" y="336"/>
                <a:ext cx="2760" cy="652"/>
              </a:xfrm>
              <a:prstGeom prst="rect">
                <a:avLst/>
              </a:prstGeom>
              <a:grpFill/>
              <a:ln w="19050">
                <a:solidFill>
                  <a:srgbClr val="000000"/>
                </a:solidFill>
                <a:miter lim="800000"/>
                <a:headEnd/>
                <a:tailEnd/>
              </a:ln>
            </p:spPr>
            <p:txBody>
              <a:bodyPr/>
              <a:lstStyle/>
              <a:p>
                <a:pPr algn="ctr" eaLnBrk="0" hangingPunct="0">
                  <a:defRPr/>
                </a:pPr>
                <a:r>
                  <a:rPr lang="zh-CN" altLang="en-US" sz="2000" dirty="0">
                    <a:solidFill>
                      <a:srgbClr val="FF0000"/>
                    </a:solidFill>
                    <a:latin typeface="+mn-ea"/>
                    <a:ea typeface="+mn-ea"/>
                  </a:rPr>
                  <a:t>事件源</a:t>
                </a:r>
                <a:r>
                  <a:rPr lang="zh-CN" altLang="en-US" sz="2000" dirty="0">
                    <a:latin typeface="+mn-ea"/>
                    <a:ea typeface="+mn-ea"/>
                  </a:rPr>
                  <a:t>通过</a:t>
                </a:r>
                <a:r>
                  <a:rPr lang="en-US" altLang="zh-CN" sz="2000" dirty="0" err="1">
                    <a:latin typeface="+mn-ea"/>
                    <a:ea typeface="+mn-ea"/>
                  </a:rPr>
                  <a:t>addActionListener</a:t>
                </a:r>
                <a:r>
                  <a:rPr lang="en-US" altLang="zh-CN" sz="2000" dirty="0">
                    <a:latin typeface="+mn-ea"/>
                    <a:ea typeface="+mn-ea"/>
                  </a:rPr>
                  <a:t>(..)</a:t>
                </a:r>
              </a:p>
              <a:p>
                <a:pPr algn="ctr" eaLnBrk="0" hangingPunct="0">
                  <a:defRPr/>
                </a:pPr>
                <a:r>
                  <a:rPr lang="zh-CN" altLang="en-US" sz="2000" dirty="0">
                    <a:latin typeface="+mn-ea"/>
                    <a:ea typeface="+mn-ea"/>
                  </a:rPr>
                  <a:t>方法获得</a:t>
                </a:r>
                <a:r>
                  <a:rPr lang="zh-CN" altLang="en-US" sz="2000" dirty="0">
                    <a:solidFill>
                      <a:srgbClr val="FF0000"/>
                    </a:solidFill>
                    <a:latin typeface="+mn-ea"/>
                    <a:ea typeface="+mn-ea"/>
                  </a:rPr>
                  <a:t>监视器</a:t>
                </a:r>
              </a:p>
            </p:txBody>
          </p:sp>
          <p:sp>
            <p:nvSpPr>
              <p:cNvPr id="9" name="Rectangle 1029"/>
              <p:cNvSpPr>
                <a:spLocks noChangeArrowheads="1"/>
              </p:cNvSpPr>
              <p:nvPr/>
            </p:nvSpPr>
            <p:spPr bwMode="auto">
              <a:xfrm>
                <a:off x="909" y="1693"/>
                <a:ext cx="4320" cy="652"/>
              </a:xfrm>
              <a:prstGeom prst="rect">
                <a:avLst/>
              </a:prstGeom>
              <a:grpFill/>
              <a:ln w="19050">
                <a:solidFill>
                  <a:srgbClr val="000000"/>
                </a:solidFill>
                <a:miter lim="800000"/>
                <a:headEnd/>
                <a:tailEnd/>
              </a:ln>
            </p:spPr>
            <p:txBody>
              <a:bodyPr/>
              <a:lstStyle/>
              <a:p>
                <a:pPr algn="ctr" eaLnBrk="0" hangingPunct="0">
                  <a:defRPr/>
                </a:pPr>
                <a:r>
                  <a:rPr lang="zh-CN" altLang="en-US" sz="2000" dirty="0">
                    <a:latin typeface="+mn-ea"/>
                    <a:ea typeface="+mn-ea"/>
                  </a:rPr>
                  <a:t>当在文本框中输入字符并回车</a:t>
                </a:r>
                <a:r>
                  <a:rPr lang="zh-CN" altLang="en-US" sz="2000" dirty="0">
                    <a:solidFill>
                      <a:srgbClr val="FF0000"/>
                    </a:solidFill>
                    <a:latin typeface="+mn-ea"/>
                    <a:ea typeface="+mn-ea"/>
                  </a:rPr>
                  <a:t>事件</a:t>
                </a:r>
                <a:r>
                  <a:rPr lang="en-US" altLang="zh-CN" sz="2000" dirty="0">
                    <a:latin typeface="+mn-ea"/>
                    <a:ea typeface="+mn-ea"/>
                  </a:rPr>
                  <a:t>(</a:t>
                </a:r>
                <a:r>
                  <a:rPr lang="en-US" altLang="zh-CN" sz="2000" dirty="0" err="1">
                    <a:latin typeface="+mn-ea"/>
                    <a:ea typeface="+mn-ea"/>
                  </a:rPr>
                  <a:t>Actionevent</a:t>
                </a:r>
                <a:r>
                  <a:rPr lang="zh-CN" altLang="en-US" sz="2000" dirty="0">
                    <a:latin typeface="+mn-ea"/>
                    <a:ea typeface="+mn-ea"/>
                  </a:rPr>
                  <a:t>类型</a:t>
                </a:r>
                <a:r>
                  <a:rPr lang="en-US" altLang="zh-CN" sz="2000" dirty="0">
                    <a:latin typeface="+mn-ea"/>
                    <a:ea typeface="+mn-ea"/>
                  </a:rPr>
                  <a:t>) </a:t>
                </a:r>
              </a:p>
              <a:p>
                <a:pPr algn="ctr" eaLnBrk="0" hangingPunct="0">
                  <a:defRPr/>
                </a:pPr>
                <a:r>
                  <a:rPr lang="zh-CN" altLang="en-US" sz="2000" dirty="0">
                    <a:latin typeface="+mn-ea"/>
                    <a:ea typeface="+mn-ea"/>
                  </a:rPr>
                  <a:t>发生时，由</a:t>
                </a:r>
                <a:r>
                  <a:rPr lang="en-US" altLang="zh-CN" sz="2000" dirty="0" err="1">
                    <a:latin typeface="+mn-ea"/>
                    <a:ea typeface="+mn-ea"/>
                  </a:rPr>
                  <a:t>e.getSource</a:t>
                </a:r>
                <a:r>
                  <a:rPr lang="en-US" altLang="zh-CN" sz="2000" dirty="0">
                    <a:latin typeface="+mn-ea"/>
                    <a:ea typeface="+mn-ea"/>
                  </a:rPr>
                  <a:t>()</a:t>
                </a:r>
                <a:r>
                  <a:rPr lang="zh-CN" altLang="en-US" sz="2000" dirty="0">
                    <a:latin typeface="+mn-ea"/>
                    <a:ea typeface="+mn-ea"/>
                  </a:rPr>
                  <a:t>方法检测到事件源</a:t>
                </a:r>
              </a:p>
            </p:txBody>
          </p:sp>
          <p:sp>
            <p:nvSpPr>
              <p:cNvPr id="10" name="Line 1030"/>
              <p:cNvSpPr>
                <a:spLocks noChangeShapeType="1"/>
              </p:cNvSpPr>
              <p:nvPr/>
            </p:nvSpPr>
            <p:spPr bwMode="auto">
              <a:xfrm>
                <a:off x="2960" y="988"/>
                <a:ext cx="11" cy="705"/>
              </a:xfrm>
              <a:prstGeom prst="line">
                <a:avLst/>
              </a:prstGeom>
              <a:grpFill/>
              <a:ln w="28575">
                <a:solidFill>
                  <a:srgbClr val="000000"/>
                </a:solidFill>
                <a:round/>
                <a:headEnd/>
                <a:tailEnd type="triangle" w="med" len="med"/>
              </a:ln>
            </p:spPr>
            <p:txBody>
              <a:bodyPr/>
              <a:lstStyle/>
              <a:p>
                <a:pPr>
                  <a:defRPr/>
                </a:pPr>
                <a:endParaRPr lang="zh-CN" altLang="en-US" sz="1600">
                  <a:latin typeface="+mn-ea"/>
                  <a:ea typeface="+mn-ea"/>
                </a:endParaRPr>
              </a:p>
            </p:txBody>
          </p:sp>
          <p:sp>
            <p:nvSpPr>
              <p:cNvPr id="11" name="Rectangle 1031"/>
              <p:cNvSpPr>
                <a:spLocks noChangeArrowheads="1"/>
              </p:cNvSpPr>
              <p:nvPr/>
            </p:nvSpPr>
            <p:spPr bwMode="auto">
              <a:xfrm>
                <a:off x="2995" y="1205"/>
                <a:ext cx="840" cy="435"/>
              </a:xfrm>
              <a:prstGeom prst="rect">
                <a:avLst/>
              </a:prstGeom>
              <a:grpFill/>
              <a:ln w="9525">
                <a:noFill/>
                <a:miter lim="800000"/>
                <a:headEnd/>
                <a:tailEnd/>
              </a:ln>
            </p:spPr>
            <p:txBody>
              <a:bodyPr/>
              <a:lstStyle/>
              <a:p>
                <a:pPr algn="just" eaLnBrk="0" hangingPunct="0">
                  <a:defRPr/>
                </a:pPr>
                <a:r>
                  <a:rPr lang="zh-CN" altLang="en-US" sz="1600" b="1" dirty="0">
                    <a:latin typeface="+mn-ea"/>
                    <a:ea typeface="+mn-ea"/>
                  </a:rPr>
                  <a:t>监视器监视事件源</a:t>
                </a:r>
              </a:p>
            </p:txBody>
          </p:sp>
          <p:sp>
            <p:nvSpPr>
              <p:cNvPr id="12" name="Line 1033"/>
              <p:cNvSpPr>
                <a:spLocks noChangeShapeType="1"/>
              </p:cNvSpPr>
              <p:nvPr/>
            </p:nvSpPr>
            <p:spPr bwMode="auto">
              <a:xfrm>
                <a:off x="2973" y="2345"/>
                <a:ext cx="26" cy="543"/>
              </a:xfrm>
              <a:prstGeom prst="line">
                <a:avLst/>
              </a:prstGeom>
              <a:grpFill/>
              <a:ln w="28575">
                <a:solidFill>
                  <a:srgbClr val="000000"/>
                </a:solidFill>
                <a:round/>
                <a:headEnd/>
                <a:tailEnd type="triangle" w="med" len="med"/>
              </a:ln>
            </p:spPr>
            <p:txBody>
              <a:bodyPr/>
              <a:lstStyle/>
              <a:p>
                <a:pPr>
                  <a:defRPr/>
                </a:pPr>
                <a:endParaRPr lang="zh-CN" altLang="en-US" sz="1600">
                  <a:latin typeface="+mn-ea"/>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412776"/>
            <a:ext cx="7164858" cy="4373661"/>
          </a:xfrm>
        </p:spPr>
        <p:txBody>
          <a:bodyPr/>
          <a:lstStyle/>
          <a:p>
            <a:pPr>
              <a:buFont typeface="Wingdings" panose="05000000000000000000" pitchFamily="2" charset="2"/>
              <a:buNone/>
              <a:defRPr/>
            </a:pPr>
            <a:r>
              <a:rPr lang="en-US" altLang="zh-CN" dirty="0" smtClean="0">
                <a:latin typeface="华文新魏" panose="02010800040101010101" pitchFamily="2" charset="-122"/>
                <a:ea typeface="华文新魏" panose="02010800040101010101" pitchFamily="2" charset="-122"/>
              </a:rPr>
              <a:t>1</a:t>
            </a:r>
            <a:r>
              <a:rPr lang="zh-CN" altLang="en-US"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cs typeface="Tahoma" pitchFamily="34" charset="0"/>
              </a:rPr>
              <a:t>创建一个主窗口，显示一个按钮，当点击该按钮时，在标题栏中显示当前的时间（</a:t>
            </a:r>
            <a:r>
              <a:rPr lang="en-US" altLang="zh-CN" sz="2400" dirty="0" smtClean="0">
                <a:latin typeface="华文新魏" panose="02010800040101010101" pitchFamily="2" charset="-122"/>
                <a:ea typeface="华文新魏" panose="02010800040101010101" pitchFamily="2" charset="-122"/>
                <a:cs typeface="Tahoma" pitchFamily="34" charset="0"/>
              </a:rPr>
              <a:t>DispTime.java</a:t>
            </a:r>
            <a:r>
              <a:rPr lang="zh-CN" altLang="en-US" sz="2400" dirty="0" smtClean="0">
                <a:latin typeface="华文新魏" panose="02010800040101010101" pitchFamily="2" charset="-122"/>
                <a:ea typeface="华文新魏" panose="02010800040101010101" pitchFamily="2" charset="-122"/>
                <a:cs typeface="Tahoma" pitchFamily="34" charset="0"/>
              </a:rPr>
              <a:t>）</a:t>
            </a:r>
          </a:p>
          <a:p>
            <a:pPr lvl="1">
              <a:spcBef>
                <a:spcPct val="0"/>
              </a:spcBef>
              <a:defRPr/>
            </a:pPr>
            <a:r>
              <a:rPr lang="en-US" altLang="zh-CN" sz="2400" dirty="0" err="1" smtClean="0">
                <a:latin typeface="华文新魏" panose="02010800040101010101" pitchFamily="2" charset="-122"/>
                <a:ea typeface="华文新魏" panose="02010800040101010101" pitchFamily="2" charset="-122"/>
                <a:cs typeface="Tahoma" pitchFamily="34" charset="0"/>
              </a:rPr>
              <a:t>JFrame</a:t>
            </a:r>
            <a:endParaRPr lang="en-US" altLang="zh-CN" sz="2400" dirty="0" smtClean="0">
              <a:latin typeface="华文新魏" panose="02010800040101010101" pitchFamily="2" charset="-122"/>
              <a:ea typeface="华文新魏" panose="02010800040101010101" pitchFamily="2" charset="-122"/>
              <a:cs typeface="Tahoma" pitchFamily="34" charset="0"/>
            </a:endParaRPr>
          </a:p>
          <a:p>
            <a:pPr lvl="1">
              <a:spcBef>
                <a:spcPct val="0"/>
              </a:spcBef>
              <a:defRPr/>
            </a:pPr>
            <a:r>
              <a:rPr lang="en-US" altLang="zh-CN" sz="2400" dirty="0" err="1" smtClean="0">
                <a:latin typeface="华文新魏" panose="02010800040101010101" pitchFamily="2" charset="-122"/>
                <a:ea typeface="华文新魏" panose="02010800040101010101" pitchFamily="2" charset="-122"/>
                <a:cs typeface="Tahoma" pitchFamily="34" charset="0"/>
              </a:rPr>
              <a:t>JButton</a:t>
            </a:r>
            <a:endParaRPr lang="en-US" altLang="zh-CN" sz="2400" dirty="0" smtClean="0">
              <a:latin typeface="华文新魏" panose="02010800040101010101" pitchFamily="2" charset="-122"/>
              <a:ea typeface="华文新魏" panose="02010800040101010101" pitchFamily="2" charset="-122"/>
              <a:cs typeface="Tahoma" pitchFamily="34" charset="0"/>
            </a:endParaRPr>
          </a:p>
          <a:p>
            <a:pPr lvl="1">
              <a:spcBef>
                <a:spcPct val="0"/>
              </a:spcBef>
              <a:defRPr/>
            </a:pPr>
            <a:r>
              <a:rPr lang="en-US" altLang="zh-CN" sz="2400" dirty="0" smtClean="0">
                <a:latin typeface="华文新魏" panose="02010800040101010101" pitchFamily="2" charset="-122"/>
                <a:ea typeface="华文新魏" panose="02010800040101010101" pitchFamily="2" charset="-122"/>
                <a:cs typeface="Tahoma" pitchFamily="34" charset="0"/>
              </a:rPr>
              <a:t>Timer</a:t>
            </a:r>
          </a:p>
          <a:p>
            <a:pPr lvl="1">
              <a:spcBef>
                <a:spcPct val="0"/>
              </a:spcBef>
              <a:defRPr/>
            </a:pPr>
            <a:r>
              <a:rPr lang="en-US" altLang="zh-CN" sz="2400" dirty="0" err="1" smtClean="0">
                <a:latin typeface="华文新魏" panose="02010800040101010101" pitchFamily="2" charset="-122"/>
                <a:ea typeface="华文新魏" panose="02010800040101010101" pitchFamily="2" charset="-122"/>
                <a:cs typeface="Tahoma" pitchFamily="34" charset="0"/>
              </a:rPr>
              <a:t>ActionListener</a:t>
            </a:r>
            <a:endParaRPr lang="en-US" altLang="zh-CN" sz="2400" dirty="0" smtClean="0">
              <a:latin typeface="华文新魏" panose="02010800040101010101" pitchFamily="2" charset="-122"/>
              <a:ea typeface="华文新魏" panose="02010800040101010101" pitchFamily="2" charset="-122"/>
              <a:cs typeface="Tahoma" pitchFamily="34" charset="0"/>
            </a:endParaRPr>
          </a:p>
          <a:p>
            <a:pPr lvl="1">
              <a:spcBef>
                <a:spcPct val="0"/>
              </a:spcBef>
              <a:defRPr/>
            </a:pPr>
            <a:r>
              <a:rPr lang="en-US" altLang="zh-CN" sz="2400" dirty="0" smtClean="0">
                <a:latin typeface="华文新魏" panose="02010800040101010101" pitchFamily="2" charset="-122"/>
                <a:ea typeface="华文新魏" panose="02010800040101010101" pitchFamily="2" charset="-122"/>
                <a:cs typeface="Tahoma" pitchFamily="34" charset="0"/>
              </a:rPr>
              <a:t>Date</a:t>
            </a:r>
          </a:p>
          <a:p>
            <a:pPr lvl="1">
              <a:spcBef>
                <a:spcPct val="0"/>
              </a:spcBef>
              <a:defRPr/>
            </a:pPr>
            <a:r>
              <a:rPr lang="en-US" altLang="zh-CN" sz="2400" dirty="0" err="1" smtClean="0">
                <a:latin typeface="华文新魏" panose="02010800040101010101" pitchFamily="2" charset="-122"/>
                <a:ea typeface="华文新魏" panose="02010800040101010101" pitchFamily="2" charset="-122"/>
                <a:cs typeface="Tahoma" pitchFamily="34" charset="0"/>
              </a:rPr>
              <a:t>SimpleDateFormat</a:t>
            </a:r>
            <a:endParaRPr lang="en-US" altLang="zh-CN" sz="2400" dirty="0" smtClean="0">
              <a:latin typeface="华文新魏" panose="02010800040101010101" pitchFamily="2" charset="-122"/>
              <a:ea typeface="华文新魏" panose="02010800040101010101" pitchFamily="2" charset="-122"/>
              <a:cs typeface="Tahoma" pitchFamily="34" charset="0"/>
            </a:endParaRPr>
          </a:p>
          <a:p>
            <a:pPr>
              <a:buFont typeface="Wingdings" panose="05000000000000000000" pitchFamily="2" charset="2"/>
              <a:buNone/>
              <a:defRPr/>
            </a:pPr>
            <a:r>
              <a:rPr lang="en-US" altLang="zh-CN" sz="2400" dirty="0" smtClean="0">
                <a:latin typeface="华文新魏" panose="02010800040101010101" pitchFamily="2" charset="-122"/>
                <a:ea typeface="华文新魏" panose="02010800040101010101" pitchFamily="2" charset="-122"/>
                <a:cs typeface="Tahoma" pitchFamily="34" charset="0"/>
              </a:rPr>
              <a:t>2</a:t>
            </a:r>
            <a:r>
              <a:rPr lang="zh-CN" altLang="en-US" sz="2400" dirty="0" smtClean="0">
                <a:latin typeface="华文新魏" panose="02010800040101010101" pitchFamily="2" charset="-122"/>
                <a:ea typeface="华文新魏" panose="02010800040101010101" pitchFamily="2" charset="-122"/>
                <a:cs typeface="Tahoma" pitchFamily="34" charset="0"/>
              </a:rPr>
              <a:t>、</a:t>
            </a:r>
            <a:r>
              <a:rPr lang="zh-CN" altLang="en-US" sz="2400" dirty="0" smtClean="0">
                <a:latin typeface="华文新魏" panose="02010800040101010101" pitchFamily="2" charset="-122"/>
                <a:ea typeface="华文新魏" panose="02010800040101010101" pitchFamily="2" charset="-122"/>
              </a:rPr>
              <a:t>点击按钮，在文本框中显示点击次数。</a:t>
            </a:r>
            <a:endParaRPr lang="en-US" altLang="zh-CN" sz="2400" dirty="0" smtClean="0">
              <a:latin typeface="华文新魏" panose="02010800040101010101" pitchFamily="2" charset="-122"/>
              <a:ea typeface="华文新魏" panose="02010800040101010101" pitchFamily="2" charset="-122"/>
            </a:endParaRPr>
          </a:p>
          <a:p>
            <a:pPr>
              <a:buFont typeface="Wingdings" panose="05000000000000000000" pitchFamily="2" charset="2"/>
              <a:buNone/>
              <a:defRPr/>
            </a:pPr>
            <a:r>
              <a:rPr lang="en-US" altLang="zh-CN" sz="2400" dirty="0" smtClean="0">
                <a:latin typeface="华文新魏" panose="02010800040101010101" pitchFamily="2" charset="-122"/>
                <a:ea typeface="华文新魏" panose="02010800040101010101" pitchFamily="2" charset="-122"/>
              </a:rPr>
              <a:t>	ActionTest.java</a:t>
            </a:r>
          </a:p>
          <a:p>
            <a:pPr lvl="1">
              <a:spcBef>
                <a:spcPct val="0"/>
              </a:spcBef>
              <a:buFont typeface="Wingdings" panose="05000000000000000000" pitchFamily="2" charset="2"/>
              <a:buNone/>
              <a:defRPr/>
            </a:pPr>
            <a:endParaRPr lang="en-US" altLang="zh-CN" sz="2400" dirty="0" smtClean="0">
              <a:latin typeface="华文新魏" panose="02010800040101010101" pitchFamily="2" charset="-122"/>
              <a:ea typeface="华文新魏" panose="02010800040101010101" pitchFamily="2" charset="-122"/>
              <a:cs typeface="Tahoma" pitchFamily="34" charset="0"/>
            </a:endParaRPr>
          </a:p>
          <a:p>
            <a:pPr lvl="1">
              <a:spcBef>
                <a:spcPct val="0"/>
              </a:spcBef>
              <a:buFont typeface="Wingdings" panose="05000000000000000000" pitchFamily="2" charset="2"/>
              <a:buNone/>
              <a:defRPr/>
            </a:pPr>
            <a:endParaRPr lang="en-US" altLang="zh-CN" sz="2400" dirty="0" smtClean="0">
              <a:latin typeface="华文新魏" panose="02010800040101010101" pitchFamily="2" charset="-122"/>
              <a:ea typeface="华文新魏" panose="02010800040101010101" pitchFamily="2" charset="-122"/>
              <a:cs typeface="Tahoma" pitchFamily="34" charset="0"/>
            </a:endParaRPr>
          </a:p>
          <a:p>
            <a:pPr>
              <a:buFont typeface="Wingdings" panose="05000000000000000000" pitchFamily="2" charset="2"/>
              <a:buNone/>
              <a:defRPr/>
            </a:pPr>
            <a:endParaRPr lang="zh-CN" altLang="en-US" dirty="0">
              <a:latin typeface="华文新魏" panose="02010800040101010101" pitchFamily="2" charset="-122"/>
              <a:ea typeface="华文新魏" panose="02010800040101010101" pitchFamily="2" charset="-122"/>
            </a:endParaRPr>
          </a:p>
        </p:txBody>
      </p:sp>
      <p:sp>
        <p:nvSpPr>
          <p:cNvPr id="4" name="标题 1"/>
          <p:cNvSpPr txBox="1">
            <a:spLocks/>
          </p:cNvSpPr>
          <p:nvPr/>
        </p:nvSpPr>
        <p:spPr>
          <a:xfrm>
            <a:off x="457200" y="0"/>
            <a:ext cx="8229600" cy="642938"/>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idx="1"/>
          </p:nvPr>
        </p:nvSpPr>
        <p:spPr>
          <a:xfrm>
            <a:off x="54768" y="1428750"/>
            <a:ext cx="8977313" cy="5429250"/>
          </a:xfrm>
        </p:spPr>
        <p:txBody>
          <a:bodyPr/>
          <a:lstStyle/>
          <a:p>
            <a:pPr lvl="1">
              <a:spcBef>
                <a:spcPct val="0"/>
              </a:spcBef>
              <a:buClrTx/>
              <a:buFont typeface="Wingdings" panose="05000000000000000000" pitchFamily="2" charset="2"/>
              <a:buChar char="n"/>
              <a:defRPr/>
            </a:pPr>
            <a:r>
              <a:rPr lang="en-US" altLang="zh-CN" dirty="0" err="1">
                <a:latin typeface="宋体" pitchFamily="2" charset="-122"/>
              </a:rPr>
              <a:t>ItemEvent</a:t>
            </a:r>
            <a:r>
              <a:rPr lang="en-US" altLang="zh-CN" dirty="0">
                <a:latin typeface="宋体" pitchFamily="2" charset="-122"/>
              </a:rPr>
              <a:t> </a:t>
            </a:r>
            <a:r>
              <a:rPr lang="zh-CN" altLang="en-US" dirty="0">
                <a:latin typeface="宋体" pitchFamily="2" charset="-122"/>
              </a:rPr>
              <a:t>与 </a:t>
            </a:r>
            <a:r>
              <a:rPr lang="en-US" altLang="zh-CN" dirty="0" err="1">
                <a:latin typeface="宋体" pitchFamily="2" charset="-122"/>
              </a:rPr>
              <a:t>ItemListener</a:t>
            </a:r>
            <a:endParaRPr lang="en-US" altLang="zh-CN" dirty="0">
              <a:latin typeface="宋体" pitchFamily="2" charset="-122"/>
            </a:endParaRPr>
          </a:p>
          <a:p>
            <a:pPr marL="1625600" lvl="2" indent="-711200">
              <a:spcBef>
                <a:spcPct val="0"/>
              </a:spcBef>
              <a:buClrTx/>
              <a:buFont typeface="Wingdings" panose="05000000000000000000" pitchFamily="2" charset="2"/>
              <a:buChar char="Ø"/>
              <a:defRPr/>
            </a:pPr>
            <a:r>
              <a:rPr lang="zh-CN" altLang="en-US" sz="2400" dirty="0">
                <a:solidFill>
                  <a:schemeClr val="tx1"/>
                </a:solidFill>
                <a:latin typeface="宋体" pitchFamily="2" charset="-122"/>
              </a:rPr>
              <a:t>当单选按钮、复选按钮</a:t>
            </a:r>
            <a:r>
              <a:rPr lang="zh-CN" altLang="en-US" sz="2400" dirty="0" smtClean="0">
                <a:solidFill>
                  <a:schemeClr val="tx1"/>
                </a:solidFill>
                <a:latin typeface="宋体" pitchFamily="2" charset="-122"/>
              </a:rPr>
              <a:t>、下拉列表框</a:t>
            </a:r>
            <a:r>
              <a:rPr lang="zh-CN" altLang="en-US" sz="2400" dirty="0">
                <a:solidFill>
                  <a:schemeClr val="tx1"/>
                </a:solidFill>
                <a:latin typeface="宋体" pitchFamily="2" charset="-122"/>
              </a:rPr>
              <a:t>中的项目状态发生变化时产生该事件</a:t>
            </a:r>
          </a:p>
          <a:p>
            <a:pPr marL="1625600" lvl="2" indent="-711200">
              <a:spcBef>
                <a:spcPct val="0"/>
              </a:spcBef>
              <a:buClrTx/>
              <a:buFont typeface="Wingdings" panose="05000000000000000000" pitchFamily="2" charset="2"/>
              <a:buChar char="Ø"/>
              <a:defRPr/>
            </a:pPr>
            <a:r>
              <a:rPr lang="en-US" altLang="zh-CN" sz="2400" dirty="0" err="1">
                <a:solidFill>
                  <a:schemeClr val="tx1"/>
                </a:solidFill>
                <a:latin typeface="宋体" pitchFamily="2" charset="-122"/>
              </a:rPr>
              <a:t>ItemListener</a:t>
            </a:r>
            <a:r>
              <a:rPr lang="zh-CN" altLang="en-US" sz="2400" dirty="0">
                <a:solidFill>
                  <a:schemeClr val="tx1"/>
                </a:solidFill>
                <a:latin typeface="宋体" pitchFamily="2" charset="-122"/>
              </a:rPr>
              <a:t>接口中的方法</a:t>
            </a:r>
          </a:p>
          <a:p>
            <a:pPr marL="2082800" lvl="3" indent="-711200">
              <a:spcBef>
                <a:spcPct val="0"/>
              </a:spcBef>
              <a:buClrTx/>
              <a:buFont typeface="Wingdings" panose="05000000000000000000" pitchFamily="2" charset="2"/>
              <a:buNone/>
              <a:defRPr/>
            </a:pPr>
            <a:r>
              <a:rPr lang="en-US" altLang="zh-CN" sz="2400" dirty="0" smtClean="0">
                <a:solidFill>
                  <a:srgbClr val="FF0000"/>
                </a:solidFill>
                <a:latin typeface="宋体" pitchFamily="2" charset="-122"/>
              </a:rPr>
              <a:t>	void  </a:t>
            </a:r>
            <a:r>
              <a:rPr lang="en-US" altLang="zh-CN" sz="2400" dirty="0" err="1" smtClean="0">
                <a:solidFill>
                  <a:srgbClr val="FF0000"/>
                </a:solidFill>
                <a:latin typeface="宋体" pitchFamily="2" charset="-122"/>
              </a:rPr>
              <a:t>itemStateChanged</a:t>
            </a:r>
            <a:r>
              <a:rPr lang="en-US" altLang="zh-CN" sz="2400" dirty="0" smtClean="0">
                <a:solidFill>
                  <a:srgbClr val="FF0000"/>
                </a:solidFill>
                <a:latin typeface="宋体" pitchFamily="2" charset="-122"/>
              </a:rPr>
              <a:t>(</a:t>
            </a:r>
            <a:r>
              <a:rPr lang="en-US" altLang="zh-CN" sz="2400" dirty="0" err="1" smtClean="0">
                <a:solidFill>
                  <a:srgbClr val="FF0000"/>
                </a:solidFill>
                <a:latin typeface="宋体" pitchFamily="2" charset="-122"/>
              </a:rPr>
              <a:t>ActionEvent</a:t>
            </a:r>
            <a:r>
              <a:rPr lang="en-US" altLang="zh-CN" sz="2400" dirty="0">
                <a:solidFill>
                  <a:srgbClr val="FF0000"/>
                </a:solidFill>
                <a:latin typeface="宋体" pitchFamily="2" charset="-122"/>
              </a:rPr>
              <a:t>);</a:t>
            </a:r>
          </a:p>
          <a:p>
            <a:pPr marL="1625600" lvl="2" indent="-711200">
              <a:spcBef>
                <a:spcPct val="0"/>
              </a:spcBef>
              <a:buClrTx/>
              <a:buFont typeface="Wingdings" panose="05000000000000000000" pitchFamily="2" charset="2"/>
              <a:buChar char="Ø"/>
              <a:defRPr/>
            </a:pPr>
            <a:r>
              <a:rPr lang="en-US" altLang="zh-CN" sz="2400" dirty="0" err="1">
                <a:solidFill>
                  <a:schemeClr val="tx1"/>
                </a:solidFill>
                <a:latin typeface="宋体" pitchFamily="2" charset="-122"/>
              </a:rPr>
              <a:t>ItemEvent</a:t>
            </a:r>
            <a:r>
              <a:rPr lang="zh-CN" altLang="en-US" sz="2400" dirty="0">
                <a:solidFill>
                  <a:schemeClr val="tx1"/>
                </a:solidFill>
                <a:latin typeface="宋体" pitchFamily="2" charset="-122"/>
              </a:rPr>
              <a:t>中的常用方法</a:t>
            </a:r>
          </a:p>
          <a:p>
            <a:pPr marL="2082800" lvl="3" indent="-711200">
              <a:spcBef>
                <a:spcPct val="0"/>
              </a:spcBef>
              <a:buClrTx/>
              <a:buFontTx/>
              <a:buAutoNum type="alphaLcParenR"/>
              <a:defRPr/>
            </a:pPr>
            <a:r>
              <a:rPr lang="en-US" altLang="zh-CN" sz="2400" dirty="0">
                <a:latin typeface="宋体" pitchFamily="2" charset="-122"/>
              </a:rPr>
              <a:t>Object </a:t>
            </a:r>
            <a:r>
              <a:rPr lang="en-US" altLang="zh-CN" sz="2400" dirty="0" err="1">
                <a:latin typeface="宋体" pitchFamily="2" charset="-122"/>
              </a:rPr>
              <a:t>getItem</a:t>
            </a:r>
            <a:r>
              <a:rPr lang="en-US" altLang="zh-CN" sz="2400" dirty="0">
                <a:latin typeface="宋体" pitchFamily="2" charset="-122"/>
              </a:rPr>
              <a:t>();</a:t>
            </a:r>
            <a:br>
              <a:rPr lang="en-US" altLang="zh-CN" sz="2400" dirty="0">
                <a:latin typeface="宋体" pitchFamily="2" charset="-122"/>
              </a:rPr>
            </a:br>
            <a:r>
              <a:rPr lang="en-US" altLang="zh-CN" sz="2400" dirty="0">
                <a:latin typeface="宋体" pitchFamily="2" charset="-122"/>
              </a:rPr>
              <a:t>//</a:t>
            </a:r>
            <a:r>
              <a:rPr lang="zh-CN" altLang="en-US" sz="2400" dirty="0">
                <a:latin typeface="宋体" pitchFamily="2" charset="-122"/>
              </a:rPr>
              <a:t>返回受该事件影响的项目对象，据需要可将</a:t>
            </a:r>
            <a:r>
              <a:rPr lang="en-US" altLang="zh-CN" sz="2400" dirty="0">
                <a:latin typeface="宋体" pitchFamily="2" charset="-122"/>
              </a:rPr>
              <a:t>Object</a:t>
            </a:r>
            <a:r>
              <a:rPr lang="zh-CN" altLang="en-US" sz="2400" dirty="0">
                <a:latin typeface="宋体" pitchFamily="2" charset="-122"/>
              </a:rPr>
              <a:t>转换为相应的类型</a:t>
            </a:r>
          </a:p>
          <a:p>
            <a:pPr marL="2082800" lvl="3" indent="-711200">
              <a:spcBef>
                <a:spcPct val="0"/>
              </a:spcBef>
              <a:buClrTx/>
              <a:buFontTx/>
              <a:buAutoNum type="alphaLcParenR"/>
              <a:defRPr/>
            </a:pPr>
            <a:r>
              <a:rPr lang="en-US" altLang="zh-CN" sz="2400" dirty="0" err="1">
                <a:latin typeface="宋体" pitchFamily="2" charset="-122"/>
              </a:rPr>
              <a:t>int</a:t>
            </a:r>
            <a:r>
              <a:rPr lang="en-US" altLang="zh-CN" sz="2400" dirty="0">
                <a:latin typeface="宋体" pitchFamily="2" charset="-122"/>
              </a:rPr>
              <a:t> </a:t>
            </a:r>
            <a:r>
              <a:rPr lang="en-US" altLang="zh-CN" sz="2400" dirty="0" err="1">
                <a:latin typeface="宋体" pitchFamily="2" charset="-122"/>
              </a:rPr>
              <a:t>getStateChange</a:t>
            </a:r>
            <a:r>
              <a:rPr lang="en-US" altLang="zh-CN" sz="2400" dirty="0">
                <a:latin typeface="宋体" pitchFamily="2" charset="-122"/>
              </a:rPr>
              <a:t>();</a:t>
            </a:r>
            <a:br>
              <a:rPr lang="en-US" altLang="zh-CN" sz="2400" dirty="0">
                <a:latin typeface="宋体" pitchFamily="2" charset="-122"/>
              </a:rPr>
            </a:br>
            <a:r>
              <a:rPr lang="en-US" altLang="zh-CN" sz="2400" dirty="0">
                <a:latin typeface="宋体" pitchFamily="2" charset="-122"/>
              </a:rPr>
              <a:t>//</a:t>
            </a:r>
            <a:r>
              <a:rPr lang="zh-CN" altLang="en-US" sz="2400" dirty="0">
                <a:latin typeface="宋体" pitchFamily="2" charset="-122"/>
              </a:rPr>
              <a:t>返回项目状态发生变化的类型，取值：</a:t>
            </a:r>
            <a:br>
              <a:rPr lang="zh-CN" altLang="en-US" sz="2400" dirty="0">
                <a:latin typeface="宋体" pitchFamily="2" charset="-122"/>
              </a:rPr>
            </a:br>
            <a:r>
              <a:rPr lang="zh-CN" altLang="en-US" sz="2400" dirty="0">
                <a:solidFill>
                  <a:srgbClr val="FF0000"/>
                </a:solidFill>
                <a:latin typeface="宋体" pitchFamily="2" charset="-122"/>
              </a:rPr>
              <a:t>    </a:t>
            </a:r>
            <a:r>
              <a:rPr lang="en-US" altLang="zh-CN" sz="2400" dirty="0" err="1">
                <a:solidFill>
                  <a:srgbClr val="FF0000"/>
                </a:solidFill>
                <a:latin typeface="宋体" pitchFamily="2" charset="-122"/>
              </a:rPr>
              <a:t>ItemEvent.SELECTED</a:t>
            </a:r>
            <a:r>
              <a:rPr lang="en-US" altLang="zh-CN" sz="2400" dirty="0">
                <a:solidFill>
                  <a:srgbClr val="FF0000"/>
                </a:solidFill>
                <a:latin typeface="宋体" pitchFamily="2" charset="-122"/>
              </a:rPr>
              <a:t/>
            </a:r>
            <a:br>
              <a:rPr lang="en-US" altLang="zh-CN" sz="2400" dirty="0">
                <a:solidFill>
                  <a:srgbClr val="FF0000"/>
                </a:solidFill>
                <a:latin typeface="宋体" pitchFamily="2" charset="-122"/>
              </a:rPr>
            </a:br>
            <a:r>
              <a:rPr lang="en-US" altLang="zh-CN" sz="2400" dirty="0">
                <a:solidFill>
                  <a:srgbClr val="FF0000"/>
                </a:solidFill>
                <a:latin typeface="宋体" pitchFamily="2" charset="-122"/>
              </a:rPr>
              <a:t>    </a:t>
            </a:r>
            <a:r>
              <a:rPr lang="en-US" altLang="zh-CN" sz="2400" dirty="0" err="1">
                <a:solidFill>
                  <a:srgbClr val="FF0000"/>
                </a:solidFill>
                <a:latin typeface="宋体" pitchFamily="2" charset="-122"/>
              </a:rPr>
              <a:t>ItemEvent.DESELECTED</a:t>
            </a:r>
            <a:endParaRPr lang="en-US" altLang="zh-CN" sz="2400" dirty="0">
              <a:solidFill>
                <a:srgbClr val="FF0000"/>
              </a:solidFill>
              <a:latin typeface="宋体" pitchFamily="2" charset="-122"/>
            </a:endParaRPr>
          </a:p>
        </p:txBody>
      </p:sp>
      <p:sp>
        <p:nvSpPr>
          <p:cNvPr id="6" name="Rectangle 2"/>
          <p:cNvSpPr txBox="1">
            <a:spLocks noChangeArrowheads="1"/>
          </p:cNvSpPr>
          <p:nvPr/>
        </p:nvSpPr>
        <p:spPr>
          <a:xfrm>
            <a:off x="428624" y="260648"/>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0" y="274638"/>
            <a:ext cx="8229600" cy="868362"/>
          </a:xfrm>
          <a:prstGeom prst="rect">
            <a:avLst/>
          </a:prstGeom>
        </p:spPr>
        <p:txBody>
          <a:bodyPr/>
          <a:lstStyle/>
          <a:p>
            <a:pPr>
              <a:defRPr/>
            </a:pPr>
            <a:r>
              <a:rPr lang="zh-CN" altLang="en-US" sz="3600" dirty="0" smtClean="0"/>
              <a:t>界面设计中常用组件类的体系结构</a:t>
            </a:r>
            <a:endParaRPr lang="zh-CN" altLang="en-US" sz="3600" dirty="0"/>
          </a:p>
        </p:txBody>
      </p:sp>
      <p:grpSp>
        <p:nvGrpSpPr>
          <p:cNvPr id="2" name="Group 32"/>
          <p:cNvGrpSpPr>
            <a:grpSpLocks/>
          </p:cNvGrpSpPr>
          <p:nvPr/>
        </p:nvGrpSpPr>
        <p:grpSpPr bwMode="auto">
          <a:xfrm>
            <a:off x="254000" y="1214438"/>
            <a:ext cx="8890000" cy="4824412"/>
            <a:chOff x="46" y="482"/>
            <a:chExt cx="5600" cy="3039"/>
          </a:xfrm>
        </p:grpSpPr>
        <p:sp>
          <p:nvSpPr>
            <p:cNvPr id="13317" name="Rectangle 5"/>
            <p:cNvSpPr>
              <a:spLocks noChangeArrowheads="1"/>
            </p:cNvSpPr>
            <p:nvPr/>
          </p:nvSpPr>
          <p:spPr bwMode="auto">
            <a:xfrm>
              <a:off x="1383" y="482"/>
              <a:ext cx="1588" cy="272"/>
            </a:xfrm>
            <a:prstGeom prst="rect">
              <a:avLst/>
            </a:prstGeom>
            <a:solidFill>
              <a:schemeClr val="accent1"/>
            </a:solidFill>
            <a:ln w="19050">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2400" b="1">
                  <a:solidFill>
                    <a:srgbClr val="FFFF00"/>
                  </a:solidFill>
                </a:rPr>
                <a:t>java.lang.Object</a:t>
              </a:r>
            </a:p>
          </p:txBody>
        </p:sp>
        <p:sp>
          <p:nvSpPr>
            <p:cNvPr id="13318" name="Rectangle 6"/>
            <p:cNvSpPr>
              <a:spLocks noChangeArrowheads="1"/>
            </p:cNvSpPr>
            <p:nvPr/>
          </p:nvSpPr>
          <p:spPr bwMode="auto">
            <a:xfrm>
              <a:off x="1383" y="1026"/>
              <a:ext cx="1860" cy="272"/>
            </a:xfrm>
            <a:prstGeom prst="rect">
              <a:avLst/>
            </a:prstGeom>
            <a:solidFill>
              <a:schemeClr val="accent1"/>
            </a:solidFill>
            <a:ln w="19050">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2400" b="1">
                  <a:solidFill>
                    <a:srgbClr val="FFFF00"/>
                  </a:solidFill>
                </a:rPr>
                <a:t>java.awt.Component</a:t>
              </a:r>
            </a:p>
          </p:txBody>
        </p:sp>
        <p:sp>
          <p:nvSpPr>
            <p:cNvPr id="13319" name="Rectangle 7"/>
            <p:cNvSpPr>
              <a:spLocks noChangeArrowheads="1"/>
            </p:cNvSpPr>
            <p:nvPr/>
          </p:nvSpPr>
          <p:spPr bwMode="auto">
            <a:xfrm>
              <a:off x="1383" y="1570"/>
              <a:ext cx="1769" cy="272"/>
            </a:xfrm>
            <a:prstGeom prst="rect">
              <a:avLst/>
            </a:prstGeom>
            <a:solidFill>
              <a:schemeClr val="accent1"/>
            </a:solidFill>
            <a:ln w="19050">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2400" b="1">
                  <a:solidFill>
                    <a:srgbClr val="FFFF00"/>
                  </a:solidFill>
                </a:rPr>
                <a:t>java.awt.Container</a:t>
              </a:r>
            </a:p>
          </p:txBody>
        </p:sp>
        <p:sp>
          <p:nvSpPr>
            <p:cNvPr id="13320" name="Rectangle 8"/>
            <p:cNvSpPr>
              <a:spLocks noChangeArrowheads="1"/>
            </p:cNvSpPr>
            <p:nvPr/>
          </p:nvSpPr>
          <p:spPr bwMode="auto">
            <a:xfrm>
              <a:off x="114" y="2115"/>
              <a:ext cx="1315" cy="272"/>
            </a:xfrm>
            <a:prstGeom prst="rect">
              <a:avLst/>
            </a:prstGeom>
            <a:solidFill>
              <a:schemeClr val="accent1"/>
            </a:solidFill>
            <a:ln w="19050">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2400" b="1">
                  <a:solidFill>
                    <a:srgbClr val="FFFF00"/>
                  </a:solidFill>
                </a:rPr>
                <a:t>java.awt.Panel</a:t>
              </a:r>
            </a:p>
          </p:txBody>
        </p:sp>
        <p:sp>
          <p:nvSpPr>
            <p:cNvPr id="13321" name="Rectangle 9"/>
            <p:cNvSpPr>
              <a:spLocks noChangeArrowheads="1"/>
            </p:cNvSpPr>
            <p:nvPr/>
          </p:nvSpPr>
          <p:spPr bwMode="auto">
            <a:xfrm>
              <a:off x="1837" y="2115"/>
              <a:ext cx="1542" cy="272"/>
            </a:xfrm>
            <a:prstGeom prst="rect">
              <a:avLst/>
            </a:prstGeom>
            <a:solidFill>
              <a:schemeClr val="accent1"/>
            </a:solidFill>
            <a:ln w="19050">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2400" b="1">
                  <a:solidFill>
                    <a:srgbClr val="FFFF00"/>
                  </a:solidFill>
                </a:rPr>
                <a:t>java.awt.Window</a:t>
              </a:r>
            </a:p>
          </p:txBody>
        </p:sp>
        <p:sp>
          <p:nvSpPr>
            <p:cNvPr id="13322" name="Rectangle 10"/>
            <p:cNvSpPr>
              <a:spLocks noChangeArrowheads="1"/>
            </p:cNvSpPr>
            <p:nvPr/>
          </p:nvSpPr>
          <p:spPr bwMode="auto">
            <a:xfrm>
              <a:off x="46" y="2704"/>
              <a:ext cx="1564" cy="272"/>
            </a:xfrm>
            <a:prstGeom prst="rect">
              <a:avLst/>
            </a:prstGeom>
            <a:solidFill>
              <a:schemeClr val="accent1"/>
            </a:solidFill>
            <a:ln w="19050">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2400" b="1">
                  <a:solidFill>
                    <a:srgbClr val="FFFF00"/>
                  </a:solidFill>
                </a:rPr>
                <a:t>java.applet.Applet</a:t>
              </a:r>
            </a:p>
          </p:txBody>
        </p:sp>
        <p:sp>
          <p:nvSpPr>
            <p:cNvPr id="13323" name="Rectangle 11"/>
            <p:cNvSpPr>
              <a:spLocks noChangeArrowheads="1"/>
            </p:cNvSpPr>
            <p:nvPr/>
          </p:nvSpPr>
          <p:spPr bwMode="auto">
            <a:xfrm>
              <a:off x="271" y="3249"/>
              <a:ext cx="885" cy="272"/>
            </a:xfrm>
            <a:prstGeom prst="rect">
              <a:avLst/>
            </a:prstGeom>
            <a:solidFill>
              <a:schemeClr val="accent1"/>
            </a:solidFill>
            <a:ln w="19050">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2400" b="1">
                  <a:solidFill>
                    <a:schemeClr val="tx2"/>
                  </a:solidFill>
                </a:rPr>
                <a:t>JApplet</a:t>
              </a:r>
            </a:p>
          </p:txBody>
        </p:sp>
        <p:sp>
          <p:nvSpPr>
            <p:cNvPr id="13324" name="Rectangle 12"/>
            <p:cNvSpPr>
              <a:spLocks noChangeArrowheads="1"/>
            </p:cNvSpPr>
            <p:nvPr/>
          </p:nvSpPr>
          <p:spPr bwMode="auto">
            <a:xfrm>
              <a:off x="3537" y="2115"/>
              <a:ext cx="2065" cy="272"/>
            </a:xfrm>
            <a:prstGeom prst="rect">
              <a:avLst/>
            </a:prstGeom>
            <a:solidFill>
              <a:schemeClr val="accent1"/>
            </a:solidFill>
            <a:ln w="19050">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2400" b="1">
                  <a:solidFill>
                    <a:srgbClr val="FFFF00"/>
                  </a:solidFill>
                </a:rPr>
                <a:t>javax.swing.JComponent</a:t>
              </a:r>
            </a:p>
          </p:txBody>
        </p:sp>
        <p:sp>
          <p:nvSpPr>
            <p:cNvPr id="13325" name="Rectangle 13"/>
            <p:cNvSpPr>
              <a:spLocks noChangeArrowheads="1"/>
            </p:cNvSpPr>
            <p:nvPr/>
          </p:nvSpPr>
          <p:spPr bwMode="auto">
            <a:xfrm>
              <a:off x="1746" y="2704"/>
              <a:ext cx="1361" cy="272"/>
            </a:xfrm>
            <a:prstGeom prst="rect">
              <a:avLst/>
            </a:prstGeom>
            <a:solidFill>
              <a:schemeClr val="accent1"/>
            </a:solidFill>
            <a:ln w="19050">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2400" b="1">
                  <a:solidFill>
                    <a:srgbClr val="FFFF00"/>
                  </a:solidFill>
                </a:rPr>
                <a:t>java.awt.Dialog</a:t>
              </a:r>
            </a:p>
          </p:txBody>
        </p:sp>
        <p:sp>
          <p:nvSpPr>
            <p:cNvPr id="13326" name="Rectangle 14"/>
            <p:cNvSpPr>
              <a:spLocks noChangeArrowheads="1"/>
            </p:cNvSpPr>
            <p:nvPr/>
          </p:nvSpPr>
          <p:spPr bwMode="auto">
            <a:xfrm>
              <a:off x="3333" y="2704"/>
              <a:ext cx="1361" cy="272"/>
            </a:xfrm>
            <a:prstGeom prst="rect">
              <a:avLst/>
            </a:prstGeom>
            <a:solidFill>
              <a:schemeClr val="accent1"/>
            </a:solidFill>
            <a:ln w="19050">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2400" b="1">
                  <a:solidFill>
                    <a:srgbClr val="FFFF00"/>
                  </a:solidFill>
                </a:rPr>
                <a:t>java.awt.Frame</a:t>
              </a:r>
            </a:p>
          </p:txBody>
        </p:sp>
        <p:sp>
          <p:nvSpPr>
            <p:cNvPr id="13327" name="Rectangle 15"/>
            <p:cNvSpPr>
              <a:spLocks noChangeArrowheads="1"/>
            </p:cNvSpPr>
            <p:nvPr/>
          </p:nvSpPr>
          <p:spPr bwMode="auto">
            <a:xfrm>
              <a:off x="1746" y="3249"/>
              <a:ext cx="907" cy="272"/>
            </a:xfrm>
            <a:prstGeom prst="rect">
              <a:avLst/>
            </a:prstGeom>
            <a:solidFill>
              <a:schemeClr val="accent1"/>
            </a:solidFill>
            <a:ln w="19050">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2400" b="1">
                  <a:solidFill>
                    <a:schemeClr val="tx2"/>
                  </a:solidFill>
                </a:rPr>
                <a:t>JDialog</a:t>
              </a:r>
            </a:p>
          </p:txBody>
        </p:sp>
        <p:sp>
          <p:nvSpPr>
            <p:cNvPr id="13328" name="Rectangle 16"/>
            <p:cNvSpPr>
              <a:spLocks noChangeArrowheads="1"/>
            </p:cNvSpPr>
            <p:nvPr/>
          </p:nvSpPr>
          <p:spPr bwMode="auto">
            <a:xfrm>
              <a:off x="3742" y="3249"/>
              <a:ext cx="816" cy="272"/>
            </a:xfrm>
            <a:prstGeom prst="rect">
              <a:avLst/>
            </a:prstGeom>
            <a:solidFill>
              <a:schemeClr val="accent1"/>
            </a:solidFill>
            <a:ln w="19050">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2400" b="1">
                  <a:solidFill>
                    <a:schemeClr val="tx2"/>
                  </a:solidFill>
                </a:rPr>
                <a:t>JFrame</a:t>
              </a:r>
            </a:p>
          </p:txBody>
        </p:sp>
        <p:sp>
          <p:nvSpPr>
            <p:cNvPr id="13329" name="Rectangle 17"/>
            <p:cNvSpPr>
              <a:spLocks noChangeArrowheads="1"/>
            </p:cNvSpPr>
            <p:nvPr/>
          </p:nvSpPr>
          <p:spPr bwMode="auto">
            <a:xfrm>
              <a:off x="2744" y="3249"/>
              <a:ext cx="907" cy="272"/>
            </a:xfrm>
            <a:prstGeom prst="rect">
              <a:avLst/>
            </a:prstGeom>
            <a:solidFill>
              <a:schemeClr val="accent1"/>
            </a:solidFill>
            <a:ln w="19050">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sz="2400" b="1">
                  <a:solidFill>
                    <a:schemeClr val="tx2"/>
                  </a:solidFill>
                </a:rPr>
                <a:t>JWindow</a:t>
              </a:r>
            </a:p>
          </p:txBody>
        </p:sp>
        <p:sp>
          <p:nvSpPr>
            <p:cNvPr id="13330" name="Line 18"/>
            <p:cNvSpPr>
              <a:spLocks noChangeShapeType="1"/>
            </p:cNvSpPr>
            <p:nvPr/>
          </p:nvSpPr>
          <p:spPr bwMode="auto">
            <a:xfrm>
              <a:off x="2154" y="754"/>
              <a:ext cx="0" cy="27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1" name="Line 19"/>
            <p:cNvSpPr>
              <a:spLocks noChangeShapeType="1"/>
            </p:cNvSpPr>
            <p:nvPr/>
          </p:nvSpPr>
          <p:spPr bwMode="auto">
            <a:xfrm>
              <a:off x="2154" y="1298"/>
              <a:ext cx="0" cy="27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2" name="Line 20"/>
            <p:cNvSpPr>
              <a:spLocks noChangeShapeType="1"/>
            </p:cNvSpPr>
            <p:nvPr/>
          </p:nvSpPr>
          <p:spPr bwMode="auto">
            <a:xfrm>
              <a:off x="2562" y="1842"/>
              <a:ext cx="0" cy="27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3" name="Line 21"/>
            <p:cNvSpPr>
              <a:spLocks noChangeShapeType="1"/>
            </p:cNvSpPr>
            <p:nvPr/>
          </p:nvSpPr>
          <p:spPr bwMode="auto">
            <a:xfrm flipH="1">
              <a:off x="703" y="1842"/>
              <a:ext cx="1270" cy="2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4" name="Line 22"/>
            <p:cNvSpPr>
              <a:spLocks noChangeShapeType="1"/>
            </p:cNvSpPr>
            <p:nvPr/>
          </p:nvSpPr>
          <p:spPr bwMode="auto">
            <a:xfrm>
              <a:off x="2925" y="1842"/>
              <a:ext cx="1679" cy="2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5" name="Line 23"/>
            <p:cNvSpPr>
              <a:spLocks noChangeShapeType="1"/>
            </p:cNvSpPr>
            <p:nvPr/>
          </p:nvSpPr>
          <p:spPr bwMode="auto">
            <a:xfrm>
              <a:off x="657" y="2387"/>
              <a:ext cx="0" cy="27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6" name="Line 24"/>
            <p:cNvSpPr>
              <a:spLocks noChangeShapeType="1"/>
            </p:cNvSpPr>
            <p:nvPr/>
          </p:nvSpPr>
          <p:spPr bwMode="auto">
            <a:xfrm>
              <a:off x="657" y="2976"/>
              <a:ext cx="0" cy="27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7" name="Line 25"/>
            <p:cNvSpPr>
              <a:spLocks noChangeShapeType="1"/>
            </p:cNvSpPr>
            <p:nvPr/>
          </p:nvSpPr>
          <p:spPr bwMode="auto">
            <a:xfrm flipH="1">
              <a:off x="2154" y="2387"/>
              <a:ext cx="182" cy="31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8" name="Line 26"/>
            <p:cNvSpPr>
              <a:spLocks noChangeShapeType="1"/>
            </p:cNvSpPr>
            <p:nvPr/>
          </p:nvSpPr>
          <p:spPr bwMode="auto">
            <a:xfrm>
              <a:off x="3288" y="2387"/>
              <a:ext cx="862" cy="31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9" name="Line 27"/>
            <p:cNvSpPr>
              <a:spLocks noChangeShapeType="1"/>
            </p:cNvSpPr>
            <p:nvPr/>
          </p:nvSpPr>
          <p:spPr bwMode="auto">
            <a:xfrm>
              <a:off x="3198" y="2387"/>
              <a:ext cx="0" cy="8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0" name="Line 28"/>
            <p:cNvSpPr>
              <a:spLocks noChangeShapeType="1"/>
            </p:cNvSpPr>
            <p:nvPr/>
          </p:nvSpPr>
          <p:spPr bwMode="auto">
            <a:xfrm>
              <a:off x="2200" y="2976"/>
              <a:ext cx="0" cy="27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1" name="Line 29"/>
            <p:cNvSpPr>
              <a:spLocks noChangeShapeType="1"/>
            </p:cNvSpPr>
            <p:nvPr/>
          </p:nvSpPr>
          <p:spPr bwMode="auto">
            <a:xfrm>
              <a:off x="4150" y="2976"/>
              <a:ext cx="0" cy="27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2" name="Line 30"/>
            <p:cNvSpPr>
              <a:spLocks noChangeShapeType="1"/>
            </p:cNvSpPr>
            <p:nvPr/>
          </p:nvSpPr>
          <p:spPr bwMode="auto">
            <a:xfrm>
              <a:off x="5239" y="2387"/>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3" name="Rectangle 31"/>
            <p:cNvSpPr>
              <a:spLocks noChangeArrowheads="1"/>
            </p:cNvSpPr>
            <p:nvPr/>
          </p:nvSpPr>
          <p:spPr bwMode="auto">
            <a:xfrm>
              <a:off x="4830" y="2704"/>
              <a:ext cx="816" cy="272"/>
            </a:xfrm>
            <a:prstGeom prst="rect">
              <a:avLst/>
            </a:prstGeom>
            <a:solidFill>
              <a:schemeClr val="accent1"/>
            </a:solidFill>
            <a:ln w="19050">
              <a:solidFill>
                <a:schemeClr val="tx1"/>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lnSpc>
                  <a:spcPct val="80000"/>
                </a:lnSpc>
              </a:pPr>
              <a:r>
                <a:rPr lang="en-US" altLang="zh-CN" sz="2000" b="1">
                  <a:solidFill>
                    <a:srgbClr val="CCFFFF"/>
                  </a:solidFill>
                </a:rPr>
                <a:t>Swing</a:t>
              </a:r>
              <a:r>
                <a:rPr lang="zh-CN" altLang="en-US" sz="2000" b="1">
                  <a:solidFill>
                    <a:srgbClr val="CCFFFF"/>
                  </a:solidFill>
                </a:rPr>
                <a:t>组件</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内容占位符 2"/>
          <p:cNvSpPr>
            <a:spLocks noGrp="1"/>
          </p:cNvSpPr>
          <p:nvPr>
            <p:ph idx="1"/>
          </p:nvPr>
        </p:nvSpPr>
        <p:spPr>
          <a:xfrm>
            <a:off x="755576" y="1556792"/>
            <a:ext cx="7992888" cy="3828182"/>
          </a:xfrm>
        </p:spPr>
        <p:txBody>
          <a:bodyPr/>
          <a:lstStyle/>
          <a:p>
            <a:pPr>
              <a:buFont typeface="Wingdings" panose="05000000000000000000" pitchFamily="2" charset="2"/>
              <a:buNone/>
            </a:pPr>
            <a:r>
              <a:rPr lang="zh-CN" altLang="en-US" dirty="0" smtClean="0">
                <a:latin typeface="华文新魏" panose="02010800040101010101" pitchFamily="2" charset="-122"/>
                <a:ea typeface="华文新魏" panose="02010800040101010101" pitchFamily="2" charset="-122"/>
              </a:rPr>
              <a:t>单选按钮、复选按钮、下拉列表框触发事件</a:t>
            </a:r>
            <a:endParaRPr lang="en-US" altLang="zh-CN" dirty="0" smtClean="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dirty="0" smtClean="0">
                <a:latin typeface="华文新魏" panose="02010800040101010101" pitchFamily="2" charset="-122"/>
                <a:ea typeface="华文新魏" panose="02010800040101010101" pitchFamily="2" charset="-122"/>
              </a:rPr>
              <a:t>ItemEventTest.java</a:t>
            </a:r>
            <a:endParaRPr lang="zh-CN" altLang="en-US" dirty="0" smtClean="0">
              <a:latin typeface="华文新魏" panose="02010800040101010101" pitchFamily="2" charset="-122"/>
              <a:ea typeface="华文新魏" panose="02010800040101010101" pitchFamily="2" charset="-122"/>
            </a:endParaRPr>
          </a:p>
        </p:txBody>
      </p:sp>
      <p:sp>
        <p:nvSpPr>
          <p:cNvPr id="4" name="标题 1"/>
          <p:cNvSpPr txBox="1">
            <a:spLocks/>
          </p:cNvSpPr>
          <p:nvPr/>
        </p:nvSpPr>
        <p:spPr>
          <a:xfrm>
            <a:off x="514672" y="260648"/>
            <a:ext cx="8229600" cy="642938"/>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idx="1"/>
          </p:nvPr>
        </p:nvSpPr>
        <p:spPr>
          <a:xfrm>
            <a:off x="971600" y="1324942"/>
            <a:ext cx="7452320" cy="5568132"/>
          </a:xfrm>
        </p:spPr>
        <p:txBody>
          <a:bodyPr/>
          <a:lstStyle/>
          <a:p>
            <a:pPr marL="0" lvl="1" indent="0">
              <a:spcBef>
                <a:spcPct val="0"/>
              </a:spcBef>
              <a:spcAft>
                <a:spcPts val="400"/>
              </a:spcAft>
              <a:buClrTx/>
              <a:buFont typeface="Wingdings" panose="05000000000000000000" pitchFamily="2" charset="2"/>
              <a:buChar char="n"/>
              <a:defRPr/>
            </a:pPr>
            <a:r>
              <a:rPr lang="en-US" altLang="zh-CN" dirty="0" err="1" smtClean="0">
                <a:latin typeface="宋体" pitchFamily="2" charset="-122"/>
              </a:rPr>
              <a:t>WindowEvent</a:t>
            </a:r>
            <a:r>
              <a:rPr lang="en-US" altLang="zh-CN" dirty="0" smtClean="0">
                <a:latin typeface="宋体" pitchFamily="2" charset="-122"/>
              </a:rPr>
              <a:t> </a:t>
            </a:r>
            <a:r>
              <a:rPr lang="zh-CN" altLang="en-US" dirty="0">
                <a:latin typeface="宋体" pitchFamily="2" charset="-122"/>
              </a:rPr>
              <a:t>与 </a:t>
            </a:r>
            <a:r>
              <a:rPr lang="en-US" altLang="zh-CN" dirty="0" err="1">
                <a:latin typeface="宋体" pitchFamily="2" charset="-122"/>
              </a:rPr>
              <a:t>WindowListener</a:t>
            </a:r>
            <a:endParaRPr lang="en-US" altLang="zh-CN" dirty="0">
              <a:latin typeface="宋体" pitchFamily="2" charset="-122"/>
            </a:endParaRPr>
          </a:p>
          <a:p>
            <a:pPr marL="0" lvl="2" indent="0">
              <a:spcBef>
                <a:spcPct val="0"/>
              </a:spcBef>
              <a:spcAft>
                <a:spcPts val="400"/>
              </a:spcAft>
              <a:buClrTx/>
              <a:buFont typeface="Wingdings" panose="05000000000000000000" pitchFamily="2" charset="2"/>
              <a:buChar char="Ø"/>
              <a:defRPr/>
            </a:pPr>
            <a:r>
              <a:rPr lang="en-US" altLang="zh-CN" dirty="0" err="1">
                <a:solidFill>
                  <a:schemeClr val="tx1"/>
                </a:solidFill>
                <a:latin typeface="宋体" pitchFamily="2" charset="-122"/>
              </a:rPr>
              <a:t>WindowListener</a:t>
            </a:r>
            <a:r>
              <a:rPr lang="zh-CN" altLang="en-US" dirty="0">
                <a:solidFill>
                  <a:schemeClr val="tx1"/>
                </a:solidFill>
                <a:latin typeface="宋体" pitchFamily="2" charset="-122"/>
              </a:rPr>
              <a:t>接口中的方法</a:t>
            </a:r>
          </a:p>
          <a:p>
            <a:pPr marL="457200" lvl="4" indent="0">
              <a:lnSpc>
                <a:spcPct val="85000"/>
              </a:lnSpc>
              <a:spcBef>
                <a:spcPct val="0"/>
              </a:spcBef>
              <a:spcAft>
                <a:spcPts val="400"/>
              </a:spcAft>
              <a:buClrTx/>
              <a:buFont typeface="Wingdings" panose="05000000000000000000" pitchFamily="2" charset="2"/>
              <a:buChar char="ü"/>
              <a:defRPr/>
            </a:pPr>
            <a:r>
              <a:rPr lang="en-US" altLang="zh-CN" dirty="0">
                <a:latin typeface="宋体" pitchFamily="2" charset="-122"/>
                <a:cs typeface="Tahoma" pitchFamily="34" charset="0"/>
              </a:rPr>
              <a:t>void </a:t>
            </a:r>
            <a:r>
              <a:rPr lang="en-US" altLang="zh-CN" dirty="0" err="1">
                <a:latin typeface="宋体" pitchFamily="2" charset="-122"/>
                <a:cs typeface="Tahoma" pitchFamily="34" charset="0"/>
              </a:rPr>
              <a:t>windowActivated</a:t>
            </a:r>
            <a:r>
              <a:rPr lang="en-US" altLang="zh-CN" dirty="0">
                <a:latin typeface="宋体" pitchFamily="2" charset="-122"/>
                <a:cs typeface="Tahoma" pitchFamily="34" charset="0"/>
              </a:rPr>
              <a:t>(</a:t>
            </a:r>
            <a:r>
              <a:rPr lang="en-US" altLang="zh-CN" dirty="0" err="1">
                <a:latin typeface="宋体" pitchFamily="2" charset="-122"/>
                <a:cs typeface="Tahoma" pitchFamily="34" charset="0"/>
              </a:rPr>
              <a:t>WindowEvent</a:t>
            </a:r>
            <a:r>
              <a:rPr lang="en-US" altLang="zh-CN" dirty="0" smtClean="0">
                <a:latin typeface="宋体" pitchFamily="2" charset="-122"/>
                <a:cs typeface="Tahoma" pitchFamily="34" charset="0"/>
              </a:rPr>
              <a:t>);</a:t>
            </a:r>
          </a:p>
          <a:p>
            <a:pPr marL="457200" lvl="4" indent="0">
              <a:lnSpc>
                <a:spcPct val="85000"/>
              </a:lnSpc>
              <a:spcBef>
                <a:spcPct val="0"/>
              </a:spcBef>
              <a:spcAft>
                <a:spcPts val="400"/>
              </a:spcAft>
              <a:buClrTx/>
              <a:buFont typeface="Wingdings" panose="05000000000000000000" pitchFamily="2" charset="2"/>
              <a:buNone/>
              <a:defRPr/>
            </a:pPr>
            <a:r>
              <a:rPr lang="en-US" altLang="zh-CN" dirty="0" smtClean="0">
                <a:solidFill>
                  <a:schemeClr val="tx1"/>
                </a:solidFill>
                <a:latin typeface="宋体" pitchFamily="2" charset="-122"/>
                <a:cs typeface="Tahoma" pitchFamily="34" charset="0"/>
              </a:rPr>
              <a:t>//</a:t>
            </a:r>
            <a:r>
              <a:rPr lang="zh-CN" altLang="en-US" dirty="0" smtClean="0">
                <a:solidFill>
                  <a:schemeClr val="tx1"/>
                </a:solidFill>
                <a:latin typeface="宋体" pitchFamily="2" charset="-122"/>
                <a:cs typeface="Tahoma" pitchFamily="34" charset="0"/>
              </a:rPr>
              <a:t>处理窗口被设置为当前活动窗口时触发的事件</a:t>
            </a:r>
            <a:endParaRPr lang="en-US" altLang="zh-CN" dirty="0">
              <a:solidFill>
                <a:schemeClr val="tx1"/>
              </a:solidFill>
              <a:latin typeface="宋体" pitchFamily="2" charset="-122"/>
              <a:cs typeface="Tahoma" pitchFamily="34" charset="0"/>
            </a:endParaRPr>
          </a:p>
          <a:p>
            <a:pPr marL="457200" lvl="4" indent="0">
              <a:lnSpc>
                <a:spcPct val="85000"/>
              </a:lnSpc>
              <a:spcBef>
                <a:spcPct val="0"/>
              </a:spcBef>
              <a:spcAft>
                <a:spcPts val="400"/>
              </a:spcAft>
              <a:buClrTx/>
              <a:buFont typeface="Wingdings" panose="05000000000000000000" pitchFamily="2" charset="2"/>
              <a:buChar char="ü"/>
              <a:defRPr/>
            </a:pPr>
            <a:r>
              <a:rPr lang="en-US" altLang="zh-CN" dirty="0">
                <a:latin typeface="宋体" pitchFamily="2" charset="-122"/>
                <a:cs typeface="Tahoma" pitchFamily="34" charset="0"/>
              </a:rPr>
              <a:t>void </a:t>
            </a:r>
            <a:r>
              <a:rPr lang="en-US" altLang="zh-CN" dirty="0" err="1">
                <a:latin typeface="宋体" pitchFamily="2" charset="-122"/>
                <a:cs typeface="Tahoma" pitchFamily="34" charset="0"/>
              </a:rPr>
              <a:t>windowDeactivated</a:t>
            </a:r>
            <a:r>
              <a:rPr lang="en-US" altLang="zh-CN" dirty="0">
                <a:latin typeface="宋体" pitchFamily="2" charset="-122"/>
                <a:cs typeface="Tahoma" pitchFamily="34" charset="0"/>
              </a:rPr>
              <a:t>(</a:t>
            </a:r>
            <a:r>
              <a:rPr lang="en-US" altLang="zh-CN" dirty="0" err="1">
                <a:latin typeface="宋体" pitchFamily="2" charset="-122"/>
                <a:cs typeface="Tahoma" pitchFamily="34" charset="0"/>
              </a:rPr>
              <a:t>WindowEvent</a:t>
            </a:r>
            <a:r>
              <a:rPr lang="en-US" altLang="zh-CN" dirty="0" smtClean="0">
                <a:latin typeface="宋体" pitchFamily="2" charset="-122"/>
                <a:cs typeface="Tahoma" pitchFamily="34" charset="0"/>
              </a:rPr>
              <a:t>);</a:t>
            </a:r>
          </a:p>
          <a:p>
            <a:pPr marL="457200" lvl="4" indent="0">
              <a:lnSpc>
                <a:spcPct val="85000"/>
              </a:lnSpc>
              <a:spcBef>
                <a:spcPct val="0"/>
              </a:spcBef>
              <a:spcAft>
                <a:spcPts val="400"/>
              </a:spcAft>
              <a:buClrTx/>
              <a:buFont typeface="Wingdings" panose="05000000000000000000" pitchFamily="2" charset="2"/>
              <a:buNone/>
              <a:defRPr/>
            </a:pPr>
            <a:r>
              <a:rPr lang="en-US" altLang="zh-CN" dirty="0" smtClean="0">
                <a:solidFill>
                  <a:schemeClr val="tx1"/>
                </a:solidFill>
                <a:latin typeface="宋体" pitchFamily="2" charset="-122"/>
                <a:cs typeface="Tahoma" pitchFamily="34" charset="0"/>
              </a:rPr>
              <a:t>//</a:t>
            </a:r>
            <a:r>
              <a:rPr lang="zh-CN" altLang="en-US" dirty="0" smtClean="0">
                <a:solidFill>
                  <a:schemeClr val="tx1"/>
                </a:solidFill>
                <a:latin typeface="宋体" pitchFamily="2" charset="-122"/>
                <a:cs typeface="Tahoma" pitchFamily="34" charset="0"/>
              </a:rPr>
              <a:t>处理窗口被设置为非活动窗口时触发的事件</a:t>
            </a:r>
            <a:endParaRPr lang="en-US" altLang="zh-CN" dirty="0">
              <a:solidFill>
                <a:schemeClr val="tx1"/>
              </a:solidFill>
              <a:latin typeface="宋体" pitchFamily="2" charset="-122"/>
              <a:cs typeface="Tahoma" pitchFamily="34" charset="0"/>
            </a:endParaRPr>
          </a:p>
          <a:p>
            <a:pPr marL="457200" lvl="4" indent="0">
              <a:lnSpc>
                <a:spcPct val="85000"/>
              </a:lnSpc>
              <a:spcBef>
                <a:spcPct val="0"/>
              </a:spcBef>
              <a:spcAft>
                <a:spcPts val="400"/>
              </a:spcAft>
              <a:buClrTx/>
              <a:buFont typeface="Wingdings" panose="05000000000000000000" pitchFamily="2" charset="2"/>
              <a:buChar char="ü"/>
              <a:defRPr/>
            </a:pPr>
            <a:r>
              <a:rPr lang="en-US" altLang="zh-CN" dirty="0">
                <a:latin typeface="宋体" pitchFamily="2" charset="-122"/>
                <a:cs typeface="Tahoma" pitchFamily="34" charset="0"/>
              </a:rPr>
              <a:t>void </a:t>
            </a:r>
            <a:r>
              <a:rPr lang="en-US" altLang="zh-CN" dirty="0" err="1">
                <a:latin typeface="宋体" pitchFamily="2" charset="-122"/>
                <a:cs typeface="Tahoma" pitchFamily="34" charset="0"/>
              </a:rPr>
              <a:t>windowIconified</a:t>
            </a:r>
            <a:r>
              <a:rPr lang="en-US" altLang="zh-CN" dirty="0">
                <a:latin typeface="宋体" pitchFamily="2" charset="-122"/>
                <a:cs typeface="Tahoma" pitchFamily="34" charset="0"/>
              </a:rPr>
              <a:t>(</a:t>
            </a:r>
            <a:r>
              <a:rPr lang="en-US" altLang="zh-CN" dirty="0" err="1">
                <a:latin typeface="宋体" pitchFamily="2" charset="-122"/>
                <a:cs typeface="Tahoma" pitchFamily="34" charset="0"/>
              </a:rPr>
              <a:t>WindowEvent</a:t>
            </a:r>
            <a:r>
              <a:rPr lang="en-US" altLang="zh-CN" dirty="0" smtClean="0">
                <a:latin typeface="宋体" pitchFamily="2" charset="-122"/>
                <a:cs typeface="Tahoma" pitchFamily="34" charset="0"/>
              </a:rPr>
              <a:t>);</a:t>
            </a:r>
          </a:p>
          <a:p>
            <a:pPr marL="457200" lvl="4" indent="0">
              <a:lnSpc>
                <a:spcPct val="85000"/>
              </a:lnSpc>
              <a:spcBef>
                <a:spcPct val="0"/>
              </a:spcBef>
              <a:spcAft>
                <a:spcPts val="400"/>
              </a:spcAft>
              <a:buClrTx/>
              <a:buFont typeface="Wingdings" panose="05000000000000000000" pitchFamily="2" charset="2"/>
              <a:buNone/>
              <a:defRPr/>
            </a:pPr>
            <a:r>
              <a:rPr lang="en-US" altLang="zh-CN" dirty="0" smtClean="0">
                <a:solidFill>
                  <a:schemeClr val="tx1"/>
                </a:solidFill>
                <a:latin typeface="宋体" pitchFamily="2" charset="-122"/>
                <a:cs typeface="Tahoma" pitchFamily="34" charset="0"/>
              </a:rPr>
              <a:t>//</a:t>
            </a:r>
            <a:r>
              <a:rPr lang="zh-CN" altLang="en-US" dirty="0" smtClean="0">
                <a:solidFill>
                  <a:schemeClr val="tx1"/>
                </a:solidFill>
                <a:latin typeface="宋体" pitchFamily="2" charset="-122"/>
                <a:cs typeface="Tahoma" pitchFamily="34" charset="0"/>
              </a:rPr>
              <a:t>处理窗口最小化时触发的事件</a:t>
            </a:r>
            <a:endParaRPr lang="en-US" altLang="zh-CN" dirty="0">
              <a:solidFill>
                <a:schemeClr val="tx1"/>
              </a:solidFill>
              <a:latin typeface="宋体" pitchFamily="2" charset="-122"/>
              <a:cs typeface="Tahoma" pitchFamily="34" charset="0"/>
            </a:endParaRPr>
          </a:p>
          <a:p>
            <a:pPr marL="457200" lvl="4" indent="0">
              <a:lnSpc>
                <a:spcPct val="85000"/>
              </a:lnSpc>
              <a:spcBef>
                <a:spcPct val="0"/>
              </a:spcBef>
              <a:spcAft>
                <a:spcPts val="400"/>
              </a:spcAft>
              <a:buClrTx/>
              <a:buFont typeface="Wingdings" panose="05000000000000000000" pitchFamily="2" charset="2"/>
              <a:buChar char="ü"/>
              <a:defRPr/>
            </a:pPr>
            <a:r>
              <a:rPr lang="en-US" altLang="zh-CN" dirty="0">
                <a:latin typeface="宋体" pitchFamily="2" charset="-122"/>
                <a:cs typeface="Tahoma" pitchFamily="34" charset="0"/>
              </a:rPr>
              <a:t>void </a:t>
            </a:r>
            <a:r>
              <a:rPr lang="en-US" altLang="zh-CN" dirty="0" err="1">
                <a:latin typeface="宋体" pitchFamily="2" charset="-122"/>
                <a:cs typeface="Tahoma" pitchFamily="34" charset="0"/>
              </a:rPr>
              <a:t>windowDeiconified</a:t>
            </a:r>
            <a:r>
              <a:rPr lang="en-US" altLang="zh-CN" dirty="0">
                <a:latin typeface="宋体" pitchFamily="2" charset="-122"/>
                <a:cs typeface="Tahoma" pitchFamily="34" charset="0"/>
              </a:rPr>
              <a:t>(</a:t>
            </a:r>
            <a:r>
              <a:rPr lang="en-US" altLang="zh-CN" dirty="0" err="1">
                <a:latin typeface="宋体" pitchFamily="2" charset="-122"/>
                <a:cs typeface="Tahoma" pitchFamily="34" charset="0"/>
              </a:rPr>
              <a:t>WindowEvent</a:t>
            </a:r>
            <a:r>
              <a:rPr lang="en-US" altLang="zh-CN" dirty="0" smtClean="0">
                <a:latin typeface="宋体" pitchFamily="2" charset="-122"/>
                <a:cs typeface="Tahoma" pitchFamily="34" charset="0"/>
              </a:rPr>
              <a:t>);</a:t>
            </a:r>
          </a:p>
          <a:p>
            <a:pPr marL="457200" lvl="4" indent="0">
              <a:lnSpc>
                <a:spcPct val="85000"/>
              </a:lnSpc>
              <a:spcBef>
                <a:spcPct val="0"/>
              </a:spcBef>
              <a:spcAft>
                <a:spcPts val="400"/>
              </a:spcAft>
              <a:buClrTx/>
              <a:buFont typeface="Wingdings" panose="05000000000000000000" pitchFamily="2" charset="2"/>
              <a:buNone/>
              <a:defRPr/>
            </a:pPr>
            <a:r>
              <a:rPr lang="en-US" altLang="zh-CN" dirty="0" smtClean="0">
                <a:solidFill>
                  <a:schemeClr val="tx1"/>
                </a:solidFill>
                <a:latin typeface="宋体" pitchFamily="2" charset="-122"/>
                <a:cs typeface="Tahoma" pitchFamily="34" charset="0"/>
              </a:rPr>
              <a:t>//</a:t>
            </a:r>
            <a:r>
              <a:rPr lang="zh-CN" altLang="en-US" dirty="0" smtClean="0">
                <a:solidFill>
                  <a:schemeClr val="tx1"/>
                </a:solidFill>
                <a:latin typeface="宋体" pitchFamily="2" charset="-122"/>
                <a:cs typeface="Tahoma" pitchFamily="34" charset="0"/>
              </a:rPr>
              <a:t>处理窗口从最小化变为正常大小时触发的事件</a:t>
            </a:r>
            <a:endParaRPr lang="en-US" altLang="zh-CN" dirty="0">
              <a:solidFill>
                <a:schemeClr val="tx1"/>
              </a:solidFill>
              <a:latin typeface="宋体" pitchFamily="2" charset="-122"/>
              <a:cs typeface="Tahoma" pitchFamily="34" charset="0"/>
            </a:endParaRPr>
          </a:p>
          <a:p>
            <a:pPr marL="457200" lvl="4" indent="0">
              <a:lnSpc>
                <a:spcPct val="85000"/>
              </a:lnSpc>
              <a:spcBef>
                <a:spcPct val="0"/>
              </a:spcBef>
              <a:spcAft>
                <a:spcPts val="400"/>
              </a:spcAft>
              <a:buClrTx/>
              <a:buFont typeface="Wingdings" panose="05000000000000000000" pitchFamily="2" charset="2"/>
              <a:buChar char="ü"/>
              <a:defRPr/>
            </a:pPr>
            <a:r>
              <a:rPr lang="en-US" altLang="zh-CN" dirty="0">
                <a:latin typeface="宋体" pitchFamily="2" charset="-122"/>
                <a:cs typeface="Tahoma" pitchFamily="34" charset="0"/>
              </a:rPr>
              <a:t>void </a:t>
            </a:r>
            <a:r>
              <a:rPr lang="en-US" altLang="zh-CN" dirty="0" err="1">
                <a:latin typeface="宋体" pitchFamily="2" charset="-122"/>
                <a:cs typeface="Tahoma" pitchFamily="34" charset="0"/>
              </a:rPr>
              <a:t>windowOpened</a:t>
            </a:r>
            <a:r>
              <a:rPr lang="en-US" altLang="zh-CN" dirty="0">
                <a:latin typeface="宋体" pitchFamily="2" charset="-122"/>
                <a:cs typeface="Tahoma" pitchFamily="34" charset="0"/>
              </a:rPr>
              <a:t>(</a:t>
            </a:r>
            <a:r>
              <a:rPr lang="en-US" altLang="zh-CN" dirty="0" err="1">
                <a:latin typeface="宋体" pitchFamily="2" charset="-122"/>
                <a:cs typeface="Tahoma" pitchFamily="34" charset="0"/>
              </a:rPr>
              <a:t>WindowEvent</a:t>
            </a:r>
            <a:r>
              <a:rPr lang="en-US" altLang="zh-CN" dirty="0" smtClean="0">
                <a:latin typeface="宋体" pitchFamily="2" charset="-122"/>
                <a:cs typeface="Tahoma" pitchFamily="34" charset="0"/>
              </a:rPr>
              <a:t>);</a:t>
            </a:r>
          </a:p>
          <a:p>
            <a:pPr marL="457200" lvl="4" indent="0">
              <a:lnSpc>
                <a:spcPct val="85000"/>
              </a:lnSpc>
              <a:spcBef>
                <a:spcPct val="0"/>
              </a:spcBef>
              <a:spcAft>
                <a:spcPts val="400"/>
              </a:spcAft>
              <a:buClrTx/>
              <a:buFont typeface="Wingdings" panose="05000000000000000000" pitchFamily="2" charset="2"/>
              <a:buNone/>
              <a:defRPr/>
            </a:pPr>
            <a:r>
              <a:rPr lang="en-US" altLang="zh-CN" dirty="0" smtClean="0">
                <a:solidFill>
                  <a:schemeClr val="tx1"/>
                </a:solidFill>
                <a:latin typeface="宋体" pitchFamily="2" charset="-122"/>
                <a:cs typeface="Tahoma" pitchFamily="34" charset="0"/>
              </a:rPr>
              <a:t>//</a:t>
            </a:r>
            <a:r>
              <a:rPr lang="zh-CN" altLang="en-US" dirty="0" smtClean="0">
                <a:solidFill>
                  <a:schemeClr val="tx1"/>
                </a:solidFill>
                <a:latin typeface="宋体" pitchFamily="2" charset="-122"/>
                <a:cs typeface="Tahoma" pitchFamily="34" charset="0"/>
              </a:rPr>
              <a:t>处理窗口第一次显示时触发的事件</a:t>
            </a:r>
            <a:endParaRPr lang="en-US" altLang="zh-CN" dirty="0">
              <a:solidFill>
                <a:schemeClr val="tx1"/>
              </a:solidFill>
              <a:latin typeface="宋体" pitchFamily="2" charset="-122"/>
              <a:cs typeface="Tahoma" pitchFamily="34" charset="0"/>
            </a:endParaRPr>
          </a:p>
          <a:p>
            <a:pPr marL="457200" lvl="4" indent="0">
              <a:lnSpc>
                <a:spcPct val="85000"/>
              </a:lnSpc>
              <a:spcBef>
                <a:spcPct val="0"/>
              </a:spcBef>
              <a:spcAft>
                <a:spcPts val="400"/>
              </a:spcAft>
              <a:buClrTx/>
              <a:buFont typeface="Wingdings" panose="05000000000000000000" pitchFamily="2" charset="2"/>
              <a:buChar char="ü"/>
              <a:defRPr/>
            </a:pPr>
            <a:r>
              <a:rPr lang="en-US" altLang="zh-CN" dirty="0">
                <a:latin typeface="宋体" pitchFamily="2" charset="-122"/>
                <a:cs typeface="Tahoma" pitchFamily="34" charset="0"/>
              </a:rPr>
              <a:t>void </a:t>
            </a:r>
            <a:r>
              <a:rPr lang="en-US" altLang="zh-CN" dirty="0" err="1">
                <a:latin typeface="宋体" pitchFamily="2" charset="-122"/>
                <a:cs typeface="Tahoma" pitchFamily="34" charset="0"/>
              </a:rPr>
              <a:t>windowClosing</a:t>
            </a:r>
            <a:r>
              <a:rPr lang="en-US" altLang="zh-CN" dirty="0">
                <a:latin typeface="宋体" pitchFamily="2" charset="-122"/>
                <a:cs typeface="Tahoma" pitchFamily="34" charset="0"/>
              </a:rPr>
              <a:t>(</a:t>
            </a:r>
            <a:r>
              <a:rPr lang="en-US" altLang="zh-CN" dirty="0" err="1">
                <a:latin typeface="宋体" pitchFamily="2" charset="-122"/>
                <a:cs typeface="Tahoma" pitchFamily="34" charset="0"/>
              </a:rPr>
              <a:t>WindowEvent</a:t>
            </a:r>
            <a:r>
              <a:rPr lang="en-US" altLang="zh-CN" dirty="0" smtClean="0">
                <a:latin typeface="宋体" pitchFamily="2" charset="-122"/>
                <a:cs typeface="Tahoma" pitchFamily="34" charset="0"/>
              </a:rPr>
              <a:t>);</a:t>
            </a:r>
          </a:p>
          <a:p>
            <a:pPr marL="457200" lvl="4" indent="0">
              <a:lnSpc>
                <a:spcPct val="85000"/>
              </a:lnSpc>
              <a:spcBef>
                <a:spcPct val="0"/>
              </a:spcBef>
              <a:spcAft>
                <a:spcPts val="400"/>
              </a:spcAft>
              <a:buClrTx/>
              <a:buFont typeface="Wingdings" panose="05000000000000000000" pitchFamily="2" charset="2"/>
              <a:buNone/>
              <a:defRPr/>
            </a:pPr>
            <a:r>
              <a:rPr lang="en-US" altLang="zh-CN" dirty="0" smtClean="0">
                <a:solidFill>
                  <a:schemeClr val="tx1"/>
                </a:solidFill>
                <a:latin typeface="宋体" pitchFamily="2" charset="-122"/>
                <a:cs typeface="Tahoma" pitchFamily="34" charset="0"/>
              </a:rPr>
              <a:t>//</a:t>
            </a:r>
            <a:r>
              <a:rPr lang="zh-CN" altLang="en-US" dirty="0" smtClean="0">
                <a:solidFill>
                  <a:schemeClr val="tx1"/>
                </a:solidFill>
                <a:latin typeface="宋体" pitchFamily="2" charset="-122"/>
                <a:cs typeface="Tahoma" pitchFamily="34" charset="0"/>
              </a:rPr>
              <a:t>处理用户试图关闭窗口时触发的事件</a:t>
            </a:r>
            <a:endParaRPr lang="en-US" altLang="zh-CN" dirty="0">
              <a:solidFill>
                <a:schemeClr val="tx1"/>
              </a:solidFill>
              <a:latin typeface="宋体" pitchFamily="2" charset="-122"/>
              <a:cs typeface="Tahoma" pitchFamily="34" charset="0"/>
            </a:endParaRPr>
          </a:p>
          <a:p>
            <a:pPr marL="457200" lvl="4" indent="0">
              <a:lnSpc>
                <a:spcPct val="85000"/>
              </a:lnSpc>
              <a:spcBef>
                <a:spcPct val="0"/>
              </a:spcBef>
              <a:spcAft>
                <a:spcPts val="400"/>
              </a:spcAft>
              <a:buClrTx/>
              <a:buFont typeface="Wingdings" panose="05000000000000000000" pitchFamily="2" charset="2"/>
              <a:buChar char="ü"/>
              <a:defRPr/>
            </a:pPr>
            <a:r>
              <a:rPr lang="en-US" altLang="zh-CN" dirty="0">
                <a:latin typeface="宋体" pitchFamily="2" charset="-122"/>
                <a:cs typeface="Tahoma" pitchFamily="34" charset="0"/>
              </a:rPr>
              <a:t>void </a:t>
            </a:r>
            <a:r>
              <a:rPr lang="en-US" altLang="zh-CN" dirty="0" err="1">
                <a:latin typeface="宋体" pitchFamily="2" charset="-122"/>
                <a:cs typeface="Tahoma" pitchFamily="34" charset="0"/>
              </a:rPr>
              <a:t>windowClosed</a:t>
            </a:r>
            <a:r>
              <a:rPr lang="en-US" altLang="zh-CN" dirty="0">
                <a:latin typeface="宋体" pitchFamily="2" charset="-122"/>
                <a:cs typeface="Tahoma" pitchFamily="34" charset="0"/>
              </a:rPr>
              <a:t>(</a:t>
            </a:r>
            <a:r>
              <a:rPr lang="en-US" altLang="zh-CN" dirty="0" err="1">
                <a:latin typeface="宋体" pitchFamily="2" charset="-122"/>
                <a:cs typeface="Tahoma" pitchFamily="34" charset="0"/>
              </a:rPr>
              <a:t>WindowEvent</a:t>
            </a:r>
            <a:r>
              <a:rPr lang="en-US" altLang="zh-CN" dirty="0" smtClean="0">
                <a:latin typeface="宋体" pitchFamily="2" charset="-122"/>
                <a:cs typeface="Tahoma" pitchFamily="34" charset="0"/>
              </a:rPr>
              <a:t>);</a:t>
            </a:r>
          </a:p>
          <a:p>
            <a:pPr marL="457200" lvl="4" indent="0">
              <a:lnSpc>
                <a:spcPct val="85000"/>
              </a:lnSpc>
              <a:spcBef>
                <a:spcPct val="0"/>
              </a:spcBef>
              <a:spcAft>
                <a:spcPts val="400"/>
              </a:spcAft>
              <a:buClrTx/>
              <a:buFont typeface="Wingdings" panose="05000000000000000000" pitchFamily="2" charset="2"/>
              <a:buNone/>
              <a:defRPr/>
            </a:pPr>
            <a:r>
              <a:rPr lang="en-US" altLang="zh-CN" dirty="0" smtClean="0">
                <a:solidFill>
                  <a:schemeClr val="tx1"/>
                </a:solidFill>
                <a:latin typeface="宋体" pitchFamily="2" charset="-122"/>
                <a:cs typeface="Tahoma" pitchFamily="34" charset="0"/>
              </a:rPr>
              <a:t>//</a:t>
            </a:r>
            <a:r>
              <a:rPr lang="zh-CN" altLang="en-US" dirty="0" smtClean="0">
                <a:solidFill>
                  <a:schemeClr val="tx1"/>
                </a:solidFill>
                <a:latin typeface="宋体" pitchFamily="2" charset="-122"/>
                <a:cs typeface="Tahoma" pitchFamily="34" charset="0"/>
              </a:rPr>
              <a:t>处理窗口被关闭时触发的事件</a:t>
            </a:r>
            <a:endParaRPr lang="en-US" altLang="zh-CN" dirty="0">
              <a:solidFill>
                <a:schemeClr val="tx1"/>
              </a:solidFill>
              <a:latin typeface="宋体" pitchFamily="2" charset="-122"/>
              <a:cs typeface="Tahoma" pitchFamily="34" charset="0"/>
            </a:endParaRPr>
          </a:p>
        </p:txBody>
      </p:sp>
      <p:sp>
        <p:nvSpPr>
          <p:cNvPr id="6" name="Rectangle 2"/>
          <p:cNvSpPr txBox="1">
            <a:spLocks noChangeArrowheads="1"/>
          </p:cNvSpPr>
          <p:nvPr/>
        </p:nvSpPr>
        <p:spPr>
          <a:xfrm>
            <a:off x="428625" y="0"/>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内容占位符 2"/>
          <p:cNvSpPr>
            <a:spLocks noGrp="1"/>
          </p:cNvSpPr>
          <p:nvPr>
            <p:ph idx="1"/>
          </p:nvPr>
        </p:nvSpPr>
        <p:spPr>
          <a:xfrm>
            <a:off x="221456" y="1268760"/>
            <a:ext cx="8643937" cy="6000750"/>
          </a:xfrm>
        </p:spPr>
        <p:txBody>
          <a:bodyPr/>
          <a:lstStyle/>
          <a:p>
            <a:pPr marL="0" lvl="1" indent="0">
              <a:lnSpc>
                <a:spcPct val="85000"/>
              </a:lnSpc>
              <a:spcBef>
                <a:spcPts val="200"/>
              </a:spcBef>
              <a:spcAft>
                <a:spcPts val="200"/>
              </a:spcAft>
              <a:buClrTx/>
              <a:buFont typeface="Wingdings" panose="05000000000000000000" pitchFamily="2" charset="2"/>
              <a:buChar char="n"/>
            </a:pPr>
            <a:r>
              <a:rPr lang="en-US" altLang="zh-CN" sz="2000" dirty="0" err="1" smtClean="0">
                <a:latin typeface="宋体" panose="02010600030101010101" pitchFamily="2" charset="-122"/>
              </a:rPr>
              <a:t>WindowAdapter</a:t>
            </a:r>
            <a:r>
              <a:rPr lang="zh-CN" altLang="en-US" sz="2000" dirty="0" smtClean="0">
                <a:latin typeface="宋体" panose="02010600030101010101" pitchFamily="2" charset="-122"/>
              </a:rPr>
              <a:t>适配器</a:t>
            </a:r>
          </a:p>
          <a:p>
            <a:pPr marL="0" lvl="1" indent="0">
              <a:lnSpc>
                <a:spcPct val="85000"/>
              </a:lnSpc>
              <a:spcBef>
                <a:spcPts val="400"/>
              </a:spcBef>
              <a:spcAft>
                <a:spcPts val="400"/>
              </a:spcAft>
              <a:buClrTx/>
              <a:buFontTx/>
              <a:buNone/>
            </a:pPr>
            <a:r>
              <a:rPr lang="zh-CN" altLang="en-US" sz="2000" dirty="0" smtClean="0">
                <a:solidFill>
                  <a:schemeClr val="tx1"/>
                </a:solidFill>
                <a:latin typeface="宋体" panose="02010600030101010101" pitchFamily="2" charset="-122"/>
                <a:cs typeface="Tahoma" panose="020B0604030504040204" pitchFamily="34" charset="0"/>
              </a:rPr>
              <a:t>    </a:t>
            </a:r>
            <a:r>
              <a:rPr lang="en-US" altLang="zh-CN" sz="2000" dirty="0" err="1" smtClean="0">
                <a:solidFill>
                  <a:schemeClr val="tx1"/>
                </a:solidFill>
                <a:latin typeface="宋体" panose="02010600030101010101" pitchFamily="2" charset="-122"/>
                <a:cs typeface="Tahoma" panose="020B0604030504040204" pitchFamily="34" charset="0"/>
              </a:rPr>
              <a:t>WindowListener</a:t>
            </a:r>
            <a:r>
              <a:rPr lang="zh-CN" altLang="en-US" sz="2000" dirty="0" smtClean="0">
                <a:solidFill>
                  <a:schemeClr val="tx1"/>
                </a:solidFill>
                <a:latin typeface="宋体" panose="02010600030101010101" pitchFamily="2" charset="-122"/>
                <a:cs typeface="Tahoma" panose="020B0604030504040204" pitchFamily="34" charset="0"/>
              </a:rPr>
              <a:t>接口中含有较多的方法，实现时比较麻烦。为此，</a:t>
            </a:r>
            <a:r>
              <a:rPr lang="en-US" altLang="zh-CN" sz="2000" dirty="0" smtClean="0">
                <a:solidFill>
                  <a:schemeClr val="tx1"/>
                </a:solidFill>
                <a:latin typeface="宋体" panose="02010600030101010101" pitchFamily="2" charset="-122"/>
                <a:cs typeface="Tahoma" panose="020B0604030504040204" pitchFamily="34" charset="0"/>
              </a:rPr>
              <a:t>Java</a:t>
            </a:r>
            <a:r>
              <a:rPr lang="zh-CN" altLang="en-US" sz="2000" dirty="0" smtClean="0">
                <a:solidFill>
                  <a:schemeClr val="tx1"/>
                </a:solidFill>
                <a:latin typeface="宋体" panose="02010600030101010101" pitchFamily="2" charset="-122"/>
                <a:cs typeface="Tahoma" panose="020B0604030504040204" pitchFamily="34" charset="0"/>
              </a:rPr>
              <a:t>提供了</a:t>
            </a:r>
            <a:r>
              <a:rPr lang="zh-CN" altLang="en-US" sz="2000" dirty="0" smtClean="0">
                <a:latin typeface="宋体" panose="02010600030101010101" pitchFamily="2" charset="-122"/>
                <a:cs typeface="Tahoma" panose="020B0604030504040204" pitchFamily="34" charset="0"/>
              </a:rPr>
              <a:t>适配器类</a:t>
            </a:r>
            <a:r>
              <a:rPr lang="en-US" altLang="zh-CN" sz="2000" dirty="0" err="1" smtClean="0">
                <a:solidFill>
                  <a:schemeClr val="tx1"/>
                </a:solidFill>
                <a:latin typeface="宋体" panose="02010600030101010101" pitchFamily="2" charset="-122"/>
                <a:cs typeface="Tahoma" panose="020B0604030504040204" pitchFamily="34" charset="0"/>
              </a:rPr>
              <a:t>WindowAdapter</a:t>
            </a:r>
            <a:r>
              <a:rPr lang="zh-CN" altLang="en-US" sz="2000" dirty="0" smtClean="0">
                <a:solidFill>
                  <a:schemeClr val="tx1"/>
                </a:solidFill>
                <a:latin typeface="宋体" panose="02010600030101010101" pitchFamily="2" charset="-122"/>
                <a:cs typeface="Tahoma" panose="020B0604030504040204" pitchFamily="34" charset="0"/>
              </a:rPr>
              <a:t>，该类实现了</a:t>
            </a:r>
            <a:r>
              <a:rPr lang="en-US" altLang="zh-CN" sz="2000" dirty="0" err="1" smtClean="0">
                <a:solidFill>
                  <a:schemeClr val="tx1"/>
                </a:solidFill>
                <a:latin typeface="宋体" panose="02010600030101010101" pitchFamily="2" charset="-122"/>
                <a:cs typeface="Tahoma" panose="020B0604030504040204" pitchFamily="34" charset="0"/>
              </a:rPr>
              <a:t>WindowListener</a:t>
            </a:r>
            <a:r>
              <a:rPr lang="zh-CN" altLang="en-US" sz="2000" dirty="0" smtClean="0">
                <a:solidFill>
                  <a:schemeClr val="tx1"/>
                </a:solidFill>
                <a:latin typeface="宋体" panose="02010600030101010101" pitchFamily="2" charset="-122"/>
                <a:cs typeface="Tahoma" panose="020B0604030504040204" pitchFamily="34" charset="0"/>
              </a:rPr>
              <a:t>接口，可用该类或其子类创建监听器</a:t>
            </a:r>
          </a:p>
          <a:p>
            <a:pPr marL="0" lvl="1" indent="0">
              <a:lnSpc>
                <a:spcPct val="95000"/>
              </a:lnSpc>
              <a:spcBef>
                <a:spcPts val="200"/>
              </a:spcBef>
              <a:spcAft>
                <a:spcPts val="200"/>
              </a:spcAft>
              <a:buClrTx/>
              <a:buFontTx/>
              <a:buNone/>
            </a:pPr>
            <a:r>
              <a:rPr lang="zh-CN" altLang="en-US" sz="2000" dirty="0" smtClean="0">
                <a:solidFill>
                  <a:srgbClr val="FF0000"/>
                </a:solidFill>
                <a:latin typeface="宋体" panose="02010600030101010101" pitchFamily="2" charset="-122"/>
                <a:cs typeface="Tahoma" panose="020B0604030504040204" pitchFamily="34" charset="0"/>
              </a:rPr>
              <a:t>注：凡含两个以上方法的监听器都有对应的适配器</a:t>
            </a:r>
            <a:endParaRPr lang="en-US" altLang="zh-CN" sz="2000" dirty="0" smtClean="0">
              <a:solidFill>
                <a:srgbClr val="FF0000"/>
              </a:solidFill>
              <a:latin typeface="宋体" panose="02010600030101010101" pitchFamily="2" charset="-122"/>
              <a:cs typeface="Tahoma" panose="020B0604030504040204" pitchFamily="34" charset="0"/>
            </a:endParaRPr>
          </a:p>
          <a:p>
            <a:pPr marL="0" indent="0">
              <a:lnSpc>
                <a:spcPct val="90000"/>
              </a:lnSpc>
              <a:spcBef>
                <a:spcPts val="600"/>
              </a:spcBef>
              <a:spcAft>
                <a:spcPts val="200"/>
              </a:spcAft>
              <a:buFont typeface="Wingdings" panose="05000000000000000000" pitchFamily="2" charset="2"/>
              <a:buChar char="n"/>
            </a:pPr>
            <a:r>
              <a:rPr lang="zh-CN" altLang="en-US" sz="2000" dirty="0" smtClean="0">
                <a:solidFill>
                  <a:srgbClr val="FFFF00"/>
                </a:solidFill>
                <a:latin typeface="宋体" panose="02010600030101010101" pitchFamily="2" charset="-122"/>
                <a:ea typeface="宋体" panose="02010600030101010101" pitchFamily="2" charset="-122"/>
              </a:rPr>
              <a:t>适配器类实现一个对应的接口，只是方法为空。 </a:t>
            </a:r>
            <a:endParaRPr lang="en-US" altLang="zh-CN" sz="2000" dirty="0" smtClean="0">
              <a:solidFill>
                <a:srgbClr val="FFFF00"/>
              </a:solidFill>
              <a:latin typeface="宋体" panose="02010600030101010101" pitchFamily="2" charset="-122"/>
              <a:ea typeface="宋体" panose="02010600030101010101" pitchFamily="2" charset="-122"/>
            </a:endParaRPr>
          </a:p>
          <a:p>
            <a:pPr marL="0" indent="0">
              <a:lnSpc>
                <a:spcPct val="90000"/>
              </a:lnSpc>
              <a:spcBef>
                <a:spcPts val="200"/>
              </a:spcBef>
              <a:spcAft>
                <a:spcPts val="200"/>
              </a:spcAft>
              <a:buFont typeface="Wingdings" panose="05000000000000000000" pitchFamily="2" charset="2"/>
              <a:buNone/>
            </a:pPr>
            <a:r>
              <a:rPr lang="en-US" altLang="zh-CN" sz="2000" dirty="0" smtClean="0"/>
              <a:t>public  abstract  class  </a:t>
            </a:r>
            <a:r>
              <a:rPr lang="en-US" altLang="zh-CN" sz="2000" dirty="0" err="1" smtClean="0"/>
              <a:t>WindowAdapter</a:t>
            </a:r>
            <a:r>
              <a:rPr lang="en-US" altLang="zh-CN" sz="2000" dirty="0" smtClean="0"/>
              <a:t>  implements  </a:t>
            </a:r>
            <a:r>
              <a:rPr lang="en-US" altLang="zh-CN" sz="2000" dirty="0" err="1" smtClean="0"/>
              <a:t>WindowListener</a:t>
            </a:r>
            <a:endParaRPr lang="en-US" altLang="zh-CN" sz="2000" dirty="0" smtClean="0"/>
          </a:p>
          <a:p>
            <a:pPr marL="0" indent="0">
              <a:lnSpc>
                <a:spcPct val="90000"/>
              </a:lnSpc>
              <a:spcBef>
                <a:spcPts val="200"/>
              </a:spcBef>
              <a:spcAft>
                <a:spcPts val="200"/>
              </a:spcAft>
              <a:buFont typeface="Wingdings" panose="05000000000000000000" pitchFamily="2" charset="2"/>
              <a:buNone/>
            </a:pPr>
            <a:r>
              <a:rPr lang="en-US" altLang="zh-CN" sz="2000" dirty="0" smtClean="0"/>
              <a:t>{	public  void  </a:t>
            </a:r>
            <a:r>
              <a:rPr lang="en-US" altLang="zh-CN" sz="2000" dirty="0" err="1" smtClean="0"/>
              <a:t>windowOpened</a:t>
            </a:r>
            <a:r>
              <a:rPr lang="en-US" altLang="zh-CN" sz="2000" dirty="0" smtClean="0"/>
              <a:t>(</a:t>
            </a:r>
            <a:r>
              <a:rPr lang="en-US" altLang="zh-CN" sz="2000" dirty="0" err="1" smtClean="0"/>
              <a:t>WindowEvent</a:t>
            </a:r>
            <a:r>
              <a:rPr lang="en-US" altLang="zh-CN" sz="2000" dirty="0" smtClean="0"/>
              <a:t> e) {}</a:t>
            </a:r>
          </a:p>
          <a:p>
            <a:pPr marL="0" indent="0">
              <a:lnSpc>
                <a:spcPct val="90000"/>
              </a:lnSpc>
              <a:spcBef>
                <a:spcPts val="200"/>
              </a:spcBef>
              <a:spcAft>
                <a:spcPts val="200"/>
              </a:spcAft>
              <a:buFont typeface="Wingdings" panose="05000000000000000000" pitchFamily="2" charset="2"/>
              <a:buNone/>
            </a:pPr>
            <a:r>
              <a:rPr lang="en-US" altLang="zh-CN" sz="2000" dirty="0" smtClean="0"/>
              <a:t>	public  void  </a:t>
            </a:r>
            <a:r>
              <a:rPr lang="en-US" altLang="zh-CN" sz="2000" dirty="0" err="1" smtClean="0"/>
              <a:t>windowActivated</a:t>
            </a:r>
            <a:r>
              <a:rPr lang="en-US" altLang="zh-CN" sz="2000" dirty="0" smtClean="0"/>
              <a:t>(</a:t>
            </a:r>
            <a:r>
              <a:rPr lang="en-US" altLang="zh-CN" sz="2000" dirty="0" err="1" smtClean="0"/>
              <a:t>WindowEvent</a:t>
            </a:r>
            <a:r>
              <a:rPr lang="en-US" altLang="zh-CN" sz="2000" dirty="0" smtClean="0"/>
              <a:t> e) {}</a:t>
            </a:r>
          </a:p>
          <a:p>
            <a:pPr marL="0" indent="0">
              <a:lnSpc>
                <a:spcPct val="90000"/>
              </a:lnSpc>
              <a:spcBef>
                <a:spcPts val="200"/>
              </a:spcBef>
              <a:spcAft>
                <a:spcPts val="200"/>
              </a:spcAft>
              <a:buFont typeface="Wingdings" panose="05000000000000000000" pitchFamily="2" charset="2"/>
              <a:buNone/>
            </a:pPr>
            <a:r>
              <a:rPr lang="en-US" altLang="zh-CN" sz="2000" dirty="0" smtClean="0"/>
              <a:t>	public  void  </a:t>
            </a:r>
            <a:r>
              <a:rPr lang="en-US" altLang="zh-CN" sz="2000" dirty="0" err="1" smtClean="0"/>
              <a:t>windowDeactivated</a:t>
            </a:r>
            <a:r>
              <a:rPr lang="en-US" altLang="zh-CN" sz="2000" dirty="0" smtClean="0"/>
              <a:t>(</a:t>
            </a:r>
            <a:r>
              <a:rPr lang="en-US" altLang="zh-CN" sz="2000" dirty="0" err="1" smtClean="0"/>
              <a:t>WindowEvent</a:t>
            </a:r>
            <a:r>
              <a:rPr lang="en-US" altLang="zh-CN" sz="2000" dirty="0" smtClean="0"/>
              <a:t> e) {}</a:t>
            </a:r>
          </a:p>
          <a:p>
            <a:pPr marL="0" indent="0">
              <a:lnSpc>
                <a:spcPct val="90000"/>
              </a:lnSpc>
              <a:spcBef>
                <a:spcPts val="200"/>
              </a:spcBef>
              <a:spcAft>
                <a:spcPts val="200"/>
              </a:spcAft>
              <a:buFont typeface="Wingdings" panose="05000000000000000000" pitchFamily="2" charset="2"/>
              <a:buNone/>
            </a:pPr>
            <a:r>
              <a:rPr lang="en-US" altLang="zh-CN" sz="2000" dirty="0" smtClean="0"/>
              <a:t>	public  void  </a:t>
            </a:r>
            <a:r>
              <a:rPr lang="en-US" altLang="zh-CN" sz="2000" dirty="0" err="1" smtClean="0"/>
              <a:t>windowClosed</a:t>
            </a:r>
            <a:r>
              <a:rPr lang="en-US" altLang="zh-CN" sz="2000" dirty="0" smtClean="0"/>
              <a:t>(</a:t>
            </a:r>
            <a:r>
              <a:rPr lang="en-US" altLang="zh-CN" sz="2000" dirty="0" err="1" smtClean="0"/>
              <a:t>WindowEvent</a:t>
            </a:r>
            <a:r>
              <a:rPr lang="en-US" altLang="zh-CN" sz="2000" dirty="0" smtClean="0"/>
              <a:t> e) {}</a:t>
            </a:r>
          </a:p>
          <a:p>
            <a:pPr marL="0" indent="0">
              <a:lnSpc>
                <a:spcPct val="90000"/>
              </a:lnSpc>
              <a:spcBef>
                <a:spcPts val="200"/>
              </a:spcBef>
              <a:spcAft>
                <a:spcPts val="200"/>
              </a:spcAft>
              <a:buFont typeface="Wingdings" panose="05000000000000000000" pitchFamily="2" charset="2"/>
              <a:buNone/>
            </a:pPr>
            <a:r>
              <a:rPr lang="en-US" altLang="zh-CN" sz="2000" dirty="0" smtClean="0"/>
              <a:t>	public  void  </a:t>
            </a:r>
            <a:r>
              <a:rPr lang="en-US" altLang="zh-CN" sz="2000" dirty="0" err="1" smtClean="0"/>
              <a:t>windowClosing</a:t>
            </a:r>
            <a:r>
              <a:rPr lang="en-US" altLang="zh-CN" sz="2000" dirty="0" smtClean="0"/>
              <a:t>(</a:t>
            </a:r>
            <a:r>
              <a:rPr lang="en-US" altLang="zh-CN" sz="2000" dirty="0" err="1" smtClean="0"/>
              <a:t>WindowEvent</a:t>
            </a:r>
            <a:r>
              <a:rPr lang="en-US" altLang="zh-CN" sz="2000" dirty="0" smtClean="0"/>
              <a:t> e) {}</a:t>
            </a:r>
          </a:p>
          <a:p>
            <a:pPr marL="0" indent="0">
              <a:lnSpc>
                <a:spcPct val="90000"/>
              </a:lnSpc>
              <a:spcBef>
                <a:spcPts val="200"/>
              </a:spcBef>
              <a:spcAft>
                <a:spcPts val="200"/>
              </a:spcAft>
              <a:buFont typeface="Wingdings" panose="05000000000000000000" pitchFamily="2" charset="2"/>
              <a:buNone/>
            </a:pPr>
            <a:r>
              <a:rPr lang="en-US" altLang="zh-CN" sz="2000" dirty="0" smtClean="0"/>
              <a:t>	public  void  </a:t>
            </a:r>
            <a:r>
              <a:rPr lang="en-US" altLang="zh-CN" sz="2000" dirty="0" err="1" smtClean="0"/>
              <a:t>windowIconified</a:t>
            </a:r>
            <a:r>
              <a:rPr lang="en-US" altLang="zh-CN" sz="2000" dirty="0" smtClean="0"/>
              <a:t>(</a:t>
            </a:r>
            <a:r>
              <a:rPr lang="en-US" altLang="zh-CN" sz="2000" dirty="0" err="1" smtClean="0"/>
              <a:t>WindowEvent</a:t>
            </a:r>
            <a:r>
              <a:rPr lang="en-US" altLang="zh-CN" sz="2000" dirty="0" smtClean="0"/>
              <a:t> e) {}</a:t>
            </a:r>
          </a:p>
          <a:p>
            <a:pPr marL="0" indent="0">
              <a:lnSpc>
                <a:spcPct val="90000"/>
              </a:lnSpc>
              <a:spcBef>
                <a:spcPts val="200"/>
              </a:spcBef>
              <a:spcAft>
                <a:spcPts val="200"/>
              </a:spcAft>
              <a:buFont typeface="Wingdings" panose="05000000000000000000" pitchFamily="2" charset="2"/>
              <a:buNone/>
            </a:pPr>
            <a:r>
              <a:rPr lang="en-US" altLang="zh-CN" sz="2000" dirty="0" smtClean="0"/>
              <a:t>	public  void  </a:t>
            </a:r>
            <a:r>
              <a:rPr lang="en-US" altLang="zh-CN" sz="2000" dirty="0" err="1" smtClean="0"/>
              <a:t>windowDeiconified</a:t>
            </a:r>
            <a:r>
              <a:rPr lang="en-US" altLang="zh-CN" sz="2000" dirty="0" smtClean="0"/>
              <a:t>(</a:t>
            </a:r>
            <a:r>
              <a:rPr lang="en-US" altLang="zh-CN" sz="2000" dirty="0" err="1" smtClean="0"/>
              <a:t>WindowEvent</a:t>
            </a:r>
            <a:r>
              <a:rPr lang="en-US" altLang="zh-CN" sz="2000" dirty="0" smtClean="0"/>
              <a:t> e) {}</a:t>
            </a:r>
          </a:p>
          <a:p>
            <a:pPr marL="0" indent="0">
              <a:lnSpc>
                <a:spcPct val="90000"/>
              </a:lnSpc>
              <a:spcBef>
                <a:spcPts val="200"/>
              </a:spcBef>
              <a:spcAft>
                <a:spcPts val="200"/>
              </a:spcAft>
              <a:buFont typeface="Wingdings" panose="05000000000000000000" pitchFamily="2" charset="2"/>
              <a:buNone/>
            </a:pPr>
            <a:r>
              <a:rPr lang="en-US" altLang="zh-CN" sz="2000" dirty="0" smtClean="0"/>
              <a:t>}</a:t>
            </a:r>
            <a:endParaRPr lang="zh-CN" altLang="en-US" sz="2000" dirty="0" smtClean="0"/>
          </a:p>
          <a:p>
            <a:pPr marL="1625600" lvl="2" indent="0">
              <a:lnSpc>
                <a:spcPct val="95000"/>
              </a:lnSpc>
              <a:spcBef>
                <a:spcPts val="200"/>
              </a:spcBef>
              <a:spcAft>
                <a:spcPts val="200"/>
              </a:spcAft>
              <a:buClrTx/>
              <a:buFontTx/>
              <a:buNone/>
            </a:pPr>
            <a:endParaRPr lang="zh-CN" altLang="en-US" sz="2000" dirty="0" smtClean="0">
              <a:solidFill>
                <a:srgbClr val="CCFFFF"/>
              </a:solidFill>
              <a:latin typeface="宋体" panose="02010600030101010101" pitchFamily="2" charset="-122"/>
              <a:cs typeface="Tahoma" panose="020B0604030504040204" pitchFamily="34" charset="0"/>
            </a:endParaRPr>
          </a:p>
          <a:p>
            <a:pPr marL="0" indent="0"/>
            <a:endParaRPr lang="zh-CN" altLang="en-US" sz="2800" dirty="0" smtClean="0"/>
          </a:p>
        </p:txBody>
      </p:sp>
      <p:sp>
        <p:nvSpPr>
          <p:cNvPr id="5" name="Rectangle 2"/>
          <p:cNvSpPr txBox="1">
            <a:spLocks noChangeArrowheads="1"/>
          </p:cNvSpPr>
          <p:nvPr/>
        </p:nvSpPr>
        <p:spPr>
          <a:xfrm>
            <a:off x="428624" y="260648"/>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内容占位符 2"/>
          <p:cNvSpPr>
            <a:spLocks noGrp="1"/>
          </p:cNvSpPr>
          <p:nvPr>
            <p:ph idx="1"/>
          </p:nvPr>
        </p:nvSpPr>
        <p:spPr>
          <a:xfrm>
            <a:off x="428625" y="1262557"/>
            <a:ext cx="7959799" cy="4983162"/>
          </a:xfrm>
        </p:spPr>
        <p:txBody>
          <a:bodyPr/>
          <a:lstStyle/>
          <a:p>
            <a:pPr marL="0">
              <a:spcBef>
                <a:spcPts val="200"/>
              </a:spcBef>
              <a:spcAft>
                <a:spcPts val="200"/>
              </a:spcAft>
              <a:buFont typeface="Wingdings" panose="05000000000000000000" pitchFamily="2" charset="2"/>
              <a:buChar char="n"/>
            </a:pPr>
            <a:r>
              <a:rPr lang="zh-CN" altLang="en-US" sz="2000" dirty="0" smtClean="0">
                <a:latin typeface="+mj-ea"/>
                <a:ea typeface="+mj-ea"/>
              </a:rPr>
              <a:t>事件适配器类</a:t>
            </a:r>
            <a:r>
              <a:rPr lang="en-US" altLang="zh-CN" sz="2000" dirty="0" smtClean="0">
                <a:latin typeface="+mj-ea"/>
                <a:ea typeface="+mj-ea"/>
              </a:rPr>
              <a:t>(</a:t>
            </a:r>
            <a:r>
              <a:rPr lang="en-US" altLang="zh-CN" sz="2000" dirty="0" smtClean="0">
                <a:solidFill>
                  <a:srgbClr val="FF0000"/>
                </a:solidFill>
                <a:latin typeface="+mj-ea"/>
                <a:ea typeface="+mj-ea"/>
              </a:rPr>
              <a:t>Adapter</a:t>
            </a:r>
            <a:r>
              <a:rPr lang="en-US" altLang="zh-CN" sz="2000" dirty="0" smtClean="0">
                <a:latin typeface="+mj-ea"/>
                <a:ea typeface="+mj-ea"/>
              </a:rPr>
              <a:t>)</a:t>
            </a:r>
          </a:p>
          <a:p>
            <a:pPr marL="0" lvl="1" indent="0">
              <a:spcBef>
                <a:spcPts val="200"/>
              </a:spcBef>
              <a:spcAft>
                <a:spcPts val="200"/>
              </a:spcAft>
              <a:buFont typeface="Wingdings" panose="05000000000000000000" pitchFamily="2" charset="2"/>
              <a:buChar char="Ø"/>
            </a:pPr>
            <a:r>
              <a:rPr lang="zh-CN" altLang="en-US" sz="2000" dirty="0" smtClean="0">
                <a:latin typeface="+mj-ea"/>
                <a:ea typeface="+mj-ea"/>
              </a:rPr>
              <a:t>只实现接口所需要处理的方法</a:t>
            </a:r>
            <a:r>
              <a:rPr lang="zh-CN" altLang="en-US" sz="2000" dirty="0" smtClean="0">
                <a:latin typeface="+mj-ea"/>
                <a:ea typeface="+mj-ea"/>
                <a:sym typeface="Wingdings" panose="05000000000000000000" pitchFamily="2" charset="2"/>
              </a:rPr>
              <a:t>通过覆盖</a:t>
            </a:r>
            <a:endParaRPr lang="zh-CN" altLang="en-US" sz="2000" dirty="0" smtClean="0">
              <a:latin typeface="+mj-ea"/>
              <a:ea typeface="+mj-ea"/>
            </a:endParaRPr>
          </a:p>
          <a:p>
            <a:pPr marL="0" lvl="1" indent="0">
              <a:spcBef>
                <a:spcPts val="200"/>
              </a:spcBef>
              <a:spcAft>
                <a:spcPts val="200"/>
              </a:spcAft>
              <a:buFont typeface="Wingdings" panose="05000000000000000000" pitchFamily="2" charset="2"/>
              <a:buChar char="Ø"/>
            </a:pPr>
            <a:r>
              <a:rPr lang="zh-CN" altLang="en-US" sz="2000" dirty="0" smtClean="0">
                <a:latin typeface="+mj-ea"/>
                <a:ea typeface="+mj-ea"/>
              </a:rPr>
              <a:t>对于接口中的其它方法</a:t>
            </a:r>
            <a:r>
              <a:rPr lang="en-US" altLang="zh-CN" sz="2000" dirty="0" smtClean="0">
                <a:latin typeface="+mj-ea"/>
                <a:ea typeface="+mj-ea"/>
              </a:rPr>
              <a:t>: </a:t>
            </a:r>
            <a:r>
              <a:rPr lang="zh-CN" altLang="en-US" sz="2000" dirty="0" smtClean="0">
                <a:latin typeface="+mj-ea"/>
                <a:ea typeface="+mj-ea"/>
              </a:rPr>
              <a:t>系统会提供默认的方法</a:t>
            </a:r>
            <a:r>
              <a:rPr lang="en-US" altLang="zh-CN" sz="2000" dirty="0" smtClean="0">
                <a:latin typeface="+mj-ea"/>
                <a:ea typeface="+mj-ea"/>
              </a:rPr>
              <a:t>(</a:t>
            </a:r>
            <a:r>
              <a:rPr lang="zh-CN" altLang="en-US" sz="2000" dirty="0" smtClean="0">
                <a:latin typeface="+mj-ea"/>
                <a:ea typeface="+mj-ea"/>
              </a:rPr>
              <a:t>方法体为空</a:t>
            </a:r>
            <a:r>
              <a:rPr lang="en-US" altLang="zh-CN" sz="2000" dirty="0" smtClean="0">
                <a:latin typeface="+mj-ea"/>
                <a:ea typeface="+mj-ea"/>
              </a:rPr>
              <a:t>)</a:t>
            </a:r>
          </a:p>
          <a:p>
            <a:pPr marL="0">
              <a:spcBef>
                <a:spcPts val="200"/>
              </a:spcBef>
              <a:spcAft>
                <a:spcPts val="200"/>
              </a:spcAft>
              <a:buFont typeface="Wingdings" panose="05000000000000000000" pitchFamily="2" charset="2"/>
              <a:buChar char="n"/>
            </a:pPr>
            <a:r>
              <a:rPr lang="zh-CN" altLang="en-US" sz="2000" dirty="0" smtClean="0">
                <a:solidFill>
                  <a:srgbClr val="FF0000"/>
                </a:solidFill>
                <a:latin typeface="+mj-ea"/>
                <a:ea typeface="+mj-ea"/>
              </a:rPr>
              <a:t>事件适配器类</a:t>
            </a:r>
            <a:r>
              <a:rPr lang="zh-CN" altLang="en-US" sz="2000" dirty="0" smtClean="0">
                <a:latin typeface="+mj-ea"/>
                <a:ea typeface="+mj-ea"/>
              </a:rPr>
              <a:t>与</a:t>
            </a:r>
            <a:r>
              <a:rPr lang="zh-CN" altLang="en-US" sz="2000" dirty="0" smtClean="0">
                <a:solidFill>
                  <a:srgbClr val="FF0000"/>
                </a:solidFill>
                <a:latin typeface="+mj-ea"/>
                <a:ea typeface="+mj-ea"/>
              </a:rPr>
              <a:t>事件监听器接口</a:t>
            </a:r>
            <a:r>
              <a:rPr lang="zh-CN" altLang="en-US" sz="2000" dirty="0" smtClean="0">
                <a:latin typeface="+mj-ea"/>
                <a:ea typeface="+mj-ea"/>
              </a:rPr>
              <a:t>的区别</a:t>
            </a:r>
            <a:r>
              <a:rPr lang="en-US" altLang="zh-CN" sz="2000" dirty="0" smtClean="0">
                <a:latin typeface="+mj-ea"/>
                <a:ea typeface="+mj-ea"/>
              </a:rPr>
              <a:t>?</a:t>
            </a:r>
          </a:p>
          <a:p>
            <a:pPr marL="0" lvl="1" indent="0">
              <a:spcBef>
                <a:spcPts val="200"/>
              </a:spcBef>
              <a:spcAft>
                <a:spcPts val="200"/>
              </a:spcAft>
              <a:buFont typeface="Wingdings" panose="05000000000000000000" pitchFamily="2" charset="2"/>
              <a:buChar char="Ø"/>
            </a:pPr>
            <a:r>
              <a:rPr lang="zh-CN" altLang="en-US" sz="2000" dirty="0" smtClean="0">
                <a:latin typeface="+mj-ea"/>
                <a:ea typeface="+mj-ea"/>
              </a:rPr>
              <a:t>利用事件适配器类，只需实现所需处理的方法</a:t>
            </a:r>
          </a:p>
          <a:p>
            <a:pPr marL="0" lvl="1" indent="0">
              <a:spcBef>
                <a:spcPts val="200"/>
              </a:spcBef>
              <a:spcAft>
                <a:spcPts val="200"/>
              </a:spcAft>
              <a:buFont typeface="Wingdings" panose="05000000000000000000" pitchFamily="2" charset="2"/>
              <a:buChar char="Ø"/>
            </a:pPr>
            <a:r>
              <a:rPr lang="zh-CN" altLang="en-US" sz="2000" dirty="0" smtClean="0">
                <a:latin typeface="+mj-ea"/>
                <a:ea typeface="+mj-ea"/>
              </a:rPr>
              <a:t>利用事件监听器接口，必须实现所有的方法</a:t>
            </a:r>
          </a:p>
          <a:p>
            <a:pPr marL="0">
              <a:spcBef>
                <a:spcPts val="200"/>
              </a:spcBef>
              <a:spcAft>
                <a:spcPts val="200"/>
              </a:spcAft>
            </a:pPr>
            <a:endParaRPr lang="zh-CN" altLang="en-US" sz="2800" dirty="0" smtClean="0">
              <a:latin typeface="+mj-ea"/>
              <a:ea typeface="+mj-ea"/>
            </a:endParaRPr>
          </a:p>
        </p:txBody>
      </p:sp>
      <p:sp>
        <p:nvSpPr>
          <p:cNvPr id="5" name="Rectangle 2"/>
          <p:cNvSpPr txBox="1">
            <a:spLocks noChangeArrowheads="1"/>
          </p:cNvSpPr>
          <p:nvPr/>
        </p:nvSpPr>
        <p:spPr>
          <a:xfrm>
            <a:off x="365162" y="287512"/>
            <a:ext cx="8229600" cy="642938"/>
          </a:xfrm>
          <a:prstGeom prst="rect">
            <a:avLst/>
          </a:prstGeom>
        </p:spPr>
        <p:txBody>
          <a:bodyPr/>
          <a:lstStyle/>
          <a:p>
            <a:pPr algn="ctr">
              <a:defRPr/>
            </a:pPr>
            <a:r>
              <a:rPr lang="zh-CN" altLang="en-US" sz="3600" b="1" dirty="0">
                <a:solidFill>
                  <a:srgbClr val="FFC000"/>
                </a:solidFill>
                <a:latin typeface="+mj-ea"/>
                <a:ea typeface="+mj-ea"/>
              </a:rPr>
              <a:t>事件适配器</a:t>
            </a:r>
            <a:r>
              <a:rPr lang="zh-CN" altLang="en-US" sz="3600" b="1" dirty="0">
                <a:solidFill>
                  <a:srgbClr val="FFC000"/>
                </a:solidFill>
                <a:latin typeface="+mj-ea"/>
                <a:ea typeface="+mj-ea"/>
              </a:rPr>
              <a:t>类</a:t>
            </a:r>
            <a:endParaRPr lang="zh-CN" altLang="en-US" sz="3600" b="1" dirty="0">
              <a:solidFill>
                <a:srgbClr val="FFC000"/>
              </a:solidFill>
              <a:effectLst>
                <a:outerShdw blurRad="38100" dist="38100" dir="2700000" algn="tl">
                  <a:srgbClr val="000000">
                    <a:alpha val="43137"/>
                  </a:srgbClr>
                </a:outerShdw>
              </a:effectLst>
              <a:latin typeface="+mj-ea"/>
              <a:ea typeface="+mj-ea"/>
            </a:endParaRPr>
          </a:p>
        </p:txBody>
      </p:sp>
      <p:grpSp>
        <p:nvGrpSpPr>
          <p:cNvPr id="2" name="Group 4"/>
          <p:cNvGrpSpPr>
            <a:grpSpLocks/>
          </p:cNvGrpSpPr>
          <p:nvPr/>
        </p:nvGrpSpPr>
        <p:grpSpPr bwMode="auto">
          <a:xfrm>
            <a:off x="1131924" y="3501008"/>
            <a:ext cx="6553200" cy="3251650"/>
            <a:chOff x="816" y="1200"/>
            <a:chExt cx="4128" cy="2694"/>
          </a:xfrm>
          <a:solidFill>
            <a:srgbClr val="000099"/>
          </a:solidFill>
        </p:grpSpPr>
        <p:sp>
          <p:nvSpPr>
            <p:cNvPr id="7" name="Rectangle 5"/>
            <p:cNvSpPr>
              <a:spLocks noChangeArrowheads="1"/>
            </p:cNvSpPr>
            <p:nvPr/>
          </p:nvSpPr>
          <p:spPr bwMode="auto">
            <a:xfrm>
              <a:off x="816" y="1223"/>
              <a:ext cx="4128" cy="266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defRPr/>
              </a:pPr>
              <a:endParaRPr lang="zh-CN" altLang="en-US" b="1"/>
            </a:p>
          </p:txBody>
        </p:sp>
        <p:sp>
          <p:nvSpPr>
            <p:cNvPr id="8" name="Rectangle 6"/>
            <p:cNvSpPr>
              <a:spLocks noChangeArrowheads="1"/>
            </p:cNvSpPr>
            <p:nvPr/>
          </p:nvSpPr>
          <p:spPr bwMode="auto">
            <a:xfrm>
              <a:off x="816" y="3219"/>
              <a:ext cx="4128" cy="336"/>
            </a:xfrm>
            <a:prstGeom prst="rect">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defRPr/>
              </a:pPr>
              <a:endParaRPr lang="zh-CN" altLang="en-US" b="1"/>
            </a:p>
          </p:txBody>
        </p:sp>
        <p:sp>
          <p:nvSpPr>
            <p:cNvPr id="9" name="Rectangle 7"/>
            <p:cNvSpPr>
              <a:spLocks noChangeArrowheads="1"/>
            </p:cNvSpPr>
            <p:nvPr/>
          </p:nvSpPr>
          <p:spPr bwMode="auto">
            <a:xfrm>
              <a:off x="816" y="2547"/>
              <a:ext cx="4128" cy="336"/>
            </a:xfrm>
            <a:prstGeom prst="rect">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defRPr/>
              </a:pPr>
              <a:endParaRPr lang="zh-CN" altLang="en-US" b="1"/>
            </a:p>
          </p:txBody>
        </p:sp>
        <p:sp>
          <p:nvSpPr>
            <p:cNvPr id="10" name="Rectangle 8"/>
            <p:cNvSpPr>
              <a:spLocks noChangeArrowheads="1"/>
            </p:cNvSpPr>
            <p:nvPr/>
          </p:nvSpPr>
          <p:spPr bwMode="auto">
            <a:xfrm>
              <a:off x="816" y="1875"/>
              <a:ext cx="4128" cy="336"/>
            </a:xfrm>
            <a:prstGeom prst="rect">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defRPr/>
              </a:pPr>
              <a:endParaRPr lang="zh-CN" altLang="en-US" b="1"/>
            </a:p>
          </p:txBody>
        </p:sp>
        <p:sp>
          <p:nvSpPr>
            <p:cNvPr id="11" name="Rectangle 9"/>
            <p:cNvSpPr>
              <a:spLocks noChangeArrowheads="1"/>
            </p:cNvSpPr>
            <p:nvPr/>
          </p:nvSpPr>
          <p:spPr bwMode="auto">
            <a:xfrm>
              <a:off x="816" y="1203"/>
              <a:ext cx="4128" cy="336"/>
            </a:xfrm>
            <a:prstGeom prst="rect">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defRPr/>
              </a:pPr>
              <a:endParaRPr lang="zh-CN" altLang="en-US" b="1"/>
            </a:p>
          </p:txBody>
        </p:sp>
        <p:sp>
          <p:nvSpPr>
            <p:cNvPr id="12" name="Text Box 10"/>
            <p:cNvSpPr txBox="1">
              <a:spLocks noChangeArrowheads="1"/>
            </p:cNvSpPr>
            <p:nvPr/>
          </p:nvSpPr>
          <p:spPr bwMode="auto">
            <a:xfrm>
              <a:off x="940" y="1565"/>
              <a:ext cx="1423" cy="306"/>
            </a:xfrm>
            <a:prstGeom prst="rect">
              <a:avLst/>
            </a:prstGeom>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defPPr>
                <a:defRPr lang="zh-CN"/>
              </a:defPPr>
              <a:lvl1pPr>
                <a:defRPr b="1"/>
              </a:lvl1pPr>
            </a:lstStyle>
            <a:p>
              <a:r>
                <a:rPr lang="en-US" altLang="zh-CN" dirty="0" err="1"/>
                <a:t>ComponentAdapter</a:t>
              </a:r>
              <a:endParaRPr lang="en-US" altLang="zh-CN" dirty="0"/>
            </a:p>
          </p:txBody>
        </p:sp>
        <p:sp>
          <p:nvSpPr>
            <p:cNvPr id="13" name="Text Box 11"/>
            <p:cNvSpPr txBox="1">
              <a:spLocks noChangeArrowheads="1"/>
            </p:cNvSpPr>
            <p:nvPr/>
          </p:nvSpPr>
          <p:spPr bwMode="auto">
            <a:xfrm>
              <a:off x="940" y="1901"/>
              <a:ext cx="1346" cy="306"/>
            </a:xfrm>
            <a:prstGeom prst="rect">
              <a:avLst/>
            </a:prstGeom>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defPPr>
                <a:defRPr lang="zh-CN"/>
              </a:defPPr>
              <a:lvl1pPr>
                <a:defRPr b="1"/>
              </a:lvl1pPr>
            </a:lstStyle>
            <a:p>
              <a:r>
                <a:rPr lang="en-US" altLang="zh-CN" dirty="0" err="1"/>
                <a:t>ContainerAdapter</a:t>
              </a:r>
              <a:endParaRPr lang="en-US" altLang="zh-CN" dirty="0"/>
            </a:p>
          </p:txBody>
        </p:sp>
        <p:sp>
          <p:nvSpPr>
            <p:cNvPr id="14" name="Text Box 12"/>
            <p:cNvSpPr txBox="1">
              <a:spLocks noChangeArrowheads="1"/>
            </p:cNvSpPr>
            <p:nvPr/>
          </p:nvSpPr>
          <p:spPr bwMode="auto">
            <a:xfrm>
              <a:off x="940" y="2227"/>
              <a:ext cx="1073" cy="306"/>
            </a:xfrm>
            <a:prstGeom prst="rect">
              <a:avLst/>
            </a:prstGeom>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defPPr>
                <a:defRPr lang="zh-CN"/>
              </a:defPPr>
              <a:lvl1pPr>
                <a:defRPr b="1"/>
              </a:lvl1pPr>
            </a:lstStyle>
            <a:p>
              <a:r>
                <a:rPr lang="en-US" altLang="zh-CN" dirty="0" err="1"/>
                <a:t>FocusAdapter</a:t>
              </a:r>
              <a:endParaRPr lang="en-US" altLang="zh-CN" dirty="0"/>
            </a:p>
          </p:txBody>
        </p:sp>
        <p:sp>
          <p:nvSpPr>
            <p:cNvPr id="15" name="Text Box 13"/>
            <p:cNvSpPr txBox="1">
              <a:spLocks noChangeArrowheads="1"/>
            </p:cNvSpPr>
            <p:nvPr/>
          </p:nvSpPr>
          <p:spPr bwMode="auto">
            <a:xfrm>
              <a:off x="940" y="2908"/>
              <a:ext cx="1120" cy="306"/>
            </a:xfrm>
            <a:prstGeom prst="rect">
              <a:avLst/>
            </a:prstGeom>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defPPr>
                <a:defRPr lang="zh-CN"/>
              </a:defPPr>
              <a:lvl1pPr>
                <a:defRPr b="1"/>
              </a:lvl1pPr>
            </a:lstStyle>
            <a:p>
              <a:r>
                <a:rPr lang="en-US" altLang="zh-CN" dirty="0" err="1"/>
                <a:t>MouseAdapter</a:t>
              </a:r>
              <a:endParaRPr lang="en-US" altLang="zh-CN" dirty="0"/>
            </a:p>
          </p:txBody>
        </p:sp>
        <p:sp>
          <p:nvSpPr>
            <p:cNvPr id="16" name="Text Box 14"/>
            <p:cNvSpPr txBox="1">
              <a:spLocks noChangeArrowheads="1"/>
            </p:cNvSpPr>
            <p:nvPr/>
          </p:nvSpPr>
          <p:spPr bwMode="auto">
            <a:xfrm>
              <a:off x="1094" y="3579"/>
              <a:ext cx="1217" cy="306"/>
            </a:xfrm>
            <a:prstGeom prst="rect">
              <a:avLst/>
            </a:prstGeom>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defPPr>
                <a:defRPr lang="zh-CN"/>
              </a:defPPr>
              <a:lvl1pPr>
                <a:defRPr b="1"/>
              </a:lvl1pPr>
            </a:lstStyle>
            <a:p>
              <a:r>
                <a:rPr lang="en-US" altLang="zh-CN" dirty="0" err="1"/>
                <a:t>WindowAdapter</a:t>
              </a:r>
              <a:endParaRPr lang="en-US" altLang="zh-CN" dirty="0"/>
            </a:p>
          </p:txBody>
        </p:sp>
        <p:sp>
          <p:nvSpPr>
            <p:cNvPr id="17" name="Text Box 15"/>
            <p:cNvSpPr txBox="1">
              <a:spLocks noChangeArrowheads="1"/>
            </p:cNvSpPr>
            <p:nvPr/>
          </p:nvSpPr>
          <p:spPr bwMode="auto">
            <a:xfrm>
              <a:off x="940" y="2583"/>
              <a:ext cx="938" cy="306"/>
            </a:xfrm>
            <a:prstGeom prst="rect">
              <a:avLst/>
            </a:prstGeom>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defPPr>
                <a:defRPr lang="zh-CN"/>
              </a:defPPr>
              <a:lvl1pPr>
                <a:defRPr b="1"/>
              </a:lvl1pPr>
            </a:lstStyle>
            <a:p>
              <a:r>
                <a:rPr lang="en-US" altLang="zh-CN" dirty="0" err="1"/>
                <a:t>KeyAdapter</a:t>
              </a:r>
              <a:endParaRPr lang="en-US" altLang="zh-CN" dirty="0"/>
            </a:p>
          </p:txBody>
        </p:sp>
        <p:sp>
          <p:nvSpPr>
            <p:cNvPr id="18" name="Text Box 16"/>
            <p:cNvSpPr txBox="1">
              <a:spLocks noChangeArrowheads="1"/>
            </p:cNvSpPr>
            <p:nvPr/>
          </p:nvSpPr>
          <p:spPr bwMode="auto">
            <a:xfrm>
              <a:off x="940" y="3241"/>
              <a:ext cx="1587" cy="306"/>
            </a:xfrm>
            <a:prstGeom prst="rect">
              <a:avLst/>
            </a:prstGeom>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defPPr>
                <a:defRPr lang="zh-CN"/>
              </a:defPPr>
              <a:lvl1pPr>
                <a:defRPr b="1"/>
              </a:lvl1pPr>
            </a:lstStyle>
            <a:p>
              <a:r>
                <a:rPr lang="en-US" altLang="zh-CN" dirty="0" err="1"/>
                <a:t>MouseMotionAdapter</a:t>
              </a:r>
              <a:endParaRPr lang="en-US" altLang="zh-CN" dirty="0"/>
            </a:p>
          </p:txBody>
        </p:sp>
        <p:sp>
          <p:nvSpPr>
            <p:cNvPr id="19" name="Text Box 17"/>
            <p:cNvSpPr txBox="1">
              <a:spLocks noChangeArrowheads="1"/>
            </p:cNvSpPr>
            <p:nvPr/>
          </p:nvSpPr>
          <p:spPr bwMode="auto">
            <a:xfrm>
              <a:off x="3016" y="1910"/>
              <a:ext cx="1344" cy="306"/>
            </a:xfrm>
            <a:prstGeom prst="rect">
              <a:avLst/>
            </a:prstGeom>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defPPr>
                <a:defRPr lang="zh-CN"/>
              </a:defPPr>
              <a:lvl1pPr>
                <a:defRPr b="1"/>
              </a:lvl1pPr>
            </a:lstStyle>
            <a:p>
              <a:r>
                <a:rPr lang="en-US" altLang="zh-CN" dirty="0" err="1"/>
                <a:t>ContainerListener</a:t>
              </a:r>
              <a:endParaRPr lang="en-US" altLang="zh-CN" dirty="0"/>
            </a:p>
          </p:txBody>
        </p:sp>
        <p:sp>
          <p:nvSpPr>
            <p:cNvPr id="20" name="Text Box 18"/>
            <p:cNvSpPr txBox="1">
              <a:spLocks noChangeArrowheads="1"/>
            </p:cNvSpPr>
            <p:nvPr/>
          </p:nvSpPr>
          <p:spPr bwMode="auto">
            <a:xfrm>
              <a:off x="3016" y="2227"/>
              <a:ext cx="1071" cy="306"/>
            </a:xfrm>
            <a:prstGeom prst="rect">
              <a:avLst/>
            </a:prstGeom>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defPPr>
                <a:defRPr lang="zh-CN"/>
              </a:defPPr>
              <a:lvl1pPr>
                <a:defRPr b="1"/>
              </a:lvl1pPr>
            </a:lstStyle>
            <a:p>
              <a:r>
                <a:rPr lang="en-US" altLang="zh-CN" dirty="0" err="1"/>
                <a:t>FocusListener</a:t>
              </a:r>
              <a:endParaRPr lang="en-US" altLang="zh-CN" dirty="0"/>
            </a:p>
          </p:txBody>
        </p:sp>
        <p:sp>
          <p:nvSpPr>
            <p:cNvPr id="21" name="Text Box 19"/>
            <p:cNvSpPr txBox="1">
              <a:spLocks noChangeArrowheads="1"/>
            </p:cNvSpPr>
            <p:nvPr/>
          </p:nvSpPr>
          <p:spPr bwMode="auto">
            <a:xfrm>
              <a:off x="3150" y="2970"/>
              <a:ext cx="1118" cy="306"/>
            </a:xfrm>
            <a:prstGeom prst="rect">
              <a:avLst/>
            </a:prstGeom>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defPPr>
                <a:defRPr lang="zh-CN"/>
              </a:defPPr>
              <a:lvl1pPr>
                <a:defRPr b="1"/>
              </a:lvl1pPr>
            </a:lstStyle>
            <a:p>
              <a:r>
                <a:rPr lang="en-US" altLang="zh-CN" dirty="0" err="1"/>
                <a:t>MouseListener</a:t>
              </a:r>
              <a:endParaRPr lang="en-US" altLang="zh-CN" dirty="0"/>
            </a:p>
          </p:txBody>
        </p:sp>
        <p:sp>
          <p:nvSpPr>
            <p:cNvPr id="22" name="Text Box 20"/>
            <p:cNvSpPr txBox="1">
              <a:spLocks noChangeArrowheads="1"/>
            </p:cNvSpPr>
            <p:nvPr/>
          </p:nvSpPr>
          <p:spPr bwMode="auto">
            <a:xfrm>
              <a:off x="3016" y="3588"/>
              <a:ext cx="1215" cy="306"/>
            </a:xfrm>
            <a:prstGeom prst="rect">
              <a:avLst/>
            </a:prstGeom>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defPPr>
                <a:defRPr lang="zh-CN"/>
              </a:defPPr>
              <a:lvl1pPr>
                <a:defRPr b="1"/>
              </a:lvl1pPr>
            </a:lstStyle>
            <a:p>
              <a:r>
                <a:rPr lang="en-US" altLang="zh-CN" dirty="0" err="1"/>
                <a:t>WindowListener</a:t>
              </a:r>
              <a:endParaRPr lang="en-US" altLang="zh-CN" dirty="0"/>
            </a:p>
          </p:txBody>
        </p:sp>
        <p:sp>
          <p:nvSpPr>
            <p:cNvPr id="23" name="Text Box 21"/>
            <p:cNvSpPr txBox="1">
              <a:spLocks noChangeArrowheads="1"/>
            </p:cNvSpPr>
            <p:nvPr/>
          </p:nvSpPr>
          <p:spPr bwMode="auto">
            <a:xfrm>
              <a:off x="3016" y="2561"/>
              <a:ext cx="936" cy="306"/>
            </a:xfrm>
            <a:prstGeom prst="rect">
              <a:avLst/>
            </a:prstGeom>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defPPr>
                <a:defRPr lang="zh-CN"/>
              </a:defPPr>
              <a:lvl1pPr>
                <a:defRPr b="1"/>
              </a:lvl1pPr>
            </a:lstStyle>
            <a:p>
              <a:r>
                <a:rPr lang="en-US" altLang="zh-CN" dirty="0" err="1"/>
                <a:t>KeyListener</a:t>
              </a:r>
              <a:endParaRPr lang="en-US" altLang="zh-CN" dirty="0"/>
            </a:p>
          </p:txBody>
        </p:sp>
        <p:sp>
          <p:nvSpPr>
            <p:cNvPr id="24" name="Text Box 22"/>
            <p:cNvSpPr txBox="1">
              <a:spLocks noChangeArrowheads="1"/>
            </p:cNvSpPr>
            <p:nvPr/>
          </p:nvSpPr>
          <p:spPr bwMode="auto">
            <a:xfrm>
              <a:off x="3016" y="3241"/>
              <a:ext cx="1585" cy="306"/>
            </a:xfrm>
            <a:prstGeom prst="rect">
              <a:avLst/>
            </a:prstGeom>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defPPr>
                <a:defRPr lang="zh-CN"/>
              </a:defPPr>
              <a:lvl1pPr>
                <a:defRPr b="1"/>
              </a:lvl1pPr>
            </a:lstStyle>
            <a:p>
              <a:r>
                <a:rPr lang="en-US" altLang="zh-CN" dirty="0" err="1"/>
                <a:t>MouseMotionListener</a:t>
              </a:r>
              <a:endParaRPr lang="en-US" altLang="zh-CN" dirty="0"/>
            </a:p>
          </p:txBody>
        </p:sp>
        <p:sp>
          <p:nvSpPr>
            <p:cNvPr id="25" name="Line 23"/>
            <p:cNvSpPr>
              <a:spLocks noChangeShapeType="1"/>
            </p:cNvSpPr>
            <p:nvPr/>
          </p:nvSpPr>
          <p:spPr bwMode="auto">
            <a:xfrm>
              <a:off x="2925" y="1200"/>
              <a:ext cx="0" cy="2691"/>
            </a:xfrm>
            <a:prstGeom prst="lin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26" name="Text Box 24"/>
            <p:cNvSpPr txBox="1">
              <a:spLocks noChangeArrowheads="1"/>
            </p:cNvSpPr>
            <p:nvPr/>
          </p:nvSpPr>
          <p:spPr bwMode="auto">
            <a:xfrm>
              <a:off x="3016" y="1563"/>
              <a:ext cx="1421" cy="306"/>
            </a:xfrm>
            <a:prstGeom prst="rect">
              <a:avLst/>
            </a:prstGeom>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defPPr>
                <a:defRPr lang="zh-CN"/>
              </a:defPPr>
              <a:lvl1pPr>
                <a:defRPr b="1"/>
              </a:lvl1pPr>
            </a:lstStyle>
            <a:p>
              <a:r>
                <a:rPr lang="en-US" altLang="zh-CN" dirty="0" err="1"/>
                <a:t>ComponentListener</a:t>
              </a:r>
              <a:endParaRPr lang="en-US" altLang="zh-CN" dirty="0"/>
            </a:p>
          </p:txBody>
        </p:sp>
        <p:sp>
          <p:nvSpPr>
            <p:cNvPr id="27" name="Text Box 25"/>
            <p:cNvSpPr txBox="1">
              <a:spLocks noChangeArrowheads="1"/>
            </p:cNvSpPr>
            <p:nvPr/>
          </p:nvSpPr>
          <p:spPr bwMode="auto">
            <a:xfrm>
              <a:off x="940" y="1232"/>
              <a:ext cx="995" cy="233"/>
            </a:xfrm>
            <a:prstGeom prst="rect">
              <a:avLst/>
            </a:prstGeom>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pPr>
                <a:defRPr/>
              </a:pPr>
              <a:r>
                <a:rPr lang="zh-CN" altLang="en-US" b="1" dirty="0"/>
                <a:t>事件适配器类</a:t>
              </a:r>
            </a:p>
          </p:txBody>
        </p:sp>
        <p:sp>
          <p:nvSpPr>
            <p:cNvPr id="28" name="Text Box 26"/>
            <p:cNvSpPr txBox="1">
              <a:spLocks noChangeArrowheads="1"/>
            </p:cNvSpPr>
            <p:nvPr/>
          </p:nvSpPr>
          <p:spPr bwMode="auto">
            <a:xfrm>
              <a:off x="3016" y="1232"/>
              <a:ext cx="1134" cy="306"/>
            </a:xfrm>
            <a:prstGeom prst="rect">
              <a:avLst/>
            </a:prstGeom>
            <a:ln>
              <a:noFill/>
              <a:headEnd/>
              <a:tailEnd/>
            </a:ln>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defPPr>
                <a:defRPr lang="zh-CN"/>
              </a:defPPr>
              <a:lvl1pPr>
                <a:defRPr b="1"/>
              </a:lvl1pPr>
            </a:lstStyle>
            <a:p>
              <a:r>
                <a:rPr lang="zh-CN" altLang="en-US" dirty="0"/>
                <a:t>事件监听器接口</a:t>
              </a:r>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idx="1"/>
          </p:nvPr>
        </p:nvSpPr>
        <p:spPr>
          <a:xfrm>
            <a:off x="381000" y="1214437"/>
            <a:ext cx="8763000" cy="5643563"/>
          </a:xfrm>
        </p:spPr>
        <p:txBody>
          <a:bodyPr/>
          <a:lstStyle/>
          <a:p>
            <a:pPr>
              <a:lnSpc>
                <a:spcPct val="95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public class </a:t>
            </a:r>
            <a:r>
              <a:rPr lang="en-US" altLang="zh-CN" sz="2400" dirty="0" err="1" smtClean="0">
                <a:latin typeface="华文新魏" panose="02010800040101010101" pitchFamily="2" charset="-122"/>
                <a:ea typeface="华文新魏" panose="02010800040101010101" pitchFamily="2" charset="-122"/>
              </a:rPr>
              <a:t>MyWindowListener</a:t>
            </a:r>
            <a:r>
              <a:rPr lang="en-US" altLang="zh-CN" sz="2400" dirty="0" smtClean="0">
                <a:latin typeface="华文新魏" panose="02010800040101010101" pitchFamily="2" charset="-122"/>
                <a:ea typeface="华文新魏" panose="02010800040101010101" pitchFamily="2" charset="-122"/>
              </a:rPr>
              <a:t> extends </a:t>
            </a:r>
            <a:r>
              <a:rPr lang="en-US" altLang="zh-CN" sz="2400" dirty="0" err="1" smtClean="0">
                <a:latin typeface="华文新魏" panose="02010800040101010101" pitchFamily="2" charset="-122"/>
                <a:ea typeface="华文新魏" panose="02010800040101010101" pitchFamily="2" charset="-122"/>
              </a:rPr>
              <a:t>JFrame</a:t>
            </a:r>
            <a:endParaRPr lang="en-US" altLang="zh-CN" sz="2400" dirty="0" smtClean="0">
              <a:latin typeface="华文新魏" panose="02010800040101010101" pitchFamily="2" charset="-122"/>
              <a:ea typeface="华文新魏" panose="02010800040101010101" pitchFamily="2" charset="-122"/>
            </a:endParaRPr>
          </a:p>
          <a:p>
            <a:pPr>
              <a:lnSpc>
                <a:spcPct val="95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a:t>
            </a:r>
          </a:p>
          <a:p>
            <a:pPr>
              <a:lnSpc>
                <a:spcPct val="95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  public </a:t>
            </a:r>
            <a:r>
              <a:rPr lang="en-US" altLang="zh-CN" sz="2400" dirty="0" err="1" smtClean="0">
                <a:latin typeface="华文新魏" panose="02010800040101010101" pitchFamily="2" charset="-122"/>
                <a:ea typeface="华文新魏" panose="02010800040101010101" pitchFamily="2" charset="-122"/>
              </a:rPr>
              <a:t>MyWindowListner</a:t>
            </a:r>
            <a:r>
              <a:rPr lang="en-US" altLang="zh-CN" sz="2400" dirty="0" smtClean="0">
                <a:latin typeface="华文新魏" panose="02010800040101010101" pitchFamily="2" charset="-122"/>
                <a:ea typeface="华文新魏" panose="02010800040101010101" pitchFamily="2" charset="-122"/>
              </a:rPr>
              <a:t>()</a:t>
            </a:r>
          </a:p>
          <a:p>
            <a:pPr>
              <a:lnSpc>
                <a:spcPct val="95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  { </a:t>
            </a:r>
            <a:r>
              <a:rPr lang="en-US" altLang="zh-CN" sz="2400" dirty="0" err="1" smtClean="0">
                <a:latin typeface="华文新魏" panose="02010800040101010101" pitchFamily="2" charset="-122"/>
                <a:ea typeface="华文新魏" panose="02010800040101010101" pitchFamily="2" charset="-122"/>
              </a:rPr>
              <a:t>JFrame</a:t>
            </a:r>
            <a:r>
              <a:rPr lang="en-US" altLang="zh-CN" sz="2400" dirty="0" smtClean="0">
                <a:latin typeface="华文新魏" panose="02010800040101010101" pitchFamily="2" charset="-122"/>
                <a:ea typeface="华文新魏" panose="02010800040101010101" pitchFamily="2" charset="-122"/>
              </a:rPr>
              <a:t> f=new </a:t>
            </a:r>
            <a:r>
              <a:rPr lang="en-US" altLang="zh-CN" sz="2400" dirty="0" err="1" smtClean="0">
                <a:latin typeface="华文新魏" panose="02010800040101010101" pitchFamily="2" charset="-122"/>
                <a:ea typeface="华文新魏" panose="02010800040101010101" pitchFamily="2" charset="-122"/>
              </a:rPr>
              <a:t>JFrame</a:t>
            </a:r>
            <a:r>
              <a:rPr lang="en-US" altLang="zh-CN" sz="2400" dirty="0" smtClean="0">
                <a:latin typeface="华文新魏" panose="02010800040101010101" pitchFamily="2" charset="-122"/>
                <a:ea typeface="华文新魏" panose="02010800040101010101" pitchFamily="2" charset="-122"/>
              </a:rPr>
              <a:t>();</a:t>
            </a:r>
          </a:p>
          <a:p>
            <a:pPr>
              <a:lnSpc>
                <a:spcPct val="95000"/>
              </a:lnSpc>
              <a:spcAft>
                <a:spcPct val="0"/>
              </a:spcAft>
              <a:buClrTx/>
              <a:buFontTx/>
              <a:buNone/>
            </a:pPr>
            <a:r>
              <a:rPr lang="en-US" altLang="zh-CN" sz="2400" dirty="0" smtClean="0">
                <a:solidFill>
                  <a:srgbClr val="0000FF"/>
                </a:solidFill>
                <a:latin typeface="华文新魏" panose="02010800040101010101" pitchFamily="2" charset="-122"/>
                <a:ea typeface="华文新魏" panose="02010800040101010101" pitchFamily="2" charset="-122"/>
              </a:rPr>
              <a:t>    </a:t>
            </a:r>
            <a:r>
              <a:rPr lang="en-US" altLang="zh-CN" sz="2400" dirty="0" err="1" smtClean="0">
                <a:solidFill>
                  <a:srgbClr val="0000FF"/>
                </a:solidFill>
                <a:latin typeface="华文新魏" panose="02010800040101010101" pitchFamily="2" charset="-122"/>
                <a:ea typeface="华文新魏" panose="02010800040101010101" pitchFamily="2" charset="-122"/>
              </a:rPr>
              <a:t>f.addWindowListener</a:t>
            </a:r>
            <a:r>
              <a:rPr lang="en-US" altLang="zh-CN" sz="2400" dirty="0" smtClean="0">
                <a:solidFill>
                  <a:srgbClr val="0000FF"/>
                </a:solidFill>
                <a:latin typeface="华文新魏" panose="02010800040101010101" pitchFamily="2" charset="-122"/>
                <a:ea typeface="华文新魏" panose="02010800040101010101" pitchFamily="2" charset="-122"/>
              </a:rPr>
              <a:t>(new </a:t>
            </a:r>
            <a:r>
              <a:rPr lang="en-US" altLang="zh-CN" sz="2400" dirty="0" err="1" smtClean="0">
                <a:solidFill>
                  <a:srgbClr val="0000FF"/>
                </a:solidFill>
                <a:latin typeface="华文新魏" panose="02010800040101010101" pitchFamily="2" charset="-122"/>
                <a:ea typeface="华文新魏" panose="02010800040101010101" pitchFamily="2" charset="-122"/>
              </a:rPr>
              <a:t>WindowAdapter</a:t>
            </a:r>
            <a:r>
              <a:rPr lang="en-US" altLang="zh-CN" sz="2400" dirty="0" smtClean="0">
                <a:solidFill>
                  <a:srgbClr val="0000FF"/>
                </a:solidFill>
                <a:latin typeface="华文新魏" panose="02010800040101010101" pitchFamily="2" charset="-122"/>
                <a:ea typeface="华文新魏" panose="02010800040101010101" pitchFamily="2" charset="-122"/>
              </a:rPr>
              <a:t>()</a:t>
            </a:r>
          </a:p>
          <a:p>
            <a:pPr>
              <a:lnSpc>
                <a:spcPct val="95000"/>
              </a:lnSpc>
              <a:spcAft>
                <a:spcPct val="0"/>
              </a:spcAft>
              <a:buClrTx/>
              <a:buFontTx/>
              <a:buNone/>
            </a:pPr>
            <a:r>
              <a:rPr lang="en-US" altLang="zh-CN" sz="2400" dirty="0" smtClean="0">
                <a:solidFill>
                  <a:srgbClr val="0000FF"/>
                </a:solidFill>
                <a:latin typeface="华文新魏" panose="02010800040101010101" pitchFamily="2" charset="-122"/>
                <a:ea typeface="华文新魏" panose="02010800040101010101" pitchFamily="2" charset="-122"/>
              </a:rPr>
              <a:t>	{</a:t>
            </a:r>
          </a:p>
          <a:p>
            <a:pPr>
              <a:lnSpc>
                <a:spcPct val="95000"/>
              </a:lnSpc>
              <a:spcAft>
                <a:spcPct val="0"/>
              </a:spcAft>
              <a:buClrTx/>
              <a:buFontTx/>
              <a:buNone/>
            </a:pPr>
            <a:r>
              <a:rPr lang="en-US" altLang="zh-CN" sz="2400" dirty="0" smtClean="0">
                <a:solidFill>
                  <a:srgbClr val="0000FF"/>
                </a:solidFill>
                <a:latin typeface="华文新魏" panose="02010800040101010101" pitchFamily="2" charset="-122"/>
                <a:ea typeface="华文新魏" panose="02010800040101010101" pitchFamily="2" charset="-122"/>
              </a:rPr>
              <a:t> 	  public void </a:t>
            </a:r>
            <a:r>
              <a:rPr lang="en-US" altLang="zh-CN" sz="2400" dirty="0" err="1" smtClean="0">
                <a:solidFill>
                  <a:srgbClr val="0000FF"/>
                </a:solidFill>
                <a:latin typeface="华文新魏" panose="02010800040101010101" pitchFamily="2" charset="-122"/>
                <a:ea typeface="华文新魏" panose="02010800040101010101" pitchFamily="2" charset="-122"/>
              </a:rPr>
              <a:t>windowClosing</a:t>
            </a:r>
            <a:r>
              <a:rPr lang="en-US" altLang="zh-CN" sz="2400" dirty="0" smtClean="0">
                <a:solidFill>
                  <a:srgbClr val="0000FF"/>
                </a:solidFill>
                <a:latin typeface="华文新魏" panose="02010800040101010101" pitchFamily="2" charset="-122"/>
                <a:ea typeface="华文新魏" panose="02010800040101010101" pitchFamily="2" charset="-122"/>
              </a:rPr>
              <a:t>(</a:t>
            </a:r>
            <a:r>
              <a:rPr lang="en-US" altLang="zh-CN" sz="2400" dirty="0" err="1" smtClean="0">
                <a:solidFill>
                  <a:srgbClr val="0000FF"/>
                </a:solidFill>
                <a:latin typeface="华文新魏" panose="02010800040101010101" pitchFamily="2" charset="-122"/>
                <a:ea typeface="华文新魏" panose="02010800040101010101" pitchFamily="2" charset="-122"/>
              </a:rPr>
              <a:t>WindowEvent</a:t>
            </a:r>
            <a:r>
              <a:rPr lang="en-US" altLang="zh-CN" sz="2400" dirty="0" smtClean="0">
                <a:solidFill>
                  <a:srgbClr val="0000FF"/>
                </a:solidFill>
                <a:latin typeface="华文新魏" panose="02010800040101010101" pitchFamily="2" charset="-122"/>
                <a:ea typeface="华文新魏" panose="02010800040101010101" pitchFamily="2" charset="-122"/>
              </a:rPr>
              <a:t> </a:t>
            </a:r>
            <a:r>
              <a:rPr lang="en-US" altLang="zh-CN" sz="2400" dirty="0" err="1" smtClean="0">
                <a:solidFill>
                  <a:srgbClr val="0000FF"/>
                </a:solidFill>
                <a:latin typeface="华文新魏" panose="02010800040101010101" pitchFamily="2" charset="-122"/>
                <a:ea typeface="华文新魏" panose="02010800040101010101" pitchFamily="2" charset="-122"/>
              </a:rPr>
              <a:t>evt</a:t>
            </a:r>
            <a:r>
              <a:rPr lang="en-US" altLang="zh-CN" sz="2400" dirty="0" smtClean="0">
                <a:solidFill>
                  <a:srgbClr val="0000FF"/>
                </a:solidFill>
                <a:latin typeface="华文新魏" panose="02010800040101010101" pitchFamily="2" charset="-122"/>
                <a:ea typeface="华文新魏" panose="02010800040101010101" pitchFamily="2" charset="-122"/>
              </a:rPr>
              <a:t>)</a:t>
            </a:r>
          </a:p>
          <a:p>
            <a:pPr>
              <a:lnSpc>
                <a:spcPct val="95000"/>
              </a:lnSpc>
              <a:spcAft>
                <a:spcPct val="0"/>
              </a:spcAft>
              <a:buClrTx/>
              <a:buFontTx/>
              <a:buNone/>
            </a:pPr>
            <a:r>
              <a:rPr lang="en-US" altLang="zh-CN" sz="2400" dirty="0" smtClean="0">
                <a:solidFill>
                  <a:srgbClr val="0000FF"/>
                </a:solidFill>
                <a:latin typeface="华文新魏" panose="02010800040101010101" pitchFamily="2" charset="-122"/>
                <a:ea typeface="华文新魏" panose="02010800040101010101" pitchFamily="2" charset="-122"/>
              </a:rPr>
              <a:t>		 {</a:t>
            </a:r>
          </a:p>
          <a:p>
            <a:pPr>
              <a:lnSpc>
                <a:spcPct val="95000"/>
              </a:lnSpc>
              <a:spcAft>
                <a:spcPct val="0"/>
              </a:spcAft>
              <a:buClrTx/>
              <a:buFontTx/>
              <a:buNone/>
            </a:pPr>
            <a:r>
              <a:rPr lang="en-US" altLang="zh-CN" sz="2400" dirty="0" smtClean="0">
                <a:solidFill>
                  <a:srgbClr val="0000FF"/>
                </a:solidFill>
                <a:latin typeface="华文新魏" panose="02010800040101010101" pitchFamily="2" charset="-122"/>
                <a:ea typeface="华文新魏" panose="02010800040101010101" pitchFamily="2" charset="-122"/>
              </a:rPr>
              <a:t>		 	</a:t>
            </a:r>
            <a:r>
              <a:rPr lang="en-US" altLang="zh-CN" sz="2400" dirty="0" err="1" smtClean="0">
                <a:solidFill>
                  <a:srgbClr val="0000FF"/>
                </a:solidFill>
                <a:latin typeface="华文新魏" panose="02010800040101010101" pitchFamily="2" charset="-122"/>
                <a:ea typeface="华文新魏" panose="02010800040101010101" pitchFamily="2" charset="-122"/>
              </a:rPr>
              <a:t>System.exit</a:t>
            </a:r>
            <a:r>
              <a:rPr lang="en-US" altLang="zh-CN" sz="2400" dirty="0" smtClean="0">
                <a:solidFill>
                  <a:srgbClr val="0000FF"/>
                </a:solidFill>
                <a:latin typeface="华文新魏" panose="02010800040101010101" pitchFamily="2" charset="-122"/>
                <a:ea typeface="华文新魏" panose="02010800040101010101" pitchFamily="2" charset="-122"/>
              </a:rPr>
              <a:t>(0);</a:t>
            </a:r>
          </a:p>
          <a:p>
            <a:pPr>
              <a:lnSpc>
                <a:spcPct val="95000"/>
              </a:lnSpc>
              <a:spcAft>
                <a:spcPct val="0"/>
              </a:spcAft>
              <a:buClrTx/>
              <a:buFontTx/>
              <a:buNone/>
            </a:pPr>
            <a:r>
              <a:rPr lang="en-US" altLang="zh-CN" sz="2400" dirty="0" smtClean="0">
                <a:solidFill>
                  <a:srgbClr val="0000FF"/>
                </a:solidFill>
                <a:latin typeface="华文新魏" panose="02010800040101010101" pitchFamily="2" charset="-122"/>
                <a:ea typeface="华文新魏" panose="02010800040101010101" pitchFamily="2" charset="-122"/>
              </a:rPr>
              <a:t>		 }</a:t>
            </a:r>
          </a:p>
          <a:p>
            <a:pPr>
              <a:lnSpc>
                <a:spcPct val="95000"/>
              </a:lnSpc>
              <a:spcAft>
                <a:spcPct val="0"/>
              </a:spcAft>
              <a:buClrTx/>
              <a:buFontTx/>
              <a:buNone/>
            </a:pPr>
            <a:r>
              <a:rPr lang="en-US" altLang="zh-CN" sz="2400" dirty="0" smtClean="0">
                <a:solidFill>
                  <a:srgbClr val="0000FF"/>
                </a:solidFill>
                <a:latin typeface="华文新魏" panose="02010800040101010101" pitchFamily="2" charset="-122"/>
                <a:ea typeface="华文新魏" panose="02010800040101010101" pitchFamily="2" charset="-122"/>
              </a:rPr>
              <a:t>    }); </a:t>
            </a:r>
            <a:r>
              <a:rPr lang="en-US" altLang="zh-CN" sz="2400" dirty="0" smtClean="0">
                <a:solidFill>
                  <a:srgbClr val="FF0000"/>
                </a:solidFill>
                <a:latin typeface="华文新魏" panose="02010800040101010101" pitchFamily="2" charset="-122"/>
                <a:ea typeface="华文新魏" panose="02010800040101010101" pitchFamily="2" charset="-122"/>
              </a:rPr>
              <a:t>//</a:t>
            </a:r>
            <a:r>
              <a:rPr lang="en-US" altLang="zh-CN" sz="2400" dirty="0" err="1" smtClean="0">
                <a:solidFill>
                  <a:srgbClr val="FF0000"/>
                </a:solidFill>
                <a:latin typeface="华文新魏" panose="02010800040101010101" pitchFamily="2" charset="-122"/>
                <a:ea typeface="华文新魏" panose="02010800040101010101" pitchFamily="2" charset="-122"/>
              </a:rPr>
              <a:t>setDefaultCloseOperation</a:t>
            </a:r>
            <a:r>
              <a:rPr lang="en-US" altLang="zh-CN" sz="2400" dirty="0" smtClean="0">
                <a:solidFill>
                  <a:srgbClr val="FF0000"/>
                </a:solidFill>
                <a:latin typeface="华文新魏" panose="02010800040101010101" pitchFamily="2" charset="-122"/>
                <a:ea typeface="华文新魏" panose="02010800040101010101" pitchFamily="2" charset="-122"/>
              </a:rPr>
              <a:t>(EXIT_ON_CLOSE);</a:t>
            </a:r>
          </a:p>
          <a:p>
            <a:pPr>
              <a:lnSpc>
                <a:spcPct val="95000"/>
              </a:lnSpc>
              <a:spcAft>
                <a:spcPct val="0"/>
              </a:spcAft>
              <a:buClrTx/>
              <a:buFontTx/>
              <a:buNone/>
            </a:pPr>
            <a:r>
              <a:rPr lang="en-US" altLang="zh-CN" sz="2400" dirty="0" smtClean="0">
                <a:solidFill>
                  <a:srgbClr val="FF0000"/>
                </a:solidFill>
                <a:latin typeface="华文新魏" panose="02010800040101010101" pitchFamily="2" charset="-122"/>
                <a:ea typeface="华文新魏" panose="02010800040101010101" pitchFamily="2" charset="-122"/>
              </a:rPr>
              <a:t>  } //</a:t>
            </a:r>
            <a:r>
              <a:rPr lang="zh-CN" altLang="en-US" sz="2400" dirty="0" smtClean="0">
                <a:solidFill>
                  <a:srgbClr val="FF0000"/>
                </a:solidFill>
                <a:latin typeface="华文新魏" panose="02010800040101010101" pitchFamily="2" charset="-122"/>
                <a:ea typeface="华文新魏" panose="02010800040101010101" pitchFamily="2" charset="-122"/>
              </a:rPr>
              <a:t>匿名内部类</a:t>
            </a:r>
          </a:p>
          <a:p>
            <a:pPr>
              <a:lnSpc>
                <a:spcPct val="95000"/>
              </a:lnSpc>
              <a:spcAft>
                <a:spcPct val="0"/>
              </a:spcAft>
              <a:buClrTx/>
              <a:buFontTx/>
              <a:buNone/>
            </a:pPr>
            <a:r>
              <a:rPr lang="en-US" altLang="zh-CN" sz="2400" dirty="0" smtClean="0">
                <a:latin typeface="华文新魏" panose="02010800040101010101" pitchFamily="2" charset="-122"/>
                <a:ea typeface="华文新魏" panose="02010800040101010101" pitchFamily="2" charset="-122"/>
              </a:rPr>
              <a:t>}</a:t>
            </a:r>
          </a:p>
        </p:txBody>
      </p:sp>
      <p:sp>
        <p:nvSpPr>
          <p:cNvPr id="6" name="Rectangle 2"/>
          <p:cNvSpPr txBox="1">
            <a:spLocks noChangeArrowheads="1"/>
          </p:cNvSpPr>
          <p:nvPr/>
        </p:nvSpPr>
        <p:spPr>
          <a:xfrm>
            <a:off x="467544" y="332656"/>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事件处理示例</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idx="1"/>
          </p:nvPr>
        </p:nvSpPr>
        <p:spPr>
          <a:xfrm>
            <a:off x="166688" y="1587599"/>
            <a:ext cx="8977312" cy="5268913"/>
          </a:xfrm>
        </p:spPr>
        <p:txBody>
          <a:bodyPr/>
          <a:lstStyle/>
          <a:p>
            <a:pPr lvl="1">
              <a:spcBef>
                <a:spcPct val="0"/>
              </a:spcBef>
              <a:buClrTx/>
              <a:buFont typeface="Wingdings" panose="05000000000000000000" pitchFamily="2" charset="2"/>
              <a:buChar char="n"/>
              <a:defRPr/>
            </a:pPr>
            <a:r>
              <a:rPr lang="en-US" altLang="zh-CN" dirty="0" err="1">
                <a:latin typeface="宋体" pitchFamily="2" charset="-122"/>
              </a:rPr>
              <a:t>ListSelectionEvent</a:t>
            </a:r>
            <a:r>
              <a:rPr lang="zh-CN" altLang="en-US" dirty="0">
                <a:latin typeface="宋体" pitchFamily="2" charset="-122"/>
              </a:rPr>
              <a:t>与</a:t>
            </a:r>
            <a:r>
              <a:rPr lang="en-US" altLang="zh-CN" dirty="0" err="1">
                <a:latin typeface="宋体" pitchFamily="2" charset="-122"/>
              </a:rPr>
              <a:t>ListSelectionListener</a:t>
            </a:r>
            <a:endParaRPr lang="en-US" altLang="zh-CN" dirty="0">
              <a:latin typeface="宋体" pitchFamily="2" charset="-122"/>
            </a:endParaRPr>
          </a:p>
          <a:p>
            <a:pPr marL="1625600" lvl="2" indent="-711200">
              <a:spcBef>
                <a:spcPct val="0"/>
              </a:spcBef>
              <a:buClrTx/>
              <a:buFont typeface="Wingdings" panose="05000000000000000000" pitchFamily="2" charset="2"/>
              <a:buChar char="Ø"/>
              <a:defRPr/>
            </a:pPr>
            <a:r>
              <a:rPr lang="zh-CN" altLang="en-US" dirty="0">
                <a:solidFill>
                  <a:schemeClr val="tx1"/>
                </a:solidFill>
                <a:latin typeface="宋体" pitchFamily="2" charset="-122"/>
              </a:rPr>
              <a:t>当列表框中的项目发生变化时产生该事件</a:t>
            </a:r>
          </a:p>
          <a:p>
            <a:pPr marL="1625600" lvl="2" indent="-711200">
              <a:spcBef>
                <a:spcPct val="0"/>
              </a:spcBef>
              <a:buClrTx/>
              <a:buFont typeface="Wingdings" panose="05000000000000000000" pitchFamily="2" charset="2"/>
              <a:buChar char="Ø"/>
              <a:defRPr/>
            </a:pPr>
            <a:r>
              <a:rPr lang="en-US" altLang="zh-CN" dirty="0" err="1">
                <a:solidFill>
                  <a:schemeClr val="tx1"/>
                </a:solidFill>
                <a:latin typeface="宋体" pitchFamily="2" charset="-122"/>
              </a:rPr>
              <a:t>ListSelectionListener</a:t>
            </a:r>
            <a:r>
              <a:rPr lang="zh-CN" altLang="en-US" dirty="0">
                <a:solidFill>
                  <a:schemeClr val="tx1"/>
                </a:solidFill>
                <a:latin typeface="宋体" pitchFamily="2" charset="-122"/>
              </a:rPr>
              <a:t>接口中的方法</a:t>
            </a:r>
          </a:p>
          <a:p>
            <a:pPr marL="2082800" lvl="3" indent="-711200">
              <a:spcBef>
                <a:spcPct val="0"/>
              </a:spcBef>
              <a:buClrTx/>
              <a:buFont typeface="Wingdings" panose="05000000000000000000" pitchFamily="2" charset="2"/>
              <a:buNone/>
              <a:defRPr/>
            </a:pPr>
            <a:r>
              <a:rPr lang="en-US" altLang="zh-CN" dirty="0">
                <a:solidFill>
                  <a:srgbClr val="FF0000"/>
                </a:solidFill>
                <a:latin typeface="宋体" pitchFamily="2" charset="-122"/>
              </a:rPr>
              <a:t>void </a:t>
            </a:r>
            <a:r>
              <a:rPr lang="en-US" altLang="zh-CN" dirty="0" err="1">
                <a:solidFill>
                  <a:srgbClr val="FF0000"/>
                </a:solidFill>
                <a:latin typeface="宋体" pitchFamily="2" charset="-122"/>
              </a:rPr>
              <a:t>valueChanged</a:t>
            </a:r>
            <a:r>
              <a:rPr lang="en-US" altLang="zh-CN" dirty="0">
                <a:solidFill>
                  <a:srgbClr val="FF0000"/>
                </a:solidFill>
                <a:latin typeface="宋体" pitchFamily="2" charset="-122"/>
              </a:rPr>
              <a:t>(</a:t>
            </a:r>
            <a:r>
              <a:rPr lang="en-US" altLang="zh-CN" dirty="0" err="1">
                <a:solidFill>
                  <a:srgbClr val="FF0000"/>
                </a:solidFill>
                <a:latin typeface="宋体" pitchFamily="2" charset="-122"/>
              </a:rPr>
              <a:t>ListSelectionEvent</a:t>
            </a:r>
            <a:r>
              <a:rPr lang="en-US" altLang="zh-CN" dirty="0">
                <a:solidFill>
                  <a:srgbClr val="FF0000"/>
                </a:solidFill>
                <a:latin typeface="宋体" pitchFamily="2" charset="-122"/>
              </a:rPr>
              <a:t>);</a:t>
            </a:r>
          </a:p>
          <a:p>
            <a:pPr marL="1625600" lvl="2" indent="-711200">
              <a:spcBef>
                <a:spcPct val="0"/>
              </a:spcBef>
              <a:buClrTx/>
              <a:buFont typeface="Wingdings" panose="05000000000000000000" pitchFamily="2" charset="2"/>
              <a:buChar char="Ø"/>
              <a:defRPr/>
            </a:pPr>
            <a:r>
              <a:rPr lang="zh-CN" altLang="en-US" dirty="0">
                <a:solidFill>
                  <a:schemeClr val="tx1"/>
                </a:solidFill>
                <a:latin typeface="宋体" pitchFamily="2" charset="-122"/>
              </a:rPr>
              <a:t>处理事件时常使用列表框（</a:t>
            </a:r>
            <a:r>
              <a:rPr lang="en-US" altLang="zh-CN" dirty="0" err="1">
                <a:solidFill>
                  <a:schemeClr val="tx1"/>
                </a:solidFill>
                <a:latin typeface="宋体" pitchFamily="2" charset="-122"/>
              </a:rPr>
              <a:t>JList</a:t>
            </a:r>
            <a:r>
              <a:rPr lang="zh-CN" altLang="en-US" dirty="0">
                <a:solidFill>
                  <a:schemeClr val="tx1"/>
                </a:solidFill>
                <a:latin typeface="宋体" pitchFamily="2" charset="-122"/>
              </a:rPr>
              <a:t>）对象本身提供的一些</a:t>
            </a:r>
            <a:r>
              <a:rPr lang="zh-CN" altLang="en-US" dirty="0" smtClean="0">
                <a:solidFill>
                  <a:schemeClr val="tx1"/>
                </a:solidFill>
                <a:latin typeface="宋体" pitchFamily="2" charset="-122"/>
              </a:rPr>
              <a:t>方法</a:t>
            </a:r>
            <a:endParaRPr lang="zh-CN" altLang="en-US" dirty="0">
              <a:solidFill>
                <a:schemeClr val="tx1"/>
              </a:solidFill>
              <a:latin typeface="宋体" pitchFamily="2" charset="-122"/>
            </a:endParaRPr>
          </a:p>
        </p:txBody>
      </p:sp>
      <p:sp>
        <p:nvSpPr>
          <p:cNvPr id="6" name="Rectangle 2"/>
          <p:cNvSpPr txBox="1">
            <a:spLocks noChangeArrowheads="1"/>
          </p:cNvSpPr>
          <p:nvPr/>
        </p:nvSpPr>
        <p:spPr>
          <a:xfrm>
            <a:off x="395536" y="332656"/>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idx="1"/>
          </p:nvPr>
        </p:nvSpPr>
        <p:spPr>
          <a:xfrm>
            <a:off x="71438" y="1214438"/>
            <a:ext cx="8977312" cy="4911725"/>
          </a:xfrm>
        </p:spPr>
        <p:txBody>
          <a:bodyPr/>
          <a:lstStyle/>
          <a:p>
            <a:pPr lvl="1">
              <a:spcBef>
                <a:spcPct val="0"/>
              </a:spcBef>
              <a:buClrTx/>
              <a:buFont typeface="Wingdings" panose="05000000000000000000" pitchFamily="2" charset="2"/>
              <a:buChar char="n"/>
              <a:defRPr/>
            </a:pPr>
            <a:r>
              <a:rPr lang="en-US" altLang="zh-CN" dirty="0" err="1">
                <a:latin typeface="宋体" pitchFamily="2" charset="-122"/>
              </a:rPr>
              <a:t>ChangeEvent</a:t>
            </a:r>
            <a:r>
              <a:rPr lang="en-US" altLang="zh-CN" dirty="0">
                <a:latin typeface="宋体" pitchFamily="2" charset="-122"/>
              </a:rPr>
              <a:t> </a:t>
            </a:r>
            <a:r>
              <a:rPr lang="zh-CN" altLang="en-US" dirty="0">
                <a:latin typeface="宋体" pitchFamily="2" charset="-122"/>
              </a:rPr>
              <a:t>与 </a:t>
            </a:r>
            <a:r>
              <a:rPr lang="en-US" altLang="zh-CN" dirty="0" err="1">
                <a:latin typeface="宋体" pitchFamily="2" charset="-122"/>
              </a:rPr>
              <a:t>ChangeListener</a:t>
            </a:r>
            <a:endParaRPr lang="en-US" altLang="zh-CN" dirty="0">
              <a:latin typeface="宋体" pitchFamily="2" charset="-122"/>
            </a:endParaRPr>
          </a:p>
          <a:p>
            <a:pPr marL="1625600" lvl="2" indent="-711200">
              <a:spcBef>
                <a:spcPct val="0"/>
              </a:spcBef>
              <a:buClrTx/>
              <a:buFont typeface="Wingdings" panose="05000000000000000000" pitchFamily="2" charset="2"/>
              <a:buChar char="Ø"/>
              <a:defRPr/>
            </a:pPr>
            <a:r>
              <a:rPr lang="zh-CN" altLang="en-US" dirty="0">
                <a:solidFill>
                  <a:schemeClr val="tx1"/>
                </a:solidFill>
                <a:latin typeface="宋体" pitchFamily="2" charset="-122"/>
                <a:cs typeface="Tahoma" pitchFamily="34" charset="0"/>
              </a:rPr>
              <a:t>当进度条，滑动条、微调器、标签窗格等组件的状态发生变化时</a:t>
            </a:r>
            <a:r>
              <a:rPr lang="zh-CN" altLang="en-US" dirty="0">
                <a:solidFill>
                  <a:schemeClr val="tx1"/>
                </a:solidFill>
                <a:latin typeface="宋体" pitchFamily="2" charset="-122"/>
              </a:rPr>
              <a:t>产生该事件</a:t>
            </a:r>
          </a:p>
          <a:p>
            <a:pPr marL="1625600" lvl="2" indent="-711200">
              <a:spcBef>
                <a:spcPct val="0"/>
              </a:spcBef>
              <a:buClrTx/>
              <a:buFont typeface="Wingdings" panose="05000000000000000000" pitchFamily="2" charset="2"/>
              <a:buChar char="Ø"/>
              <a:defRPr/>
            </a:pPr>
            <a:r>
              <a:rPr lang="en-US" altLang="zh-CN" dirty="0" err="1">
                <a:solidFill>
                  <a:schemeClr val="tx1"/>
                </a:solidFill>
                <a:latin typeface="宋体" pitchFamily="2" charset="-122"/>
              </a:rPr>
              <a:t>ChangeListener</a:t>
            </a:r>
            <a:r>
              <a:rPr lang="zh-CN" altLang="en-US" dirty="0">
                <a:solidFill>
                  <a:schemeClr val="tx1"/>
                </a:solidFill>
                <a:latin typeface="宋体" pitchFamily="2" charset="-122"/>
              </a:rPr>
              <a:t>接口中的方法</a:t>
            </a:r>
          </a:p>
          <a:p>
            <a:pPr marL="2082800" lvl="3" indent="-711200">
              <a:spcBef>
                <a:spcPct val="0"/>
              </a:spcBef>
              <a:buClrTx/>
              <a:buFont typeface="Wingdings" panose="05000000000000000000" pitchFamily="2" charset="2"/>
              <a:buNone/>
              <a:defRPr/>
            </a:pPr>
            <a:r>
              <a:rPr lang="en-US" altLang="zh-CN" dirty="0" smtClean="0">
                <a:solidFill>
                  <a:srgbClr val="FF0000"/>
                </a:solidFill>
                <a:latin typeface="宋体" pitchFamily="2" charset="-122"/>
              </a:rPr>
              <a:t>   void </a:t>
            </a:r>
            <a:r>
              <a:rPr lang="en-US" altLang="zh-CN" dirty="0" err="1">
                <a:solidFill>
                  <a:srgbClr val="FF0000"/>
                </a:solidFill>
                <a:latin typeface="宋体" pitchFamily="2" charset="-122"/>
              </a:rPr>
              <a:t>stateChanged</a:t>
            </a:r>
            <a:r>
              <a:rPr lang="en-US" altLang="zh-CN" dirty="0">
                <a:solidFill>
                  <a:srgbClr val="FF0000"/>
                </a:solidFill>
                <a:latin typeface="宋体" pitchFamily="2" charset="-122"/>
              </a:rPr>
              <a:t>(</a:t>
            </a:r>
            <a:r>
              <a:rPr lang="en-US" altLang="zh-CN" dirty="0" err="1">
                <a:solidFill>
                  <a:srgbClr val="FF0000"/>
                </a:solidFill>
                <a:latin typeface="宋体" pitchFamily="2" charset="-122"/>
              </a:rPr>
              <a:t>ChangeEvent</a:t>
            </a:r>
            <a:r>
              <a:rPr lang="en-US" altLang="zh-CN" dirty="0" smtClean="0">
                <a:solidFill>
                  <a:srgbClr val="FF0000"/>
                </a:solidFill>
                <a:latin typeface="宋体" pitchFamily="2" charset="-122"/>
              </a:rPr>
              <a:t>);</a:t>
            </a:r>
            <a:endParaRPr lang="en-US" altLang="zh-CN" dirty="0">
              <a:solidFill>
                <a:srgbClr val="FF0000"/>
              </a:solidFill>
              <a:latin typeface="宋体" pitchFamily="2" charset="-122"/>
            </a:endParaRPr>
          </a:p>
        </p:txBody>
      </p:sp>
      <p:sp>
        <p:nvSpPr>
          <p:cNvPr id="6" name="Rectangle 2"/>
          <p:cNvSpPr txBox="1">
            <a:spLocks noChangeArrowheads="1"/>
          </p:cNvSpPr>
          <p:nvPr/>
        </p:nvSpPr>
        <p:spPr>
          <a:xfrm>
            <a:off x="251520" y="404664"/>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idx="1"/>
          </p:nvPr>
        </p:nvSpPr>
        <p:spPr>
          <a:xfrm>
            <a:off x="166688" y="1660525"/>
            <a:ext cx="8977312" cy="5197475"/>
          </a:xfrm>
        </p:spPr>
        <p:txBody>
          <a:bodyPr/>
          <a:lstStyle/>
          <a:p>
            <a:pPr lvl="1">
              <a:spcBef>
                <a:spcPct val="0"/>
              </a:spcBef>
              <a:buClrTx/>
              <a:buFont typeface="Wingdings" panose="05000000000000000000" pitchFamily="2" charset="2"/>
              <a:buChar char="n"/>
              <a:defRPr/>
            </a:pPr>
            <a:r>
              <a:rPr lang="en-US" altLang="zh-CN" dirty="0" err="1">
                <a:latin typeface="宋体" pitchFamily="2" charset="-122"/>
              </a:rPr>
              <a:t>FocusEvent</a:t>
            </a:r>
            <a:r>
              <a:rPr lang="en-US" altLang="zh-CN" dirty="0">
                <a:latin typeface="宋体" pitchFamily="2" charset="-122"/>
              </a:rPr>
              <a:t> </a:t>
            </a:r>
            <a:r>
              <a:rPr lang="zh-CN" altLang="en-US" dirty="0">
                <a:latin typeface="宋体" pitchFamily="2" charset="-122"/>
              </a:rPr>
              <a:t>与 </a:t>
            </a:r>
            <a:r>
              <a:rPr lang="en-US" altLang="zh-CN" dirty="0" err="1">
                <a:latin typeface="宋体" pitchFamily="2" charset="-122"/>
              </a:rPr>
              <a:t>FocusListener</a:t>
            </a:r>
            <a:endParaRPr lang="en-US" altLang="zh-CN" dirty="0">
              <a:latin typeface="宋体" pitchFamily="2" charset="-122"/>
            </a:endParaRPr>
          </a:p>
          <a:p>
            <a:pPr marL="1625600" lvl="2" indent="-711200">
              <a:spcBef>
                <a:spcPct val="0"/>
              </a:spcBef>
              <a:buClrTx/>
              <a:buFont typeface="Wingdings" panose="05000000000000000000" pitchFamily="2" charset="2"/>
              <a:buChar char="Ø"/>
              <a:defRPr/>
            </a:pPr>
            <a:r>
              <a:rPr lang="zh-CN" altLang="en-US" dirty="0">
                <a:solidFill>
                  <a:schemeClr val="tx1"/>
                </a:solidFill>
                <a:latin typeface="宋体" pitchFamily="2" charset="-122"/>
                <a:cs typeface="Tahoma" pitchFamily="34" charset="0"/>
              </a:rPr>
              <a:t>当组件获得或失去输入焦点时</a:t>
            </a:r>
            <a:r>
              <a:rPr lang="zh-CN" altLang="en-US" dirty="0">
                <a:solidFill>
                  <a:schemeClr val="tx1"/>
                </a:solidFill>
                <a:latin typeface="宋体" pitchFamily="2" charset="-122"/>
              </a:rPr>
              <a:t>产生该事件</a:t>
            </a:r>
          </a:p>
          <a:p>
            <a:pPr marL="1625600" lvl="2" indent="-711200">
              <a:spcBef>
                <a:spcPct val="0"/>
              </a:spcBef>
              <a:buClrTx/>
              <a:buFont typeface="Wingdings" panose="05000000000000000000" pitchFamily="2" charset="2"/>
              <a:buChar char="Ø"/>
              <a:defRPr/>
            </a:pPr>
            <a:r>
              <a:rPr lang="en-US" altLang="zh-CN" dirty="0" err="1">
                <a:solidFill>
                  <a:schemeClr val="tx1"/>
                </a:solidFill>
                <a:latin typeface="宋体" pitchFamily="2" charset="-122"/>
              </a:rPr>
              <a:t>FocusListener</a:t>
            </a:r>
            <a:r>
              <a:rPr lang="zh-CN" altLang="en-US" dirty="0">
                <a:solidFill>
                  <a:schemeClr val="tx1"/>
                </a:solidFill>
                <a:latin typeface="宋体" pitchFamily="2" charset="-122"/>
              </a:rPr>
              <a:t>接口中的方法</a:t>
            </a:r>
          </a:p>
          <a:p>
            <a:pPr marL="2082800" lvl="3" indent="-711200">
              <a:spcBef>
                <a:spcPct val="0"/>
              </a:spcBef>
              <a:buClrTx/>
              <a:buFont typeface="Wingdings" panose="05000000000000000000" pitchFamily="2" charset="2"/>
              <a:buNone/>
              <a:defRPr/>
            </a:pPr>
            <a:r>
              <a:rPr lang="en-US" altLang="zh-CN" dirty="0">
                <a:solidFill>
                  <a:srgbClr val="FF0000"/>
                </a:solidFill>
                <a:latin typeface="宋体" pitchFamily="2" charset="-122"/>
                <a:cs typeface="Tahoma" pitchFamily="34" charset="0"/>
              </a:rPr>
              <a:t>void </a:t>
            </a:r>
            <a:r>
              <a:rPr lang="en-US" altLang="zh-CN" dirty="0" err="1">
                <a:solidFill>
                  <a:srgbClr val="FF0000"/>
                </a:solidFill>
                <a:latin typeface="宋体" pitchFamily="2" charset="-122"/>
                <a:cs typeface="Tahoma" pitchFamily="34" charset="0"/>
              </a:rPr>
              <a:t>focusGained</a:t>
            </a:r>
            <a:r>
              <a:rPr lang="en-US" altLang="zh-CN" dirty="0">
                <a:solidFill>
                  <a:srgbClr val="FF0000"/>
                </a:solidFill>
                <a:latin typeface="宋体" pitchFamily="2" charset="-122"/>
                <a:cs typeface="Tahoma" pitchFamily="34" charset="0"/>
              </a:rPr>
              <a:t>(</a:t>
            </a:r>
            <a:r>
              <a:rPr lang="en-US" altLang="zh-CN" dirty="0" err="1">
                <a:solidFill>
                  <a:srgbClr val="FF0000"/>
                </a:solidFill>
                <a:latin typeface="宋体" pitchFamily="2" charset="-122"/>
                <a:cs typeface="Tahoma" pitchFamily="34" charset="0"/>
              </a:rPr>
              <a:t>FocusEvent</a:t>
            </a:r>
            <a:r>
              <a:rPr lang="en-US" altLang="zh-CN" dirty="0">
                <a:solidFill>
                  <a:srgbClr val="FF0000"/>
                </a:solidFill>
                <a:latin typeface="宋体" pitchFamily="2" charset="-122"/>
                <a:cs typeface="Tahoma" pitchFamily="34" charset="0"/>
              </a:rPr>
              <a:t>);</a:t>
            </a:r>
          </a:p>
          <a:p>
            <a:pPr marL="2082800" lvl="3" indent="-711200">
              <a:spcBef>
                <a:spcPct val="0"/>
              </a:spcBef>
              <a:buClrTx/>
              <a:buFont typeface="Wingdings" panose="05000000000000000000" pitchFamily="2" charset="2"/>
              <a:buNone/>
              <a:defRPr/>
            </a:pPr>
            <a:r>
              <a:rPr lang="en-US" altLang="zh-CN" dirty="0">
                <a:solidFill>
                  <a:srgbClr val="FF0000"/>
                </a:solidFill>
                <a:latin typeface="宋体" pitchFamily="2" charset="-122"/>
                <a:cs typeface="Tahoma" pitchFamily="34" charset="0"/>
              </a:rPr>
              <a:t>void </a:t>
            </a:r>
            <a:r>
              <a:rPr lang="en-US" altLang="zh-CN" dirty="0" err="1">
                <a:solidFill>
                  <a:srgbClr val="FF0000"/>
                </a:solidFill>
                <a:latin typeface="宋体" pitchFamily="2" charset="-122"/>
                <a:cs typeface="Tahoma" pitchFamily="34" charset="0"/>
              </a:rPr>
              <a:t>focusLost</a:t>
            </a:r>
            <a:r>
              <a:rPr lang="en-US" altLang="zh-CN" dirty="0">
                <a:solidFill>
                  <a:srgbClr val="FF0000"/>
                </a:solidFill>
                <a:latin typeface="宋体" pitchFamily="2" charset="-122"/>
                <a:cs typeface="Tahoma" pitchFamily="34" charset="0"/>
              </a:rPr>
              <a:t>(</a:t>
            </a:r>
            <a:r>
              <a:rPr lang="en-US" altLang="zh-CN" dirty="0" err="1">
                <a:solidFill>
                  <a:srgbClr val="FF0000"/>
                </a:solidFill>
                <a:latin typeface="宋体" pitchFamily="2" charset="-122"/>
                <a:cs typeface="Tahoma" pitchFamily="34" charset="0"/>
              </a:rPr>
              <a:t>FocusEvent</a:t>
            </a:r>
            <a:r>
              <a:rPr lang="en-US" altLang="zh-CN" dirty="0">
                <a:solidFill>
                  <a:srgbClr val="FF0000"/>
                </a:solidFill>
                <a:latin typeface="宋体" pitchFamily="2" charset="-122"/>
                <a:cs typeface="Tahoma" pitchFamily="34" charset="0"/>
              </a:rPr>
              <a:t>);</a:t>
            </a:r>
          </a:p>
          <a:p>
            <a:pPr marL="1625600" lvl="2" indent="-711200">
              <a:spcBef>
                <a:spcPct val="0"/>
              </a:spcBef>
              <a:buClrTx/>
              <a:buFont typeface="Wingdings" panose="05000000000000000000" pitchFamily="2" charset="2"/>
              <a:buChar char="Ø"/>
              <a:defRPr/>
            </a:pPr>
            <a:r>
              <a:rPr lang="en-US" altLang="zh-CN" dirty="0" err="1">
                <a:solidFill>
                  <a:schemeClr val="tx1"/>
                </a:solidFill>
                <a:latin typeface="宋体" pitchFamily="2" charset="-122"/>
              </a:rPr>
              <a:t>FocusEvent</a:t>
            </a:r>
            <a:r>
              <a:rPr lang="zh-CN" altLang="en-US" dirty="0">
                <a:solidFill>
                  <a:schemeClr val="tx1"/>
                </a:solidFill>
                <a:latin typeface="宋体" pitchFamily="2" charset="-122"/>
              </a:rPr>
              <a:t>中的常用方法</a:t>
            </a:r>
          </a:p>
          <a:p>
            <a:pPr marL="2082800" lvl="3" indent="-711200">
              <a:spcBef>
                <a:spcPct val="0"/>
              </a:spcBef>
              <a:buClrTx/>
              <a:buFont typeface="Wingdings" panose="05000000000000000000" pitchFamily="2" charset="2"/>
              <a:buNone/>
              <a:defRPr/>
            </a:pPr>
            <a:r>
              <a:rPr lang="en-US" altLang="zh-CN" dirty="0">
                <a:solidFill>
                  <a:srgbClr val="FF0000"/>
                </a:solidFill>
                <a:latin typeface="宋体" pitchFamily="2" charset="-122"/>
                <a:cs typeface="Tahoma" pitchFamily="34" charset="0"/>
              </a:rPr>
              <a:t>Component </a:t>
            </a:r>
            <a:r>
              <a:rPr lang="en-US" altLang="zh-CN" dirty="0" err="1">
                <a:solidFill>
                  <a:srgbClr val="FF0000"/>
                </a:solidFill>
                <a:latin typeface="宋体" pitchFamily="2" charset="-122"/>
                <a:cs typeface="Tahoma" pitchFamily="34" charset="0"/>
              </a:rPr>
              <a:t>getOppositeComponent</a:t>
            </a:r>
            <a:r>
              <a:rPr lang="en-US" altLang="zh-CN" dirty="0">
                <a:solidFill>
                  <a:srgbClr val="FF0000"/>
                </a:solidFill>
                <a:latin typeface="宋体" pitchFamily="2" charset="-122"/>
                <a:cs typeface="Tahoma" pitchFamily="34" charset="0"/>
              </a:rPr>
              <a:t>()</a:t>
            </a:r>
            <a:r>
              <a:rPr lang="en-US" altLang="zh-CN" dirty="0">
                <a:solidFill>
                  <a:srgbClr val="FFFF00"/>
                </a:solidFill>
                <a:latin typeface="宋体" pitchFamily="2" charset="-122"/>
                <a:cs typeface="Tahoma" pitchFamily="34" charset="0"/>
              </a:rPr>
              <a:t>;</a:t>
            </a:r>
          </a:p>
          <a:p>
            <a:pPr marL="1625600" lvl="2" indent="-711200">
              <a:spcBef>
                <a:spcPct val="0"/>
              </a:spcBef>
              <a:buClrTx/>
              <a:buFont typeface="Wingdings" panose="05000000000000000000" pitchFamily="2" charset="2"/>
              <a:buChar char="Ø"/>
              <a:defRPr/>
            </a:pPr>
            <a:r>
              <a:rPr lang="en-US" altLang="zh-CN" dirty="0" err="1">
                <a:solidFill>
                  <a:schemeClr val="tx1"/>
                </a:solidFill>
                <a:latin typeface="宋体" pitchFamily="2" charset="-122"/>
                <a:cs typeface="Tahoma" pitchFamily="34" charset="0"/>
              </a:rPr>
              <a:t>FocusAdapter</a:t>
            </a:r>
            <a:r>
              <a:rPr lang="zh-CN" altLang="en-US" dirty="0">
                <a:solidFill>
                  <a:schemeClr val="tx1"/>
                </a:solidFill>
                <a:latin typeface="宋体" pitchFamily="2" charset="-122"/>
                <a:cs typeface="Tahoma" pitchFamily="34" charset="0"/>
              </a:rPr>
              <a:t>适配器</a:t>
            </a:r>
          </a:p>
        </p:txBody>
      </p:sp>
      <p:sp>
        <p:nvSpPr>
          <p:cNvPr id="6" name="Rectangle 2"/>
          <p:cNvSpPr txBox="1">
            <a:spLocks noChangeArrowheads="1"/>
          </p:cNvSpPr>
          <p:nvPr/>
        </p:nvSpPr>
        <p:spPr>
          <a:xfrm>
            <a:off x="467544" y="404664"/>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idx="1"/>
          </p:nvPr>
        </p:nvSpPr>
        <p:spPr>
          <a:xfrm>
            <a:off x="54769" y="1484784"/>
            <a:ext cx="8977312" cy="5054600"/>
          </a:xfrm>
        </p:spPr>
        <p:txBody>
          <a:bodyPr/>
          <a:lstStyle/>
          <a:p>
            <a:pPr lvl="1">
              <a:spcBef>
                <a:spcPct val="0"/>
              </a:spcBef>
              <a:buClrTx/>
              <a:buFont typeface="Wingdings" panose="05000000000000000000" pitchFamily="2" charset="2"/>
              <a:buChar char="n"/>
              <a:defRPr/>
            </a:pPr>
            <a:r>
              <a:rPr lang="en-US" altLang="zh-CN" dirty="0" err="1">
                <a:latin typeface="宋体" pitchFamily="2" charset="-122"/>
              </a:rPr>
              <a:t>MouseEvent</a:t>
            </a:r>
            <a:r>
              <a:rPr lang="en-US" altLang="zh-CN" dirty="0">
                <a:latin typeface="宋体" pitchFamily="2" charset="-122"/>
              </a:rPr>
              <a:t> </a:t>
            </a:r>
            <a:r>
              <a:rPr lang="zh-CN" altLang="en-US" dirty="0">
                <a:latin typeface="宋体" pitchFamily="2" charset="-122"/>
              </a:rPr>
              <a:t>与 </a:t>
            </a:r>
            <a:r>
              <a:rPr lang="en-US" altLang="zh-CN" dirty="0" err="1">
                <a:latin typeface="宋体" pitchFamily="2" charset="-122"/>
              </a:rPr>
              <a:t>MouseListener</a:t>
            </a:r>
            <a:endParaRPr lang="en-US" altLang="zh-CN" dirty="0">
              <a:latin typeface="宋体" pitchFamily="2" charset="-122"/>
            </a:endParaRPr>
          </a:p>
          <a:p>
            <a:pPr marL="1625600" lvl="2" indent="-711200">
              <a:spcBef>
                <a:spcPct val="0"/>
              </a:spcBef>
              <a:buClrTx/>
              <a:buFont typeface="Wingdings" panose="05000000000000000000" pitchFamily="2" charset="2"/>
              <a:buChar char="Ø"/>
              <a:defRPr/>
            </a:pPr>
            <a:r>
              <a:rPr lang="zh-CN" altLang="en-US" dirty="0">
                <a:solidFill>
                  <a:srgbClr val="FF0000"/>
                </a:solidFill>
                <a:latin typeface="宋体" pitchFamily="2" charset="-122"/>
                <a:cs typeface="Tahoma" pitchFamily="34" charset="0"/>
              </a:rPr>
              <a:t>当在组件上进行鼠标基本操作时</a:t>
            </a:r>
            <a:r>
              <a:rPr lang="zh-CN" altLang="en-US" dirty="0">
                <a:solidFill>
                  <a:srgbClr val="FF0000"/>
                </a:solidFill>
                <a:latin typeface="宋体" pitchFamily="2" charset="-122"/>
              </a:rPr>
              <a:t>产生该事件</a:t>
            </a:r>
          </a:p>
          <a:p>
            <a:pPr marL="1625600" lvl="2" indent="-711200">
              <a:spcBef>
                <a:spcPct val="0"/>
              </a:spcBef>
              <a:buClrTx/>
              <a:buFont typeface="Wingdings" panose="05000000000000000000" pitchFamily="2" charset="2"/>
              <a:buChar char="Ø"/>
              <a:defRPr/>
            </a:pPr>
            <a:r>
              <a:rPr lang="en-US" altLang="zh-CN" dirty="0" err="1">
                <a:solidFill>
                  <a:srgbClr val="FF0000"/>
                </a:solidFill>
                <a:latin typeface="宋体" pitchFamily="2" charset="-122"/>
              </a:rPr>
              <a:t>MouseListener</a:t>
            </a:r>
            <a:r>
              <a:rPr lang="zh-CN" altLang="en-US" dirty="0">
                <a:solidFill>
                  <a:srgbClr val="FF0000"/>
                </a:solidFill>
                <a:latin typeface="宋体" pitchFamily="2" charset="-122"/>
              </a:rPr>
              <a:t>接口中的方法</a:t>
            </a:r>
          </a:p>
          <a:p>
            <a:pPr marL="2082800" lvl="3" indent="-711200">
              <a:spcBef>
                <a:spcPct val="0"/>
              </a:spcBef>
              <a:buClrTx/>
              <a:buFontTx/>
              <a:buAutoNum type="alphaLcParenR"/>
              <a:defRPr/>
            </a:pPr>
            <a:r>
              <a:rPr lang="en-US" altLang="zh-CN" dirty="0">
                <a:latin typeface="宋体" pitchFamily="2" charset="-122"/>
                <a:cs typeface="Tahoma" pitchFamily="34" charset="0"/>
              </a:rPr>
              <a:t>void </a:t>
            </a:r>
            <a:r>
              <a:rPr lang="en-US" altLang="zh-CN" dirty="0" err="1">
                <a:latin typeface="宋体" pitchFamily="2" charset="-122"/>
                <a:cs typeface="Tahoma" pitchFamily="34" charset="0"/>
              </a:rPr>
              <a:t>mousePressed</a:t>
            </a:r>
            <a:r>
              <a:rPr lang="en-US" altLang="zh-CN" dirty="0">
                <a:latin typeface="宋体" pitchFamily="2" charset="-122"/>
                <a:cs typeface="Tahoma" pitchFamily="34" charset="0"/>
              </a:rPr>
              <a:t>(</a:t>
            </a:r>
            <a:r>
              <a:rPr lang="en-US" altLang="zh-CN" dirty="0" err="1">
                <a:latin typeface="宋体" pitchFamily="2" charset="-122"/>
                <a:cs typeface="Tahoma" pitchFamily="34" charset="0"/>
              </a:rPr>
              <a:t>MouseEvent</a:t>
            </a:r>
            <a:r>
              <a:rPr lang="en-US" altLang="zh-CN" dirty="0">
                <a:latin typeface="宋体" pitchFamily="2" charset="-122"/>
                <a:cs typeface="Tahoma" pitchFamily="34" charset="0"/>
              </a:rPr>
              <a:t>);</a:t>
            </a:r>
          </a:p>
          <a:p>
            <a:pPr marL="2082800" lvl="3" indent="-711200">
              <a:spcBef>
                <a:spcPct val="0"/>
              </a:spcBef>
              <a:buClrTx/>
              <a:buFontTx/>
              <a:buAutoNum type="alphaLcParenR"/>
              <a:defRPr/>
            </a:pPr>
            <a:r>
              <a:rPr lang="en-US" altLang="zh-CN" dirty="0">
                <a:latin typeface="宋体" pitchFamily="2" charset="-122"/>
                <a:cs typeface="Tahoma" pitchFamily="34" charset="0"/>
              </a:rPr>
              <a:t>void </a:t>
            </a:r>
            <a:r>
              <a:rPr lang="en-US" altLang="zh-CN" dirty="0" err="1">
                <a:latin typeface="宋体" pitchFamily="2" charset="-122"/>
                <a:cs typeface="Tahoma" pitchFamily="34" charset="0"/>
              </a:rPr>
              <a:t>mouseReleased</a:t>
            </a:r>
            <a:r>
              <a:rPr lang="en-US" altLang="zh-CN" dirty="0">
                <a:latin typeface="宋体" pitchFamily="2" charset="-122"/>
                <a:cs typeface="Tahoma" pitchFamily="34" charset="0"/>
              </a:rPr>
              <a:t>(</a:t>
            </a:r>
            <a:r>
              <a:rPr lang="en-US" altLang="zh-CN" dirty="0" err="1">
                <a:latin typeface="宋体" pitchFamily="2" charset="-122"/>
                <a:cs typeface="Tahoma" pitchFamily="34" charset="0"/>
              </a:rPr>
              <a:t>MouseEvent</a:t>
            </a:r>
            <a:r>
              <a:rPr lang="en-US" altLang="zh-CN" dirty="0">
                <a:latin typeface="宋体" pitchFamily="2" charset="-122"/>
                <a:cs typeface="Tahoma" pitchFamily="34" charset="0"/>
              </a:rPr>
              <a:t>);</a:t>
            </a:r>
          </a:p>
          <a:p>
            <a:pPr marL="2082800" lvl="3" indent="-711200">
              <a:spcBef>
                <a:spcPct val="0"/>
              </a:spcBef>
              <a:buClrTx/>
              <a:buFontTx/>
              <a:buAutoNum type="alphaLcParenR"/>
              <a:defRPr/>
            </a:pPr>
            <a:r>
              <a:rPr lang="en-US" altLang="zh-CN" dirty="0">
                <a:latin typeface="宋体" pitchFamily="2" charset="-122"/>
                <a:cs typeface="Tahoma" pitchFamily="34" charset="0"/>
              </a:rPr>
              <a:t>void </a:t>
            </a:r>
            <a:r>
              <a:rPr lang="en-US" altLang="zh-CN" dirty="0" err="1">
                <a:latin typeface="宋体" pitchFamily="2" charset="-122"/>
                <a:cs typeface="Tahoma" pitchFamily="34" charset="0"/>
              </a:rPr>
              <a:t>mouseClicked</a:t>
            </a:r>
            <a:r>
              <a:rPr lang="en-US" altLang="zh-CN" dirty="0">
                <a:latin typeface="宋体" pitchFamily="2" charset="-122"/>
                <a:cs typeface="Tahoma" pitchFamily="34" charset="0"/>
              </a:rPr>
              <a:t>(</a:t>
            </a:r>
            <a:r>
              <a:rPr lang="en-US" altLang="zh-CN" dirty="0" err="1">
                <a:latin typeface="宋体" pitchFamily="2" charset="-122"/>
                <a:cs typeface="Tahoma" pitchFamily="34" charset="0"/>
              </a:rPr>
              <a:t>MouseEvent</a:t>
            </a:r>
            <a:r>
              <a:rPr lang="en-US" altLang="zh-CN" dirty="0">
                <a:latin typeface="宋体" pitchFamily="2" charset="-122"/>
                <a:cs typeface="Tahoma" pitchFamily="34" charset="0"/>
              </a:rPr>
              <a:t>);</a:t>
            </a:r>
          </a:p>
          <a:p>
            <a:pPr marL="2082800" lvl="3" indent="-711200">
              <a:spcBef>
                <a:spcPct val="0"/>
              </a:spcBef>
              <a:buClrTx/>
              <a:buFontTx/>
              <a:buAutoNum type="alphaLcParenR"/>
              <a:defRPr/>
            </a:pPr>
            <a:r>
              <a:rPr lang="en-US" altLang="zh-CN" dirty="0">
                <a:latin typeface="宋体" pitchFamily="2" charset="-122"/>
                <a:cs typeface="Tahoma" pitchFamily="34" charset="0"/>
              </a:rPr>
              <a:t>void </a:t>
            </a:r>
            <a:r>
              <a:rPr lang="en-US" altLang="zh-CN" dirty="0" err="1">
                <a:latin typeface="宋体" pitchFamily="2" charset="-122"/>
                <a:cs typeface="Tahoma" pitchFamily="34" charset="0"/>
              </a:rPr>
              <a:t>mouseEntered</a:t>
            </a:r>
            <a:r>
              <a:rPr lang="en-US" altLang="zh-CN" dirty="0">
                <a:latin typeface="宋体" pitchFamily="2" charset="-122"/>
                <a:cs typeface="Tahoma" pitchFamily="34" charset="0"/>
              </a:rPr>
              <a:t>(</a:t>
            </a:r>
            <a:r>
              <a:rPr lang="en-US" altLang="zh-CN" dirty="0" err="1">
                <a:latin typeface="宋体" pitchFamily="2" charset="-122"/>
                <a:cs typeface="Tahoma" pitchFamily="34" charset="0"/>
              </a:rPr>
              <a:t>MouseEvent</a:t>
            </a:r>
            <a:r>
              <a:rPr lang="en-US" altLang="zh-CN" dirty="0">
                <a:latin typeface="宋体" pitchFamily="2" charset="-122"/>
                <a:cs typeface="Tahoma" pitchFamily="34" charset="0"/>
              </a:rPr>
              <a:t>);</a:t>
            </a:r>
          </a:p>
          <a:p>
            <a:pPr marL="2082800" lvl="3" indent="-711200">
              <a:spcBef>
                <a:spcPct val="0"/>
              </a:spcBef>
              <a:buClrTx/>
              <a:buFontTx/>
              <a:buAutoNum type="alphaLcParenR"/>
              <a:defRPr/>
            </a:pPr>
            <a:r>
              <a:rPr lang="en-US" altLang="zh-CN" dirty="0">
                <a:latin typeface="宋体" pitchFamily="2" charset="-122"/>
                <a:cs typeface="Tahoma" pitchFamily="34" charset="0"/>
              </a:rPr>
              <a:t>void </a:t>
            </a:r>
            <a:r>
              <a:rPr lang="en-US" altLang="zh-CN" dirty="0" err="1">
                <a:latin typeface="宋体" pitchFamily="2" charset="-122"/>
                <a:cs typeface="Tahoma" pitchFamily="34" charset="0"/>
              </a:rPr>
              <a:t>mouseExited</a:t>
            </a:r>
            <a:r>
              <a:rPr lang="en-US" altLang="zh-CN" dirty="0">
                <a:latin typeface="宋体" pitchFamily="2" charset="-122"/>
                <a:cs typeface="Tahoma" pitchFamily="34" charset="0"/>
              </a:rPr>
              <a:t>(</a:t>
            </a:r>
            <a:r>
              <a:rPr lang="en-US" altLang="zh-CN" dirty="0" err="1">
                <a:latin typeface="宋体" pitchFamily="2" charset="-122"/>
                <a:cs typeface="Tahoma" pitchFamily="34" charset="0"/>
              </a:rPr>
              <a:t>MouseEvent</a:t>
            </a:r>
            <a:r>
              <a:rPr lang="en-US" altLang="zh-CN" dirty="0">
                <a:latin typeface="宋体" pitchFamily="2" charset="-122"/>
                <a:cs typeface="Tahoma" pitchFamily="34" charset="0"/>
              </a:rPr>
              <a:t>);</a:t>
            </a:r>
          </a:p>
        </p:txBody>
      </p:sp>
      <p:sp>
        <p:nvSpPr>
          <p:cNvPr id="6" name="Rectangle 2"/>
          <p:cNvSpPr txBox="1">
            <a:spLocks noChangeArrowheads="1"/>
          </p:cNvSpPr>
          <p:nvPr/>
        </p:nvSpPr>
        <p:spPr>
          <a:xfrm>
            <a:off x="428625" y="260648"/>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idx="1"/>
          </p:nvPr>
        </p:nvSpPr>
        <p:spPr>
          <a:xfrm>
            <a:off x="54768" y="1556792"/>
            <a:ext cx="8977313" cy="5301208"/>
          </a:xfrm>
        </p:spPr>
        <p:txBody>
          <a:bodyPr/>
          <a:lstStyle/>
          <a:p>
            <a:pPr marL="1625600" lvl="2" indent="-711200">
              <a:spcBef>
                <a:spcPct val="0"/>
              </a:spcBef>
              <a:buClrTx/>
              <a:buFont typeface="Wingdings" panose="05000000000000000000" pitchFamily="2" charset="2"/>
              <a:buChar char="Ø"/>
              <a:defRPr/>
            </a:pPr>
            <a:r>
              <a:rPr lang="en-US" altLang="zh-CN" dirty="0" err="1">
                <a:solidFill>
                  <a:srgbClr val="FF0000"/>
                </a:solidFill>
                <a:latin typeface="华文新魏" panose="02010800040101010101" pitchFamily="2" charset="-122"/>
                <a:ea typeface="华文新魏" panose="02010800040101010101" pitchFamily="2" charset="-122"/>
              </a:rPr>
              <a:t>MouseEvent</a:t>
            </a:r>
            <a:r>
              <a:rPr lang="zh-CN" altLang="en-US" dirty="0">
                <a:solidFill>
                  <a:srgbClr val="FF0000"/>
                </a:solidFill>
                <a:latin typeface="华文新魏" panose="02010800040101010101" pitchFamily="2" charset="-122"/>
                <a:ea typeface="华文新魏" panose="02010800040101010101" pitchFamily="2" charset="-122"/>
              </a:rPr>
              <a:t>中的常用方法</a:t>
            </a:r>
          </a:p>
          <a:p>
            <a:pPr marL="2082800" lvl="3" indent="-711200">
              <a:spcBef>
                <a:spcPct val="0"/>
              </a:spcBef>
              <a:buClrTx/>
              <a:buFontTx/>
              <a:buAutoNum type="alphaLcParenR"/>
              <a:defRPr/>
            </a:pPr>
            <a:r>
              <a:rPr lang="en-US" altLang="zh-CN" sz="2400" dirty="0" err="1">
                <a:latin typeface="华文新魏" panose="02010800040101010101" pitchFamily="2" charset="-122"/>
                <a:ea typeface="华文新魏" panose="02010800040101010101" pitchFamily="2" charset="-122"/>
                <a:cs typeface="Tahoma" pitchFamily="34" charset="0"/>
              </a:rPr>
              <a:t>int</a:t>
            </a:r>
            <a:r>
              <a:rPr lang="en-US" altLang="zh-CN" sz="2400" dirty="0">
                <a:latin typeface="华文新魏" panose="02010800040101010101" pitchFamily="2" charset="-122"/>
                <a:ea typeface="华文新魏" panose="02010800040101010101" pitchFamily="2" charset="-122"/>
                <a:cs typeface="Tahoma" pitchFamily="34" charset="0"/>
              </a:rPr>
              <a:t> </a:t>
            </a:r>
            <a:r>
              <a:rPr lang="en-US" altLang="zh-CN" sz="2400" dirty="0" err="1">
                <a:latin typeface="华文新魏" panose="02010800040101010101" pitchFamily="2" charset="-122"/>
                <a:ea typeface="华文新魏" panose="02010800040101010101" pitchFamily="2" charset="-122"/>
                <a:cs typeface="Tahoma" pitchFamily="34" charset="0"/>
              </a:rPr>
              <a:t>getButton</a:t>
            </a:r>
            <a:r>
              <a:rPr lang="en-US" altLang="zh-CN" sz="2400" dirty="0">
                <a:latin typeface="华文新魏" panose="02010800040101010101" pitchFamily="2" charset="-122"/>
                <a:ea typeface="华文新魏" panose="02010800040101010101" pitchFamily="2" charset="-122"/>
                <a:cs typeface="Tahoma" pitchFamily="34" charset="0"/>
              </a:rPr>
              <a:t>();</a:t>
            </a:r>
            <a:br>
              <a:rPr lang="en-US" altLang="zh-CN" sz="2400" dirty="0">
                <a:latin typeface="华文新魏" panose="02010800040101010101" pitchFamily="2" charset="-122"/>
                <a:ea typeface="华文新魏" panose="02010800040101010101" pitchFamily="2" charset="-122"/>
                <a:cs typeface="Tahoma" pitchFamily="34" charset="0"/>
              </a:rPr>
            </a:br>
            <a:r>
              <a:rPr lang="en-US" altLang="zh-CN" sz="2400" dirty="0">
                <a:solidFill>
                  <a:srgbClr val="FF0000"/>
                </a:solidFill>
                <a:latin typeface="华文新魏" panose="02010800040101010101" pitchFamily="2" charset="-122"/>
                <a:ea typeface="华文新魏" panose="02010800040101010101" pitchFamily="2" charset="-122"/>
                <a:cs typeface="Tahoma" pitchFamily="34" charset="0"/>
              </a:rPr>
              <a:t>//NOBUTTON, BUTTON1, BUTTON2, BUTTON3</a:t>
            </a:r>
          </a:p>
          <a:p>
            <a:pPr marL="2082800" lvl="3" indent="-711200">
              <a:spcBef>
                <a:spcPct val="0"/>
              </a:spcBef>
              <a:buClrTx/>
              <a:buFontTx/>
              <a:buAutoNum type="alphaLcParenR"/>
              <a:defRPr/>
            </a:pPr>
            <a:r>
              <a:rPr lang="en-US" altLang="zh-CN" sz="2400" dirty="0" err="1">
                <a:latin typeface="华文新魏" panose="02010800040101010101" pitchFamily="2" charset="-122"/>
                <a:ea typeface="华文新魏" panose="02010800040101010101" pitchFamily="2" charset="-122"/>
                <a:cs typeface="Tahoma" pitchFamily="34" charset="0"/>
              </a:rPr>
              <a:t>boolean</a:t>
            </a:r>
            <a:r>
              <a:rPr lang="en-US" altLang="zh-CN" sz="2400" dirty="0">
                <a:latin typeface="华文新魏" panose="02010800040101010101" pitchFamily="2" charset="-122"/>
                <a:ea typeface="华文新魏" panose="02010800040101010101" pitchFamily="2" charset="-122"/>
                <a:cs typeface="Tahoma" pitchFamily="34" charset="0"/>
              </a:rPr>
              <a:t> </a:t>
            </a:r>
            <a:r>
              <a:rPr lang="en-US" altLang="zh-CN" sz="2400" dirty="0" err="1">
                <a:latin typeface="华文新魏" panose="02010800040101010101" pitchFamily="2" charset="-122"/>
                <a:ea typeface="华文新魏" panose="02010800040101010101" pitchFamily="2" charset="-122"/>
                <a:cs typeface="Tahoma" pitchFamily="34" charset="0"/>
              </a:rPr>
              <a:t>isAltDown</a:t>
            </a:r>
            <a:r>
              <a:rPr lang="en-US" altLang="zh-CN" sz="2400" dirty="0">
                <a:latin typeface="华文新魏" panose="02010800040101010101" pitchFamily="2" charset="-122"/>
                <a:ea typeface="华文新魏" panose="02010800040101010101" pitchFamily="2" charset="-122"/>
                <a:cs typeface="Tahoma" pitchFamily="34" charset="0"/>
              </a:rPr>
              <a:t>();</a:t>
            </a:r>
          </a:p>
          <a:p>
            <a:pPr marL="2082800" lvl="3" indent="-711200">
              <a:spcBef>
                <a:spcPct val="0"/>
              </a:spcBef>
              <a:buClrTx/>
              <a:buFontTx/>
              <a:buAutoNum type="alphaLcParenR"/>
              <a:defRPr/>
            </a:pPr>
            <a:r>
              <a:rPr lang="en-US" altLang="zh-CN" sz="2400" dirty="0" err="1">
                <a:latin typeface="华文新魏" panose="02010800040101010101" pitchFamily="2" charset="-122"/>
                <a:ea typeface="华文新魏" panose="02010800040101010101" pitchFamily="2" charset="-122"/>
                <a:cs typeface="Tahoma" pitchFamily="34" charset="0"/>
              </a:rPr>
              <a:t>boolean</a:t>
            </a:r>
            <a:r>
              <a:rPr lang="en-US" altLang="zh-CN" sz="2400" dirty="0">
                <a:latin typeface="华文新魏" panose="02010800040101010101" pitchFamily="2" charset="-122"/>
                <a:ea typeface="华文新魏" panose="02010800040101010101" pitchFamily="2" charset="-122"/>
                <a:cs typeface="Tahoma" pitchFamily="34" charset="0"/>
              </a:rPr>
              <a:t> </a:t>
            </a:r>
            <a:r>
              <a:rPr lang="en-US" altLang="zh-CN" sz="2400" dirty="0" err="1">
                <a:latin typeface="华文新魏" panose="02010800040101010101" pitchFamily="2" charset="-122"/>
                <a:ea typeface="华文新魏" panose="02010800040101010101" pitchFamily="2" charset="-122"/>
                <a:cs typeface="Tahoma" pitchFamily="34" charset="0"/>
              </a:rPr>
              <a:t>isControlDown</a:t>
            </a:r>
            <a:r>
              <a:rPr lang="en-US" altLang="zh-CN" sz="2400" dirty="0">
                <a:latin typeface="华文新魏" panose="02010800040101010101" pitchFamily="2" charset="-122"/>
                <a:ea typeface="华文新魏" panose="02010800040101010101" pitchFamily="2" charset="-122"/>
                <a:cs typeface="Tahoma" pitchFamily="34" charset="0"/>
              </a:rPr>
              <a:t>();</a:t>
            </a:r>
          </a:p>
          <a:p>
            <a:pPr marL="2082800" lvl="3" indent="-711200">
              <a:spcBef>
                <a:spcPct val="0"/>
              </a:spcBef>
              <a:buClrTx/>
              <a:buFontTx/>
              <a:buAutoNum type="alphaLcParenR"/>
              <a:defRPr/>
            </a:pPr>
            <a:r>
              <a:rPr lang="en-US" altLang="zh-CN" sz="2400" dirty="0" err="1">
                <a:latin typeface="华文新魏" panose="02010800040101010101" pitchFamily="2" charset="-122"/>
                <a:ea typeface="华文新魏" panose="02010800040101010101" pitchFamily="2" charset="-122"/>
                <a:cs typeface="Tahoma" pitchFamily="34" charset="0"/>
              </a:rPr>
              <a:t>boolean</a:t>
            </a:r>
            <a:r>
              <a:rPr lang="en-US" altLang="zh-CN" sz="2400" dirty="0">
                <a:latin typeface="华文新魏" panose="02010800040101010101" pitchFamily="2" charset="-122"/>
                <a:ea typeface="华文新魏" panose="02010800040101010101" pitchFamily="2" charset="-122"/>
                <a:cs typeface="Tahoma" pitchFamily="34" charset="0"/>
              </a:rPr>
              <a:t> </a:t>
            </a:r>
            <a:r>
              <a:rPr lang="en-US" altLang="zh-CN" sz="2400" dirty="0" err="1">
                <a:latin typeface="华文新魏" panose="02010800040101010101" pitchFamily="2" charset="-122"/>
                <a:ea typeface="华文新魏" panose="02010800040101010101" pitchFamily="2" charset="-122"/>
                <a:cs typeface="Tahoma" pitchFamily="34" charset="0"/>
              </a:rPr>
              <a:t>isShiftDown</a:t>
            </a:r>
            <a:r>
              <a:rPr lang="en-US" altLang="zh-CN" sz="2400" dirty="0">
                <a:latin typeface="华文新魏" panose="02010800040101010101" pitchFamily="2" charset="-122"/>
                <a:ea typeface="华文新魏" panose="02010800040101010101" pitchFamily="2" charset="-122"/>
                <a:cs typeface="Tahoma" pitchFamily="34" charset="0"/>
              </a:rPr>
              <a:t>();</a:t>
            </a:r>
          </a:p>
          <a:p>
            <a:pPr marL="2082800" lvl="3" indent="-711200">
              <a:spcBef>
                <a:spcPct val="0"/>
              </a:spcBef>
              <a:buClrTx/>
              <a:buFontTx/>
              <a:buAutoNum type="alphaLcParenR"/>
              <a:defRPr/>
            </a:pPr>
            <a:r>
              <a:rPr lang="en-US" altLang="zh-CN" sz="2400" dirty="0" err="1">
                <a:latin typeface="华文新魏" panose="02010800040101010101" pitchFamily="2" charset="-122"/>
                <a:ea typeface="华文新魏" panose="02010800040101010101" pitchFamily="2" charset="-122"/>
                <a:cs typeface="Tahoma" pitchFamily="34" charset="0"/>
              </a:rPr>
              <a:t>int</a:t>
            </a:r>
            <a:r>
              <a:rPr lang="en-US" altLang="zh-CN" sz="2400" dirty="0">
                <a:latin typeface="华文新魏" panose="02010800040101010101" pitchFamily="2" charset="-122"/>
                <a:ea typeface="华文新魏" panose="02010800040101010101" pitchFamily="2" charset="-122"/>
                <a:cs typeface="Tahoma" pitchFamily="34" charset="0"/>
              </a:rPr>
              <a:t>     </a:t>
            </a:r>
            <a:r>
              <a:rPr lang="en-US" altLang="zh-CN" sz="2400" dirty="0" err="1">
                <a:latin typeface="华文新魏" panose="02010800040101010101" pitchFamily="2" charset="-122"/>
                <a:ea typeface="华文新魏" panose="02010800040101010101" pitchFamily="2" charset="-122"/>
                <a:cs typeface="Tahoma" pitchFamily="34" charset="0"/>
              </a:rPr>
              <a:t>getClickCount</a:t>
            </a:r>
            <a:r>
              <a:rPr lang="en-US" altLang="zh-CN" sz="2400" dirty="0">
                <a:latin typeface="华文新魏" panose="02010800040101010101" pitchFamily="2" charset="-122"/>
                <a:ea typeface="华文新魏" panose="02010800040101010101" pitchFamily="2" charset="-122"/>
                <a:cs typeface="Tahoma" pitchFamily="34" charset="0"/>
              </a:rPr>
              <a:t>();</a:t>
            </a:r>
          </a:p>
          <a:p>
            <a:pPr marL="2082800" lvl="3" indent="-711200">
              <a:spcBef>
                <a:spcPct val="0"/>
              </a:spcBef>
              <a:buClrTx/>
              <a:buFontTx/>
              <a:buAutoNum type="alphaLcParenR"/>
              <a:defRPr/>
            </a:pPr>
            <a:r>
              <a:rPr lang="en-US" altLang="zh-CN" sz="2400" dirty="0">
                <a:latin typeface="华文新魏" panose="02010800040101010101" pitchFamily="2" charset="-122"/>
                <a:ea typeface="华文新魏" panose="02010800040101010101" pitchFamily="2" charset="-122"/>
                <a:cs typeface="Tahoma" pitchFamily="34" charset="0"/>
              </a:rPr>
              <a:t>Point   </a:t>
            </a:r>
            <a:r>
              <a:rPr lang="en-US" altLang="zh-CN" sz="2400" dirty="0" err="1">
                <a:latin typeface="华文新魏" panose="02010800040101010101" pitchFamily="2" charset="-122"/>
                <a:ea typeface="华文新魏" panose="02010800040101010101" pitchFamily="2" charset="-122"/>
                <a:cs typeface="Tahoma" pitchFamily="34" charset="0"/>
              </a:rPr>
              <a:t>getPoint</a:t>
            </a:r>
            <a:r>
              <a:rPr lang="en-US" altLang="zh-CN" sz="2400" dirty="0">
                <a:latin typeface="华文新魏" panose="02010800040101010101" pitchFamily="2" charset="-122"/>
                <a:ea typeface="华文新魏" panose="02010800040101010101" pitchFamily="2" charset="-122"/>
                <a:cs typeface="Tahoma" pitchFamily="34" charset="0"/>
              </a:rPr>
              <a:t>();</a:t>
            </a:r>
          </a:p>
          <a:p>
            <a:pPr marL="2082800" lvl="3" indent="-711200">
              <a:spcBef>
                <a:spcPct val="0"/>
              </a:spcBef>
              <a:buClrTx/>
              <a:buFontTx/>
              <a:buAutoNum type="alphaLcParenR"/>
              <a:defRPr/>
            </a:pPr>
            <a:r>
              <a:rPr lang="en-US" altLang="zh-CN" sz="2400" dirty="0" err="1">
                <a:latin typeface="华文新魏" panose="02010800040101010101" pitchFamily="2" charset="-122"/>
                <a:ea typeface="华文新魏" panose="02010800040101010101" pitchFamily="2" charset="-122"/>
                <a:cs typeface="Tahoma" pitchFamily="34" charset="0"/>
              </a:rPr>
              <a:t>int</a:t>
            </a:r>
            <a:r>
              <a:rPr lang="en-US" altLang="zh-CN" sz="2400" dirty="0">
                <a:latin typeface="华文新魏" panose="02010800040101010101" pitchFamily="2" charset="-122"/>
                <a:ea typeface="华文新魏" panose="02010800040101010101" pitchFamily="2" charset="-122"/>
                <a:cs typeface="Tahoma" pitchFamily="34" charset="0"/>
              </a:rPr>
              <a:t>     </a:t>
            </a:r>
            <a:r>
              <a:rPr lang="en-US" altLang="zh-CN" sz="2400" dirty="0" err="1">
                <a:latin typeface="华文新魏" panose="02010800040101010101" pitchFamily="2" charset="-122"/>
                <a:ea typeface="华文新魏" panose="02010800040101010101" pitchFamily="2" charset="-122"/>
                <a:cs typeface="Tahoma" pitchFamily="34" charset="0"/>
              </a:rPr>
              <a:t>getX</a:t>
            </a:r>
            <a:r>
              <a:rPr lang="en-US" altLang="zh-CN" sz="2400" dirty="0">
                <a:latin typeface="华文新魏" panose="02010800040101010101" pitchFamily="2" charset="-122"/>
                <a:ea typeface="华文新魏" panose="02010800040101010101" pitchFamily="2" charset="-122"/>
                <a:cs typeface="Tahoma" pitchFamily="34" charset="0"/>
              </a:rPr>
              <a:t>();</a:t>
            </a:r>
          </a:p>
          <a:p>
            <a:pPr marL="2082800" lvl="3" indent="-711200">
              <a:spcBef>
                <a:spcPct val="0"/>
              </a:spcBef>
              <a:buClrTx/>
              <a:buFontTx/>
              <a:buAutoNum type="alphaLcParenR"/>
              <a:defRPr/>
            </a:pPr>
            <a:r>
              <a:rPr lang="en-US" altLang="zh-CN" sz="2400" dirty="0" err="1">
                <a:latin typeface="华文新魏" panose="02010800040101010101" pitchFamily="2" charset="-122"/>
                <a:ea typeface="华文新魏" panose="02010800040101010101" pitchFamily="2" charset="-122"/>
                <a:cs typeface="Tahoma" pitchFamily="34" charset="0"/>
              </a:rPr>
              <a:t>int</a:t>
            </a:r>
            <a:r>
              <a:rPr lang="en-US" altLang="zh-CN" sz="2400" dirty="0">
                <a:latin typeface="华文新魏" panose="02010800040101010101" pitchFamily="2" charset="-122"/>
                <a:ea typeface="华文新魏" panose="02010800040101010101" pitchFamily="2" charset="-122"/>
                <a:cs typeface="Tahoma" pitchFamily="34" charset="0"/>
              </a:rPr>
              <a:t>     </a:t>
            </a:r>
            <a:r>
              <a:rPr lang="en-US" altLang="zh-CN" sz="2400" dirty="0" err="1">
                <a:latin typeface="华文新魏" panose="02010800040101010101" pitchFamily="2" charset="-122"/>
                <a:ea typeface="华文新魏" panose="02010800040101010101" pitchFamily="2" charset="-122"/>
                <a:cs typeface="Tahoma" pitchFamily="34" charset="0"/>
              </a:rPr>
              <a:t>getY</a:t>
            </a:r>
            <a:r>
              <a:rPr lang="en-US" altLang="zh-CN" sz="2400" dirty="0">
                <a:latin typeface="华文新魏" panose="02010800040101010101" pitchFamily="2" charset="-122"/>
                <a:ea typeface="华文新魏" panose="02010800040101010101" pitchFamily="2" charset="-122"/>
                <a:cs typeface="Tahoma" pitchFamily="34" charset="0"/>
              </a:rPr>
              <a:t>();</a:t>
            </a:r>
          </a:p>
          <a:p>
            <a:pPr marL="2082800" lvl="3" indent="-711200">
              <a:spcBef>
                <a:spcPct val="0"/>
              </a:spcBef>
              <a:buClrTx/>
              <a:buFontTx/>
              <a:buAutoNum type="alphaLcParenR"/>
              <a:defRPr/>
            </a:pPr>
            <a:r>
              <a:rPr lang="en-US" altLang="zh-CN" sz="2400" dirty="0" err="1">
                <a:latin typeface="华文新魏" panose="02010800040101010101" pitchFamily="2" charset="-122"/>
                <a:ea typeface="华文新魏" panose="02010800040101010101" pitchFamily="2" charset="-122"/>
                <a:cs typeface="Tahoma" pitchFamily="34" charset="0"/>
              </a:rPr>
              <a:t>boolean</a:t>
            </a:r>
            <a:r>
              <a:rPr lang="en-US" altLang="zh-CN" sz="2400" dirty="0">
                <a:latin typeface="华文新魏" panose="02010800040101010101" pitchFamily="2" charset="-122"/>
                <a:ea typeface="华文新魏" panose="02010800040101010101" pitchFamily="2" charset="-122"/>
                <a:cs typeface="Tahoma" pitchFamily="34" charset="0"/>
              </a:rPr>
              <a:t> </a:t>
            </a:r>
            <a:r>
              <a:rPr lang="en-US" altLang="zh-CN" sz="2400" dirty="0" err="1">
                <a:latin typeface="华文新魏" panose="02010800040101010101" pitchFamily="2" charset="-122"/>
                <a:ea typeface="华文新魏" panose="02010800040101010101" pitchFamily="2" charset="-122"/>
                <a:cs typeface="Tahoma" pitchFamily="34" charset="0"/>
              </a:rPr>
              <a:t>isPopupTrigger</a:t>
            </a:r>
            <a:r>
              <a:rPr lang="en-US" altLang="zh-CN" sz="2400" dirty="0">
                <a:latin typeface="华文新魏" panose="02010800040101010101" pitchFamily="2" charset="-122"/>
                <a:ea typeface="华文新魏" panose="02010800040101010101" pitchFamily="2" charset="-122"/>
                <a:cs typeface="Tahoma" pitchFamily="34" charset="0"/>
              </a:rPr>
              <a:t>();</a:t>
            </a:r>
            <a:r>
              <a:rPr lang="en-US" altLang="zh-CN" dirty="0">
                <a:latin typeface="华文新魏" panose="02010800040101010101" pitchFamily="2" charset="-122"/>
                <a:ea typeface="华文新魏" panose="02010800040101010101" pitchFamily="2" charset="-122"/>
                <a:cs typeface="Tahoma" pitchFamily="34" charset="0"/>
              </a:rPr>
              <a:t/>
            </a:r>
            <a:br>
              <a:rPr lang="en-US" altLang="zh-CN" dirty="0">
                <a:latin typeface="华文新魏" panose="02010800040101010101" pitchFamily="2" charset="-122"/>
                <a:ea typeface="华文新魏" panose="02010800040101010101" pitchFamily="2" charset="-122"/>
                <a:cs typeface="Tahoma" pitchFamily="34" charset="0"/>
              </a:rPr>
            </a:br>
            <a:r>
              <a:rPr lang="en-US" altLang="zh-CN" sz="2400" dirty="0">
                <a:solidFill>
                  <a:srgbClr val="FF0000"/>
                </a:solidFill>
                <a:latin typeface="华文新魏" panose="02010800040101010101" pitchFamily="2" charset="-122"/>
                <a:ea typeface="华文新魏" panose="02010800040101010101" pitchFamily="2" charset="-122"/>
                <a:cs typeface="Tahoma" pitchFamily="34" charset="0"/>
              </a:rPr>
              <a:t>//</a:t>
            </a:r>
            <a:r>
              <a:rPr lang="zh-CN" altLang="en-US" sz="2400" dirty="0">
                <a:solidFill>
                  <a:srgbClr val="FF0000"/>
                </a:solidFill>
                <a:latin typeface="华文新魏" panose="02010800040101010101" pitchFamily="2" charset="-122"/>
                <a:ea typeface="华文新魏" panose="02010800040101010101" pitchFamily="2" charset="-122"/>
                <a:cs typeface="Tahoma" pitchFamily="34" charset="0"/>
              </a:rPr>
              <a:t>是否是触发弹出式菜单的鼠标操作</a:t>
            </a:r>
          </a:p>
          <a:p>
            <a:pPr marL="1625600" lvl="2" indent="-711200">
              <a:spcBef>
                <a:spcPct val="0"/>
              </a:spcBef>
              <a:buClrTx/>
              <a:buFont typeface="Wingdings" panose="05000000000000000000" pitchFamily="2" charset="2"/>
              <a:buChar char="Ø"/>
              <a:defRPr/>
            </a:pPr>
            <a:r>
              <a:rPr lang="en-US" altLang="zh-CN" dirty="0" err="1">
                <a:solidFill>
                  <a:srgbClr val="FF0000"/>
                </a:solidFill>
                <a:latin typeface="华文新魏" panose="02010800040101010101" pitchFamily="2" charset="-122"/>
                <a:ea typeface="华文新魏" panose="02010800040101010101" pitchFamily="2" charset="-122"/>
                <a:cs typeface="Tahoma" pitchFamily="34" charset="0"/>
              </a:rPr>
              <a:t>MouseAdapter</a:t>
            </a:r>
            <a:r>
              <a:rPr lang="zh-CN" altLang="en-US" dirty="0">
                <a:solidFill>
                  <a:srgbClr val="FF0000"/>
                </a:solidFill>
                <a:latin typeface="华文新魏" panose="02010800040101010101" pitchFamily="2" charset="-122"/>
                <a:ea typeface="华文新魏" panose="02010800040101010101" pitchFamily="2" charset="-122"/>
                <a:cs typeface="Tahoma" pitchFamily="34" charset="0"/>
              </a:rPr>
              <a:t>适配器</a:t>
            </a:r>
          </a:p>
        </p:txBody>
      </p:sp>
      <p:sp>
        <p:nvSpPr>
          <p:cNvPr id="6" name="Rectangle 2"/>
          <p:cNvSpPr txBox="1">
            <a:spLocks noChangeArrowheads="1"/>
          </p:cNvSpPr>
          <p:nvPr/>
        </p:nvSpPr>
        <p:spPr>
          <a:xfrm>
            <a:off x="428625" y="265782"/>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95536" y="30113"/>
            <a:ext cx="8229600" cy="1143000"/>
          </a:xfrm>
          <a:prstGeom prst="rect">
            <a:avLst/>
          </a:prstGeom>
        </p:spPr>
        <p:txBody>
          <a:bodyPr/>
          <a:lstStyle/>
          <a:p>
            <a:pPr eaLnBrk="1" hangingPunct="1">
              <a:defRPr/>
            </a:pPr>
            <a:r>
              <a:rPr lang="zh-CN" altLang="en-US" sz="4800" dirty="0" smtClean="0"/>
              <a:t>用户界面</a:t>
            </a:r>
            <a:endParaRPr lang="zh-CN" altLang="en-US" sz="48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idx="1"/>
          </p:nvPr>
        </p:nvSpPr>
        <p:spPr>
          <a:xfrm>
            <a:off x="162496" y="1556792"/>
            <a:ext cx="8977312" cy="3725589"/>
          </a:xfrm>
        </p:spPr>
        <p:txBody>
          <a:bodyPr/>
          <a:lstStyle/>
          <a:p>
            <a:pPr lvl="1">
              <a:spcBef>
                <a:spcPct val="0"/>
              </a:spcBef>
              <a:buClrTx/>
              <a:buFont typeface="Wingdings" panose="05000000000000000000" pitchFamily="2" charset="2"/>
              <a:buChar char="n"/>
              <a:defRPr/>
            </a:pPr>
            <a:r>
              <a:rPr lang="en-US" altLang="zh-CN" dirty="0" err="1">
                <a:latin typeface="宋体" pitchFamily="2" charset="-122"/>
              </a:rPr>
              <a:t>MouseEvent</a:t>
            </a:r>
            <a:r>
              <a:rPr lang="en-US" altLang="zh-CN" dirty="0">
                <a:latin typeface="宋体" pitchFamily="2" charset="-122"/>
              </a:rPr>
              <a:t> </a:t>
            </a:r>
            <a:r>
              <a:rPr lang="zh-CN" altLang="en-US" dirty="0">
                <a:latin typeface="宋体" pitchFamily="2" charset="-122"/>
              </a:rPr>
              <a:t>与 </a:t>
            </a:r>
            <a:r>
              <a:rPr lang="en-US" altLang="zh-CN" dirty="0" err="1">
                <a:latin typeface="宋体" pitchFamily="2" charset="-122"/>
              </a:rPr>
              <a:t>MouseMotionListener</a:t>
            </a:r>
            <a:endParaRPr lang="en-US" altLang="zh-CN" dirty="0">
              <a:latin typeface="宋体" pitchFamily="2" charset="-122"/>
            </a:endParaRPr>
          </a:p>
          <a:p>
            <a:pPr marL="1625600" lvl="2" indent="-711200">
              <a:spcBef>
                <a:spcPct val="0"/>
              </a:spcBef>
              <a:buClrTx/>
              <a:buFont typeface="Wingdings" panose="05000000000000000000" pitchFamily="2" charset="2"/>
              <a:buChar char="Ø"/>
              <a:defRPr/>
            </a:pPr>
            <a:r>
              <a:rPr lang="zh-CN" altLang="en-US" dirty="0">
                <a:solidFill>
                  <a:schemeClr val="tx1"/>
                </a:solidFill>
                <a:latin typeface="宋体" pitchFamily="2" charset="-122"/>
                <a:cs typeface="Tahoma" pitchFamily="34" charset="0"/>
              </a:rPr>
              <a:t>当在组件上进行鼠标拖动或移动时</a:t>
            </a:r>
            <a:r>
              <a:rPr lang="zh-CN" altLang="en-US" dirty="0">
                <a:solidFill>
                  <a:schemeClr val="tx1"/>
                </a:solidFill>
                <a:latin typeface="宋体" pitchFamily="2" charset="-122"/>
              </a:rPr>
              <a:t>产生该事件</a:t>
            </a:r>
          </a:p>
          <a:p>
            <a:pPr marL="1625600" lvl="2" indent="-711200">
              <a:spcBef>
                <a:spcPct val="0"/>
              </a:spcBef>
              <a:buClrTx/>
              <a:buFont typeface="Wingdings" panose="05000000000000000000" pitchFamily="2" charset="2"/>
              <a:buChar char="Ø"/>
              <a:defRPr/>
            </a:pPr>
            <a:r>
              <a:rPr lang="en-US" altLang="zh-CN" dirty="0" err="1">
                <a:solidFill>
                  <a:schemeClr val="tx1"/>
                </a:solidFill>
                <a:latin typeface="宋体" pitchFamily="2" charset="-122"/>
              </a:rPr>
              <a:t>MouseMotionListener</a:t>
            </a:r>
            <a:r>
              <a:rPr lang="zh-CN" altLang="en-US" dirty="0">
                <a:solidFill>
                  <a:schemeClr val="tx1"/>
                </a:solidFill>
                <a:latin typeface="宋体" pitchFamily="2" charset="-122"/>
              </a:rPr>
              <a:t>接口中的方法</a:t>
            </a:r>
          </a:p>
          <a:p>
            <a:pPr marL="2082800" lvl="3" indent="-711200">
              <a:spcBef>
                <a:spcPct val="0"/>
              </a:spcBef>
              <a:buClrTx/>
              <a:buFont typeface="Wingdings" panose="05000000000000000000" pitchFamily="2" charset="2"/>
              <a:buNone/>
              <a:defRPr/>
            </a:pPr>
            <a:r>
              <a:rPr lang="en-US" altLang="zh-CN" dirty="0">
                <a:solidFill>
                  <a:srgbClr val="FF0000"/>
                </a:solidFill>
                <a:latin typeface="宋体" pitchFamily="2" charset="-122"/>
                <a:cs typeface="Tahoma" pitchFamily="34" charset="0"/>
              </a:rPr>
              <a:t>void </a:t>
            </a:r>
            <a:r>
              <a:rPr lang="en-US" altLang="zh-CN" dirty="0" err="1">
                <a:solidFill>
                  <a:srgbClr val="FF0000"/>
                </a:solidFill>
                <a:latin typeface="宋体" pitchFamily="2" charset="-122"/>
                <a:cs typeface="Tahoma" pitchFamily="34" charset="0"/>
              </a:rPr>
              <a:t>mouseDragged</a:t>
            </a:r>
            <a:r>
              <a:rPr lang="en-US" altLang="zh-CN" dirty="0">
                <a:solidFill>
                  <a:srgbClr val="FF0000"/>
                </a:solidFill>
                <a:latin typeface="宋体" pitchFamily="2" charset="-122"/>
                <a:cs typeface="Tahoma" pitchFamily="34" charset="0"/>
              </a:rPr>
              <a:t>(</a:t>
            </a:r>
            <a:r>
              <a:rPr lang="en-US" altLang="zh-CN" dirty="0" err="1">
                <a:solidFill>
                  <a:srgbClr val="FF0000"/>
                </a:solidFill>
                <a:latin typeface="宋体" pitchFamily="2" charset="-122"/>
                <a:cs typeface="Tahoma" pitchFamily="34" charset="0"/>
              </a:rPr>
              <a:t>MouseEvent</a:t>
            </a:r>
            <a:r>
              <a:rPr lang="en-US" altLang="zh-CN" dirty="0">
                <a:solidFill>
                  <a:srgbClr val="FF0000"/>
                </a:solidFill>
                <a:latin typeface="宋体" pitchFamily="2" charset="-122"/>
                <a:cs typeface="Tahoma" pitchFamily="34" charset="0"/>
              </a:rPr>
              <a:t>);</a:t>
            </a:r>
          </a:p>
          <a:p>
            <a:pPr marL="2082800" lvl="3" indent="-711200">
              <a:spcBef>
                <a:spcPct val="0"/>
              </a:spcBef>
              <a:buClrTx/>
              <a:buFont typeface="Wingdings" panose="05000000000000000000" pitchFamily="2" charset="2"/>
              <a:buNone/>
              <a:defRPr/>
            </a:pPr>
            <a:r>
              <a:rPr lang="en-US" altLang="zh-CN" dirty="0">
                <a:solidFill>
                  <a:srgbClr val="FF0000"/>
                </a:solidFill>
                <a:latin typeface="宋体" pitchFamily="2" charset="-122"/>
                <a:cs typeface="Tahoma" pitchFamily="34" charset="0"/>
              </a:rPr>
              <a:t>void </a:t>
            </a:r>
            <a:r>
              <a:rPr lang="en-US" altLang="zh-CN" dirty="0" err="1">
                <a:solidFill>
                  <a:srgbClr val="FF0000"/>
                </a:solidFill>
                <a:latin typeface="宋体" pitchFamily="2" charset="-122"/>
                <a:cs typeface="Tahoma" pitchFamily="34" charset="0"/>
              </a:rPr>
              <a:t>mouseMoved</a:t>
            </a:r>
            <a:r>
              <a:rPr lang="en-US" altLang="zh-CN" dirty="0">
                <a:solidFill>
                  <a:srgbClr val="FF0000"/>
                </a:solidFill>
                <a:latin typeface="宋体" pitchFamily="2" charset="-122"/>
                <a:cs typeface="Tahoma" pitchFamily="34" charset="0"/>
              </a:rPr>
              <a:t>(</a:t>
            </a:r>
            <a:r>
              <a:rPr lang="en-US" altLang="zh-CN" dirty="0" err="1">
                <a:solidFill>
                  <a:srgbClr val="FF0000"/>
                </a:solidFill>
                <a:latin typeface="宋体" pitchFamily="2" charset="-122"/>
                <a:cs typeface="Tahoma" pitchFamily="34" charset="0"/>
              </a:rPr>
              <a:t>MouseEvent</a:t>
            </a:r>
            <a:r>
              <a:rPr lang="en-US" altLang="zh-CN" dirty="0">
                <a:solidFill>
                  <a:srgbClr val="FF0000"/>
                </a:solidFill>
                <a:latin typeface="宋体" pitchFamily="2" charset="-122"/>
                <a:cs typeface="Tahoma" pitchFamily="34" charset="0"/>
              </a:rPr>
              <a:t>);</a:t>
            </a:r>
          </a:p>
          <a:p>
            <a:pPr marL="1625600" lvl="2" indent="-711200">
              <a:spcBef>
                <a:spcPct val="0"/>
              </a:spcBef>
              <a:buClrTx/>
              <a:buFont typeface="Wingdings" panose="05000000000000000000" pitchFamily="2" charset="2"/>
              <a:buChar char="Ø"/>
              <a:defRPr/>
            </a:pPr>
            <a:r>
              <a:rPr lang="en-US" altLang="zh-CN" dirty="0" err="1">
                <a:solidFill>
                  <a:schemeClr val="tx1"/>
                </a:solidFill>
                <a:latin typeface="宋体" pitchFamily="2" charset="-122"/>
                <a:cs typeface="Tahoma" pitchFamily="34" charset="0"/>
              </a:rPr>
              <a:t>MouseMotionAdapter</a:t>
            </a:r>
            <a:r>
              <a:rPr lang="zh-CN" altLang="en-US" dirty="0" smtClean="0">
                <a:solidFill>
                  <a:schemeClr val="tx1"/>
                </a:solidFill>
                <a:latin typeface="宋体" pitchFamily="2" charset="-122"/>
                <a:cs typeface="Tahoma" pitchFamily="34" charset="0"/>
              </a:rPr>
              <a:t>适配器</a:t>
            </a:r>
            <a:endParaRPr lang="en-US" altLang="zh-CN" dirty="0" smtClean="0">
              <a:solidFill>
                <a:schemeClr val="tx1"/>
              </a:solidFill>
              <a:latin typeface="宋体" pitchFamily="2" charset="-122"/>
              <a:cs typeface="Tahoma" pitchFamily="34" charset="0"/>
            </a:endParaRPr>
          </a:p>
          <a:p>
            <a:pPr marL="1625600" lvl="2" indent="-711200">
              <a:spcBef>
                <a:spcPct val="0"/>
              </a:spcBef>
              <a:buClrTx/>
              <a:buFont typeface="Wingdings" panose="05000000000000000000" pitchFamily="2" charset="2"/>
              <a:buChar char="Ø"/>
              <a:defRPr/>
            </a:pPr>
            <a:endParaRPr lang="en-US" altLang="zh-CN" dirty="0" smtClean="0">
              <a:solidFill>
                <a:schemeClr val="tx1"/>
              </a:solidFill>
              <a:latin typeface="宋体" pitchFamily="2" charset="-122"/>
              <a:cs typeface="Tahoma" pitchFamily="34" charset="0"/>
            </a:endParaRPr>
          </a:p>
          <a:p>
            <a:pPr marL="1625600" lvl="2" indent="-711200">
              <a:spcBef>
                <a:spcPct val="0"/>
              </a:spcBef>
              <a:buClrTx/>
              <a:buFont typeface="Wingdings" panose="05000000000000000000" pitchFamily="2" charset="2"/>
              <a:buChar char="Ø"/>
              <a:defRPr/>
            </a:pPr>
            <a:r>
              <a:rPr lang="zh-CN" altLang="en-US" dirty="0" smtClean="0">
                <a:solidFill>
                  <a:schemeClr val="tx1"/>
                </a:solidFill>
                <a:latin typeface="宋体" pitchFamily="2" charset="-122"/>
                <a:cs typeface="Tahoma" pitchFamily="34" charset="0"/>
              </a:rPr>
              <a:t>示例 </a:t>
            </a:r>
            <a:r>
              <a:rPr lang="en-US" altLang="zh-CN" dirty="0" smtClean="0">
                <a:solidFill>
                  <a:schemeClr val="tx1"/>
                </a:solidFill>
                <a:latin typeface="宋体" pitchFamily="2" charset="-122"/>
                <a:cs typeface="Tahoma" pitchFamily="34" charset="0"/>
              </a:rPr>
              <a:t>Example07_MouseEventTest.java</a:t>
            </a:r>
            <a:endParaRPr lang="zh-CN" altLang="en-US" dirty="0">
              <a:solidFill>
                <a:schemeClr val="tx1"/>
              </a:solidFill>
              <a:latin typeface="宋体" pitchFamily="2" charset="-122"/>
              <a:cs typeface="Tahoma" pitchFamily="34" charset="0"/>
            </a:endParaRPr>
          </a:p>
        </p:txBody>
      </p:sp>
      <p:sp>
        <p:nvSpPr>
          <p:cNvPr id="6" name="Rectangle 2"/>
          <p:cNvSpPr txBox="1">
            <a:spLocks noChangeArrowheads="1"/>
          </p:cNvSpPr>
          <p:nvPr/>
        </p:nvSpPr>
        <p:spPr>
          <a:xfrm>
            <a:off x="428625" y="0"/>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idx="1"/>
          </p:nvPr>
        </p:nvSpPr>
        <p:spPr>
          <a:xfrm>
            <a:off x="166687" y="1268760"/>
            <a:ext cx="8977313" cy="5208662"/>
          </a:xfrm>
        </p:spPr>
        <p:txBody>
          <a:bodyPr/>
          <a:lstStyle/>
          <a:p>
            <a:pPr lvl="1">
              <a:spcBef>
                <a:spcPct val="0"/>
              </a:spcBef>
              <a:spcAft>
                <a:spcPts val="300"/>
              </a:spcAft>
              <a:buClrTx/>
              <a:buFont typeface="Wingdings" panose="05000000000000000000" pitchFamily="2" charset="2"/>
              <a:buChar char="n"/>
              <a:defRPr/>
            </a:pPr>
            <a:r>
              <a:rPr lang="en-US" altLang="zh-CN" sz="2400" dirty="0" err="1">
                <a:latin typeface="+mj-ea"/>
                <a:ea typeface="+mj-ea"/>
              </a:rPr>
              <a:t>KeyEvent</a:t>
            </a:r>
            <a:r>
              <a:rPr lang="en-US" altLang="zh-CN" sz="2400" dirty="0">
                <a:latin typeface="+mj-ea"/>
                <a:ea typeface="+mj-ea"/>
              </a:rPr>
              <a:t> </a:t>
            </a:r>
            <a:r>
              <a:rPr lang="zh-CN" altLang="en-US" sz="2400" dirty="0">
                <a:latin typeface="+mj-ea"/>
                <a:ea typeface="+mj-ea"/>
              </a:rPr>
              <a:t>与 </a:t>
            </a:r>
            <a:r>
              <a:rPr lang="en-US" altLang="zh-CN" sz="2400" dirty="0" err="1">
                <a:latin typeface="+mj-ea"/>
                <a:ea typeface="+mj-ea"/>
              </a:rPr>
              <a:t>KeyListener</a:t>
            </a:r>
            <a:endParaRPr lang="en-US" altLang="zh-CN" sz="2400" dirty="0">
              <a:latin typeface="+mj-ea"/>
              <a:ea typeface="+mj-ea"/>
            </a:endParaRPr>
          </a:p>
          <a:p>
            <a:pPr marL="1625600" lvl="2" indent="-711200">
              <a:spcBef>
                <a:spcPct val="0"/>
              </a:spcBef>
              <a:spcAft>
                <a:spcPts val="300"/>
              </a:spcAft>
              <a:buClrTx/>
              <a:buFont typeface="Wingdings" panose="05000000000000000000" pitchFamily="2" charset="2"/>
              <a:buChar char="Ø"/>
              <a:defRPr/>
            </a:pPr>
            <a:r>
              <a:rPr lang="zh-CN" altLang="en-US" sz="2400" dirty="0">
                <a:solidFill>
                  <a:srgbClr val="FF0000"/>
                </a:solidFill>
                <a:latin typeface="+mj-ea"/>
                <a:ea typeface="+mj-ea"/>
                <a:cs typeface="Tahoma" pitchFamily="34" charset="0"/>
              </a:rPr>
              <a:t>当组件上发生击键时</a:t>
            </a:r>
            <a:r>
              <a:rPr lang="zh-CN" altLang="en-US" sz="2400" dirty="0">
                <a:solidFill>
                  <a:srgbClr val="FF0000"/>
                </a:solidFill>
                <a:latin typeface="+mj-ea"/>
                <a:ea typeface="+mj-ea"/>
              </a:rPr>
              <a:t>产生该事件</a:t>
            </a:r>
          </a:p>
          <a:p>
            <a:pPr marL="1625600" lvl="2" indent="-711200">
              <a:spcBef>
                <a:spcPct val="0"/>
              </a:spcBef>
              <a:spcAft>
                <a:spcPts val="300"/>
              </a:spcAft>
              <a:buClrTx/>
              <a:buFont typeface="Wingdings" panose="05000000000000000000" pitchFamily="2" charset="2"/>
              <a:buChar char="Ø"/>
              <a:defRPr/>
            </a:pPr>
            <a:r>
              <a:rPr lang="en-US" altLang="zh-CN" sz="2400" dirty="0" err="1">
                <a:solidFill>
                  <a:srgbClr val="FF0000"/>
                </a:solidFill>
                <a:latin typeface="+mj-ea"/>
                <a:ea typeface="+mj-ea"/>
              </a:rPr>
              <a:t>KeyListener</a:t>
            </a:r>
            <a:r>
              <a:rPr lang="zh-CN" altLang="en-US" sz="2400" dirty="0">
                <a:solidFill>
                  <a:srgbClr val="FF0000"/>
                </a:solidFill>
                <a:latin typeface="+mj-ea"/>
                <a:ea typeface="+mj-ea"/>
              </a:rPr>
              <a:t>接口中的方法</a:t>
            </a:r>
          </a:p>
          <a:p>
            <a:pPr marL="2082800" lvl="3" indent="-711200">
              <a:spcBef>
                <a:spcPct val="0"/>
              </a:spcBef>
              <a:spcAft>
                <a:spcPts val="300"/>
              </a:spcAft>
              <a:buClrTx/>
              <a:buFont typeface="Wingdings" panose="05000000000000000000" pitchFamily="2" charset="2"/>
              <a:buNone/>
              <a:defRPr/>
            </a:pPr>
            <a:r>
              <a:rPr lang="en-US" altLang="zh-CN" sz="2400" dirty="0">
                <a:latin typeface="+mj-ea"/>
                <a:ea typeface="+mj-ea"/>
                <a:cs typeface="Tahoma" pitchFamily="34" charset="0"/>
              </a:rPr>
              <a:t>void </a:t>
            </a:r>
            <a:r>
              <a:rPr lang="en-US" altLang="zh-CN" sz="2400" dirty="0" err="1">
                <a:latin typeface="+mj-ea"/>
                <a:ea typeface="+mj-ea"/>
                <a:cs typeface="Tahoma" pitchFamily="34" charset="0"/>
              </a:rPr>
              <a:t>keyPressed</a:t>
            </a:r>
            <a:r>
              <a:rPr lang="en-US" altLang="zh-CN" sz="2400" dirty="0">
                <a:latin typeface="+mj-ea"/>
                <a:ea typeface="+mj-ea"/>
                <a:cs typeface="Tahoma" pitchFamily="34" charset="0"/>
              </a:rPr>
              <a:t>(</a:t>
            </a:r>
            <a:r>
              <a:rPr lang="en-US" altLang="zh-CN" sz="2400" dirty="0" err="1">
                <a:latin typeface="+mj-ea"/>
                <a:ea typeface="+mj-ea"/>
                <a:cs typeface="Tahoma" pitchFamily="34" charset="0"/>
              </a:rPr>
              <a:t>KeyEvent</a:t>
            </a:r>
            <a:r>
              <a:rPr lang="en-US" altLang="zh-CN" sz="2400" dirty="0">
                <a:latin typeface="+mj-ea"/>
                <a:ea typeface="+mj-ea"/>
                <a:cs typeface="Tahoma" pitchFamily="34" charset="0"/>
              </a:rPr>
              <a:t>);</a:t>
            </a:r>
          </a:p>
          <a:p>
            <a:pPr marL="2082800" lvl="3" indent="-711200">
              <a:lnSpc>
                <a:spcPct val="90000"/>
              </a:lnSpc>
              <a:spcBef>
                <a:spcPct val="0"/>
              </a:spcBef>
              <a:spcAft>
                <a:spcPts val="300"/>
              </a:spcAft>
              <a:buClrTx/>
              <a:buFont typeface="Wingdings" panose="05000000000000000000" pitchFamily="2" charset="2"/>
              <a:buNone/>
              <a:defRPr/>
            </a:pPr>
            <a:r>
              <a:rPr lang="en-US" altLang="zh-CN" sz="2400" dirty="0">
                <a:latin typeface="+mj-ea"/>
                <a:ea typeface="+mj-ea"/>
                <a:cs typeface="Tahoma" pitchFamily="34" charset="0"/>
              </a:rPr>
              <a:t>void </a:t>
            </a:r>
            <a:r>
              <a:rPr lang="en-US" altLang="zh-CN" sz="2400" dirty="0" err="1">
                <a:latin typeface="+mj-ea"/>
                <a:ea typeface="+mj-ea"/>
                <a:cs typeface="Tahoma" pitchFamily="34" charset="0"/>
              </a:rPr>
              <a:t>keyReleased</a:t>
            </a:r>
            <a:r>
              <a:rPr lang="en-US" altLang="zh-CN" sz="2400" dirty="0">
                <a:latin typeface="+mj-ea"/>
                <a:ea typeface="+mj-ea"/>
                <a:cs typeface="Tahoma" pitchFamily="34" charset="0"/>
              </a:rPr>
              <a:t>(</a:t>
            </a:r>
            <a:r>
              <a:rPr lang="en-US" altLang="zh-CN" sz="2400" dirty="0" err="1">
                <a:latin typeface="+mj-ea"/>
                <a:ea typeface="+mj-ea"/>
                <a:cs typeface="Tahoma" pitchFamily="34" charset="0"/>
              </a:rPr>
              <a:t>KeyEvent</a:t>
            </a:r>
            <a:r>
              <a:rPr lang="en-US" altLang="zh-CN" sz="2400" dirty="0">
                <a:latin typeface="+mj-ea"/>
                <a:ea typeface="+mj-ea"/>
                <a:cs typeface="Tahoma" pitchFamily="34" charset="0"/>
              </a:rPr>
              <a:t>);</a:t>
            </a:r>
          </a:p>
          <a:p>
            <a:pPr marL="2082800" lvl="3" indent="-711200">
              <a:lnSpc>
                <a:spcPct val="90000"/>
              </a:lnSpc>
              <a:spcBef>
                <a:spcPct val="0"/>
              </a:spcBef>
              <a:spcAft>
                <a:spcPts val="300"/>
              </a:spcAft>
              <a:buClrTx/>
              <a:buFont typeface="Wingdings" panose="05000000000000000000" pitchFamily="2" charset="2"/>
              <a:buNone/>
              <a:defRPr/>
            </a:pPr>
            <a:r>
              <a:rPr lang="en-US" altLang="zh-CN" sz="2400" dirty="0">
                <a:latin typeface="+mj-ea"/>
                <a:ea typeface="+mj-ea"/>
                <a:cs typeface="Tahoma" pitchFamily="34" charset="0"/>
              </a:rPr>
              <a:t>void </a:t>
            </a:r>
            <a:r>
              <a:rPr lang="en-US" altLang="zh-CN" sz="2400" dirty="0" err="1">
                <a:latin typeface="+mj-ea"/>
                <a:ea typeface="+mj-ea"/>
                <a:cs typeface="Tahoma" pitchFamily="34" charset="0"/>
              </a:rPr>
              <a:t>keyTyped</a:t>
            </a:r>
            <a:r>
              <a:rPr lang="en-US" altLang="zh-CN" sz="2400" dirty="0">
                <a:latin typeface="+mj-ea"/>
                <a:ea typeface="+mj-ea"/>
                <a:cs typeface="Tahoma" pitchFamily="34" charset="0"/>
              </a:rPr>
              <a:t>(</a:t>
            </a:r>
            <a:r>
              <a:rPr lang="en-US" altLang="zh-CN" sz="2400" dirty="0" err="1">
                <a:latin typeface="+mj-ea"/>
                <a:ea typeface="+mj-ea"/>
                <a:cs typeface="Tahoma" pitchFamily="34" charset="0"/>
              </a:rPr>
              <a:t>KeyEvent</a:t>
            </a:r>
            <a:r>
              <a:rPr lang="en-US" altLang="zh-CN" sz="2400" dirty="0">
                <a:latin typeface="+mj-ea"/>
                <a:ea typeface="+mj-ea"/>
                <a:cs typeface="Tahoma" pitchFamily="34" charset="0"/>
              </a:rPr>
              <a:t>);</a:t>
            </a:r>
          </a:p>
          <a:p>
            <a:pPr marL="1625600" lvl="2" indent="-711200">
              <a:spcBef>
                <a:spcPct val="0"/>
              </a:spcBef>
              <a:spcAft>
                <a:spcPts val="300"/>
              </a:spcAft>
              <a:buClrTx/>
              <a:buFont typeface="Wingdings" panose="05000000000000000000" pitchFamily="2" charset="2"/>
              <a:buChar char="Ø"/>
              <a:defRPr/>
            </a:pPr>
            <a:r>
              <a:rPr lang="en-US" altLang="zh-CN" sz="2400" dirty="0" err="1">
                <a:solidFill>
                  <a:srgbClr val="FF0000"/>
                </a:solidFill>
                <a:latin typeface="+mj-ea"/>
                <a:ea typeface="+mj-ea"/>
              </a:rPr>
              <a:t>KeyEvent</a:t>
            </a:r>
            <a:r>
              <a:rPr lang="zh-CN" altLang="en-US" sz="2400" dirty="0">
                <a:solidFill>
                  <a:srgbClr val="FF0000"/>
                </a:solidFill>
                <a:latin typeface="+mj-ea"/>
                <a:ea typeface="+mj-ea"/>
              </a:rPr>
              <a:t>中的常用方法</a:t>
            </a:r>
          </a:p>
          <a:p>
            <a:pPr marL="2082800" lvl="3" indent="-711200">
              <a:spcBef>
                <a:spcPct val="0"/>
              </a:spcBef>
              <a:spcAft>
                <a:spcPts val="300"/>
              </a:spcAft>
              <a:buClrTx/>
              <a:buFont typeface="Wingdings" panose="05000000000000000000" pitchFamily="2" charset="2"/>
              <a:buNone/>
              <a:defRPr/>
            </a:pPr>
            <a:r>
              <a:rPr lang="en-US" altLang="zh-CN" sz="2400" dirty="0">
                <a:latin typeface="+mj-ea"/>
                <a:ea typeface="+mj-ea"/>
                <a:cs typeface="Tahoma" pitchFamily="34" charset="0"/>
              </a:rPr>
              <a:t>char    </a:t>
            </a:r>
            <a:r>
              <a:rPr lang="en-US" altLang="zh-CN" sz="2400" dirty="0" err="1">
                <a:latin typeface="+mj-ea"/>
                <a:ea typeface="+mj-ea"/>
                <a:cs typeface="Tahoma" pitchFamily="34" charset="0"/>
              </a:rPr>
              <a:t>getKeyChar</a:t>
            </a:r>
            <a:r>
              <a:rPr lang="en-US" altLang="zh-CN" sz="2400" dirty="0">
                <a:latin typeface="+mj-ea"/>
                <a:ea typeface="+mj-ea"/>
                <a:cs typeface="Tahoma" pitchFamily="34" charset="0"/>
              </a:rPr>
              <a:t>(); </a:t>
            </a:r>
            <a:r>
              <a:rPr lang="en-US" altLang="zh-CN" sz="2400" dirty="0">
                <a:solidFill>
                  <a:srgbClr val="FF0000"/>
                </a:solidFill>
                <a:latin typeface="+mj-ea"/>
                <a:ea typeface="+mj-ea"/>
                <a:cs typeface="Tahoma" pitchFamily="34" charset="0"/>
              </a:rPr>
              <a:t>//</a:t>
            </a:r>
            <a:r>
              <a:rPr lang="zh-CN" altLang="en-US" sz="2400" dirty="0">
                <a:solidFill>
                  <a:srgbClr val="FF0000"/>
                </a:solidFill>
                <a:latin typeface="+mj-ea"/>
                <a:ea typeface="+mj-ea"/>
                <a:cs typeface="Tahoma" pitchFamily="34" charset="0"/>
              </a:rPr>
              <a:t>返回字符键值</a:t>
            </a:r>
          </a:p>
          <a:p>
            <a:pPr marL="2082800" lvl="3" indent="-711200">
              <a:lnSpc>
                <a:spcPct val="90000"/>
              </a:lnSpc>
              <a:spcBef>
                <a:spcPct val="0"/>
              </a:spcBef>
              <a:spcAft>
                <a:spcPts val="300"/>
              </a:spcAft>
              <a:buClrTx/>
              <a:buFont typeface="Wingdings" panose="05000000000000000000" pitchFamily="2" charset="2"/>
              <a:buNone/>
              <a:defRPr/>
            </a:pPr>
            <a:r>
              <a:rPr lang="en-US" altLang="zh-CN" sz="2400" dirty="0" err="1">
                <a:latin typeface="+mj-ea"/>
                <a:ea typeface="+mj-ea"/>
                <a:cs typeface="Tahoma" pitchFamily="34" charset="0"/>
              </a:rPr>
              <a:t>int</a:t>
            </a:r>
            <a:r>
              <a:rPr lang="en-US" altLang="zh-CN" sz="2400" dirty="0">
                <a:latin typeface="+mj-ea"/>
                <a:ea typeface="+mj-ea"/>
                <a:cs typeface="Tahoma" pitchFamily="34" charset="0"/>
              </a:rPr>
              <a:t>     </a:t>
            </a:r>
            <a:r>
              <a:rPr lang="en-US" altLang="zh-CN" sz="2400" dirty="0" err="1">
                <a:latin typeface="+mj-ea"/>
                <a:ea typeface="+mj-ea"/>
                <a:cs typeface="Tahoma" pitchFamily="34" charset="0"/>
              </a:rPr>
              <a:t>getKeyCode</a:t>
            </a:r>
            <a:r>
              <a:rPr lang="en-US" altLang="zh-CN" sz="2400" dirty="0">
                <a:latin typeface="+mj-ea"/>
                <a:ea typeface="+mj-ea"/>
                <a:cs typeface="Tahoma" pitchFamily="34" charset="0"/>
              </a:rPr>
              <a:t>();  </a:t>
            </a:r>
            <a:r>
              <a:rPr lang="en-US" altLang="zh-CN" sz="2400" dirty="0">
                <a:solidFill>
                  <a:srgbClr val="FF0000"/>
                </a:solidFill>
                <a:latin typeface="+mj-ea"/>
                <a:ea typeface="+mj-ea"/>
                <a:cs typeface="Tahoma" pitchFamily="34" charset="0"/>
              </a:rPr>
              <a:t>//</a:t>
            </a:r>
            <a:r>
              <a:rPr lang="zh-CN" altLang="en-US" sz="2400" dirty="0">
                <a:solidFill>
                  <a:srgbClr val="FF0000"/>
                </a:solidFill>
                <a:latin typeface="+mj-ea"/>
                <a:ea typeface="+mj-ea"/>
                <a:cs typeface="Tahoma" pitchFamily="34" charset="0"/>
              </a:rPr>
              <a:t>返回整数键值</a:t>
            </a:r>
          </a:p>
          <a:p>
            <a:pPr marL="2082800" lvl="3" indent="-711200">
              <a:spcBef>
                <a:spcPct val="0"/>
              </a:spcBef>
              <a:spcAft>
                <a:spcPts val="300"/>
              </a:spcAft>
              <a:buClrTx/>
              <a:buFont typeface="Wingdings" panose="05000000000000000000" pitchFamily="2" charset="2"/>
              <a:buNone/>
              <a:defRPr/>
            </a:pPr>
            <a:r>
              <a:rPr lang="en-US" altLang="zh-CN" sz="2400" dirty="0" err="1">
                <a:latin typeface="+mj-ea"/>
                <a:ea typeface="+mj-ea"/>
                <a:cs typeface="Tahoma" pitchFamily="34" charset="0"/>
              </a:rPr>
              <a:t>boolean</a:t>
            </a:r>
            <a:r>
              <a:rPr lang="en-US" altLang="zh-CN" sz="2400" dirty="0">
                <a:latin typeface="+mj-ea"/>
                <a:ea typeface="+mj-ea"/>
                <a:cs typeface="Tahoma" pitchFamily="34" charset="0"/>
              </a:rPr>
              <a:t> </a:t>
            </a:r>
            <a:r>
              <a:rPr lang="en-US" altLang="zh-CN" sz="2400" dirty="0" err="1">
                <a:latin typeface="+mj-ea"/>
                <a:ea typeface="+mj-ea"/>
                <a:cs typeface="Tahoma" pitchFamily="34" charset="0"/>
              </a:rPr>
              <a:t>isAltDown</a:t>
            </a:r>
            <a:r>
              <a:rPr lang="en-US" altLang="zh-CN" sz="2400" dirty="0">
                <a:latin typeface="+mj-ea"/>
                <a:ea typeface="+mj-ea"/>
                <a:cs typeface="Tahoma" pitchFamily="34" charset="0"/>
              </a:rPr>
              <a:t>();</a:t>
            </a:r>
          </a:p>
          <a:p>
            <a:pPr marL="2082800" lvl="3" indent="-711200">
              <a:spcBef>
                <a:spcPct val="0"/>
              </a:spcBef>
              <a:spcAft>
                <a:spcPts val="300"/>
              </a:spcAft>
              <a:buClrTx/>
              <a:buFont typeface="Wingdings" panose="05000000000000000000" pitchFamily="2" charset="2"/>
              <a:buNone/>
              <a:defRPr/>
            </a:pPr>
            <a:r>
              <a:rPr lang="en-US" altLang="zh-CN" sz="2400" dirty="0" err="1">
                <a:latin typeface="+mj-ea"/>
                <a:ea typeface="+mj-ea"/>
                <a:cs typeface="Tahoma" pitchFamily="34" charset="0"/>
              </a:rPr>
              <a:t>boolean</a:t>
            </a:r>
            <a:r>
              <a:rPr lang="en-US" altLang="zh-CN" sz="2400" dirty="0">
                <a:latin typeface="+mj-ea"/>
                <a:ea typeface="+mj-ea"/>
                <a:cs typeface="Tahoma" pitchFamily="34" charset="0"/>
              </a:rPr>
              <a:t> </a:t>
            </a:r>
            <a:r>
              <a:rPr lang="en-US" altLang="zh-CN" sz="2400" dirty="0" err="1">
                <a:latin typeface="+mj-ea"/>
                <a:ea typeface="+mj-ea"/>
                <a:cs typeface="Tahoma" pitchFamily="34" charset="0"/>
              </a:rPr>
              <a:t>isControlDown</a:t>
            </a:r>
            <a:r>
              <a:rPr lang="en-US" altLang="zh-CN" sz="2400" dirty="0">
                <a:latin typeface="+mj-ea"/>
                <a:ea typeface="+mj-ea"/>
                <a:cs typeface="Tahoma" pitchFamily="34" charset="0"/>
              </a:rPr>
              <a:t>();</a:t>
            </a:r>
          </a:p>
          <a:p>
            <a:pPr marL="2082800" lvl="3" indent="-711200">
              <a:spcBef>
                <a:spcPct val="0"/>
              </a:spcBef>
              <a:spcAft>
                <a:spcPts val="300"/>
              </a:spcAft>
              <a:buClrTx/>
              <a:buFont typeface="Wingdings" panose="05000000000000000000" pitchFamily="2" charset="2"/>
              <a:buNone/>
              <a:defRPr/>
            </a:pPr>
            <a:r>
              <a:rPr lang="en-US" altLang="zh-CN" sz="2400" dirty="0" err="1">
                <a:latin typeface="+mj-ea"/>
                <a:ea typeface="+mj-ea"/>
                <a:cs typeface="Tahoma" pitchFamily="34" charset="0"/>
              </a:rPr>
              <a:t>boolean</a:t>
            </a:r>
            <a:r>
              <a:rPr lang="en-US" altLang="zh-CN" sz="2400" dirty="0">
                <a:latin typeface="+mj-ea"/>
                <a:ea typeface="+mj-ea"/>
                <a:cs typeface="Tahoma" pitchFamily="34" charset="0"/>
              </a:rPr>
              <a:t> </a:t>
            </a:r>
            <a:r>
              <a:rPr lang="en-US" altLang="zh-CN" sz="2400" dirty="0" err="1">
                <a:latin typeface="+mj-ea"/>
                <a:ea typeface="+mj-ea"/>
                <a:cs typeface="Tahoma" pitchFamily="34" charset="0"/>
              </a:rPr>
              <a:t>isShiftDown</a:t>
            </a:r>
            <a:r>
              <a:rPr lang="en-US" altLang="zh-CN" sz="2400" dirty="0">
                <a:latin typeface="+mj-ea"/>
                <a:ea typeface="+mj-ea"/>
                <a:cs typeface="Tahoma" pitchFamily="34" charset="0"/>
              </a:rPr>
              <a:t>();</a:t>
            </a:r>
          </a:p>
          <a:p>
            <a:pPr marL="2082800" lvl="3" indent="-711200">
              <a:spcBef>
                <a:spcPct val="0"/>
              </a:spcBef>
              <a:spcAft>
                <a:spcPts val="300"/>
              </a:spcAft>
              <a:buClrTx/>
              <a:buFont typeface="Wingdings" panose="05000000000000000000" pitchFamily="2" charset="2"/>
              <a:buNone/>
              <a:defRPr/>
            </a:pPr>
            <a:r>
              <a:rPr lang="zh-CN" altLang="en-US" sz="2400" dirty="0">
                <a:solidFill>
                  <a:srgbClr val="FF0000"/>
                </a:solidFill>
                <a:latin typeface="+mj-ea"/>
                <a:ea typeface="+mj-ea"/>
                <a:cs typeface="Tahoma" pitchFamily="34" charset="0"/>
              </a:rPr>
              <a:t>注：</a:t>
            </a:r>
            <a:r>
              <a:rPr lang="en-US" altLang="zh-CN" sz="2400" dirty="0" err="1">
                <a:solidFill>
                  <a:srgbClr val="FF0000"/>
                </a:solidFill>
                <a:latin typeface="+mj-ea"/>
                <a:ea typeface="+mj-ea"/>
                <a:cs typeface="Tahoma" pitchFamily="34" charset="0"/>
              </a:rPr>
              <a:t>KeyEvent</a:t>
            </a:r>
            <a:r>
              <a:rPr lang="zh-CN" altLang="en-US" sz="2400" dirty="0">
                <a:solidFill>
                  <a:srgbClr val="FF0000"/>
                </a:solidFill>
                <a:latin typeface="+mj-ea"/>
                <a:ea typeface="+mj-ea"/>
                <a:cs typeface="Tahoma" pitchFamily="34" charset="0"/>
              </a:rPr>
              <a:t>中定义了表示键的常量，如 </a:t>
            </a:r>
            <a:r>
              <a:rPr lang="en-US" altLang="zh-CN" sz="2400" dirty="0">
                <a:solidFill>
                  <a:srgbClr val="FF0000"/>
                </a:solidFill>
                <a:latin typeface="+mj-ea"/>
                <a:ea typeface="+mj-ea"/>
                <a:cs typeface="Tahoma" pitchFamily="34" charset="0"/>
              </a:rPr>
              <a:t>VK_1</a:t>
            </a:r>
          </a:p>
          <a:p>
            <a:pPr marL="1625600" lvl="2" indent="-711200">
              <a:spcBef>
                <a:spcPct val="0"/>
              </a:spcBef>
              <a:spcAft>
                <a:spcPts val="300"/>
              </a:spcAft>
              <a:buClrTx/>
              <a:buFont typeface="Wingdings" panose="05000000000000000000" pitchFamily="2" charset="2"/>
              <a:buChar char="Ø"/>
              <a:defRPr/>
            </a:pPr>
            <a:r>
              <a:rPr lang="en-US" altLang="zh-CN" sz="2400" dirty="0" err="1">
                <a:solidFill>
                  <a:srgbClr val="FF0000"/>
                </a:solidFill>
                <a:latin typeface="+mj-ea"/>
                <a:ea typeface="+mj-ea"/>
                <a:cs typeface="Tahoma" pitchFamily="34" charset="0"/>
              </a:rPr>
              <a:t>KeyAdapter</a:t>
            </a:r>
            <a:r>
              <a:rPr lang="zh-CN" altLang="en-US" sz="2400" dirty="0">
                <a:solidFill>
                  <a:srgbClr val="FF0000"/>
                </a:solidFill>
                <a:latin typeface="+mj-ea"/>
                <a:ea typeface="+mj-ea"/>
                <a:cs typeface="Tahoma" pitchFamily="34" charset="0"/>
              </a:rPr>
              <a:t>适配器</a:t>
            </a:r>
          </a:p>
        </p:txBody>
      </p:sp>
      <p:sp>
        <p:nvSpPr>
          <p:cNvPr id="6" name="Rectangle 2"/>
          <p:cNvSpPr txBox="1">
            <a:spLocks noChangeArrowheads="1"/>
          </p:cNvSpPr>
          <p:nvPr/>
        </p:nvSpPr>
        <p:spPr>
          <a:xfrm>
            <a:off x="395536" y="332656"/>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23528" y="116632"/>
            <a:ext cx="8229600" cy="1143000"/>
          </a:xfrm>
          <a:prstGeom prst="rect">
            <a:avLst/>
          </a:prstGeom>
        </p:spPr>
        <p:txBody>
          <a:bodyPr/>
          <a:lstStyle/>
          <a:p>
            <a:pPr eaLnBrk="1" hangingPunct="1">
              <a:defRPr/>
            </a:pPr>
            <a:r>
              <a:rPr lang="zh-CN" altLang="en-US" sz="5400" dirty="0" smtClean="0"/>
              <a:t>菜单和表格</a:t>
            </a:r>
            <a:endParaRPr lang="zh-CN" altLang="en-US" sz="5400"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6545" y="1383379"/>
            <a:ext cx="2928937" cy="2928937"/>
          </a:xfrm>
        </p:spPr>
        <p:txBody>
          <a:bodyPr/>
          <a:lstStyle/>
          <a:p>
            <a:pPr marL="0" indent="0">
              <a:spcBef>
                <a:spcPts val="300"/>
              </a:spcBef>
              <a:spcAft>
                <a:spcPts val="300"/>
              </a:spcAft>
              <a:buFont typeface="Wingdings" panose="05000000000000000000" pitchFamily="2" charset="2"/>
              <a:buChar char="n"/>
              <a:defRPr/>
            </a:pPr>
            <a:r>
              <a:rPr lang="zh-CN" altLang="en-US" sz="2400" dirty="0" smtClean="0">
                <a:latin typeface="+mj-ea"/>
                <a:ea typeface="+mj-ea"/>
              </a:rPr>
              <a:t>菜单条</a:t>
            </a:r>
            <a:r>
              <a:rPr lang="en-US" altLang="zh-CN" sz="2400" dirty="0" err="1" smtClean="0">
                <a:latin typeface="+mj-ea"/>
                <a:ea typeface="+mj-ea"/>
              </a:rPr>
              <a:t>JMenubar</a:t>
            </a:r>
            <a:endParaRPr lang="en-US" altLang="zh-CN" sz="2400" dirty="0" smtClean="0">
              <a:latin typeface="+mj-ea"/>
              <a:ea typeface="+mj-ea"/>
            </a:endParaRPr>
          </a:p>
          <a:p>
            <a:pPr marL="0" indent="0">
              <a:spcBef>
                <a:spcPts val="300"/>
              </a:spcBef>
              <a:spcAft>
                <a:spcPts val="300"/>
              </a:spcAft>
              <a:buFont typeface="Wingdings" panose="05000000000000000000" pitchFamily="2" charset="2"/>
              <a:buChar char="n"/>
              <a:defRPr/>
            </a:pPr>
            <a:r>
              <a:rPr lang="zh-CN" altLang="en-US" sz="2400" dirty="0" smtClean="0">
                <a:latin typeface="+mj-ea"/>
                <a:ea typeface="+mj-ea"/>
              </a:rPr>
              <a:t>菜单</a:t>
            </a:r>
            <a:r>
              <a:rPr lang="en-US" altLang="zh-CN" sz="2400" dirty="0" err="1" smtClean="0">
                <a:latin typeface="+mj-ea"/>
                <a:ea typeface="+mj-ea"/>
              </a:rPr>
              <a:t>JMenu</a:t>
            </a:r>
            <a:endParaRPr lang="en-US" altLang="zh-CN" sz="2400" dirty="0" smtClean="0">
              <a:latin typeface="+mj-ea"/>
              <a:ea typeface="+mj-ea"/>
            </a:endParaRPr>
          </a:p>
          <a:p>
            <a:pPr marL="0" indent="0">
              <a:spcBef>
                <a:spcPts val="300"/>
              </a:spcBef>
              <a:spcAft>
                <a:spcPts val="300"/>
              </a:spcAft>
              <a:buFont typeface="Wingdings" panose="05000000000000000000" pitchFamily="2" charset="2"/>
              <a:buChar char="n"/>
              <a:defRPr/>
            </a:pPr>
            <a:r>
              <a:rPr lang="zh-CN" altLang="en-US" sz="2400" dirty="0" smtClean="0">
                <a:latin typeface="+mj-ea"/>
                <a:ea typeface="+mj-ea"/>
              </a:rPr>
              <a:t>菜单项</a:t>
            </a:r>
            <a:r>
              <a:rPr lang="en-US" altLang="zh-CN" sz="2400" dirty="0" err="1" smtClean="0">
                <a:latin typeface="+mj-ea"/>
                <a:ea typeface="+mj-ea"/>
              </a:rPr>
              <a:t>JMenuItem</a:t>
            </a:r>
            <a:endParaRPr lang="en-US" altLang="zh-CN" sz="2400" dirty="0" smtClean="0">
              <a:latin typeface="+mj-ea"/>
              <a:ea typeface="+mj-ea"/>
            </a:endParaRPr>
          </a:p>
          <a:p>
            <a:pPr marL="0" indent="0">
              <a:spcBef>
                <a:spcPts val="300"/>
              </a:spcBef>
              <a:spcAft>
                <a:spcPts val="300"/>
              </a:spcAft>
              <a:buFont typeface="Wingdings" panose="05000000000000000000" pitchFamily="2" charset="2"/>
              <a:buChar char="n"/>
              <a:defRPr/>
            </a:pPr>
            <a:r>
              <a:rPr lang="zh-CN" altLang="en-US" sz="2400" dirty="0" smtClean="0">
                <a:latin typeface="+mj-ea"/>
                <a:ea typeface="+mj-ea"/>
              </a:rPr>
              <a:t>菜单项上的事件</a:t>
            </a:r>
            <a:endParaRPr lang="en-US" altLang="zh-CN" sz="2400" dirty="0" smtClean="0">
              <a:latin typeface="+mj-ea"/>
              <a:ea typeface="+mj-ea"/>
            </a:endParaRPr>
          </a:p>
          <a:p>
            <a:pPr marL="0" indent="0">
              <a:spcBef>
                <a:spcPts val="300"/>
              </a:spcBef>
              <a:spcAft>
                <a:spcPts val="300"/>
              </a:spcAft>
              <a:buFont typeface="Wingdings" panose="05000000000000000000" pitchFamily="2" charset="2"/>
              <a:buNone/>
              <a:defRPr/>
            </a:pPr>
            <a:r>
              <a:rPr lang="en-US" altLang="zh-CN" sz="2400" dirty="0" smtClean="0">
                <a:latin typeface="+mj-ea"/>
                <a:ea typeface="+mj-ea"/>
              </a:rPr>
              <a:t>  </a:t>
            </a:r>
            <a:r>
              <a:rPr lang="zh-CN" altLang="en-US" sz="2400" dirty="0" smtClean="0">
                <a:latin typeface="+mj-ea"/>
                <a:ea typeface="+mj-ea"/>
              </a:rPr>
              <a:t>菜单事件</a:t>
            </a:r>
            <a:endParaRPr lang="en-US" altLang="zh-CN" sz="2400" dirty="0" smtClean="0">
              <a:latin typeface="+mj-ea"/>
              <a:ea typeface="+mj-ea"/>
            </a:endParaRPr>
          </a:p>
          <a:p>
            <a:pPr>
              <a:buFont typeface="Wingdings" panose="05000000000000000000" pitchFamily="2" charset="2"/>
              <a:buNone/>
              <a:defRPr/>
            </a:pPr>
            <a:endParaRPr lang="zh-CN" altLang="en-US" sz="2400" dirty="0" smtClean="0">
              <a:latin typeface="+mj-ea"/>
              <a:ea typeface="+mj-ea"/>
            </a:endParaRPr>
          </a:p>
          <a:p>
            <a:pPr>
              <a:defRPr/>
            </a:pPr>
            <a:endParaRPr lang="zh-CN" altLang="en-US" dirty="0"/>
          </a:p>
        </p:txBody>
      </p:sp>
      <p:sp>
        <p:nvSpPr>
          <p:cNvPr id="4" name="Rectangle 2"/>
          <p:cNvSpPr txBox="1">
            <a:spLocks noChangeArrowheads="1"/>
          </p:cNvSpPr>
          <p:nvPr/>
        </p:nvSpPr>
        <p:spPr>
          <a:xfrm>
            <a:off x="485775" y="347535"/>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菜单</a:t>
            </a:r>
            <a:r>
              <a:rPr lang="zh-CN" altLang="en-US" sz="3600" b="1" dirty="0">
                <a:solidFill>
                  <a:srgbClr val="FFC000"/>
                </a:solidFill>
                <a:latin typeface="+mj-ea"/>
                <a:ea typeface="+mj-ea"/>
              </a:rPr>
              <a:t>的组成</a:t>
            </a:r>
            <a:endParaRPr lang="zh-CN" altLang="en-US" sz="3600" b="1" dirty="0">
              <a:solidFill>
                <a:srgbClr val="FFC000"/>
              </a:solidFill>
              <a:effectLst>
                <a:outerShdw blurRad="38100" dist="38100" dir="2700000" algn="tl">
                  <a:srgbClr val="000000">
                    <a:alpha val="43137"/>
                  </a:srgbClr>
                </a:outerShdw>
              </a:effectLst>
              <a:latin typeface="+mj-ea"/>
              <a:ea typeface="+mj-ea"/>
            </a:endParaRPr>
          </a:p>
        </p:txBody>
      </p:sp>
      <p:grpSp>
        <p:nvGrpSpPr>
          <p:cNvPr id="124933" name="组合 10"/>
          <p:cNvGrpSpPr>
            <a:grpSpLocks/>
          </p:cNvGrpSpPr>
          <p:nvPr/>
        </p:nvGrpSpPr>
        <p:grpSpPr bwMode="auto">
          <a:xfrm>
            <a:off x="3215482" y="1383379"/>
            <a:ext cx="5499893" cy="2331371"/>
            <a:chOff x="2786889" y="3143248"/>
            <a:chExt cx="5809445" cy="2738450"/>
          </a:xfrm>
        </p:grpSpPr>
        <p:pic>
          <p:nvPicPr>
            <p:cNvPr id="1249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2" y="3143248"/>
              <a:ext cx="3738582" cy="27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线形标注 1 6"/>
            <p:cNvSpPr/>
            <p:nvPr/>
          </p:nvSpPr>
          <p:spPr>
            <a:xfrm>
              <a:off x="2786889" y="3592293"/>
              <a:ext cx="1428676" cy="358021"/>
            </a:xfrm>
            <a:prstGeom prst="borderCallout1">
              <a:avLst>
                <a:gd name="adj1" fmla="val 46847"/>
                <a:gd name="adj2" fmla="val 101715"/>
                <a:gd name="adj3" fmla="val 37573"/>
                <a:gd name="adj4" fmla="val 160689"/>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菜单</a:t>
              </a:r>
              <a:endParaRPr lang="zh-CN" altLang="en-US" dirty="0">
                <a:solidFill>
                  <a:schemeClr val="tx1"/>
                </a:solidFill>
              </a:endParaRPr>
            </a:p>
          </p:txBody>
        </p:sp>
      </p:grpSp>
      <p:sp>
        <p:nvSpPr>
          <p:cNvPr id="12" name="内容占位符 1"/>
          <p:cNvSpPr txBox="1">
            <a:spLocks/>
          </p:cNvSpPr>
          <p:nvPr/>
        </p:nvSpPr>
        <p:spPr bwMode="auto">
          <a:xfrm>
            <a:off x="357188" y="4000500"/>
            <a:ext cx="3143250" cy="2357438"/>
          </a:xfrm>
          <a:prstGeom prst="rect">
            <a:avLst/>
          </a:prstGeom>
          <a:noFill/>
          <a:ln w="9525">
            <a:solidFill>
              <a:srgbClr val="FFFF00"/>
            </a:solidFill>
            <a:miter lim="800000"/>
            <a:headEnd/>
            <a:tailEnd/>
          </a:ln>
          <a:effectLst/>
        </p:spPr>
        <p:txBody>
          <a:bodyPr/>
          <a:lstStyle/>
          <a:p>
            <a:pPr eaLnBrk="0" hangingPunct="0">
              <a:spcBef>
                <a:spcPts val="300"/>
              </a:spcBef>
              <a:spcAft>
                <a:spcPts val="300"/>
              </a:spcAft>
              <a:buClr>
                <a:schemeClr val="tx1"/>
              </a:buClr>
              <a:buFont typeface="Wingdings" pitchFamily="2" charset="2"/>
              <a:buChar char="u"/>
              <a:defRPr/>
            </a:pPr>
            <a:r>
              <a:rPr lang="zh-CN" altLang="en-US" sz="2400" b="1" kern="0" dirty="0">
                <a:latin typeface="+mj-ea"/>
                <a:ea typeface="+mj-ea"/>
              </a:rPr>
              <a:t>菜单分类</a:t>
            </a:r>
            <a:endParaRPr lang="en-US" altLang="zh-CN" sz="2400" b="1" kern="0" dirty="0">
              <a:latin typeface="+mj-ea"/>
              <a:ea typeface="+mj-ea"/>
            </a:endParaRPr>
          </a:p>
          <a:p>
            <a:pPr marL="0" lvl="1" eaLnBrk="0" hangingPunct="0">
              <a:spcBef>
                <a:spcPts val="300"/>
              </a:spcBef>
              <a:spcAft>
                <a:spcPts val="300"/>
              </a:spcAft>
              <a:buClr>
                <a:schemeClr val="tx1"/>
              </a:buClr>
              <a:defRPr/>
            </a:pPr>
            <a:r>
              <a:rPr lang="en-US" altLang="zh-CN" sz="2400" b="1" kern="0" dirty="0">
                <a:latin typeface="宋体" pitchFamily="2" charset="-122"/>
              </a:rPr>
              <a:t>   </a:t>
            </a:r>
            <a:r>
              <a:rPr lang="zh-CN" altLang="en-US" sz="2400" b="1" kern="0" dirty="0">
                <a:latin typeface="宋体" pitchFamily="2" charset="-122"/>
              </a:rPr>
              <a:t>下拉式菜单</a:t>
            </a:r>
            <a:endParaRPr lang="en-US" altLang="zh-CN" sz="2400" b="1" kern="0" dirty="0">
              <a:latin typeface="宋体" pitchFamily="2" charset="-122"/>
            </a:endParaRPr>
          </a:p>
          <a:p>
            <a:pPr marL="0" lvl="1" eaLnBrk="0" hangingPunct="0">
              <a:spcBef>
                <a:spcPts val="300"/>
              </a:spcBef>
              <a:spcAft>
                <a:spcPts val="300"/>
              </a:spcAft>
              <a:buClr>
                <a:schemeClr val="tx1"/>
              </a:buClr>
              <a:defRPr/>
            </a:pPr>
            <a:r>
              <a:rPr lang="zh-CN" altLang="en-US" sz="2400" b="1" kern="0" dirty="0">
                <a:latin typeface="宋体" pitchFamily="2" charset="-122"/>
              </a:rPr>
              <a:t>   弹出菜单</a:t>
            </a:r>
            <a:endParaRPr lang="zh-CN" altLang="en-US" sz="2400" b="1" kern="0" dirty="0">
              <a:latin typeface="宋体" pitchFamily="2" charset="-122"/>
            </a:endParaRPr>
          </a:p>
        </p:txBody>
      </p:sp>
      <p:pic>
        <p:nvPicPr>
          <p:cNvPr id="124935" name="Picture 5" descr="http://cai.ecjtu.jx.cn/java/text7-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3857625"/>
            <a:ext cx="385762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内容占位符 1"/>
          <p:cNvSpPr>
            <a:spLocks noGrp="1"/>
          </p:cNvSpPr>
          <p:nvPr>
            <p:ph idx="1"/>
          </p:nvPr>
        </p:nvSpPr>
        <p:spPr>
          <a:xfrm>
            <a:off x="251520" y="1484784"/>
            <a:ext cx="8977312" cy="5197475"/>
          </a:xfrm>
        </p:spPr>
        <p:txBody>
          <a:bodyPr/>
          <a:lstStyle/>
          <a:p>
            <a:pPr>
              <a:buFont typeface="Garamond" panose="02020404030301010803" pitchFamily="18" charset="0"/>
              <a:buAutoNum type="arabicPeriod"/>
            </a:pPr>
            <a:r>
              <a:rPr lang="zh-CN" altLang="en-US" sz="2800" dirty="0" smtClean="0">
                <a:latin typeface="+mj-ea"/>
                <a:ea typeface="+mj-ea"/>
              </a:rPr>
              <a:t>创建菜单条（</a:t>
            </a:r>
            <a:r>
              <a:rPr lang="en-US" altLang="zh-CN" sz="2800" dirty="0" err="1" smtClean="0">
                <a:latin typeface="+mj-ea"/>
                <a:ea typeface="+mj-ea"/>
              </a:rPr>
              <a:t>JMenuBar</a:t>
            </a:r>
            <a:r>
              <a:rPr lang="zh-CN" altLang="en-US" sz="2800" dirty="0" smtClean="0">
                <a:latin typeface="+mj-ea"/>
                <a:ea typeface="+mj-ea"/>
              </a:rPr>
              <a:t>），并将其放在</a:t>
            </a:r>
            <a:r>
              <a:rPr lang="en-US" altLang="zh-CN" sz="2800" dirty="0" err="1" smtClean="0">
                <a:latin typeface="+mj-ea"/>
                <a:ea typeface="+mj-ea"/>
              </a:rPr>
              <a:t>JFrame</a:t>
            </a:r>
            <a:r>
              <a:rPr lang="zh-CN" altLang="en-US" sz="2800" dirty="0" smtClean="0">
                <a:latin typeface="+mj-ea"/>
                <a:ea typeface="+mj-ea"/>
              </a:rPr>
              <a:t>中</a:t>
            </a:r>
            <a:endParaRPr lang="en-US" altLang="zh-CN" sz="2800" dirty="0" smtClean="0">
              <a:latin typeface="+mj-ea"/>
              <a:ea typeface="+mj-ea"/>
            </a:endParaRPr>
          </a:p>
          <a:p>
            <a:pPr lvl="1">
              <a:spcBef>
                <a:spcPts val="200"/>
              </a:spcBef>
              <a:spcAft>
                <a:spcPts val="200"/>
              </a:spcAft>
              <a:buFont typeface="Wingdings" panose="05000000000000000000" pitchFamily="2" charset="2"/>
              <a:buNone/>
            </a:pPr>
            <a:r>
              <a:rPr lang="en-US" altLang="zh-CN" sz="2000" dirty="0" err="1" smtClean="0">
                <a:latin typeface="+mj-ea"/>
                <a:ea typeface="+mj-ea"/>
              </a:rPr>
              <a:t>JFrame</a:t>
            </a:r>
            <a:r>
              <a:rPr lang="en-US" altLang="zh-CN" sz="2000" dirty="0" smtClean="0">
                <a:latin typeface="+mj-ea"/>
                <a:ea typeface="+mj-ea"/>
              </a:rPr>
              <a:t> f=new </a:t>
            </a:r>
            <a:r>
              <a:rPr lang="en-US" altLang="zh-CN" sz="2000" dirty="0" err="1" smtClean="0">
                <a:latin typeface="+mj-ea"/>
                <a:ea typeface="+mj-ea"/>
              </a:rPr>
              <a:t>Jframe</a:t>
            </a:r>
            <a:r>
              <a:rPr lang="en-US" altLang="zh-CN" sz="2000" dirty="0" smtClean="0">
                <a:latin typeface="+mj-ea"/>
                <a:ea typeface="+mj-ea"/>
              </a:rPr>
              <a:t>();</a:t>
            </a:r>
          </a:p>
          <a:p>
            <a:pPr lvl="1">
              <a:spcBef>
                <a:spcPts val="200"/>
              </a:spcBef>
              <a:spcAft>
                <a:spcPts val="200"/>
              </a:spcAft>
              <a:buFont typeface="Wingdings" panose="05000000000000000000" pitchFamily="2" charset="2"/>
              <a:buNone/>
            </a:pPr>
            <a:r>
              <a:rPr lang="en-US" altLang="zh-CN" sz="2000" dirty="0" err="1" smtClean="0">
                <a:latin typeface="+mj-ea"/>
                <a:ea typeface="+mj-ea"/>
              </a:rPr>
              <a:t>JMenuBar</a:t>
            </a:r>
            <a:r>
              <a:rPr lang="en-US" altLang="zh-CN" sz="2000" dirty="0" smtClean="0">
                <a:latin typeface="+mj-ea"/>
                <a:ea typeface="+mj-ea"/>
              </a:rPr>
              <a:t> bar=new </a:t>
            </a:r>
            <a:r>
              <a:rPr lang="en-US" altLang="zh-CN" sz="2000" dirty="0" err="1" smtClean="0">
                <a:latin typeface="+mj-ea"/>
                <a:ea typeface="+mj-ea"/>
              </a:rPr>
              <a:t>JMenuBar</a:t>
            </a:r>
            <a:r>
              <a:rPr lang="en-US" altLang="zh-CN" sz="2000" dirty="0" smtClean="0">
                <a:latin typeface="+mj-ea"/>
                <a:ea typeface="+mj-ea"/>
              </a:rPr>
              <a:t>(); //</a:t>
            </a:r>
            <a:r>
              <a:rPr lang="en-US" altLang="zh-CN" sz="2000" dirty="0" err="1" smtClean="0">
                <a:latin typeface="+mj-ea"/>
                <a:ea typeface="+mj-ea"/>
              </a:rPr>
              <a:t>创建一个空的菜单条</a:t>
            </a:r>
            <a:endParaRPr lang="en-US" altLang="zh-CN" sz="2000" dirty="0" smtClean="0">
              <a:latin typeface="+mj-ea"/>
              <a:ea typeface="+mj-ea"/>
            </a:endParaRPr>
          </a:p>
          <a:p>
            <a:pPr lvl="1">
              <a:spcBef>
                <a:spcPts val="200"/>
              </a:spcBef>
              <a:spcAft>
                <a:spcPts val="200"/>
              </a:spcAft>
              <a:buFont typeface="Wingdings" panose="05000000000000000000" pitchFamily="2" charset="2"/>
              <a:buNone/>
            </a:pPr>
            <a:r>
              <a:rPr lang="en-US" altLang="zh-CN" sz="2000" dirty="0" err="1" smtClean="0">
                <a:latin typeface="+mj-ea"/>
                <a:ea typeface="+mj-ea"/>
              </a:rPr>
              <a:t>f.setJMenuBar</a:t>
            </a:r>
            <a:r>
              <a:rPr lang="en-US" altLang="zh-CN" sz="2000" dirty="0" smtClean="0">
                <a:latin typeface="+mj-ea"/>
                <a:ea typeface="+mj-ea"/>
              </a:rPr>
              <a:t>(bar);</a:t>
            </a:r>
          </a:p>
          <a:p>
            <a:pPr>
              <a:spcBef>
                <a:spcPts val="200"/>
              </a:spcBef>
              <a:spcAft>
                <a:spcPts val="200"/>
              </a:spcAft>
              <a:buFont typeface="Wingdings" panose="05000000000000000000" pitchFamily="2" charset="2"/>
              <a:buNone/>
            </a:pPr>
            <a:r>
              <a:rPr lang="en-US" altLang="zh-CN" sz="2800" dirty="0" smtClean="0">
                <a:latin typeface="+mj-ea"/>
                <a:ea typeface="+mj-ea"/>
              </a:rPr>
              <a:t>2.</a:t>
            </a:r>
            <a:r>
              <a:rPr lang="zh-CN" altLang="en-US" sz="2800" dirty="0" smtClean="0">
                <a:latin typeface="+mj-ea"/>
                <a:ea typeface="+mj-ea"/>
              </a:rPr>
              <a:t>创建若干个</a:t>
            </a:r>
            <a:r>
              <a:rPr lang="en-US" altLang="zh-CN" sz="2800" dirty="0" err="1" smtClean="0">
                <a:latin typeface="+mj-ea"/>
                <a:ea typeface="+mj-ea"/>
              </a:rPr>
              <a:t>JMenu</a:t>
            </a:r>
            <a:r>
              <a:rPr lang="zh-CN" altLang="en-US" sz="2800" dirty="0" smtClean="0">
                <a:latin typeface="+mj-ea"/>
                <a:ea typeface="+mj-ea"/>
              </a:rPr>
              <a:t>对象（</a:t>
            </a:r>
            <a:r>
              <a:rPr lang="en-US" altLang="zh-CN" sz="2800" dirty="0" err="1" smtClean="0">
                <a:latin typeface="+mj-ea"/>
                <a:ea typeface="+mj-ea"/>
              </a:rPr>
              <a:t>JMenu</a:t>
            </a:r>
            <a:r>
              <a:rPr lang="zh-CN" altLang="en-US" sz="2800" dirty="0" smtClean="0">
                <a:latin typeface="+mj-ea"/>
                <a:ea typeface="+mj-ea"/>
              </a:rPr>
              <a:t>）</a:t>
            </a:r>
            <a:endParaRPr lang="en-US" altLang="zh-CN" sz="2800" dirty="0" smtClean="0">
              <a:latin typeface="+mj-ea"/>
              <a:ea typeface="+mj-ea"/>
            </a:endParaRPr>
          </a:p>
          <a:p>
            <a:pPr lvl="1">
              <a:spcBef>
                <a:spcPts val="200"/>
              </a:spcBef>
              <a:spcAft>
                <a:spcPts val="200"/>
              </a:spcAft>
              <a:buFont typeface="Wingdings" panose="05000000000000000000" pitchFamily="2" charset="2"/>
              <a:buNone/>
            </a:pPr>
            <a:r>
              <a:rPr lang="en-US" altLang="zh-CN" sz="2000" dirty="0" err="1" smtClean="0">
                <a:latin typeface="+mj-ea"/>
                <a:ea typeface="+mj-ea"/>
              </a:rPr>
              <a:t>JMenu</a:t>
            </a:r>
            <a:r>
              <a:rPr lang="en-US" altLang="zh-CN" sz="2000" dirty="0" smtClean="0">
                <a:latin typeface="+mj-ea"/>
                <a:ea typeface="+mj-ea"/>
              </a:rPr>
              <a:t> menu=new </a:t>
            </a:r>
            <a:r>
              <a:rPr lang="en-US" altLang="zh-CN" sz="2000" dirty="0" err="1" smtClean="0">
                <a:latin typeface="+mj-ea"/>
                <a:ea typeface="+mj-ea"/>
              </a:rPr>
              <a:t>JMenu</a:t>
            </a:r>
            <a:r>
              <a:rPr lang="en-US" altLang="zh-CN" sz="2000" dirty="0" smtClean="0">
                <a:latin typeface="+mj-ea"/>
                <a:ea typeface="+mj-ea"/>
              </a:rPr>
              <a:t>("</a:t>
            </a:r>
            <a:r>
              <a:rPr lang="zh-CN" altLang="en-US" sz="2000" dirty="0" smtClean="0">
                <a:latin typeface="+mj-ea"/>
                <a:ea typeface="+mj-ea"/>
              </a:rPr>
              <a:t>文件</a:t>
            </a:r>
            <a:r>
              <a:rPr lang="en-US" altLang="zh-CN" sz="2000" dirty="0" smtClean="0">
                <a:latin typeface="+mj-ea"/>
                <a:ea typeface="+mj-ea"/>
              </a:rPr>
              <a:t>");</a:t>
            </a:r>
          </a:p>
          <a:p>
            <a:pPr>
              <a:spcBef>
                <a:spcPts val="200"/>
              </a:spcBef>
              <a:spcAft>
                <a:spcPts val="200"/>
              </a:spcAft>
              <a:buFont typeface="Wingdings" panose="05000000000000000000" pitchFamily="2" charset="2"/>
              <a:buNone/>
            </a:pPr>
            <a:r>
              <a:rPr lang="en-US" altLang="zh-CN" sz="2800" dirty="0" smtClean="0">
                <a:latin typeface="+mj-ea"/>
                <a:ea typeface="+mj-ea"/>
              </a:rPr>
              <a:t>3.</a:t>
            </a:r>
            <a:r>
              <a:rPr lang="zh-CN" altLang="en-US" sz="2800" dirty="0" smtClean="0">
                <a:latin typeface="+mj-ea"/>
                <a:ea typeface="+mj-ea"/>
              </a:rPr>
              <a:t>创建若干个</a:t>
            </a:r>
            <a:r>
              <a:rPr lang="en-US" altLang="zh-CN" sz="2800" dirty="0" err="1" smtClean="0">
                <a:latin typeface="+mj-ea"/>
                <a:ea typeface="+mj-ea"/>
              </a:rPr>
              <a:t>JMenuItem</a:t>
            </a:r>
            <a:r>
              <a:rPr lang="zh-CN" altLang="en-US" sz="2800" dirty="0" smtClean="0">
                <a:latin typeface="+mj-ea"/>
                <a:ea typeface="+mj-ea"/>
              </a:rPr>
              <a:t>对象并将其添加到</a:t>
            </a:r>
            <a:r>
              <a:rPr lang="en-US" altLang="zh-CN" sz="2800" dirty="0" err="1" smtClean="0">
                <a:latin typeface="+mj-ea"/>
                <a:ea typeface="+mj-ea"/>
              </a:rPr>
              <a:t>Jmenu</a:t>
            </a:r>
            <a:r>
              <a:rPr lang="zh-CN" altLang="en-US" sz="2800" dirty="0" smtClean="0">
                <a:latin typeface="+mj-ea"/>
                <a:ea typeface="+mj-ea"/>
              </a:rPr>
              <a:t>对象中</a:t>
            </a:r>
            <a:endParaRPr lang="en-US" altLang="zh-CN" sz="2800" dirty="0" smtClean="0">
              <a:latin typeface="+mj-ea"/>
              <a:ea typeface="+mj-ea"/>
            </a:endParaRPr>
          </a:p>
          <a:p>
            <a:pPr lvl="1">
              <a:spcBef>
                <a:spcPts val="200"/>
              </a:spcBef>
              <a:spcAft>
                <a:spcPts val="200"/>
              </a:spcAft>
              <a:buFont typeface="Wingdings" panose="05000000000000000000" pitchFamily="2" charset="2"/>
              <a:buNone/>
            </a:pPr>
            <a:r>
              <a:rPr lang="en-US" altLang="zh-CN" sz="2000" dirty="0" err="1" smtClean="0">
                <a:latin typeface="+mj-ea"/>
                <a:ea typeface="+mj-ea"/>
              </a:rPr>
              <a:t>JMenuItem</a:t>
            </a:r>
            <a:r>
              <a:rPr lang="en-US" altLang="zh-CN" sz="2000" dirty="0" smtClean="0">
                <a:latin typeface="+mj-ea"/>
                <a:ea typeface="+mj-ea"/>
              </a:rPr>
              <a:t> </a:t>
            </a:r>
            <a:r>
              <a:rPr lang="en-US" altLang="zh-CN" sz="2000" dirty="0" err="1" smtClean="0">
                <a:latin typeface="+mj-ea"/>
                <a:ea typeface="+mj-ea"/>
              </a:rPr>
              <a:t>newf</a:t>
            </a:r>
            <a:r>
              <a:rPr lang="en-US" altLang="zh-CN" sz="2000" dirty="0" smtClean="0">
                <a:latin typeface="+mj-ea"/>
                <a:ea typeface="+mj-ea"/>
              </a:rPr>
              <a:t>=new </a:t>
            </a:r>
            <a:r>
              <a:rPr lang="en-US" altLang="zh-CN" sz="2000" dirty="0" err="1" smtClean="0">
                <a:latin typeface="+mj-ea"/>
                <a:ea typeface="+mj-ea"/>
              </a:rPr>
              <a:t>JMenuItem</a:t>
            </a:r>
            <a:r>
              <a:rPr lang="en-US" altLang="zh-CN" sz="2000" dirty="0" smtClean="0">
                <a:latin typeface="+mj-ea"/>
                <a:ea typeface="+mj-ea"/>
              </a:rPr>
              <a:t>("</a:t>
            </a:r>
            <a:r>
              <a:rPr lang="zh-CN" altLang="en-US" sz="2000" dirty="0" smtClean="0">
                <a:latin typeface="+mj-ea"/>
                <a:ea typeface="+mj-ea"/>
              </a:rPr>
              <a:t>新建</a:t>
            </a:r>
            <a:r>
              <a:rPr lang="en-US" altLang="zh-CN" sz="2000" dirty="0" smtClean="0">
                <a:latin typeface="+mj-ea"/>
                <a:ea typeface="+mj-ea"/>
              </a:rPr>
              <a:t>");</a:t>
            </a:r>
          </a:p>
          <a:p>
            <a:pPr lvl="1">
              <a:spcBef>
                <a:spcPts val="200"/>
              </a:spcBef>
              <a:spcAft>
                <a:spcPts val="200"/>
              </a:spcAft>
              <a:buFont typeface="Wingdings" panose="05000000000000000000" pitchFamily="2" charset="2"/>
              <a:buNone/>
            </a:pPr>
            <a:r>
              <a:rPr lang="en-US" altLang="zh-CN" sz="2000" dirty="0" err="1" smtClean="0">
                <a:latin typeface="+mj-ea"/>
                <a:ea typeface="+mj-ea"/>
              </a:rPr>
              <a:t>JMenuItem</a:t>
            </a:r>
            <a:r>
              <a:rPr lang="en-US" altLang="zh-CN" sz="2000" dirty="0" smtClean="0">
                <a:latin typeface="+mj-ea"/>
                <a:ea typeface="+mj-ea"/>
              </a:rPr>
              <a:t> open=new </a:t>
            </a:r>
            <a:r>
              <a:rPr lang="en-US" altLang="zh-CN" sz="2000" dirty="0" err="1" smtClean="0">
                <a:latin typeface="+mj-ea"/>
                <a:ea typeface="+mj-ea"/>
              </a:rPr>
              <a:t>JMenuItem</a:t>
            </a:r>
            <a:r>
              <a:rPr lang="en-US" altLang="zh-CN" sz="2000" dirty="0" smtClean="0">
                <a:latin typeface="+mj-ea"/>
                <a:ea typeface="+mj-ea"/>
              </a:rPr>
              <a:t>(“</a:t>
            </a:r>
            <a:r>
              <a:rPr lang="zh-CN" altLang="en-US" sz="2000" dirty="0" smtClean="0">
                <a:latin typeface="+mj-ea"/>
                <a:ea typeface="+mj-ea"/>
              </a:rPr>
              <a:t>打开</a:t>
            </a:r>
            <a:r>
              <a:rPr lang="en-US" altLang="zh-CN" sz="2000" dirty="0" smtClean="0">
                <a:latin typeface="+mj-ea"/>
                <a:ea typeface="+mj-ea"/>
              </a:rPr>
              <a:t>”);……</a:t>
            </a:r>
          </a:p>
          <a:p>
            <a:pPr lvl="1">
              <a:spcBef>
                <a:spcPts val="200"/>
              </a:spcBef>
              <a:spcAft>
                <a:spcPts val="200"/>
              </a:spcAft>
              <a:buFont typeface="Wingdings" panose="05000000000000000000" pitchFamily="2" charset="2"/>
              <a:buNone/>
            </a:pPr>
            <a:r>
              <a:rPr lang="en-US" altLang="zh-CN" sz="2000" dirty="0" err="1" smtClean="0">
                <a:latin typeface="+mj-ea"/>
                <a:ea typeface="+mj-ea"/>
              </a:rPr>
              <a:t>menu.add</a:t>
            </a:r>
            <a:r>
              <a:rPr lang="en-US" altLang="zh-CN" sz="2000" dirty="0" smtClean="0">
                <a:latin typeface="+mj-ea"/>
                <a:ea typeface="+mj-ea"/>
              </a:rPr>
              <a:t>(</a:t>
            </a:r>
            <a:r>
              <a:rPr lang="en-US" altLang="zh-CN" sz="2000" dirty="0" err="1" smtClean="0">
                <a:latin typeface="+mj-ea"/>
                <a:ea typeface="+mj-ea"/>
              </a:rPr>
              <a:t>newf</a:t>
            </a:r>
            <a:r>
              <a:rPr lang="en-US" altLang="zh-CN" sz="2000" dirty="0" smtClean="0">
                <a:latin typeface="+mj-ea"/>
                <a:ea typeface="+mj-ea"/>
              </a:rPr>
              <a:t>);      </a:t>
            </a:r>
            <a:r>
              <a:rPr lang="en-US" altLang="zh-CN" sz="2000" dirty="0" err="1" smtClean="0">
                <a:latin typeface="+mj-ea"/>
                <a:ea typeface="+mj-ea"/>
              </a:rPr>
              <a:t>menu.add</a:t>
            </a:r>
            <a:r>
              <a:rPr lang="en-US" altLang="zh-CN" sz="2000" dirty="0" smtClean="0">
                <a:latin typeface="+mj-ea"/>
                <a:ea typeface="+mj-ea"/>
              </a:rPr>
              <a:t>(open);</a:t>
            </a:r>
          </a:p>
          <a:p>
            <a:pPr>
              <a:spcBef>
                <a:spcPts val="200"/>
              </a:spcBef>
              <a:spcAft>
                <a:spcPts val="200"/>
              </a:spcAft>
              <a:buFont typeface="Wingdings" panose="05000000000000000000" pitchFamily="2" charset="2"/>
              <a:buNone/>
            </a:pPr>
            <a:r>
              <a:rPr lang="en-US" altLang="zh-CN" sz="2800" dirty="0" smtClean="0">
                <a:latin typeface="+mj-ea"/>
                <a:ea typeface="+mj-ea"/>
              </a:rPr>
              <a:t>4.</a:t>
            </a:r>
            <a:r>
              <a:rPr lang="zh-CN" altLang="en-US" sz="2800" dirty="0" smtClean="0">
                <a:latin typeface="+mj-ea"/>
                <a:ea typeface="+mj-ea"/>
              </a:rPr>
              <a:t>把</a:t>
            </a:r>
            <a:r>
              <a:rPr lang="en-US" altLang="zh-CN" sz="2800" dirty="0" err="1" smtClean="0">
                <a:latin typeface="+mj-ea"/>
                <a:ea typeface="+mj-ea"/>
              </a:rPr>
              <a:t>Jmenu</a:t>
            </a:r>
            <a:r>
              <a:rPr lang="zh-CN" altLang="en-US" sz="2800" dirty="0" smtClean="0">
                <a:latin typeface="+mj-ea"/>
                <a:ea typeface="+mj-ea"/>
              </a:rPr>
              <a:t>对象添加到</a:t>
            </a:r>
            <a:r>
              <a:rPr lang="en-US" altLang="zh-CN" sz="2800" dirty="0" err="1" smtClean="0">
                <a:latin typeface="+mj-ea"/>
                <a:ea typeface="+mj-ea"/>
              </a:rPr>
              <a:t>JMenuBar</a:t>
            </a:r>
            <a:r>
              <a:rPr lang="zh-CN" altLang="en-US" sz="2800" dirty="0" smtClean="0">
                <a:latin typeface="+mj-ea"/>
                <a:ea typeface="+mj-ea"/>
              </a:rPr>
              <a:t>对象中</a:t>
            </a:r>
            <a:endParaRPr lang="en-US" altLang="zh-CN" sz="2800" dirty="0" smtClean="0">
              <a:latin typeface="+mj-ea"/>
              <a:ea typeface="+mj-ea"/>
            </a:endParaRPr>
          </a:p>
          <a:p>
            <a:pPr lvl="1">
              <a:spcBef>
                <a:spcPts val="200"/>
              </a:spcBef>
              <a:spcAft>
                <a:spcPts val="200"/>
              </a:spcAft>
              <a:buFont typeface="Wingdings" panose="05000000000000000000" pitchFamily="2" charset="2"/>
              <a:buNone/>
            </a:pPr>
            <a:r>
              <a:rPr lang="en-US" altLang="zh-CN" sz="2000" dirty="0" err="1" smtClean="0">
                <a:latin typeface="+mj-ea"/>
                <a:ea typeface="+mj-ea"/>
              </a:rPr>
              <a:t>bar.add</a:t>
            </a:r>
            <a:r>
              <a:rPr lang="en-US" altLang="zh-CN" sz="2000" dirty="0" smtClean="0">
                <a:latin typeface="+mj-ea"/>
                <a:ea typeface="+mj-ea"/>
              </a:rPr>
              <a:t>(menu);</a:t>
            </a:r>
          </a:p>
          <a:p>
            <a:pPr>
              <a:buFont typeface="Wingdings" panose="05000000000000000000" pitchFamily="2" charset="2"/>
              <a:buNone/>
            </a:pPr>
            <a:endParaRPr lang="zh-CN" altLang="en-US" sz="2800" dirty="0" smtClean="0">
              <a:latin typeface="+mj-ea"/>
              <a:ea typeface="+mj-ea"/>
            </a:endParaRPr>
          </a:p>
        </p:txBody>
      </p:sp>
      <p:sp>
        <p:nvSpPr>
          <p:cNvPr id="4" name="Rectangle 2"/>
          <p:cNvSpPr txBox="1">
            <a:spLocks noChangeArrowheads="1"/>
          </p:cNvSpPr>
          <p:nvPr/>
        </p:nvSpPr>
        <p:spPr>
          <a:xfrm>
            <a:off x="467544" y="404664"/>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创建菜单</a:t>
            </a:r>
            <a:r>
              <a:rPr lang="zh-CN" altLang="en-US" sz="3600" b="1" dirty="0">
                <a:solidFill>
                  <a:srgbClr val="FFC000"/>
                </a:solidFill>
                <a:latin typeface="+mj-ea"/>
                <a:ea typeface="+mj-ea"/>
              </a:rPr>
              <a:t>的基本步骤</a:t>
            </a:r>
            <a:endParaRPr lang="zh-CN" altLang="en-US" sz="3600" b="1" dirty="0">
              <a:solidFill>
                <a:srgbClr val="FFC000"/>
              </a:solidFill>
              <a:effectLst>
                <a:outerShdw blurRad="38100" dist="38100" dir="2700000" algn="tl">
                  <a:srgbClr val="000000">
                    <a:alpha val="43137"/>
                  </a:srgbClr>
                </a:outerShdw>
              </a:effectLst>
              <a:latin typeface="+mj-ea"/>
              <a:ea typeface="+mj-ea"/>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内容占位符 1"/>
          <p:cNvSpPr>
            <a:spLocks noGrp="1"/>
          </p:cNvSpPr>
          <p:nvPr>
            <p:ph idx="1"/>
          </p:nvPr>
        </p:nvSpPr>
        <p:spPr>
          <a:xfrm>
            <a:off x="477180" y="1268760"/>
            <a:ext cx="8132489" cy="3888432"/>
          </a:xfrm>
        </p:spPr>
        <p:txBody>
          <a:bodyPr/>
          <a:lstStyle/>
          <a:p>
            <a:pPr marL="1270000" lvl="1">
              <a:buFont typeface="Wingdings" panose="05000000000000000000" pitchFamily="2" charset="2"/>
              <a:buChar char="n"/>
              <a:defRPr/>
            </a:pPr>
            <a:r>
              <a:rPr lang="zh-CN" altLang="en-US" dirty="0" smtClean="0">
                <a:latin typeface="宋体" pitchFamily="2" charset="-122"/>
              </a:rPr>
              <a:t>添加分隔线</a:t>
            </a:r>
            <a:endParaRPr lang="en-US" altLang="zh-CN" dirty="0" smtClean="0">
              <a:latin typeface="宋体" pitchFamily="2" charset="-122"/>
            </a:endParaRPr>
          </a:p>
          <a:p>
            <a:pPr marL="1625600" lvl="2" indent="-711200">
              <a:buFont typeface="Wingdings" panose="05000000000000000000" pitchFamily="2" charset="2"/>
              <a:buNone/>
              <a:defRPr/>
            </a:pPr>
            <a:r>
              <a:rPr lang="en-US" altLang="zh-CN" dirty="0" err="1" smtClean="0">
                <a:solidFill>
                  <a:schemeClr val="tx1"/>
                </a:solidFill>
                <a:latin typeface="宋体" pitchFamily="2" charset="-122"/>
              </a:rPr>
              <a:t>JMenu</a:t>
            </a:r>
            <a:r>
              <a:rPr lang="en-US" altLang="zh-CN" dirty="0" smtClean="0">
                <a:solidFill>
                  <a:schemeClr val="tx1"/>
                </a:solidFill>
                <a:latin typeface="宋体" pitchFamily="2" charset="-122"/>
              </a:rPr>
              <a:t> menu = new </a:t>
            </a:r>
            <a:r>
              <a:rPr lang="en-US" altLang="zh-CN" dirty="0" err="1" smtClean="0">
                <a:solidFill>
                  <a:schemeClr val="tx1"/>
                </a:solidFill>
                <a:latin typeface="宋体" pitchFamily="2" charset="-122"/>
              </a:rPr>
              <a:t>JMenu</a:t>
            </a:r>
            <a:r>
              <a:rPr lang="en-US" altLang="zh-CN" dirty="0" smtClean="0">
                <a:solidFill>
                  <a:schemeClr val="tx1"/>
                </a:solidFill>
                <a:latin typeface="宋体" pitchFamily="2" charset="-122"/>
              </a:rPr>
              <a:t>(</a:t>
            </a:r>
            <a:r>
              <a:rPr lang="en-US" altLang="zh-CN" dirty="0" smtClean="0">
                <a:solidFill>
                  <a:schemeClr val="tx1"/>
                </a:solidFill>
                <a:latin typeface="Arial" charset="0"/>
                <a:ea typeface="黑体" pitchFamily="2" charset="-122"/>
              </a:rPr>
              <a:t>“</a:t>
            </a:r>
            <a:r>
              <a:rPr lang="en-US" altLang="zh-CN" dirty="0" smtClean="0">
                <a:solidFill>
                  <a:schemeClr val="tx1"/>
                </a:solidFill>
                <a:ea typeface="黑体" pitchFamily="2" charset="-122"/>
              </a:rPr>
              <a:t>File</a:t>
            </a:r>
            <a:r>
              <a:rPr lang="en-US" altLang="zh-CN" dirty="0" smtClean="0">
                <a:solidFill>
                  <a:schemeClr val="tx1"/>
                </a:solidFill>
                <a:latin typeface="Arial" charset="0"/>
                <a:ea typeface="黑体" pitchFamily="2" charset="-122"/>
              </a:rPr>
              <a:t>”</a:t>
            </a:r>
            <a:r>
              <a:rPr lang="en-US" altLang="zh-CN" dirty="0" smtClean="0">
                <a:solidFill>
                  <a:schemeClr val="tx1"/>
                </a:solidFill>
                <a:latin typeface="宋体" pitchFamily="2" charset="-122"/>
              </a:rPr>
              <a:t>);</a:t>
            </a:r>
          </a:p>
          <a:p>
            <a:pPr marL="1625600" lvl="2" indent="-711200">
              <a:buFont typeface="Wingdings" panose="05000000000000000000" pitchFamily="2" charset="2"/>
              <a:buNone/>
              <a:defRPr/>
            </a:pPr>
            <a:r>
              <a:rPr lang="en-US" altLang="zh-CN" dirty="0" err="1" smtClean="0">
                <a:solidFill>
                  <a:srgbClr val="FF0000"/>
                </a:solidFill>
              </a:rPr>
              <a:t>menu.addSeparator</a:t>
            </a:r>
            <a:r>
              <a:rPr lang="en-US" altLang="zh-CN" dirty="0" smtClean="0">
                <a:solidFill>
                  <a:srgbClr val="FF0000"/>
                </a:solidFill>
              </a:rPr>
              <a:t>();</a:t>
            </a:r>
          </a:p>
          <a:p>
            <a:pPr marL="1270000" lvl="1">
              <a:buFont typeface="Wingdings" panose="05000000000000000000" pitchFamily="2" charset="2"/>
              <a:buChar char="n"/>
              <a:defRPr/>
            </a:pPr>
            <a:r>
              <a:rPr lang="zh-CN" altLang="en-US" dirty="0" smtClean="0"/>
              <a:t>给菜单子项定义快捷键</a:t>
            </a:r>
            <a:endParaRPr lang="en-US" altLang="zh-CN" dirty="0" smtClean="0"/>
          </a:p>
          <a:p>
            <a:pPr lvl="1">
              <a:buFont typeface="Wingdings" panose="05000000000000000000" pitchFamily="2" charset="2"/>
              <a:buNone/>
              <a:defRPr/>
            </a:pPr>
            <a:r>
              <a:rPr lang="en-US" altLang="zh-CN" sz="2400" dirty="0" err="1" smtClean="0">
                <a:solidFill>
                  <a:schemeClr val="tx1"/>
                </a:solidFill>
              </a:rPr>
              <a:t>JMenuItem</a:t>
            </a:r>
            <a:r>
              <a:rPr lang="en-US" altLang="zh-CN" sz="2400" dirty="0" smtClean="0">
                <a:solidFill>
                  <a:schemeClr val="tx1"/>
                </a:solidFill>
              </a:rPr>
              <a:t> </a:t>
            </a:r>
            <a:r>
              <a:rPr lang="en-US" altLang="zh-CN" sz="2400" dirty="0" err="1" smtClean="0">
                <a:solidFill>
                  <a:schemeClr val="tx1"/>
                </a:solidFill>
              </a:rPr>
              <a:t>newf</a:t>
            </a:r>
            <a:r>
              <a:rPr lang="en-US" altLang="zh-CN" sz="2400" dirty="0" smtClean="0">
                <a:solidFill>
                  <a:schemeClr val="tx1"/>
                </a:solidFill>
              </a:rPr>
              <a:t>=new </a:t>
            </a:r>
            <a:r>
              <a:rPr lang="en-US" altLang="zh-CN" sz="2400" dirty="0" err="1" smtClean="0">
                <a:solidFill>
                  <a:schemeClr val="tx1"/>
                </a:solidFill>
              </a:rPr>
              <a:t>JMenuItem</a:t>
            </a:r>
            <a:r>
              <a:rPr lang="en-US" altLang="zh-CN" sz="2400" dirty="0" smtClean="0">
                <a:solidFill>
                  <a:schemeClr val="tx1"/>
                </a:solidFill>
              </a:rPr>
              <a:t>("</a:t>
            </a:r>
            <a:r>
              <a:rPr lang="zh-CN" altLang="en-US" sz="2400" dirty="0" smtClean="0">
                <a:solidFill>
                  <a:schemeClr val="tx1"/>
                </a:solidFill>
              </a:rPr>
              <a:t>新建</a:t>
            </a:r>
            <a:r>
              <a:rPr lang="en-US" altLang="zh-CN" sz="2400" dirty="0" smtClean="0">
                <a:solidFill>
                  <a:schemeClr val="tx1"/>
                </a:solidFill>
              </a:rPr>
              <a:t>(N)");</a:t>
            </a:r>
          </a:p>
          <a:p>
            <a:pPr lvl="1">
              <a:buFont typeface="Wingdings" panose="05000000000000000000" pitchFamily="2" charset="2"/>
              <a:buNone/>
              <a:defRPr/>
            </a:pPr>
            <a:r>
              <a:rPr lang="en-US" altLang="zh-CN" sz="2400" dirty="0" err="1" smtClean="0">
                <a:solidFill>
                  <a:schemeClr val="tx1"/>
                </a:solidFill>
              </a:rPr>
              <a:t>newf.setAccelerator</a:t>
            </a:r>
            <a:r>
              <a:rPr lang="en-US" altLang="zh-CN" sz="2400" dirty="0" smtClean="0">
                <a:solidFill>
                  <a:schemeClr val="tx1"/>
                </a:solidFill>
              </a:rPr>
              <a:t>(</a:t>
            </a:r>
            <a:r>
              <a:rPr lang="en-US" altLang="zh-CN" sz="2400" dirty="0" err="1" smtClean="0">
                <a:solidFill>
                  <a:schemeClr val="tx1"/>
                </a:solidFill>
              </a:rPr>
              <a:t>KeyStroke.</a:t>
            </a:r>
            <a:r>
              <a:rPr lang="en-US" altLang="zh-CN" sz="2400" i="1" dirty="0" err="1" smtClean="0">
                <a:solidFill>
                  <a:schemeClr val="tx1"/>
                </a:solidFill>
              </a:rPr>
              <a:t>getKeyStroke</a:t>
            </a:r>
            <a:r>
              <a:rPr lang="en-US" altLang="zh-CN" sz="2400" i="1" dirty="0" smtClean="0">
                <a:solidFill>
                  <a:schemeClr val="tx1"/>
                </a:solidFill>
              </a:rPr>
              <a:t>("ctrl     N"));</a:t>
            </a:r>
            <a:endParaRPr lang="en-US" sz="2400" dirty="0" smtClean="0">
              <a:solidFill>
                <a:schemeClr val="tx1"/>
              </a:solidFill>
            </a:endParaRPr>
          </a:p>
        </p:txBody>
      </p:sp>
      <p:sp>
        <p:nvSpPr>
          <p:cNvPr id="4" name="Rectangle 2"/>
          <p:cNvSpPr txBox="1">
            <a:spLocks noChangeArrowheads="1"/>
          </p:cNvSpPr>
          <p:nvPr/>
        </p:nvSpPr>
        <p:spPr>
          <a:xfrm>
            <a:off x="0" y="332656"/>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其他设定</a:t>
            </a:r>
            <a:endParaRPr lang="zh-CN" altLang="en-US" sz="3600" b="1" dirty="0">
              <a:solidFill>
                <a:srgbClr val="FFC000"/>
              </a:solidFill>
              <a:effectLst>
                <a:outerShdw blurRad="38100" dist="38100" dir="2700000" algn="tl">
                  <a:srgbClr val="000000">
                    <a:alpha val="43137"/>
                  </a:srgbClr>
                </a:outerShdw>
              </a:effectLst>
              <a:latin typeface="+mj-ea"/>
              <a:ea typeface="+mj-ea"/>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内容占位符 1"/>
          <p:cNvSpPr>
            <a:spLocks noGrp="1"/>
          </p:cNvSpPr>
          <p:nvPr>
            <p:ph idx="1"/>
          </p:nvPr>
        </p:nvSpPr>
        <p:spPr>
          <a:xfrm>
            <a:off x="54768" y="1340768"/>
            <a:ext cx="8977313" cy="5197475"/>
          </a:xfrm>
        </p:spPr>
        <p:txBody>
          <a:bodyPr/>
          <a:lstStyle/>
          <a:p>
            <a:pPr lvl="1">
              <a:lnSpc>
                <a:spcPct val="95000"/>
              </a:lnSpc>
              <a:spcBef>
                <a:spcPct val="0"/>
              </a:spcBef>
              <a:buFont typeface="Wingdings" panose="05000000000000000000" pitchFamily="2" charset="2"/>
              <a:buChar char="n"/>
              <a:defRPr/>
            </a:pPr>
            <a:r>
              <a:rPr lang="zh-CN" altLang="en-US" sz="2400" dirty="0" smtClean="0">
                <a:latin typeface="宋体" pitchFamily="2" charset="-122"/>
              </a:rPr>
              <a:t>菜单（</a:t>
            </a:r>
            <a:r>
              <a:rPr lang="en-US" altLang="zh-CN" sz="2400" dirty="0" err="1" smtClean="0">
                <a:latin typeface="宋体" pitchFamily="2" charset="-122"/>
              </a:rPr>
              <a:t>JMenu</a:t>
            </a:r>
            <a:r>
              <a:rPr lang="zh-CN" altLang="en-US" sz="2400" dirty="0" smtClean="0">
                <a:latin typeface="宋体" pitchFamily="2" charset="-122"/>
              </a:rPr>
              <a:t>）添加监听器</a:t>
            </a:r>
          </a:p>
          <a:p>
            <a:pPr marL="1625600" lvl="2" indent="-711200">
              <a:lnSpc>
                <a:spcPct val="95000"/>
              </a:lnSpc>
              <a:spcBef>
                <a:spcPts val="200"/>
              </a:spcBef>
              <a:spcAft>
                <a:spcPts val="200"/>
              </a:spcAft>
              <a:buClr>
                <a:schemeClr val="tx1"/>
              </a:buClr>
              <a:buFont typeface="Wingdings" panose="05000000000000000000" pitchFamily="2" charset="2"/>
              <a:buChar char="Ø"/>
              <a:defRPr/>
            </a:pPr>
            <a:r>
              <a:rPr lang="en-US" altLang="zh-CN" sz="2000" dirty="0" err="1" smtClean="0">
                <a:solidFill>
                  <a:schemeClr val="tx1"/>
                </a:solidFill>
                <a:latin typeface="宋体" pitchFamily="2" charset="-122"/>
              </a:rPr>
              <a:t>JMenu</a:t>
            </a:r>
            <a:r>
              <a:rPr lang="zh-CN" altLang="en-US" sz="2000" dirty="0" smtClean="0">
                <a:solidFill>
                  <a:schemeClr val="tx1"/>
                </a:solidFill>
                <a:latin typeface="宋体" pitchFamily="2" charset="-122"/>
              </a:rPr>
              <a:t>对象可添加</a:t>
            </a:r>
            <a:r>
              <a:rPr lang="en-US" altLang="zh-CN" sz="2000" dirty="0" err="1" smtClean="0">
                <a:solidFill>
                  <a:schemeClr val="tx1"/>
                </a:solidFill>
                <a:latin typeface="宋体" pitchFamily="2" charset="-122"/>
              </a:rPr>
              <a:t>MenuListener</a:t>
            </a:r>
            <a:r>
              <a:rPr lang="zh-CN" altLang="en-US" sz="2000" dirty="0" smtClean="0">
                <a:solidFill>
                  <a:schemeClr val="tx1"/>
                </a:solidFill>
                <a:latin typeface="宋体" pitchFamily="2" charset="-122"/>
              </a:rPr>
              <a:t>，以处理在点击该菜单时各菜单项的状态</a:t>
            </a:r>
          </a:p>
          <a:p>
            <a:pPr marL="1625600" lvl="2" indent="-711200">
              <a:lnSpc>
                <a:spcPct val="95000"/>
              </a:lnSpc>
              <a:spcBef>
                <a:spcPts val="200"/>
              </a:spcBef>
              <a:spcAft>
                <a:spcPts val="200"/>
              </a:spcAft>
              <a:buClr>
                <a:schemeClr val="tx1"/>
              </a:buClr>
              <a:buFont typeface="Wingdings" panose="05000000000000000000" pitchFamily="2" charset="2"/>
              <a:buChar char="Ø"/>
              <a:defRPr/>
            </a:pPr>
            <a:r>
              <a:rPr lang="en-US" altLang="zh-CN" sz="2000" dirty="0" err="1" smtClean="0">
                <a:solidFill>
                  <a:schemeClr val="tx1"/>
                </a:solidFill>
                <a:latin typeface="宋体" pitchFamily="2" charset="-122"/>
              </a:rPr>
              <a:t>menu.addMenuListener</a:t>
            </a:r>
            <a:r>
              <a:rPr lang="en-US" altLang="zh-CN" sz="2000" dirty="0" smtClean="0">
                <a:solidFill>
                  <a:schemeClr val="tx1"/>
                </a:solidFill>
                <a:latin typeface="宋体" pitchFamily="2" charset="-122"/>
              </a:rPr>
              <a:t>(this);</a:t>
            </a:r>
          </a:p>
          <a:p>
            <a:pPr marL="1625600" lvl="2" indent="-711200">
              <a:lnSpc>
                <a:spcPct val="95000"/>
              </a:lnSpc>
              <a:spcBef>
                <a:spcPts val="200"/>
              </a:spcBef>
              <a:spcAft>
                <a:spcPts val="200"/>
              </a:spcAft>
              <a:buClr>
                <a:schemeClr val="tx1"/>
              </a:buClr>
              <a:buFont typeface="Wingdings" panose="05000000000000000000" pitchFamily="2" charset="2"/>
              <a:buChar char="Ø"/>
              <a:defRPr/>
            </a:pPr>
            <a:r>
              <a:rPr lang="zh-CN" altLang="en-US" sz="2000" dirty="0" smtClean="0">
                <a:solidFill>
                  <a:schemeClr val="tx1"/>
                </a:solidFill>
                <a:latin typeface="宋体" pitchFamily="2" charset="-122"/>
              </a:rPr>
              <a:t>接口方法有：</a:t>
            </a:r>
            <a:br>
              <a:rPr lang="zh-CN" altLang="en-US" sz="2000" dirty="0" smtClean="0">
                <a:solidFill>
                  <a:schemeClr val="tx1"/>
                </a:solidFill>
                <a:latin typeface="宋体" pitchFamily="2" charset="-122"/>
              </a:rPr>
            </a:br>
            <a:r>
              <a:rPr lang="en-US" altLang="zh-CN" sz="2000" dirty="0" smtClean="0">
                <a:solidFill>
                  <a:schemeClr val="tx1"/>
                </a:solidFill>
              </a:rPr>
              <a:t>public void </a:t>
            </a:r>
            <a:r>
              <a:rPr lang="en-US" altLang="zh-CN" sz="2000" dirty="0" err="1" smtClean="0">
                <a:solidFill>
                  <a:schemeClr val="tx1"/>
                </a:solidFill>
              </a:rPr>
              <a:t>menuSelected</a:t>
            </a:r>
            <a:r>
              <a:rPr lang="en-US" altLang="zh-CN" sz="2000" dirty="0" smtClean="0">
                <a:solidFill>
                  <a:schemeClr val="tx1"/>
                </a:solidFill>
              </a:rPr>
              <a:t>(</a:t>
            </a:r>
            <a:r>
              <a:rPr lang="en-US" altLang="zh-CN" sz="2000" dirty="0" err="1" smtClean="0">
                <a:solidFill>
                  <a:schemeClr val="tx1"/>
                </a:solidFill>
              </a:rPr>
              <a:t>MenuEvent</a:t>
            </a:r>
            <a:r>
              <a:rPr lang="en-US" altLang="zh-CN" sz="2000" dirty="0" smtClean="0">
                <a:solidFill>
                  <a:schemeClr val="tx1"/>
                </a:solidFill>
              </a:rPr>
              <a:t> </a:t>
            </a:r>
            <a:r>
              <a:rPr lang="en-US" altLang="zh-CN" sz="2000" dirty="0" err="1" smtClean="0">
                <a:solidFill>
                  <a:schemeClr val="tx1"/>
                </a:solidFill>
              </a:rPr>
              <a:t>evt</a:t>
            </a:r>
            <a:r>
              <a:rPr lang="en-US" altLang="zh-CN" sz="2000" dirty="0" smtClean="0">
                <a:solidFill>
                  <a:schemeClr val="tx1"/>
                </a:solidFill>
              </a:rPr>
              <a:t>);</a:t>
            </a:r>
            <a:br>
              <a:rPr lang="en-US" altLang="zh-CN" sz="2000" dirty="0" smtClean="0">
                <a:solidFill>
                  <a:schemeClr val="tx1"/>
                </a:solidFill>
              </a:rPr>
            </a:br>
            <a:r>
              <a:rPr lang="en-US" altLang="zh-CN" sz="2000" dirty="0" smtClean="0">
                <a:solidFill>
                  <a:schemeClr val="tx1"/>
                </a:solidFill>
              </a:rPr>
              <a:t>public void </a:t>
            </a:r>
            <a:r>
              <a:rPr lang="en-US" altLang="zh-CN" sz="2000" dirty="0" err="1" smtClean="0">
                <a:solidFill>
                  <a:schemeClr val="tx1"/>
                </a:solidFill>
              </a:rPr>
              <a:t>menuDeselected</a:t>
            </a:r>
            <a:r>
              <a:rPr lang="en-US" altLang="zh-CN" sz="2000" dirty="0" smtClean="0">
                <a:solidFill>
                  <a:schemeClr val="tx1"/>
                </a:solidFill>
              </a:rPr>
              <a:t>(</a:t>
            </a:r>
            <a:r>
              <a:rPr lang="en-US" altLang="zh-CN" sz="2000" dirty="0" err="1" smtClean="0">
                <a:solidFill>
                  <a:schemeClr val="tx1"/>
                </a:solidFill>
              </a:rPr>
              <a:t>MenuEvent</a:t>
            </a:r>
            <a:r>
              <a:rPr lang="en-US" altLang="zh-CN" sz="2000" dirty="0" smtClean="0">
                <a:solidFill>
                  <a:schemeClr val="tx1"/>
                </a:solidFill>
              </a:rPr>
              <a:t> </a:t>
            </a:r>
            <a:r>
              <a:rPr lang="en-US" altLang="zh-CN" sz="2000" dirty="0" err="1" smtClean="0">
                <a:solidFill>
                  <a:schemeClr val="tx1"/>
                </a:solidFill>
              </a:rPr>
              <a:t>evt</a:t>
            </a:r>
            <a:r>
              <a:rPr lang="en-US" altLang="zh-CN" sz="2000" dirty="0" smtClean="0">
                <a:solidFill>
                  <a:schemeClr val="tx1"/>
                </a:solidFill>
              </a:rPr>
              <a:t>);</a:t>
            </a:r>
            <a:br>
              <a:rPr lang="en-US" altLang="zh-CN" sz="2000" dirty="0" smtClean="0">
                <a:solidFill>
                  <a:schemeClr val="tx1"/>
                </a:solidFill>
              </a:rPr>
            </a:br>
            <a:r>
              <a:rPr lang="en-US" altLang="zh-CN" sz="2000" dirty="0" smtClean="0">
                <a:solidFill>
                  <a:schemeClr val="tx1"/>
                </a:solidFill>
              </a:rPr>
              <a:t>public void </a:t>
            </a:r>
            <a:r>
              <a:rPr lang="en-US" altLang="zh-CN" sz="2000" dirty="0" err="1" smtClean="0">
                <a:solidFill>
                  <a:schemeClr val="tx1"/>
                </a:solidFill>
              </a:rPr>
              <a:t>menuCanceled</a:t>
            </a:r>
            <a:r>
              <a:rPr lang="en-US" altLang="zh-CN" sz="2000" dirty="0" smtClean="0">
                <a:solidFill>
                  <a:schemeClr val="tx1"/>
                </a:solidFill>
              </a:rPr>
              <a:t>(</a:t>
            </a:r>
            <a:r>
              <a:rPr lang="en-US" altLang="zh-CN" sz="2000" dirty="0" err="1" smtClean="0">
                <a:solidFill>
                  <a:schemeClr val="tx1"/>
                </a:solidFill>
              </a:rPr>
              <a:t>MenuEvent</a:t>
            </a:r>
            <a:r>
              <a:rPr lang="en-US" altLang="zh-CN" sz="2000" dirty="0" smtClean="0">
                <a:solidFill>
                  <a:schemeClr val="tx1"/>
                </a:solidFill>
              </a:rPr>
              <a:t> </a:t>
            </a:r>
            <a:r>
              <a:rPr lang="en-US" altLang="zh-CN" sz="2000" dirty="0" err="1" smtClean="0">
                <a:solidFill>
                  <a:schemeClr val="tx1"/>
                </a:solidFill>
              </a:rPr>
              <a:t>evt</a:t>
            </a:r>
            <a:r>
              <a:rPr lang="en-US" altLang="zh-CN" sz="2000" dirty="0" smtClean="0">
                <a:solidFill>
                  <a:schemeClr val="tx1"/>
                </a:solidFill>
              </a:rPr>
              <a:t>);</a:t>
            </a:r>
          </a:p>
          <a:p>
            <a:pPr marL="1270000" lvl="1">
              <a:lnSpc>
                <a:spcPct val="95000"/>
              </a:lnSpc>
              <a:spcBef>
                <a:spcPct val="0"/>
              </a:spcBef>
              <a:buFont typeface="Wingdings" panose="05000000000000000000" pitchFamily="2" charset="2"/>
              <a:buChar char="n"/>
              <a:defRPr/>
            </a:pPr>
            <a:r>
              <a:rPr lang="zh-CN" altLang="en-US" sz="2400" dirty="0" smtClean="0"/>
              <a:t>菜单项（</a:t>
            </a:r>
            <a:r>
              <a:rPr lang="en-US" altLang="zh-CN" sz="2400" dirty="0" err="1" smtClean="0"/>
              <a:t>JMenuItem</a:t>
            </a:r>
            <a:r>
              <a:rPr lang="zh-CN" altLang="en-US" sz="2400" dirty="0" smtClean="0"/>
              <a:t>）添加监听器</a:t>
            </a:r>
            <a:endParaRPr lang="en-US" altLang="zh-CN" sz="2400" dirty="0" smtClean="0"/>
          </a:p>
          <a:p>
            <a:pPr marL="1625600" lvl="2">
              <a:lnSpc>
                <a:spcPct val="95000"/>
              </a:lnSpc>
              <a:spcBef>
                <a:spcPts val="200"/>
              </a:spcBef>
              <a:spcAft>
                <a:spcPts val="200"/>
              </a:spcAft>
              <a:buClr>
                <a:schemeClr val="tx1"/>
              </a:buClr>
              <a:buFont typeface="Wingdings" panose="05000000000000000000" pitchFamily="2" charset="2"/>
              <a:buChar char="Ø"/>
              <a:defRPr/>
            </a:pPr>
            <a:r>
              <a:rPr lang="zh-CN" altLang="en-US" sz="2000" dirty="0" smtClean="0">
                <a:solidFill>
                  <a:schemeClr val="tx1"/>
                </a:solidFill>
              </a:rPr>
              <a:t>与按钮事件处理相同</a:t>
            </a:r>
            <a:endParaRPr lang="en-US" altLang="zh-CN" sz="2000" dirty="0" smtClean="0">
              <a:solidFill>
                <a:schemeClr val="tx1"/>
              </a:solidFill>
            </a:endParaRPr>
          </a:p>
          <a:p>
            <a:pPr marL="1625600" lvl="2">
              <a:lnSpc>
                <a:spcPct val="95000"/>
              </a:lnSpc>
              <a:spcBef>
                <a:spcPts val="200"/>
              </a:spcBef>
              <a:spcAft>
                <a:spcPts val="200"/>
              </a:spcAft>
              <a:buClr>
                <a:schemeClr val="tx1"/>
              </a:buClr>
              <a:buFont typeface="Wingdings" panose="05000000000000000000" pitchFamily="2" charset="2"/>
              <a:buChar char="Ø"/>
              <a:defRPr/>
            </a:pPr>
            <a:r>
              <a:rPr lang="en-US" altLang="zh-CN" sz="2000" dirty="0" err="1" smtClean="0">
                <a:solidFill>
                  <a:schemeClr val="tx1"/>
                </a:solidFill>
              </a:rPr>
              <a:t>addActionListener</a:t>
            </a:r>
            <a:r>
              <a:rPr lang="en-US" altLang="zh-CN" sz="2000" dirty="0" smtClean="0">
                <a:solidFill>
                  <a:schemeClr val="tx1"/>
                </a:solidFill>
              </a:rPr>
              <a:t>(this)</a:t>
            </a:r>
          </a:p>
          <a:p>
            <a:pPr marL="1625600" lvl="2">
              <a:lnSpc>
                <a:spcPct val="95000"/>
              </a:lnSpc>
              <a:spcBef>
                <a:spcPts val="200"/>
              </a:spcBef>
              <a:spcAft>
                <a:spcPts val="200"/>
              </a:spcAft>
              <a:buClr>
                <a:schemeClr val="tx1"/>
              </a:buClr>
              <a:buFont typeface="Wingdings" panose="05000000000000000000" pitchFamily="2" charset="2"/>
              <a:buChar char="Ø"/>
              <a:defRPr/>
            </a:pPr>
            <a:r>
              <a:rPr lang="en-US" altLang="zh-CN" sz="2000" dirty="0" err="1" smtClean="0">
                <a:solidFill>
                  <a:schemeClr val="tx1"/>
                </a:solidFill>
              </a:rPr>
              <a:t>actionPerformed</a:t>
            </a:r>
            <a:r>
              <a:rPr lang="en-US" altLang="zh-CN" sz="2000" dirty="0" smtClean="0">
                <a:solidFill>
                  <a:schemeClr val="tx1"/>
                </a:solidFill>
              </a:rPr>
              <a:t>(</a:t>
            </a:r>
            <a:r>
              <a:rPr lang="en-US" altLang="zh-CN" sz="2000" dirty="0" err="1" smtClean="0">
                <a:solidFill>
                  <a:schemeClr val="tx1"/>
                </a:solidFill>
              </a:rPr>
              <a:t>ActionEvent</a:t>
            </a:r>
            <a:r>
              <a:rPr lang="en-US" altLang="zh-CN" sz="2000" dirty="0" smtClean="0">
                <a:solidFill>
                  <a:schemeClr val="tx1"/>
                </a:solidFill>
              </a:rPr>
              <a:t> </a:t>
            </a:r>
            <a:r>
              <a:rPr lang="en-US" altLang="zh-CN" sz="2000" dirty="0" err="1" smtClean="0">
                <a:solidFill>
                  <a:schemeClr val="tx1"/>
                </a:solidFill>
              </a:rPr>
              <a:t>evt</a:t>
            </a:r>
            <a:r>
              <a:rPr lang="en-US" altLang="zh-CN" sz="2000" dirty="0" smtClean="0">
                <a:solidFill>
                  <a:schemeClr val="tx1"/>
                </a:solidFill>
              </a:rPr>
              <a:t>)</a:t>
            </a:r>
          </a:p>
          <a:p>
            <a:pPr>
              <a:buFont typeface="Wingdings" panose="05000000000000000000" pitchFamily="2" charset="2"/>
              <a:buNone/>
              <a:defRPr/>
            </a:pPr>
            <a:endParaRPr lang="zh-CN" altLang="en-US" sz="2800" dirty="0" smtClean="0"/>
          </a:p>
        </p:txBody>
      </p:sp>
      <p:sp>
        <p:nvSpPr>
          <p:cNvPr id="4" name="Rectangle 2"/>
          <p:cNvSpPr txBox="1">
            <a:spLocks noChangeArrowheads="1"/>
          </p:cNvSpPr>
          <p:nvPr/>
        </p:nvSpPr>
        <p:spPr>
          <a:xfrm>
            <a:off x="428625" y="0"/>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菜单</a:t>
            </a:r>
            <a:r>
              <a:rPr lang="zh-CN" altLang="en-US" sz="3600" b="1" dirty="0">
                <a:solidFill>
                  <a:srgbClr val="FFC000"/>
                </a:solidFill>
                <a:latin typeface="+mj-ea"/>
                <a:ea typeface="+mj-ea"/>
              </a:rPr>
              <a:t>事件处理</a:t>
            </a:r>
            <a:endParaRPr lang="zh-CN" altLang="en-US" sz="3600" b="1" dirty="0">
              <a:solidFill>
                <a:srgbClr val="FFC000"/>
              </a:solidFill>
              <a:effectLst>
                <a:outerShdw blurRad="38100" dist="38100" dir="2700000" algn="tl">
                  <a:srgbClr val="000000">
                    <a:alpha val="43137"/>
                  </a:srgbClr>
                </a:outerShdw>
              </a:effectLst>
              <a:latin typeface="+mj-ea"/>
              <a:ea typeface="+mj-ea"/>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内容占位符 1"/>
          <p:cNvSpPr>
            <a:spLocks noGrp="1"/>
          </p:cNvSpPr>
          <p:nvPr>
            <p:ph idx="1"/>
          </p:nvPr>
        </p:nvSpPr>
        <p:spPr>
          <a:xfrm>
            <a:off x="141958" y="1844824"/>
            <a:ext cx="8977312" cy="3643312"/>
          </a:xfrm>
        </p:spPr>
        <p:txBody>
          <a:bodyPr/>
          <a:lstStyle/>
          <a:p>
            <a:pPr lvl="1">
              <a:buFont typeface="Wingdings" panose="05000000000000000000" pitchFamily="2" charset="2"/>
              <a:buChar char="n"/>
            </a:pPr>
            <a:r>
              <a:rPr lang="zh-CN" altLang="en-US" dirty="0" smtClean="0"/>
              <a:t>构造方法</a:t>
            </a:r>
          </a:p>
          <a:p>
            <a:pPr marL="1625600" lvl="2" indent="-711200">
              <a:buFont typeface="Wingdings" panose="05000000000000000000" pitchFamily="2" charset="2"/>
              <a:buNone/>
            </a:pPr>
            <a:r>
              <a:rPr lang="en-US" altLang="zh-CN" dirty="0" err="1" smtClean="0">
                <a:solidFill>
                  <a:schemeClr val="tx1"/>
                </a:solidFill>
                <a:latin typeface="宋体" panose="02010600030101010101" pitchFamily="2" charset="-122"/>
              </a:rPr>
              <a:t>JPopupMenu</a:t>
            </a:r>
            <a:r>
              <a:rPr lang="en-US" altLang="zh-CN" dirty="0" smtClean="0">
                <a:solidFill>
                  <a:schemeClr val="tx1"/>
                </a:solidFill>
                <a:latin typeface="宋体" panose="02010600030101010101" pitchFamily="2" charset="-122"/>
              </a:rPr>
              <a:t> </a:t>
            </a:r>
            <a:r>
              <a:rPr lang="en-US" altLang="zh-CN" dirty="0" err="1" smtClean="0">
                <a:solidFill>
                  <a:schemeClr val="tx1"/>
                </a:solidFill>
                <a:latin typeface="宋体" panose="02010600030101010101" pitchFamily="2" charset="-122"/>
              </a:rPr>
              <a:t>popupMenu</a:t>
            </a:r>
            <a:r>
              <a:rPr lang="en-US" altLang="zh-CN" dirty="0" smtClean="0">
                <a:solidFill>
                  <a:schemeClr val="tx1"/>
                </a:solidFill>
                <a:latin typeface="宋体" panose="02010600030101010101" pitchFamily="2" charset="-122"/>
              </a:rPr>
              <a:t> = new </a:t>
            </a:r>
            <a:r>
              <a:rPr lang="en-US" altLang="zh-CN" dirty="0" err="1" smtClean="0">
                <a:solidFill>
                  <a:schemeClr val="tx1"/>
                </a:solidFill>
                <a:latin typeface="宋体" panose="02010600030101010101" pitchFamily="2" charset="-122"/>
              </a:rPr>
              <a:t>JPopupMenu</a:t>
            </a:r>
            <a:r>
              <a:rPr lang="en-US" altLang="zh-CN" dirty="0" smtClean="0">
                <a:solidFill>
                  <a:schemeClr val="tx1"/>
                </a:solidFill>
                <a:latin typeface="宋体" panose="02010600030101010101" pitchFamily="2" charset="-122"/>
              </a:rPr>
              <a:t>();</a:t>
            </a:r>
          </a:p>
          <a:p>
            <a:pPr lvl="1">
              <a:buFont typeface="Wingdings" panose="05000000000000000000" pitchFamily="2" charset="2"/>
              <a:buChar char="n"/>
            </a:pPr>
            <a:r>
              <a:rPr lang="zh-CN" altLang="en-US" dirty="0" smtClean="0">
                <a:latin typeface="宋体" panose="02010600030101010101" pitchFamily="2" charset="-122"/>
              </a:rPr>
              <a:t>采用与普通菜单相同的方法添加内容和监听器</a:t>
            </a:r>
          </a:p>
          <a:p>
            <a:pPr lvl="1">
              <a:buFont typeface="Wingdings" panose="05000000000000000000" pitchFamily="2" charset="2"/>
              <a:buChar char="n"/>
            </a:pPr>
            <a:r>
              <a:rPr lang="zh-CN" altLang="en-US" dirty="0" smtClean="0">
                <a:latin typeface="宋体" panose="02010600030101010101" pitchFamily="2" charset="-122"/>
              </a:rPr>
              <a:t>显示快捷菜单</a:t>
            </a:r>
          </a:p>
          <a:p>
            <a:pPr marL="1625600" lvl="2" indent="-711200">
              <a:spcBef>
                <a:spcPct val="0"/>
              </a:spcBef>
              <a:buClrTx/>
              <a:buFont typeface="Wingdings" panose="05000000000000000000" pitchFamily="2" charset="2"/>
              <a:buNone/>
            </a:pPr>
            <a:r>
              <a:rPr lang="en-US" altLang="zh-CN" dirty="0" err="1" smtClean="0">
                <a:solidFill>
                  <a:schemeClr val="tx1"/>
                </a:solidFill>
                <a:latin typeface="宋体" panose="02010600030101010101" pitchFamily="2" charset="-122"/>
              </a:rPr>
              <a:t>popupMenu.show</a:t>
            </a:r>
            <a:r>
              <a:rPr lang="en-US" altLang="zh-CN" dirty="0" smtClean="0">
                <a:solidFill>
                  <a:schemeClr val="tx1"/>
                </a:solidFill>
                <a:latin typeface="宋体" panose="02010600030101010101" pitchFamily="2" charset="-122"/>
              </a:rPr>
              <a:t>(</a:t>
            </a:r>
            <a:r>
              <a:rPr lang="en-US" altLang="zh-CN" dirty="0" err="1" smtClean="0">
                <a:solidFill>
                  <a:schemeClr val="tx1"/>
                </a:solidFill>
                <a:latin typeface="宋体" panose="02010600030101010101" pitchFamily="2" charset="-122"/>
              </a:rPr>
              <a:t>Component,int</a:t>
            </a:r>
            <a:r>
              <a:rPr lang="en-US" altLang="zh-CN" dirty="0" smtClean="0">
                <a:solidFill>
                  <a:schemeClr val="tx1"/>
                </a:solidFill>
                <a:latin typeface="宋体" panose="02010600030101010101" pitchFamily="2" charset="-122"/>
              </a:rPr>
              <a:t> </a:t>
            </a:r>
            <a:r>
              <a:rPr lang="en-US" altLang="zh-CN" dirty="0" err="1" smtClean="0">
                <a:solidFill>
                  <a:schemeClr val="tx1"/>
                </a:solidFill>
                <a:latin typeface="宋体" panose="02010600030101010101" pitchFamily="2" charset="-122"/>
              </a:rPr>
              <a:t>x,int</a:t>
            </a:r>
            <a:r>
              <a:rPr lang="en-US" altLang="zh-CN" dirty="0" smtClean="0">
                <a:solidFill>
                  <a:schemeClr val="tx1"/>
                </a:solidFill>
                <a:latin typeface="宋体" panose="02010600030101010101" pitchFamily="2" charset="-122"/>
              </a:rPr>
              <a:t> y);</a:t>
            </a:r>
            <a:br>
              <a:rPr lang="en-US" altLang="zh-CN" dirty="0" smtClean="0">
                <a:solidFill>
                  <a:schemeClr val="tx1"/>
                </a:solidFill>
                <a:latin typeface="宋体" panose="02010600030101010101" pitchFamily="2" charset="-122"/>
              </a:rPr>
            </a:br>
            <a:r>
              <a:rPr lang="en-US" altLang="zh-CN" dirty="0" smtClean="0">
                <a:solidFill>
                  <a:schemeClr val="tx1"/>
                </a:solidFill>
                <a:latin typeface="宋体" panose="02010600030101010101" pitchFamily="2" charset="-122"/>
              </a:rPr>
              <a:t>//</a:t>
            </a:r>
            <a:r>
              <a:rPr lang="zh-CN" altLang="en-US" dirty="0" smtClean="0">
                <a:solidFill>
                  <a:schemeClr val="tx1"/>
                </a:solidFill>
                <a:latin typeface="宋体" panose="02010600030101010101" pitchFamily="2" charset="-122"/>
              </a:rPr>
              <a:t>在指定组件的指定位置显示出快捷菜单</a:t>
            </a:r>
          </a:p>
        </p:txBody>
      </p:sp>
      <p:sp>
        <p:nvSpPr>
          <p:cNvPr id="4" name="Rectangle 2"/>
          <p:cNvSpPr txBox="1">
            <a:spLocks noChangeArrowheads="1"/>
          </p:cNvSpPr>
          <p:nvPr/>
        </p:nvSpPr>
        <p:spPr>
          <a:xfrm>
            <a:off x="515814" y="404664"/>
            <a:ext cx="8229600" cy="642938"/>
          </a:xfrm>
          <a:prstGeom prst="rect">
            <a:avLst/>
          </a:prstGeom>
        </p:spPr>
        <p:txBody>
          <a:bodyPr/>
          <a:lstStyle/>
          <a:p>
            <a:pPr algn="ctr">
              <a:defRPr/>
            </a:pPr>
            <a:r>
              <a:rPr lang="zh-CN" altLang="en-US" sz="3600" b="1" dirty="0">
                <a:solidFill>
                  <a:srgbClr val="FFC000"/>
                </a:solidFill>
                <a:latin typeface="+mj-ea"/>
                <a:ea typeface="+mj-ea"/>
              </a:rPr>
              <a:t>弹出菜单</a:t>
            </a:r>
            <a:r>
              <a:rPr lang="zh-CN" altLang="en-US" sz="3600" b="1" dirty="0">
                <a:solidFill>
                  <a:srgbClr val="FFC000"/>
                </a:solidFill>
                <a:latin typeface="+mj-ea"/>
                <a:ea typeface="+mj-ea"/>
              </a:rPr>
              <a:t>（</a:t>
            </a:r>
            <a:r>
              <a:rPr lang="en-US" altLang="zh-CN" sz="3600" b="1" dirty="0" err="1">
                <a:solidFill>
                  <a:srgbClr val="FFC000"/>
                </a:solidFill>
                <a:latin typeface="+mj-ea"/>
                <a:ea typeface="+mj-ea"/>
              </a:rPr>
              <a:t>JPopupMenu</a:t>
            </a:r>
            <a:r>
              <a:rPr lang="zh-CN" altLang="en-US" sz="3600" b="1" dirty="0">
                <a:solidFill>
                  <a:srgbClr val="FFC000"/>
                </a:solidFill>
                <a:latin typeface="+mj-ea"/>
                <a:ea typeface="+mj-ea"/>
              </a:rPr>
              <a:t>）</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内容占位符 1"/>
          <p:cNvSpPr>
            <a:spLocks noGrp="1"/>
          </p:cNvSpPr>
          <p:nvPr>
            <p:ph idx="1"/>
          </p:nvPr>
        </p:nvSpPr>
        <p:spPr>
          <a:xfrm>
            <a:off x="166688" y="1143000"/>
            <a:ext cx="8977312" cy="4768850"/>
          </a:xfrm>
        </p:spPr>
        <p:txBody>
          <a:bodyPr/>
          <a:lstStyle/>
          <a:p>
            <a:pPr lvl="1">
              <a:spcBef>
                <a:spcPct val="0"/>
              </a:spcBef>
              <a:buClrTx/>
              <a:buFont typeface="Wingdings" panose="05000000000000000000" pitchFamily="2" charset="2"/>
              <a:buChar char="n"/>
            </a:pPr>
            <a:r>
              <a:rPr lang="zh-CN" altLang="en-US" dirty="0" smtClean="0"/>
              <a:t>使用方法</a:t>
            </a:r>
          </a:p>
          <a:p>
            <a:pPr lvl="1">
              <a:spcBef>
                <a:spcPct val="0"/>
              </a:spcBef>
              <a:buClrTx/>
              <a:buFontTx/>
              <a:buNone/>
            </a:pPr>
            <a:r>
              <a:rPr lang="zh-CN" altLang="en-US" dirty="0" smtClean="0">
                <a:solidFill>
                  <a:schemeClr val="tx1"/>
                </a:solidFill>
              </a:rPr>
              <a:t>需要给响应快捷菜单显示的组件添加鼠标监听器</a:t>
            </a:r>
          </a:p>
          <a:p>
            <a:pPr lvl="1">
              <a:spcBef>
                <a:spcPct val="0"/>
              </a:spcBef>
              <a:buFont typeface="Wingdings" panose="05000000000000000000" pitchFamily="2" charset="2"/>
              <a:buNone/>
            </a:pPr>
            <a:r>
              <a:rPr lang="en-US" altLang="zh-CN" dirty="0" err="1" smtClean="0">
                <a:solidFill>
                  <a:schemeClr val="tx1"/>
                </a:solidFill>
                <a:latin typeface="宋体" panose="02010600030101010101" pitchFamily="2" charset="-122"/>
              </a:rPr>
              <a:t>addMouseListener</a:t>
            </a:r>
            <a:r>
              <a:rPr lang="en-US" altLang="zh-CN" dirty="0" smtClean="0">
                <a:solidFill>
                  <a:srgbClr val="00FF00"/>
                </a:solidFill>
                <a:latin typeface="宋体" panose="02010600030101010101" pitchFamily="2" charset="-122"/>
              </a:rPr>
              <a:t>(new </a:t>
            </a:r>
            <a:r>
              <a:rPr lang="en-US" altLang="zh-CN" dirty="0" err="1" smtClean="0">
                <a:solidFill>
                  <a:srgbClr val="00FF00"/>
                </a:solidFill>
                <a:latin typeface="宋体" panose="02010600030101010101" pitchFamily="2" charset="-122"/>
              </a:rPr>
              <a:t>MouseAdapter</a:t>
            </a:r>
            <a:r>
              <a:rPr lang="en-US" altLang="zh-CN" dirty="0" smtClean="0">
                <a:solidFill>
                  <a:srgbClr val="00FF00"/>
                </a:solidFill>
                <a:latin typeface="宋体" panose="02010600030101010101" pitchFamily="2" charset="-122"/>
              </a:rPr>
              <a:t>(){</a:t>
            </a:r>
            <a:br>
              <a:rPr lang="en-US" altLang="zh-CN" dirty="0" smtClean="0">
                <a:solidFill>
                  <a:srgbClr val="00FF00"/>
                </a:solidFill>
                <a:latin typeface="宋体" panose="02010600030101010101" pitchFamily="2" charset="-122"/>
              </a:rPr>
            </a:br>
            <a:r>
              <a:rPr lang="en-US" altLang="zh-CN" dirty="0" smtClean="0">
                <a:solidFill>
                  <a:srgbClr val="00FF00"/>
                </a:solidFill>
                <a:latin typeface="宋体" panose="02010600030101010101" pitchFamily="2" charset="-122"/>
              </a:rPr>
              <a:t>public void </a:t>
            </a:r>
            <a:r>
              <a:rPr lang="en-US" altLang="zh-CN" dirty="0" err="1" smtClean="0">
                <a:solidFill>
                  <a:schemeClr val="tx1"/>
                </a:solidFill>
                <a:latin typeface="宋体" panose="02010600030101010101" pitchFamily="2" charset="-122"/>
              </a:rPr>
              <a:t>mouseReleased</a:t>
            </a:r>
            <a:r>
              <a:rPr lang="en-US" altLang="zh-CN" dirty="0" smtClean="0">
                <a:solidFill>
                  <a:srgbClr val="00FF00"/>
                </a:solidFill>
                <a:latin typeface="宋体" panose="02010600030101010101" pitchFamily="2" charset="-122"/>
              </a:rPr>
              <a:t>(</a:t>
            </a:r>
            <a:r>
              <a:rPr lang="en-US" altLang="zh-CN" dirty="0" err="1" smtClean="0">
                <a:solidFill>
                  <a:srgbClr val="00FF00"/>
                </a:solidFill>
                <a:latin typeface="宋体" panose="02010600030101010101" pitchFamily="2" charset="-122"/>
              </a:rPr>
              <a:t>MouseEvent</a:t>
            </a:r>
            <a:r>
              <a:rPr lang="en-US" altLang="zh-CN" dirty="0" smtClean="0">
                <a:solidFill>
                  <a:srgbClr val="00FF00"/>
                </a:solidFill>
                <a:latin typeface="宋体" panose="02010600030101010101" pitchFamily="2" charset="-122"/>
              </a:rPr>
              <a:t> </a:t>
            </a:r>
            <a:r>
              <a:rPr lang="en-US" altLang="zh-CN" dirty="0" err="1" smtClean="0">
                <a:solidFill>
                  <a:srgbClr val="00FF00"/>
                </a:solidFill>
                <a:latin typeface="宋体" panose="02010600030101010101" pitchFamily="2" charset="-122"/>
              </a:rPr>
              <a:t>evt</a:t>
            </a:r>
            <a:r>
              <a:rPr lang="en-US" altLang="zh-CN" dirty="0" smtClean="0">
                <a:solidFill>
                  <a:srgbClr val="00FF00"/>
                </a:solidFill>
                <a:latin typeface="宋体" panose="02010600030101010101" pitchFamily="2" charset="-122"/>
              </a:rPr>
              <a:t>){</a:t>
            </a:r>
            <a:br>
              <a:rPr lang="en-US" altLang="zh-CN" dirty="0" smtClean="0">
                <a:solidFill>
                  <a:srgbClr val="00FF00"/>
                </a:solidFill>
                <a:latin typeface="宋体" panose="02010600030101010101" pitchFamily="2" charset="-122"/>
              </a:rPr>
            </a:br>
            <a:r>
              <a:rPr lang="en-US" altLang="zh-CN" dirty="0" smtClean="0">
                <a:solidFill>
                  <a:srgbClr val="00FF00"/>
                </a:solidFill>
                <a:latin typeface="宋体" panose="02010600030101010101" pitchFamily="2" charset="-122"/>
              </a:rPr>
              <a:t>  if (</a:t>
            </a:r>
            <a:r>
              <a:rPr lang="en-US" altLang="zh-CN" dirty="0" err="1" smtClean="0">
                <a:solidFill>
                  <a:srgbClr val="00FF00"/>
                </a:solidFill>
                <a:latin typeface="宋体" panose="02010600030101010101" pitchFamily="2" charset="-122"/>
              </a:rPr>
              <a:t>evt.</a:t>
            </a:r>
            <a:r>
              <a:rPr lang="en-US" altLang="zh-CN" dirty="0" err="1" smtClean="0">
                <a:solidFill>
                  <a:schemeClr val="tx1"/>
                </a:solidFill>
                <a:latin typeface="宋体" panose="02010600030101010101" pitchFamily="2" charset="-122"/>
              </a:rPr>
              <a:t>isPopupTrigger</a:t>
            </a:r>
            <a:r>
              <a:rPr lang="en-US" altLang="zh-CN" dirty="0" smtClean="0">
                <a:solidFill>
                  <a:schemeClr val="tx1"/>
                </a:solidFill>
                <a:latin typeface="宋体" panose="02010600030101010101" pitchFamily="2" charset="-122"/>
              </a:rPr>
              <a:t>()</a:t>
            </a:r>
            <a:r>
              <a:rPr lang="en-US" altLang="zh-CN" dirty="0" smtClean="0">
                <a:solidFill>
                  <a:srgbClr val="00FF00"/>
                </a:solidFill>
                <a:latin typeface="宋体" panose="02010600030101010101" pitchFamily="2" charset="-122"/>
              </a:rPr>
              <a:t>){</a:t>
            </a:r>
            <a:br>
              <a:rPr lang="en-US" altLang="zh-CN" dirty="0" smtClean="0">
                <a:solidFill>
                  <a:srgbClr val="00FF00"/>
                </a:solidFill>
                <a:latin typeface="宋体" panose="02010600030101010101" pitchFamily="2" charset="-122"/>
              </a:rPr>
            </a:br>
            <a:r>
              <a:rPr lang="en-US" altLang="zh-CN" dirty="0" smtClean="0">
                <a:solidFill>
                  <a:srgbClr val="00FF00"/>
                </a:solidFill>
                <a:latin typeface="宋体" panose="02010600030101010101" pitchFamily="2" charset="-122"/>
              </a:rPr>
              <a:t>	 </a:t>
            </a:r>
            <a:r>
              <a:rPr lang="en-US" altLang="zh-CN" dirty="0" err="1" smtClean="0">
                <a:solidFill>
                  <a:srgbClr val="00FF00"/>
                </a:solidFill>
                <a:latin typeface="宋体" panose="02010600030101010101" pitchFamily="2" charset="-122"/>
              </a:rPr>
              <a:t>popupMenu.show</a:t>
            </a:r>
            <a:r>
              <a:rPr lang="en-US" altLang="zh-CN" dirty="0" smtClean="0">
                <a:solidFill>
                  <a:srgbClr val="00FF00"/>
                </a:solidFill>
                <a:latin typeface="宋体" panose="02010600030101010101" pitchFamily="2" charset="-122"/>
              </a:rPr>
              <a:t>(</a:t>
            </a:r>
            <a:r>
              <a:rPr lang="en-US" altLang="zh-CN" dirty="0" err="1" smtClean="0">
                <a:solidFill>
                  <a:schemeClr val="tx1"/>
                </a:solidFill>
                <a:latin typeface="宋体" panose="02010600030101010101" pitchFamily="2" charset="-122"/>
              </a:rPr>
              <a:t>evt.getComponent</a:t>
            </a:r>
            <a:r>
              <a:rPr lang="en-US" altLang="zh-CN" dirty="0" smtClean="0">
                <a:solidFill>
                  <a:schemeClr val="tx1"/>
                </a:solidFill>
                <a:latin typeface="宋体" panose="02010600030101010101" pitchFamily="2" charset="-122"/>
              </a:rPr>
              <a:t>(),</a:t>
            </a:r>
            <a:br>
              <a:rPr lang="en-US" altLang="zh-CN" dirty="0" smtClean="0">
                <a:solidFill>
                  <a:schemeClr val="tx1"/>
                </a:solidFill>
                <a:latin typeface="宋体" panose="02010600030101010101" pitchFamily="2" charset="-122"/>
              </a:rPr>
            </a:br>
            <a:r>
              <a:rPr lang="en-US" altLang="zh-CN" dirty="0" smtClean="0">
                <a:solidFill>
                  <a:schemeClr val="tx1"/>
                </a:solidFill>
                <a:latin typeface="宋体" panose="02010600030101010101" pitchFamily="2" charset="-122"/>
              </a:rPr>
              <a:t>			      </a:t>
            </a:r>
            <a:r>
              <a:rPr lang="en-US" altLang="zh-CN" dirty="0" err="1" smtClean="0">
                <a:solidFill>
                  <a:schemeClr val="tx1"/>
                </a:solidFill>
                <a:latin typeface="宋体" panose="02010600030101010101" pitchFamily="2" charset="-122"/>
              </a:rPr>
              <a:t>evt.getX</a:t>
            </a:r>
            <a:r>
              <a:rPr lang="en-US" altLang="zh-CN" dirty="0" smtClean="0">
                <a:solidFill>
                  <a:schemeClr val="tx1"/>
                </a:solidFill>
                <a:latin typeface="宋体" panose="02010600030101010101" pitchFamily="2" charset="-122"/>
              </a:rPr>
              <a:t>(),</a:t>
            </a:r>
            <a:r>
              <a:rPr lang="en-US" altLang="zh-CN" dirty="0" err="1" smtClean="0">
                <a:solidFill>
                  <a:schemeClr val="tx1"/>
                </a:solidFill>
                <a:latin typeface="宋体" panose="02010600030101010101" pitchFamily="2" charset="-122"/>
              </a:rPr>
              <a:t>evt.getY</a:t>
            </a:r>
            <a:r>
              <a:rPr lang="en-US" altLang="zh-CN" dirty="0" smtClean="0">
                <a:solidFill>
                  <a:schemeClr val="tx1"/>
                </a:solidFill>
                <a:latin typeface="宋体" panose="02010600030101010101" pitchFamily="2" charset="-122"/>
              </a:rPr>
              <a:t>()</a:t>
            </a:r>
            <a:r>
              <a:rPr lang="en-US" altLang="zh-CN" dirty="0" smtClean="0">
                <a:solidFill>
                  <a:srgbClr val="00FF00"/>
                </a:solidFill>
                <a:latin typeface="宋体" panose="02010600030101010101" pitchFamily="2" charset="-122"/>
              </a:rPr>
              <a:t>);</a:t>
            </a:r>
            <a:br>
              <a:rPr lang="en-US" altLang="zh-CN" dirty="0" smtClean="0">
                <a:solidFill>
                  <a:srgbClr val="00FF00"/>
                </a:solidFill>
                <a:latin typeface="宋体" panose="02010600030101010101" pitchFamily="2" charset="-122"/>
              </a:rPr>
            </a:br>
            <a:r>
              <a:rPr lang="en-US" altLang="zh-CN" dirty="0" smtClean="0">
                <a:solidFill>
                  <a:srgbClr val="00FF00"/>
                </a:solidFill>
                <a:latin typeface="宋体" panose="02010600030101010101" pitchFamily="2" charset="-122"/>
              </a:rPr>
              <a:t>  }</a:t>
            </a:r>
          </a:p>
          <a:p>
            <a:pPr lvl="1">
              <a:spcBef>
                <a:spcPct val="0"/>
              </a:spcBef>
              <a:buFont typeface="Wingdings" panose="05000000000000000000" pitchFamily="2" charset="2"/>
              <a:buNone/>
            </a:pPr>
            <a:r>
              <a:rPr lang="en-US" altLang="zh-CN" dirty="0" smtClean="0">
                <a:solidFill>
                  <a:srgbClr val="00FF00"/>
                </a:solidFill>
                <a:latin typeface="宋体" panose="02010600030101010101" pitchFamily="2" charset="-122"/>
              </a:rPr>
              <a:t>	}</a:t>
            </a:r>
          </a:p>
          <a:p>
            <a:pPr lvl="1">
              <a:spcBef>
                <a:spcPct val="0"/>
              </a:spcBef>
              <a:buFont typeface="Wingdings" panose="05000000000000000000" pitchFamily="2" charset="2"/>
              <a:buNone/>
            </a:pPr>
            <a:r>
              <a:rPr lang="en-US" altLang="zh-CN" dirty="0" smtClean="0">
                <a:solidFill>
                  <a:srgbClr val="00FF00"/>
                </a:solidFill>
                <a:latin typeface="宋体" panose="02010600030101010101" pitchFamily="2" charset="-122"/>
              </a:rPr>
              <a:t>});</a:t>
            </a:r>
          </a:p>
        </p:txBody>
      </p:sp>
      <p:sp>
        <p:nvSpPr>
          <p:cNvPr id="4" name="Rectangle 2"/>
          <p:cNvSpPr txBox="1">
            <a:spLocks noChangeArrowheads="1"/>
          </p:cNvSpPr>
          <p:nvPr/>
        </p:nvSpPr>
        <p:spPr>
          <a:xfrm>
            <a:off x="467544" y="404664"/>
            <a:ext cx="8229600" cy="642938"/>
          </a:xfrm>
          <a:prstGeom prst="rect">
            <a:avLst/>
          </a:prstGeom>
        </p:spPr>
        <p:txBody>
          <a:bodyPr/>
          <a:lstStyle/>
          <a:p>
            <a:pPr algn="ctr">
              <a:defRPr/>
            </a:pPr>
            <a:r>
              <a:rPr lang="zh-CN" altLang="en-US" sz="3600" b="1" dirty="0">
                <a:solidFill>
                  <a:srgbClr val="FFC000"/>
                </a:solidFill>
                <a:latin typeface="+mj-ea"/>
                <a:ea typeface="+mj-ea"/>
              </a:rPr>
              <a:t>弹出菜单</a:t>
            </a:r>
            <a:r>
              <a:rPr lang="zh-CN" altLang="en-US" sz="3600" b="1" dirty="0">
                <a:solidFill>
                  <a:srgbClr val="FFC000"/>
                </a:solidFill>
                <a:latin typeface="+mj-ea"/>
                <a:ea typeface="+mj-ea"/>
              </a:rPr>
              <a:t>（</a:t>
            </a:r>
            <a:r>
              <a:rPr lang="en-US" altLang="zh-CN" sz="3600" b="1" dirty="0" err="1">
                <a:solidFill>
                  <a:srgbClr val="FFC000"/>
                </a:solidFill>
                <a:latin typeface="+mj-ea"/>
                <a:ea typeface="+mj-ea"/>
              </a:rPr>
              <a:t>JPopupMenu</a:t>
            </a:r>
            <a:r>
              <a:rPr lang="zh-CN" altLang="en-US" sz="3600" b="1" dirty="0">
                <a:solidFill>
                  <a:srgbClr val="FFC000"/>
                </a:solidFill>
                <a:latin typeface="+mj-ea"/>
                <a:ea typeface="+mj-ea"/>
              </a:rPr>
              <a:t>）</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内容占位符 1"/>
          <p:cNvSpPr>
            <a:spLocks noGrp="1"/>
          </p:cNvSpPr>
          <p:nvPr>
            <p:ph idx="1"/>
          </p:nvPr>
        </p:nvSpPr>
        <p:spPr>
          <a:xfrm>
            <a:off x="323528" y="1412776"/>
            <a:ext cx="8077720" cy="4839865"/>
          </a:xfrm>
        </p:spPr>
        <p:txBody>
          <a:bodyPr/>
          <a:lstStyle/>
          <a:p>
            <a:pPr lvl="1">
              <a:spcBef>
                <a:spcPct val="0"/>
              </a:spcBef>
              <a:buFont typeface="Wingdings" panose="05000000000000000000" pitchFamily="2" charset="2"/>
              <a:buChar char="n"/>
            </a:pPr>
            <a:r>
              <a:rPr lang="zh-CN" altLang="en-US" dirty="0" smtClean="0"/>
              <a:t>构造方法</a:t>
            </a:r>
          </a:p>
          <a:p>
            <a:pPr marL="1625600" lvl="2" indent="-711200">
              <a:spcBef>
                <a:spcPct val="0"/>
              </a:spcBef>
              <a:buFont typeface="Wingdings" panose="05000000000000000000" pitchFamily="2" charset="2"/>
              <a:buNone/>
            </a:pPr>
            <a:r>
              <a:rPr lang="en-US" altLang="zh-CN" dirty="0" err="1" smtClean="0">
                <a:solidFill>
                  <a:schemeClr val="tx1"/>
                </a:solidFill>
                <a:latin typeface="宋体" panose="02010600030101010101" pitchFamily="2" charset="-122"/>
              </a:rPr>
              <a:t>JToolBar</a:t>
            </a:r>
            <a:r>
              <a:rPr lang="en-US" altLang="zh-CN" dirty="0" smtClean="0">
                <a:solidFill>
                  <a:schemeClr val="tx1"/>
                </a:solidFill>
                <a:latin typeface="宋体" panose="02010600030101010101" pitchFamily="2" charset="-122"/>
              </a:rPr>
              <a:t> </a:t>
            </a:r>
            <a:r>
              <a:rPr lang="en-US" altLang="zh-CN" dirty="0" err="1" smtClean="0">
                <a:solidFill>
                  <a:schemeClr val="tx1"/>
                </a:solidFill>
                <a:latin typeface="宋体" panose="02010600030101010101" pitchFamily="2" charset="-122"/>
              </a:rPr>
              <a:t>toolBar</a:t>
            </a:r>
            <a:r>
              <a:rPr lang="en-US" altLang="zh-CN" dirty="0" smtClean="0">
                <a:solidFill>
                  <a:schemeClr val="tx1"/>
                </a:solidFill>
                <a:latin typeface="宋体" panose="02010600030101010101" pitchFamily="2" charset="-122"/>
              </a:rPr>
              <a:t> = new </a:t>
            </a:r>
            <a:r>
              <a:rPr lang="en-US" altLang="zh-CN" dirty="0" err="1" smtClean="0">
                <a:solidFill>
                  <a:schemeClr val="tx1"/>
                </a:solidFill>
                <a:latin typeface="宋体" panose="02010600030101010101" pitchFamily="2" charset="-122"/>
              </a:rPr>
              <a:t>JToolBar</a:t>
            </a:r>
            <a:r>
              <a:rPr lang="en-US" altLang="zh-CN" dirty="0" smtClean="0">
                <a:solidFill>
                  <a:schemeClr val="tx1"/>
                </a:solidFill>
                <a:latin typeface="宋体" panose="02010600030101010101" pitchFamily="2" charset="-122"/>
              </a:rPr>
              <a:t>();</a:t>
            </a:r>
          </a:p>
          <a:p>
            <a:pPr lvl="1">
              <a:spcBef>
                <a:spcPct val="0"/>
              </a:spcBef>
              <a:buClrTx/>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其他方法</a:t>
            </a:r>
            <a:endParaRPr lang="zh-CN" altLang="en-US" dirty="0" smtClean="0">
              <a:solidFill>
                <a:srgbClr val="00FF00"/>
              </a:solidFill>
              <a:latin typeface="宋体" panose="02010600030101010101" pitchFamily="2" charset="-122"/>
            </a:endParaRPr>
          </a:p>
          <a:p>
            <a:pPr marL="1625600" lvl="2" indent="-711200">
              <a:spcBef>
                <a:spcPct val="0"/>
              </a:spcBef>
              <a:buClrTx/>
              <a:buFont typeface="Wingdings" panose="05000000000000000000" pitchFamily="2" charset="2"/>
              <a:buNone/>
            </a:pPr>
            <a:r>
              <a:rPr lang="en-US" altLang="zh-CN" dirty="0" smtClean="0">
                <a:solidFill>
                  <a:schemeClr val="tx1"/>
                </a:solidFill>
                <a:latin typeface="宋体" panose="02010600030101010101" pitchFamily="2" charset="-122"/>
              </a:rPr>
              <a:t>void add(</a:t>
            </a:r>
            <a:r>
              <a:rPr lang="zh-CN" altLang="en-US" dirty="0" smtClean="0">
                <a:solidFill>
                  <a:schemeClr val="tx1"/>
                </a:solidFill>
                <a:latin typeface="宋体" panose="02010600030101010101" pitchFamily="2" charset="-122"/>
              </a:rPr>
              <a:t>组件对象</a:t>
            </a:r>
            <a:r>
              <a:rPr lang="en-US" altLang="zh-CN" dirty="0" smtClean="0">
                <a:solidFill>
                  <a:schemeClr val="tx1"/>
                </a:solidFill>
                <a:latin typeface="宋体" panose="02010600030101010101" pitchFamily="2" charset="-122"/>
              </a:rPr>
              <a:t>);</a:t>
            </a:r>
          </a:p>
          <a:p>
            <a:pPr marL="1625600" lvl="2" indent="-711200">
              <a:spcBef>
                <a:spcPct val="0"/>
              </a:spcBef>
              <a:buClrTx/>
              <a:buFont typeface="Wingdings" panose="05000000000000000000" pitchFamily="2" charset="2"/>
              <a:buNone/>
            </a:pPr>
            <a:r>
              <a:rPr lang="en-US" altLang="zh-CN" dirty="0" smtClean="0">
                <a:solidFill>
                  <a:schemeClr val="tx1"/>
                </a:solidFill>
                <a:latin typeface="宋体" panose="02010600030101010101" pitchFamily="2" charset="-122"/>
              </a:rPr>
              <a:t>void </a:t>
            </a:r>
            <a:r>
              <a:rPr lang="en-US" altLang="zh-CN" dirty="0" err="1" smtClean="0">
                <a:solidFill>
                  <a:schemeClr val="tx1"/>
                </a:solidFill>
                <a:latin typeface="宋体" panose="02010600030101010101" pitchFamily="2" charset="-122"/>
              </a:rPr>
              <a:t>addSeparator</a:t>
            </a:r>
            <a:r>
              <a:rPr lang="en-US" altLang="zh-CN" dirty="0" smtClean="0">
                <a:solidFill>
                  <a:schemeClr val="tx1"/>
                </a:solidFill>
                <a:latin typeface="宋体" panose="02010600030101010101" pitchFamily="2" charset="-122"/>
              </a:rPr>
              <a:t>();</a:t>
            </a:r>
          </a:p>
          <a:p>
            <a:pPr lvl="1">
              <a:spcBef>
                <a:spcPct val="0"/>
              </a:spcBef>
              <a:buClrTx/>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为加入的组件添加提示信息</a:t>
            </a:r>
            <a:endParaRPr lang="zh-CN" altLang="en-US" dirty="0" smtClean="0">
              <a:solidFill>
                <a:srgbClr val="00FF00"/>
              </a:solidFill>
              <a:latin typeface="宋体" panose="02010600030101010101" pitchFamily="2" charset="-122"/>
            </a:endParaRPr>
          </a:p>
          <a:p>
            <a:pPr marL="1625600" lvl="2" indent="-711200">
              <a:spcBef>
                <a:spcPct val="0"/>
              </a:spcBef>
              <a:buClrTx/>
              <a:buFont typeface="Wingdings" panose="05000000000000000000" pitchFamily="2" charset="2"/>
              <a:buNone/>
            </a:pPr>
            <a:r>
              <a:rPr lang="zh-CN" altLang="en-US" dirty="0" smtClean="0">
                <a:solidFill>
                  <a:schemeClr val="tx1"/>
                </a:solidFill>
                <a:latin typeface="宋体" panose="02010600030101010101" pitchFamily="2" charset="-122"/>
              </a:rPr>
              <a:t>组件对象</a:t>
            </a:r>
            <a:r>
              <a:rPr lang="en-US" altLang="zh-CN" dirty="0" smtClean="0">
                <a:solidFill>
                  <a:schemeClr val="tx1"/>
                </a:solidFill>
                <a:latin typeface="宋体" panose="02010600030101010101" pitchFamily="2" charset="-122"/>
              </a:rPr>
              <a:t>.</a:t>
            </a:r>
            <a:r>
              <a:rPr lang="en-US" altLang="zh-CN" dirty="0" err="1" smtClean="0">
                <a:solidFill>
                  <a:schemeClr val="tx1"/>
                </a:solidFill>
                <a:latin typeface="宋体" panose="02010600030101010101" pitchFamily="2" charset="-122"/>
              </a:rPr>
              <a:t>setToolTipText</a:t>
            </a:r>
            <a:r>
              <a:rPr lang="en-US" altLang="zh-CN" dirty="0" smtClean="0">
                <a:solidFill>
                  <a:schemeClr val="tx1"/>
                </a:solidFill>
                <a:latin typeface="宋体" panose="02010600030101010101" pitchFamily="2" charset="-122"/>
              </a:rPr>
              <a:t>(String);</a:t>
            </a:r>
          </a:p>
          <a:p>
            <a:pPr>
              <a:buFont typeface="Wingdings" panose="05000000000000000000" pitchFamily="2" charset="2"/>
              <a:buChar char="n"/>
            </a:pPr>
            <a:endParaRPr lang="zh-CN" altLang="en-US" dirty="0" smtClean="0"/>
          </a:p>
        </p:txBody>
      </p:sp>
      <p:sp>
        <p:nvSpPr>
          <p:cNvPr id="4" name="Rectangle 2"/>
          <p:cNvSpPr txBox="1">
            <a:spLocks noChangeArrowheads="1"/>
          </p:cNvSpPr>
          <p:nvPr/>
        </p:nvSpPr>
        <p:spPr>
          <a:xfrm>
            <a:off x="-180528" y="476672"/>
            <a:ext cx="8229600" cy="642938"/>
          </a:xfrm>
          <a:prstGeom prst="rect">
            <a:avLst/>
          </a:prstGeom>
        </p:spPr>
        <p:txBody>
          <a:bodyPr/>
          <a:lstStyle/>
          <a:p>
            <a:pPr algn="ctr">
              <a:defRPr/>
            </a:pPr>
            <a:r>
              <a:rPr lang="zh-CN" altLang="en-US" sz="3600" b="1" dirty="0">
                <a:solidFill>
                  <a:srgbClr val="FFC000"/>
                </a:solidFill>
                <a:latin typeface="+mj-ea"/>
                <a:ea typeface="+mj-ea"/>
              </a:rPr>
              <a:t>工具条（</a:t>
            </a:r>
            <a:r>
              <a:rPr lang="en-US" altLang="zh-CN" sz="3600" b="1" dirty="0" err="1">
                <a:solidFill>
                  <a:srgbClr val="FFC000"/>
                </a:solidFill>
                <a:latin typeface="+mj-ea"/>
                <a:ea typeface="+mj-ea"/>
              </a:rPr>
              <a:t>JToolBar</a:t>
            </a:r>
            <a:r>
              <a:rPr lang="zh-CN" altLang="en-US" sz="3600" b="1" dirty="0">
                <a:solidFill>
                  <a:srgbClr val="FFC000"/>
                </a:solidFill>
                <a:latin typeface="+mj-ea"/>
                <a:ea typeface="+mj-ea"/>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a:xfrm>
            <a:off x="323528" y="1503015"/>
            <a:ext cx="8726488" cy="4086225"/>
          </a:xfrm>
        </p:spPr>
        <p:txBody>
          <a:bodyPr/>
          <a:lstStyle/>
          <a:p>
            <a:pPr lvl="1">
              <a:buFont typeface="Wingdings" panose="05000000000000000000" pitchFamily="2" charset="2"/>
              <a:buChar char="n"/>
            </a:pPr>
            <a:r>
              <a:rPr lang="zh-CN" altLang="en-US" dirty="0" smtClean="0"/>
              <a:t>一个顶层容器（即主窗口）</a:t>
            </a:r>
          </a:p>
          <a:p>
            <a:pPr lvl="1">
              <a:buFont typeface="Wingdings" panose="05000000000000000000" pitchFamily="2" charset="2"/>
              <a:buChar char="n"/>
            </a:pPr>
            <a:r>
              <a:rPr lang="zh-CN" altLang="en-US" dirty="0" smtClean="0"/>
              <a:t>顶层容器包含若干个中间容器</a:t>
            </a:r>
            <a:endParaRPr lang="zh-CN" altLang="en-US" dirty="0" smtClean="0">
              <a:solidFill>
                <a:srgbClr val="66FFFF"/>
              </a:solidFill>
            </a:endParaRPr>
          </a:p>
          <a:p>
            <a:pPr lvl="1">
              <a:buFont typeface="Wingdings" panose="05000000000000000000" pitchFamily="2" charset="2"/>
              <a:buChar char="n"/>
            </a:pPr>
            <a:r>
              <a:rPr lang="zh-CN" altLang="en-US" dirty="0" smtClean="0"/>
              <a:t>每个中间容器包含若干个基本组件</a:t>
            </a:r>
          </a:p>
          <a:p>
            <a:pPr lvl="1">
              <a:buFont typeface="Wingdings" panose="05000000000000000000" pitchFamily="2" charset="2"/>
              <a:buChar char="n"/>
            </a:pPr>
            <a:r>
              <a:rPr lang="zh-CN" altLang="en-US" dirty="0" smtClean="0"/>
              <a:t>按照合理的布局方式将它们组织在一起</a:t>
            </a:r>
          </a:p>
          <a:p>
            <a:pPr lvl="1">
              <a:buFont typeface="Wingdings" panose="05000000000000000000" pitchFamily="2" charset="2"/>
              <a:buChar char="n"/>
            </a:pPr>
            <a:r>
              <a:rPr lang="zh-CN" altLang="en-US" dirty="0" smtClean="0"/>
              <a:t>基本组件可响应发生在其上的事件</a:t>
            </a:r>
            <a:endParaRPr lang="zh-CN" altLang="en-US" dirty="0" smtClean="0"/>
          </a:p>
        </p:txBody>
      </p:sp>
      <p:sp>
        <p:nvSpPr>
          <p:cNvPr id="4" name="Rectangle 2"/>
          <p:cNvSpPr>
            <a:spLocks noGrp="1" noChangeArrowheads="1"/>
          </p:cNvSpPr>
          <p:nvPr>
            <p:ph type="title" idx="4294967295"/>
          </p:nvPr>
        </p:nvSpPr>
        <p:spPr>
          <a:xfrm>
            <a:off x="467544" y="404664"/>
            <a:ext cx="8229600" cy="642937"/>
          </a:xfrm>
          <a:prstGeom prst="rect">
            <a:avLst/>
          </a:prstGeom>
        </p:spPr>
        <p:txBody>
          <a:bodyPr/>
          <a:lstStyle/>
          <a:p>
            <a:pPr>
              <a:defRPr/>
            </a:pPr>
            <a:r>
              <a:rPr lang="en-US" altLang="zh-CN" dirty="0" smtClean="0"/>
              <a:t>Java</a:t>
            </a:r>
            <a:r>
              <a:rPr lang="zh-CN" altLang="en-US" dirty="0" smtClean="0"/>
              <a:t>程序界面的构成</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idx="1"/>
          </p:nvPr>
        </p:nvSpPr>
        <p:spPr>
          <a:xfrm>
            <a:off x="71438" y="1285875"/>
            <a:ext cx="8977312" cy="4840288"/>
          </a:xfrm>
        </p:spPr>
        <p:txBody>
          <a:bodyPr/>
          <a:lstStyle/>
          <a:p>
            <a:pPr lvl="1">
              <a:spcBef>
                <a:spcPct val="0"/>
              </a:spcBef>
              <a:buClrTx/>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菜单和工具条示例</a:t>
            </a:r>
            <a:br>
              <a:rPr lang="zh-CN" altLang="en-US" dirty="0" smtClean="0">
                <a:latin typeface="宋体" panose="02010600030101010101" pitchFamily="2" charset="-122"/>
                <a:cs typeface="Tahoma" panose="020B0604030504040204" pitchFamily="34" charset="0"/>
              </a:rPr>
            </a:br>
            <a:endParaRPr lang="en-US" altLang="zh-CN" dirty="0" smtClean="0">
              <a:solidFill>
                <a:schemeClr val="tx1"/>
              </a:solidFill>
              <a:latin typeface="宋体" panose="02010600030101010101" pitchFamily="2" charset="-122"/>
            </a:endParaRPr>
          </a:p>
        </p:txBody>
      </p:sp>
      <p:sp>
        <p:nvSpPr>
          <p:cNvPr id="5" name="Rectangle 2"/>
          <p:cNvSpPr txBox="1">
            <a:spLocks noChangeArrowheads="1"/>
          </p:cNvSpPr>
          <p:nvPr/>
        </p:nvSpPr>
        <p:spPr>
          <a:xfrm>
            <a:off x="445294" y="332656"/>
            <a:ext cx="8229600" cy="642938"/>
          </a:xfrm>
          <a:prstGeom prst="rect">
            <a:avLst/>
          </a:prstGeom>
        </p:spPr>
        <p:txBody>
          <a:bodyPr/>
          <a:lstStyle/>
          <a:p>
            <a:pPr algn="ctr">
              <a:defRPr/>
            </a:pPr>
            <a:r>
              <a:rPr lang="zh-CN" altLang="en-US" sz="3600" b="1" dirty="0">
                <a:solidFill>
                  <a:srgbClr val="FFC000"/>
                </a:solidFill>
                <a:latin typeface="+mj-ea"/>
                <a:ea typeface="+mj-ea"/>
              </a:rPr>
              <a:t>示例</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idx="1"/>
          </p:nvPr>
        </p:nvSpPr>
        <p:spPr>
          <a:xfrm>
            <a:off x="71438" y="1428750"/>
            <a:ext cx="8977312" cy="4697413"/>
          </a:xfrm>
        </p:spPr>
        <p:txBody>
          <a:bodyPr/>
          <a:lstStyle/>
          <a:p>
            <a:pPr lvl="1">
              <a:lnSpc>
                <a:spcPct val="90000"/>
              </a:lnSpc>
              <a:buFont typeface="Wingdings" panose="05000000000000000000" pitchFamily="2" charset="2"/>
              <a:buChar char="n"/>
            </a:pPr>
            <a:r>
              <a:rPr lang="zh-CN" altLang="en-US" smtClean="0">
                <a:latin typeface="宋体" panose="02010600030101010101" pitchFamily="2" charset="-122"/>
              </a:rPr>
              <a:t>表格是一种以行</a:t>
            </a:r>
            <a:r>
              <a:rPr lang="en-US" altLang="zh-CN" smtClean="0">
                <a:latin typeface="宋体" panose="02010600030101010101" pitchFamily="2" charset="-122"/>
              </a:rPr>
              <a:t>/</a:t>
            </a:r>
            <a:r>
              <a:rPr lang="zh-CN" altLang="en-US" smtClean="0">
                <a:latin typeface="宋体" panose="02010600030101010101" pitchFamily="2" charset="-122"/>
              </a:rPr>
              <a:t>列（二维表）形式显示和操作数据的组件，功能强大，常与数据库结合使用</a:t>
            </a:r>
          </a:p>
          <a:p>
            <a:pPr lvl="1">
              <a:lnSpc>
                <a:spcPct val="90000"/>
              </a:lnSpc>
              <a:buFont typeface="Wingdings" panose="05000000000000000000" pitchFamily="2" charset="2"/>
              <a:buChar char="n"/>
            </a:pPr>
            <a:r>
              <a:rPr lang="zh-CN" altLang="en-US" smtClean="0">
                <a:latin typeface="宋体" panose="02010600030101010101" pitchFamily="2" charset="-122"/>
              </a:rPr>
              <a:t>构造方法</a:t>
            </a:r>
          </a:p>
          <a:p>
            <a:pPr marL="1625600" lvl="2" indent="-711200">
              <a:lnSpc>
                <a:spcPct val="90000"/>
              </a:lnSpc>
              <a:buFont typeface="Wingdings" panose="05000000000000000000" pitchFamily="2" charset="2"/>
              <a:buChar char="Ø"/>
            </a:pPr>
            <a:r>
              <a:rPr lang="en-US" altLang="zh-CN" smtClean="0">
                <a:solidFill>
                  <a:schemeClr val="tx1"/>
                </a:solidFill>
                <a:latin typeface="宋体" panose="02010600030101010101" pitchFamily="2" charset="-122"/>
              </a:rPr>
              <a:t>JTable();</a:t>
            </a:r>
          </a:p>
          <a:p>
            <a:pPr marL="1625600" lvl="2" indent="-711200">
              <a:lnSpc>
                <a:spcPct val="90000"/>
              </a:lnSpc>
              <a:buFont typeface="Wingdings" panose="05000000000000000000" pitchFamily="2" charset="2"/>
              <a:buChar char="Ø"/>
            </a:pPr>
            <a:r>
              <a:rPr lang="en-US" altLang="zh-CN" smtClean="0">
                <a:solidFill>
                  <a:schemeClr val="tx1"/>
                </a:solidFill>
                <a:latin typeface="宋体" panose="02010600030101010101" pitchFamily="2" charset="-122"/>
              </a:rPr>
              <a:t>JTable(int rows,int cols);</a:t>
            </a:r>
          </a:p>
          <a:p>
            <a:pPr marL="1625600" lvl="2" indent="-711200">
              <a:lnSpc>
                <a:spcPct val="90000"/>
              </a:lnSpc>
              <a:buFont typeface="Wingdings" panose="05000000000000000000" pitchFamily="2" charset="2"/>
              <a:buChar char="Ø"/>
            </a:pPr>
            <a:r>
              <a:rPr lang="en-US" altLang="zh-CN" smtClean="0">
                <a:solidFill>
                  <a:schemeClr val="tx1"/>
                </a:solidFill>
                <a:latin typeface="宋体" panose="02010600030101010101" pitchFamily="2" charset="-122"/>
              </a:rPr>
              <a:t>JTable(Object[][],Object[]);</a:t>
            </a:r>
          </a:p>
          <a:p>
            <a:pPr marL="1625600" lvl="2" indent="-711200">
              <a:lnSpc>
                <a:spcPct val="90000"/>
              </a:lnSpc>
              <a:buFont typeface="Wingdings" panose="05000000000000000000" pitchFamily="2" charset="2"/>
              <a:buChar char="Ø"/>
            </a:pPr>
            <a:r>
              <a:rPr lang="en-US" altLang="zh-CN" smtClean="0">
                <a:solidFill>
                  <a:schemeClr val="tx1"/>
                </a:solidFill>
                <a:latin typeface="宋体" panose="02010600030101010101" pitchFamily="2" charset="-122"/>
              </a:rPr>
              <a:t>JTable(TableModel);</a:t>
            </a:r>
          </a:p>
          <a:p>
            <a:pPr marL="1625600" lvl="2" indent="-711200">
              <a:lnSpc>
                <a:spcPct val="90000"/>
              </a:lnSpc>
              <a:buFont typeface="Wingdings" panose="05000000000000000000" pitchFamily="2" charset="2"/>
              <a:buChar char="Ø"/>
            </a:pPr>
            <a:r>
              <a:rPr lang="en-US" altLang="zh-CN" smtClean="0">
                <a:solidFill>
                  <a:schemeClr val="tx1"/>
                </a:solidFill>
                <a:latin typeface="宋体" panose="02010600030101010101" pitchFamily="2" charset="-122"/>
              </a:rPr>
              <a:t>JTable(Vector,Vector);</a:t>
            </a:r>
          </a:p>
        </p:txBody>
      </p:sp>
      <p:sp>
        <p:nvSpPr>
          <p:cNvPr id="5" name="Rectangle 2"/>
          <p:cNvSpPr txBox="1">
            <a:spLocks noChangeArrowheads="1"/>
          </p:cNvSpPr>
          <p:nvPr/>
        </p:nvSpPr>
        <p:spPr>
          <a:xfrm>
            <a:off x="12204" y="548680"/>
            <a:ext cx="8229600" cy="642938"/>
          </a:xfrm>
          <a:prstGeom prst="rect">
            <a:avLst/>
          </a:prstGeom>
        </p:spPr>
        <p:txBody>
          <a:bodyPr/>
          <a:lstStyle/>
          <a:p>
            <a:pPr algn="ctr">
              <a:lnSpc>
                <a:spcPct val="90000"/>
              </a:lnSpc>
              <a:defRPr/>
            </a:pPr>
            <a:r>
              <a:rPr lang="zh-CN" altLang="en-US" sz="3600" b="1" dirty="0">
                <a:solidFill>
                  <a:srgbClr val="FFC000"/>
                </a:solidFill>
                <a:latin typeface="+mj-ea"/>
                <a:ea typeface="+mj-ea"/>
              </a:rPr>
              <a:t>表格（</a:t>
            </a:r>
            <a:r>
              <a:rPr lang="en-US" altLang="zh-CN" sz="3600" b="1" dirty="0" err="1">
                <a:solidFill>
                  <a:srgbClr val="FFC000"/>
                </a:solidFill>
                <a:latin typeface="+mj-ea"/>
                <a:ea typeface="+mj-ea"/>
              </a:rPr>
              <a:t>JTable</a:t>
            </a:r>
            <a:r>
              <a:rPr lang="zh-CN" altLang="en-US" sz="3600" b="1" dirty="0">
                <a:solidFill>
                  <a:srgbClr val="FFC000"/>
                </a:solidFill>
                <a:latin typeface="+mj-ea"/>
                <a:ea typeface="+mj-ea"/>
              </a:rPr>
              <a:t>）</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idx="1"/>
          </p:nvPr>
        </p:nvSpPr>
        <p:spPr>
          <a:xfrm>
            <a:off x="145778" y="1196752"/>
            <a:ext cx="8977312" cy="5126038"/>
          </a:xfrm>
        </p:spPr>
        <p:txBody>
          <a:bodyPr/>
          <a:lstStyle/>
          <a:p>
            <a:pPr lvl="1">
              <a:spcBef>
                <a:spcPct val="0"/>
              </a:spcBef>
              <a:spcAft>
                <a:spcPct val="0"/>
              </a:spcAft>
              <a:buFont typeface="Wingdings" panose="05000000000000000000" pitchFamily="2" charset="2"/>
              <a:buChar char="n"/>
            </a:pPr>
            <a:r>
              <a:rPr lang="zh-CN" altLang="en-US" dirty="0" smtClean="0">
                <a:latin typeface="+mj-ea"/>
                <a:ea typeface="+mj-ea"/>
              </a:rPr>
              <a:t>创建简单表格</a:t>
            </a:r>
          </a:p>
          <a:p>
            <a:pPr marL="1625600" lvl="2" indent="-711200">
              <a:spcBef>
                <a:spcPct val="0"/>
              </a:spcBef>
              <a:spcAft>
                <a:spcPct val="0"/>
              </a:spcAft>
              <a:buFont typeface="Wingdings" panose="05000000000000000000" pitchFamily="2" charset="2"/>
              <a:buNone/>
            </a:pPr>
            <a:r>
              <a:rPr lang="en-US" altLang="zh-CN" dirty="0" smtClean="0">
                <a:solidFill>
                  <a:schemeClr val="tx1"/>
                </a:solidFill>
                <a:latin typeface="+mj-ea"/>
                <a:ea typeface="+mj-ea"/>
              </a:rPr>
              <a:t>Object[] cols = {“</a:t>
            </a:r>
            <a:r>
              <a:rPr lang="zh-CN" altLang="en-US" dirty="0" smtClean="0">
                <a:solidFill>
                  <a:schemeClr val="tx1"/>
                </a:solidFill>
                <a:latin typeface="+mj-ea"/>
                <a:ea typeface="+mj-ea"/>
              </a:rPr>
              <a:t>姓名”</a:t>
            </a:r>
            <a:r>
              <a:rPr lang="en-US" altLang="zh-CN" dirty="0" smtClean="0">
                <a:solidFill>
                  <a:schemeClr val="tx1"/>
                </a:solidFill>
                <a:latin typeface="+mj-ea"/>
                <a:ea typeface="+mj-ea"/>
              </a:rPr>
              <a:t>, “</a:t>
            </a:r>
            <a:r>
              <a:rPr lang="zh-CN" altLang="en-US" dirty="0" smtClean="0">
                <a:solidFill>
                  <a:schemeClr val="tx1"/>
                </a:solidFill>
                <a:latin typeface="+mj-ea"/>
                <a:ea typeface="+mj-ea"/>
              </a:rPr>
              <a:t>班级”</a:t>
            </a:r>
            <a:r>
              <a:rPr lang="en-US" altLang="zh-CN" dirty="0" smtClean="0">
                <a:solidFill>
                  <a:schemeClr val="tx1"/>
                </a:solidFill>
                <a:latin typeface="+mj-ea"/>
                <a:ea typeface="+mj-ea"/>
              </a:rPr>
              <a:t>, “</a:t>
            </a:r>
            <a:r>
              <a:rPr lang="zh-CN" altLang="en-US" dirty="0" smtClean="0">
                <a:solidFill>
                  <a:schemeClr val="tx1"/>
                </a:solidFill>
                <a:latin typeface="+mj-ea"/>
                <a:ea typeface="+mj-ea"/>
              </a:rPr>
              <a:t>成绩”</a:t>
            </a:r>
            <a:r>
              <a:rPr lang="en-US" altLang="zh-CN" dirty="0" smtClean="0">
                <a:solidFill>
                  <a:schemeClr val="tx1"/>
                </a:solidFill>
                <a:latin typeface="+mj-ea"/>
                <a:ea typeface="+mj-ea"/>
              </a:rPr>
              <a:t>};</a:t>
            </a:r>
          </a:p>
          <a:p>
            <a:pPr marL="1625600" lvl="2" indent="-711200">
              <a:spcBef>
                <a:spcPct val="0"/>
              </a:spcBef>
              <a:spcAft>
                <a:spcPct val="0"/>
              </a:spcAft>
              <a:buFont typeface="Wingdings" panose="05000000000000000000" pitchFamily="2" charset="2"/>
              <a:buNone/>
            </a:pPr>
            <a:r>
              <a:rPr lang="en-US" altLang="zh-CN" dirty="0" smtClean="0">
                <a:solidFill>
                  <a:schemeClr val="tx1"/>
                </a:solidFill>
                <a:latin typeface="+mj-ea"/>
                <a:ea typeface="+mj-ea"/>
              </a:rPr>
              <a:t>Object[][] rows = {</a:t>
            </a:r>
          </a:p>
          <a:p>
            <a:pPr marL="1625600" lvl="2" indent="-711200">
              <a:spcBef>
                <a:spcPct val="0"/>
              </a:spcBef>
              <a:spcAft>
                <a:spcPct val="0"/>
              </a:spcAft>
              <a:buFont typeface="Wingdings" panose="05000000000000000000" pitchFamily="2" charset="2"/>
              <a:buNone/>
            </a:pPr>
            <a:r>
              <a:rPr lang="en-US" altLang="zh-CN" dirty="0" smtClean="0">
                <a:solidFill>
                  <a:schemeClr val="tx1"/>
                </a:solidFill>
                <a:latin typeface="+mj-ea"/>
                <a:ea typeface="+mj-ea"/>
              </a:rPr>
              <a:t> {“</a:t>
            </a:r>
            <a:r>
              <a:rPr lang="zh-CN" altLang="en-US" dirty="0" smtClean="0">
                <a:solidFill>
                  <a:schemeClr val="tx1"/>
                </a:solidFill>
                <a:latin typeface="+mj-ea"/>
                <a:ea typeface="+mj-ea"/>
              </a:rPr>
              <a:t>张三”</a:t>
            </a:r>
            <a:r>
              <a:rPr lang="en-US" altLang="zh-CN" dirty="0" smtClean="0">
                <a:solidFill>
                  <a:schemeClr val="tx1"/>
                </a:solidFill>
                <a:latin typeface="+mj-ea"/>
                <a:ea typeface="+mj-ea"/>
              </a:rPr>
              <a:t>,     “</a:t>
            </a:r>
            <a:r>
              <a:rPr lang="zh-CN" altLang="en-US" dirty="0" smtClean="0">
                <a:solidFill>
                  <a:schemeClr val="tx1"/>
                </a:solidFill>
                <a:latin typeface="+mj-ea"/>
                <a:ea typeface="+mj-ea"/>
              </a:rPr>
              <a:t>计</a:t>
            </a:r>
            <a:r>
              <a:rPr lang="en-US" altLang="zh-CN" dirty="0" smtClean="0">
                <a:solidFill>
                  <a:schemeClr val="tx1"/>
                </a:solidFill>
                <a:latin typeface="+mj-ea"/>
                <a:ea typeface="+mj-ea"/>
              </a:rPr>
              <a:t>60”,     new Integer(75)  },</a:t>
            </a:r>
          </a:p>
          <a:p>
            <a:pPr marL="1625600" lvl="2" indent="-711200">
              <a:spcBef>
                <a:spcPct val="0"/>
              </a:spcBef>
              <a:spcAft>
                <a:spcPct val="0"/>
              </a:spcAft>
              <a:buFont typeface="Wingdings" panose="05000000000000000000" pitchFamily="2" charset="2"/>
              <a:buNone/>
            </a:pPr>
            <a:r>
              <a:rPr lang="en-US" altLang="zh-CN" dirty="0" smtClean="0">
                <a:solidFill>
                  <a:schemeClr val="tx1"/>
                </a:solidFill>
                <a:latin typeface="+mj-ea"/>
                <a:ea typeface="+mj-ea"/>
              </a:rPr>
              <a:t> {“</a:t>
            </a:r>
            <a:r>
              <a:rPr lang="zh-CN" altLang="en-US" dirty="0" smtClean="0">
                <a:solidFill>
                  <a:schemeClr val="tx1"/>
                </a:solidFill>
                <a:latin typeface="+mj-ea"/>
                <a:ea typeface="+mj-ea"/>
              </a:rPr>
              <a:t>李四”</a:t>
            </a:r>
            <a:r>
              <a:rPr lang="en-US" altLang="zh-CN" dirty="0" smtClean="0">
                <a:solidFill>
                  <a:schemeClr val="tx1"/>
                </a:solidFill>
                <a:latin typeface="+mj-ea"/>
                <a:ea typeface="+mj-ea"/>
              </a:rPr>
              <a:t>,     “</a:t>
            </a:r>
            <a:r>
              <a:rPr lang="zh-CN" altLang="en-US" dirty="0" smtClean="0">
                <a:solidFill>
                  <a:schemeClr val="tx1"/>
                </a:solidFill>
                <a:latin typeface="+mj-ea"/>
                <a:ea typeface="+mj-ea"/>
              </a:rPr>
              <a:t>网</a:t>
            </a:r>
            <a:r>
              <a:rPr lang="en-US" altLang="zh-CN" dirty="0" smtClean="0">
                <a:solidFill>
                  <a:schemeClr val="tx1"/>
                </a:solidFill>
                <a:latin typeface="+mj-ea"/>
                <a:ea typeface="+mj-ea"/>
              </a:rPr>
              <a:t>66”,     new Integer(85)  },</a:t>
            </a:r>
          </a:p>
          <a:p>
            <a:pPr marL="1625600" lvl="2" indent="-711200">
              <a:spcBef>
                <a:spcPct val="0"/>
              </a:spcBef>
              <a:spcAft>
                <a:spcPct val="0"/>
              </a:spcAft>
              <a:buFont typeface="Wingdings" panose="05000000000000000000" pitchFamily="2" charset="2"/>
              <a:buNone/>
            </a:pPr>
            <a:r>
              <a:rPr lang="en-US" altLang="zh-CN" dirty="0" smtClean="0">
                <a:solidFill>
                  <a:schemeClr val="tx1"/>
                </a:solidFill>
                <a:latin typeface="+mj-ea"/>
                <a:ea typeface="+mj-ea"/>
              </a:rPr>
              <a:t> {“</a:t>
            </a:r>
            <a:r>
              <a:rPr lang="zh-CN" altLang="en-US" dirty="0" smtClean="0">
                <a:solidFill>
                  <a:schemeClr val="tx1"/>
                </a:solidFill>
                <a:latin typeface="+mj-ea"/>
                <a:ea typeface="+mj-ea"/>
              </a:rPr>
              <a:t>王二小”</a:t>
            </a:r>
            <a:r>
              <a:rPr lang="en-US" altLang="zh-CN" dirty="0" smtClean="0">
                <a:solidFill>
                  <a:schemeClr val="tx1"/>
                </a:solidFill>
                <a:latin typeface="+mj-ea"/>
                <a:ea typeface="+mj-ea"/>
              </a:rPr>
              <a:t>, “</a:t>
            </a:r>
            <a:r>
              <a:rPr lang="zh-CN" altLang="en-US" dirty="0" smtClean="0">
                <a:solidFill>
                  <a:schemeClr val="tx1"/>
                </a:solidFill>
                <a:latin typeface="+mj-ea"/>
                <a:ea typeface="+mj-ea"/>
              </a:rPr>
              <a:t>电子</a:t>
            </a:r>
            <a:r>
              <a:rPr lang="en-US" altLang="zh-CN" dirty="0" smtClean="0">
                <a:solidFill>
                  <a:schemeClr val="tx1"/>
                </a:solidFill>
                <a:latin typeface="+mj-ea"/>
                <a:ea typeface="+mj-ea"/>
              </a:rPr>
              <a:t>03”, new Integer(100)}</a:t>
            </a:r>
          </a:p>
          <a:p>
            <a:pPr marL="1625600" lvl="2" indent="-711200">
              <a:spcBef>
                <a:spcPct val="0"/>
              </a:spcBef>
              <a:spcAft>
                <a:spcPct val="0"/>
              </a:spcAft>
              <a:buFont typeface="Wingdings" panose="05000000000000000000" pitchFamily="2" charset="2"/>
              <a:buNone/>
            </a:pPr>
            <a:r>
              <a:rPr lang="en-US" altLang="zh-CN" dirty="0" smtClean="0">
                <a:solidFill>
                  <a:schemeClr val="tx1"/>
                </a:solidFill>
                <a:latin typeface="+mj-ea"/>
                <a:ea typeface="+mj-ea"/>
              </a:rPr>
              <a:t>};</a:t>
            </a:r>
          </a:p>
          <a:p>
            <a:pPr marL="1625600" lvl="2" indent="-711200">
              <a:spcBef>
                <a:spcPct val="0"/>
              </a:spcBef>
              <a:spcAft>
                <a:spcPct val="0"/>
              </a:spcAft>
              <a:buFont typeface="Wingdings" panose="05000000000000000000" pitchFamily="2" charset="2"/>
              <a:buNone/>
            </a:pPr>
            <a:r>
              <a:rPr lang="en-US" altLang="zh-CN" dirty="0" err="1" smtClean="0">
                <a:solidFill>
                  <a:schemeClr val="tx1"/>
                </a:solidFill>
                <a:latin typeface="+mj-ea"/>
                <a:ea typeface="+mj-ea"/>
              </a:rPr>
              <a:t>JTable</a:t>
            </a:r>
            <a:r>
              <a:rPr lang="en-US" altLang="zh-CN" dirty="0" smtClean="0">
                <a:solidFill>
                  <a:schemeClr val="tx1"/>
                </a:solidFill>
                <a:latin typeface="+mj-ea"/>
                <a:ea typeface="+mj-ea"/>
              </a:rPr>
              <a:t> table = new </a:t>
            </a:r>
            <a:r>
              <a:rPr lang="en-US" altLang="zh-CN" dirty="0" err="1" smtClean="0">
                <a:solidFill>
                  <a:schemeClr val="tx1"/>
                </a:solidFill>
                <a:latin typeface="+mj-ea"/>
                <a:ea typeface="+mj-ea"/>
              </a:rPr>
              <a:t>JTable</a:t>
            </a:r>
            <a:r>
              <a:rPr lang="en-US" altLang="zh-CN" dirty="0" smtClean="0">
                <a:solidFill>
                  <a:schemeClr val="tx1"/>
                </a:solidFill>
                <a:latin typeface="+mj-ea"/>
                <a:ea typeface="+mj-ea"/>
              </a:rPr>
              <a:t>(</a:t>
            </a:r>
            <a:r>
              <a:rPr lang="en-US" altLang="zh-CN" dirty="0" err="1" smtClean="0">
                <a:solidFill>
                  <a:schemeClr val="tx1"/>
                </a:solidFill>
                <a:latin typeface="+mj-ea"/>
                <a:ea typeface="+mj-ea"/>
              </a:rPr>
              <a:t>rows,cols</a:t>
            </a:r>
            <a:r>
              <a:rPr lang="en-US" altLang="zh-CN" dirty="0" smtClean="0">
                <a:solidFill>
                  <a:schemeClr val="tx1"/>
                </a:solidFill>
                <a:latin typeface="+mj-ea"/>
                <a:ea typeface="+mj-ea"/>
              </a:rPr>
              <a:t>);</a:t>
            </a:r>
          </a:p>
          <a:p>
            <a:pPr marL="1625600" lvl="2" indent="-711200">
              <a:spcBef>
                <a:spcPct val="0"/>
              </a:spcBef>
              <a:spcAft>
                <a:spcPct val="0"/>
              </a:spcAft>
              <a:buFont typeface="Wingdings" panose="05000000000000000000" pitchFamily="2" charset="2"/>
              <a:buNone/>
            </a:pPr>
            <a:r>
              <a:rPr lang="en-US" altLang="zh-CN" dirty="0" err="1" smtClean="0">
                <a:solidFill>
                  <a:schemeClr val="tx1"/>
                </a:solidFill>
                <a:latin typeface="+mj-ea"/>
                <a:ea typeface="+mj-ea"/>
              </a:rPr>
              <a:t>table.setShowGrid</a:t>
            </a:r>
            <a:r>
              <a:rPr lang="en-US" altLang="zh-CN" dirty="0" smtClean="0">
                <a:solidFill>
                  <a:schemeClr val="tx1"/>
                </a:solidFill>
                <a:latin typeface="+mj-ea"/>
                <a:ea typeface="+mj-ea"/>
              </a:rPr>
              <a:t>(true);</a:t>
            </a:r>
          </a:p>
          <a:p>
            <a:pPr marL="1625600" lvl="2" indent="-711200">
              <a:spcBef>
                <a:spcPct val="0"/>
              </a:spcBef>
              <a:spcAft>
                <a:spcPct val="0"/>
              </a:spcAft>
              <a:buFont typeface="Wingdings" panose="05000000000000000000" pitchFamily="2" charset="2"/>
              <a:buNone/>
            </a:pPr>
            <a:r>
              <a:rPr lang="en-US" altLang="zh-CN" dirty="0" err="1" smtClean="0">
                <a:solidFill>
                  <a:schemeClr val="tx1"/>
                </a:solidFill>
                <a:latin typeface="+mj-ea"/>
                <a:ea typeface="+mj-ea"/>
              </a:rPr>
              <a:t>table.setGridColor</a:t>
            </a:r>
            <a:r>
              <a:rPr lang="en-US" altLang="zh-CN" dirty="0" smtClean="0">
                <a:solidFill>
                  <a:schemeClr val="tx1"/>
                </a:solidFill>
                <a:latin typeface="+mj-ea"/>
                <a:ea typeface="+mj-ea"/>
              </a:rPr>
              <a:t>(Color);</a:t>
            </a:r>
          </a:p>
          <a:p>
            <a:pPr marL="1625600" lvl="2" indent="-711200">
              <a:spcBef>
                <a:spcPct val="0"/>
              </a:spcBef>
              <a:spcAft>
                <a:spcPct val="0"/>
              </a:spcAft>
              <a:buFont typeface="Wingdings" panose="05000000000000000000" pitchFamily="2" charset="2"/>
              <a:buNone/>
            </a:pPr>
            <a:r>
              <a:rPr lang="en-US" altLang="zh-CN" dirty="0" err="1" smtClean="0">
                <a:solidFill>
                  <a:schemeClr val="tx1"/>
                </a:solidFill>
                <a:latin typeface="+mj-ea"/>
                <a:ea typeface="+mj-ea"/>
              </a:rPr>
              <a:t>table.setRowHeight</a:t>
            </a:r>
            <a:r>
              <a:rPr lang="en-US" altLang="zh-CN" dirty="0" smtClean="0">
                <a:solidFill>
                  <a:schemeClr val="tx1"/>
                </a:solidFill>
                <a:latin typeface="+mj-ea"/>
                <a:ea typeface="+mj-ea"/>
              </a:rPr>
              <a:t>(</a:t>
            </a:r>
            <a:r>
              <a:rPr lang="en-US" altLang="zh-CN" dirty="0" err="1" smtClean="0">
                <a:solidFill>
                  <a:schemeClr val="tx1"/>
                </a:solidFill>
                <a:latin typeface="+mj-ea"/>
                <a:ea typeface="+mj-ea"/>
              </a:rPr>
              <a:t>int</a:t>
            </a:r>
            <a:r>
              <a:rPr lang="en-US" altLang="zh-CN" dirty="0" smtClean="0">
                <a:solidFill>
                  <a:schemeClr val="tx1"/>
                </a:solidFill>
                <a:latin typeface="+mj-ea"/>
                <a:ea typeface="+mj-ea"/>
              </a:rPr>
              <a:t>);</a:t>
            </a:r>
          </a:p>
        </p:txBody>
      </p:sp>
      <p:sp>
        <p:nvSpPr>
          <p:cNvPr id="5" name="Rectangle 2"/>
          <p:cNvSpPr txBox="1">
            <a:spLocks noChangeArrowheads="1"/>
          </p:cNvSpPr>
          <p:nvPr/>
        </p:nvSpPr>
        <p:spPr>
          <a:xfrm>
            <a:off x="428625" y="142875"/>
            <a:ext cx="8229600" cy="642938"/>
          </a:xfrm>
          <a:prstGeom prst="rect">
            <a:avLst/>
          </a:prstGeom>
        </p:spPr>
        <p:txBody>
          <a:bodyPr/>
          <a:lstStyle/>
          <a:p>
            <a:pPr algn="ctr">
              <a:lnSpc>
                <a:spcPct val="90000"/>
              </a:lnSpc>
              <a:defRPr/>
            </a:pPr>
            <a:r>
              <a:rPr lang="zh-CN" altLang="en-US" sz="3600" b="1" dirty="0">
                <a:solidFill>
                  <a:srgbClr val="FFC000"/>
                </a:solidFill>
                <a:latin typeface="+mj-ea"/>
                <a:ea typeface="+mj-ea"/>
              </a:rPr>
              <a:t>表格（</a:t>
            </a:r>
            <a:r>
              <a:rPr lang="en-US" altLang="zh-CN" sz="3600" b="1" dirty="0" err="1">
                <a:solidFill>
                  <a:srgbClr val="FFC000"/>
                </a:solidFill>
                <a:latin typeface="+mj-ea"/>
                <a:ea typeface="+mj-ea"/>
              </a:rPr>
              <a:t>JTable</a:t>
            </a:r>
            <a:r>
              <a:rPr lang="zh-CN" altLang="en-US" sz="3600" b="1" dirty="0">
                <a:solidFill>
                  <a:srgbClr val="FFC000"/>
                </a:solidFill>
                <a:latin typeface="+mj-ea"/>
                <a:ea typeface="+mj-ea"/>
              </a:rPr>
              <a:t>）</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idx="1"/>
          </p:nvPr>
        </p:nvSpPr>
        <p:spPr>
          <a:xfrm>
            <a:off x="166687" y="1412776"/>
            <a:ext cx="8977313" cy="5611813"/>
          </a:xfrm>
        </p:spPr>
        <p:txBody>
          <a:bodyPr/>
          <a:lstStyle/>
          <a:p>
            <a:pPr lvl="1">
              <a:lnSpc>
                <a:spcPct val="90000"/>
              </a:lnSpc>
              <a:spcBef>
                <a:spcPct val="0"/>
              </a:spcBef>
              <a:spcAft>
                <a:spcPct val="0"/>
              </a:spcAft>
              <a:buFont typeface="Wingdings" panose="05000000000000000000" pitchFamily="2" charset="2"/>
              <a:buChar char="n"/>
            </a:pPr>
            <a:r>
              <a:rPr lang="zh-CN" altLang="en-US" dirty="0" smtClean="0">
                <a:latin typeface="华文新魏" panose="02010800040101010101" pitchFamily="2" charset="-122"/>
                <a:ea typeface="华文新魏" panose="02010800040101010101" pitchFamily="2" charset="-122"/>
              </a:rPr>
              <a:t>使用</a:t>
            </a:r>
            <a:r>
              <a:rPr lang="en-US" altLang="zh-CN" dirty="0" err="1" smtClean="0">
                <a:latin typeface="华文新魏" panose="02010800040101010101" pitchFamily="2" charset="-122"/>
                <a:ea typeface="华文新魏" panose="02010800040101010101" pitchFamily="2" charset="-122"/>
              </a:rPr>
              <a:t>DefaultTableModel</a:t>
            </a:r>
            <a:r>
              <a:rPr lang="zh-CN" altLang="en-US" dirty="0" smtClean="0">
                <a:latin typeface="华文新魏" panose="02010800040101010101" pitchFamily="2" charset="-122"/>
                <a:ea typeface="华文新魏" panose="02010800040101010101" pitchFamily="2" charset="-122"/>
              </a:rPr>
              <a:t>创建表格</a:t>
            </a:r>
          </a:p>
          <a:p>
            <a:pPr marL="1625600" lvl="2" indent="-711200">
              <a:lnSpc>
                <a:spcPct val="90000"/>
              </a:lnSpc>
              <a:spcBef>
                <a:spcPct val="0"/>
              </a:spcBef>
              <a:spcAft>
                <a:spcPct val="0"/>
              </a:spcAft>
              <a:buFont typeface="Wingdings" panose="05000000000000000000" pitchFamily="2" charset="2"/>
              <a:buNone/>
            </a:pPr>
            <a:r>
              <a:rPr lang="en-US" altLang="zh-CN" dirty="0" smtClean="0">
                <a:solidFill>
                  <a:schemeClr val="tx1"/>
                </a:solidFill>
                <a:latin typeface="华文新魏" panose="02010800040101010101" pitchFamily="2" charset="-122"/>
                <a:ea typeface="华文新魏" panose="02010800040101010101" pitchFamily="2" charset="-122"/>
              </a:rPr>
              <a:t>Object[] cols = {“</a:t>
            </a:r>
            <a:r>
              <a:rPr lang="zh-CN" altLang="en-US" dirty="0" smtClean="0">
                <a:solidFill>
                  <a:schemeClr val="tx1"/>
                </a:solidFill>
                <a:latin typeface="华文新魏" panose="02010800040101010101" pitchFamily="2" charset="-122"/>
                <a:ea typeface="华文新魏" panose="02010800040101010101" pitchFamily="2" charset="-122"/>
              </a:rPr>
              <a:t>姓名”</a:t>
            </a:r>
            <a:r>
              <a:rPr lang="en-US" altLang="zh-CN" dirty="0" smtClean="0">
                <a:solidFill>
                  <a:schemeClr val="tx1"/>
                </a:solidFill>
                <a:latin typeface="华文新魏" panose="02010800040101010101" pitchFamily="2" charset="-122"/>
                <a:ea typeface="华文新魏" panose="02010800040101010101" pitchFamily="2" charset="-122"/>
              </a:rPr>
              <a:t>, “</a:t>
            </a:r>
            <a:r>
              <a:rPr lang="zh-CN" altLang="en-US" dirty="0" smtClean="0">
                <a:solidFill>
                  <a:schemeClr val="tx1"/>
                </a:solidFill>
                <a:latin typeface="华文新魏" panose="02010800040101010101" pitchFamily="2" charset="-122"/>
                <a:ea typeface="华文新魏" panose="02010800040101010101" pitchFamily="2" charset="-122"/>
              </a:rPr>
              <a:t>班级”</a:t>
            </a:r>
            <a:r>
              <a:rPr lang="en-US" altLang="zh-CN" dirty="0" smtClean="0">
                <a:solidFill>
                  <a:schemeClr val="tx1"/>
                </a:solidFill>
                <a:latin typeface="华文新魏" panose="02010800040101010101" pitchFamily="2" charset="-122"/>
                <a:ea typeface="华文新魏" panose="02010800040101010101" pitchFamily="2" charset="-122"/>
              </a:rPr>
              <a:t>, “</a:t>
            </a:r>
            <a:r>
              <a:rPr lang="zh-CN" altLang="en-US" dirty="0" smtClean="0">
                <a:solidFill>
                  <a:schemeClr val="tx1"/>
                </a:solidFill>
                <a:latin typeface="华文新魏" panose="02010800040101010101" pitchFamily="2" charset="-122"/>
                <a:ea typeface="华文新魏" panose="02010800040101010101" pitchFamily="2" charset="-122"/>
              </a:rPr>
              <a:t>成绩”</a:t>
            </a:r>
            <a:r>
              <a:rPr lang="en-US" altLang="zh-CN" dirty="0" smtClean="0">
                <a:solidFill>
                  <a:schemeClr val="tx1"/>
                </a:solidFill>
                <a:latin typeface="华文新魏" panose="02010800040101010101" pitchFamily="2" charset="-122"/>
                <a:ea typeface="华文新魏" panose="02010800040101010101" pitchFamily="2" charset="-122"/>
              </a:rPr>
              <a:t>};</a:t>
            </a:r>
          </a:p>
          <a:p>
            <a:pPr marL="1625600" lvl="2" indent="-711200">
              <a:lnSpc>
                <a:spcPct val="90000"/>
              </a:lnSpc>
              <a:spcBef>
                <a:spcPct val="0"/>
              </a:spcBef>
              <a:spcAft>
                <a:spcPct val="0"/>
              </a:spcAft>
              <a:buFont typeface="Wingdings" panose="05000000000000000000" pitchFamily="2" charset="2"/>
              <a:buNone/>
            </a:pPr>
            <a:r>
              <a:rPr lang="en-US" altLang="zh-CN" dirty="0" smtClean="0">
                <a:solidFill>
                  <a:schemeClr val="tx1"/>
                </a:solidFill>
                <a:latin typeface="华文新魏" panose="02010800040101010101" pitchFamily="2" charset="-122"/>
                <a:ea typeface="华文新魏" panose="02010800040101010101" pitchFamily="2" charset="-122"/>
              </a:rPr>
              <a:t>Object[][] rows = {</a:t>
            </a:r>
          </a:p>
          <a:p>
            <a:pPr marL="1625600" lvl="2" indent="-711200">
              <a:lnSpc>
                <a:spcPct val="90000"/>
              </a:lnSpc>
              <a:spcBef>
                <a:spcPct val="0"/>
              </a:spcBef>
              <a:spcAft>
                <a:spcPct val="0"/>
              </a:spcAft>
              <a:buFont typeface="Wingdings" panose="05000000000000000000" pitchFamily="2" charset="2"/>
              <a:buNone/>
            </a:pPr>
            <a:r>
              <a:rPr lang="en-US" altLang="zh-CN" dirty="0" smtClean="0">
                <a:solidFill>
                  <a:schemeClr val="tx1"/>
                </a:solidFill>
                <a:latin typeface="华文新魏" panose="02010800040101010101" pitchFamily="2" charset="-122"/>
                <a:ea typeface="华文新魏" panose="02010800040101010101" pitchFamily="2" charset="-122"/>
              </a:rPr>
              <a:t> {“</a:t>
            </a:r>
            <a:r>
              <a:rPr lang="zh-CN" altLang="en-US" dirty="0" smtClean="0">
                <a:solidFill>
                  <a:schemeClr val="tx1"/>
                </a:solidFill>
                <a:latin typeface="华文新魏" panose="02010800040101010101" pitchFamily="2" charset="-122"/>
                <a:ea typeface="华文新魏" panose="02010800040101010101" pitchFamily="2" charset="-122"/>
              </a:rPr>
              <a:t>张三”</a:t>
            </a:r>
            <a:r>
              <a:rPr lang="en-US" altLang="zh-CN" dirty="0" smtClean="0">
                <a:solidFill>
                  <a:schemeClr val="tx1"/>
                </a:solidFill>
                <a:latin typeface="华文新魏" panose="02010800040101010101" pitchFamily="2" charset="-122"/>
                <a:ea typeface="华文新魏" panose="02010800040101010101" pitchFamily="2" charset="-122"/>
              </a:rPr>
              <a:t>,     “</a:t>
            </a:r>
            <a:r>
              <a:rPr lang="zh-CN" altLang="en-US" dirty="0" smtClean="0">
                <a:solidFill>
                  <a:schemeClr val="tx1"/>
                </a:solidFill>
                <a:latin typeface="华文新魏" panose="02010800040101010101" pitchFamily="2" charset="-122"/>
                <a:ea typeface="华文新魏" panose="02010800040101010101" pitchFamily="2" charset="-122"/>
              </a:rPr>
              <a:t>计</a:t>
            </a:r>
            <a:r>
              <a:rPr lang="en-US" altLang="zh-CN" dirty="0" smtClean="0">
                <a:solidFill>
                  <a:schemeClr val="tx1"/>
                </a:solidFill>
                <a:latin typeface="华文新魏" panose="02010800040101010101" pitchFamily="2" charset="-122"/>
                <a:ea typeface="华文新魏" panose="02010800040101010101" pitchFamily="2" charset="-122"/>
              </a:rPr>
              <a:t>60”,     new Integer(75)  },</a:t>
            </a:r>
          </a:p>
          <a:p>
            <a:pPr marL="1625600" lvl="2" indent="-711200">
              <a:lnSpc>
                <a:spcPct val="90000"/>
              </a:lnSpc>
              <a:spcBef>
                <a:spcPct val="0"/>
              </a:spcBef>
              <a:spcAft>
                <a:spcPct val="0"/>
              </a:spcAft>
              <a:buFont typeface="Wingdings" panose="05000000000000000000" pitchFamily="2" charset="2"/>
              <a:buNone/>
            </a:pPr>
            <a:r>
              <a:rPr lang="en-US" altLang="zh-CN" dirty="0" smtClean="0">
                <a:solidFill>
                  <a:schemeClr val="tx1"/>
                </a:solidFill>
                <a:latin typeface="华文新魏" panose="02010800040101010101" pitchFamily="2" charset="-122"/>
                <a:ea typeface="华文新魏" panose="02010800040101010101" pitchFamily="2" charset="-122"/>
              </a:rPr>
              <a:t> {“</a:t>
            </a:r>
            <a:r>
              <a:rPr lang="zh-CN" altLang="en-US" dirty="0" smtClean="0">
                <a:solidFill>
                  <a:schemeClr val="tx1"/>
                </a:solidFill>
                <a:latin typeface="华文新魏" panose="02010800040101010101" pitchFamily="2" charset="-122"/>
                <a:ea typeface="华文新魏" panose="02010800040101010101" pitchFamily="2" charset="-122"/>
              </a:rPr>
              <a:t>李四”</a:t>
            </a:r>
            <a:r>
              <a:rPr lang="en-US" altLang="zh-CN" dirty="0" smtClean="0">
                <a:solidFill>
                  <a:schemeClr val="tx1"/>
                </a:solidFill>
                <a:latin typeface="华文新魏" panose="02010800040101010101" pitchFamily="2" charset="-122"/>
                <a:ea typeface="华文新魏" panose="02010800040101010101" pitchFamily="2" charset="-122"/>
              </a:rPr>
              <a:t>,     “</a:t>
            </a:r>
            <a:r>
              <a:rPr lang="zh-CN" altLang="en-US" dirty="0" smtClean="0">
                <a:solidFill>
                  <a:schemeClr val="tx1"/>
                </a:solidFill>
                <a:latin typeface="华文新魏" panose="02010800040101010101" pitchFamily="2" charset="-122"/>
                <a:ea typeface="华文新魏" panose="02010800040101010101" pitchFamily="2" charset="-122"/>
              </a:rPr>
              <a:t>网</a:t>
            </a:r>
            <a:r>
              <a:rPr lang="en-US" altLang="zh-CN" dirty="0" smtClean="0">
                <a:solidFill>
                  <a:schemeClr val="tx1"/>
                </a:solidFill>
                <a:latin typeface="华文新魏" panose="02010800040101010101" pitchFamily="2" charset="-122"/>
                <a:ea typeface="华文新魏" panose="02010800040101010101" pitchFamily="2" charset="-122"/>
              </a:rPr>
              <a:t>66”,     new Integer(85)  }};</a:t>
            </a:r>
          </a:p>
          <a:p>
            <a:pPr marL="1625600" lvl="2" indent="-711200">
              <a:lnSpc>
                <a:spcPct val="90000"/>
              </a:lnSpc>
              <a:spcBef>
                <a:spcPct val="0"/>
              </a:spcBef>
              <a:spcAft>
                <a:spcPct val="0"/>
              </a:spcAft>
              <a:buFont typeface="Wingdings" panose="05000000000000000000" pitchFamily="2" charset="2"/>
              <a:buNone/>
            </a:pPr>
            <a:r>
              <a:rPr lang="en-US" altLang="zh-CN" dirty="0" err="1" smtClean="0">
                <a:solidFill>
                  <a:schemeClr val="tx1"/>
                </a:solidFill>
                <a:latin typeface="华文新魏" panose="02010800040101010101" pitchFamily="2" charset="-122"/>
                <a:ea typeface="华文新魏" panose="02010800040101010101" pitchFamily="2" charset="-122"/>
              </a:rPr>
              <a:t>DefaultTableModel</a:t>
            </a:r>
            <a:r>
              <a:rPr lang="en-US" altLang="zh-CN" dirty="0" smtClean="0">
                <a:solidFill>
                  <a:schemeClr val="tx1"/>
                </a:solidFill>
                <a:latin typeface="华文新魏" panose="02010800040101010101" pitchFamily="2" charset="-122"/>
                <a:ea typeface="华文新魏" panose="02010800040101010101" pitchFamily="2" charset="-122"/>
              </a:rPr>
              <a:t> model = new</a:t>
            </a:r>
          </a:p>
          <a:p>
            <a:pPr marL="1625600" lvl="2" indent="-711200">
              <a:lnSpc>
                <a:spcPct val="90000"/>
              </a:lnSpc>
              <a:spcBef>
                <a:spcPct val="0"/>
              </a:spcBef>
              <a:spcAft>
                <a:spcPct val="0"/>
              </a:spcAft>
              <a:buFont typeface="Wingdings" panose="05000000000000000000" pitchFamily="2" charset="2"/>
              <a:buNone/>
            </a:pPr>
            <a:r>
              <a:rPr lang="en-US" altLang="zh-CN" dirty="0" smtClean="0">
                <a:solidFill>
                  <a:schemeClr val="tx1"/>
                </a:solidFill>
                <a:latin typeface="华文新魏" panose="02010800040101010101" pitchFamily="2" charset="-122"/>
                <a:ea typeface="华文新魏" panose="02010800040101010101" pitchFamily="2" charset="-122"/>
              </a:rPr>
              <a:t>  </a:t>
            </a:r>
            <a:r>
              <a:rPr lang="en-US" altLang="zh-CN" dirty="0" err="1" smtClean="0">
                <a:solidFill>
                  <a:schemeClr val="tx1"/>
                </a:solidFill>
                <a:latin typeface="华文新魏" panose="02010800040101010101" pitchFamily="2" charset="-122"/>
                <a:ea typeface="华文新魏" panose="02010800040101010101" pitchFamily="2" charset="-122"/>
              </a:rPr>
              <a:t>DefaultTableModel</a:t>
            </a:r>
            <a:r>
              <a:rPr lang="en-US" altLang="zh-CN" dirty="0" smtClean="0">
                <a:solidFill>
                  <a:schemeClr val="tx1"/>
                </a:solidFill>
                <a:latin typeface="华文新魏" panose="02010800040101010101" pitchFamily="2" charset="-122"/>
                <a:ea typeface="华文新魏" panose="02010800040101010101" pitchFamily="2" charset="-122"/>
              </a:rPr>
              <a:t>(</a:t>
            </a:r>
            <a:r>
              <a:rPr lang="en-US" altLang="zh-CN" dirty="0" err="1" smtClean="0">
                <a:solidFill>
                  <a:schemeClr val="tx1"/>
                </a:solidFill>
                <a:latin typeface="华文新魏" panose="02010800040101010101" pitchFamily="2" charset="-122"/>
                <a:ea typeface="华文新魏" panose="02010800040101010101" pitchFamily="2" charset="-122"/>
              </a:rPr>
              <a:t>rows,cols</a:t>
            </a:r>
            <a:r>
              <a:rPr lang="en-US" altLang="zh-CN" dirty="0" smtClean="0">
                <a:solidFill>
                  <a:schemeClr val="tx1"/>
                </a:solidFill>
                <a:latin typeface="华文新魏" panose="02010800040101010101" pitchFamily="2" charset="-122"/>
                <a:ea typeface="华文新魏" panose="02010800040101010101" pitchFamily="2" charset="-122"/>
              </a:rPr>
              <a:t>);</a:t>
            </a:r>
          </a:p>
          <a:p>
            <a:pPr marL="1625600" lvl="2" indent="-711200">
              <a:lnSpc>
                <a:spcPct val="90000"/>
              </a:lnSpc>
              <a:spcBef>
                <a:spcPct val="0"/>
              </a:spcBef>
              <a:spcAft>
                <a:spcPct val="0"/>
              </a:spcAft>
              <a:buFont typeface="Wingdings" panose="05000000000000000000" pitchFamily="2" charset="2"/>
              <a:buNone/>
            </a:pPr>
            <a:r>
              <a:rPr lang="en-US" altLang="zh-CN" dirty="0" err="1" smtClean="0">
                <a:solidFill>
                  <a:schemeClr val="tx1"/>
                </a:solidFill>
                <a:latin typeface="华文新魏" panose="02010800040101010101" pitchFamily="2" charset="-122"/>
                <a:ea typeface="华文新魏" panose="02010800040101010101" pitchFamily="2" charset="-122"/>
              </a:rPr>
              <a:t>JTable</a:t>
            </a:r>
            <a:r>
              <a:rPr lang="en-US" altLang="zh-CN" dirty="0" smtClean="0">
                <a:solidFill>
                  <a:schemeClr val="tx1"/>
                </a:solidFill>
                <a:latin typeface="华文新魏" panose="02010800040101010101" pitchFamily="2" charset="-122"/>
                <a:ea typeface="华文新魏" panose="02010800040101010101" pitchFamily="2" charset="-122"/>
              </a:rPr>
              <a:t> table = new </a:t>
            </a:r>
            <a:r>
              <a:rPr lang="en-US" altLang="zh-CN" dirty="0" err="1" smtClean="0">
                <a:solidFill>
                  <a:schemeClr val="tx1"/>
                </a:solidFill>
                <a:latin typeface="华文新魏" panose="02010800040101010101" pitchFamily="2" charset="-122"/>
                <a:ea typeface="华文新魏" panose="02010800040101010101" pitchFamily="2" charset="-122"/>
              </a:rPr>
              <a:t>JTable</a:t>
            </a:r>
            <a:r>
              <a:rPr lang="en-US" altLang="zh-CN" dirty="0" smtClean="0">
                <a:solidFill>
                  <a:schemeClr val="tx1"/>
                </a:solidFill>
                <a:latin typeface="华文新魏" panose="02010800040101010101" pitchFamily="2" charset="-122"/>
                <a:ea typeface="华文新魏" panose="02010800040101010101" pitchFamily="2" charset="-122"/>
              </a:rPr>
              <a:t>(model);</a:t>
            </a:r>
          </a:p>
          <a:p>
            <a:pPr marL="1625600" lvl="2" indent="-711200">
              <a:lnSpc>
                <a:spcPct val="90000"/>
              </a:lnSpc>
              <a:spcBef>
                <a:spcPct val="0"/>
              </a:spcBef>
              <a:spcAft>
                <a:spcPct val="0"/>
              </a:spcAft>
              <a:buFont typeface="Wingdings" panose="05000000000000000000" pitchFamily="2" charset="2"/>
              <a:buNone/>
            </a:pPr>
            <a:r>
              <a:rPr lang="en-US" altLang="zh-CN" dirty="0" err="1" smtClean="0">
                <a:solidFill>
                  <a:schemeClr val="tx1"/>
                </a:solidFill>
                <a:latin typeface="华文新魏" panose="02010800040101010101" pitchFamily="2" charset="-122"/>
                <a:ea typeface="华文新魏" panose="02010800040101010101" pitchFamily="2" charset="-122"/>
              </a:rPr>
              <a:t>model.addColumn</a:t>
            </a:r>
            <a:r>
              <a:rPr lang="en-US" altLang="zh-CN" dirty="0" smtClean="0">
                <a:solidFill>
                  <a:schemeClr val="tx1"/>
                </a:solidFill>
                <a:latin typeface="华文新魏" panose="02010800040101010101" pitchFamily="2" charset="-122"/>
                <a:ea typeface="华文新魏" panose="02010800040101010101" pitchFamily="2" charset="-122"/>
              </a:rPr>
              <a:t>(Object);</a:t>
            </a:r>
          </a:p>
          <a:p>
            <a:pPr marL="1625600" lvl="2" indent="-711200">
              <a:lnSpc>
                <a:spcPct val="90000"/>
              </a:lnSpc>
              <a:spcBef>
                <a:spcPct val="0"/>
              </a:spcBef>
              <a:spcAft>
                <a:spcPct val="0"/>
              </a:spcAft>
              <a:buFont typeface="Wingdings" panose="05000000000000000000" pitchFamily="2" charset="2"/>
              <a:buNone/>
            </a:pPr>
            <a:r>
              <a:rPr lang="en-US" altLang="zh-CN" dirty="0" err="1" smtClean="0">
                <a:solidFill>
                  <a:schemeClr val="tx1"/>
                </a:solidFill>
                <a:latin typeface="华文新魏" panose="02010800040101010101" pitchFamily="2" charset="-122"/>
                <a:ea typeface="华文新魏" panose="02010800040101010101" pitchFamily="2" charset="-122"/>
              </a:rPr>
              <a:t>model.addRow</a:t>
            </a:r>
            <a:r>
              <a:rPr lang="en-US" altLang="zh-CN" dirty="0" smtClean="0">
                <a:solidFill>
                  <a:schemeClr val="tx1"/>
                </a:solidFill>
                <a:latin typeface="华文新魏" panose="02010800040101010101" pitchFamily="2" charset="-122"/>
                <a:ea typeface="华文新魏" panose="02010800040101010101" pitchFamily="2" charset="-122"/>
              </a:rPr>
              <a:t>(Object[]);</a:t>
            </a:r>
          </a:p>
          <a:p>
            <a:pPr marL="1625600" lvl="2" indent="-711200">
              <a:lnSpc>
                <a:spcPct val="90000"/>
              </a:lnSpc>
              <a:spcBef>
                <a:spcPct val="0"/>
              </a:spcBef>
              <a:spcAft>
                <a:spcPct val="0"/>
              </a:spcAft>
              <a:buFont typeface="Wingdings" panose="05000000000000000000" pitchFamily="2" charset="2"/>
              <a:buNone/>
            </a:pPr>
            <a:r>
              <a:rPr lang="en-US" altLang="zh-CN" dirty="0" err="1" smtClean="0">
                <a:solidFill>
                  <a:schemeClr val="tx1"/>
                </a:solidFill>
                <a:latin typeface="华文新魏" panose="02010800040101010101" pitchFamily="2" charset="-122"/>
                <a:ea typeface="华文新魏" panose="02010800040101010101" pitchFamily="2" charset="-122"/>
              </a:rPr>
              <a:t>model.removeRow</a:t>
            </a:r>
            <a:r>
              <a:rPr lang="en-US" altLang="zh-CN" dirty="0" smtClean="0">
                <a:solidFill>
                  <a:schemeClr val="tx1"/>
                </a:solidFill>
                <a:latin typeface="华文新魏" panose="02010800040101010101" pitchFamily="2" charset="-122"/>
                <a:ea typeface="华文新魏" panose="02010800040101010101" pitchFamily="2" charset="-122"/>
              </a:rPr>
              <a:t>(</a:t>
            </a:r>
            <a:r>
              <a:rPr lang="en-US" altLang="zh-CN" dirty="0" err="1" smtClean="0">
                <a:solidFill>
                  <a:schemeClr val="tx1"/>
                </a:solidFill>
                <a:latin typeface="华文新魏" panose="02010800040101010101" pitchFamily="2" charset="-122"/>
                <a:ea typeface="华文新魏" panose="02010800040101010101" pitchFamily="2" charset="-122"/>
              </a:rPr>
              <a:t>int</a:t>
            </a:r>
            <a:r>
              <a:rPr lang="en-US" altLang="zh-CN" dirty="0" smtClean="0">
                <a:solidFill>
                  <a:schemeClr val="tx1"/>
                </a:solidFill>
                <a:latin typeface="华文新魏" panose="02010800040101010101" pitchFamily="2" charset="-122"/>
                <a:ea typeface="华文新魏" panose="02010800040101010101" pitchFamily="2" charset="-122"/>
              </a:rPr>
              <a:t>);</a:t>
            </a:r>
          </a:p>
          <a:p>
            <a:pPr marL="1625600" lvl="2" indent="-711200">
              <a:lnSpc>
                <a:spcPct val="90000"/>
              </a:lnSpc>
              <a:spcBef>
                <a:spcPct val="0"/>
              </a:spcBef>
              <a:spcAft>
                <a:spcPct val="0"/>
              </a:spcAft>
              <a:buFont typeface="Wingdings" panose="05000000000000000000" pitchFamily="2" charset="2"/>
              <a:buNone/>
            </a:pPr>
            <a:r>
              <a:rPr lang="en-US" altLang="zh-CN" dirty="0" err="1" smtClean="0">
                <a:solidFill>
                  <a:schemeClr val="tx1"/>
                </a:solidFill>
                <a:latin typeface="华文新魏" panose="02010800040101010101" pitchFamily="2" charset="-122"/>
                <a:ea typeface="华文新魏" panose="02010800040101010101" pitchFamily="2" charset="-122"/>
              </a:rPr>
              <a:t>model.setValueAt</a:t>
            </a:r>
            <a:r>
              <a:rPr lang="en-US" altLang="zh-CN" dirty="0" smtClean="0">
                <a:solidFill>
                  <a:schemeClr val="tx1"/>
                </a:solidFill>
                <a:latin typeface="华文新魏" panose="02010800040101010101" pitchFamily="2" charset="-122"/>
                <a:ea typeface="华文新魏" panose="02010800040101010101" pitchFamily="2" charset="-122"/>
              </a:rPr>
              <a:t>(</a:t>
            </a:r>
            <a:r>
              <a:rPr lang="en-US" altLang="zh-CN" dirty="0" err="1" smtClean="0">
                <a:solidFill>
                  <a:schemeClr val="tx1"/>
                </a:solidFill>
                <a:latin typeface="华文新魏" panose="02010800040101010101" pitchFamily="2" charset="-122"/>
                <a:ea typeface="华文新魏" panose="02010800040101010101" pitchFamily="2" charset="-122"/>
              </a:rPr>
              <a:t>Object,int</a:t>
            </a:r>
            <a:r>
              <a:rPr lang="en-US" altLang="zh-CN" dirty="0" smtClean="0">
                <a:solidFill>
                  <a:schemeClr val="tx1"/>
                </a:solidFill>
                <a:latin typeface="华文新魏" panose="02010800040101010101" pitchFamily="2" charset="-122"/>
                <a:ea typeface="华文新魏" panose="02010800040101010101" pitchFamily="2" charset="-122"/>
              </a:rPr>
              <a:t> </a:t>
            </a:r>
            <a:r>
              <a:rPr lang="en-US" altLang="zh-CN" dirty="0" err="1" smtClean="0">
                <a:solidFill>
                  <a:schemeClr val="tx1"/>
                </a:solidFill>
                <a:latin typeface="华文新魏" panose="02010800040101010101" pitchFamily="2" charset="-122"/>
                <a:ea typeface="华文新魏" panose="02010800040101010101" pitchFamily="2" charset="-122"/>
              </a:rPr>
              <a:t>row,int</a:t>
            </a:r>
            <a:r>
              <a:rPr lang="en-US" altLang="zh-CN" dirty="0" smtClean="0">
                <a:solidFill>
                  <a:schemeClr val="tx1"/>
                </a:solidFill>
                <a:latin typeface="华文新魏" panose="02010800040101010101" pitchFamily="2" charset="-122"/>
                <a:ea typeface="华文新魏" panose="02010800040101010101" pitchFamily="2" charset="-122"/>
              </a:rPr>
              <a:t> col);</a:t>
            </a:r>
          </a:p>
          <a:p>
            <a:pPr marL="1625600" lvl="2" indent="-711200">
              <a:lnSpc>
                <a:spcPct val="90000"/>
              </a:lnSpc>
              <a:spcBef>
                <a:spcPct val="0"/>
              </a:spcBef>
              <a:spcAft>
                <a:spcPct val="0"/>
              </a:spcAft>
              <a:buFont typeface="Wingdings" panose="05000000000000000000" pitchFamily="2" charset="2"/>
              <a:buNone/>
            </a:pPr>
            <a:r>
              <a:rPr lang="en-US" altLang="zh-CN" dirty="0" err="1" smtClean="0">
                <a:solidFill>
                  <a:schemeClr val="tx1"/>
                </a:solidFill>
                <a:latin typeface="华文新魏" panose="02010800040101010101" pitchFamily="2" charset="-122"/>
                <a:ea typeface="华文新魏" panose="02010800040101010101" pitchFamily="2" charset="-122"/>
              </a:rPr>
              <a:t>int</a:t>
            </a:r>
            <a:r>
              <a:rPr lang="en-US" altLang="zh-CN" dirty="0" smtClean="0">
                <a:solidFill>
                  <a:schemeClr val="tx1"/>
                </a:solidFill>
                <a:latin typeface="华文新魏" panose="02010800040101010101" pitchFamily="2" charset="-122"/>
                <a:ea typeface="华文新魏" panose="02010800040101010101" pitchFamily="2" charset="-122"/>
              </a:rPr>
              <a:t> </a:t>
            </a:r>
            <a:r>
              <a:rPr lang="en-US" altLang="zh-CN" dirty="0" err="1" smtClean="0">
                <a:solidFill>
                  <a:schemeClr val="tx1"/>
                </a:solidFill>
                <a:latin typeface="华文新魏" panose="02010800040101010101" pitchFamily="2" charset="-122"/>
                <a:ea typeface="华文新魏" panose="02010800040101010101" pitchFamily="2" charset="-122"/>
              </a:rPr>
              <a:t>rown</a:t>
            </a:r>
            <a:r>
              <a:rPr lang="en-US" altLang="zh-CN" dirty="0" smtClean="0">
                <a:solidFill>
                  <a:schemeClr val="tx1"/>
                </a:solidFill>
                <a:latin typeface="华文新魏" panose="02010800040101010101" pitchFamily="2" charset="-122"/>
                <a:ea typeface="华文新魏" panose="02010800040101010101" pitchFamily="2" charset="-122"/>
              </a:rPr>
              <a:t> = </a:t>
            </a:r>
            <a:r>
              <a:rPr lang="en-US" altLang="zh-CN" dirty="0" err="1" smtClean="0">
                <a:solidFill>
                  <a:schemeClr val="tx1"/>
                </a:solidFill>
                <a:latin typeface="华文新魏" panose="02010800040101010101" pitchFamily="2" charset="-122"/>
                <a:ea typeface="华文新魏" panose="02010800040101010101" pitchFamily="2" charset="-122"/>
              </a:rPr>
              <a:t>model.getRowCount</a:t>
            </a:r>
            <a:r>
              <a:rPr lang="en-US" altLang="zh-CN" dirty="0" smtClean="0">
                <a:solidFill>
                  <a:schemeClr val="tx1"/>
                </a:solidFill>
                <a:latin typeface="华文新魏" panose="02010800040101010101" pitchFamily="2" charset="-122"/>
                <a:ea typeface="华文新魏" panose="02010800040101010101" pitchFamily="2" charset="-122"/>
              </a:rPr>
              <a:t>();</a:t>
            </a:r>
          </a:p>
          <a:p>
            <a:pPr marL="1625600" lvl="2" indent="-711200">
              <a:lnSpc>
                <a:spcPct val="90000"/>
              </a:lnSpc>
              <a:spcBef>
                <a:spcPct val="0"/>
              </a:spcBef>
              <a:spcAft>
                <a:spcPct val="0"/>
              </a:spcAft>
              <a:buFont typeface="Wingdings" panose="05000000000000000000" pitchFamily="2" charset="2"/>
              <a:buNone/>
            </a:pPr>
            <a:r>
              <a:rPr lang="en-US" altLang="zh-CN" dirty="0" err="1" smtClean="0">
                <a:solidFill>
                  <a:schemeClr val="tx1"/>
                </a:solidFill>
                <a:latin typeface="华文新魏" panose="02010800040101010101" pitchFamily="2" charset="-122"/>
                <a:ea typeface="华文新魏" panose="02010800040101010101" pitchFamily="2" charset="-122"/>
              </a:rPr>
              <a:t>int</a:t>
            </a:r>
            <a:r>
              <a:rPr lang="en-US" altLang="zh-CN" dirty="0" smtClean="0">
                <a:solidFill>
                  <a:schemeClr val="tx1"/>
                </a:solidFill>
                <a:latin typeface="华文新魏" panose="02010800040101010101" pitchFamily="2" charset="-122"/>
                <a:ea typeface="华文新魏" panose="02010800040101010101" pitchFamily="2" charset="-122"/>
              </a:rPr>
              <a:t> </a:t>
            </a:r>
            <a:r>
              <a:rPr lang="en-US" altLang="zh-CN" dirty="0" err="1" smtClean="0">
                <a:solidFill>
                  <a:schemeClr val="tx1"/>
                </a:solidFill>
                <a:latin typeface="华文新魏" panose="02010800040101010101" pitchFamily="2" charset="-122"/>
                <a:ea typeface="华文新魏" panose="02010800040101010101" pitchFamily="2" charset="-122"/>
              </a:rPr>
              <a:t>coln</a:t>
            </a:r>
            <a:r>
              <a:rPr lang="en-US" altLang="zh-CN" dirty="0" smtClean="0">
                <a:solidFill>
                  <a:schemeClr val="tx1"/>
                </a:solidFill>
                <a:latin typeface="华文新魏" panose="02010800040101010101" pitchFamily="2" charset="-122"/>
                <a:ea typeface="华文新魏" panose="02010800040101010101" pitchFamily="2" charset="-122"/>
              </a:rPr>
              <a:t> = </a:t>
            </a:r>
            <a:r>
              <a:rPr lang="en-US" altLang="zh-CN" dirty="0" err="1" smtClean="0">
                <a:solidFill>
                  <a:schemeClr val="tx1"/>
                </a:solidFill>
                <a:latin typeface="华文新魏" panose="02010800040101010101" pitchFamily="2" charset="-122"/>
                <a:ea typeface="华文新魏" panose="02010800040101010101" pitchFamily="2" charset="-122"/>
              </a:rPr>
              <a:t>model.getColumnCount</a:t>
            </a:r>
            <a:r>
              <a:rPr lang="en-US" altLang="zh-CN" dirty="0" smtClean="0">
                <a:solidFill>
                  <a:schemeClr val="tx1"/>
                </a:solidFill>
                <a:latin typeface="华文新魏" panose="02010800040101010101" pitchFamily="2" charset="-122"/>
                <a:ea typeface="华文新魏" panose="02010800040101010101" pitchFamily="2" charset="-122"/>
              </a:rPr>
              <a:t>();</a:t>
            </a:r>
          </a:p>
          <a:p>
            <a:pPr marL="1625600" lvl="2" indent="-711200">
              <a:lnSpc>
                <a:spcPct val="90000"/>
              </a:lnSpc>
              <a:spcBef>
                <a:spcPct val="0"/>
              </a:spcBef>
              <a:spcAft>
                <a:spcPct val="0"/>
              </a:spcAft>
              <a:buFont typeface="Wingdings" panose="05000000000000000000" pitchFamily="2" charset="2"/>
              <a:buNone/>
            </a:pPr>
            <a:r>
              <a:rPr lang="en-US" altLang="zh-CN" dirty="0" smtClean="0">
                <a:solidFill>
                  <a:schemeClr val="tx1"/>
                </a:solidFill>
                <a:latin typeface="华文新魏" panose="02010800040101010101" pitchFamily="2" charset="-122"/>
                <a:ea typeface="华文新魏" panose="02010800040101010101" pitchFamily="2" charset="-122"/>
              </a:rPr>
              <a:t>String </a:t>
            </a:r>
            <a:r>
              <a:rPr lang="en-US" altLang="zh-CN" dirty="0" err="1" smtClean="0">
                <a:solidFill>
                  <a:schemeClr val="tx1"/>
                </a:solidFill>
                <a:latin typeface="华文新魏" panose="02010800040101010101" pitchFamily="2" charset="-122"/>
                <a:ea typeface="华文新魏" panose="02010800040101010101" pitchFamily="2" charset="-122"/>
              </a:rPr>
              <a:t>colname</a:t>
            </a:r>
            <a:r>
              <a:rPr lang="en-US" altLang="zh-CN" dirty="0" smtClean="0">
                <a:solidFill>
                  <a:schemeClr val="tx1"/>
                </a:solidFill>
                <a:latin typeface="华文新魏" panose="02010800040101010101" pitchFamily="2" charset="-122"/>
                <a:ea typeface="华文新魏" panose="02010800040101010101" pitchFamily="2" charset="-122"/>
              </a:rPr>
              <a:t> = </a:t>
            </a:r>
            <a:r>
              <a:rPr lang="en-US" altLang="zh-CN" dirty="0" err="1" smtClean="0">
                <a:solidFill>
                  <a:schemeClr val="tx1"/>
                </a:solidFill>
                <a:latin typeface="华文新魏" panose="02010800040101010101" pitchFamily="2" charset="-122"/>
                <a:ea typeface="华文新魏" panose="02010800040101010101" pitchFamily="2" charset="-122"/>
              </a:rPr>
              <a:t>model.getColumnNamre</a:t>
            </a:r>
            <a:r>
              <a:rPr lang="en-US" altLang="zh-CN" dirty="0" smtClean="0">
                <a:solidFill>
                  <a:schemeClr val="tx1"/>
                </a:solidFill>
                <a:latin typeface="华文新魏" panose="02010800040101010101" pitchFamily="2" charset="-122"/>
                <a:ea typeface="华文新魏" panose="02010800040101010101" pitchFamily="2" charset="-122"/>
              </a:rPr>
              <a:t>(</a:t>
            </a:r>
            <a:r>
              <a:rPr lang="en-US" altLang="zh-CN" dirty="0" err="1" smtClean="0">
                <a:solidFill>
                  <a:schemeClr val="tx1"/>
                </a:solidFill>
                <a:latin typeface="华文新魏" panose="02010800040101010101" pitchFamily="2" charset="-122"/>
                <a:ea typeface="华文新魏" panose="02010800040101010101" pitchFamily="2" charset="-122"/>
              </a:rPr>
              <a:t>int</a:t>
            </a:r>
            <a:r>
              <a:rPr lang="en-US" altLang="zh-CN" dirty="0" smtClean="0">
                <a:solidFill>
                  <a:schemeClr val="tx1"/>
                </a:solidFill>
                <a:latin typeface="华文新魏" panose="02010800040101010101" pitchFamily="2" charset="-122"/>
                <a:ea typeface="华文新魏" panose="02010800040101010101" pitchFamily="2" charset="-122"/>
              </a:rPr>
              <a:t>);</a:t>
            </a:r>
          </a:p>
        </p:txBody>
      </p:sp>
      <p:sp>
        <p:nvSpPr>
          <p:cNvPr id="5" name="Rectangle 2"/>
          <p:cNvSpPr txBox="1">
            <a:spLocks noChangeArrowheads="1"/>
          </p:cNvSpPr>
          <p:nvPr/>
        </p:nvSpPr>
        <p:spPr>
          <a:xfrm>
            <a:off x="395536" y="404664"/>
            <a:ext cx="8229600" cy="642938"/>
          </a:xfrm>
          <a:prstGeom prst="rect">
            <a:avLst/>
          </a:prstGeom>
        </p:spPr>
        <p:txBody>
          <a:bodyPr/>
          <a:lstStyle/>
          <a:p>
            <a:pPr algn="ctr">
              <a:lnSpc>
                <a:spcPct val="90000"/>
              </a:lnSpc>
              <a:defRPr/>
            </a:pPr>
            <a:r>
              <a:rPr lang="zh-CN" altLang="en-US" sz="3600" b="1" dirty="0">
                <a:solidFill>
                  <a:srgbClr val="FFC000"/>
                </a:solidFill>
                <a:latin typeface="+mj-ea"/>
                <a:ea typeface="+mj-ea"/>
              </a:rPr>
              <a:t>表格（</a:t>
            </a:r>
            <a:r>
              <a:rPr lang="en-US" altLang="zh-CN" sz="3600" b="1" dirty="0" err="1">
                <a:solidFill>
                  <a:srgbClr val="FFC000"/>
                </a:solidFill>
                <a:latin typeface="+mj-ea"/>
                <a:ea typeface="+mj-ea"/>
              </a:rPr>
              <a:t>JTable</a:t>
            </a:r>
            <a:r>
              <a:rPr lang="zh-CN" altLang="en-US" sz="3600" b="1" dirty="0">
                <a:solidFill>
                  <a:srgbClr val="FFC000"/>
                </a:solidFill>
                <a:latin typeface="+mj-ea"/>
                <a:ea typeface="+mj-ea"/>
              </a:rPr>
              <a:t>）</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idx="1"/>
          </p:nvPr>
        </p:nvSpPr>
        <p:spPr>
          <a:xfrm>
            <a:off x="54769" y="1531938"/>
            <a:ext cx="8977312" cy="5340350"/>
          </a:xfrm>
        </p:spPr>
        <p:txBody>
          <a:bodyPr/>
          <a:lstStyle/>
          <a:p>
            <a:pPr lvl="1">
              <a:spcBef>
                <a:spcPct val="0"/>
              </a:spcBef>
              <a:buFont typeface="Wingdings" panose="05000000000000000000" pitchFamily="2" charset="2"/>
              <a:buChar char="n"/>
            </a:pPr>
            <a:r>
              <a:rPr lang="zh-CN" altLang="en-US" sz="2400" dirty="0" smtClean="0">
                <a:latin typeface="+mj-ea"/>
                <a:ea typeface="+mj-ea"/>
              </a:rPr>
              <a:t>扩展</a:t>
            </a:r>
            <a:r>
              <a:rPr lang="en-US" altLang="zh-CN" sz="2400" dirty="0" err="1" smtClean="0">
                <a:latin typeface="+mj-ea"/>
                <a:ea typeface="+mj-ea"/>
              </a:rPr>
              <a:t>DefaultTableModel</a:t>
            </a:r>
            <a:r>
              <a:rPr lang="zh-CN" altLang="en-US" sz="2400" dirty="0" smtClean="0">
                <a:latin typeface="+mj-ea"/>
                <a:ea typeface="+mj-ea"/>
              </a:rPr>
              <a:t>创建表格</a:t>
            </a:r>
          </a:p>
          <a:p>
            <a:pPr lvl="1">
              <a:spcBef>
                <a:spcPct val="0"/>
              </a:spcBef>
              <a:buFont typeface="Wingdings" panose="05000000000000000000" pitchFamily="2" charset="2"/>
              <a:buNone/>
            </a:pPr>
            <a:r>
              <a:rPr lang="en-US" altLang="zh-CN" sz="2400" dirty="0" smtClean="0">
                <a:solidFill>
                  <a:schemeClr val="tx1"/>
                </a:solidFill>
                <a:latin typeface="+mj-ea"/>
                <a:ea typeface="+mj-ea"/>
              </a:rPr>
              <a:t>class </a:t>
            </a:r>
            <a:r>
              <a:rPr lang="en-US" altLang="zh-CN" sz="2400" dirty="0" err="1" smtClean="0">
                <a:solidFill>
                  <a:schemeClr val="tx1"/>
                </a:solidFill>
                <a:latin typeface="+mj-ea"/>
                <a:ea typeface="+mj-ea"/>
              </a:rPr>
              <a:t>MyModel</a:t>
            </a:r>
            <a:r>
              <a:rPr lang="en-US" altLang="zh-CN" sz="2400" dirty="0" smtClean="0">
                <a:solidFill>
                  <a:schemeClr val="tx1"/>
                </a:solidFill>
                <a:latin typeface="+mj-ea"/>
                <a:ea typeface="+mj-ea"/>
              </a:rPr>
              <a:t> extends </a:t>
            </a:r>
            <a:r>
              <a:rPr lang="en-US" altLang="zh-CN" sz="2400" dirty="0" err="1" smtClean="0">
                <a:solidFill>
                  <a:schemeClr val="tx1"/>
                </a:solidFill>
                <a:latin typeface="+mj-ea"/>
                <a:ea typeface="+mj-ea"/>
              </a:rPr>
              <a:t>DefaultTableModel</a:t>
            </a:r>
            <a:r>
              <a:rPr lang="en-US" altLang="zh-CN" sz="2400" dirty="0" smtClean="0">
                <a:solidFill>
                  <a:schemeClr val="tx1"/>
                </a:solidFill>
                <a:latin typeface="+mj-ea"/>
                <a:ea typeface="+mj-ea"/>
              </a:rPr>
              <a:t>{</a:t>
            </a:r>
          </a:p>
          <a:p>
            <a:pPr lvl="1">
              <a:spcBef>
                <a:spcPct val="0"/>
              </a:spcBef>
              <a:buFont typeface="Wingdings" panose="05000000000000000000" pitchFamily="2" charset="2"/>
              <a:buNone/>
            </a:pPr>
            <a:r>
              <a:rPr lang="en-US" altLang="zh-CN" sz="2400" dirty="0" smtClean="0">
                <a:solidFill>
                  <a:schemeClr val="tx1"/>
                </a:solidFill>
                <a:latin typeface="+mj-ea"/>
                <a:ea typeface="+mj-ea"/>
              </a:rPr>
              <a:t>  </a:t>
            </a:r>
            <a:r>
              <a:rPr lang="en-US" altLang="zh-CN" sz="2400" dirty="0" err="1" smtClean="0">
                <a:solidFill>
                  <a:schemeClr val="tx1"/>
                </a:solidFill>
                <a:latin typeface="+mj-ea"/>
                <a:ea typeface="+mj-ea"/>
              </a:rPr>
              <a:t>MyModel</a:t>
            </a:r>
            <a:r>
              <a:rPr lang="en-US" altLang="zh-CN" sz="2400" dirty="0" smtClean="0">
                <a:solidFill>
                  <a:schemeClr val="tx1"/>
                </a:solidFill>
                <a:latin typeface="+mj-ea"/>
                <a:ea typeface="+mj-ea"/>
              </a:rPr>
              <a:t>(Object[][] </a:t>
            </a:r>
            <a:r>
              <a:rPr lang="en-US" altLang="zh-CN" sz="2400" dirty="0" err="1" smtClean="0">
                <a:solidFill>
                  <a:schemeClr val="tx1"/>
                </a:solidFill>
                <a:latin typeface="+mj-ea"/>
                <a:ea typeface="+mj-ea"/>
              </a:rPr>
              <a:t>data,Object</a:t>
            </a:r>
            <a:r>
              <a:rPr lang="en-US" altLang="zh-CN" sz="2400" dirty="0" smtClean="0">
                <a:solidFill>
                  <a:schemeClr val="tx1"/>
                </a:solidFill>
                <a:latin typeface="+mj-ea"/>
                <a:ea typeface="+mj-ea"/>
              </a:rPr>
              <a:t>[] column)</a:t>
            </a:r>
          </a:p>
          <a:p>
            <a:pPr lvl="1">
              <a:spcBef>
                <a:spcPct val="0"/>
              </a:spcBef>
              <a:buFont typeface="Wingdings" panose="05000000000000000000" pitchFamily="2" charset="2"/>
              <a:buNone/>
            </a:pPr>
            <a:r>
              <a:rPr lang="en-US" altLang="zh-CN" sz="2400" dirty="0" smtClean="0">
                <a:solidFill>
                  <a:schemeClr val="tx1"/>
                </a:solidFill>
                <a:latin typeface="+mj-ea"/>
                <a:ea typeface="+mj-ea"/>
              </a:rPr>
              <a:t>  { super(</a:t>
            </a:r>
            <a:r>
              <a:rPr lang="en-US" altLang="zh-CN" sz="2400" dirty="0" err="1" smtClean="0">
                <a:solidFill>
                  <a:schemeClr val="tx1"/>
                </a:solidFill>
                <a:latin typeface="+mj-ea"/>
                <a:ea typeface="+mj-ea"/>
              </a:rPr>
              <a:t>data,column</a:t>
            </a:r>
            <a:r>
              <a:rPr lang="en-US" altLang="zh-CN" sz="2400" dirty="0" smtClean="0">
                <a:solidFill>
                  <a:schemeClr val="tx1"/>
                </a:solidFill>
                <a:latin typeface="+mj-ea"/>
                <a:ea typeface="+mj-ea"/>
              </a:rPr>
              <a:t>); }</a:t>
            </a:r>
          </a:p>
          <a:p>
            <a:pPr lvl="1">
              <a:spcBef>
                <a:spcPct val="0"/>
              </a:spcBef>
              <a:buFont typeface="Wingdings" panose="05000000000000000000" pitchFamily="2" charset="2"/>
              <a:buNone/>
            </a:pPr>
            <a:r>
              <a:rPr lang="en-US" altLang="zh-CN" sz="2400" dirty="0" smtClean="0">
                <a:solidFill>
                  <a:schemeClr val="tx1"/>
                </a:solidFill>
                <a:latin typeface="+mj-ea"/>
                <a:ea typeface="+mj-ea"/>
              </a:rPr>
              <a:t>  public Class </a:t>
            </a:r>
            <a:r>
              <a:rPr lang="en-US" altLang="zh-CN" sz="2400" dirty="0" err="1" smtClean="0">
                <a:solidFill>
                  <a:schemeClr val="tx1"/>
                </a:solidFill>
                <a:latin typeface="+mj-ea"/>
                <a:ea typeface="+mj-ea"/>
              </a:rPr>
              <a:t>getColumnClass</a:t>
            </a:r>
            <a:r>
              <a:rPr lang="en-US" altLang="zh-CN" sz="2400" dirty="0" smtClean="0">
                <a:solidFill>
                  <a:schemeClr val="tx1"/>
                </a:solidFill>
                <a:latin typeface="+mj-ea"/>
                <a:ea typeface="+mj-ea"/>
              </a:rPr>
              <a:t>(</a:t>
            </a:r>
            <a:r>
              <a:rPr lang="en-US" altLang="zh-CN" sz="2400" dirty="0" err="1" smtClean="0">
                <a:solidFill>
                  <a:schemeClr val="tx1"/>
                </a:solidFill>
                <a:latin typeface="+mj-ea"/>
                <a:ea typeface="+mj-ea"/>
              </a:rPr>
              <a:t>int</a:t>
            </a:r>
            <a:r>
              <a:rPr lang="en-US" altLang="zh-CN" sz="2400" dirty="0" smtClean="0">
                <a:solidFill>
                  <a:schemeClr val="tx1"/>
                </a:solidFill>
                <a:latin typeface="+mj-ea"/>
                <a:ea typeface="+mj-ea"/>
              </a:rPr>
              <a:t> c)</a:t>
            </a:r>
          </a:p>
          <a:p>
            <a:pPr lvl="1">
              <a:spcBef>
                <a:spcPct val="0"/>
              </a:spcBef>
              <a:buFont typeface="Wingdings" panose="05000000000000000000" pitchFamily="2" charset="2"/>
              <a:buNone/>
            </a:pPr>
            <a:r>
              <a:rPr lang="en-US" altLang="zh-CN" sz="2400" dirty="0" smtClean="0">
                <a:solidFill>
                  <a:schemeClr val="tx1"/>
                </a:solidFill>
                <a:latin typeface="+mj-ea"/>
                <a:ea typeface="+mj-ea"/>
              </a:rPr>
              <a:t>  { return </a:t>
            </a:r>
            <a:r>
              <a:rPr lang="en-US" altLang="zh-CN" sz="2400" dirty="0" err="1" smtClean="0">
                <a:solidFill>
                  <a:schemeClr val="tx1"/>
                </a:solidFill>
                <a:latin typeface="+mj-ea"/>
                <a:ea typeface="+mj-ea"/>
              </a:rPr>
              <a:t>getValueAt</a:t>
            </a:r>
            <a:r>
              <a:rPr lang="en-US" altLang="zh-CN" sz="2400" dirty="0" smtClean="0">
                <a:solidFill>
                  <a:schemeClr val="tx1"/>
                </a:solidFill>
                <a:latin typeface="+mj-ea"/>
                <a:ea typeface="+mj-ea"/>
              </a:rPr>
              <a:t>(0,c).</a:t>
            </a:r>
            <a:r>
              <a:rPr lang="en-US" altLang="zh-CN" sz="2400" dirty="0" err="1" smtClean="0">
                <a:solidFill>
                  <a:schemeClr val="tx1"/>
                </a:solidFill>
                <a:latin typeface="+mj-ea"/>
                <a:ea typeface="+mj-ea"/>
              </a:rPr>
              <a:t>getClass</a:t>
            </a:r>
            <a:r>
              <a:rPr lang="en-US" altLang="zh-CN" sz="2400" dirty="0" smtClean="0">
                <a:solidFill>
                  <a:schemeClr val="tx1"/>
                </a:solidFill>
                <a:latin typeface="+mj-ea"/>
                <a:ea typeface="+mj-ea"/>
              </a:rPr>
              <a:t>(); }</a:t>
            </a:r>
          </a:p>
          <a:p>
            <a:pPr lvl="1">
              <a:spcBef>
                <a:spcPct val="0"/>
              </a:spcBef>
              <a:buFont typeface="Wingdings" panose="05000000000000000000" pitchFamily="2" charset="2"/>
              <a:buNone/>
            </a:pPr>
            <a:r>
              <a:rPr lang="en-US" altLang="zh-CN" sz="2400" dirty="0" smtClean="0">
                <a:solidFill>
                  <a:schemeClr val="tx1"/>
                </a:solidFill>
                <a:latin typeface="+mj-ea"/>
                <a:ea typeface="+mj-ea"/>
              </a:rPr>
              <a:t>  public </a:t>
            </a:r>
            <a:r>
              <a:rPr lang="en-US" altLang="zh-CN" sz="2400" dirty="0" err="1" smtClean="0">
                <a:solidFill>
                  <a:schemeClr val="tx1"/>
                </a:solidFill>
                <a:latin typeface="+mj-ea"/>
                <a:ea typeface="+mj-ea"/>
              </a:rPr>
              <a:t>boolean</a:t>
            </a:r>
            <a:r>
              <a:rPr lang="en-US" altLang="zh-CN" sz="2400" dirty="0" smtClean="0">
                <a:solidFill>
                  <a:schemeClr val="tx1"/>
                </a:solidFill>
                <a:latin typeface="+mj-ea"/>
                <a:ea typeface="+mj-ea"/>
              </a:rPr>
              <a:t> </a:t>
            </a:r>
            <a:r>
              <a:rPr lang="en-US" altLang="zh-CN" sz="2400" dirty="0" err="1" smtClean="0">
                <a:solidFill>
                  <a:schemeClr val="tx1"/>
                </a:solidFill>
                <a:latin typeface="+mj-ea"/>
                <a:ea typeface="+mj-ea"/>
              </a:rPr>
              <a:t>isCellEditable</a:t>
            </a:r>
            <a:r>
              <a:rPr lang="en-US" altLang="zh-CN" sz="2400" dirty="0" smtClean="0">
                <a:solidFill>
                  <a:schemeClr val="tx1"/>
                </a:solidFill>
                <a:latin typeface="+mj-ea"/>
                <a:ea typeface="+mj-ea"/>
              </a:rPr>
              <a:t>(</a:t>
            </a:r>
            <a:r>
              <a:rPr lang="en-US" altLang="zh-CN" sz="2400" dirty="0" err="1" smtClean="0">
                <a:solidFill>
                  <a:schemeClr val="tx1"/>
                </a:solidFill>
                <a:latin typeface="+mj-ea"/>
                <a:ea typeface="+mj-ea"/>
              </a:rPr>
              <a:t>int</a:t>
            </a:r>
            <a:r>
              <a:rPr lang="en-US" altLang="zh-CN" sz="2400" dirty="0" smtClean="0">
                <a:solidFill>
                  <a:schemeClr val="tx1"/>
                </a:solidFill>
                <a:latin typeface="+mj-ea"/>
                <a:ea typeface="+mj-ea"/>
              </a:rPr>
              <a:t> </a:t>
            </a:r>
            <a:r>
              <a:rPr lang="en-US" altLang="zh-CN" sz="2400" dirty="0" err="1" smtClean="0">
                <a:solidFill>
                  <a:schemeClr val="tx1"/>
                </a:solidFill>
                <a:latin typeface="+mj-ea"/>
                <a:ea typeface="+mj-ea"/>
              </a:rPr>
              <a:t>r,int</a:t>
            </a:r>
            <a:r>
              <a:rPr lang="en-US" altLang="zh-CN" sz="2400" dirty="0" smtClean="0">
                <a:solidFill>
                  <a:schemeClr val="tx1"/>
                </a:solidFill>
                <a:latin typeface="+mj-ea"/>
                <a:ea typeface="+mj-ea"/>
              </a:rPr>
              <a:t> c)</a:t>
            </a:r>
          </a:p>
          <a:p>
            <a:pPr lvl="1">
              <a:spcBef>
                <a:spcPct val="0"/>
              </a:spcBef>
              <a:buFont typeface="Wingdings" panose="05000000000000000000" pitchFamily="2" charset="2"/>
              <a:buNone/>
            </a:pPr>
            <a:r>
              <a:rPr lang="en-US" altLang="zh-CN" sz="2400" dirty="0" smtClean="0">
                <a:solidFill>
                  <a:schemeClr val="tx1"/>
                </a:solidFill>
                <a:latin typeface="+mj-ea"/>
                <a:ea typeface="+mj-ea"/>
              </a:rPr>
              <a:t>  { return false; }</a:t>
            </a:r>
          </a:p>
          <a:p>
            <a:pPr lvl="1">
              <a:spcBef>
                <a:spcPct val="0"/>
              </a:spcBef>
              <a:buFont typeface="Wingdings" panose="05000000000000000000" pitchFamily="2" charset="2"/>
              <a:buNone/>
            </a:pPr>
            <a:r>
              <a:rPr lang="en-US" altLang="zh-CN" sz="2400" dirty="0" smtClean="0">
                <a:solidFill>
                  <a:schemeClr val="tx1"/>
                </a:solidFill>
                <a:latin typeface="+mj-ea"/>
                <a:ea typeface="+mj-ea"/>
              </a:rPr>
              <a:t>  //</a:t>
            </a:r>
            <a:r>
              <a:rPr lang="zh-CN" altLang="en-US" sz="2400" dirty="0" smtClean="0">
                <a:solidFill>
                  <a:schemeClr val="tx1"/>
                </a:solidFill>
                <a:latin typeface="+mj-ea"/>
                <a:ea typeface="+mj-ea"/>
              </a:rPr>
              <a:t>可以覆盖更多的方法</a:t>
            </a:r>
          </a:p>
          <a:p>
            <a:pPr lvl="1">
              <a:spcBef>
                <a:spcPct val="0"/>
              </a:spcBef>
              <a:buFont typeface="Wingdings" panose="05000000000000000000" pitchFamily="2" charset="2"/>
              <a:buNone/>
            </a:pPr>
            <a:r>
              <a:rPr lang="en-US" altLang="zh-CN" sz="2400" dirty="0" smtClean="0">
                <a:solidFill>
                  <a:schemeClr val="tx1"/>
                </a:solidFill>
                <a:latin typeface="+mj-ea"/>
                <a:ea typeface="+mj-ea"/>
              </a:rPr>
              <a:t>}</a:t>
            </a:r>
          </a:p>
        </p:txBody>
      </p:sp>
      <p:sp>
        <p:nvSpPr>
          <p:cNvPr id="5" name="Rectangle 2"/>
          <p:cNvSpPr txBox="1">
            <a:spLocks noChangeArrowheads="1"/>
          </p:cNvSpPr>
          <p:nvPr/>
        </p:nvSpPr>
        <p:spPr>
          <a:xfrm>
            <a:off x="428625" y="404664"/>
            <a:ext cx="8229600" cy="642938"/>
          </a:xfrm>
          <a:prstGeom prst="rect">
            <a:avLst/>
          </a:prstGeom>
        </p:spPr>
        <p:txBody>
          <a:bodyPr/>
          <a:lstStyle/>
          <a:p>
            <a:pPr algn="ctr">
              <a:lnSpc>
                <a:spcPct val="90000"/>
              </a:lnSpc>
              <a:defRPr/>
            </a:pPr>
            <a:r>
              <a:rPr lang="zh-CN" altLang="en-US" sz="3600" b="1" dirty="0">
                <a:solidFill>
                  <a:srgbClr val="FFC000"/>
                </a:solidFill>
                <a:latin typeface="+mj-ea"/>
                <a:ea typeface="+mj-ea"/>
              </a:rPr>
              <a:t>表格（</a:t>
            </a:r>
            <a:r>
              <a:rPr lang="en-US" altLang="zh-CN" sz="3600" b="1" dirty="0" err="1">
                <a:solidFill>
                  <a:srgbClr val="FFC000"/>
                </a:solidFill>
                <a:latin typeface="+mj-ea"/>
                <a:ea typeface="+mj-ea"/>
              </a:rPr>
              <a:t>JTable</a:t>
            </a:r>
            <a:r>
              <a:rPr lang="zh-CN" altLang="en-US" sz="3600" b="1" dirty="0">
                <a:solidFill>
                  <a:srgbClr val="FFC000"/>
                </a:solidFill>
                <a:latin typeface="+mj-ea"/>
                <a:ea typeface="+mj-ea"/>
              </a:rPr>
              <a:t>）</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idx="1"/>
          </p:nvPr>
        </p:nvSpPr>
        <p:spPr>
          <a:xfrm>
            <a:off x="251520" y="1412776"/>
            <a:ext cx="8977312" cy="4983162"/>
          </a:xfrm>
        </p:spPr>
        <p:txBody>
          <a:bodyPr/>
          <a:lstStyle/>
          <a:p>
            <a:pPr lvl="1">
              <a:lnSpc>
                <a:spcPct val="110000"/>
              </a:lnSpc>
              <a:spcBef>
                <a:spcPct val="0"/>
              </a:spcBef>
              <a:spcAft>
                <a:spcPct val="0"/>
              </a:spcAft>
              <a:buFont typeface="Wingdings" panose="05000000000000000000" pitchFamily="2" charset="2"/>
              <a:buNone/>
              <a:defRPr/>
            </a:pPr>
            <a:r>
              <a:rPr lang="zh-CN" altLang="en-US" dirty="0" smtClean="0">
                <a:solidFill>
                  <a:srgbClr val="FF0000"/>
                </a:solidFill>
                <a:latin typeface="宋体" pitchFamily="2" charset="-122"/>
              </a:rPr>
              <a:t>设计一个应用程序，实现下列功能：</a:t>
            </a:r>
          </a:p>
          <a:p>
            <a:pPr lvl="1">
              <a:lnSpc>
                <a:spcPct val="110000"/>
              </a:lnSpc>
              <a:spcBef>
                <a:spcPct val="0"/>
              </a:spcBef>
              <a:spcAft>
                <a:spcPct val="0"/>
              </a:spcAft>
              <a:defRPr/>
            </a:pPr>
            <a:r>
              <a:rPr lang="zh-CN" altLang="en-US" dirty="0" smtClean="0">
                <a:latin typeface="宋体" pitchFamily="2" charset="-122"/>
              </a:rPr>
              <a:t>主窗口初始显示为最大化</a:t>
            </a:r>
          </a:p>
          <a:p>
            <a:pPr lvl="1">
              <a:lnSpc>
                <a:spcPct val="110000"/>
              </a:lnSpc>
              <a:spcBef>
                <a:spcPct val="0"/>
              </a:spcBef>
              <a:spcAft>
                <a:spcPct val="0"/>
              </a:spcAft>
              <a:defRPr/>
            </a:pPr>
            <a:r>
              <a:rPr lang="zh-CN" altLang="en-US" dirty="0" smtClean="0">
                <a:latin typeface="宋体" pitchFamily="2" charset="-122"/>
              </a:rPr>
              <a:t>菜单：功能（登录、录入、退出）</a:t>
            </a:r>
          </a:p>
          <a:p>
            <a:pPr marL="1625600" lvl="2" indent="-711200">
              <a:lnSpc>
                <a:spcPct val="110000"/>
              </a:lnSpc>
              <a:spcBef>
                <a:spcPct val="0"/>
              </a:spcBef>
              <a:spcAft>
                <a:spcPct val="0"/>
              </a:spcAft>
              <a:defRPr/>
            </a:pPr>
            <a:r>
              <a:rPr lang="zh-CN" altLang="en-US" dirty="0" smtClean="0">
                <a:latin typeface="宋体" pitchFamily="2" charset="-122"/>
              </a:rPr>
              <a:t>登录：显示对话框，输入用户名和密码</a:t>
            </a:r>
          </a:p>
          <a:p>
            <a:pPr marL="1625600" lvl="2" indent="-711200">
              <a:lnSpc>
                <a:spcPct val="110000"/>
              </a:lnSpc>
              <a:spcBef>
                <a:spcPct val="0"/>
              </a:spcBef>
              <a:spcAft>
                <a:spcPct val="0"/>
              </a:spcAft>
              <a:defRPr/>
            </a:pPr>
            <a:r>
              <a:rPr lang="zh-CN" altLang="en-US" dirty="0" smtClean="0">
                <a:latin typeface="宋体" pitchFamily="2" charset="-122"/>
              </a:rPr>
              <a:t>录入：输入学生信息，登录后可用</a:t>
            </a:r>
          </a:p>
          <a:p>
            <a:pPr marL="2082800" lvl="3" indent="-711200">
              <a:lnSpc>
                <a:spcPct val="110000"/>
              </a:lnSpc>
              <a:spcBef>
                <a:spcPct val="0"/>
              </a:spcBef>
              <a:spcAft>
                <a:spcPct val="0"/>
              </a:spcAft>
              <a:buFont typeface="Wingdings" panose="05000000000000000000" pitchFamily="2" charset="2"/>
              <a:buNone/>
              <a:defRPr/>
            </a:pPr>
            <a:r>
              <a:rPr lang="zh-CN" altLang="en-US" dirty="0" smtClean="0">
                <a:latin typeface="宋体" pitchFamily="2" charset="-122"/>
              </a:rPr>
              <a:t>	信息：学号、性别、年龄、党否、系别、课程、简历</a:t>
            </a:r>
          </a:p>
          <a:p>
            <a:pPr marL="2082800" lvl="3" indent="-711200">
              <a:lnSpc>
                <a:spcPct val="110000"/>
              </a:lnSpc>
              <a:spcBef>
                <a:spcPct val="0"/>
              </a:spcBef>
              <a:spcAft>
                <a:spcPct val="0"/>
              </a:spcAft>
              <a:buFont typeface="Wingdings" panose="05000000000000000000" pitchFamily="2" charset="2"/>
              <a:buNone/>
              <a:defRPr/>
            </a:pPr>
            <a:r>
              <a:rPr lang="zh-CN" altLang="en-US" dirty="0" smtClean="0">
                <a:latin typeface="宋体" pitchFamily="2" charset="-122"/>
              </a:rPr>
              <a:t>	确认后将记录显示在表格中</a:t>
            </a:r>
          </a:p>
          <a:p>
            <a:pPr marL="1625600" lvl="2" indent="-711200">
              <a:lnSpc>
                <a:spcPct val="110000"/>
              </a:lnSpc>
              <a:spcBef>
                <a:spcPct val="0"/>
              </a:spcBef>
              <a:spcAft>
                <a:spcPct val="0"/>
              </a:spcAft>
              <a:defRPr/>
            </a:pPr>
            <a:r>
              <a:rPr lang="zh-CN" altLang="en-US" dirty="0" smtClean="0">
                <a:latin typeface="宋体" pitchFamily="2" charset="-122"/>
              </a:rPr>
              <a:t>退出：询问并确认后退出系统</a:t>
            </a:r>
          </a:p>
          <a:p>
            <a:pPr lvl="1">
              <a:lnSpc>
                <a:spcPct val="110000"/>
              </a:lnSpc>
              <a:spcBef>
                <a:spcPct val="0"/>
              </a:spcBef>
              <a:spcAft>
                <a:spcPct val="0"/>
              </a:spcAft>
              <a:defRPr/>
            </a:pPr>
            <a:r>
              <a:rPr lang="zh-CN" altLang="en-US" dirty="0" smtClean="0">
                <a:latin typeface="宋体" pitchFamily="2" charset="-122"/>
              </a:rPr>
              <a:t>工具：对应菜单中的退出功能，并设置提示信息</a:t>
            </a:r>
          </a:p>
          <a:p>
            <a:pPr lvl="1">
              <a:lnSpc>
                <a:spcPct val="110000"/>
              </a:lnSpc>
              <a:spcBef>
                <a:spcPct val="0"/>
              </a:spcBef>
              <a:spcAft>
                <a:spcPct val="0"/>
              </a:spcAft>
              <a:defRPr/>
            </a:pPr>
            <a:r>
              <a:rPr lang="zh-CN" altLang="en-US" dirty="0" smtClean="0">
                <a:latin typeface="宋体" pitchFamily="2" charset="-122"/>
              </a:rPr>
              <a:t>底部设状态条，显示作者、日期、当前时间</a:t>
            </a:r>
            <a:endParaRPr lang="zh-CN" altLang="en-US" dirty="0">
              <a:latin typeface="宋体" pitchFamily="2" charset="-122"/>
            </a:endParaRPr>
          </a:p>
        </p:txBody>
      </p:sp>
      <p:sp>
        <p:nvSpPr>
          <p:cNvPr id="7" name="Rectangle 2"/>
          <p:cNvSpPr txBox="1">
            <a:spLocks noChangeArrowheads="1"/>
          </p:cNvSpPr>
          <p:nvPr/>
        </p:nvSpPr>
        <p:spPr>
          <a:xfrm>
            <a:off x="467544" y="321221"/>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综合示例</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内容占位符 1"/>
          <p:cNvSpPr>
            <a:spLocks noGrp="1"/>
          </p:cNvSpPr>
          <p:nvPr>
            <p:ph idx="1"/>
          </p:nvPr>
        </p:nvSpPr>
        <p:spPr>
          <a:xfrm>
            <a:off x="199083" y="1340768"/>
            <a:ext cx="8977312" cy="5197475"/>
          </a:xfrm>
        </p:spPr>
        <p:txBody>
          <a:bodyPr/>
          <a:lstStyle/>
          <a:p>
            <a:pPr>
              <a:buFont typeface="Wingdings" panose="05000000000000000000" pitchFamily="2" charset="2"/>
              <a:buChar char="Ø"/>
            </a:pPr>
            <a:r>
              <a:rPr lang="en-US" altLang="zh-CN" sz="2800" dirty="0" smtClean="0">
                <a:latin typeface="华文新魏" panose="02010800040101010101" pitchFamily="2" charset="-122"/>
                <a:ea typeface="华文新魏" panose="02010800040101010101" pitchFamily="2" charset="-122"/>
              </a:rPr>
              <a:t>AWT</a:t>
            </a:r>
            <a:r>
              <a:rPr lang="zh-CN" altLang="en-US" sz="2800" dirty="0" smtClean="0">
                <a:latin typeface="华文新魏" panose="02010800040101010101" pitchFamily="2" charset="-122"/>
                <a:ea typeface="华文新魏" panose="02010800040101010101" pitchFamily="2" charset="-122"/>
              </a:rPr>
              <a:t>与</a:t>
            </a:r>
            <a:r>
              <a:rPr lang="en-US" altLang="zh-CN" sz="2800" dirty="0" smtClean="0">
                <a:latin typeface="华文新魏" panose="02010800040101010101" pitchFamily="2" charset="-122"/>
                <a:ea typeface="华文新魏" panose="02010800040101010101" pitchFamily="2" charset="-122"/>
              </a:rPr>
              <a:t>Swing</a:t>
            </a:r>
            <a:r>
              <a:rPr lang="zh-CN" altLang="en-US" sz="2800" dirty="0" smtClean="0">
                <a:latin typeface="华文新魏" panose="02010800040101010101" pitchFamily="2" charset="-122"/>
                <a:ea typeface="华文新魏" panose="02010800040101010101" pitchFamily="2" charset="-122"/>
              </a:rPr>
              <a:t>，使用它们时如何倒入相关的类？</a:t>
            </a:r>
          </a:p>
          <a:p>
            <a:pPr>
              <a:buFont typeface="Wingdings" panose="05000000000000000000" pitchFamily="2" charset="2"/>
              <a:buChar char="Ø"/>
            </a:pPr>
            <a:r>
              <a:rPr lang="en-US" altLang="zh-CN" sz="2800" dirty="0" smtClean="0">
                <a:latin typeface="华文新魏" panose="02010800040101010101" pitchFamily="2" charset="-122"/>
                <a:ea typeface="华文新魏" panose="02010800040101010101" pitchFamily="2" charset="-122"/>
              </a:rPr>
              <a:t>Swing</a:t>
            </a:r>
            <a:r>
              <a:rPr lang="zh-CN" altLang="en-US" sz="2800" dirty="0" smtClean="0">
                <a:latin typeface="华文新魏" panose="02010800040101010101" pitchFamily="2" charset="-122"/>
                <a:ea typeface="华文新魏" panose="02010800040101010101" pitchFamily="2" charset="-122"/>
              </a:rPr>
              <a:t>中的</a:t>
            </a:r>
            <a:r>
              <a:rPr lang="en-US" altLang="zh-CN" sz="2800" dirty="0" smtClean="0">
                <a:latin typeface="华文新魏" panose="02010800040101010101" pitchFamily="2" charset="-122"/>
                <a:ea typeface="华文新魏" panose="02010800040101010101" pitchFamily="2" charset="-122"/>
              </a:rPr>
              <a:t>top-level</a:t>
            </a:r>
            <a:r>
              <a:rPr lang="zh-CN" altLang="en-US" sz="2800" dirty="0" smtClean="0">
                <a:latin typeface="华文新魏" panose="02010800040101010101" pitchFamily="2" charset="-122"/>
                <a:ea typeface="华文新魏" panose="02010800040101010101" pitchFamily="2" charset="-122"/>
              </a:rPr>
              <a:t>组件有哪些？使用场合如何？</a:t>
            </a:r>
          </a:p>
          <a:p>
            <a:pPr>
              <a:buFont typeface="Wingdings" panose="05000000000000000000" pitchFamily="2" charset="2"/>
              <a:buChar char="Ø"/>
            </a:pPr>
            <a:r>
              <a:rPr lang="en-US" altLang="zh-CN" sz="2800" dirty="0" smtClean="0">
                <a:latin typeface="华文新魏" panose="02010800040101010101" pitchFamily="2" charset="-122"/>
                <a:ea typeface="华文新魏" panose="02010800040101010101" pitchFamily="2" charset="-122"/>
              </a:rPr>
              <a:t>Swing</a:t>
            </a:r>
            <a:r>
              <a:rPr lang="zh-CN" altLang="en-US" sz="2800" dirty="0" smtClean="0">
                <a:latin typeface="华文新魏" panose="02010800040101010101" pitchFamily="2" charset="-122"/>
                <a:ea typeface="华文新魏" panose="02010800040101010101" pitchFamily="2" charset="-122"/>
              </a:rPr>
              <a:t>中的轻量组件都从那个类继承得到？</a:t>
            </a:r>
          </a:p>
          <a:p>
            <a:pPr>
              <a:buFont typeface="Wingdings" panose="05000000000000000000" pitchFamily="2" charset="2"/>
              <a:buChar char="Ø"/>
            </a:pPr>
            <a:r>
              <a:rPr lang="zh-CN" altLang="en-US" sz="2800" dirty="0" smtClean="0">
                <a:latin typeface="华文新魏" panose="02010800040101010101" pitchFamily="2" charset="-122"/>
                <a:ea typeface="华文新魏" panose="02010800040101010101" pitchFamily="2" charset="-122"/>
              </a:rPr>
              <a:t>如何使用</a:t>
            </a:r>
            <a:r>
              <a:rPr lang="en-US" altLang="zh-CN" sz="2800" dirty="0" err="1" smtClean="0">
                <a:latin typeface="华文新魏" panose="02010800040101010101" pitchFamily="2" charset="-122"/>
                <a:ea typeface="华文新魏" panose="02010800040101010101" pitchFamily="2" charset="-122"/>
              </a:rPr>
              <a:t>JFrame</a:t>
            </a:r>
            <a:r>
              <a:rPr lang="zh-CN" altLang="en-US" sz="2800" dirty="0" smtClean="0">
                <a:latin typeface="华文新魏" panose="02010800040101010101" pitchFamily="2" charset="-122"/>
                <a:ea typeface="华文新魏" panose="02010800040101010101" pitchFamily="2" charset="-122"/>
              </a:rPr>
              <a:t>创建用户界面？</a:t>
            </a:r>
          </a:p>
          <a:p>
            <a:pPr>
              <a:buFont typeface="Wingdings" panose="05000000000000000000" pitchFamily="2" charset="2"/>
              <a:buChar char="Ø"/>
            </a:pPr>
            <a:r>
              <a:rPr lang="zh-CN" altLang="en-US" sz="2800" dirty="0" smtClean="0">
                <a:latin typeface="华文新魏" panose="02010800040101010101" pitchFamily="2" charset="-122"/>
                <a:ea typeface="华文新魏" panose="02010800040101010101" pitchFamily="2" charset="-122"/>
              </a:rPr>
              <a:t>如何创建和使用颜色对象？</a:t>
            </a:r>
          </a:p>
          <a:p>
            <a:pPr>
              <a:buFont typeface="Wingdings" panose="05000000000000000000" pitchFamily="2" charset="2"/>
              <a:buChar char="Ø"/>
            </a:pPr>
            <a:r>
              <a:rPr lang="zh-CN" altLang="en-US" sz="2800" dirty="0" smtClean="0">
                <a:latin typeface="华文新魏" panose="02010800040101010101" pitchFamily="2" charset="-122"/>
                <a:ea typeface="华文新魏" panose="02010800040101010101" pitchFamily="2" charset="-122"/>
              </a:rPr>
              <a:t>如何创建和使用字体对象？</a:t>
            </a:r>
          </a:p>
          <a:p>
            <a:pPr>
              <a:buFont typeface="Wingdings" panose="05000000000000000000" pitchFamily="2" charset="2"/>
              <a:buChar char="Ø"/>
            </a:pPr>
            <a:r>
              <a:rPr lang="en-US" altLang="zh-CN" sz="2800" dirty="0" err="1" smtClean="0">
                <a:latin typeface="华文新魏" panose="02010800040101010101" pitchFamily="2" charset="-122"/>
                <a:ea typeface="华文新魏" panose="02010800040101010101" pitchFamily="2" charset="-122"/>
              </a:rPr>
              <a:t>FlowLayout</a:t>
            </a:r>
            <a:r>
              <a:rPr lang="zh-CN" altLang="en-US" sz="2800" dirty="0" smtClean="0">
                <a:latin typeface="华文新魏" panose="02010800040101010101" pitchFamily="2" charset="-122"/>
                <a:ea typeface="华文新魏" panose="02010800040101010101" pitchFamily="2" charset="-122"/>
              </a:rPr>
              <a:t>如何布局和使用？（排列、间隙）</a:t>
            </a:r>
          </a:p>
          <a:p>
            <a:pPr>
              <a:buFont typeface="Wingdings" panose="05000000000000000000" pitchFamily="2" charset="2"/>
              <a:buChar char="Ø"/>
            </a:pPr>
            <a:r>
              <a:rPr lang="en-US" altLang="zh-CN" sz="2800" dirty="0" err="1" smtClean="0">
                <a:latin typeface="华文新魏" panose="02010800040101010101" pitchFamily="2" charset="-122"/>
                <a:ea typeface="华文新魏" panose="02010800040101010101" pitchFamily="2" charset="-122"/>
              </a:rPr>
              <a:t>BorderLayout</a:t>
            </a:r>
            <a:r>
              <a:rPr lang="zh-CN" altLang="en-US" sz="2800" dirty="0" smtClean="0">
                <a:latin typeface="华文新魏" panose="02010800040101010101" pitchFamily="2" charset="-122"/>
                <a:ea typeface="华文新魏" panose="02010800040101010101" pitchFamily="2" charset="-122"/>
              </a:rPr>
              <a:t>如何布局和使用？（间隙）</a:t>
            </a:r>
          </a:p>
          <a:p>
            <a:pPr>
              <a:buFont typeface="Wingdings" panose="05000000000000000000" pitchFamily="2" charset="2"/>
              <a:buChar char="Ø"/>
            </a:pPr>
            <a:r>
              <a:rPr lang="en-US" altLang="zh-CN" sz="2800" dirty="0" err="1" smtClean="0">
                <a:latin typeface="华文新魏" panose="02010800040101010101" pitchFamily="2" charset="-122"/>
                <a:ea typeface="华文新魏" panose="02010800040101010101" pitchFamily="2" charset="-122"/>
              </a:rPr>
              <a:t>GridLayout</a:t>
            </a:r>
            <a:r>
              <a:rPr lang="zh-CN" altLang="en-US" sz="2800" dirty="0" smtClean="0">
                <a:latin typeface="华文新魏" panose="02010800040101010101" pitchFamily="2" charset="-122"/>
                <a:ea typeface="华文新魏" panose="02010800040101010101" pitchFamily="2" charset="-122"/>
              </a:rPr>
              <a:t>如何布局和使用？（间隙）</a:t>
            </a:r>
          </a:p>
          <a:p>
            <a:endParaRPr lang="zh-CN" altLang="en-US" sz="2800" dirty="0" smtClean="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a:xfrm>
            <a:off x="428625" y="0"/>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本章小结</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内容占位符 1"/>
          <p:cNvSpPr>
            <a:spLocks noGrp="1"/>
          </p:cNvSpPr>
          <p:nvPr>
            <p:ph idx="1"/>
          </p:nvPr>
        </p:nvSpPr>
        <p:spPr>
          <a:xfrm>
            <a:off x="523875" y="1556792"/>
            <a:ext cx="8620125" cy="5073427"/>
          </a:xfrm>
        </p:spPr>
        <p:txBody>
          <a:bodyPr/>
          <a:lstStyle/>
          <a:p>
            <a:pPr>
              <a:buFont typeface="Wingdings" panose="05000000000000000000" pitchFamily="2" charset="2"/>
              <a:buChar char="Ø"/>
            </a:pPr>
            <a:r>
              <a:rPr lang="en-US" altLang="zh-CN" sz="2400" dirty="0" err="1" smtClean="0">
                <a:latin typeface="华文新魏" panose="02010800040101010101" pitchFamily="2" charset="-122"/>
                <a:ea typeface="华文新魏" panose="02010800040101010101" pitchFamily="2" charset="-122"/>
              </a:rPr>
              <a:t>CardLayout</a:t>
            </a:r>
            <a:r>
              <a:rPr lang="zh-CN" altLang="en-US" sz="2400" dirty="0" smtClean="0">
                <a:latin typeface="华文新魏" panose="02010800040101010101" pitchFamily="2" charset="-122"/>
                <a:ea typeface="华文新魏" panose="02010800040101010101" pitchFamily="2" charset="-122"/>
              </a:rPr>
              <a:t>如何布局和使用？（间隙）</a:t>
            </a:r>
          </a:p>
          <a:p>
            <a:pPr>
              <a:buFont typeface="Wingdings" panose="05000000000000000000" pitchFamily="2" charset="2"/>
              <a:buChar char="Ø"/>
            </a:pPr>
            <a:r>
              <a:rPr lang="en-US" altLang="zh-CN" sz="2400" dirty="0" err="1" smtClean="0">
                <a:latin typeface="华文新魏" panose="02010800040101010101" pitchFamily="2" charset="-122"/>
                <a:ea typeface="华文新魏" panose="02010800040101010101" pitchFamily="2" charset="-122"/>
              </a:rPr>
              <a:t>BoxLayout</a:t>
            </a:r>
            <a:r>
              <a:rPr lang="zh-CN" altLang="en-US" sz="2400" dirty="0" smtClean="0">
                <a:latin typeface="华文新魏" panose="02010800040101010101" pitchFamily="2" charset="-122"/>
                <a:ea typeface="华文新魏" panose="02010800040101010101" pitchFamily="2" charset="-122"/>
              </a:rPr>
              <a:t>布局及</a:t>
            </a:r>
            <a:r>
              <a:rPr lang="en-US" altLang="zh-CN" sz="2400" dirty="0" smtClean="0">
                <a:latin typeface="华文新魏" panose="02010800040101010101" pitchFamily="2" charset="-122"/>
                <a:ea typeface="华文新魏" panose="02010800040101010101" pitchFamily="2" charset="-122"/>
              </a:rPr>
              <a:t>Box</a:t>
            </a:r>
            <a:r>
              <a:rPr lang="zh-CN" altLang="en-US" sz="2400" dirty="0" smtClean="0">
                <a:latin typeface="华文新魏" panose="02010800040101010101" pitchFamily="2" charset="-122"/>
                <a:ea typeface="华文新魏" panose="02010800040101010101" pitchFamily="2" charset="-122"/>
              </a:rPr>
              <a:t>容器如何使用？</a:t>
            </a:r>
          </a:p>
          <a:p>
            <a:pPr>
              <a:buFont typeface="Wingdings" panose="05000000000000000000" pitchFamily="2" charset="2"/>
              <a:buChar char="Ø"/>
            </a:pPr>
            <a:r>
              <a:rPr lang="zh-CN" altLang="en-US" sz="2400" dirty="0" smtClean="0">
                <a:latin typeface="华文新魏" panose="02010800040101010101" pitchFamily="2" charset="-122"/>
                <a:ea typeface="华文新魏" panose="02010800040101010101" pitchFamily="2" charset="-122"/>
              </a:rPr>
              <a:t>怎样理解</a:t>
            </a:r>
            <a:r>
              <a:rPr lang="en-US" altLang="zh-CN" sz="2400" dirty="0" smtClean="0">
                <a:latin typeface="华文新魏" panose="02010800040101010101" pitchFamily="2" charset="-122"/>
                <a:ea typeface="华文新魏" panose="02010800040101010101" pitchFamily="2" charset="-122"/>
              </a:rPr>
              <a:t>null</a:t>
            </a:r>
            <a:r>
              <a:rPr lang="zh-CN" altLang="en-US" sz="2400" dirty="0" smtClean="0">
                <a:latin typeface="华文新魏" panose="02010800040101010101" pitchFamily="2" charset="-122"/>
                <a:ea typeface="华文新魏" panose="02010800040101010101" pitchFamily="2" charset="-122"/>
              </a:rPr>
              <a:t>布局？有什么特点？</a:t>
            </a:r>
          </a:p>
          <a:p>
            <a:pPr>
              <a:buFont typeface="Wingdings" panose="05000000000000000000" pitchFamily="2" charset="2"/>
              <a:buChar char="Ø"/>
            </a:pPr>
            <a:r>
              <a:rPr lang="zh-CN" altLang="en-US" sz="2400" dirty="0" smtClean="0">
                <a:latin typeface="华文新魏" panose="02010800040101010101" pitchFamily="2" charset="-122"/>
                <a:ea typeface="华文新魏" panose="02010800040101010101" pitchFamily="2" charset="-122"/>
              </a:rPr>
              <a:t>各种组件</a:t>
            </a:r>
          </a:p>
          <a:p>
            <a:pPr>
              <a:buFont typeface="Wingdings" panose="05000000000000000000" pitchFamily="2" charset="2"/>
              <a:buChar char="Ø"/>
            </a:pPr>
            <a:r>
              <a:rPr lang="zh-CN" altLang="en-US" sz="2400" dirty="0" smtClean="0">
                <a:latin typeface="华文新魏" panose="02010800040101010101" pitchFamily="2" charset="-122"/>
                <a:ea typeface="华文新魏" panose="02010800040101010101" pitchFamily="2" charset="-122"/>
              </a:rPr>
              <a:t>如何创建和使用菜单（含快捷菜单）？</a:t>
            </a:r>
          </a:p>
          <a:p>
            <a:pPr>
              <a:buFont typeface="Wingdings" panose="05000000000000000000" pitchFamily="2" charset="2"/>
              <a:buChar char="Ø"/>
            </a:pPr>
            <a:r>
              <a:rPr lang="zh-CN" altLang="en-US" sz="2400" dirty="0" smtClean="0">
                <a:latin typeface="华文新魏" panose="02010800040101010101" pitchFamily="2" charset="-122"/>
                <a:ea typeface="华文新魏" panose="02010800040101010101" pitchFamily="2" charset="-122"/>
              </a:rPr>
              <a:t>如何创建工具条和设置工具组件的提示信息？</a:t>
            </a:r>
          </a:p>
          <a:p>
            <a:pPr>
              <a:buFont typeface="Wingdings" panose="05000000000000000000" pitchFamily="2" charset="2"/>
              <a:buChar char="Ø"/>
            </a:pPr>
            <a:r>
              <a:rPr lang="zh-CN" altLang="en-US" sz="2400" dirty="0" smtClean="0">
                <a:latin typeface="华文新魏" panose="02010800040101010101" pitchFamily="2" charset="-122"/>
                <a:ea typeface="华文新魏" panose="02010800040101010101" pitchFamily="2" charset="-122"/>
              </a:rPr>
              <a:t>事件处理的三要素是什么？</a:t>
            </a:r>
          </a:p>
          <a:p>
            <a:pPr>
              <a:buFont typeface="Wingdings" panose="05000000000000000000" pitchFamily="2" charset="2"/>
              <a:buChar char="Ø"/>
            </a:pPr>
            <a:r>
              <a:rPr lang="zh-CN" altLang="en-US" sz="2400" dirty="0" smtClean="0">
                <a:latin typeface="华文新魏" panose="02010800040101010101" pitchFamily="2" charset="-122"/>
                <a:ea typeface="华文新魏" panose="02010800040101010101" pitchFamily="2" charset="-122"/>
              </a:rPr>
              <a:t>如何编写进行事件处理的程序？</a:t>
            </a:r>
          </a:p>
          <a:p>
            <a:pPr>
              <a:buFont typeface="Wingdings" panose="05000000000000000000" pitchFamily="2" charset="2"/>
              <a:buChar char="Ø"/>
            </a:pPr>
            <a:r>
              <a:rPr lang="zh-CN" altLang="en-US" sz="2400" dirty="0" smtClean="0">
                <a:latin typeface="华文新魏" panose="02010800040101010101" pitchFamily="2" charset="-122"/>
                <a:ea typeface="华文新魏" panose="02010800040101010101" pitchFamily="2" charset="-122"/>
              </a:rPr>
              <a:t>你知道的的事件监听器接口有哪些？它们声明了哪些方法？是否有相应的适配器类？</a:t>
            </a:r>
          </a:p>
          <a:p>
            <a:endParaRPr lang="zh-CN" altLang="en-US" sz="2400" dirty="0" smtClean="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a:xfrm>
            <a:off x="417586" y="260648"/>
            <a:ext cx="8229600"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本章小结</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idx="1"/>
          </p:nvPr>
        </p:nvSpPr>
        <p:spPr>
          <a:xfrm>
            <a:off x="166688" y="1268760"/>
            <a:ext cx="8977312" cy="5145088"/>
          </a:xfrm>
        </p:spPr>
        <p:txBody>
          <a:bodyPr/>
          <a:lstStyle/>
          <a:p>
            <a:pPr>
              <a:spcBef>
                <a:spcPts val="200"/>
              </a:spcBef>
              <a:spcAft>
                <a:spcPts val="200"/>
              </a:spcAft>
              <a:buFont typeface="Wingdings" panose="05000000000000000000" pitchFamily="2" charset="2"/>
              <a:buAutoNum type="arabicPeriod"/>
              <a:defRPr/>
            </a:pPr>
            <a:r>
              <a:rPr lang="zh-CN" altLang="en-US" sz="2400" dirty="0">
                <a:latin typeface="+mj-ea"/>
                <a:ea typeface="+mj-ea"/>
              </a:rPr>
              <a:t>写出创建应用程序界面的基本框架</a:t>
            </a:r>
            <a:r>
              <a:rPr lang="zh-CN" altLang="en-US" sz="2400" dirty="0" smtClean="0">
                <a:latin typeface="+mj-ea"/>
                <a:ea typeface="+mj-ea"/>
              </a:rPr>
              <a:t>。</a:t>
            </a:r>
            <a:endParaRPr lang="en-US" altLang="zh-CN" sz="2400" dirty="0" smtClean="0">
              <a:latin typeface="+mj-ea"/>
              <a:ea typeface="+mj-ea"/>
            </a:endParaRPr>
          </a:p>
          <a:p>
            <a:pPr>
              <a:spcBef>
                <a:spcPts val="200"/>
              </a:spcBef>
              <a:spcAft>
                <a:spcPts val="200"/>
              </a:spcAft>
              <a:buFont typeface="Wingdings" panose="05000000000000000000" pitchFamily="2" charset="2"/>
              <a:buAutoNum type="arabicPeriod"/>
              <a:defRPr/>
            </a:pPr>
            <a:r>
              <a:rPr lang="zh-CN" altLang="en-US" sz="2400" dirty="0" smtClean="0">
                <a:latin typeface="+mj-ea"/>
                <a:ea typeface="+mj-ea"/>
              </a:rPr>
              <a:t>简述</a:t>
            </a:r>
            <a:r>
              <a:rPr lang="en-US" altLang="zh-CN" sz="2400" dirty="0" smtClean="0">
                <a:latin typeface="+mj-ea"/>
                <a:ea typeface="+mj-ea"/>
              </a:rPr>
              <a:t>Swing</a:t>
            </a:r>
            <a:r>
              <a:rPr lang="zh-CN" altLang="en-US" sz="2400" dirty="0" smtClean="0">
                <a:latin typeface="+mj-ea"/>
                <a:ea typeface="+mj-ea"/>
              </a:rPr>
              <a:t>图形用户界面事件处理模型及其程序设计模型。</a:t>
            </a:r>
            <a:endParaRPr lang="en-US" altLang="zh-CN" sz="2400" dirty="0" smtClean="0">
              <a:latin typeface="+mj-ea"/>
              <a:ea typeface="+mj-ea"/>
            </a:endParaRPr>
          </a:p>
          <a:p>
            <a:pPr>
              <a:spcBef>
                <a:spcPts val="200"/>
              </a:spcBef>
              <a:spcAft>
                <a:spcPts val="200"/>
              </a:spcAft>
              <a:buFont typeface="+mj-lt"/>
              <a:buAutoNum type="arabicPeriod"/>
              <a:defRPr/>
            </a:pPr>
            <a:r>
              <a:rPr lang="zh-CN" altLang="en-US" sz="2400" dirty="0" smtClean="0">
                <a:latin typeface="+mj-ea"/>
                <a:ea typeface="+mj-ea"/>
              </a:rPr>
              <a:t>请实现如图所示的功能：初始值为</a:t>
            </a:r>
            <a:r>
              <a:rPr lang="en-US" sz="2400" dirty="0" smtClean="0">
                <a:latin typeface="+mj-ea"/>
                <a:ea typeface="+mj-ea"/>
              </a:rPr>
              <a:t>0</a:t>
            </a:r>
            <a:r>
              <a:rPr lang="zh-CN" altLang="en-US" sz="2400" dirty="0" smtClean="0">
                <a:latin typeface="+mj-ea"/>
                <a:ea typeface="+mj-ea"/>
              </a:rPr>
              <a:t>，当点击“自动加</a:t>
            </a:r>
            <a:r>
              <a:rPr lang="en-US" sz="2400" dirty="0" smtClean="0">
                <a:latin typeface="+mj-ea"/>
                <a:ea typeface="+mj-ea"/>
              </a:rPr>
              <a:t>1</a:t>
            </a:r>
            <a:r>
              <a:rPr lang="zh-CN" altLang="en-US" sz="2400" dirty="0" smtClean="0">
                <a:latin typeface="+mj-ea"/>
                <a:ea typeface="+mj-ea"/>
              </a:rPr>
              <a:t>”按钮时，系统能实现计数器功能，当计到</a:t>
            </a:r>
            <a:r>
              <a:rPr lang="en-US" sz="2400" dirty="0" smtClean="0">
                <a:latin typeface="+mj-ea"/>
                <a:ea typeface="+mj-ea"/>
              </a:rPr>
              <a:t>100</a:t>
            </a:r>
            <a:r>
              <a:rPr lang="zh-CN" altLang="en-US" sz="2400" dirty="0" smtClean="0">
                <a:latin typeface="+mj-ea"/>
                <a:ea typeface="+mj-ea"/>
              </a:rPr>
              <a:t>时，按钮“自动加</a:t>
            </a:r>
            <a:r>
              <a:rPr lang="en-US" sz="2400" dirty="0" smtClean="0">
                <a:latin typeface="+mj-ea"/>
                <a:ea typeface="+mj-ea"/>
              </a:rPr>
              <a:t>1</a:t>
            </a:r>
            <a:r>
              <a:rPr lang="zh-CN" altLang="en-US" sz="2400" dirty="0" smtClean="0">
                <a:latin typeface="+mj-ea"/>
                <a:ea typeface="+mj-ea"/>
              </a:rPr>
              <a:t>”显示“自动减</a:t>
            </a:r>
            <a:r>
              <a:rPr lang="en-US" sz="2400" dirty="0" smtClean="0">
                <a:latin typeface="+mj-ea"/>
                <a:ea typeface="+mj-ea"/>
              </a:rPr>
              <a:t>1</a:t>
            </a:r>
            <a:r>
              <a:rPr lang="zh-CN" altLang="en-US" sz="2400" dirty="0" smtClean="0">
                <a:latin typeface="+mj-ea"/>
                <a:ea typeface="+mj-ea"/>
              </a:rPr>
              <a:t>”，并自动实现减数器功能，如此循环，直到点击退出为止。</a:t>
            </a:r>
          </a:p>
          <a:p>
            <a:pPr>
              <a:buFont typeface="Wingdings" panose="05000000000000000000" pitchFamily="2" charset="2"/>
              <a:buNone/>
              <a:defRPr/>
            </a:pPr>
            <a:endParaRPr lang="en-US" altLang="zh-CN" sz="2400" dirty="0" smtClean="0">
              <a:latin typeface="+mj-ea"/>
              <a:ea typeface="+mj-ea"/>
            </a:endParaRPr>
          </a:p>
          <a:p>
            <a:pPr>
              <a:buFont typeface="Wingdings" panose="05000000000000000000" pitchFamily="2" charset="2"/>
              <a:buAutoNum type="arabicPeriod"/>
              <a:defRPr/>
            </a:pPr>
            <a:endParaRPr lang="zh-CN" altLang="en-US" sz="2400" dirty="0">
              <a:latin typeface="+mj-ea"/>
              <a:ea typeface="+mj-ea"/>
            </a:endParaRPr>
          </a:p>
        </p:txBody>
      </p:sp>
      <p:pic>
        <p:nvPicPr>
          <p:cNvPr id="140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731319"/>
            <a:ext cx="3429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717032"/>
            <a:ext cx="3143250"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12763" y="152400"/>
            <a:ext cx="6219477" cy="838200"/>
          </a:xfrm>
        </p:spPr>
        <p:txBody>
          <a:bodyPr/>
          <a:lstStyle/>
          <a:p>
            <a:r>
              <a:rPr lang="zh-CN" altLang="en-US" dirty="0"/>
              <a:t>练习</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idx="1"/>
          </p:nvPr>
        </p:nvSpPr>
        <p:spPr>
          <a:xfrm>
            <a:off x="190500" y="963612"/>
            <a:ext cx="8763000" cy="4625975"/>
          </a:xfrm>
        </p:spPr>
        <p:txBody>
          <a:bodyPr/>
          <a:lstStyle/>
          <a:p>
            <a:pPr marL="0" indent="0">
              <a:lnSpc>
                <a:spcPct val="120000"/>
              </a:lnSpc>
              <a:buClr>
                <a:schemeClr val="hlink"/>
              </a:buClr>
              <a:buFont typeface="Wingdings" panose="05000000000000000000" pitchFamily="2" charset="2"/>
              <a:buChar char="n"/>
            </a:pPr>
            <a:r>
              <a:rPr lang="zh-CN" altLang="en-US" sz="3200" dirty="0" smtClean="0">
                <a:latin typeface="华文新魏" panose="02010800040101010101" pitchFamily="2" charset="-122"/>
                <a:ea typeface="华文新魏" panose="02010800040101010101" pitchFamily="2" charset="-122"/>
              </a:rPr>
              <a:t>容器</a:t>
            </a:r>
          </a:p>
          <a:p>
            <a:pPr marL="0" indent="0">
              <a:lnSpc>
                <a:spcPct val="120000"/>
              </a:lnSpc>
              <a:buFontTx/>
              <a:buNone/>
            </a:pPr>
            <a:r>
              <a:rPr lang="zh-CN" altLang="en-US"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容器是用来容纳和管理一组界面元素的对象。基本组件必须被安排在某个容器中，否则就无法使用</a:t>
            </a:r>
            <a:r>
              <a:rPr lang="zh-CN" altLang="en-US" dirty="0" smtClean="0">
                <a:latin typeface="华文新魏" panose="02010800040101010101" pitchFamily="2" charset="-122"/>
                <a:ea typeface="华文新魏" panose="02010800040101010101" pitchFamily="2" charset="-122"/>
              </a:rPr>
              <a:t>。</a:t>
            </a:r>
          </a:p>
          <a:p>
            <a:pPr marL="0" indent="0"/>
            <a:endParaRPr lang="zh-CN" altLang="en-US" dirty="0" smtClean="0">
              <a:latin typeface="华文新魏" panose="02010800040101010101" pitchFamily="2" charset="-122"/>
              <a:ea typeface="华文新魏" panose="02010800040101010101" pitchFamily="2" charset="-122"/>
            </a:endParaRPr>
          </a:p>
        </p:txBody>
      </p:sp>
      <p:grpSp>
        <p:nvGrpSpPr>
          <p:cNvPr id="16387" name="Group 35"/>
          <p:cNvGrpSpPr>
            <a:grpSpLocks/>
          </p:cNvGrpSpPr>
          <p:nvPr/>
        </p:nvGrpSpPr>
        <p:grpSpPr bwMode="auto">
          <a:xfrm>
            <a:off x="1600200" y="3276600"/>
            <a:ext cx="5257800" cy="2514600"/>
            <a:chOff x="1143" y="2286"/>
            <a:chExt cx="3175" cy="1542"/>
          </a:xfrm>
        </p:grpSpPr>
        <p:sp>
          <p:nvSpPr>
            <p:cNvPr id="16392" name="Rectangle 5"/>
            <p:cNvSpPr>
              <a:spLocks noChangeArrowheads="1"/>
            </p:cNvSpPr>
            <p:nvPr/>
          </p:nvSpPr>
          <p:spPr bwMode="auto">
            <a:xfrm>
              <a:off x="2186" y="3465"/>
              <a:ext cx="908" cy="363"/>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b="1"/>
                <a:t>JFrame</a:t>
              </a:r>
            </a:p>
          </p:txBody>
        </p:sp>
        <p:sp>
          <p:nvSpPr>
            <p:cNvPr id="16393" name="Rectangle 12"/>
            <p:cNvSpPr>
              <a:spLocks noChangeArrowheads="1"/>
            </p:cNvSpPr>
            <p:nvPr/>
          </p:nvSpPr>
          <p:spPr bwMode="auto">
            <a:xfrm>
              <a:off x="2322" y="2286"/>
              <a:ext cx="1089" cy="363"/>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b="1"/>
                <a:t>Container</a:t>
              </a:r>
            </a:p>
          </p:txBody>
        </p:sp>
        <p:sp>
          <p:nvSpPr>
            <p:cNvPr id="16394" name="Rectangle 13"/>
            <p:cNvSpPr>
              <a:spLocks noChangeArrowheads="1"/>
            </p:cNvSpPr>
            <p:nvPr/>
          </p:nvSpPr>
          <p:spPr bwMode="auto">
            <a:xfrm>
              <a:off x="1551" y="2875"/>
              <a:ext cx="1089" cy="363"/>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b="1"/>
                <a:t>JWindow</a:t>
              </a:r>
            </a:p>
          </p:txBody>
        </p:sp>
        <p:sp>
          <p:nvSpPr>
            <p:cNvPr id="16395" name="Rectangle 14"/>
            <p:cNvSpPr>
              <a:spLocks noChangeArrowheads="1"/>
            </p:cNvSpPr>
            <p:nvPr/>
          </p:nvSpPr>
          <p:spPr bwMode="auto">
            <a:xfrm>
              <a:off x="3229" y="2875"/>
              <a:ext cx="1089" cy="363"/>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b="1"/>
                <a:t>JPanel</a:t>
              </a:r>
            </a:p>
          </p:txBody>
        </p:sp>
        <p:sp>
          <p:nvSpPr>
            <p:cNvPr id="16396" name="Rectangle 15"/>
            <p:cNvSpPr>
              <a:spLocks noChangeArrowheads="1"/>
            </p:cNvSpPr>
            <p:nvPr/>
          </p:nvSpPr>
          <p:spPr bwMode="auto">
            <a:xfrm>
              <a:off x="1143" y="3465"/>
              <a:ext cx="817" cy="363"/>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b="1"/>
                <a:t>JDialog</a:t>
              </a:r>
            </a:p>
          </p:txBody>
        </p:sp>
        <p:sp>
          <p:nvSpPr>
            <p:cNvPr id="16397" name="Rectangle 17"/>
            <p:cNvSpPr>
              <a:spLocks noChangeArrowheads="1"/>
            </p:cNvSpPr>
            <p:nvPr/>
          </p:nvSpPr>
          <p:spPr bwMode="auto">
            <a:xfrm>
              <a:off x="3456" y="3420"/>
              <a:ext cx="817" cy="363"/>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b="1"/>
                <a:t>JApplet</a:t>
              </a:r>
            </a:p>
          </p:txBody>
        </p:sp>
        <p:sp>
          <p:nvSpPr>
            <p:cNvPr id="16398" name="Line 26"/>
            <p:cNvSpPr>
              <a:spLocks noChangeShapeType="1"/>
            </p:cNvSpPr>
            <p:nvPr/>
          </p:nvSpPr>
          <p:spPr bwMode="auto">
            <a:xfrm>
              <a:off x="2050" y="3238"/>
              <a:ext cx="0" cy="9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sp>
          <p:nvSpPr>
            <p:cNvPr id="16399" name="Line 27"/>
            <p:cNvSpPr>
              <a:spLocks noChangeShapeType="1"/>
            </p:cNvSpPr>
            <p:nvPr/>
          </p:nvSpPr>
          <p:spPr bwMode="auto">
            <a:xfrm>
              <a:off x="1914" y="2785"/>
              <a:ext cx="186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sp>
          <p:nvSpPr>
            <p:cNvPr id="16400" name="Line 28"/>
            <p:cNvSpPr>
              <a:spLocks noChangeShapeType="1"/>
            </p:cNvSpPr>
            <p:nvPr/>
          </p:nvSpPr>
          <p:spPr bwMode="auto">
            <a:xfrm>
              <a:off x="2866" y="2649"/>
              <a:ext cx="0"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sp>
          <p:nvSpPr>
            <p:cNvPr id="16401" name="Line 29"/>
            <p:cNvSpPr>
              <a:spLocks noChangeShapeType="1"/>
            </p:cNvSpPr>
            <p:nvPr/>
          </p:nvSpPr>
          <p:spPr bwMode="auto">
            <a:xfrm>
              <a:off x="1914" y="2785"/>
              <a:ext cx="0" cy="9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sp>
          <p:nvSpPr>
            <p:cNvPr id="16402" name="Line 30"/>
            <p:cNvSpPr>
              <a:spLocks noChangeShapeType="1"/>
            </p:cNvSpPr>
            <p:nvPr/>
          </p:nvSpPr>
          <p:spPr bwMode="auto">
            <a:xfrm>
              <a:off x="3774" y="2785"/>
              <a:ext cx="0" cy="9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sp>
          <p:nvSpPr>
            <p:cNvPr id="16403" name="Line 31"/>
            <p:cNvSpPr>
              <a:spLocks noChangeShapeType="1"/>
            </p:cNvSpPr>
            <p:nvPr/>
          </p:nvSpPr>
          <p:spPr bwMode="auto">
            <a:xfrm>
              <a:off x="3819" y="3238"/>
              <a:ext cx="0" cy="18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sp>
          <p:nvSpPr>
            <p:cNvPr id="16404" name="Line 32"/>
            <p:cNvSpPr>
              <a:spLocks noChangeShapeType="1"/>
            </p:cNvSpPr>
            <p:nvPr/>
          </p:nvSpPr>
          <p:spPr bwMode="auto">
            <a:xfrm flipV="1">
              <a:off x="1642" y="3329"/>
              <a:ext cx="907"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sp>
          <p:nvSpPr>
            <p:cNvPr id="16405" name="Line 33"/>
            <p:cNvSpPr>
              <a:spLocks noChangeShapeType="1"/>
            </p:cNvSpPr>
            <p:nvPr/>
          </p:nvSpPr>
          <p:spPr bwMode="auto">
            <a:xfrm>
              <a:off x="1642" y="3329"/>
              <a:ext cx="0"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sp>
          <p:nvSpPr>
            <p:cNvPr id="16406" name="Line 34"/>
            <p:cNvSpPr>
              <a:spLocks noChangeShapeType="1"/>
            </p:cNvSpPr>
            <p:nvPr/>
          </p:nvSpPr>
          <p:spPr bwMode="auto">
            <a:xfrm>
              <a:off x="2549" y="3329"/>
              <a:ext cx="0"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pPr algn="ctr"/>
              <a:endParaRPr lang="zh-CN" altLang="en-US"/>
            </a:p>
          </p:txBody>
        </p:sp>
      </p:grpSp>
      <p:sp>
        <p:nvSpPr>
          <p:cNvPr id="16388" name="AutoShape 37"/>
          <p:cNvSpPr>
            <a:spLocks noChangeArrowheads="1"/>
          </p:cNvSpPr>
          <p:nvPr/>
        </p:nvSpPr>
        <p:spPr bwMode="auto">
          <a:xfrm>
            <a:off x="838200" y="3200400"/>
            <a:ext cx="1752600" cy="533400"/>
          </a:xfrm>
          <a:prstGeom prst="wedgeRectCallout">
            <a:avLst>
              <a:gd name="adj1" fmla="val 43208"/>
              <a:gd name="adj2" fmla="val 119940"/>
            </a:avLst>
          </a:prstGeom>
          <a:solidFill>
            <a:srgbClr val="CCFFCC"/>
          </a:solidFill>
          <a:ln w="38100">
            <a:solidFill>
              <a:srgbClr val="FF9900"/>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zh-CN" altLang="en-US" dirty="0">
                <a:solidFill>
                  <a:srgbClr val="000000"/>
                </a:solidFill>
              </a:rPr>
              <a:t>有边框容器</a:t>
            </a:r>
          </a:p>
        </p:txBody>
      </p:sp>
      <p:sp>
        <p:nvSpPr>
          <p:cNvPr id="16389" name="AutoShape 38"/>
          <p:cNvSpPr>
            <a:spLocks noChangeArrowheads="1"/>
          </p:cNvSpPr>
          <p:nvPr/>
        </p:nvSpPr>
        <p:spPr bwMode="auto">
          <a:xfrm>
            <a:off x="6553200" y="3124200"/>
            <a:ext cx="1752600" cy="533400"/>
          </a:xfrm>
          <a:prstGeom prst="wedgeRectCallout">
            <a:avLst>
              <a:gd name="adj1" fmla="val -53532"/>
              <a:gd name="adj2" fmla="val 137796"/>
            </a:avLst>
          </a:prstGeom>
          <a:solidFill>
            <a:srgbClr val="CCFFCC"/>
          </a:solidFill>
          <a:ln w="38100">
            <a:solidFill>
              <a:srgbClr val="FF9900"/>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zh-CN" altLang="en-US">
                <a:solidFill>
                  <a:srgbClr val="000000"/>
                </a:solidFill>
              </a:rPr>
              <a:t>无边框容器</a:t>
            </a:r>
          </a:p>
        </p:txBody>
      </p:sp>
      <p:sp>
        <p:nvSpPr>
          <p:cNvPr id="21" name="标题 1"/>
          <p:cNvSpPr txBox="1">
            <a:spLocks/>
          </p:cNvSpPr>
          <p:nvPr/>
        </p:nvSpPr>
        <p:spPr>
          <a:xfrm>
            <a:off x="457200" y="274638"/>
            <a:ext cx="8229600" cy="1143000"/>
          </a:xfrm>
          <a:prstGeom prst="rect">
            <a:avLst/>
          </a:prstGeom>
        </p:spPr>
        <p:txBody>
          <a:bodyPr/>
          <a:lstStyle/>
          <a:p>
            <a:pPr algn="ctr" eaLnBrk="0" hangingPunct="0">
              <a:defRPr/>
            </a:pPr>
            <a:r>
              <a:rPr lang="zh-CN" altLang="en-US" sz="3600" b="1" kern="0">
                <a:solidFill>
                  <a:schemeClr val="hlink"/>
                </a:solidFill>
                <a:effectLst>
                  <a:outerShdw blurRad="38100" dist="38100" dir="2700000" algn="tl">
                    <a:srgbClr val="000000"/>
                  </a:outerShdw>
                </a:effectLst>
                <a:latin typeface="+mj-lt"/>
                <a:ea typeface="+mj-ea"/>
                <a:cs typeface="+mj-cs"/>
              </a:rPr>
              <a:t>顶层容器</a:t>
            </a: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467544" y="1628800"/>
            <a:ext cx="8001000" cy="4268788"/>
          </a:xfrm>
        </p:spPr>
        <p:txBody>
          <a:bodyPr/>
          <a:lstStyle/>
          <a:p>
            <a:pPr lvl="1">
              <a:buFont typeface="Wingdings" panose="05000000000000000000" pitchFamily="2" charset="2"/>
              <a:buChar char="n"/>
            </a:pPr>
            <a:r>
              <a:rPr lang="en-US" altLang="zh-CN" dirty="0" err="1" smtClean="0">
                <a:solidFill>
                  <a:schemeClr val="tx1"/>
                </a:solidFill>
              </a:rPr>
              <a:t>JFrame</a:t>
            </a:r>
            <a:r>
              <a:rPr lang="en-US" altLang="zh-CN" dirty="0" smtClean="0">
                <a:solidFill>
                  <a:schemeClr val="tx1"/>
                </a:solidFill>
              </a:rPr>
              <a:t> , </a:t>
            </a:r>
            <a:r>
              <a:rPr lang="en-US" altLang="zh-CN" dirty="0" err="1" smtClean="0">
                <a:solidFill>
                  <a:schemeClr val="tx1"/>
                </a:solidFill>
              </a:rPr>
              <a:t>JApplet</a:t>
            </a:r>
            <a:r>
              <a:rPr lang="en-US" altLang="zh-CN" dirty="0" smtClean="0">
                <a:solidFill>
                  <a:schemeClr val="tx1"/>
                </a:solidFill>
              </a:rPr>
              <a:t> , </a:t>
            </a:r>
            <a:r>
              <a:rPr lang="en-US" altLang="zh-CN" dirty="0" err="1" smtClean="0">
                <a:solidFill>
                  <a:schemeClr val="tx1"/>
                </a:solidFill>
              </a:rPr>
              <a:t>JDialog</a:t>
            </a:r>
            <a:r>
              <a:rPr lang="en-US" altLang="zh-CN" dirty="0" smtClean="0">
                <a:solidFill>
                  <a:schemeClr val="tx1"/>
                </a:solidFill>
              </a:rPr>
              <a:t> , </a:t>
            </a:r>
            <a:r>
              <a:rPr lang="en-US" altLang="zh-CN" dirty="0" err="1" smtClean="0">
                <a:solidFill>
                  <a:schemeClr val="tx1"/>
                </a:solidFill>
              </a:rPr>
              <a:t>JWindow</a:t>
            </a:r>
            <a:endParaRPr lang="en-US" altLang="zh-CN" dirty="0" smtClean="0">
              <a:solidFill>
                <a:schemeClr val="tx1"/>
              </a:solidFill>
            </a:endParaRPr>
          </a:p>
          <a:p>
            <a:pPr lvl="1">
              <a:buFont typeface="Wingdings" panose="05000000000000000000" pitchFamily="2" charset="2"/>
              <a:buNone/>
            </a:pPr>
            <a:r>
              <a:rPr lang="zh-CN" altLang="en-US" dirty="0" smtClean="0"/>
              <a:t>       作用：创建初始界面，为其他组件提供一个容器，以构建满足用户需求的操作界面</a:t>
            </a:r>
            <a:endParaRPr lang="en-US" altLang="zh-CN" dirty="0" smtClean="0"/>
          </a:p>
          <a:p>
            <a:pPr lvl="1">
              <a:buFont typeface="Wingdings" panose="05000000000000000000" pitchFamily="2" charset="2"/>
              <a:buChar char="n"/>
            </a:pPr>
            <a:r>
              <a:rPr lang="en-US" altLang="zh-CN" dirty="0" err="1" smtClean="0">
                <a:solidFill>
                  <a:schemeClr val="tx1"/>
                </a:solidFill>
              </a:rPr>
              <a:t>JFrame</a:t>
            </a:r>
            <a:r>
              <a:rPr lang="zh-CN" altLang="en-US" dirty="0" smtClean="0"/>
              <a:t>用来创建</a:t>
            </a:r>
            <a:r>
              <a:rPr lang="en-US" altLang="zh-CN" dirty="0" smtClean="0"/>
              <a:t>application</a:t>
            </a:r>
            <a:r>
              <a:rPr lang="zh-CN" altLang="en-US" dirty="0" smtClean="0"/>
              <a:t>，最常用的</a:t>
            </a:r>
            <a:endParaRPr lang="en-US" altLang="zh-CN" dirty="0" smtClean="0"/>
          </a:p>
          <a:p>
            <a:pPr lvl="1">
              <a:buFont typeface="Wingdings" panose="05000000000000000000" pitchFamily="2" charset="2"/>
              <a:buChar char="n"/>
            </a:pPr>
            <a:r>
              <a:rPr lang="en-US" altLang="zh-CN" dirty="0" err="1" smtClean="0">
                <a:solidFill>
                  <a:schemeClr val="tx1"/>
                </a:solidFill>
              </a:rPr>
              <a:t>JApplet</a:t>
            </a:r>
            <a:r>
              <a:rPr lang="zh-CN" altLang="en-US" dirty="0" smtClean="0"/>
              <a:t>用来创建</a:t>
            </a:r>
            <a:r>
              <a:rPr lang="en-US" altLang="zh-CN" dirty="0" smtClean="0"/>
              <a:t>applet</a:t>
            </a:r>
          </a:p>
          <a:p>
            <a:pPr lvl="1">
              <a:buFont typeface="Wingdings" panose="05000000000000000000" pitchFamily="2" charset="2"/>
              <a:buChar char="n"/>
            </a:pPr>
            <a:r>
              <a:rPr lang="en-US" altLang="zh-CN" dirty="0" err="1" smtClean="0">
                <a:solidFill>
                  <a:schemeClr val="tx1"/>
                </a:solidFill>
              </a:rPr>
              <a:t>JDialog</a:t>
            </a:r>
            <a:r>
              <a:rPr lang="zh-CN" altLang="en-US" dirty="0" smtClean="0"/>
              <a:t>用来创建对话框，常用</a:t>
            </a:r>
          </a:p>
          <a:p>
            <a:pPr lvl="1">
              <a:buFont typeface="Wingdings" panose="05000000000000000000" pitchFamily="2" charset="2"/>
              <a:buChar char="n"/>
            </a:pPr>
            <a:r>
              <a:rPr lang="en-US" altLang="zh-CN" dirty="0" err="1" smtClean="0">
                <a:solidFill>
                  <a:schemeClr val="tx1"/>
                </a:solidFill>
              </a:rPr>
              <a:t>JWindow</a:t>
            </a:r>
            <a:r>
              <a:rPr lang="zh-CN" altLang="en-US" dirty="0" smtClean="0"/>
              <a:t>不常用</a:t>
            </a:r>
          </a:p>
        </p:txBody>
      </p:sp>
      <p:sp>
        <p:nvSpPr>
          <p:cNvPr id="2" name="标题 1"/>
          <p:cNvSpPr>
            <a:spLocks noGrp="1"/>
          </p:cNvSpPr>
          <p:nvPr>
            <p:ph type="title" idx="4294967295"/>
          </p:nvPr>
        </p:nvSpPr>
        <p:spPr>
          <a:xfrm>
            <a:off x="107504" y="57448"/>
            <a:ext cx="8229600" cy="1143000"/>
          </a:xfrm>
          <a:prstGeom prst="rect">
            <a:avLst/>
          </a:prstGeom>
        </p:spPr>
        <p:txBody>
          <a:bodyPr/>
          <a:lstStyle/>
          <a:p>
            <a:pPr>
              <a:defRPr/>
            </a:pPr>
            <a:r>
              <a:rPr lang="zh-CN" altLang="en-US" dirty="0" smtClean="0"/>
              <a:t>顶层容器</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179512" y="1268760"/>
            <a:ext cx="8691562" cy="5286375"/>
          </a:xfrm>
        </p:spPr>
        <p:txBody>
          <a:bodyPr/>
          <a:lstStyle/>
          <a:p>
            <a:pPr lvl="1">
              <a:spcBef>
                <a:spcPts val="200"/>
              </a:spcBef>
              <a:spcAft>
                <a:spcPts val="200"/>
              </a:spcAft>
              <a:buFont typeface="Wingdings" panose="05000000000000000000" pitchFamily="2" charset="2"/>
              <a:buChar char="n"/>
            </a:pPr>
            <a:r>
              <a:rPr lang="en-US" altLang="zh-CN" dirty="0" err="1" smtClean="0">
                <a:solidFill>
                  <a:schemeClr val="tx1"/>
                </a:solidFill>
              </a:rPr>
              <a:t>JPanel</a:t>
            </a:r>
            <a:r>
              <a:rPr lang="en-US" altLang="zh-CN" dirty="0" smtClean="0">
                <a:solidFill>
                  <a:schemeClr val="tx1"/>
                </a:solidFill>
              </a:rPr>
              <a:t> , </a:t>
            </a:r>
            <a:r>
              <a:rPr lang="en-US" altLang="zh-CN" dirty="0" err="1" smtClean="0">
                <a:solidFill>
                  <a:schemeClr val="tx1"/>
                </a:solidFill>
              </a:rPr>
              <a:t>JScrollPane</a:t>
            </a:r>
            <a:r>
              <a:rPr lang="en-US" altLang="zh-CN" dirty="0" smtClean="0">
                <a:solidFill>
                  <a:schemeClr val="tx1"/>
                </a:solidFill>
              </a:rPr>
              <a:t> , </a:t>
            </a:r>
            <a:r>
              <a:rPr lang="en-US" altLang="zh-CN" dirty="0" err="1" smtClean="0">
                <a:solidFill>
                  <a:schemeClr val="tx1"/>
                </a:solidFill>
              </a:rPr>
              <a:t>JSplitPane</a:t>
            </a:r>
            <a:r>
              <a:rPr lang="en-US" altLang="zh-CN" dirty="0" smtClean="0">
                <a:solidFill>
                  <a:schemeClr val="tx1"/>
                </a:solidFill>
              </a:rPr>
              <a:t> , </a:t>
            </a:r>
            <a:r>
              <a:rPr lang="en-US" altLang="zh-CN" dirty="0" err="1" smtClean="0">
                <a:solidFill>
                  <a:schemeClr val="tx1"/>
                </a:solidFill>
              </a:rPr>
              <a:t>JTabbedPane</a:t>
            </a:r>
            <a:r>
              <a:rPr lang="zh-CN" altLang="en-US" dirty="0" smtClean="0">
                <a:solidFill>
                  <a:schemeClr val="tx1"/>
                </a:solidFill>
              </a:rPr>
              <a:t>、</a:t>
            </a:r>
            <a:r>
              <a:rPr lang="en-US" altLang="zh-CN" dirty="0" err="1" smtClean="0">
                <a:solidFill>
                  <a:schemeClr val="tx1"/>
                </a:solidFill>
              </a:rPr>
              <a:t>JInternalFrame</a:t>
            </a:r>
            <a:r>
              <a:rPr lang="zh-CN" altLang="en-US" dirty="0" smtClean="0">
                <a:solidFill>
                  <a:schemeClr val="tx1"/>
                </a:solidFill>
              </a:rPr>
              <a:t>、</a:t>
            </a:r>
            <a:r>
              <a:rPr lang="en-US" altLang="zh-CN" dirty="0" smtClean="0">
                <a:solidFill>
                  <a:schemeClr val="tx1"/>
                </a:solidFill>
              </a:rPr>
              <a:t>Box</a:t>
            </a:r>
          </a:p>
          <a:p>
            <a:pPr lvl="1">
              <a:spcBef>
                <a:spcPts val="200"/>
              </a:spcBef>
              <a:spcAft>
                <a:spcPts val="200"/>
              </a:spcAft>
              <a:buFont typeface="Wingdings" panose="05000000000000000000" pitchFamily="2" charset="2"/>
              <a:buNone/>
            </a:pPr>
            <a:r>
              <a:rPr lang="zh-CN" altLang="en-US" dirty="0" smtClean="0"/>
              <a:t>       这些容器提供将有关组件按照某种布局组合在一起，然后放入中间容器或顶层容器的功能</a:t>
            </a:r>
          </a:p>
          <a:p>
            <a:pPr lvl="1">
              <a:spcBef>
                <a:spcPts val="200"/>
              </a:spcBef>
              <a:spcAft>
                <a:spcPts val="200"/>
              </a:spcAft>
              <a:buFont typeface="Wingdings" panose="05000000000000000000" pitchFamily="2" charset="2"/>
              <a:buChar char="n"/>
            </a:pPr>
            <a:r>
              <a:rPr lang="en-US" altLang="zh-CN" dirty="0" err="1" smtClean="0">
                <a:solidFill>
                  <a:schemeClr val="tx1"/>
                </a:solidFill>
              </a:rPr>
              <a:t>JPanel</a:t>
            </a:r>
            <a:r>
              <a:rPr lang="zh-CN" altLang="en-US" dirty="0" smtClean="0"/>
              <a:t>提供一个面板</a:t>
            </a:r>
          </a:p>
          <a:p>
            <a:pPr lvl="1">
              <a:spcBef>
                <a:spcPts val="200"/>
              </a:spcBef>
              <a:spcAft>
                <a:spcPts val="200"/>
              </a:spcAft>
              <a:buFont typeface="Wingdings" panose="05000000000000000000" pitchFamily="2" charset="2"/>
              <a:buChar char="n"/>
            </a:pPr>
            <a:r>
              <a:rPr lang="en-US" altLang="zh-CN" dirty="0" err="1" smtClean="0">
                <a:solidFill>
                  <a:schemeClr val="tx1"/>
                </a:solidFill>
              </a:rPr>
              <a:t>JScrollPane</a:t>
            </a:r>
            <a:r>
              <a:rPr lang="zh-CN" altLang="en-US" dirty="0" smtClean="0"/>
              <a:t>是具有滚动条的窗格</a:t>
            </a:r>
          </a:p>
          <a:p>
            <a:pPr lvl="1">
              <a:spcBef>
                <a:spcPts val="200"/>
              </a:spcBef>
              <a:spcAft>
                <a:spcPts val="200"/>
              </a:spcAft>
              <a:buFont typeface="Wingdings" panose="05000000000000000000" pitchFamily="2" charset="2"/>
              <a:buChar char="n"/>
            </a:pPr>
            <a:r>
              <a:rPr lang="en-US" altLang="zh-CN" dirty="0" err="1" smtClean="0">
                <a:solidFill>
                  <a:schemeClr val="tx1"/>
                </a:solidFill>
              </a:rPr>
              <a:t>JSplitPane</a:t>
            </a:r>
            <a:r>
              <a:rPr lang="zh-CN" altLang="en-US" dirty="0" smtClean="0"/>
              <a:t>是具有拆分功能的窗格</a:t>
            </a:r>
          </a:p>
          <a:p>
            <a:pPr lvl="1">
              <a:spcBef>
                <a:spcPts val="200"/>
              </a:spcBef>
              <a:spcAft>
                <a:spcPts val="200"/>
              </a:spcAft>
              <a:buFont typeface="Wingdings" panose="05000000000000000000" pitchFamily="2" charset="2"/>
              <a:buChar char="n"/>
            </a:pPr>
            <a:r>
              <a:rPr lang="en-US" altLang="zh-CN" dirty="0" err="1" smtClean="0">
                <a:solidFill>
                  <a:schemeClr val="tx1"/>
                </a:solidFill>
              </a:rPr>
              <a:t>JTabbedPane</a:t>
            </a:r>
            <a:r>
              <a:rPr lang="zh-CN" altLang="en-US" dirty="0" smtClean="0"/>
              <a:t>是带有若干标签的分类窗格</a:t>
            </a:r>
          </a:p>
          <a:p>
            <a:pPr lvl="1">
              <a:spcBef>
                <a:spcPts val="200"/>
              </a:spcBef>
              <a:spcAft>
                <a:spcPts val="200"/>
              </a:spcAft>
              <a:buFont typeface="Wingdings" panose="05000000000000000000" pitchFamily="2" charset="2"/>
              <a:buChar char="n"/>
            </a:pPr>
            <a:r>
              <a:rPr lang="en-US" altLang="zh-CN" dirty="0" err="1" smtClean="0">
                <a:solidFill>
                  <a:schemeClr val="tx1"/>
                </a:solidFill>
              </a:rPr>
              <a:t>JInternalFrame</a:t>
            </a:r>
            <a:r>
              <a:rPr lang="zh-CN" altLang="en-US" dirty="0" smtClean="0"/>
              <a:t>用于创建内嵌于</a:t>
            </a:r>
            <a:r>
              <a:rPr lang="en-US" altLang="zh-CN" dirty="0" err="1" smtClean="0"/>
              <a:t>JFrame</a:t>
            </a:r>
            <a:r>
              <a:rPr lang="zh-CN" altLang="en-US" dirty="0" smtClean="0"/>
              <a:t>中的内部框架</a:t>
            </a:r>
          </a:p>
          <a:p>
            <a:pPr lvl="1">
              <a:spcBef>
                <a:spcPts val="200"/>
              </a:spcBef>
              <a:spcAft>
                <a:spcPts val="200"/>
              </a:spcAft>
              <a:buFont typeface="Wingdings" panose="05000000000000000000" pitchFamily="2" charset="2"/>
              <a:buChar char="n"/>
            </a:pPr>
            <a:r>
              <a:rPr lang="en-US" altLang="zh-CN" dirty="0" smtClean="0">
                <a:solidFill>
                  <a:schemeClr val="tx1"/>
                </a:solidFill>
              </a:rPr>
              <a:t>Box</a:t>
            </a:r>
            <a:r>
              <a:rPr lang="zh-CN" altLang="en-US" dirty="0" smtClean="0"/>
              <a:t>提供创建横向</a:t>
            </a:r>
            <a:r>
              <a:rPr lang="en-US" altLang="zh-CN" dirty="0" smtClean="0"/>
              <a:t>/</a:t>
            </a:r>
            <a:r>
              <a:rPr lang="zh-CN" altLang="en-US" dirty="0" smtClean="0"/>
              <a:t>纵向盒子容器的功能</a:t>
            </a:r>
          </a:p>
        </p:txBody>
      </p:sp>
      <p:sp>
        <p:nvSpPr>
          <p:cNvPr id="4" name="Rectangle 2"/>
          <p:cNvSpPr>
            <a:spLocks noGrp="1" noChangeArrowheads="1"/>
          </p:cNvSpPr>
          <p:nvPr>
            <p:ph type="title" idx="4294967295"/>
          </p:nvPr>
        </p:nvSpPr>
        <p:spPr>
          <a:xfrm>
            <a:off x="914400" y="357188"/>
            <a:ext cx="8229600" cy="642937"/>
          </a:xfrm>
          <a:prstGeom prst="rect">
            <a:avLst/>
          </a:prstGeom>
        </p:spPr>
        <p:txBody>
          <a:bodyPr/>
          <a:lstStyle/>
          <a:p>
            <a:pPr>
              <a:defRPr/>
            </a:pPr>
            <a:r>
              <a:rPr lang="zh-CN" altLang="en-US" dirty="0" smtClean="0"/>
              <a:t>中间容器</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166688" y="1412776"/>
            <a:ext cx="8977312" cy="4588544"/>
          </a:xfrm>
        </p:spPr>
        <p:txBody>
          <a:bodyPr/>
          <a:lstStyle/>
          <a:p>
            <a:pPr lvl="1">
              <a:spcBef>
                <a:spcPct val="0"/>
              </a:spcBef>
              <a:buFont typeface="Wingdings" panose="05000000000000000000" pitchFamily="2" charset="2"/>
              <a:buChar char="n"/>
            </a:pPr>
            <a:r>
              <a:rPr lang="en-US" altLang="zh-CN" sz="2400" dirty="0" err="1" smtClean="0"/>
              <a:t>JLabel</a:t>
            </a:r>
            <a:endParaRPr lang="en-US" altLang="zh-CN" sz="2400" dirty="0" smtClean="0"/>
          </a:p>
          <a:p>
            <a:pPr lvl="1">
              <a:spcBef>
                <a:spcPct val="0"/>
              </a:spcBef>
              <a:buFont typeface="Wingdings" panose="05000000000000000000" pitchFamily="2" charset="2"/>
              <a:buChar char="n"/>
            </a:pPr>
            <a:r>
              <a:rPr lang="en-US" altLang="zh-CN" sz="2400" dirty="0" err="1" smtClean="0"/>
              <a:t>JButton</a:t>
            </a:r>
            <a:r>
              <a:rPr lang="zh-CN" altLang="en-US" sz="2400" dirty="0" smtClean="0"/>
              <a:t>、</a:t>
            </a:r>
            <a:r>
              <a:rPr lang="en-US" altLang="zh-CN" sz="2400" dirty="0" err="1" smtClean="0"/>
              <a:t>JCheckBox</a:t>
            </a:r>
            <a:r>
              <a:rPr lang="zh-CN" altLang="en-US" sz="2400" dirty="0" smtClean="0"/>
              <a:t>、</a:t>
            </a:r>
            <a:r>
              <a:rPr lang="en-US" altLang="zh-CN" sz="2400" dirty="0" err="1" smtClean="0"/>
              <a:t>JRadioButton</a:t>
            </a:r>
            <a:endParaRPr lang="en-US" altLang="zh-CN" sz="2400" dirty="0" smtClean="0"/>
          </a:p>
          <a:p>
            <a:pPr lvl="1">
              <a:spcBef>
                <a:spcPct val="0"/>
              </a:spcBef>
              <a:buFont typeface="Wingdings" panose="05000000000000000000" pitchFamily="2" charset="2"/>
              <a:buChar char="n"/>
            </a:pPr>
            <a:r>
              <a:rPr lang="en-US" altLang="zh-CN" sz="2400" dirty="0" err="1" smtClean="0"/>
              <a:t>JList</a:t>
            </a:r>
            <a:r>
              <a:rPr lang="zh-CN" altLang="en-US" sz="2400" dirty="0" smtClean="0"/>
              <a:t>、</a:t>
            </a:r>
            <a:r>
              <a:rPr lang="en-US" altLang="zh-CN" sz="2400" dirty="0" err="1" smtClean="0"/>
              <a:t>JComboBox</a:t>
            </a:r>
            <a:endParaRPr lang="en-US" altLang="zh-CN" sz="2400" dirty="0" smtClean="0"/>
          </a:p>
          <a:p>
            <a:pPr lvl="1">
              <a:spcBef>
                <a:spcPct val="0"/>
              </a:spcBef>
              <a:buFont typeface="Wingdings" panose="05000000000000000000" pitchFamily="2" charset="2"/>
              <a:buChar char="n"/>
            </a:pPr>
            <a:r>
              <a:rPr lang="en-US" altLang="zh-CN" sz="2400" dirty="0" err="1" smtClean="0"/>
              <a:t>JTextField</a:t>
            </a:r>
            <a:r>
              <a:rPr lang="zh-CN" altLang="en-US" sz="2400" dirty="0" smtClean="0"/>
              <a:t>、</a:t>
            </a:r>
            <a:r>
              <a:rPr lang="en-US" altLang="zh-CN" sz="2400" dirty="0" err="1" smtClean="0"/>
              <a:t>JPasswordField</a:t>
            </a:r>
            <a:r>
              <a:rPr lang="zh-CN" altLang="en-US" sz="2400" dirty="0" smtClean="0"/>
              <a:t>、</a:t>
            </a:r>
            <a:r>
              <a:rPr lang="en-US" altLang="zh-CN" sz="2400" dirty="0" err="1" smtClean="0"/>
              <a:t>JTextArea</a:t>
            </a:r>
            <a:endParaRPr lang="en-US" altLang="zh-CN" sz="2400" dirty="0" smtClean="0"/>
          </a:p>
          <a:p>
            <a:pPr lvl="1">
              <a:spcBef>
                <a:spcPct val="0"/>
              </a:spcBef>
              <a:buFont typeface="Wingdings" panose="05000000000000000000" pitchFamily="2" charset="2"/>
              <a:buChar char="n"/>
            </a:pPr>
            <a:r>
              <a:rPr lang="en-US" altLang="zh-CN" sz="2400" dirty="0" err="1" smtClean="0"/>
              <a:t>JToolBar</a:t>
            </a:r>
            <a:r>
              <a:rPr lang="zh-CN" altLang="en-US" sz="2400" dirty="0" smtClean="0"/>
              <a:t>、</a:t>
            </a:r>
            <a:r>
              <a:rPr lang="en-US" altLang="zh-CN" sz="2400" dirty="0" err="1" smtClean="0"/>
              <a:t>JToolTip</a:t>
            </a:r>
            <a:r>
              <a:rPr lang="zh-CN" altLang="en-US" sz="2400" dirty="0" smtClean="0"/>
              <a:t>、</a:t>
            </a:r>
            <a:r>
              <a:rPr lang="en-US" altLang="zh-CN" sz="2400" dirty="0" err="1" smtClean="0"/>
              <a:t>JProgressBar</a:t>
            </a:r>
            <a:endParaRPr lang="en-US" altLang="zh-CN" sz="2400" dirty="0" smtClean="0"/>
          </a:p>
          <a:p>
            <a:pPr lvl="1">
              <a:spcBef>
                <a:spcPct val="0"/>
              </a:spcBef>
              <a:buFont typeface="Wingdings" panose="05000000000000000000" pitchFamily="2" charset="2"/>
              <a:buChar char="n"/>
            </a:pPr>
            <a:r>
              <a:rPr lang="en-US" altLang="zh-CN" sz="2400" dirty="0" err="1" smtClean="0"/>
              <a:t>JSlider</a:t>
            </a:r>
            <a:r>
              <a:rPr lang="zh-CN" altLang="en-US" sz="2400" dirty="0" smtClean="0"/>
              <a:t>、</a:t>
            </a:r>
            <a:r>
              <a:rPr lang="en-US" altLang="zh-CN" sz="2400" dirty="0" err="1" smtClean="0"/>
              <a:t>JSpinner</a:t>
            </a:r>
            <a:endParaRPr lang="en-US" altLang="zh-CN" sz="2400" dirty="0" smtClean="0"/>
          </a:p>
          <a:p>
            <a:pPr lvl="1">
              <a:spcBef>
                <a:spcPct val="0"/>
              </a:spcBef>
              <a:buFont typeface="Wingdings" panose="05000000000000000000" pitchFamily="2" charset="2"/>
              <a:buChar char="n"/>
            </a:pPr>
            <a:r>
              <a:rPr lang="en-US" altLang="zh-CN" sz="2400" dirty="0" err="1" smtClean="0"/>
              <a:t>JFileChooser</a:t>
            </a:r>
            <a:r>
              <a:rPr lang="zh-CN" altLang="en-US" sz="2400" dirty="0" smtClean="0"/>
              <a:t>、</a:t>
            </a:r>
            <a:r>
              <a:rPr lang="en-US" altLang="zh-CN" sz="2400" dirty="0" err="1" smtClean="0"/>
              <a:t>JColorChooser</a:t>
            </a:r>
            <a:endParaRPr lang="en-US" altLang="zh-CN" sz="2400" dirty="0" smtClean="0"/>
          </a:p>
          <a:p>
            <a:pPr lvl="1">
              <a:spcBef>
                <a:spcPct val="0"/>
              </a:spcBef>
              <a:buFont typeface="Wingdings" panose="05000000000000000000" pitchFamily="2" charset="2"/>
              <a:buChar char="n"/>
            </a:pPr>
            <a:r>
              <a:rPr lang="en-US" altLang="zh-CN" sz="2400" dirty="0" err="1" smtClean="0"/>
              <a:t>JMenuBar</a:t>
            </a:r>
            <a:r>
              <a:rPr lang="zh-CN" altLang="en-US" sz="2400" dirty="0" smtClean="0"/>
              <a:t>、</a:t>
            </a:r>
            <a:r>
              <a:rPr lang="en-US" altLang="zh-CN" sz="2400" dirty="0" err="1" smtClean="0"/>
              <a:t>JMenu</a:t>
            </a:r>
            <a:r>
              <a:rPr lang="zh-CN" altLang="en-US" sz="2400" dirty="0" smtClean="0"/>
              <a:t>、</a:t>
            </a:r>
            <a:r>
              <a:rPr lang="en-US" altLang="zh-CN" sz="2400" dirty="0" err="1" smtClean="0"/>
              <a:t>JMenuItem</a:t>
            </a:r>
            <a:r>
              <a:rPr lang="zh-CN" altLang="en-US" sz="2400" dirty="0" smtClean="0"/>
              <a:t>、</a:t>
            </a:r>
            <a:r>
              <a:rPr lang="en-US" altLang="zh-CN" sz="2400" dirty="0" err="1" smtClean="0"/>
              <a:t>JCheckBoxMenuItem</a:t>
            </a:r>
            <a:r>
              <a:rPr lang="zh-CN" altLang="en-US" sz="2400" dirty="0" smtClean="0"/>
              <a:t>、</a:t>
            </a:r>
            <a:r>
              <a:rPr lang="en-US" altLang="zh-CN" sz="2400" dirty="0" err="1" smtClean="0"/>
              <a:t>JRadioButtonMenuItem</a:t>
            </a:r>
            <a:r>
              <a:rPr lang="zh-CN" altLang="en-US" sz="2400" dirty="0" smtClean="0"/>
              <a:t>、</a:t>
            </a:r>
            <a:r>
              <a:rPr lang="en-US" altLang="zh-CN" sz="2400" dirty="0" err="1" smtClean="0"/>
              <a:t>JPopupMenu</a:t>
            </a:r>
            <a:endParaRPr lang="en-US" altLang="zh-CN" sz="2400" dirty="0" smtClean="0"/>
          </a:p>
          <a:p>
            <a:pPr lvl="1">
              <a:spcBef>
                <a:spcPct val="0"/>
              </a:spcBef>
              <a:buFont typeface="Wingdings" panose="05000000000000000000" pitchFamily="2" charset="2"/>
              <a:buChar char="n"/>
            </a:pPr>
            <a:r>
              <a:rPr lang="en-US" altLang="zh-CN" sz="2400" dirty="0" err="1" smtClean="0"/>
              <a:t>JTable</a:t>
            </a:r>
            <a:endParaRPr lang="en-US" altLang="zh-CN" sz="2400" dirty="0" smtClean="0"/>
          </a:p>
          <a:p>
            <a:pPr lvl="1">
              <a:spcBef>
                <a:spcPct val="0"/>
              </a:spcBef>
              <a:buFont typeface="Wingdings" panose="05000000000000000000" pitchFamily="2" charset="2"/>
              <a:buChar char="n"/>
            </a:pPr>
            <a:r>
              <a:rPr lang="en-US" altLang="zh-CN" sz="2400" dirty="0" err="1" smtClean="0"/>
              <a:t>JTree</a:t>
            </a:r>
            <a:endParaRPr lang="en-US" altLang="zh-CN" sz="2400" dirty="0" smtClean="0"/>
          </a:p>
          <a:p>
            <a:pPr lvl="1">
              <a:spcBef>
                <a:spcPct val="0"/>
              </a:spcBef>
              <a:buFont typeface="Wingdings" panose="05000000000000000000" pitchFamily="2" charset="2"/>
              <a:buChar char="n"/>
            </a:pPr>
            <a:r>
              <a:rPr lang="en-US" altLang="zh-CN" sz="2400" dirty="0" err="1" smtClean="0"/>
              <a:t>JOptionPane</a:t>
            </a:r>
            <a:r>
              <a:rPr lang="zh-CN" altLang="en-US" sz="2400" dirty="0" smtClean="0"/>
              <a:t>、</a:t>
            </a:r>
            <a:r>
              <a:rPr lang="en-US" altLang="zh-CN" sz="2400" dirty="0" err="1" smtClean="0"/>
              <a:t>JSeparator</a:t>
            </a:r>
            <a:endParaRPr lang="en-US" altLang="zh-CN" sz="2400" dirty="0" smtClean="0"/>
          </a:p>
        </p:txBody>
      </p:sp>
      <p:sp>
        <p:nvSpPr>
          <p:cNvPr id="3" name="Rectangle 2"/>
          <p:cNvSpPr txBox="1">
            <a:spLocks noChangeArrowheads="1"/>
          </p:cNvSpPr>
          <p:nvPr/>
        </p:nvSpPr>
        <p:spPr>
          <a:xfrm>
            <a:off x="395536" y="285750"/>
            <a:ext cx="5493296" cy="642938"/>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基本组件</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a:xfrm>
            <a:off x="71438" y="1071563"/>
            <a:ext cx="9072562" cy="5054600"/>
          </a:xfrm>
        </p:spPr>
        <p:txBody>
          <a:bodyPr/>
          <a:lstStyle/>
          <a:p>
            <a:pPr>
              <a:buFont typeface="Wingdings" panose="05000000000000000000" pitchFamily="2" charset="2"/>
              <a:buChar char="n"/>
            </a:pPr>
            <a:r>
              <a:rPr lang="zh-CN" altLang="en-US" sz="2800" dirty="0" smtClean="0">
                <a:latin typeface="+mj-ea"/>
                <a:ea typeface="+mj-ea"/>
              </a:rPr>
              <a:t>类 </a:t>
            </a:r>
            <a:r>
              <a:rPr lang="en-US" altLang="zh-CN" sz="2800" dirty="0" err="1" smtClean="0">
                <a:solidFill>
                  <a:srgbClr val="FF0000"/>
                </a:solidFill>
                <a:latin typeface="+mj-ea"/>
                <a:ea typeface="+mj-ea"/>
              </a:rPr>
              <a:t>JFrame</a:t>
            </a:r>
            <a:r>
              <a:rPr lang="en-US" altLang="zh-CN" sz="2800" dirty="0" smtClean="0">
                <a:latin typeface="+mj-ea"/>
                <a:ea typeface="+mj-ea"/>
              </a:rPr>
              <a:t> </a:t>
            </a:r>
            <a:r>
              <a:rPr lang="zh-CN" altLang="en-US" sz="2800" dirty="0" smtClean="0">
                <a:latin typeface="+mj-ea"/>
                <a:ea typeface="+mj-ea"/>
              </a:rPr>
              <a:t>是</a:t>
            </a:r>
            <a:r>
              <a:rPr lang="en-US" altLang="zh-CN" sz="2800" dirty="0" err="1" smtClean="0">
                <a:latin typeface="+mj-ea"/>
                <a:ea typeface="+mj-ea"/>
              </a:rPr>
              <a:t>java.awt.Frame</a:t>
            </a:r>
            <a:r>
              <a:rPr lang="zh-CN" altLang="en-US" sz="2800" dirty="0" smtClean="0">
                <a:latin typeface="+mj-ea"/>
                <a:ea typeface="+mj-ea"/>
              </a:rPr>
              <a:t>的子类</a:t>
            </a:r>
          </a:p>
          <a:p>
            <a:pPr>
              <a:buFont typeface="Wingdings" panose="05000000000000000000" pitchFamily="2" charset="2"/>
              <a:buChar char="n"/>
            </a:pPr>
            <a:r>
              <a:rPr lang="zh-CN" altLang="en-US" sz="2800" dirty="0" smtClean="0">
                <a:latin typeface="+mj-ea"/>
                <a:ea typeface="+mj-ea"/>
              </a:rPr>
              <a:t>在</a:t>
            </a:r>
            <a:r>
              <a:rPr lang="en-US" altLang="zh-CN" sz="2800" dirty="0" smtClean="0">
                <a:latin typeface="+mj-ea"/>
                <a:ea typeface="+mj-ea"/>
              </a:rPr>
              <a:t>Swing</a:t>
            </a:r>
            <a:r>
              <a:rPr lang="zh-CN" altLang="en-US" sz="2800" dirty="0" smtClean="0">
                <a:latin typeface="+mj-ea"/>
                <a:ea typeface="+mj-ea"/>
              </a:rPr>
              <a:t>的组件中</a:t>
            </a:r>
            <a:r>
              <a:rPr lang="en-US" altLang="zh-CN" sz="2800" dirty="0" smtClean="0">
                <a:latin typeface="+mj-ea"/>
                <a:ea typeface="+mj-ea"/>
              </a:rPr>
              <a:t>, </a:t>
            </a:r>
            <a:r>
              <a:rPr lang="en-US" altLang="zh-CN" sz="2800" dirty="0" err="1" smtClean="0">
                <a:latin typeface="+mj-ea"/>
                <a:ea typeface="+mj-ea"/>
              </a:rPr>
              <a:t>JFrame</a:t>
            </a:r>
            <a:r>
              <a:rPr lang="en-US" altLang="zh-CN" sz="2800" dirty="0" smtClean="0">
                <a:latin typeface="+mj-ea"/>
                <a:ea typeface="+mj-ea"/>
              </a:rPr>
              <a:t> </a:t>
            </a:r>
            <a:r>
              <a:rPr lang="zh-CN" altLang="en-US" sz="2800" dirty="0" smtClean="0">
                <a:latin typeface="+mj-ea"/>
                <a:ea typeface="+mj-ea"/>
              </a:rPr>
              <a:t>并不全是由</a:t>
            </a:r>
            <a:r>
              <a:rPr lang="en-US" altLang="zh-CN" sz="2800" dirty="0" smtClean="0">
                <a:latin typeface="+mj-ea"/>
                <a:ea typeface="+mj-ea"/>
              </a:rPr>
              <a:t>Java</a:t>
            </a:r>
            <a:r>
              <a:rPr lang="zh-CN" altLang="en-US" sz="2800" dirty="0" smtClean="0">
                <a:latin typeface="+mj-ea"/>
                <a:ea typeface="+mj-ea"/>
              </a:rPr>
              <a:t>编写的</a:t>
            </a:r>
          </a:p>
          <a:p>
            <a:pPr lvl="1">
              <a:buFont typeface="Wingdings" panose="05000000000000000000" pitchFamily="2" charset="2"/>
              <a:buChar char="Ø"/>
            </a:pPr>
            <a:r>
              <a:rPr lang="zh-CN" altLang="en-US" sz="2400" dirty="0" smtClean="0">
                <a:latin typeface="+mj-ea"/>
                <a:ea typeface="+mj-ea"/>
              </a:rPr>
              <a:t>是一种与平台关系比较密切的组件</a:t>
            </a:r>
            <a:r>
              <a:rPr lang="en-US" altLang="zh-CN" sz="2400" dirty="0" smtClean="0">
                <a:latin typeface="+mj-ea"/>
                <a:ea typeface="+mj-ea"/>
              </a:rPr>
              <a:t>(Heavyweight component)</a:t>
            </a:r>
          </a:p>
          <a:p>
            <a:pPr lvl="1">
              <a:lnSpc>
                <a:spcPct val="80000"/>
              </a:lnSpc>
              <a:spcBef>
                <a:spcPct val="0"/>
              </a:spcBef>
              <a:buFontTx/>
              <a:buNone/>
            </a:pPr>
            <a:r>
              <a:rPr lang="en-US" altLang="zh-CN" sz="2000" dirty="0" err="1" smtClean="0">
                <a:latin typeface="+mj-ea"/>
                <a:ea typeface="+mj-ea"/>
              </a:rPr>
              <a:t>java.lang.Object</a:t>
            </a:r>
            <a:endParaRPr lang="en-US" altLang="zh-CN" sz="2000" dirty="0" smtClean="0">
              <a:latin typeface="+mj-ea"/>
              <a:ea typeface="+mj-ea"/>
            </a:endParaRPr>
          </a:p>
          <a:p>
            <a:pPr lvl="1">
              <a:lnSpc>
                <a:spcPct val="80000"/>
              </a:lnSpc>
              <a:spcBef>
                <a:spcPct val="0"/>
              </a:spcBef>
              <a:buFontTx/>
              <a:buNone/>
            </a:pPr>
            <a:r>
              <a:rPr lang="en-US" altLang="zh-CN" sz="2000" dirty="0" smtClean="0">
                <a:latin typeface="+mj-ea"/>
                <a:ea typeface="+mj-ea"/>
              </a:rPr>
              <a:t>  |</a:t>
            </a:r>
          </a:p>
          <a:p>
            <a:pPr lvl="1">
              <a:lnSpc>
                <a:spcPct val="80000"/>
              </a:lnSpc>
              <a:spcBef>
                <a:spcPct val="0"/>
              </a:spcBef>
              <a:buFontTx/>
              <a:buNone/>
            </a:pPr>
            <a:r>
              <a:rPr lang="en-US" altLang="zh-CN" sz="2000" dirty="0" smtClean="0">
                <a:latin typeface="+mj-ea"/>
                <a:ea typeface="+mj-ea"/>
              </a:rPr>
              <a:t>  +--</a:t>
            </a:r>
            <a:r>
              <a:rPr lang="en-US" altLang="zh-CN" sz="2000" dirty="0" err="1" smtClean="0">
                <a:latin typeface="+mj-ea"/>
                <a:ea typeface="+mj-ea"/>
              </a:rPr>
              <a:t>java.awt.Component</a:t>
            </a:r>
            <a:endParaRPr lang="en-US" altLang="zh-CN" sz="2000" dirty="0" smtClean="0">
              <a:latin typeface="+mj-ea"/>
              <a:ea typeface="+mj-ea"/>
            </a:endParaRPr>
          </a:p>
          <a:p>
            <a:pPr lvl="1">
              <a:lnSpc>
                <a:spcPct val="80000"/>
              </a:lnSpc>
              <a:spcBef>
                <a:spcPct val="0"/>
              </a:spcBef>
              <a:buFontTx/>
              <a:buNone/>
            </a:pPr>
            <a:r>
              <a:rPr lang="en-US" altLang="zh-CN" sz="2000" dirty="0" smtClean="0">
                <a:latin typeface="+mj-ea"/>
                <a:ea typeface="+mj-ea"/>
              </a:rPr>
              <a:t>        |</a:t>
            </a:r>
          </a:p>
          <a:p>
            <a:pPr lvl="1">
              <a:lnSpc>
                <a:spcPct val="80000"/>
              </a:lnSpc>
              <a:spcBef>
                <a:spcPct val="0"/>
              </a:spcBef>
              <a:buFontTx/>
              <a:buNone/>
            </a:pPr>
            <a:r>
              <a:rPr lang="en-US" altLang="zh-CN" sz="2000" dirty="0" smtClean="0">
                <a:latin typeface="+mj-ea"/>
                <a:ea typeface="+mj-ea"/>
              </a:rPr>
              <a:t>        +--</a:t>
            </a:r>
            <a:r>
              <a:rPr lang="en-US" altLang="zh-CN" sz="2000" dirty="0" err="1" smtClean="0">
                <a:latin typeface="+mj-ea"/>
                <a:ea typeface="+mj-ea"/>
              </a:rPr>
              <a:t>java.awt.Container</a:t>
            </a:r>
            <a:endParaRPr lang="en-US" altLang="zh-CN" sz="2000" dirty="0" smtClean="0">
              <a:latin typeface="+mj-ea"/>
              <a:ea typeface="+mj-ea"/>
            </a:endParaRPr>
          </a:p>
          <a:p>
            <a:pPr lvl="1">
              <a:lnSpc>
                <a:spcPct val="80000"/>
              </a:lnSpc>
              <a:spcBef>
                <a:spcPct val="0"/>
              </a:spcBef>
              <a:buFontTx/>
              <a:buNone/>
            </a:pPr>
            <a:r>
              <a:rPr lang="en-US" altLang="zh-CN" sz="2000" dirty="0" smtClean="0">
                <a:latin typeface="+mj-ea"/>
                <a:ea typeface="+mj-ea"/>
              </a:rPr>
              <a:t>              |</a:t>
            </a:r>
          </a:p>
          <a:p>
            <a:pPr lvl="1">
              <a:lnSpc>
                <a:spcPct val="80000"/>
              </a:lnSpc>
              <a:spcBef>
                <a:spcPct val="0"/>
              </a:spcBef>
              <a:buFontTx/>
              <a:buNone/>
            </a:pPr>
            <a:r>
              <a:rPr lang="en-US" altLang="zh-CN" sz="2000" dirty="0" smtClean="0">
                <a:latin typeface="+mj-ea"/>
                <a:ea typeface="+mj-ea"/>
              </a:rPr>
              <a:t>              +--</a:t>
            </a:r>
            <a:r>
              <a:rPr lang="en-US" altLang="zh-CN" sz="2000" dirty="0" err="1" smtClean="0">
                <a:latin typeface="+mj-ea"/>
                <a:ea typeface="+mj-ea"/>
              </a:rPr>
              <a:t>java.awt.Window</a:t>
            </a:r>
            <a:endParaRPr lang="en-US" altLang="zh-CN" sz="2000" dirty="0" smtClean="0">
              <a:latin typeface="+mj-ea"/>
              <a:ea typeface="+mj-ea"/>
            </a:endParaRPr>
          </a:p>
          <a:p>
            <a:pPr lvl="1">
              <a:lnSpc>
                <a:spcPct val="80000"/>
              </a:lnSpc>
              <a:spcBef>
                <a:spcPct val="0"/>
              </a:spcBef>
              <a:buFontTx/>
              <a:buNone/>
            </a:pPr>
            <a:r>
              <a:rPr lang="en-US" altLang="zh-CN" sz="2000" dirty="0" smtClean="0">
                <a:latin typeface="+mj-ea"/>
                <a:ea typeface="+mj-ea"/>
              </a:rPr>
              <a:t>                    |</a:t>
            </a:r>
          </a:p>
          <a:p>
            <a:pPr lvl="1">
              <a:lnSpc>
                <a:spcPct val="80000"/>
              </a:lnSpc>
              <a:spcBef>
                <a:spcPct val="0"/>
              </a:spcBef>
              <a:buFontTx/>
              <a:buNone/>
            </a:pPr>
            <a:r>
              <a:rPr lang="en-US" altLang="zh-CN" sz="2000" dirty="0" smtClean="0">
                <a:latin typeface="+mj-ea"/>
                <a:ea typeface="+mj-ea"/>
              </a:rPr>
              <a:t>                    +--</a:t>
            </a:r>
            <a:r>
              <a:rPr lang="en-US" altLang="zh-CN" sz="2000" dirty="0" err="1" smtClean="0">
                <a:latin typeface="+mj-ea"/>
                <a:ea typeface="+mj-ea"/>
              </a:rPr>
              <a:t>java.awt.Frame</a:t>
            </a:r>
            <a:endParaRPr lang="en-US" altLang="zh-CN" sz="2000" dirty="0" smtClean="0">
              <a:latin typeface="+mj-ea"/>
              <a:ea typeface="+mj-ea"/>
            </a:endParaRPr>
          </a:p>
          <a:p>
            <a:pPr lvl="1">
              <a:lnSpc>
                <a:spcPct val="80000"/>
              </a:lnSpc>
              <a:spcBef>
                <a:spcPct val="0"/>
              </a:spcBef>
              <a:buFontTx/>
              <a:buNone/>
            </a:pPr>
            <a:r>
              <a:rPr lang="en-US" altLang="zh-CN" sz="2000" dirty="0" smtClean="0">
                <a:latin typeface="+mj-ea"/>
                <a:ea typeface="+mj-ea"/>
              </a:rPr>
              <a:t>                          |</a:t>
            </a:r>
          </a:p>
          <a:p>
            <a:pPr lvl="1">
              <a:lnSpc>
                <a:spcPct val="80000"/>
              </a:lnSpc>
              <a:spcBef>
                <a:spcPct val="0"/>
              </a:spcBef>
              <a:buFontTx/>
              <a:buNone/>
            </a:pPr>
            <a:r>
              <a:rPr lang="en-US" altLang="zh-CN" sz="2000" dirty="0" smtClean="0">
                <a:latin typeface="+mj-ea"/>
                <a:ea typeface="+mj-ea"/>
              </a:rPr>
              <a:t>                          +--</a:t>
            </a:r>
            <a:r>
              <a:rPr lang="en-US" altLang="zh-CN" sz="2000" dirty="0" err="1" smtClean="0">
                <a:latin typeface="+mj-ea"/>
                <a:ea typeface="+mj-ea"/>
              </a:rPr>
              <a:t>javax.swing.JFrame</a:t>
            </a:r>
            <a:endParaRPr lang="en-US" altLang="zh-CN" sz="2000" dirty="0" smtClean="0">
              <a:latin typeface="+mj-ea"/>
              <a:ea typeface="+mj-ea"/>
            </a:endParaRPr>
          </a:p>
          <a:p>
            <a:endParaRPr lang="zh-CN" altLang="en-US" sz="2800" dirty="0" smtClean="0">
              <a:latin typeface="+mj-ea"/>
              <a:ea typeface="+mj-ea"/>
            </a:endParaRPr>
          </a:p>
        </p:txBody>
      </p:sp>
      <p:sp>
        <p:nvSpPr>
          <p:cNvPr id="3" name="Rectangle 2"/>
          <p:cNvSpPr txBox="1">
            <a:spLocks noChangeArrowheads="1"/>
          </p:cNvSpPr>
          <p:nvPr/>
        </p:nvSpPr>
        <p:spPr>
          <a:xfrm>
            <a:off x="-828600" y="411907"/>
            <a:ext cx="8229600" cy="642938"/>
          </a:xfrm>
          <a:prstGeom prst="rect">
            <a:avLst/>
          </a:prstGeom>
        </p:spPr>
        <p:txBody>
          <a:bodyPr/>
          <a:lstStyle/>
          <a:p>
            <a:pPr marL="0" lvl="1"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创建用户主窗口</a:t>
            </a:r>
            <a:r>
              <a:rPr lang="en-US" altLang="zh-CN" sz="3600" b="1" kern="0" dirty="0">
                <a:solidFill>
                  <a:schemeClr val="hlink"/>
                </a:solidFill>
                <a:effectLst>
                  <a:outerShdw blurRad="38100" dist="38100" dir="2700000" algn="tl">
                    <a:srgbClr val="000000"/>
                  </a:outerShdw>
                </a:effectLst>
                <a:latin typeface="+mj-lt"/>
                <a:ea typeface="+mj-ea"/>
                <a:cs typeface="+mj-cs"/>
              </a:rPr>
              <a:t>--</a:t>
            </a:r>
            <a:r>
              <a:rPr lang="en-US" altLang="zh-CN" sz="3600" b="1" kern="0" dirty="0" err="1">
                <a:solidFill>
                  <a:schemeClr val="hlink"/>
                </a:solidFill>
                <a:effectLst>
                  <a:outerShdw blurRad="38100" dist="38100" dir="2700000" algn="tl">
                    <a:srgbClr val="000000"/>
                  </a:outerShdw>
                </a:effectLst>
                <a:latin typeface="+mj-lt"/>
                <a:ea typeface="+mj-ea"/>
                <a:cs typeface="+mj-cs"/>
              </a:rPr>
              <a:t>JFrame</a:t>
            </a:r>
            <a:endParaRPr lang="zh-CN" altLang="en-US" dirty="0"/>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a:xfrm>
            <a:off x="179512" y="1412776"/>
            <a:ext cx="8532440" cy="4781749"/>
          </a:xfrm>
        </p:spPr>
        <p:txBody>
          <a:bodyPr/>
          <a:lstStyle/>
          <a:p>
            <a:pPr marL="1270000" lvl="1">
              <a:lnSpc>
                <a:spcPct val="110000"/>
              </a:lnSpc>
              <a:spcBef>
                <a:spcPts val="200"/>
              </a:spcBef>
              <a:spcAft>
                <a:spcPts val="200"/>
              </a:spcAft>
              <a:buFont typeface="Wingdings" panose="05000000000000000000" pitchFamily="2" charset="2"/>
              <a:buChar char="Ø"/>
            </a:pPr>
            <a:r>
              <a:rPr lang="zh-CN" altLang="en-US" dirty="0" smtClean="0"/>
              <a:t>构造方法</a:t>
            </a:r>
          </a:p>
          <a:p>
            <a:pPr lvl="2">
              <a:buFont typeface="Wingdings" panose="05000000000000000000" pitchFamily="2" charset="2"/>
              <a:buNone/>
            </a:pPr>
            <a:r>
              <a:rPr lang="en-US" altLang="zh-CN" sz="2400" dirty="0" err="1" smtClean="0">
                <a:solidFill>
                  <a:schemeClr val="tx1"/>
                </a:solidFill>
              </a:rPr>
              <a:t>JFrame</a:t>
            </a:r>
            <a:r>
              <a:rPr lang="en-US" altLang="zh-CN" sz="2400" dirty="0" smtClean="0">
                <a:solidFill>
                  <a:schemeClr val="tx1"/>
                </a:solidFill>
              </a:rPr>
              <a:t>()  </a:t>
            </a:r>
            <a:r>
              <a:rPr lang="zh-CN" altLang="en-US" sz="2400" dirty="0" smtClean="0">
                <a:solidFill>
                  <a:schemeClr val="tx1"/>
                </a:solidFill>
              </a:rPr>
              <a:t>创建无标题窗口。</a:t>
            </a:r>
          </a:p>
          <a:p>
            <a:pPr lvl="2">
              <a:buFont typeface="Wingdings" panose="05000000000000000000" pitchFamily="2" charset="2"/>
              <a:buNone/>
            </a:pPr>
            <a:r>
              <a:rPr lang="en-US" altLang="zh-CN" sz="2400" dirty="0" err="1" smtClean="0">
                <a:solidFill>
                  <a:schemeClr val="tx1"/>
                </a:solidFill>
              </a:rPr>
              <a:t>JFrame</a:t>
            </a:r>
            <a:r>
              <a:rPr lang="en-US" altLang="zh-CN" sz="2400" dirty="0" smtClean="0">
                <a:solidFill>
                  <a:schemeClr val="tx1"/>
                </a:solidFill>
              </a:rPr>
              <a:t>(String s)  </a:t>
            </a:r>
            <a:r>
              <a:rPr lang="zh-CN" altLang="en-US" sz="2400" dirty="0" smtClean="0">
                <a:solidFill>
                  <a:schemeClr val="tx1"/>
                </a:solidFill>
              </a:rPr>
              <a:t>创建标题名字是字符串</a:t>
            </a:r>
            <a:r>
              <a:rPr lang="en-US" altLang="zh-CN" sz="2400" dirty="0" smtClean="0">
                <a:solidFill>
                  <a:schemeClr val="tx1"/>
                </a:solidFill>
              </a:rPr>
              <a:t>s</a:t>
            </a:r>
            <a:r>
              <a:rPr lang="zh-CN" altLang="en-US" sz="2400" dirty="0" smtClean="0">
                <a:solidFill>
                  <a:schemeClr val="tx1"/>
                </a:solidFill>
              </a:rPr>
              <a:t>的窗口。</a:t>
            </a:r>
            <a:endParaRPr lang="en-US" altLang="zh-CN" sz="2400" dirty="0" smtClean="0">
              <a:solidFill>
                <a:schemeClr val="tx1"/>
              </a:solidFill>
            </a:endParaRPr>
          </a:p>
          <a:p>
            <a:pPr lvl="2">
              <a:buFont typeface="Wingdings" panose="05000000000000000000" pitchFamily="2" charset="2"/>
              <a:buNone/>
            </a:pPr>
            <a:r>
              <a:rPr lang="zh-CN" altLang="en-US" sz="2400" dirty="0" smtClean="0">
                <a:solidFill>
                  <a:schemeClr val="tx1"/>
                </a:solidFill>
              </a:rPr>
              <a:t>例如：</a:t>
            </a:r>
            <a:r>
              <a:rPr lang="en-US" altLang="zh-CN" sz="2400" dirty="0" err="1" smtClean="0">
                <a:solidFill>
                  <a:schemeClr val="tx1"/>
                </a:solidFill>
              </a:rPr>
              <a:t>JFrame</a:t>
            </a:r>
            <a:r>
              <a:rPr lang="en-US" altLang="zh-CN" sz="2400" dirty="0" smtClean="0">
                <a:solidFill>
                  <a:schemeClr val="tx1"/>
                </a:solidFill>
              </a:rPr>
              <a:t>  f = new </a:t>
            </a:r>
            <a:r>
              <a:rPr lang="en-US" altLang="zh-CN" sz="2400" dirty="0" err="1" smtClean="0">
                <a:solidFill>
                  <a:schemeClr val="tx1"/>
                </a:solidFill>
              </a:rPr>
              <a:t>JFrame</a:t>
            </a:r>
            <a:r>
              <a:rPr lang="en-US" altLang="zh-CN" sz="2400" dirty="0" smtClean="0">
                <a:solidFill>
                  <a:schemeClr val="tx1"/>
                </a:solidFill>
              </a:rPr>
              <a:t>(</a:t>
            </a:r>
            <a:r>
              <a:rPr lang="en-US" altLang="zh-CN" sz="2400" dirty="0" smtClean="0">
                <a:solidFill>
                  <a:schemeClr val="tx1"/>
                </a:solidFill>
                <a:latin typeface="Arial" panose="020B0604020202020204" pitchFamily="34" charset="0"/>
              </a:rPr>
              <a:t>“</a:t>
            </a:r>
            <a:r>
              <a:rPr lang="en-US" altLang="zh-CN" sz="2400" dirty="0" smtClean="0">
                <a:solidFill>
                  <a:schemeClr val="tx1"/>
                </a:solidFill>
              </a:rPr>
              <a:t>Hello</a:t>
            </a:r>
            <a:r>
              <a:rPr lang="en-US" altLang="zh-CN" sz="2400" dirty="0" smtClean="0">
                <a:solidFill>
                  <a:schemeClr val="tx1"/>
                </a:solidFill>
                <a:latin typeface="Arial" panose="020B0604020202020204" pitchFamily="34" charset="0"/>
              </a:rPr>
              <a:t>”</a:t>
            </a:r>
            <a:r>
              <a:rPr lang="en-US" altLang="zh-CN" sz="2400" dirty="0" smtClean="0">
                <a:solidFill>
                  <a:schemeClr val="tx1"/>
                </a:solidFill>
              </a:rPr>
              <a:t>);</a:t>
            </a:r>
          </a:p>
          <a:p>
            <a:pPr marL="1270000" lvl="1">
              <a:lnSpc>
                <a:spcPct val="110000"/>
              </a:lnSpc>
              <a:spcBef>
                <a:spcPts val="200"/>
              </a:spcBef>
              <a:spcAft>
                <a:spcPts val="200"/>
              </a:spcAft>
              <a:buFont typeface="Wingdings" panose="05000000000000000000" pitchFamily="2" charset="2"/>
              <a:buChar char="Ø"/>
            </a:pPr>
            <a:r>
              <a:rPr lang="zh-CN" altLang="en-US" dirty="0" smtClean="0"/>
              <a:t>常用方法</a:t>
            </a:r>
            <a:endParaRPr lang="en-US" altLang="zh-CN" dirty="0" smtClean="0"/>
          </a:p>
          <a:p>
            <a:pPr lvl="2">
              <a:spcBef>
                <a:spcPts val="200"/>
              </a:spcBef>
              <a:spcAft>
                <a:spcPts val="200"/>
              </a:spcAft>
              <a:buFont typeface="Wingdings" panose="05000000000000000000" pitchFamily="2" charset="2"/>
              <a:buNone/>
            </a:pPr>
            <a:r>
              <a:rPr lang="en-US" altLang="zh-CN" sz="2400" dirty="0" err="1" smtClean="0">
                <a:solidFill>
                  <a:schemeClr val="tx1"/>
                </a:solidFill>
                <a:latin typeface="宋体" panose="02010600030101010101" pitchFamily="2" charset="-122"/>
              </a:rPr>
              <a:t>setTitle</a:t>
            </a:r>
            <a:r>
              <a:rPr lang="en-US" altLang="zh-CN" sz="2400" dirty="0" smtClean="0">
                <a:solidFill>
                  <a:schemeClr val="tx1"/>
                </a:solidFill>
                <a:latin typeface="宋体" panose="02010600030101010101" pitchFamily="2" charset="-122"/>
              </a:rPr>
              <a:t>(String title) </a:t>
            </a:r>
            <a:r>
              <a:rPr lang="zh-CN" altLang="en-US" sz="2400" dirty="0" smtClean="0">
                <a:solidFill>
                  <a:schemeClr val="tx1"/>
                </a:solidFill>
                <a:latin typeface="宋体" panose="02010600030101010101" pitchFamily="2" charset="-122"/>
              </a:rPr>
              <a:t>设置</a:t>
            </a:r>
            <a:r>
              <a:rPr lang="en-US" altLang="zh-CN" sz="2400" dirty="0" err="1" smtClean="0">
                <a:solidFill>
                  <a:schemeClr val="tx1"/>
                </a:solidFill>
                <a:latin typeface="宋体" panose="02010600030101010101" pitchFamily="2" charset="-122"/>
              </a:rPr>
              <a:t>JFrame</a:t>
            </a:r>
            <a:r>
              <a:rPr lang="zh-CN" altLang="en-US" sz="2400" dirty="0" smtClean="0">
                <a:solidFill>
                  <a:schemeClr val="tx1"/>
                </a:solidFill>
                <a:latin typeface="宋体" panose="02010600030101010101" pitchFamily="2" charset="-122"/>
              </a:rPr>
              <a:t>标题文本</a:t>
            </a:r>
          </a:p>
          <a:p>
            <a:pPr lvl="2">
              <a:spcBef>
                <a:spcPts val="200"/>
              </a:spcBef>
              <a:spcAft>
                <a:spcPts val="200"/>
              </a:spcAft>
              <a:buFont typeface="Wingdings" panose="05000000000000000000" pitchFamily="2" charset="2"/>
              <a:buNone/>
            </a:pPr>
            <a:r>
              <a:rPr lang="en-US" altLang="zh-CN" sz="2400" dirty="0" smtClean="0">
                <a:solidFill>
                  <a:schemeClr val="tx1"/>
                </a:solidFill>
                <a:latin typeface="宋体" panose="02010600030101010101" pitchFamily="2" charset="-122"/>
              </a:rPr>
              <a:t>get/ </a:t>
            </a:r>
            <a:r>
              <a:rPr lang="en-US" altLang="zh-CN" sz="2400" dirty="0" err="1" smtClean="0">
                <a:solidFill>
                  <a:schemeClr val="tx1"/>
                </a:solidFill>
                <a:latin typeface="宋体" panose="02010600030101010101" pitchFamily="2" charset="-122"/>
              </a:rPr>
              <a:t>setSize</a:t>
            </a:r>
            <a:r>
              <a:rPr lang="en-US" altLang="zh-CN" sz="2400" dirty="0" smtClean="0">
                <a:solidFill>
                  <a:schemeClr val="tx1"/>
                </a:solidFill>
                <a:latin typeface="宋体" panose="02010600030101010101" pitchFamily="2" charset="-122"/>
              </a:rPr>
              <a:t>()</a:t>
            </a:r>
            <a:r>
              <a:rPr lang="zh-CN" altLang="en-US" sz="2400" dirty="0" smtClean="0">
                <a:solidFill>
                  <a:schemeClr val="tx1"/>
                </a:solidFill>
                <a:latin typeface="宋体" panose="02010600030101010101" pitchFamily="2" charset="-122"/>
              </a:rPr>
              <a:t>：获取</a:t>
            </a:r>
            <a:r>
              <a:rPr lang="en-US" altLang="zh-CN" sz="2400" dirty="0" smtClean="0">
                <a:solidFill>
                  <a:schemeClr val="tx1"/>
                </a:solidFill>
                <a:latin typeface="宋体" panose="02010600030101010101" pitchFamily="2" charset="-122"/>
              </a:rPr>
              <a:t>/</a:t>
            </a:r>
            <a:r>
              <a:rPr lang="zh-CN" altLang="en-US" sz="2400" dirty="0" smtClean="0">
                <a:solidFill>
                  <a:schemeClr val="tx1"/>
                </a:solidFill>
                <a:latin typeface="宋体" panose="02010600030101010101" pitchFamily="2" charset="-122"/>
              </a:rPr>
              <a:t>设置</a:t>
            </a:r>
            <a:r>
              <a:rPr lang="en-US" altLang="zh-CN" sz="2400" dirty="0" err="1" smtClean="0">
                <a:solidFill>
                  <a:schemeClr val="tx1"/>
                </a:solidFill>
                <a:latin typeface="宋体" panose="02010600030101010101" pitchFamily="2" charset="-122"/>
              </a:rPr>
              <a:t>JFrame</a:t>
            </a:r>
            <a:r>
              <a:rPr lang="zh-CN" altLang="en-US" sz="2400" dirty="0" smtClean="0">
                <a:solidFill>
                  <a:schemeClr val="tx1"/>
                </a:solidFill>
                <a:latin typeface="宋体" panose="02010600030101010101" pitchFamily="2" charset="-122"/>
              </a:rPr>
              <a:t>的大小。</a:t>
            </a:r>
          </a:p>
          <a:p>
            <a:pPr lvl="2">
              <a:spcBef>
                <a:spcPts val="200"/>
              </a:spcBef>
              <a:spcAft>
                <a:spcPts val="200"/>
              </a:spcAft>
              <a:buFont typeface="Wingdings" panose="05000000000000000000" pitchFamily="2" charset="2"/>
              <a:buNone/>
            </a:pPr>
            <a:r>
              <a:rPr lang="en-US" altLang="zh-CN" sz="2400" dirty="0" smtClean="0">
                <a:solidFill>
                  <a:schemeClr val="tx1"/>
                </a:solidFill>
                <a:latin typeface="宋体" panose="02010600030101010101" pitchFamily="2" charset="-122"/>
                <a:cs typeface="Times New Roman" panose="02020603050405020304" pitchFamily="18" charset="0"/>
              </a:rPr>
              <a:t>add(Object a)</a:t>
            </a:r>
            <a:r>
              <a:rPr lang="zh-CN" altLang="en-US" sz="2400" dirty="0" smtClean="0">
                <a:solidFill>
                  <a:schemeClr val="tx1"/>
                </a:solidFill>
                <a:latin typeface="宋体" panose="02010600030101010101" pitchFamily="2" charset="-122"/>
              </a:rPr>
              <a:t>：将组件添加到</a:t>
            </a:r>
            <a:r>
              <a:rPr lang="en-US" altLang="zh-CN" sz="2400" dirty="0" err="1" smtClean="0">
                <a:solidFill>
                  <a:schemeClr val="tx1"/>
                </a:solidFill>
                <a:latin typeface="宋体" panose="02010600030101010101" pitchFamily="2" charset="-122"/>
              </a:rPr>
              <a:t>JFrame</a:t>
            </a:r>
            <a:r>
              <a:rPr lang="zh-CN" altLang="en-US" sz="2400" dirty="0" smtClean="0">
                <a:solidFill>
                  <a:schemeClr val="tx1"/>
                </a:solidFill>
                <a:latin typeface="宋体" panose="02010600030101010101" pitchFamily="2" charset="-122"/>
              </a:rPr>
              <a:t>中。</a:t>
            </a:r>
          </a:p>
          <a:p>
            <a:pPr lvl="2">
              <a:spcBef>
                <a:spcPts val="200"/>
              </a:spcBef>
              <a:spcAft>
                <a:spcPts val="200"/>
              </a:spcAft>
              <a:buFont typeface="Wingdings" panose="05000000000000000000" pitchFamily="2" charset="2"/>
              <a:buNone/>
            </a:pPr>
            <a:r>
              <a:rPr lang="en-US" altLang="zh-CN" sz="2400" dirty="0" smtClean="0">
                <a:solidFill>
                  <a:schemeClr val="tx1"/>
                </a:solidFill>
                <a:latin typeface="宋体" panose="02010600030101010101" pitchFamily="2" charset="-122"/>
                <a:cs typeface="Times New Roman" panose="02020603050405020304" pitchFamily="18" charset="0"/>
              </a:rPr>
              <a:t>dispose()</a:t>
            </a:r>
            <a:r>
              <a:rPr lang="zh-CN" altLang="en-US" sz="2400" dirty="0" smtClean="0">
                <a:solidFill>
                  <a:schemeClr val="tx1"/>
                </a:solidFill>
                <a:latin typeface="宋体" panose="02010600030101010101" pitchFamily="2" charset="-122"/>
                <a:cs typeface="Times New Roman" panose="02020603050405020304" pitchFamily="18" charset="0"/>
              </a:rPr>
              <a:t>关闭</a:t>
            </a:r>
            <a:r>
              <a:rPr lang="en-US" altLang="zh-CN" sz="2400" dirty="0" err="1" smtClean="0">
                <a:solidFill>
                  <a:schemeClr val="tx1"/>
                </a:solidFill>
                <a:latin typeface="宋体" panose="02010600030101010101" pitchFamily="2" charset="-122"/>
                <a:cs typeface="Times New Roman" panose="02020603050405020304" pitchFamily="18" charset="0"/>
              </a:rPr>
              <a:t>JFrame</a:t>
            </a:r>
            <a:r>
              <a:rPr lang="zh-CN" altLang="en-US" sz="2400" dirty="0" smtClean="0">
                <a:solidFill>
                  <a:schemeClr val="tx1"/>
                </a:solidFill>
                <a:latin typeface="宋体" panose="02010600030101010101" pitchFamily="2" charset="-122"/>
                <a:cs typeface="Times New Roman" panose="02020603050405020304" pitchFamily="18" charset="0"/>
              </a:rPr>
              <a:t>并回收用于创建窗口的任何资源。</a:t>
            </a:r>
          </a:p>
          <a:p>
            <a:pPr lvl="2">
              <a:spcBef>
                <a:spcPts val="200"/>
              </a:spcBef>
              <a:spcAft>
                <a:spcPts val="200"/>
              </a:spcAft>
              <a:buFont typeface="Wingdings" panose="05000000000000000000" pitchFamily="2" charset="2"/>
              <a:buNone/>
            </a:pPr>
            <a:r>
              <a:rPr lang="en-US" altLang="zh-CN" sz="2400" dirty="0" err="1" smtClean="0">
                <a:solidFill>
                  <a:schemeClr val="tx1"/>
                </a:solidFill>
                <a:latin typeface="宋体" panose="02010600030101010101" pitchFamily="2" charset="-122"/>
                <a:cs typeface="Times New Roman" panose="02020603050405020304" pitchFamily="18" charset="0"/>
              </a:rPr>
              <a:t>setVisible</a:t>
            </a:r>
            <a:r>
              <a:rPr lang="en-US" altLang="zh-CN" sz="2400" dirty="0" smtClean="0">
                <a:solidFill>
                  <a:schemeClr val="tx1"/>
                </a:solidFill>
                <a:latin typeface="宋体" panose="02010600030101010101" pitchFamily="2" charset="-122"/>
                <a:cs typeface="Times New Roman" panose="02020603050405020304" pitchFamily="18" charset="0"/>
              </a:rPr>
              <a:t>(</a:t>
            </a:r>
            <a:r>
              <a:rPr lang="en-US" altLang="zh-CN" sz="2400" dirty="0" err="1" smtClean="0">
                <a:solidFill>
                  <a:schemeClr val="tx1"/>
                </a:solidFill>
                <a:latin typeface="宋体" panose="02010600030101010101" pitchFamily="2" charset="-122"/>
                <a:cs typeface="Times New Roman" panose="02020603050405020304" pitchFamily="18" charset="0"/>
              </a:rPr>
              <a:t>boolean</a:t>
            </a:r>
            <a:r>
              <a:rPr lang="en-US" altLang="zh-CN" sz="2400" dirty="0" smtClean="0">
                <a:solidFill>
                  <a:schemeClr val="tx1"/>
                </a:solidFill>
                <a:latin typeface="宋体" panose="02010600030101010101" pitchFamily="2" charset="-122"/>
                <a:cs typeface="Times New Roman" panose="02020603050405020304" pitchFamily="18" charset="0"/>
              </a:rPr>
              <a:t> b)</a:t>
            </a:r>
            <a:r>
              <a:rPr lang="zh-CN" altLang="en-US" sz="2400" dirty="0" smtClean="0">
                <a:solidFill>
                  <a:schemeClr val="tx1"/>
                </a:solidFill>
                <a:latin typeface="宋体" panose="02010600030101010101" pitchFamily="2" charset="-122"/>
              </a:rPr>
              <a:t>设置</a:t>
            </a:r>
            <a:r>
              <a:rPr lang="en-US" altLang="zh-CN" sz="2400" dirty="0" err="1" smtClean="0">
                <a:solidFill>
                  <a:schemeClr val="tx1"/>
                </a:solidFill>
                <a:latin typeface="宋体" panose="02010600030101010101" pitchFamily="2" charset="-122"/>
              </a:rPr>
              <a:t>JFrame</a:t>
            </a:r>
            <a:r>
              <a:rPr lang="zh-CN" altLang="en-US" sz="2400" dirty="0" smtClean="0">
                <a:solidFill>
                  <a:schemeClr val="tx1"/>
                </a:solidFill>
                <a:latin typeface="宋体" panose="02010600030101010101" pitchFamily="2" charset="-122"/>
              </a:rPr>
              <a:t>的可见性。</a:t>
            </a:r>
          </a:p>
          <a:p>
            <a:pPr lvl="2">
              <a:spcBef>
                <a:spcPts val="200"/>
              </a:spcBef>
              <a:spcAft>
                <a:spcPts val="200"/>
              </a:spcAft>
              <a:buFont typeface="Wingdings" panose="05000000000000000000" pitchFamily="2" charset="2"/>
              <a:buNone/>
            </a:pPr>
            <a:r>
              <a:rPr lang="en-US" altLang="zh-CN" sz="2400" dirty="0" err="1" smtClean="0">
                <a:solidFill>
                  <a:schemeClr val="tx1"/>
                </a:solidFill>
                <a:latin typeface="宋体" panose="02010600030101010101" pitchFamily="2" charset="-122"/>
              </a:rPr>
              <a:t>setLocation</a:t>
            </a:r>
            <a:r>
              <a:rPr lang="en-US" altLang="zh-CN" sz="2400" dirty="0" smtClean="0">
                <a:solidFill>
                  <a:schemeClr val="tx1"/>
                </a:solidFill>
                <a:latin typeface="宋体" panose="02010600030101010101" pitchFamily="2" charset="-122"/>
              </a:rPr>
              <a:t>(</a:t>
            </a:r>
            <a:r>
              <a:rPr lang="en-US" altLang="zh-CN" sz="2400" dirty="0" err="1" smtClean="0">
                <a:solidFill>
                  <a:schemeClr val="tx1"/>
                </a:solidFill>
                <a:latin typeface="宋体" panose="02010600030101010101" pitchFamily="2" charset="-122"/>
              </a:rPr>
              <a:t>x,y</a:t>
            </a:r>
            <a:r>
              <a:rPr lang="en-US" altLang="zh-CN" sz="2400" dirty="0" smtClean="0">
                <a:solidFill>
                  <a:schemeClr val="tx1"/>
                </a:solidFill>
                <a:latin typeface="宋体" panose="02010600030101010101" pitchFamily="2" charset="-122"/>
              </a:rPr>
              <a:t>) </a:t>
            </a:r>
            <a:r>
              <a:rPr lang="zh-CN" altLang="en-US" sz="2400" dirty="0" smtClean="0">
                <a:solidFill>
                  <a:schemeClr val="tx1"/>
                </a:solidFill>
                <a:latin typeface="宋体" panose="02010600030101010101" pitchFamily="2" charset="-122"/>
              </a:rPr>
              <a:t>设置</a:t>
            </a:r>
            <a:r>
              <a:rPr lang="en-US" altLang="zh-CN" sz="2400" dirty="0" err="1" smtClean="0">
                <a:solidFill>
                  <a:schemeClr val="tx1"/>
                </a:solidFill>
                <a:latin typeface="宋体" panose="02010600030101010101" pitchFamily="2" charset="-122"/>
              </a:rPr>
              <a:t>JFrame</a:t>
            </a:r>
            <a:r>
              <a:rPr lang="zh-CN" altLang="en-US" sz="2400" dirty="0" smtClean="0">
                <a:solidFill>
                  <a:schemeClr val="tx1"/>
                </a:solidFill>
                <a:latin typeface="宋体" panose="02010600030101010101" pitchFamily="2" charset="-122"/>
              </a:rPr>
              <a:t>在屏幕的位置</a:t>
            </a:r>
          </a:p>
        </p:txBody>
      </p:sp>
      <p:sp>
        <p:nvSpPr>
          <p:cNvPr id="3" name="Rectangle 2"/>
          <p:cNvSpPr txBox="1">
            <a:spLocks noChangeArrowheads="1"/>
          </p:cNvSpPr>
          <p:nvPr/>
        </p:nvSpPr>
        <p:spPr>
          <a:xfrm>
            <a:off x="-1044624" y="332656"/>
            <a:ext cx="8229600" cy="642938"/>
          </a:xfrm>
          <a:prstGeom prst="rect">
            <a:avLst/>
          </a:prstGeom>
        </p:spPr>
        <p:txBody>
          <a:bodyPr/>
          <a:lstStyle/>
          <a:p>
            <a:pPr marL="0" lvl="1"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创建用户主窗口</a:t>
            </a:r>
            <a:r>
              <a:rPr lang="en-US" altLang="zh-CN" sz="3600" b="1" kern="0" dirty="0">
                <a:solidFill>
                  <a:schemeClr val="hlink"/>
                </a:solidFill>
                <a:effectLst>
                  <a:outerShdw blurRad="38100" dist="38100" dir="2700000" algn="tl">
                    <a:srgbClr val="000000"/>
                  </a:outerShdw>
                </a:effectLst>
                <a:latin typeface="+mj-lt"/>
                <a:ea typeface="+mj-ea"/>
                <a:cs typeface="+mj-cs"/>
              </a:rPr>
              <a:t>--</a:t>
            </a:r>
            <a:r>
              <a:rPr lang="en-US" altLang="zh-CN" sz="3600" b="1" kern="0" dirty="0" err="1">
                <a:solidFill>
                  <a:schemeClr val="hlink"/>
                </a:solidFill>
                <a:effectLst>
                  <a:outerShdw blurRad="38100" dist="38100" dir="2700000" algn="tl">
                    <a:srgbClr val="000000"/>
                  </a:outerShdw>
                </a:effectLst>
                <a:latin typeface="+mj-lt"/>
                <a:ea typeface="+mj-ea"/>
                <a:cs typeface="+mj-cs"/>
              </a:rPr>
              <a:t>JFrame</a:t>
            </a:r>
            <a:endParaRPr lang="zh-CN" altLang="en-US" dirty="0"/>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00063" y="428625"/>
            <a:ext cx="8229600" cy="785813"/>
          </a:xfrm>
        </p:spPr>
        <p:txBody>
          <a:bodyPr/>
          <a:lstStyle/>
          <a:p>
            <a:pPr eaLnBrk="1" hangingPunct="1">
              <a:defRPr/>
            </a:pPr>
            <a:r>
              <a:rPr lang="zh-CN" altLang="en-US" dirty="0" smtClean="0"/>
              <a:t>主要内容</a:t>
            </a:r>
            <a:endParaRPr lang="zh-CN" altLang="en-US" dirty="0"/>
          </a:p>
        </p:txBody>
      </p:sp>
      <p:sp>
        <p:nvSpPr>
          <p:cNvPr id="8194" name="Rectangle 3"/>
          <p:cNvSpPr>
            <a:spLocks noGrp="1" noChangeArrowheads="1"/>
          </p:cNvSpPr>
          <p:nvPr>
            <p:ph type="body" orient="vert" idx="4294967295"/>
          </p:nvPr>
        </p:nvSpPr>
        <p:spPr>
          <a:xfrm>
            <a:off x="755576" y="1268760"/>
            <a:ext cx="6336704" cy="360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buFont typeface="Wingdings" panose="05000000000000000000" pitchFamily="2" charset="2"/>
              <a:buChar char="n"/>
            </a:pPr>
            <a:r>
              <a:rPr lang="zh-CN" altLang="en-US" dirty="0" smtClean="0">
                <a:latin typeface="华文新魏" panose="02010800040101010101" pitchFamily="2" charset="-122"/>
                <a:ea typeface="华文新魏" panose="02010800040101010101" pitchFamily="2" charset="-122"/>
              </a:rPr>
              <a:t>概述</a:t>
            </a:r>
          </a:p>
          <a:p>
            <a:pPr>
              <a:lnSpc>
                <a:spcPct val="120000"/>
              </a:lnSpc>
              <a:buFont typeface="Wingdings" panose="05000000000000000000" pitchFamily="2" charset="2"/>
              <a:buChar char="n"/>
            </a:pPr>
            <a:r>
              <a:rPr lang="zh-CN" altLang="en-US" dirty="0" smtClean="0">
                <a:latin typeface="华文新魏" panose="02010800040101010101" pitchFamily="2" charset="-122"/>
                <a:ea typeface="华文新魏" panose="02010800040101010101" pitchFamily="2" charset="-122"/>
              </a:rPr>
              <a:t>用户界面</a:t>
            </a:r>
          </a:p>
          <a:p>
            <a:pPr>
              <a:lnSpc>
                <a:spcPct val="120000"/>
              </a:lnSpc>
              <a:buFont typeface="Wingdings" panose="05000000000000000000" pitchFamily="2" charset="2"/>
              <a:buChar char="n"/>
            </a:pPr>
            <a:r>
              <a:rPr lang="zh-CN" altLang="en-US" dirty="0" smtClean="0">
                <a:latin typeface="华文新魏" panose="02010800040101010101" pitchFamily="2" charset="-122"/>
                <a:ea typeface="华文新魏" panose="02010800040101010101" pitchFamily="2" charset="-122"/>
              </a:rPr>
              <a:t>组件介绍</a:t>
            </a:r>
          </a:p>
          <a:p>
            <a:pPr>
              <a:lnSpc>
                <a:spcPct val="120000"/>
              </a:lnSpc>
              <a:buFont typeface="Wingdings" panose="05000000000000000000" pitchFamily="2" charset="2"/>
              <a:buChar char="n"/>
            </a:pPr>
            <a:r>
              <a:rPr lang="zh-CN" altLang="en-US" dirty="0" smtClean="0">
                <a:latin typeface="华文新魏" panose="02010800040101010101" pitchFamily="2" charset="-122"/>
                <a:ea typeface="华文新魏" panose="02010800040101010101" pitchFamily="2" charset="-122"/>
              </a:rPr>
              <a:t>布局管理</a:t>
            </a:r>
          </a:p>
          <a:p>
            <a:pPr>
              <a:lnSpc>
                <a:spcPct val="120000"/>
              </a:lnSpc>
              <a:buFont typeface="Wingdings" panose="05000000000000000000" pitchFamily="2" charset="2"/>
              <a:buChar char="n"/>
            </a:pPr>
            <a:r>
              <a:rPr lang="zh-CN" altLang="en-US" dirty="0" smtClean="0">
                <a:latin typeface="华文新魏" panose="02010800040101010101" pitchFamily="2" charset="-122"/>
                <a:ea typeface="华文新魏" panose="02010800040101010101" pitchFamily="2" charset="-122"/>
              </a:rPr>
              <a:t>事件处理</a:t>
            </a:r>
            <a:endParaRPr lang="en-US" altLang="zh-CN" dirty="0" smtClean="0">
              <a:latin typeface="华文新魏" panose="02010800040101010101" pitchFamily="2" charset="-122"/>
              <a:ea typeface="华文新魏" panose="02010800040101010101" pitchFamily="2" charset="-122"/>
            </a:endParaRPr>
          </a:p>
          <a:p>
            <a:pPr>
              <a:lnSpc>
                <a:spcPct val="120000"/>
              </a:lnSpc>
              <a:buFont typeface="Wingdings" panose="05000000000000000000" pitchFamily="2" charset="2"/>
              <a:buChar char="n"/>
            </a:pPr>
            <a:r>
              <a:rPr lang="zh-CN" altLang="en-US" dirty="0" smtClean="0">
                <a:latin typeface="华文新魏" panose="02010800040101010101" pitchFamily="2" charset="-122"/>
                <a:ea typeface="华文新魏" panose="02010800040101010101" pitchFamily="2" charset="-122"/>
              </a:rPr>
              <a:t>菜单和表格</a:t>
            </a:r>
          </a:p>
          <a:p>
            <a:pPr eaLnBrk="1" hangingPunct="1">
              <a:lnSpc>
                <a:spcPct val="80000"/>
              </a:lnSpc>
              <a:buFont typeface="Wingdings" panose="05000000000000000000" pitchFamily="2" charset="2"/>
              <a:buChar char="n"/>
            </a:pPr>
            <a:endParaRPr lang="zh-CN" altLang="en-US" dirty="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endParaRPr lang="zh-CN" altLang="en-US" dirty="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idx="1"/>
          </p:nvPr>
        </p:nvSpPr>
        <p:spPr>
          <a:xfrm>
            <a:off x="47625" y="1124744"/>
            <a:ext cx="8977312" cy="5197475"/>
          </a:xfrm>
        </p:spPr>
        <p:txBody>
          <a:bodyPr/>
          <a:lstStyle/>
          <a:p>
            <a:pPr>
              <a:spcBef>
                <a:spcPts val="200"/>
              </a:spcBef>
              <a:spcAft>
                <a:spcPts val="200"/>
              </a:spcAft>
              <a:buFont typeface="Wingdings" panose="05000000000000000000" pitchFamily="2" charset="2"/>
              <a:buChar char="n"/>
            </a:pPr>
            <a:r>
              <a:rPr lang="zh-CN" altLang="en-US" dirty="0" smtClean="0">
                <a:latin typeface="+mj-ea"/>
                <a:ea typeface="+mj-ea"/>
              </a:rPr>
              <a:t>常用方法</a:t>
            </a:r>
            <a:endParaRPr lang="en-US" altLang="zh-CN" dirty="0" smtClean="0">
              <a:latin typeface="+mj-ea"/>
              <a:ea typeface="+mj-ea"/>
            </a:endParaRPr>
          </a:p>
          <a:p>
            <a:pPr lvl="2">
              <a:spcBef>
                <a:spcPts val="200"/>
              </a:spcBef>
              <a:spcAft>
                <a:spcPts val="200"/>
              </a:spcAft>
              <a:buClr>
                <a:schemeClr val="tx1"/>
              </a:buClr>
              <a:buFont typeface="Wingdings" panose="05000000000000000000" pitchFamily="2" charset="2"/>
              <a:buNone/>
            </a:pPr>
            <a:r>
              <a:rPr lang="en-US" altLang="zh-CN" sz="2400" dirty="0" smtClean="0">
                <a:latin typeface="+mj-ea"/>
                <a:ea typeface="+mj-ea"/>
                <a:cs typeface="Tahoma" panose="020B0604030504040204" pitchFamily="34" charset="0"/>
              </a:rPr>
              <a:t>void </a:t>
            </a:r>
            <a:r>
              <a:rPr lang="en-US" altLang="zh-CN" sz="2400" dirty="0" err="1" smtClean="0">
                <a:latin typeface="+mj-ea"/>
                <a:ea typeface="+mj-ea"/>
                <a:cs typeface="Tahoma" panose="020B0604030504040204" pitchFamily="34" charset="0"/>
              </a:rPr>
              <a:t>setExtendedState</a:t>
            </a:r>
            <a:r>
              <a:rPr lang="en-US" altLang="zh-CN" sz="2400" dirty="0" smtClean="0">
                <a:latin typeface="+mj-ea"/>
                <a:ea typeface="+mj-ea"/>
                <a:cs typeface="Tahoma" panose="020B0604030504040204" pitchFamily="34" charset="0"/>
              </a:rPr>
              <a:t>(</a:t>
            </a:r>
            <a:r>
              <a:rPr lang="en-US" altLang="zh-CN" sz="2400" dirty="0" err="1" smtClean="0">
                <a:latin typeface="+mj-ea"/>
                <a:ea typeface="+mj-ea"/>
                <a:cs typeface="Tahoma" panose="020B0604030504040204" pitchFamily="34" charset="0"/>
              </a:rPr>
              <a:t>int</a:t>
            </a:r>
            <a:r>
              <a:rPr lang="en-US" altLang="zh-CN" sz="2400" dirty="0" smtClean="0">
                <a:latin typeface="+mj-ea"/>
                <a:ea typeface="+mj-ea"/>
                <a:cs typeface="Tahoma" panose="020B0604030504040204" pitchFamily="34" charset="0"/>
              </a:rPr>
              <a:t>);</a:t>
            </a:r>
            <a:br>
              <a:rPr lang="en-US" altLang="zh-CN" sz="2400" dirty="0" smtClean="0">
                <a:latin typeface="+mj-ea"/>
                <a:ea typeface="+mj-ea"/>
                <a:cs typeface="Tahoma" panose="020B0604030504040204" pitchFamily="34" charset="0"/>
              </a:rPr>
            </a:br>
            <a:r>
              <a:rPr lang="en-US" altLang="zh-CN" sz="2400" dirty="0" smtClean="0">
                <a:latin typeface="+mj-ea"/>
                <a:ea typeface="+mj-ea"/>
                <a:cs typeface="Tahoma" panose="020B0604030504040204" pitchFamily="34" charset="0"/>
              </a:rPr>
              <a:t>//</a:t>
            </a:r>
            <a:r>
              <a:rPr lang="zh-CN" altLang="en-US" sz="2400" dirty="0" smtClean="0">
                <a:latin typeface="+mj-ea"/>
                <a:ea typeface="+mj-ea"/>
                <a:cs typeface="Tahoma" panose="020B0604030504040204" pitchFamily="34" charset="0"/>
              </a:rPr>
              <a:t>设置扩展的状态，取值：</a:t>
            </a:r>
            <a:br>
              <a:rPr lang="zh-CN" altLang="en-US" sz="2400" dirty="0" smtClean="0">
                <a:latin typeface="+mj-ea"/>
                <a:ea typeface="+mj-ea"/>
                <a:cs typeface="Tahoma" panose="020B0604030504040204" pitchFamily="34" charset="0"/>
              </a:rPr>
            </a:br>
            <a:r>
              <a:rPr lang="zh-CN" altLang="en-US" sz="2400" dirty="0" smtClean="0">
                <a:latin typeface="+mj-ea"/>
                <a:ea typeface="+mj-ea"/>
                <a:cs typeface="Tahoma" panose="020B0604030504040204" pitchFamily="34" charset="0"/>
              </a:rPr>
              <a:t>   </a:t>
            </a:r>
            <a:r>
              <a:rPr lang="en-US" altLang="zh-CN" sz="2400" dirty="0" smtClean="0">
                <a:latin typeface="+mj-ea"/>
                <a:ea typeface="+mj-ea"/>
                <a:cs typeface="Tahoma" panose="020B0604030504040204" pitchFamily="34" charset="0"/>
              </a:rPr>
              <a:t>NORMAL</a:t>
            </a:r>
            <a:br>
              <a:rPr lang="en-US" altLang="zh-CN" sz="2400" dirty="0" smtClean="0">
                <a:latin typeface="+mj-ea"/>
                <a:ea typeface="+mj-ea"/>
                <a:cs typeface="Tahoma" panose="020B0604030504040204" pitchFamily="34" charset="0"/>
              </a:rPr>
            </a:br>
            <a:r>
              <a:rPr lang="en-US" altLang="zh-CN" sz="2400" dirty="0" smtClean="0">
                <a:latin typeface="+mj-ea"/>
                <a:ea typeface="+mj-ea"/>
                <a:cs typeface="Tahoma" panose="020B0604030504040204" pitchFamily="34" charset="0"/>
              </a:rPr>
              <a:t>	 ICONIFIED</a:t>
            </a:r>
            <a:br>
              <a:rPr lang="en-US" altLang="zh-CN" sz="2400" dirty="0" smtClean="0">
                <a:latin typeface="+mj-ea"/>
                <a:ea typeface="+mj-ea"/>
                <a:cs typeface="Tahoma" panose="020B0604030504040204" pitchFamily="34" charset="0"/>
              </a:rPr>
            </a:br>
            <a:r>
              <a:rPr lang="en-US" altLang="zh-CN" sz="2400" dirty="0" smtClean="0">
                <a:latin typeface="+mj-ea"/>
                <a:ea typeface="+mj-ea"/>
                <a:cs typeface="Tahoma" panose="020B0604030504040204" pitchFamily="34" charset="0"/>
              </a:rPr>
              <a:t>	 MAXIMIZED_HORIZ</a:t>
            </a:r>
            <a:br>
              <a:rPr lang="en-US" altLang="zh-CN" sz="2400" dirty="0" smtClean="0">
                <a:latin typeface="+mj-ea"/>
                <a:ea typeface="+mj-ea"/>
                <a:cs typeface="Tahoma" panose="020B0604030504040204" pitchFamily="34" charset="0"/>
              </a:rPr>
            </a:br>
            <a:r>
              <a:rPr lang="en-US" altLang="zh-CN" sz="2400" dirty="0" smtClean="0">
                <a:latin typeface="+mj-ea"/>
                <a:ea typeface="+mj-ea"/>
                <a:cs typeface="Tahoma" panose="020B0604030504040204" pitchFamily="34" charset="0"/>
              </a:rPr>
              <a:t>	 MAXIMIZED_VERT</a:t>
            </a:r>
            <a:br>
              <a:rPr lang="en-US" altLang="zh-CN" sz="2400" dirty="0" smtClean="0">
                <a:latin typeface="+mj-ea"/>
                <a:ea typeface="+mj-ea"/>
                <a:cs typeface="Tahoma" panose="020B0604030504040204" pitchFamily="34" charset="0"/>
              </a:rPr>
            </a:br>
            <a:r>
              <a:rPr lang="en-US" altLang="zh-CN" sz="2400" dirty="0" smtClean="0">
                <a:latin typeface="+mj-ea"/>
                <a:ea typeface="+mj-ea"/>
                <a:cs typeface="Tahoma" panose="020B0604030504040204" pitchFamily="34" charset="0"/>
              </a:rPr>
              <a:t>	 MAXIMIZED_BOTH //</a:t>
            </a:r>
            <a:r>
              <a:rPr lang="zh-CN" altLang="en-US" sz="2400" dirty="0" smtClean="0">
                <a:latin typeface="+mj-ea"/>
                <a:ea typeface="+mj-ea"/>
                <a:cs typeface="Tahoma" panose="020B0604030504040204" pitchFamily="34" charset="0"/>
              </a:rPr>
              <a:t>最大化</a:t>
            </a:r>
          </a:p>
          <a:p>
            <a:pPr lvl="2">
              <a:spcBef>
                <a:spcPts val="200"/>
              </a:spcBef>
              <a:spcAft>
                <a:spcPts val="200"/>
              </a:spcAft>
              <a:buClr>
                <a:schemeClr val="tx1"/>
              </a:buClr>
              <a:buFont typeface="Wingdings" panose="05000000000000000000" pitchFamily="2" charset="2"/>
              <a:buNone/>
            </a:pPr>
            <a:r>
              <a:rPr lang="en-US" altLang="zh-CN" sz="2400" dirty="0" smtClean="0">
                <a:latin typeface="+mj-ea"/>
                <a:ea typeface="+mj-ea"/>
                <a:cs typeface="Tahoma" panose="020B0604030504040204" pitchFamily="34" charset="0"/>
              </a:rPr>
              <a:t>void </a:t>
            </a:r>
            <a:r>
              <a:rPr lang="en-US" altLang="zh-CN" sz="2400" dirty="0" err="1" smtClean="0">
                <a:latin typeface="+mj-ea"/>
                <a:ea typeface="+mj-ea"/>
                <a:cs typeface="Tahoma" panose="020B0604030504040204" pitchFamily="34" charset="0"/>
              </a:rPr>
              <a:t>setDefaultCloseOperation</a:t>
            </a:r>
            <a:r>
              <a:rPr lang="en-US" altLang="zh-CN" sz="2400" dirty="0" smtClean="0">
                <a:latin typeface="+mj-ea"/>
                <a:ea typeface="+mj-ea"/>
                <a:cs typeface="Tahoma" panose="020B0604030504040204" pitchFamily="34" charset="0"/>
              </a:rPr>
              <a:t>(</a:t>
            </a:r>
            <a:r>
              <a:rPr lang="en-US" altLang="zh-CN" sz="2400" dirty="0" err="1" smtClean="0">
                <a:latin typeface="+mj-ea"/>
                <a:ea typeface="+mj-ea"/>
                <a:cs typeface="Tahoma" panose="020B0604030504040204" pitchFamily="34" charset="0"/>
              </a:rPr>
              <a:t>int</a:t>
            </a:r>
            <a:r>
              <a:rPr lang="en-US" altLang="zh-CN" sz="2400" dirty="0" smtClean="0">
                <a:latin typeface="+mj-ea"/>
                <a:ea typeface="+mj-ea"/>
                <a:cs typeface="Tahoma" panose="020B0604030504040204" pitchFamily="34" charset="0"/>
              </a:rPr>
              <a:t>);</a:t>
            </a:r>
            <a:br>
              <a:rPr lang="en-US" altLang="zh-CN" sz="2400" dirty="0" smtClean="0">
                <a:latin typeface="+mj-ea"/>
                <a:ea typeface="+mj-ea"/>
                <a:cs typeface="Tahoma" panose="020B0604030504040204" pitchFamily="34" charset="0"/>
              </a:rPr>
            </a:br>
            <a:r>
              <a:rPr lang="en-US" altLang="zh-CN" sz="2400" dirty="0" smtClean="0">
                <a:latin typeface="+mj-ea"/>
                <a:ea typeface="+mj-ea"/>
                <a:cs typeface="Tahoma" panose="020B0604030504040204" pitchFamily="34" charset="0"/>
              </a:rPr>
              <a:t>//</a:t>
            </a:r>
            <a:r>
              <a:rPr lang="zh-CN" altLang="en-US" sz="2400" dirty="0" smtClean="0">
                <a:latin typeface="+mj-ea"/>
                <a:ea typeface="+mj-ea"/>
                <a:cs typeface="Tahoma" panose="020B0604030504040204" pitchFamily="34" charset="0"/>
              </a:rPr>
              <a:t>设置默认的关闭时的操作，取值：</a:t>
            </a:r>
            <a:br>
              <a:rPr lang="zh-CN" altLang="en-US" sz="2400" dirty="0" smtClean="0">
                <a:latin typeface="+mj-ea"/>
                <a:ea typeface="+mj-ea"/>
                <a:cs typeface="Tahoma" panose="020B0604030504040204" pitchFamily="34" charset="0"/>
              </a:rPr>
            </a:br>
            <a:r>
              <a:rPr lang="zh-CN" altLang="en-US" sz="2400" dirty="0" smtClean="0">
                <a:latin typeface="+mj-ea"/>
                <a:ea typeface="+mj-ea"/>
                <a:cs typeface="Tahoma" panose="020B0604030504040204" pitchFamily="34" charset="0"/>
              </a:rPr>
              <a:t>   </a:t>
            </a:r>
            <a:r>
              <a:rPr lang="en-US" altLang="zh-CN" sz="2400" dirty="0" smtClean="0">
                <a:latin typeface="+mj-ea"/>
                <a:ea typeface="+mj-ea"/>
                <a:cs typeface="Tahoma" panose="020B0604030504040204" pitchFamily="34" charset="0"/>
              </a:rPr>
              <a:t>DO_NOTHING_ON_CLOSE</a:t>
            </a:r>
            <a:br>
              <a:rPr lang="en-US" altLang="zh-CN" sz="2400" dirty="0" smtClean="0">
                <a:latin typeface="+mj-ea"/>
                <a:ea typeface="+mj-ea"/>
                <a:cs typeface="Tahoma" panose="020B0604030504040204" pitchFamily="34" charset="0"/>
              </a:rPr>
            </a:br>
            <a:r>
              <a:rPr lang="en-US" altLang="zh-CN" sz="2400" dirty="0" smtClean="0">
                <a:latin typeface="+mj-ea"/>
                <a:ea typeface="+mj-ea"/>
                <a:cs typeface="Tahoma" panose="020B0604030504040204" pitchFamily="34" charset="0"/>
              </a:rPr>
              <a:t>   HIDE_ON_CLOSE</a:t>
            </a:r>
            <a:br>
              <a:rPr lang="en-US" altLang="zh-CN" sz="2400" dirty="0" smtClean="0">
                <a:latin typeface="+mj-ea"/>
                <a:ea typeface="+mj-ea"/>
                <a:cs typeface="Tahoma" panose="020B0604030504040204" pitchFamily="34" charset="0"/>
              </a:rPr>
            </a:br>
            <a:r>
              <a:rPr lang="en-US" altLang="zh-CN" sz="2400" dirty="0" smtClean="0">
                <a:latin typeface="+mj-ea"/>
                <a:ea typeface="+mj-ea"/>
                <a:cs typeface="Tahoma" panose="020B0604030504040204" pitchFamily="34" charset="0"/>
              </a:rPr>
              <a:t>   DISPOSE_ON_CLOSE</a:t>
            </a:r>
            <a:br>
              <a:rPr lang="en-US" altLang="zh-CN" sz="2400" dirty="0" smtClean="0">
                <a:latin typeface="+mj-ea"/>
                <a:ea typeface="+mj-ea"/>
                <a:cs typeface="Tahoma" panose="020B0604030504040204" pitchFamily="34" charset="0"/>
              </a:rPr>
            </a:br>
            <a:r>
              <a:rPr lang="en-US" altLang="zh-CN" sz="2400" dirty="0" smtClean="0">
                <a:latin typeface="+mj-ea"/>
                <a:ea typeface="+mj-ea"/>
                <a:cs typeface="Tahoma" panose="020B0604030504040204" pitchFamily="34" charset="0"/>
              </a:rPr>
              <a:t>   EXIT_ON_CLOSE //</a:t>
            </a:r>
            <a:r>
              <a:rPr lang="zh-CN" altLang="en-US" sz="2400" dirty="0" smtClean="0">
                <a:latin typeface="+mj-ea"/>
                <a:ea typeface="+mj-ea"/>
                <a:cs typeface="Tahoma" panose="020B0604030504040204" pitchFamily="34" charset="0"/>
              </a:rPr>
              <a:t>关闭</a:t>
            </a:r>
          </a:p>
          <a:p>
            <a:pPr>
              <a:buFont typeface="Wingdings" panose="05000000000000000000" pitchFamily="2" charset="2"/>
              <a:buNone/>
            </a:pPr>
            <a:endParaRPr lang="zh-CN" altLang="en-US" dirty="0" smtClean="0">
              <a:latin typeface="+mj-ea"/>
              <a:ea typeface="+mj-ea"/>
            </a:endParaRPr>
          </a:p>
        </p:txBody>
      </p:sp>
      <p:sp>
        <p:nvSpPr>
          <p:cNvPr id="3" name="Rectangle 2"/>
          <p:cNvSpPr txBox="1">
            <a:spLocks noChangeArrowheads="1"/>
          </p:cNvSpPr>
          <p:nvPr/>
        </p:nvSpPr>
        <p:spPr>
          <a:xfrm>
            <a:off x="11832" y="285750"/>
            <a:ext cx="6501408" cy="642938"/>
          </a:xfrm>
          <a:prstGeom prst="rect">
            <a:avLst/>
          </a:prstGeom>
        </p:spPr>
        <p:txBody>
          <a:bodyPr/>
          <a:lstStyle/>
          <a:p>
            <a:pPr marL="0" lvl="1"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创建用户主窗口</a:t>
            </a:r>
            <a:r>
              <a:rPr lang="en-US" altLang="zh-CN" sz="3600" b="1" kern="0" dirty="0">
                <a:solidFill>
                  <a:schemeClr val="hlink"/>
                </a:solidFill>
                <a:effectLst>
                  <a:outerShdw blurRad="38100" dist="38100" dir="2700000" algn="tl">
                    <a:srgbClr val="000000"/>
                  </a:outerShdw>
                </a:effectLst>
                <a:latin typeface="+mj-lt"/>
                <a:ea typeface="+mj-ea"/>
                <a:cs typeface="+mj-cs"/>
              </a:rPr>
              <a:t>--</a:t>
            </a:r>
            <a:r>
              <a:rPr lang="en-US" altLang="zh-CN" sz="3600" b="1" kern="0" dirty="0" err="1">
                <a:solidFill>
                  <a:schemeClr val="hlink"/>
                </a:solidFill>
                <a:effectLst>
                  <a:outerShdw blurRad="38100" dist="38100" dir="2700000" algn="tl">
                    <a:srgbClr val="000000"/>
                  </a:outerShdw>
                </a:effectLst>
                <a:latin typeface="+mj-lt"/>
                <a:ea typeface="+mj-ea"/>
                <a:cs typeface="+mj-cs"/>
              </a:rPr>
              <a:t>JFrame</a:t>
            </a:r>
            <a:endParaRPr lang="zh-CN" altLang="en-US" dirty="0"/>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a:xfrm>
            <a:off x="71438" y="857250"/>
            <a:ext cx="8977312" cy="5268913"/>
          </a:xfrm>
        </p:spPr>
        <p:txBody>
          <a:bodyPr/>
          <a:lstStyle/>
          <a:p>
            <a:pPr lvl="1">
              <a:buFont typeface="Wingdings" panose="05000000000000000000" pitchFamily="2" charset="2"/>
              <a:buNone/>
            </a:pPr>
            <a:endParaRPr lang="en-US" altLang="zh-CN" dirty="0" smtClean="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dirty="0" smtClean="0">
                <a:latin typeface="华文新魏" panose="02010800040101010101" pitchFamily="2" charset="-122"/>
                <a:ea typeface="华文新魏" panose="02010800040101010101" pitchFamily="2" charset="-122"/>
              </a:rPr>
              <a:t> import  </a:t>
            </a:r>
            <a:r>
              <a:rPr lang="en-US" altLang="zh-CN" dirty="0" err="1" smtClean="0">
                <a:latin typeface="华文新魏" panose="02010800040101010101" pitchFamily="2" charset="-122"/>
                <a:ea typeface="华文新魏" panose="02010800040101010101" pitchFamily="2" charset="-122"/>
              </a:rPr>
              <a:t>javax.swing</a:t>
            </a:r>
            <a:r>
              <a:rPr lang="en-US" altLang="zh-CN" dirty="0" smtClean="0">
                <a:latin typeface="华文新魏" panose="02010800040101010101" pitchFamily="2" charset="-122"/>
                <a:ea typeface="华文新魏" panose="02010800040101010101" pitchFamily="2" charset="-122"/>
              </a:rPr>
              <a:t>.*;</a:t>
            </a:r>
          </a:p>
          <a:p>
            <a:pPr>
              <a:lnSpc>
                <a:spcPct val="85000"/>
              </a:lnSpc>
              <a:spcAft>
                <a:spcPct val="0"/>
              </a:spcAft>
              <a:buFont typeface="Wingdings" panose="05000000000000000000" pitchFamily="2" charset="2"/>
              <a:buNone/>
            </a:pPr>
            <a:r>
              <a:rPr lang="en-US" altLang="zh-CN" dirty="0" smtClean="0">
                <a:latin typeface="华文新魏" panose="02010800040101010101" pitchFamily="2" charset="-122"/>
                <a:ea typeface="华文新魏" panose="02010800040101010101" pitchFamily="2" charset="-122"/>
              </a:rPr>
              <a:t> public  class  </a:t>
            </a:r>
            <a:r>
              <a:rPr lang="en-US" altLang="zh-CN" dirty="0" err="1" smtClean="0">
                <a:latin typeface="华文新魏" panose="02010800040101010101" pitchFamily="2" charset="-122"/>
                <a:ea typeface="华文新魏" panose="02010800040101010101" pitchFamily="2" charset="-122"/>
              </a:rPr>
              <a:t>FirstJFrame</a:t>
            </a:r>
            <a:r>
              <a:rPr lang="en-US" altLang="zh-CN" dirty="0" smtClean="0">
                <a:latin typeface="华文新魏" panose="02010800040101010101" pitchFamily="2" charset="-122"/>
                <a:ea typeface="华文新魏" panose="02010800040101010101" pitchFamily="2" charset="-122"/>
              </a:rPr>
              <a:t> {</a:t>
            </a:r>
          </a:p>
          <a:p>
            <a:pPr>
              <a:lnSpc>
                <a:spcPct val="85000"/>
              </a:lnSpc>
              <a:spcAft>
                <a:spcPct val="0"/>
              </a:spcAft>
              <a:buFont typeface="Wingdings" panose="05000000000000000000" pitchFamily="2" charset="2"/>
              <a:buNone/>
            </a:pPr>
            <a:r>
              <a:rPr lang="en-US" altLang="zh-CN" dirty="0" smtClean="0">
                <a:latin typeface="华文新魏" panose="02010800040101010101" pitchFamily="2" charset="-122"/>
                <a:ea typeface="华文新魏" panose="02010800040101010101" pitchFamily="2" charset="-122"/>
              </a:rPr>
              <a:t>    public  static  void  main(String[]  </a:t>
            </a:r>
            <a:r>
              <a:rPr lang="en-US" altLang="zh-CN" dirty="0" err="1" smtClean="0">
                <a:latin typeface="华文新魏" panose="02010800040101010101" pitchFamily="2" charset="-122"/>
                <a:ea typeface="华文新魏" panose="02010800040101010101" pitchFamily="2" charset="-122"/>
              </a:rPr>
              <a:t>args</a:t>
            </a:r>
            <a:r>
              <a:rPr lang="en-US" altLang="zh-CN" dirty="0" smtClean="0">
                <a:latin typeface="华文新魏" panose="02010800040101010101" pitchFamily="2" charset="-122"/>
                <a:ea typeface="华文新魏" panose="02010800040101010101" pitchFamily="2" charset="-122"/>
              </a:rPr>
              <a:t>) {</a:t>
            </a:r>
          </a:p>
          <a:p>
            <a:pPr>
              <a:lnSpc>
                <a:spcPct val="85000"/>
              </a:lnSpc>
              <a:spcAft>
                <a:spcPct val="0"/>
              </a:spcAft>
              <a:buFont typeface="Wingdings" panose="05000000000000000000" pitchFamily="2" charset="2"/>
              <a:buNone/>
            </a:pPr>
            <a:r>
              <a:rPr lang="en-US" altLang="zh-CN" dirty="0" smtClean="0">
                <a:latin typeface="华文新魏" panose="02010800040101010101" pitchFamily="2" charset="-122"/>
                <a:ea typeface="华文新魏" panose="02010800040101010101" pitchFamily="2" charset="-122"/>
              </a:rPr>
              <a:t>       </a:t>
            </a:r>
            <a:r>
              <a:rPr lang="en-US" altLang="zh-CN" dirty="0" err="1" smtClean="0">
                <a:latin typeface="华文新魏" panose="02010800040101010101" pitchFamily="2" charset="-122"/>
                <a:ea typeface="华文新魏" panose="02010800040101010101" pitchFamily="2" charset="-122"/>
              </a:rPr>
              <a:t>JFrame</a:t>
            </a:r>
            <a:r>
              <a:rPr lang="en-US" altLang="zh-CN" dirty="0" smtClean="0">
                <a:latin typeface="华文新魏" panose="02010800040101010101" pitchFamily="2" charset="-122"/>
                <a:ea typeface="华文新魏" panose="02010800040101010101" pitchFamily="2" charset="-122"/>
              </a:rPr>
              <a:t>  f = new  </a:t>
            </a:r>
            <a:r>
              <a:rPr lang="en-US" altLang="zh-CN" dirty="0" err="1" smtClean="0">
                <a:latin typeface="华文新魏" panose="02010800040101010101" pitchFamily="2" charset="-122"/>
                <a:ea typeface="华文新魏" panose="02010800040101010101" pitchFamily="2" charset="-122"/>
              </a:rPr>
              <a:t>JFrame</a:t>
            </a:r>
            <a:r>
              <a:rPr lang="en-US" altLang="zh-CN" dirty="0" smtClean="0">
                <a:latin typeface="华文新魏" panose="02010800040101010101" pitchFamily="2" charset="-122"/>
                <a:ea typeface="华文新魏" panose="02010800040101010101" pitchFamily="2" charset="-122"/>
              </a:rPr>
              <a:t>();</a:t>
            </a:r>
          </a:p>
          <a:p>
            <a:pPr>
              <a:lnSpc>
                <a:spcPct val="85000"/>
              </a:lnSpc>
              <a:spcAft>
                <a:spcPct val="0"/>
              </a:spcAft>
              <a:buFont typeface="Wingdings" panose="05000000000000000000" pitchFamily="2" charset="2"/>
              <a:buNone/>
            </a:pPr>
            <a:r>
              <a:rPr lang="en-US" altLang="zh-CN" dirty="0" smtClean="0">
                <a:latin typeface="华文新魏" panose="02010800040101010101" pitchFamily="2" charset="-122"/>
                <a:ea typeface="华文新魏" panose="02010800040101010101" pitchFamily="2" charset="-122"/>
              </a:rPr>
              <a:t>       </a:t>
            </a:r>
            <a:r>
              <a:rPr lang="en-US" altLang="zh-CN" dirty="0" err="1" smtClean="0">
                <a:latin typeface="华文新魏" panose="02010800040101010101" pitchFamily="2" charset="-122"/>
                <a:ea typeface="华文新魏" panose="02010800040101010101" pitchFamily="2" charset="-122"/>
              </a:rPr>
              <a:t>f.setTitle</a:t>
            </a:r>
            <a:r>
              <a:rPr lang="en-US" altLang="zh-CN" dirty="0" smtClean="0">
                <a:latin typeface="华文新魏" panose="02010800040101010101" pitchFamily="2" charset="-122"/>
                <a:ea typeface="华文新魏" panose="02010800040101010101" pitchFamily="2" charset="-122"/>
              </a:rPr>
              <a:t>("My First </a:t>
            </a:r>
            <a:r>
              <a:rPr lang="en-US" altLang="zh-CN" dirty="0" err="1" smtClean="0">
                <a:latin typeface="华文新魏" panose="02010800040101010101" pitchFamily="2" charset="-122"/>
                <a:ea typeface="华文新魏" panose="02010800040101010101" pitchFamily="2" charset="-122"/>
              </a:rPr>
              <a:t>JFrame</a:t>
            </a:r>
            <a:r>
              <a:rPr lang="en-US" altLang="zh-CN" dirty="0" smtClean="0">
                <a:latin typeface="华文新魏" panose="02010800040101010101" pitchFamily="2" charset="-122"/>
                <a:ea typeface="华文新魏" panose="02010800040101010101" pitchFamily="2" charset="-122"/>
              </a:rPr>
              <a:t>");</a:t>
            </a:r>
          </a:p>
          <a:p>
            <a:pPr>
              <a:lnSpc>
                <a:spcPct val="85000"/>
              </a:lnSpc>
              <a:spcAft>
                <a:spcPct val="0"/>
              </a:spcAft>
              <a:buFont typeface="Wingdings" panose="05000000000000000000" pitchFamily="2" charset="2"/>
              <a:buNone/>
            </a:pPr>
            <a:r>
              <a:rPr lang="en-US" altLang="zh-CN" dirty="0" smtClean="0">
                <a:latin typeface="华文新魏" panose="02010800040101010101" pitchFamily="2" charset="-122"/>
                <a:ea typeface="华文新魏" panose="02010800040101010101" pitchFamily="2" charset="-122"/>
              </a:rPr>
              <a:t>       </a:t>
            </a:r>
            <a:r>
              <a:rPr lang="en-US" altLang="zh-CN" dirty="0" err="1" smtClean="0">
                <a:latin typeface="华文新魏" panose="02010800040101010101" pitchFamily="2" charset="-122"/>
                <a:ea typeface="华文新魏" panose="02010800040101010101" pitchFamily="2" charset="-122"/>
              </a:rPr>
              <a:t>f.setDefaultCloseOperation</a:t>
            </a:r>
            <a:r>
              <a:rPr lang="en-US" altLang="zh-CN" dirty="0" smtClean="0">
                <a:latin typeface="华文新魏" panose="02010800040101010101" pitchFamily="2" charset="-122"/>
                <a:ea typeface="华文新魏" panose="02010800040101010101" pitchFamily="2" charset="-122"/>
              </a:rPr>
              <a:t>(</a:t>
            </a:r>
            <a:r>
              <a:rPr lang="en-US" altLang="zh-CN" sz="2400" dirty="0" err="1" smtClean="0">
                <a:latin typeface="华文新魏" panose="02010800040101010101" pitchFamily="2" charset="-122"/>
                <a:ea typeface="华文新魏" panose="02010800040101010101" pitchFamily="2" charset="-122"/>
              </a:rPr>
              <a:t>JFrame.EXIT_ON_CLOSE</a:t>
            </a:r>
            <a:r>
              <a:rPr lang="en-US" altLang="zh-CN" dirty="0" smtClean="0">
                <a:latin typeface="华文新魏" panose="02010800040101010101" pitchFamily="2" charset="-122"/>
                <a:ea typeface="华文新魏" panose="02010800040101010101" pitchFamily="2" charset="-122"/>
              </a:rPr>
              <a:t>);</a:t>
            </a:r>
          </a:p>
          <a:p>
            <a:pPr>
              <a:lnSpc>
                <a:spcPct val="85000"/>
              </a:lnSpc>
              <a:spcAft>
                <a:spcPct val="0"/>
              </a:spcAft>
              <a:buFont typeface="Wingdings" panose="05000000000000000000" pitchFamily="2" charset="2"/>
              <a:buNone/>
            </a:pPr>
            <a:r>
              <a:rPr lang="en-US" altLang="zh-CN" dirty="0" smtClean="0">
                <a:latin typeface="华文新魏" panose="02010800040101010101" pitchFamily="2" charset="-122"/>
                <a:ea typeface="华文新魏" panose="02010800040101010101" pitchFamily="2" charset="-122"/>
              </a:rPr>
              <a:t>       </a:t>
            </a:r>
            <a:r>
              <a:rPr lang="en-US" altLang="zh-CN" dirty="0" err="1" smtClean="0">
                <a:latin typeface="华文新魏" panose="02010800040101010101" pitchFamily="2" charset="-122"/>
                <a:ea typeface="华文新魏" panose="02010800040101010101" pitchFamily="2" charset="-122"/>
              </a:rPr>
              <a:t>f.setSize</a:t>
            </a:r>
            <a:r>
              <a:rPr lang="en-US" altLang="zh-CN" dirty="0" smtClean="0">
                <a:latin typeface="华文新魏" panose="02010800040101010101" pitchFamily="2" charset="-122"/>
                <a:ea typeface="华文新魏" panose="02010800040101010101" pitchFamily="2" charset="-122"/>
              </a:rPr>
              <a:t>(300, 300);</a:t>
            </a:r>
          </a:p>
          <a:p>
            <a:pPr>
              <a:lnSpc>
                <a:spcPct val="85000"/>
              </a:lnSpc>
              <a:spcAft>
                <a:spcPct val="0"/>
              </a:spcAft>
              <a:buFont typeface="Wingdings" panose="05000000000000000000" pitchFamily="2" charset="2"/>
              <a:buNone/>
            </a:pPr>
            <a:r>
              <a:rPr lang="en-US" altLang="zh-CN" dirty="0" smtClean="0">
                <a:latin typeface="华文新魏" panose="02010800040101010101" pitchFamily="2" charset="-122"/>
                <a:ea typeface="华文新魏" panose="02010800040101010101" pitchFamily="2" charset="-122"/>
              </a:rPr>
              <a:t>       </a:t>
            </a:r>
            <a:r>
              <a:rPr lang="en-US" altLang="zh-CN" dirty="0" err="1" smtClean="0">
                <a:latin typeface="华文新魏" panose="02010800040101010101" pitchFamily="2" charset="-122"/>
                <a:ea typeface="华文新魏" panose="02010800040101010101" pitchFamily="2" charset="-122"/>
              </a:rPr>
              <a:t>f.setVisible</a:t>
            </a:r>
            <a:r>
              <a:rPr lang="en-US" altLang="zh-CN" dirty="0" smtClean="0">
                <a:latin typeface="华文新魏" panose="02010800040101010101" pitchFamily="2" charset="-122"/>
                <a:ea typeface="华文新魏" panose="02010800040101010101" pitchFamily="2" charset="-122"/>
              </a:rPr>
              <a:t>(true);</a:t>
            </a:r>
          </a:p>
          <a:p>
            <a:pPr>
              <a:lnSpc>
                <a:spcPct val="85000"/>
              </a:lnSpc>
              <a:spcAft>
                <a:spcPct val="0"/>
              </a:spcAft>
              <a:buFont typeface="Wingdings" panose="05000000000000000000" pitchFamily="2" charset="2"/>
              <a:buNone/>
            </a:pPr>
            <a:r>
              <a:rPr lang="en-US" altLang="zh-CN" dirty="0" smtClean="0">
                <a:latin typeface="华文新魏" panose="02010800040101010101" pitchFamily="2" charset="-122"/>
                <a:ea typeface="华文新魏" panose="02010800040101010101" pitchFamily="2" charset="-122"/>
              </a:rPr>
              <a:t> }}</a:t>
            </a:r>
          </a:p>
          <a:p>
            <a:endParaRPr lang="zh-CN" altLang="en-US" dirty="0" smtClean="0">
              <a:latin typeface="华文新魏" panose="02010800040101010101" pitchFamily="2" charset="-122"/>
              <a:ea typeface="华文新魏" panose="02010800040101010101" pitchFamily="2" charset="-122"/>
            </a:endParaRPr>
          </a:p>
        </p:txBody>
      </p:sp>
      <p:sp>
        <p:nvSpPr>
          <p:cNvPr id="3" name="Rectangle 2"/>
          <p:cNvSpPr txBox="1">
            <a:spLocks noChangeArrowheads="1"/>
          </p:cNvSpPr>
          <p:nvPr/>
        </p:nvSpPr>
        <p:spPr>
          <a:xfrm>
            <a:off x="428625" y="357188"/>
            <a:ext cx="8229600"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示例：直接使用</a:t>
            </a:r>
            <a:r>
              <a:rPr lang="en-US" altLang="zh-CN" sz="3600" b="1" kern="0" dirty="0" err="1">
                <a:solidFill>
                  <a:schemeClr val="hlink"/>
                </a:solidFill>
                <a:effectLst>
                  <a:outerShdw blurRad="38100" dist="38100" dir="2700000" algn="tl">
                    <a:srgbClr val="000000"/>
                  </a:outerShdw>
                </a:effectLst>
                <a:latin typeface="+mj-lt"/>
                <a:ea typeface="+mj-ea"/>
                <a:cs typeface="+mj-cs"/>
              </a:rPr>
              <a:t>JFrame</a:t>
            </a:r>
            <a:r>
              <a:rPr lang="zh-CN" altLang="en-US" sz="3600" b="1" kern="0" dirty="0">
                <a:solidFill>
                  <a:schemeClr val="hlink"/>
                </a:solidFill>
                <a:effectLst>
                  <a:outerShdw blurRad="38100" dist="38100" dir="2700000" algn="tl">
                    <a:srgbClr val="000000"/>
                  </a:outerShdw>
                </a:effectLst>
                <a:latin typeface="+mj-lt"/>
                <a:ea typeface="+mj-ea"/>
                <a:cs typeface="+mj-cs"/>
              </a:rPr>
              <a:t>创建</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71438" y="1143000"/>
            <a:ext cx="8977312" cy="4983163"/>
          </a:xfrm>
        </p:spPr>
        <p:txBody>
          <a:bodyPr/>
          <a:lstStyle/>
          <a:p>
            <a:pPr>
              <a:lnSpc>
                <a:spcPct val="80000"/>
              </a:lnSpc>
              <a:spcAft>
                <a:spcPct val="0"/>
              </a:spcAft>
              <a:buFont typeface="Wingdings" panose="05000000000000000000" pitchFamily="2" charset="2"/>
              <a:buNone/>
            </a:pPr>
            <a:r>
              <a:rPr lang="en-US" altLang="zh-CN" sz="2800" dirty="0" smtClean="0"/>
              <a:t>import  </a:t>
            </a:r>
            <a:r>
              <a:rPr lang="en-US" altLang="zh-CN" sz="2800" dirty="0" err="1" smtClean="0"/>
              <a:t>javax.swing</a:t>
            </a:r>
            <a:r>
              <a:rPr lang="en-US" altLang="zh-CN" sz="2800" dirty="0" smtClean="0"/>
              <a:t>.*;</a:t>
            </a:r>
          </a:p>
          <a:p>
            <a:pPr>
              <a:lnSpc>
                <a:spcPct val="80000"/>
              </a:lnSpc>
              <a:spcAft>
                <a:spcPct val="0"/>
              </a:spcAft>
              <a:buFont typeface="Wingdings" panose="05000000000000000000" pitchFamily="2" charset="2"/>
              <a:buNone/>
            </a:pPr>
            <a:r>
              <a:rPr lang="en-US" altLang="zh-CN" sz="2800" dirty="0" smtClean="0"/>
              <a:t> public  class  </a:t>
            </a:r>
            <a:r>
              <a:rPr lang="en-US" altLang="zh-CN" sz="2800" dirty="0" err="1" smtClean="0"/>
              <a:t>SecondJFrame</a:t>
            </a:r>
            <a:r>
              <a:rPr lang="en-US" altLang="zh-CN" sz="2800" dirty="0" smtClean="0"/>
              <a:t>  extends  </a:t>
            </a:r>
            <a:r>
              <a:rPr lang="en-US" altLang="zh-CN" sz="2800" dirty="0" err="1" smtClean="0"/>
              <a:t>JFrame</a:t>
            </a:r>
            <a:r>
              <a:rPr lang="en-US" altLang="zh-CN" sz="2800" dirty="0" smtClean="0"/>
              <a:t> {</a:t>
            </a:r>
          </a:p>
          <a:p>
            <a:pPr>
              <a:lnSpc>
                <a:spcPct val="80000"/>
              </a:lnSpc>
              <a:spcAft>
                <a:spcPct val="0"/>
              </a:spcAft>
              <a:buFont typeface="Wingdings" panose="05000000000000000000" pitchFamily="2" charset="2"/>
              <a:buNone/>
            </a:pPr>
            <a:r>
              <a:rPr lang="en-US" altLang="zh-CN" sz="2800" dirty="0" smtClean="0"/>
              <a:t>    public  </a:t>
            </a:r>
            <a:r>
              <a:rPr lang="en-US" altLang="zh-CN" sz="2800" dirty="0" err="1" smtClean="0"/>
              <a:t>SecondJFrame</a:t>
            </a:r>
            <a:r>
              <a:rPr lang="en-US" altLang="zh-CN" sz="2800" dirty="0" smtClean="0"/>
              <a:t>() {</a:t>
            </a:r>
          </a:p>
          <a:p>
            <a:pPr>
              <a:lnSpc>
                <a:spcPct val="80000"/>
              </a:lnSpc>
              <a:spcAft>
                <a:spcPct val="0"/>
              </a:spcAft>
              <a:buFont typeface="Wingdings" panose="05000000000000000000" pitchFamily="2" charset="2"/>
              <a:buNone/>
            </a:pPr>
            <a:r>
              <a:rPr lang="en-US" altLang="zh-CN" sz="2800" dirty="0" smtClean="0"/>
              <a:t>       super(</a:t>
            </a:r>
            <a:r>
              <a:rPr lang="en-US" altLang="zh-CN" sz="2800" dirty="0" smtClean="0">
                <a:latin typeface="Arial" panose="020B0604020202020204" pitchFamily="34" charset="0"/>
              </a:rPr>
              <a:t>“</a:t>
            </a:r>
            <a:r>
              <a:rPr lang="en-US" altLang="zh-CN" sz="2800" dirty="0" smtClean="0"/>
              <a:t>My Second </a:t>
            </a:r>
            <a:r>
              <a:rPr lang="en-US" altLang="zh-CN" sz="2800" dirty="0" err="1" smtClean="0"/>
              <a:t>JFrame</a:t>
            </a:r>
            <a:r>
              <a:rPr lang="en-US" altLang="zh-CN" sz="2800" dirty="0" smtClean="0">
                <a:latin typeface="Arial" panose="020B0604020202020204" pitchFamily="34" charset="0"/>
              </a:rPr>
              <a:t>”</a:t>
            </a:r>
            <a:r>
              <a:rPr lang="en-US" altLang="zh-CN" sz="2800" dirty="0" smtClean="0"/>
              <a:t>);</a:t>
            </a:r>
          </a:p>
          <a:p>
            <a:pPr>
              <a:lnSpc>
                <a:spcPct val="80000"/>
              </a:lnSpc>
              <a:spcAft>
                <a:spcPct val="0"/>
              </a:spcAft>
              <a:buFont typeface="Wingdings" panose="05000000000000000000" pitchFamily="2" charset="2"/>
              <a:buNone/>
            </a:pPr>
            <a:r>
              <a:rPr lang="en-US" altLang="zh-CN" sz="2800" dirty="0" smtClean="0"/>
              <a:t>       </a:t>
            </a:r>
            <a:r>
              <a:rPr lang="en-US" altLang="zh-CN" sz="2800" dirty="0" err="1" smtClean="0"/>
              <a:t>setDefaultCloseOperation</a:t>
            </a:r>
            <a:r>
              <a:rPr lang="en-US" altLang="zh-CN" sz="2800" dirty="0" smtClean="0"/>
              <a:t>(EXIT_ON_CLOSE);</a:t>
            </a:r>
          </a:p>
          <a:p>
            <a:pPr>
              <a:lnSpc>
                <a:spcPct val="80000"/>
              </a:lnSpc>
              <a:spcAft>
                <a:spcPct val="0"/>
              </a:spcAft>
              <a:buFont typeface="Wingdings" panose="05000000000000000000" pitchFamily="2" charset="2"/>
              <a:buNone/>
            </a:pPr>
            <a:r>
              <a:rPr lang="en-US" altLang="zh-CN" sz="2800" dirty="0" smtClean="0"/>
              <a:t>       </a:t>
            </a:r>
            <a:r>
              <a:rPr lang="en-US" altLang="zh-CN" sz="2800" dirty="0" err="1" smtClean="0"/>
              <a:t>setExtendedState</a:t>
            </a:r>
            <a:r>
              <a:rPr lang="en-US" altLang="zh-CN" sz="2800" dirty="0" smtClean="0"/>
              <a:t>(MAXIMIZED_BOTH);</a:t>
            </a:r>
          </a:p>
          <a:p>
            <a:pPr>
              <a:lnSpc>
                <a:spcPct val="80000"/>
              </a:lnSpc>
              <a:spcAft>
                <a:spcPct val="0"/>
              </a:spcAft>
              <a:buFont typeface="Wingdings" panose="05000000000000000000" pitchFamily="2" charset="2"/>
              <a:buNone/>
            </a:pPr>
            <a:r>
              <a:rPr lang="en-US" altLang="zh-CN" sz="2800" dirty="0" smtClean="0"/>
              <a:t>       </a:t>
            </a:r>
            <a:r>
              <a:rPr lang="en-US" altLang="zh-CN" sz="2800" dirty="0" err="1" smtClean="0"/>
              <a:t>setVisible</a:t>
            </a:r>
            <a:r>
              <a:rPr lang="en-US" altLang="zh-CN" sz="2800" dirty="0" smtClean="0"/>
              <a:t>(true);</a:t>
            </a:r>
          </a:p>
          <a:p>
            <a:pPr>
              <a:lnSpc>
                <a:spcPct val="80000"/>
              </a:lnSpc>
              <a:spcAft>
                <a:spcPct val="0"/>
              </a:spcAft>
              <a:buFont typeface="Wingdings" panose="05000000000000000000" pitchFamily="2" charset="2"/>
              <a:buNone/>
            </a:pPr>
            <a:r>
              <a:rPr lang="en-US" altLang="zh-CN" sz="2800" dirty="0" smtClean="0"/>
              <a:t>    }</a:t>
            </a:r>
          </a:p>
          <a:p>
            <a:pPr>
              <a:lnSpc>
                <a:spcPct val="80000"/>
              </a:lnSpc>
              <a:spcAft>
                <a:spcPct val="0"/>
              </a:spcAft>
              <a:buFont typeface="Wingdings" panose="05000000000000000000" pitchFamily="2" charset="2"/>
              <a:buNone/>
            </a:pPr>
            <a:r>
              <a:rPr lang="en-US" altLang="zh-CN" sz="2800" dirty="0" smtClean="0"/>
              <a:t>    public  static  void  main(String[]  </a:t>
            </a:r>
            <a:r>
              <a:rPr lang="en-US" altLang="zh-CN" sz="2800" dirty="0" err="1" smtClean="0"/>
              <a:t>args</a:t>
            </a:r>
            <a:r>
              <a:rPr lang="en-US" altLang="zh-CN" sz="2800" dirty="0" smtClean="0"/>
              <a:t>) {</a:t>
            </a:r>
          </a:p>
          <a:p>
            <a:pPr>
              <a:lnSpc>
                <a:spcPct val="80000"/>
              </a:lnSpc>
              <a:spcAft>
                <a:spcPct val="0"/>
              </a:spcAft>
              <a:buFont typeface="Wingdings" panose="05000000000000000000" pitchFamily="2" charset="2"/>
              <a:buNone/>
            </a:pPr>
            <a:r>
              <a:rPr lang="en-US" altLang="zh-CN" sz="2800" dirty="0" smtClean="0"/>
              <a:t>       </a:t>
            </a:r>
            <a:r>
              <a:rPr lang="en-US" altLang="zh-CN" sz="2800" dirty="0" err="1" smtClean="0"/>
              <a:t>SecondJFrame</a:t>
            </a:r>
            <a:r>
              <a:rPr lang="en-US" altLang="zh-CN" sz="2800" dirty="0" smtClean="0"/>
              <a:t>  f = new  </a:t>
            </a:r>
            <a:r>
              <a:rPr lang="en-US" altLang="zh-CN" sz="2800" dirty="0" err="1" smtClean="0"/>
              <a:t>SecondJFrame</a:t>
            </a:r>
            <a:r>
              <a:rPr lang="en-US" altLang="zh-CN" sz="2800" dirty="0" smtClean="0"/>
              <a:t>();</a:t>
            </a:r>
          </a:p>
          <a:p>
            <a:pPr>
              <a:lnSpc>
                <a:spcPct val="80000"/>
              </a:lnSpc>
              <a:spcAft>
                <a:spcPct val="0"/>
              </a:spcAft>
              <a:buFont typeface="Wingdings" panose="05000000000000000000" pitchFamily="2" charset="2"/>
              <a:buNone/>
            </a:pPr>
            <a:r>
              <a:rPr lang="en-US" altLang="zh-CN" sz="2800" dirty="0" smtClean="0"/>
              <a:t> }}</a:t>
            </a:r>
          </a:p>
          <a:p>
            <a:endParaRPr lang="zh-CN" altLang="en-US" sz="2800" dirty="0" smtClean="0"/>
          </a:p>
        </p:txBody>
      </p:sp>
      <p:sp>
        <p:nvSpPr>
          <p:cNvPr id="3" name="Rectangle 2"/>
          <p:cNvSpPr txBox="1">
            <a:spLocks noChangeArrowheads="1"/>
          </p:cNvSpPr>
          <p:nvPr/>
        </p:nvSpPr>
        <p:spPr>
          <a:xfrm>
            <a:off x="428625" y="357188"/>
            <a:ext cx="8229600" cy="642937"/>
          </a:xfrm>
          <a:prstGeom prst="rect">
            <a:avLst/>
          </a:prstGeom>
        </p:spPr>
        <p:txBody>
          <a:bodyPr/>
          <a:lstStyle/>
          <a:p>
            <a:pPr marL="0" lvl="1"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示例：扩展</a:t>
            </a:r>
            <a:r>
              <a:rPr lang="en-US" altLang="zh-CN" sz="3600" b="1" kern="0" dirty="0" err="1">
                <a:solidFill>
                  <a:schemeClr val="hlink"/>
                </a:solidFill>
                <a:effectLst>
                  <a:outerShdw blurRad="38100" dist="38100" dir="2700000" algn="tl">
                    <a:srgbClr val="000000"/>
                  </a:outerShdw>
                </a:effectLst>
                <a:latin typeface="+mj-lt"/>
                <a:ea typeface="+mj-ea"/>
                <a:cs typeface="+mj-cs"/>
              </a:rPr>
              <a:t>JFrame</a:t>
            </a:r>
            <a:r>
              <a:rPr lang="zh-CN" altLang="en-US" sz="3600" b="1" kern="0" dirty="0">
                <a:solidFill>
                  <a:schemeClr val="hlink"/>
                </a:solidFill>
                <a:effectLst>
                  <a:outerShdw blurRad="38100" dist="38100" dir="2700000" algn="tl">
                    <a:srgbClr val="000000"/>
                  </a:outerShdw>
                </a:effectLst>
                <a:latin typeface="+mj-lt"/>
                <a:ea typeface="+mj-ea"/>
                <a:cs typeface="+mj-cs"/>
              </a:rPr>
              <a:t>创建</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4"/>
          <p:cNvPicPr>
            <a:picLocks noGrp="1" noChangeAspect="1"/>
          </p:cNvPicPr>
          <p:nvPr>
            <p:ph idx="1"/>
          </p:nvPr>
        </p:nvPicPr>
        <p:blipFill>
          <a:blip r:embed="rId2"/>
          <a:stretch>
            <a:fillRect/>
          </a:stretch>
        </p:blipFill>
        <p:spPr>
          <a:xfrm>
            <a:off x="1037556" y="1196752"/>
            <a:ext cx="6696744" cy="5293909"/>
          </a:xfrm>
          <a:prstGeom prst="rect">
            <a:avLst/>
          </a:prstGeom>
          <a:ln>
            <a:noFill/>
          </a:ln>
          <a:effectLst>
            <a:outerShdw blurRad="292100" dist="139700" dir="2700000" algn="tl" rotWithShape="0">
              <a:srgbClr val="333333">
                <a:alpha val="65000"/>
              </a:srgbClr>
            </a:outerShdw>
          </a:effectLst>
        </p:spPr>
      </p:pic>
      <p:sp>
        <p:nvSpPr>
          <p:cNvPr id="4" name="标题 1"/>
          <p:cNvSpPr txBox="1">
            <a:spLocks/>
          </p:cNvSpPr>
          <p:nvPr/>
        </p:nvSpPr>
        <p:spPr>
          <a:xfrm>
            <a:off x="251520" y="260648"/>
            <a:ext cx="7793037" cy="838200"/>
          </a:xfrm>
          <a:prstGeom prst="rect">
            <a:avLst/>
          </a:prstGeom>
        </p:spPr>
        <p:txBody>
          <a:bodyPr/>
          <a:lstStyle>
            <a:lvl1pPr algn="l" rtl="0" eaLnBrk="1" fontAlgn="base" hangingPunct="1">
              <a:spcBef>
                <a:spcPct val="0"/>
              </a:spcBef>
              <a:spcAft>
                <a:spcPct val="0"/>
              </a:spcAft>
              <a:defRPr kumimoji="1" sz="4400"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9pPr>
          </a:lstStyle>
          <a:p>
            <a:r>
              <a:rPr lang="en-US" altLang="zh-CN" smtClean="0"/>
              <a:t>examples</a:t>
            </a:r>
            <a:endParaRPr lang="zh-CN" altLang="en-US" dirty="0"/>
          </a:p>
        </p:txBody>
      </p:sp>
    </p:spTree>
    <p:extLst>
      <p:ext uri="{BB962C8B-B14F-4D97-AF65-F5344CB8AC3E}">
        <p14:creationId xmlns:p14="http://schemas.microsoft.com/office/powerpoint/2010/main" val="34113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539552" y="354072"/>
            <a:ext cx="7793037" cy="838200"/>
          </a:xfrm>
          <a:prstGeom prst="rect">
            <a:avLst/>
          </a:prstGeom>
        </p:spPr>
        <p:txBody>
          <a:bodyPr/>
          <a:lstStyle>
            <a:lvl1pPr algn="l" rtl="0" eaLnBrk="1" fontAlgn="base" hangingPunct="1">
              <a:spcBef>
                <a:spcPct val="0"/>
              </a:spcBef>
              <a:spcAft>
                <a:spcPct val="0"/>
              </a:spcAft>
              <a:defRPr kumimoji="1" sz="4400"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9pPr>
          </a:lstStyle>
          <a:p>
            <a:r>
              <a:rPr lang="en-US" altLang="zh-CN" sz="3200" dirty="0" err="1" smtClean="0"/>
              <a:t>Jframe</a:t>
            </a:r>
            <a:r>
              <a:rPr lang="zh-CN" altLang="en-US" sz="3200" dirty="0" smtClean="0"/>
              <a:t>、</a:t>
            </a:r>
            <a:r>
              <a:rPr lang="en-US" altLang="zh-CN" sz="3200" dirty="0" err="1" smtClean="0"/>
              <a:t>Jdialog</a:t>
            </a:r>
            <a:endParaRPr lang="zh-CN" altLang="en-US" sz="3200" dirty="0"/>
          </a:p>
        </p:txBody>
      </p:sp>
      <p:pic>
        <p:nvPicPr>
          <p:cNvPr id="4" name="内容占位符 4"/>
          <p:cNvPicPr>
            <a:picLocks noGrp="1" noChangeAspect="1"/>
          </p:cNvPicPr>
          <p:nvPr>
            <p:ph idx="1"/>
          </p:nvPr>
        </p:nvPicPr>
        <p:blipFill>
          <a:blip r:embed="rId2"/>
          <a:stretch>
            <a:fillRect/>
          </a:stretch>
        </p:blipFill>
        <p:spPr>
          <a:xfrm>
            <a:off x="180060" y="5351483"/>
            <a:ext cx="4626898" cy="1440160"/>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3"/>
          <a:stretch>
            <a:fillRect/>
          </a:stretch>
        </p:blipFill>
        <p:spPr>
          <a:xfrm>
            <a:off x="4310595" y="1158403"/>
            <a:ext cx="4833405" cy="41874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p:cNvPicPr>
            <a:picLocks noChangeAspect="1"/>
          </p:cNvPicPr>
          <p:nvPr/>
        </p:nvPicPr>
        <p:blipFill>
          <a:blip r:embed="rId4"/>
          <a:stretch>
            <a:fillRect/>
          </a:stretch>
        </p:blipFill>
        <p:spPr>
          <a:xfrm>
            <a:off x="180060" y="1116111"/>
            <a:ext cx="4343342" cy="4257579"/>
          </a:xfrm>
          <a:prstGeom prst="rect">
            <a:avLst/>
          </a:prstGeom>
          <a:ln>
            <a:noFill/>
          </a:ln>
          <a:effectLst>
            <a:outerShdw blurRad="292100" dist="139700" dir="2700000" algn="tl" rotWithShape="0">
              <a:srgbClr val="333333">
                <a:alpha val="65000"/>
              </a:srgbClr>
            </a:outerShdw>
          </a:effectLst>
        </p:spPr>
      </p:pic>
      <p:cxnSp>
        <p:nvCxnSpPr>
          <p:cNvPr id="8" name="直接连接符 7"/>
          <p:cNvCxnSpPr/>
          <p:nvPr/>
        </p:nvCxnSpPr>
        <p:spPr bwMode="auto">
          <a:xfrm>
            <a:off x="180060" y="3789040"/>
            <a:ext cx="2879772" cy="0"/>
          </a:xfrm>
          <a:prstGeom prst="line">
            <a:avLst/>
          </a:prstGeom>
          <a:ln>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9" name="直接连接符 8"/>
          <p:cNvCxnSpPr/>
          <p:nvPr/>
        </p:nvCxnSpPr>
        <p:spPr bwMode="auto">
          <a:xfrm>
            <a:off x="179512" y="1340768"/>
            <a:ext cx="2879772" cy="0"/>
          </a:xfrm>
          <a:prstGeom prst="line">
            <a:avLst/>
          </a:prstGeom>
          <a:ln>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10" name="直接连接符 9"/>
          <p:cNvCxnSpPr/>
          <p:nvPr/>
        </p:nvCxnSpPr>
        <p:spPr bwMode="auto">
          <a:xfrm>
            <a:off x="179512" y="2924944"/>
            <a:ext cx="2879772" cy="0"/>
          </a:xfrm>
          <a:prstGeom prst="line">
            <a:avLst/>
          </a:prstGeom>
          <a:ln>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11" name="直接连接符 10"/>
          <p:cNvCxnSpPr/>
          <p:nvPr/>
        </p:nvCxnSpPr>
        <p:spPr bwMode="auto">
          <a:xfrm>
            <a:off x="179512" y="2132856"/>
            <a:ext cx="2879772" cy="0"/>
          </a:xfrm>
          <a:prstGeom prst="line">
            <a:avLst/>
          </a:prstGeom>
          <a:ln>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12" name="直接连接符 11"/>
          <p:cNvCxnSpPr/>
          <p:nvPr/>
        </p:nvCxnSpPr>
        <p:spPr bwMode="auto">
          <a:xfrm flipV="1">
            <a:off x="899592" y="6059568"/>
            <a:ext cx="2375716" cy="11995"/>
          </a:xfrm>
          <a:prstGeom prst="line">
            <a:avLst/>
          </a:prstGeom>
          <a:ln>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13" name="曲线连接符 12"/>
          <p:cNvCxnSpPr/>
          <p:nvPr/>
        </p:nvCxnSpPr>
        <p:spPr bwMode="auto">
          <a:xfrm rot="16200000" flipV="1">
            <a:off x="1804289" y="4478260"/>
            <a:ext cx="2160240" cy="781799"/>
          </a:xfrm>
          <a:prstGeom prst="curvedConnector3">
            <a:avLst>
              <a:gd name="adj1" fmla="val 68259"/>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5854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circle(in)">
                                      <p:cBhvr>
                                        <p:cTn id="33" dur="2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down)">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438" y="1143001"/>
            <a:ext cx="8100962" cy="4878288"/>
          </a:xfrm>
        </p:spPr>
        <p:txBody>
          <a:bodyPr/>
          <a:lstStyle/>
          <a:p>
            <a:pPr marL="1625600" lvl="2" indent="-711200">
              <a:buClr>
                <a:srgbClr val="FFFF00"/>
              </a:buClr>
              <a:buFont typeface="Wingdings" panose="05000000000000000000" pitchFamily="2" charset="2"/>
              <a:buChar char="n"/>
              <a:defRPr/>
            </a:pPr>
            <a:r>
              <a:rPr lang="zh-CN" altLang="en-US" sz="2800" dirty="0"/>
              <a:t>相关类</a:t>
            </a:r>
          </a:p>
          <a:p>
            <a:pPr marL="2082800" lvl="3" indent="-711200">
              <a:defRPr/>
            </a:pPr>
            <a:r>
              <a:rPr lang="zh-CN" altLang="en-US" sz="2400" dirty="0"/>
              <a:t>图标类：</a:t>
            </a:r>
            <a:r>
              <a:rPr lang="en-US" altLang="zh-CN" sz="2400" dirty="0" err="1"/>
              <a:t>javax.swing.ImageIcon</a:t>
            </a:r>
            <a:endParaRPr lang="en-US" altLang="zh-CN" sz="2400" dirty="0"/>
          </a:p>
          <a:p>
            <a:pPr marL="2082800" lvl="3" indent="-711200">
              <a:defRPr/>
            </a:pPr>
            <a:r>
              <a:rPr lang="zh-CN" altLang="en-US" sz="2800" dirty="0"/>
              <a:t>图像</a:t>
            </a:r>
            <a:r>
              <a:rPr lang="zh-CN" altLang="en-US" sz="2400" dirty="0"/>
              <a:t>类：</a:t>
            </a:r>
            <a:r>
              <a:rPr lang="en-US" altLang="zh-CN" sz="2400" dirty="0" err="1"/>
              <a:t>java.awt.Image</a:t>
            </a:r>
            <a:endParaRPr lang="en-US" altLang="zh-CN" sz="2400" dirty="0"/>
          </a:p>
          <a:p>
            <a:pPr marL="1625600" lvl="2" indent="-711200">
              <a:spcBef>
                <a:spcPct val="0"/>
              </a:spcBef>
              <a:buClr>
                <a:srgbClr val="FFFF00"/>
              </a:buClr>
              <a:buFont typeface="Wingdings" panose="05000000000000000000" pitchFamily="2" charset="2"/>
              <a:buChar char="n"/>
              <a:defRPr/>
            </a:pPr>
            <a:r>
              <a:rPr lang="zh-CN" altLang="en-US" sz="2800" dirty="0"/>
              <a:t>创建图标和图像对象</a:t>
            </a:r>
          </a:p>
          <a:p>
            <a:pPr marL="2082800" lvl="3" indent="-711200">
              <a:spcBef>
                <a:spcPct val="0"/>
              </a:spcBef>
              <a:defRPr/>
            </a:pPr>
            <a:r>
              <a:rPr lang="en-US" altLang="zh-CN" sz="2400" dirty="0" err="1"/>
              <a:t>ImageIcon</a:t>
            </a:r>
            <a:r>
              <a:rPr lang="en-US" altLang="zh-CN" sz="2400" dirty="0"/>
              <a:t> ii = new </a:t>
            </a:r>
            <a:r>
              <a:rPr lang="en-US" altLang="zh-CN" sz="2400" dirty="0" err="1"/>
              <a:t>ImageIcon</a:t>
            </a:r>
            <a:r>
              <a:rPr lang="en-US" altLang="zh-CN" sz="2400" dirty="0"/>
              <a:t>(“x.gif”);</a:t>
            </a:r>
          </a:p>
          <a:p>
            <a:pPr marL="2082800" lvl="3" indent="-711200">
              <a:spcBef>
                <a:spcPct val="0"/>
              </a:spcBef>
              <a:defRPr/>
            </a:pPr>
            <a:r>
              <a:rPr lang="en-US" altLang="zh-CN" sz="2400" dirty="0"/>
              <a:t>Image </a:t>
            </a:r>
            <a:r>
              <a:rPr lang="en-US" altLang="zh-CN" sz="2400" dirty="0" err="1"/>
              <a:t>image</a:t>
            </a:r>
            <a:r>
              <a:rPr lang="en-US" altLang="zh-CN" sz="2400" dirty="0"/>
              <a:t> = </a:t>
            </a:r>
            <a:r>
              <a:rPr lang="en-US" altLang="zh-CN" sz="2400" dirty="0" err="1"/>
              <a:t>ii.getImage</a:t>
            </a:r>
            <a:r>
              <a:rPr lang="en-US" altLang="zh-CN" sz="2400" dirty="0"/>
              <a:t>();</a:t>
            </a:r>
          </a:p>
          <a:p>
            <a:pPr marL="1625600" lvl="2" indent="-711200">
              <a:spcBef>
                <a:spcPct val="0"/>
              </a:spcBef>
              <a:buClr>
                <a:srgbClr val="FFFF00"/>
              </a:buClr>
              <a:buFont typeface="Wingdings" panose="05000000000000000000" pitchFamily="2" charset="2"/>
              <a:buChar char="n"/>
              <a:defRPr/>
            </a:pPr>
            <a:r>
              <a:rPr lang="zh-CN" altLang="en-US" sz="2800" dirty="0"/>
              <a:t>设置</a:t>
            </a:r>
            <a:br>
              <a:rPr lang="zh-CN" altLang="en-US" sz="2800" dirty="0"/>
            </a:br>
            <a:r>
              <a:rPr lang="en-US" altLang="zh-CN" sz="2800" dirty="0" err="1"/>
              <a:t>setIconImage</a:t>
            </a:r>
            <a:r>
              <a:rPr lang="en-US" altLang="zh-CN" sz="2800" dirty="0"/>
              <a:t>(image);</a:t>
            </a:r>
          </a:p>
          <a:p>
            <a:pPr>
              <a:buFont typeface="Wingdings" panose="05000000000000000000" pitchFamily="2" charset="2"/>
              <a:buNone/>
              <a:defRPr/>
            </a:pPr>
            <a:endParaRPr lang="zh-CN" altLang="en-US" sz="3600" dirty="0"/>
          </a:p>
        </p:txBody>
      </p:sp>
      <p:sp>
        <p:nvSpPr>
          <p:cNvPr id="3" name="Rectangle 2"/>
          <p:cNvSpPr txBox="1">
            <a:spLocks noChangeArrowheads="1"/>
          </p:cNvSpPr>
          <p:nvPr/>
        </p:nvSpPr>
        <p:spPr>
          <a:xfrm>
            <a:off x="428596" y="357166"/>
            <a:ext cx="8229600" cy="642938"/>
          </a:xfrm>
          <a:prstGeom prst="rect">
            <a:avLst/>
          </a:prstGeom>
        </p:spPr>
        <p:txBody>
          <a:bodyPr/>
          <a:lstStyle/>
          <a:p>
            <a:pPr marL="0" lvl="8" algn="ctr">
              <a:defRPr/>
            </a:pPr>
            <a:r>
              <a:rPr lang="zh-CN" altLang="en-US" sz="3600" b="1" dirty="0">
                <a:effectLst>
                  <a:outerShdw blurRad="38100" dist="38100" dir="2700000" algn="tl">
                    <a:srgbClr val="000000">
                      <a:alpha val="43137"/>
                    </a:srgbClr>
                  </a:outerShdw>
                </a:effectLst>
                <a:latin typeface="+mj-ea"/>
                <a:ea typeface="+mj-ea"/>
              </a:rPr>
              <a:t>设置</a:t>
            </a:r>
            <a:r>
              <a:rPr lang="en-US" altLang="zh-CN" sz="3600" b="1" dirty="0" err="1">
                <a:effectLst>
                  <a:outerShdw blurRad="38100" dist="38100" dir="2700000" algn="tl">
                    <a:srgbClr val="000000">
                      <a:alpha val="43137"/>
                    </a:srgbClr>
                  </a:outerShdw>
                </a:effectLst>
                <a:latin typeface="+mj-ea"/>
                <a:ea typeface="+mj-ea"/>
              </a:rPr>
              <a:t>JFrame</a:t>
            </a:r>
            <a:r>
              <a:rPr lang="zh-CN" altLang="en-US" sz="3600" b="1" dirty="0">
                <a:effectLst>
                  <a:outerShdw blurRad="38100" dist="38100" dir="2700000" algn="tl">
                    <a:srgbClr val="000000">
                      <a:alpha val="43137"/>
                    </a:srgbClr>
                  </a:outerShdw>
                </a:effectLst>
                <a:latin typeface="+mj-ea"/>
                <a:ea typeface="+mj-ea"/>
              </a:rPr>
              <a:t>的图标</a:t>
            </a:r>
          </a:p>
          <a:p>
            <a:pPr algn="ctr" eaLnBrk="0" hangingPunct="0">
              <a:defRPr/>
            </a:pPr>
            <a:endParaRPr lang="zh-CN" altLang="en-US" sz="3600" b="1" kern="0" dirty="0">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idx="1"/>
          </p:nvPr>
        </p:nvSpPr>
        <p:spPr>
          <a:xfrm>
            <a:off x="-180528" y="1340768"/>
            <a:ext cx="8077721" cy="4303365"/>
          </a:xfrm>
        </p:spPr>
        <p:txBody>
          <a:bodyPr/>
          <a:lstStyle/>
          <a:p>
            <a:pPr marL="1625600" lvl="2" indent="-711200">
              <a:buClr>
                <a:schemeClr val="tx1"/>
              </a:buClr>
              <a:buFont typeface="Wingdings" panose="05000000000000000000" pitchFamily="2" charset="2"/>
              <a:buChar char="n"/>
            </a:pPr>
            <a:r>
              <a:rPr lang="zh-CN" altLang="en-US" sz="2400" dirty="0" smtClean="0">
                <a:solidFill>
                  <a:schemeClr val="tx1"/>
                </a:solidFill>
              </a:rPr>
              <a:t>由</a:t>
            </a:r>
            <a:r>
              <a:rPr lang="en-US" altLang="zh-CN" sz="2400" dirty="0" err="1" smtClean="0">
                <a:solidFill>
                  <a:schemeClr val="tx1"/>
                </a:solidFill>
              </a:rPr>
              <a:t>JFrame</a:t>
            </a:r>
            <a:r>
              <a:rPr lang="zh-CN" altLang="en-US" sz="2400" dirty="0" smtClean="0">
                <a:solidFill>
                  <a:schemeClr val="tx1"/>
                </a:solidFill>
              </a:rPr>
              <a:t>创建初始的用户界面</a:t>
            </a:r>
          </a:p>
          <a:p>
            <a:pPr marL="1625600" lvl="2" indent="-711200">
              <a:buClr>
                <a:schemeClr val="tx1"/>
              </a:buClr>
              <a:buFont typeface="Wingdings" panose="05000000000000000000" pitchFamily="2" charset="2"/>
              <a:buChar char="n"/>
            </a:pPr>
            <a:r>
              <a:rPr lang="zh-CN" altLang="en-US" sz="2400" dirty="0" smtClean="0">
                <a:solidFill>
                  <a:schemeClr val="tx1"/>
                </a:solidFill>
              </a:rPr>
              <a:t>由</a:t>
            </a:r>
            <a:r>
              <a:rPr lang="en-US" altLang="zh-CN" sz="2400" dirty="0" err="1" smtClean="0">
                <a:solidFill>
                  <a:schemeClr val="tx1"/>
                </a:solidFill>
              </a:rPr>
              <a:t>JPanel</a:t>
            </a:r>
            <a:r>
              <a:rPr lang="zh-CN" altLang="en-US" sz="2400" dirty="0" smtClean="0">
                <a:solidFill>
                  <a:schemeClr val="tx1"/>
                </a:solidFill>
              </a:rPr>
              <a:t>、</a:t>
            </a:r>
            <a:r>
              <a:rPr lang="en-US" altLang="zh-CN" sz="2400" dirty="0" err="1" smtClean="0">
                <a:solidFill>
                  <a:schemeClr val="tx1"/>
                </a:solidFill>
              </a:rPr>
              <a:t>JScrollPane</a:t>
            </a:r>
            <a:r>
              <a:rPr lang="zh-CN" altLang="en-US" sz="2400" dirty="0" smtClean="0">
                <a:solidFill>
                  <a:schemeClr val="tx1"/>
                </a:solidFill>
              </a:rPr>
              <a:t>、</a:t>
            </a:r>
            <a:r>
              <a:rPr lang="en-US" altLang="zh-CN" sz="2400" dirty="0" err="1" smtClean="0">
                <a:solidFill>
                  <a:schemeClr val="tx1"/>
                </a:solidFill>
              </a:rPr>
              <a:t>JTabbedPane</a:t>
            </a:r>
            <a:r>
              <a:rPr lang="zh-CN" altLang="en-US" sz="2400" dirty="0" smtClean="0">
                <a:solidFill>
                  <a:schemeClr val="tx1"/>
                </a:solidFill>
              </a:rPr>
              <a:t>、</a:t>
            </a:r>
            <a:r>
              <a:rPr lang="en-US" altLang="zh-CN" sz="2400" dirty="0" err="1" smtClean="0">
                <a:solidFill>
                  <a:schemeClr val="tx1"/>
                </a:solidFill>
              </a:rPr>
              <a:t>JSplitPane</a:t>
            </a:r>
            <a:r>
              <a:rPr lang="zh-CN" altLang="en-US" sz="2400" dirty="0" smtClean="0">
                <a:solidFill>
                  <a:schemeClr val="tx1"/>
                </a:solidFill>
              </a:rPr>
              <a:t>、</a:t>
            </a:r>
            <a:r>
              <a:rPr lang="en-US" altLang="zh-CN" sz="2400" dirty="0" err="1" smtClean="0">
                <a:solidFill>
                  <a:schemeClr val="tx1"/>
                </a:solidFill>
              </a:rPr>
              <a:t>JInternalFrame</a:t>
            </a:r>
            <a:r>
              <a:rPr lang="zh-CN" altLang="en-US" sz="2400" dirty="0" smtClean="0">
                <a:solidFill>
                  <a:schemeClr val="tx1"/>
                </a:solidFill>
              </a:rPr>
              <a:t>、</a:t>
            </a:r>
            <a:r>
              <a:rPr lang="en-US" altLang="zh-CN" sz="2400" dirty="0" smtClean="0">
                <a:solidFill>
                  <a:schemeClr val="tx1"/>
                </a:solidFill>
              </a:rPr>
              <a:t>Box</a:t>
            </a:r>
            <a:r>
              <a:rPr lang="zh-CN" altLang="en-US" sz="2400" dirty="0" smtClean="0">
                <a:solidFill>
                  <a:schemeClr val="tx1"/>
                </a:solidFill>
              </a:rPr>
              <a:t>等创建中间容器</a:t>
            </a:r>
          </a:p>
          <a:p>
            <a:pPr marL="1625600" lvl="2" indent="-711200">
              <a:buClr>
                <a:schemeClr val="tx1"/>
              </a:buClr>
              <a:buFont typeface="Wingdings" panose="05000000000000000000" pitchFamily="2" charset="2"/>
              <a:buChar char="n"/>
            </a:pPr>
            <a:r>
              <a:rPr lang="zh-CN" altLang="en-US" sz="2400" dirty="0" smtClean="0">
                <a:solidFill>
                  <a:schemeClr val="tx1"/>
                </a:solidFill>
              </a:rPr>
              <a:t>由基本组件类创建有关的组件</a:t>
            </a:r>
          </a:p>
          <a:p>
            <a:pPr marL="1625600" lvl="2" indent="-711200">
              <a:buClr>
                <a:schemeClr val="tx1"/>
              </a:buClr>
              <a:buFont typeface="Wingdings" panose="05000000000000000000" pitchFamily="2" charset="2"/>
              <a:buChar char="n"/>
            </a:pPr>
            <a:r>
              <a:rPr lang="zh-CN" altLang="en-US" sz="2400" dirty="0" smtClean="0">
                <a:solidFill>
                  <a:schemeClr val="tx1"/>
                </a:solidFill>
              </a:rPr>
              <a:t>将基本组件按照某种布局添加到中间容器中，根据需要可能会用到容器的嵌套</a:t>
            </a:r>
          </a:p>
          <a:p>
            <a:pPr marL="1625600" lvl="2" indent="-711200">
              <a:buClr>
                <a:schemeClr val="tx1"/>
              </a:buClr>
              <a:buFont typeface="Wingdings" panose="05000000000000000000" pitchFamily="2" charset="2"/>
              <a:buChar char="n"/>
            </a:pPr>
            <a:r>
              <a:rPr lang="zh-CN" altLang="en-US" sz="2400" dirty="0" smtClean="0">
                <a:solidFill>
                  <a:schemeClr val="tx1"/>
                </a:solidFill>
              </a:rPr>
              <a:t>将中间容器按照某种布局添加到顶层容器中，形成满足用户需求的操作界面</a:t>
            </a:r>
          </a:p>
        </p:txBody>
      </p:sp>
      <p:sp>
        <p:nvSpPr>
          <p:cNvPr id="3" name="Rectangle 2"/>
          <p:cNvSpPr txBox="1">
            <a:spLocks noChangeArrowheads="1"/>
          </p:cNvSpPr>
          <p:nvPr/>
        </p:nvSpPr>
        <p:spPr>
          <a:xfrm>
            <a:off x="-756592" y="404664"/>
            <a:ext cx="8229600" cy="642937"/>
          </a:xfrm>
          <a:prstGeom prst="rect">
            <a:avLst/>
          </a:prstGeom>
        </p:spPr>
        <p:txBody>
          <a:bodyPr/>
          <a:lstStyle/>
          <a:p>
            <a:pPr marL="0" lvl="1"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界面的基本组织方式</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1143000"/>
            <a:ext cx="8834437" cy="4983163"/>
          </a:xfrm>
        </p:spPr>
        <p:txBody>
          <a:bodyPr/>
          <a:lstStyle/>
          <a:p>
            <a:pPr>
              <a:buFont typeface="Wingdings" panose="05000000000000000000" pitchFamily="2" charset="2"/>
              <a:buChar char="n"/>
              <a:defRPr/>
            </a:pPr>
            <a:r>
              <a:rPr lang="zh-CN" altLang="en-US" dirty="0" smtClean="0">
                <a:latin typeface="+mj-ea"/>
                <a:ea typeface="+mj-ea"/>
                <a:hlinkClick r:id="" action="ppaction://hlinkshowjump?jump=nextslide"/>
              </a:rPr>
              <a:t>学生基本信息录入界面的设计</a:t>
            </a:r>
            <a:endParaRPr lang="en-US" altLang="zh-CN" dirty="0" smtClean="0">
              <a:latin typeface="+mj-ea"/>
              <a:ea typeface="+mj-ea"/>
            </a:endParaRPr>
          </a:p>
          <a:p>
            <a:pPr marL="0" lvl="1" indent="0">
              <a:lnSpc>
                <a:spcPct val="110000"/>
              </a:lnSpc>
              <a:spcBef>
                <a:spcPts val="0"/>
              </a:spcBef>
              <a:spcAft>
                <a:spcPts val="0"/>
              </a:spcAft>
              <a:buFont typeface="Wingdings" panose="05000000000000000000" pitchFamily="2" charset="2"/>
              <a:buNone/>
              <a:defRPr/>
            </a:pPr>
            <a:r>
              <a:rPr lang="zh-CN" altLang="en-US" sz="2400" dirty="0" smtClean="0">
                <a:latin typeface="+mj-ea"/>
                <a:ea typeface="+mj-ea"/>
              </a:rPr>
              <a:t>设计一个用户界面，用于输入学生的下列信息：</a:t>
            </a:r>
          </a:p>
          <a:p>
            <a:pPr marL="0" lvl="1" indent="0">
              <a:lnSpc>
                <a:spcPct val="110000"/>
              </a:lnSpc>
              <a:spcBef>
                <a:spcPts val="0"/>
              </a:spcBef>
              <a:spcAft>
                <a:spcPts val="0"/>
              </a:spcAft>
              <a:buFont typeface="Wingdings" panose="05000000000000000000" pitchFamily="2" charset="2"/>
              <a:buNone/>
              <a:defRPr/>
            </a:pPr>
            <a:r>
              <a:rPr lang="zh-CN" altLang="en-US" sz="2400" dirty="0" smtClean="0">
                <a:latin typeface="+mj-ea"/>
                <a:ea typeface="+mj-ea"/>
              </a:rPr>
              <a:t>   姓名	</a:t>
            </a:r>
            <a:r>
              <a:rPr lang="en-US" altLang="zh-CN" sz="2400" dirty="0" err="1" smtClean="0">
                <a:latin typeface="+mj-ea"/>
                <a:ea typeface="+mj-ea"/>
              </a:rPr>
              <a:t>JTextField</a:t>
            </a:r>
            <a:r>
              <a:rPr lang="en-US" altLang="zh-CN" sz="2400" dirty="0" smtClean="0">
                <a:latin typeface="+mj-ea"/>
                <a:ea typeface="+mj-ea"/>
              </a:rPr>
              <a:t>		</a:t>
            </a:r>
            <a:r>
              <a:rPr lang="zh-CN" altLang="en-US" sz="2400" dirty="0" smtClean="0">
                <a:latin typeface="+mj-ea"/>
                <a:ea typeface="+mj-ea"/>
              </a:rPr>
              <a:t>密码	</a:t>
            </a:r>
            <a:r>
              <a:rPr lang="en-US" altLang="zh-CN" sz="2400" dirty="0" err="1" smtClean="0">
                <a:latin typeface="+mj-ea"/>
                <a:ea typeface="+mj-ea"/>
              </a:rPr>
              <a:t>JPasswordField</a:t>
            </a:r>
            <a:endParaRPr lang="en-US" altLang="zh-CN" sz="2400" dirty="0" smtClean="0">
              <a:latin typeface="+mj-ea"/>
              <a:ea typeface="+mj-ea"/>
            </a:endParaRPr>
          </a:p>
          <a:p>
            <a:pPr marL="0" lvl="1" indent="0">
              <a:lnSpc>
                <a:spcPct val="110000"/>
              </a:lnSpc>
              <a:spcBef>
                <a:spcPts val="0"/>
              </a:spcBef>
              <a:spcAft>
                <a:spcPts val="0"/>
              </a:spcAft>
              <a:buFont typeface="Wingdings" panose="05000000000000000000" pitchFamily="2" charset="2"/>
              <a:buNone/>
              <a:defRPr/>
            </a:pPr>
            <a:r>
              <a:rPr lang="en-US" altLang="zh-CN" sz="2400" dirty="0" smtClean="0">
                <a:latin typeface="+mj-ea"/>
                <a:ea typeface="+mj-ea"/>
              </a:rPr>
              <a:t>   </a:t>
            </a:r>
            <a:r>
              <a:rPr lang="zh-CN" altLang="en-US" sz="2400" dirty="0" smtClean="0">
                <a:latin typeface="+mj-ea"/>
                <a:ea typeface="+mj-ea"/>
              </a:rPr>
              <a:t>性别	</a:t>
            </a:r>
            <a:r>
              <a:rPr lang="en-US" altLang="zh-CN" sz="2400" dirty="0" err="1" smtClean="0">
                <a:latin typeface="+mj-ea"/>
                <a:ea typeface="+mj-ea"/>
              </a:rPr>
              <a:t>JRadioButton</a:t>
            </a:r>
            <a:r>
              <a:rPr lang="en-US" altLang="zh-CN" sz="2400" dirty="0" smtClean="0">
                <a:latin typeface="+mj-ea"/>
                <a:ea typeface="+mj-ea"/>
              </a:rPr>
              <a:t>	</a:t>
            </a:r>
            <a:r>
              <a:rPr lang="zh-CN" altLang="en-US" sz="2400" dirty="0" smtClean="0">
                <a:latin typeface="+mj-ea"/>
                <a:ea typeface="+mj-ea"/>
              </a:rPr>
              <a:t>党否	</a:t>
            </a:r>
            <a:r>
              <a:rPr lang="en-US" altLang="zh-CN" sz="2400" dirty="0" err="1" smtClean="0">
                <a:latin typeface="+mj-ea"/>
                <a:ea typeface="+mj-ea"/>
              </a:rPr>
              <a:t>JCheckBox</a:t>
            </a:r>
            <a:endParaRPr lang="en-US" altLang="zh-CN" sz="2400" dirty="0" smtClean="0">
              <a:latin typeface="+mj-ea"/>
              <a:ea typeface="+mj-ea"/>
            </a:endParaRPr>
          </a:p>
          <a:p>
            <a:pPr marL="0" lvl="1" indent="0">
              <a:lnSpc>
                <a:spcPct val="110000"/>
              </a:lnSpc>
              <a:spcBef>
                <a:spcPts val="0"/>
              </a:spcBef>
              <a:spcAft>
                <a:spcPts val="0"/>
              </a:spcAft>
              <a:buFont typeface="Wingdings" panose="05000000000000000000" pitchFamily="2" charset="2"/>
              <a:buNone/>
              <a:defRPr/>
            </a:pPr>
            <a:r>
              <a:rPr lang="en-US" altLang="zh-CN" sz="2400" dirty="0" smtClean="0">
                <a:latin typeface="+mj-ea"/>
                <a:ea typeface="+mj-ea"/>
              </a:rPr>
              <a:t>   </a:t>
            </a:r>
            <a:r>
              <a:rPr lang="zh-CN" altLang="en-US" sz="2400" dirty="0" smtClean="0">
                <a:latin typeface="+mj-ea"/>
                <a:ea typeface="+mj-ea"/>
              </a:rPr>
              <a:t>年龄	</a:t>
            </a:r>
            <a:r>
              <a:rPr lang="en-US" altLang="zh-CN" sz="2400" dirty="0" err="1" smtClean="0">
                <a:latin typeface="+mj-ea"/>
                <a:ea typeface="+mj-ea"/>
              </a:rPr>
              <a:t>JSpinner</a:t>
            </a:r>
            <a:r>
              <a:rPr lang="en-US" altLang="zh-CN" sz="2400" dirty="0" smtClean="0">
                <a:latin typeface="+mj-ea"/>
                <a:ea typeface="+mj-ea"/>
              </a:rPr>
              <a:t>		</a:t>
            </a:r>
            <a:r>
              <a:rPr lang="zh-CN" altLang="en-US" sz="2400" dirty="0" smtClean="0">
                <a:latin typeface="+mj-ea"/>
                <a:ea typeface="+mj-ea"/>
              </a:rPr>
              <a:t>颜色 </a:t>
            </a:r>
            <a:r>
              <a:rPr lang="en-US" altLang="zh-CN" sz="2400" dirty="0" err="1" smtClean="0">
                <a:latin typeface="+mj-ea"/>
                <a:ea typeface="+mj-ea"/>
              </a:rPr>
              <a:t>JColorChooser</a:t>
            </a:r>
            <a:endParaRPr lang="en-US" altLang="zh-CN" sz="2400" dirty="0" smtClean="0">
              <a:latin typeface="+mj-ea"/>
              <a:ea typeface="+mj-ea"/>
            </a:endParaRPr>
          </a:p>
          <a:p>
            <a:pPr marL="0" lvl="1" indent="0">
              <a:lnSpc>
                <a:spcPct val="110000"/>
              </a:lnSpc>
              <a:spcBef>
                <a:spcPts val="0"/>
              </a:spcBef>
              <a:spcAft>
                <a:spcPts val="0"/>
              </a:spcAft>
              <a:buFont typeface="Wingdings" panose="05000000000000000000" pitchFamily="2" charset="2"/>
              <a:buNone/>
              <a:defRPr/>
            </a:pPr>
            <a:r>
              <a:rPr lang="en-US" altLang="zh-CN" sz="2400" dirty="0" smtClean="0">
                <a:latin typeface="+mj-ea"/>
                <a:ea typeface="+mj-ea"/>
              </a:rPr>
              <a:t>   </a:t>
            </a:r>
            <a:r>
              <a:rPr lang="zh-CN" altLang="en-US" sz="2400" dirty="0" smtClean="0">
                <a:latin typeface="+mj-ea"/>
                <a:ea typeface="+mj-ea"/>
              </a:rPr>
              <a:t>加分	</a:t>
            </a:r>
            <a:r>
              <a:rPr lang="en-US" altLang="zh-CN" sz="2400" dirty="0" err="1" smtClean="0">
                <a:latin typeface="+mj-ea"/>
                <a:ea typeface="+mj-ea"/>
              </a:rPr>
              <a:t>JSlider</a:t>
            </a:r>
            <a:r>
              <a:rPr lang="en-US" altLang="zh-CN" sz="2400" dirty="0" smtClean="0">
                <a:latin typeface="+mj-ea"/>
                <a:ea typeface="+mj-ea"/>
              </a:rPr>
              <a:t>		</a:t>
            </a:r>
            <a:r>
              <a:rPr lang="zh-CN" altLang="en-US" sz="2400" dirty="0" smtClean="0">
                <a:latin typeface="+mj-ea"/>
                <a:ea typeface="+mj-ea"/>
              </a:rPr>
              <a:t>系别	</a:t>
            </a:r>
            <a:r>
              <a:rPr lang="en-US" altLang="zh-CN" sz="2400" dirty="0" err="1" smtClean="0">
                <a:latin typeface="+mj-ea"/>
                <a:ea typeface="+mj-ea"/>
              </a:rPr>
              <a:t>JComboBox</a:t>
            </a:r>
            <a:endParaRPr lang="en-US" altLang="zh-CN" sz="2400" dirty="0" smtClean="0">
              <a:latin typeface="+mj-ea"/>
              <a:ea typeface="+mj-ea"/>
            </a:endParaRPr>
          </a:p>
          <a:p>
            <a:pPr marL="0" lvl="1" indent="0">
              <a:lnSpc>
                <a:spcPct val="110000"/>
              </a:lnSpc>
              <a:spcBef>
                <a:spcPts val="0"/>
              </a:spcBef>
              <a:spcAft>
                <a:spcPts val="0"/>
              </a:spcAft>
              <a:buFont typeface="Wingdings" panose="05000000000000000000" pitchFamily="2" charset="2"/>
              <a:buNone/>
              <a:defRPr/>
            </a:pPr>
            <a:r>
              <a:rPr lang="en-US" altLang="zh-CN" sz="2400" dirty="0" smtClean="0">
                <a:latin typeface="+mj-ea"/>
                <a:ea typeface="+mj-ea"/>
              </a:rPr>
              <a:t>   </a:t>
            </a:r>
            <a:r>
              <a:rPr lang="zh-CN" altLang="en-US" sz="2400" dirty="0" smtClean="0">
                <a:latin typeface="+mj-ea"/>
                <a:ea typeface="+mj-ea"/>
              </a:rPr>
              <a:t>选课	</a:t>
            </a:r>
            <a:r>
              <a:rPr lang="en-US" altLang="zh-CN" sz="2400" dirty="0" err="1" smtClean="0">
                <a:latin typeface="+mj-ea"/>
                <a:ea typeface="+mj-ea"/>
              </a:rPr>
              <a:t>JList</a:t>
            </a:r>
            <a:r>
              <a:rPr lang="en-US" altLang="zh-CN" sz="2400" dirty="0" smtClean="0">
                <a:latin typeface="+mj-ea"/>
                <a:ea typeface="+mj-ea"/>
              </a:rPr>
              <a:t>			</a:t>
            </a:r>
            <a:r>
              <a:rPr lang="zh-CN" altLang="en-US" sz="2400" dirty="0" smtClean="0">
                <a:latin typeface="+mj-ea"/>
                <a:ea typeface="+mj-ea"/>
              </a:rPr>
              <a:t>确认	</a:t>
            </a:r>
            <a:r>
              <a:rPr lang="en-US" altLang="zh-CN" sz="2400" dirty="0" err="1" smtClean="0">
                <a:latin typeface="+mj-ea"/>
                <a:ea typeface="+mj-ea"/>
              </a:rPr>
              <a:t>JButton</a:t>
            </a:r>
            <a:endParaRPr lang="en-US" altLang="zh-CN" sz="2400" dirty="0" smtClean="0">
              <a:latin typeface="+mj-ea"/>
              <a:ea typeface="+mj-ea"/>
            </a:endParaRPr>
          </a:p>
          <a:p>
            <a:pPr marL="0" lvl="1" indent="0">
              <a:lnSpc>
                <a:spcPct val="110000"/>
              </a:lnSpc>
              <a:spcBef>
                <a:spcPts val="0"/>
              </a:spcBef>
              <a:spcAft>
                <a:spcPts val="0"/>
              </a:spcAft>
              <a:buFont typeface="Wingdings" panose="05000000000000000000" pitchFamily="2" charset="2"/>
              <a:buNone/>
              <a:defRPr/>
            </a:pPr>
            <a:r>
              <a:rPr lang="en-US" altLang="zh-CN" sz="2400" dirty="0" smtClean="0">
                <a:latin typeface="+mj-ea"/>
                <a:ea typeface="+mj-ea"/>
              </a:rPr>
              <a:t>   </a:t>
            </a:r>
            <a:r>
              <a:rPr lang="zh-CN" altLang="en-US" sz="2400" dirty="0" smtClean="0">
                <a:latin typeface="+mj-ea"/>
                <a:ea typeface="+mj-ea"/>
              </a:rPr>
              <a:t>保存	</a:t>
            </a:r>
            <a:r>
              <a:rPr lang="en-US" altLang="zh-CN" sz="2400" dirty="0" err="1" smtClean="0">
                <a:latin typeface="+mj-ea"/>
                <a:ea typeface="+mj-ea"/>
              </a:rPr>
              <a:t>JFileChooser</a:t>
            </a:r>
            <a:r>
              <a:rPr lang="en-US" altLang="zh-CN" sz="2400" dirty="0" smtClean="0">
                <a:latin typeface="+mj-ea"/>
                <a:ea typeface="+mj-ea"/>
              </a:rPr>
              <a:t>	</a:t>
            </a:r>
            <a:r>
              <a:rPr lang="zh-CN" altLang="en-US" sz="2400" dirty="0" smtClean="0">
                <a:latin typeface="+mj-ea"/>
                <a:ea typeface="+mj-ea"/>
              </a:rPr>
              <a:t>结果	</a:t>
            </a:r>
            <a:r>
              <a:rPr lang="en-US" altLang="zh-CN" sz="2400" dirty="0" err="1" smtClean="0">
                <a:latin typeface="+mj-ea"/>
                <a:ea typeface="+mj-ea"/>
              </a:rPr>
              <a:t>JTextArea</a:t>
            </a:r>
            <a:endParaRPr lang="en-US" altLang="zh-CN" sz="2400" dirty="0" smtClean="0">
              <a:latin typeface="+mj-ea"/>
              <a:ea typeface="+mj-ea"/>
            </a:endParaRPr>
          </a:p>
          <a:p>
            <a:pPr marL="0" indent="0">
              <a:lnSpc>
                <a:spcPct val="110000"/>
              </a:lnSpc>
              <a:spcBef>
                <a:spcPts val="0"/>
              </a:spcBef>
              <a:spcAft>
                <a:spcPts val="0"/>
              </a:spcAft>
              <a:buFont typeface="Wingdings" panose="05000000000000000000" pitchFamily="2" charset="2"/>
              <a:buNone/>
              <a:defRPr/>
            </a:pPr>
            <a:r>
              <a:rPr lang="zh-CN" altLang="en-US" sz="2400" dirty="0" smtClean="0">
                <a:latin typeface="+mj-ea"/>
                <a:ea typeface="+mj-ea"/>
              </a:rPr>
              <a:t>要求输入完毕按“确认”将该学生的信息记录到“结果”中；按“保存”将结果保存到一个指定的文件中；基本信息与结果界面上下分布在一个</a:t>
            </a:r>
            <a:r>
              <a:rPr lang="en-US" altLang="zh-CN" sz="2400" dirty="0" err="1" smtClean="0">
                <a:latin typeface="+mj-ea"/>
                <a:ea typeface="+mj-ea"/>
              </a:rPr>
              <a:t>JSplitPane</a:t>
            </a:r>
            <a:r>
              <a:rPr lang="zh-CN" altLang="en-US" sz="2400" dirty="0" smtClean="0">
                <a:latin typeface="+mj-ea"/>
                <a:ea typeface="+mj-ea"/>
              </a:rPr>
              <a:t>中；屏幕下方显示当前时间</a:t>
            </a:r>
            <a:endParaRPr lang="zh-CN" altLang="en-US" sz="2400" dirty="0">
              <a:latin typeface="+mj-ea"/>
              <a:ea typeface="+mj-ea"/>
            </a:endParaRPr>
          </a:p>
        </p:txBody>
      </p:sp>
      <p:sp>
        <p:nvSpPr>
          <p:cNvPr id="3" name="Rectangle 2"/>
          <p:cNvSpPr txBox="1">
            <a:spLocks noChangeArrowheads="1"/>
          </p:cNvSpPr>
          <p:nvPr/>
        </p:nvSpPr>
        <p:spPr>
          <a:xfrm>
            <a:off x="428625" y="357188"/>
            <a:ext cx="8229600"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示例：学生信息管理系统</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pic>
        <p:nvPicPr>
          <p:cNvPr id="266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143000"/>
            <a:ext cx="6500813"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linds(horizontal)">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a:xfrm>
            <a:off x="71438" y="1071563"/>
            <a:ext cx="8977312" cy="5054600"/>
          </a:xfrm>
        </p:spPr>
        <p:txBody>
          <a:bodyPr/>
          <a:lstStyle/>
          <a:p>
            <a:pPr marL="711200" lvl="2" indent="-711200">
              <a:buClr>
                <a:schemeClr val="tx1"/>
              </a:buClr>
              <a:buFont typeface="Wingdings" panose="05000000000000000000" pitchFamily="2" charset="2"/>
              <a:buNone/>
            </a:pPr>
            <a:r>
              <a:rPr lang="zh-CN" altLang="en-US" dirty="0" smtClean="0"/>
              <a:t>步骤一：</a:t>
            </a:r>
            <a:r>
              <a:rPr lang="zh-CN" altLang="en-US" sz="2400" dirty="0" smtClean="0">
                <a:solidFill>
                  <a:schemeClr val="tx1"/>
                </a:solidFill>
              </a:rPr>
              <a:t>由</a:t>
            </a:r>
            <a:r>
              <a:rPr lang="en-US" altLang="zh-CN" sz="2400" dirty="0" err="1" smtClean="0">
                <a:solidFill>
                  <a:schemeClr val="tx1"/>
                </a:solidFill>
              </a:rPr>
              <a:t>JFrame</a:t>
            </a:r>
            <a:r>
              <a:rPr lang="zh-CN" altLang="en-US" sz="2400" dirty="0" smtClean="0">
                <a:solidFill>
                  <a:schemeClr val="tx1"/>
                </a:solidFill>
              </a:rPr>
              <a:t>创建初始的用户界面，获得</a:t>
            </a:r>
            <a:r>
              <a:rPr lang="en-US" altLang="zh-CN" sz="2400" dirty="0" err="1" smtClean="0">
                <a:solidFill>
                  <a:schemeClr val="tx1"/>
                </a:solidFill>
              </a:rPr>
              <a:t>JFrame</a:t>
            </a:r>
            <a:r>
              <a:rPr lang="zh-CN" altLang="en-US" sz="2400" dirty="0" smtClean="0">
                <a:solidFill>
                  <a:schemeClr val="tx1"/>
                </a:solidFill>
              </a:rPr>
              <a:t>的容器，添加中间容器</a:t>
            </a:r>
            <a:r>
              <a:rPr lang="en-US" altLang="zh-CN" sz="2400" dirty="0" err="1" smtClean="0"/>
              <a:t>JPanel</a:t>
            </a:r>
            <a:endParaRPr lang="zh-CN" altLang="en-US" sz="2400" dirty="0" smtClean="0"/>
          </a:p>
          <a:p>
            <a:pPr>
              <a:buFont typeface="Wingdings" panose="05000000000000000000" pitchFamily="2" charset="2"/>
              <a:buNone/>
            </a:pPr>
            <a:endParaRPr lang="zh-CN" altLang="en-US" dirty="0" smtClean="0"/>
          </a:p>
        </p:txBody>
      </p:sp>
      <p:sp>
        <p:nvSpPr>
          <p:cNvPr id="3" name="Rectangle 2"/>
          <p:cNvSpPr txBox="1">
            <a:spLocks noChangeArrowheads="1"/>
          </p:cNvSpPr>
          <p:nvPr/>
        </p:nvSpPr>
        <p:spPr>
          <a:xfrm>
            <a:off x="428625" y="357188"/>
            <a:ext cx="8229600"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示例：学生信息管理系统</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3500438"/>
            <a:ext cx="4000500"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Box 5"/>
          <p:cNvSpPr txBox="1">
            <a:spLocks noChangeArrowheads="1"/>
          </p:cNvSpPr>
          <p:nvPr/>
        </p:nvSpPr>
        <p:spPr bwMode="auto">
          <a:xfrm>
            <a:off x="323528" y="1901974"/>
            <a:ext cx="77866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sz="2400" b="1" dirty="0" err="1">
                <a:latin typeface="+mj-ea"/>
                <a:ea typeface="+mj-ea"/>
              </a:rPr>
              <a:t>JFrame</a:t>
            </a:r>
            <a:r>
              <a:rPr lang="en-US" altLang="zh-CN" sz="2400" b="1" dirty="0">
                <a:latin typeface="+mj-ea"/>
                <a:ea typeface="+mj-ea"/>
              </a:rPr>
              <a:t> f=new </a:t>
            </a:r>
            <a:r>
              <a:rPr lang="en-US" altLang="zh-CN" sz="2400" b="1" dirty="0" err="1">
                <a:latin typeface="+mj-ea"/>
                <a:ea typeface="+mj-ea"/>
              </a:rPr>
              <a:t>JFrame</a:t>
            </a:r>
            <a:r>
              <a:rPr lang="en-US" altLang="zh-CN" sz="2400" b="1" dirty="0">
                <a:latin typeface="+mj-ea"/>
                <a:ea typeface="+mj-ea"/>
              </a:rPr>
              <a:t>();</a:t>
            </a:r>
          </a:p>
          <a:p>
            <a:pPr eaLnBrk="1" hangingPunct="1"/>
            <a:r>
              <a:rPr lang="en-US" altLang="zh-CN" sz="2400" b="1" dirty="0" err="1">
                <a:latin typeface="+mj-ea"/>
                <a:ea typeface="+mj-ea"/>
              </a:rPr>
              <a:t>f.setTitle</a:t>
            </a:r>
            <a:r>
              <a:rPr lang="en-US" altLang="zh-CN" sz="2400" b="1" dirty="0">
                <a:latin typeface="+mj-ea"/>
                <a:ea typeface="+mj-ea"/>
              </a:rPr>
              <a:t>("</a:t>
            </a:r>
            <a:r>
              <a:rPr lang="zh-CN" altLang="en-US" sz="2400" b="1" dirty="0">
                <a:latin typeface="+mj-ea"/>
                <a:ea typeface="+mj-ea"/>
              </a:rPr>
              <a:t>学生信息管理系统</a:t>
            </a:r>
            <a:r>
              <a:rPr lang="en-US" altLang="zh-CN" sz="2400" b="1" dirty="0">
                <a:latin typeface="+mj-ea"/>
                <a:ea typeface="+mj-ea"/>
              </a:rPr>
              <a:t>");</a:t>
            </a:r>
          </a:p>
          <a:p>
            <a:pPr eaLnBrk="1" hangingPunct="1"/>
            <a:r>
              <a:rPr lang="en-US" altLang="zh-CN" sz="2400" b="1" dirty="0" err="1">
                <a:latin typeface="+mj-ea"/>
                <a:ea typeface="+mj-ea"/>
              </a:rPr>
              <a:t>f.setDefaultCloseOperation</a:t>
            </a:r>
            <a:r>
              <a:rPr lang="en-US" altLang="zh-CN" sz="2400" b="1" dirty="0">
                <a:latin typeface="+mj-ea"/>
                <a:ea typeface="+mj-ea"/>
              </a:rPr>
              <a:t>(</a:t>
            </a:r>
            <a:r>
              <a:rPr lang="en-US" altLang="zh-CN" sz="2400" b="1" dirty="0" err="1">
                <a:latin typeface="+mj-ea"/>
                <a:ea typeface="+mj-ea"/>
              </a:rPr>
              <a:t>JFrame.</a:t>
            </a:r>
            <a:r>
              <a:rPr lang="en-US" altLang="zh-CN" sz="2400" b="1" i="1" dirty="0" err="1">
                <a:latin typeface="+mj-ea"/>
                <a:ea typeface="+mj-ea"/>
              </a:rPr>
              <a:t>EXIT_ON_CLOSE</a:t>
            </a:r>
            <a:r>
              <a:rPr lang="en-US" altLang="zh-CN" sz="2400" b="1" i="1" dirty="0">
                <a:latin typeface="+mj-ea"/>
                <a:ea typeface="+mj-ea"/>
              </a:rPr>
              <a:t>);</a:t>
            </a:r>
          </a:p>
          <a:p>
            <a:pPr eaLnBrk="1" hangingPunct="1"/>
            <a:r>
              <a:rPr lang="en-US" altLang="zh-CN" sz="2400" b="1" dirty="0" err="1" smtClean="0">
                <a:latin typeface="+mj-ea"/>
                <a:ea typeface="+mj-ea"/>
              </a:rPr>
              <a:t>f.setExtendedState</a:t>
            </a:r>
            <a:r>
              <a:rPr lang="en-US" altLang="zh-CN" sz="2400" b="1" dirty="0" smtClean="0">
                <a:latin typeface="+mj-ea"/>
                <a:ea typeface="+mj-ea"/>
              </a:rPr>
              <a:t>(</a:t>
            </a:r>
            <a:r>
              <a:rPr lang="en-US" altLang="zh-CN" sz="2400" b="1" dirty="0" err="1" smtClean="0">
                <a:latin typeface="+mj-ea"/>
              </a:rPr>
              <a:t>JFrame.</a:t>
            </a:r>
            <a:r>
              <a:rPr lang="en-US" altLang="zh-CN" sz="2400" b="1" i="1" dirty="0" err="1" smtClean="0">
                <a:latin typeface="+mj-ea"/>
                <a:ea typeface="+mj-ea"/>
              </a:rPr>
              <a:t>MAXIMIZED_BOTH</a:t>
            </a:r>
            <a:r>
              <a:rPr lang="en-US" altLang="zh-CN" sz="2400" b="1" i="1" dirty="0">
                <a:latin typeface="+mj-ea"/>
                <a:ea typeface="+mj-ea"/>
              </a:rPr>
              <a:t>);</a:t>
            </a:r>
          </a:p>
          <a:p>
            <a:pPr eaLnBrk="1" hangingPunct="1"/>
            <a:r>
              <a:rPr lang="en-US" altLang="zh-CN" sz="2400" b="1" dirty="0" err="1" smtClean="0">
                <a:latin typeface="+mj-ea"/>
                <a:ea typeface="+mj-ea"/>
              </a:rPr>
              <a:t>f.setSize</a:t>
            </a:r>
            <a:r>
              <a:rPr lang="en-US" altLang="zh-CN" sz="2400" b="1" dirty="0" smtClean="0">
                <a:latin typeface="+mj-ea"/>
                <a:ea typeface="+mj-ea"/>
              </a:rPr>
              <a:t>(800,600</a:t>
            </a:r>
            <a:r>
              <a:rPr lang="en-US" altLang="zh-CN" sz="2400" b="1" dirty="0">
                <a:latin typeface="+mj-ea"/>
                <a:ea typeface="+mj-ea"/>
              </a:rPr>
              <a:t>);</a:t>
            </a:r>
          </a:p>
          <a:p>
            <a:pPr eaLnBrk="1" hangingPunct="1"/>
            <a:r>
              <a:rPr lang="en-US" altLang="zh-CN" sz="2400" b="1" dirty="0" err="1" smtClean="0">
                <a:latin typeface="+mj-ea"/>
                <a:ea typeface="+mj-ea"/>
              </a:rPr>
              <a:t>f.setLocation</a:t>
            </a:r>
            <a:r>
              <a:rPr lang="en-US" altLang="zh-CN" sz="2400" b="1" dirty="0" smtClean="0">
                <a:latin typeface="+mj-ea"/>
                <a:ea typeface="+mj-ea"/>
              </a:rPr>
              <a:t>(200,200</a:t>
            </a:r>
            <a:r>
              <a:rPr lang="en-US" altLang="zh-CN" sz="2400" b="1" dirty="0">
                <a:latin typeface="+mj-ea"/>
                <a:ea typeface="+mj-ea"/>
              </a:rPr>
              <a:t>);</a:t>
            </a:r>
          </a:p>
          <a:p>
            <a:pPr eaLnBrk="1" hangingPunct="1"/>
            <a:endParaRPr lang="zh-CN" altLang="en-US" sz="2400" b="1" dirty="0">
              <a:latin typeface="+mj-ea"/>
              <a:ea typeface="+mj-ea"/>
            </a:endParaRPr>
          </a:p>
          <a:p>
            <a:pPr eaLnBrk="1" hangingPunct="1"/>
            <a:r>
              <a:rPr lang="en-US" altLang="zh-CN" sz="2400" b="1" dirty="0">
                <a:latin typeface="+mj-ea"/>
                <a:ea typeface="+mj-ea"/>
              </a:rPr>
              <a:t>Container con=</a:t>
            </a:r>
            <a:r>
              <a:rPr lang="en-US" altLang="zh-CN" sz="2400" b="1" dirty="0" err="1">
                <a:latin typeface="+mj-ea"/>
                <a:ea typeface="+mj-ea"/>
              </a:rPr>
              <a:t>f.getContentPane</a:t>
            </a:r>
            <a:r>
              <a:rPr lang="en-US" altLang="zh-CN" sz="2400" b="1" dirty="0">
                <a:latin typeface="+mj-ea"/>
                <a:ea typeface="+mj-ea"/>
              </a:rPr>
              <a:t>();</a:t>
            </a:r>
          </a:p>
          <a:p>
            <a:pPr eaLnBrk="1" hangingPunct="1"/>
            <a:r>
              <a:rPr lang="en-US" altLang="zh-CN" sz="2400" b="1" dirty="0" err="1">
                <a:latin typeface="+mj-ea"/>
                <a:ea typeface="+mj-ea"/>
              </a:rPr>
              <a:t>JPanel</a:t>
            </a:r>
            <a:r>
              <a:rPr lang="en-US" altLang="zh-CN" sz="2400" b="1" dirty="0">
                <a:latin typeface="+mj-ea"/>
                <a:ea typeface="+mj-ea"/>
              </a:rPr>
              <a:t> pan=new </a:t>
            </a:r>
            <a:r>
              <a:rPr lang="en-US" altLang="zh-CN" sz="2400" b="1" dirty="0" err="1">
                <a:latin typeface="+mj-ea"/>
                <a:ea typeface="+mj-ea"/>
              </a:rPr>
              <a:t>JPanel</a:t>
            </a:r>
            <a:r>
              <a:rPr lang="en-US" altLang="zh-CN" sz="2400" b="1" dirty="0">
                <a:latin typeface="+mj-ea"/>
                <a:ea typeface="+mj-ea"/>
              </a:rPr>
              <a:t>();</a:t>
            </a:r>
          </a:p>
          <a:p>
            <a:pPr eaLnBrk="1" hangingPunct="1"/>
            <a:endParaRPr lang="zh-CN" altLang="en-US" sz="2400" b="1" dirty="0">
              <a:latin typeface="+mj-ea"/>
              <a:ea typeface="+mj-ea"/>
            </a:endParaRPr>
          </a:p>
          <a:p>
            <a:pPr eaLnBrk="1" hangingPunct="1"/>
            <a:r>
              <a:rPr lang="en-US" altLang="zh-CN" sz="2400" b="1" dirty="0" err="1">
                <a:latin typeface="+mj-ea"/>
                <a:ea typeface="+mj-ea"/>
              </a:rPr>
              <a:t>con.add</a:t>
            </a:r>
            <a:r>
              <a:rPr lang="en-US" altLang="zh-CN" sz="2400" b="1" dirty="0">
                <a:latin typeface="+mj-ea"/>
                <a:ea typeface="+mj-ea"/>
              </a:rPr>
              <a:t>(pan);</a:t>
            </a:r>
          </a:p>
          <a:p>
            <a:pPr eaLnBrk="1" hangingPunct="1"/>
            <a:r>
              <a:rPr lang="en-US" altLang="zh-CN" sz="2400" b="1" dirty="0" err="1">
                <a:latin typeface="+mj-ea"/>
                <a:ea typeface="+mj-ea"/>
              </a:rPr>
              <a:t>f.setVisible</a:t>
            </a:r>
            <a:r>
              <a:rPr lang="en-US" altLang="zh-CN" sz="2400" b="1" dirty="0">
                <a:latin typeface="+mj-ea"/>
                <a:ea typeface="+mj-ea"/>
              </a:rPr>
              <a:t>(true);</a:t>
            </a:r>
            <a:endParaRPr lang="zh-CN" altLang="en-US" sz="2400" b="1" dirty="0">
              <a:latin typeface="+mj-ea"/>
              <a:ea typeface="+mj-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95536" y="116632"/>
            <a:ext cx="8229600" cy="1143000"/>
          </a:xfrm>
          <a:prstGeom prst="rect">
            <a:avLst/>
          </a:prstGeom>
        </p:spPr>
        <p:txBody>
          <a:bodyPr/>
          <a:lstStyle/>
          <a:p>
            <a:pPr eaLnBrk="1" hangingPunct="1">
              <a:defRPr/>
            </a:pPr>
            <a:r>
              <a:rPr lang="zh-CN" altLang="en-US" sz="5400" dirty="0" smtClean="0"/>
              <a:t>基本组件</a:t>
            </a:r>
            <a:endParaRPr lang="zh-CN" altLang="en-US" sz="5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eaLnBrk="1" hangingPunct="1">
              <a:defRPr/>
            </a:pPr>
            <a:r>
              <a:rPr lang="zh-CN" altLang="en-US" dirty="0"/>
              <a:t>本章基本要求</a:t>
            </a:r>
          </a:p>
        </p:txBody>
      </p:sp>
      <p:sp>
        <p:nvSpPr>
          <p:cNvPr id="9219" name="Rectangle 3"/>
          <p:cNvSpPr>
            <a:spLocks noGrp="1" noChangeArrowheads="1"/>
          </p:cNvSpPr>
          <p:nvPr>
            <p:ph type="subTitle" idx="4294967295"/>
          </p:nvPr>
        </p:nvSpPr>
        <p:spPr>
          <a:xfrm>
            <a:off x="517377" y="1124744"/>
            <a:ext cx="8285163" cy="4929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buFont typeface="Wingdings" panose="05000000000000000000" pitchFamily="2" charset="2"/>
              <a:buChar char="n"/>
            </a:pPr>
            <a:r>
              <a:rPr lang="zh-CN" altLang="en-US" sz="2400" dirty="0" smtClean="0">
                <a:latin typeface="华文新魏" panose="02010800040101010101" pitchFamily="2" charset="-122"/>
                <a:ea typeface="华文新魏" panose="02010800040101010101" pitchFamily="2" charset="-122"/>
              </a:rPr>
              <a:t>了解</a:t>
            </a:r>
            <a:r>
              <a:rPr lang="en-US" altLang="zh-CN" sz="2400" dirty="0" smtClean="0">
                <a:latin typeface="华文新魏" panose="02010800040101010101" pitchFamily="2" charset="-122"/>
                <a:ea typeface="华文新魏" panose="02010800040101010101" pitchFamily="2" charset="-122"/>
              </a:rPr>
              <a:t>AWT</a:t>
            </a:r>
            <a:r>
              <a:rPr lang="zh-CN" altLang="en-US" sz="2400" dirty="0" smtClean="0">
                <a:latin typeface="华文新魏" panose="02010800040101010101" pitchFamily="2" charset="-122"/>
                <a:ea typeface="华文新魏" panose="02010800040101010101" pitchFamily="2" charset="-122"/>
              </a:rPr>
              <a:t>和</a:t>
            </a:r>
            <a:r>
              <a:rPr lang="en-US" altLang="zh-CN" sz="2400" dirty="0" smtClean="0">
                <a:latin typeface="华文新魏" panose="02010800040101010101" pitchFamily="2" charset="-122"/>
                <a:ea typeface="华文新魏" panose="02010800040101010101" pitchFamily="2" charset="-122"/>
              </a:rPr>
              <a:t>Swing</a:t>
            </a:r>
          </a:p>
          <a:p>
            <a:pPr>
              <a:lnSpc>
                <a:spcPct val="110000"/>
              </a:lnSpc>
              <a:buFont typeface="Wingdings" panose="05000000000000000000" pitchFamily="2" charset="2"/>
              <a:buChar char="n"/>
            </a:pPr>
            <a:r>
              <a:rPr lang="zh-CN" altLang="en-US" sz="2400" dirty="0" smtClean="0">
                <a:latin typeface="华文新魏" panose="02010800040101010101" pitchFamily="2" charset="-122"/>
                <a:ea typeface="华文新魏" panose="02010800040101010101" pitchFamily="2" charset="-122"/>
              </a:rPr>
              <a:t>熟悉</a:t>
            </a:r>
            <a:r>
              <a:rPr lang="en-US" altLang="zh-CN" sz="2400" dirty="0" smtClean="0">
                <a:latin typeface="华文新魏" panose="02010800040101010101" pitchFamily="2" charset="-122"/>
                <a:ea typeface="华文新魏" panose="02010800040101010101" pitchFamily="2" charset="-122"/>
              </a:rPr>
              <a:t>4</a:t>
            </a:r>
            <a:r>
              <a:rPr lang="zh-CN" altLang="en-US" sz="2400" dirty="0" smtClean="0">
                <a:latin typeface="华文新魏" panose="02010800040101010101" pitchFamily="2" charset="-122"/>
                <a:ea typeface="华文新魏" panose="02010800040101010101" pitchFamily="2" charset="-122"/>
              </a:rPr>
              <a:t>个顶层容器</a:t>
            </a:r>
          </a:p>
          <a:p>
            <a:pPr>
              <a:lnSpc>
                <a:spcPct val="110000"/>
              </a:lnSpc>
              <a:buFont typeface="Wingdings" panose="05000000000000000000" pitchFamily="2" charset="2"/>
              <a:buChar char="n"/>
            </a:pPr>
            <a:r>
              <a:rPr lang="zh-CN" altLang="en-US" sz="2400" dirty="0" smtClean="0">
                <a:latin typeface="华文新魏" panose="02010800040101010101" pitchFamily="2" charset="-122"/>
                <a:ea typeface="华文新魏" panose="02010800040101010101" pitchFamily="2" charset="-122"/>
              </a:rPr>
              <a:t>掌握</a:t>
            </a:r>
            <a:r>
              <a:rPr lang="en-US" altLang="zh-CN" sz="2400" dirty="0" err="1" smtClean="0">
                <a:latin typeface="华文新魏" panose="02010800040101010101" pitchFamily="2" charset="-122"/>
                <a:ea typeface="华文新魏" panose="02010800040101010101" pitchFamily="2" charset="-122"/>
              </a:rPr>
              <a:t>JFrame</a:t>
            </a:r>
            <a:endParaRPr lang="en-US" altLang="zh-CN" sz="2400" dirty="0" smtClean="0">
              <a:latin typeface="华文新魏" panose="02010800040101010101" pitchFamily="2" charset="-122"/>
              <a:ea typeface="华文新魏" panose="02010800040101010101" pitchFamily="2" charset="-122"/>
            </a:endParaRPr>
          </a:p>
          <a:p>
            <a:pPr>
              <a:lnSpc>
                <a:spcPct val="110000"/>
              </a:lnSpc>
              <a:buFont typeface="Wingdings" panose="05000000000000000000" pitchFamily="2" charset="2"/>
              <a:buChar char="n"/>
            </a:pPr>
            <a:r>
              <a:rPr lang="zh-CN" altLang="en-US" sz="2400" dirty="0" smtClean="0">
                <a:latin typeface="华文新魏" panose="02010800040101010101" pitchFamily="2" charset="-122"/>
                <a:ea typeface="华文新魏" panose="02010800040101010101" pitchFamily="2" charset="-122"/>
              </a:rPr>
              <a:t>熟悉常用的中间容器</a:t>
            </a:r>
          </a:p>
          <a:p>
            <a:pPr>
              <a:lnSpc>
                <a:spcPct val="110000"/>
              </a:lnSpc>
              <a:buFont typeface="Wingdings" panose="05000000000000000000" pitchFamily="2" charset="2"/>
              <a:buChar char="n"/>
            </a:pPr>
            <a:r>
              <a:rPr lang="zh-CN" altLang="en-US" sz="2400" dirty="0" smtClean="0">
                <a:latin typeface="华文新魏" panose="02010800040101010101" pitchFamily="2" charset="-122"/>
                <a:ea typeface="华文新魏" panose="02010800040101010101" pitchFamily="2" charset="-122"/>
              </a:rPr>
              <a:t>会对组件进行布局</a:t>
            </a:r>
          </a:p>
          <a:p>
            <a:pPr>
              <a:lnSpc>
                <a:spcPct val="110000"/>
              </a:lnSpc>
              <a:buFont typeface="Wingdings" panose="05000000000000000000" pitchFamily="2" charset="2"/>
              <a:buChar char="n"/>
            </a:pPr>
            <a:r>
              <a:rPr lang="zh-CN" altLang="en-US" sz="2400" dirty="0" smtClean="0">
                <a:latin typeface="华文新魏" panose="02010800040101010101" pitchFamily="2" charset="-122"/>
                <a:ea typeface="华文新魏" panose="02010800040101010101" pitchFamily="2" charset="-122"/>
              </a:rPr>
              <a:t>熟悉常用基本组件的创建和操作</a:t>
            </a:r>
          </a:p>
          <a:p>
            <a:pPr>
              <a:lnSpc>
                <a:spcPct val="110000"/>
              </a:lnSpc>
              <a:buFont typeface="Wingdings" panose="05000000000000000000" pitchFamily="2" charset="2"/>
              <a:buChar char="n"/>
            </a:pPr>
            <a:r>
              <a:rPr lang="zh-CN" altLang="en-US" sz="2400" dirty="0" smtClean="0">
                <a:latin typeface="华文新魏" panose="02010800040101010101" pitchFamily="2" charset="-122"/>
                <a:ea typeface="华文新魏" panose="02010800040101010101" pitchFamily="2" charset="-122"/>
              </a:rPr>
              <a:t>会设置组件的颜色和字体</a:t>
            </a:r>
          </a:p>
          <a:p>
            <a:pPr>
              <a:lnSpc>
                <a:spcPct val="110000"/>
              </a:lnSpc>
              <a:buFont typeface="Wingdings" panose="05000000000000000000" pitchFamily="2" charset="2"/>
              <a:buChar char="n"/>
            </a:pPr>
            <a:r>
              <a:rPr lang="zh-CN" altLang="en-US" sz="2400" dirty="0" smtClean="0">
                <a:latin typeface="华文新魏" panose="02010800040101010101" pitchFamily="2" charset="-122"/>
                <a:ea typeface="华文新魏" panose="02010800040101010101" pitchFamily="2" charset="-122"/>
              </a:rPr>
              <a:t>会处理组件上发生的事件</a:t>
            </a:r>
            <a:endParaRPr lang="en-US" altLang="zh-CN" sz="2400" dirty="0" smtClean="0">
              <a:latin typeface="华文新魏" panose="02010800040101010101" pitchFamily="2" charset="-122"/>
              <a:ea typeface="华文新魏" panose="02010800040101010101" pitchFamily="2" charset="-122"/>
            </a:endParaRPr>
          </a:p>
          <a:p>
            <a:pPr>
              <a:lnSpc>
                <a:spcPct val="110000"/>
              </a:lnSpc>
              <a:buFont typeface="Wingdings" panose="05000000000000000000" pitchFamily="2" charset="2"/>
              <a:buChar char="n"/>
            </a:pPr>
            <a:r>
              <a:rPr lang="zh-CN" altLang="en-US" sz="2400" dirty="0" smtClean="0">
                <a:latin typeface="华文新魏" panose="02010800040101010101" pitchFamily="2" charset="-122"/>
                <a:ea typeface="华文新魏" panose="02010800040101010101" pitchFamily="2" charset="-122"/>
              </a:rPr>
              <a:t>会创建菜单和表格</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438" y="1000125"/>
            <a:ext cx="8977312" cy="5126038"/>
          </a:xfrm>
        </p:spPr>
        <p:txBody>
          <a:bodyPr/>
          <a:lstStyle/>
          <a:p>
            <a:pPr marL="190500" lvl="1" indent="0" defTabSz="952500">
              <a:lnSpc>
                <a:spcPct val="120000"/>
              </a:lnSpc>
              <a:buFont typeface="Wingdings" panose="05000000000000000000" pitchFamily="2" charset="2"/>
              <a:buChar char="Ø"/>
              <a:defRPr/>
            </a:pPr>
            <a:r>
              <a:rPr lang="zh-CN" altLang="en-US" sz="2400" dirty="0" smtClean="0">
                <a:latin typeface="宋体" pitchFamily="2" charset="-122"/>
              </a:rPr>
              <a:t>标签</a:t>
            </a:r>
          </a:p>
          <a:p>
            <a:pPr marL="190500" lvl="1" indent="0" defTabSz="952500">
              <a:lnSpc>
                <a:spcPct val="120000"/>
              </a:lnSpc>
              <a:spcBef>
                <a:spcPts val="200"/>
              </a:spcBef>
              <a:spcAft>
                <a:spcPts val="200"/>
              </a:spcAft>
              <a:buClr>
                <a:srgbClr val="FF9933"/>
              </a:buClr>
              <a:buFont typeface="Wingdings" panose="05000000000000000000" pitchFamily="2" charset="2"/>
              <a:buNone/>
              <a:defRPr/>
            </a:pPr>
            <a:r>
              <a:rPr lang="zh-CN" altLang="en-US" sz="2400" dirty="0" smtClean="0">
                <a:solidFill>
                  <a:schemeClr val="tx1"/>
                </a:solidFill>
                <a:latin typeface="宋体" pitchFamily="2" charset="-122"/>
              </a:rPr>
              <a:t>    标签（</a:t>
            </a:r>
            <a:r>
              <a:rPr lang="en-US" altLang="zh-CN" sz="2400" dirty="0" err="1" smtClean="0">
                <a:solidFill>
                  <a:schemeClr val="tx1"/>
                </a:solidFill>
                <a:latin typeface="宋体" pitchFamily="2" charset="-122"/>
              </a:rPr>
              <a:t>JLabel</a:t>
            </a:r>
            <a:r>
              <a:rPr lang="zh-CN" altLang="en-US" sz="2400" dirty="0" smtClean="0">
                <a:solidFill>
                  <a:schemeClr val="tx1"/>
                </a:solidFill>
                <a:latin typeface="宋体" pitchFamily="2" charset="-122"/>
              </a:rPr>
              <a:t>）是最简单的组件，用于显示单行静态文本。用户只能查看其内容而不能对其进行修改。</a:t>
            </a:r>
          </a:p>
          <a:p>
            <a:pPr marL="190500" lvl="1" indent="0" defTabSz="952500">
              <a:lnSpc>
                <a:spcPct val="120000"/>
              </a:lnSpc>
              <a:spcBef>
                <a:spcPts val="200"/>
              </a:spcBef>
              <a:spcAft>
                <a:spcPts val="200"/>
              </a:spcAft>
              <a:buClr>
                <a:srgbClr val="FF9933"/>
              </a:buClr>
              <a:buFont typeface="Wingdings" panose="05000000000000000000" pitchFamily="2" charset="2"/>
              <a:buNone/>
              <a:defRPr/>
            </a:pPr>
            <a:r>
              <a:rPr lang="zh-CN" altLang="en-US" sz="2400" dirty="0" smtClean="0">
                <a:solidFill>
                  <a:schemeClr val="tx1"/>
                </a:solidFill>
                <a:latin typeface="宋体" pitchFamily="2" charset="-122"/>
              </a:rPr>
              <a:t>    标签类没有事件响应。</a:t>
            </a:r>
          </a:p>
          <a:p>
            <a:pPr lvl="1">
              <a:spcBef>
                <a:spcPct val="0"/>
              </a:spcBef>
              <a:buFont typeface="Wingdings" panose="05000000000000000000" pitchFamily="2" charset="2"/>
              <a:buChar char="Ø"/>
              <a:defRPr/>
            </a:pPr>
            <a:r>
              <a:rPr lang="zh-CN" altLang="en-US" sz="2400" dirty="0" smtClean="0">
                <a:latin typeface="宋体" pitchFamily="2" charset="-122"/>
              </a:rPr>
              <a:t>构造方法</a:t>
            </a:r>
          </a:p>
          <a:p>
            <a:pPr marL="914400" lvl="4" indent="0">
              <a:spcBef>
                <a:spcPct val="0"/>
              </a:spcBef>
              <a:spcAft>
                <a:spcPts val="0"/>
              </a:spcAft>
              <a:buFont typeface="Wingdings" panose="05000000000000000000" pitchFamily="2" charset="2"/>
              <a:buNone/>
              <a:defRPr/>
            </a:pPr>
            <a:r>
              <a:rPr lang="en-US" altLang="zh-CN" sz="2000" dirty="0" err="1" smtClean="0">
                <a:solidFill>
                  <a:schemeClr val="tx1"/>
                </a:solidFill>
                <a:latin typeface="宋体" pitchFamily="2" charset="-122"/>
              </a:rPr>
              <a:t>JLabel</a:t>
            </a:r>
            <a:r>
              <a:rPr lang="en-US" altLang="zh-CN" sz="2000" dirty="0" smtClean="0">
                <a:solidFill>
                  <a:schemeClr val="tx1"/>
                </a:solidFill>
                <a:latin typeface="宋体" pitchFamily="2" charset="-122"/>
              </a:rPr>
              <a:t> label1 = new </a:t>
            </a:r>
            <a:r>
              <a:rPr lang="en-US" altLang="zh-CN" sz="2000" dirty="0" err="1" smtClean="0">
                <a:solidFill>
                  <a:schemeClr val="tx1"/>
                </a:solidFill>
                <a:latin typeface="宋体" pitchFamily="2" charset="-122"/>
              </a:rPr>
              <a:t>JLabel</a:t>
            </a:r>
            <a:r>
              <a:rPr lang="en-US" altLang="zh-CN" sz="2000" dirty="0" smtClean="0">
                <a:solidFill>
                  <a:schemeClr val="tx1"/>
                </a:solidFill>
                <a:latin typeface="宋体" pitchFamily="2" charset="-122"/>
              </a:rPr>
              <a:t>(“</a:t>
            </a:r>
            <a:r>
              <a:rPr lang="zh-CN" altLang="en-US" sz="2000" dirty="0" smtClean="0">
                <a:solidFill>
                  <a:schemeClr val="tx1"/>
                </a:solidFill>
                <a:latin typeface="宋体" pitchFamily="2" charset="-122"/>
              </a:rPr>
              <a:t>姓名”</a:t>
            </a:r>
            <a:r>
              <a:rPr lang="en-US" altLang="zh-CN" sz="2000" dirty="0" smtClean="0">
                <a:solidFill>
                  <a:schemeClr val="tx1"/>
                </a:solidFill>
                <a:latin typeface="宋体" pitchFamily="2" charset="-122"/>
              </a:rPr>
              <a:t>);</a:t>
            </a:r>
          </a:p>
          <a:p>
            <a:pPr marL="914400" lvl="4" indent="0">
              <a:spcBef>
                <a:spcPct val="0"/>
              </a:spcBef>
              <a:spcAft>
                <a:spcPts val="0"/>
              </a:spcAft>
              <a:buFont typeface="Wingdings" panose="05000000000000000000" pitchFamily="2" charset="2"/>
              <a:buNone/>
              <a:defRPr/>
            </a:pPr>
            <a:r>
              <a:rPr lang="en-US" altLang="zh-CN" sz="2000" dirty="0" err="1" smtClean="0">
                <a:solidFill>
                  <a:schemeClr val="tx1"/>
                </a:solidFill>
                <a:latin typeface="宋体" pitchFamily="2" charset="-122"/>
              </a:rPr>
              <a:t>ImageIcon</a:t>
            </a:r>
            <a:r>
              <a:rPr lang="en-US" altLang="zh-CN" sz="2000" dirty="0" smtClean="0">
                <a:solidFill>
                  <a:schemeClr val="tx1"/>
                </a:solidFill>
                <a:latin typeface="宋体" pitchFamily="2" charset="-122"/>
              </a:rPr>
              <a:t> ii = new </a:t>
            </a:r>
            <a:r>
              <a:rPr lang="en-US" altLang="zh-CN" sz="2000" dirty="0" err="1" smtClean="0">
                <a:solidFill>
                  <a:schemeClr val="tx1"/>
                </a:solidFill>
                <a:latin typeface="宋体" pitchFamily="2" charset="-122"/>
              </a:rPr>
              <a:t>ImageIcon</a:t>
            </a:r>
            <a:r>
              <a:rPr lang="en-US" altLang="zh-CN" sz="2000" dirty="0" smtClean="0">
                <a:solidFill>
                  <a:schemeClr val="tx1"/>
                </a:solidFill>
                <a:latin typeface="宋体" pitchFamily="2" charset="-122"/>
              </a:rPr>
              <a:t>(“java.gif”);</a:t>
            </a:r>
            <a:br>
              <a:rPr lang="en-US" altLang="zh-CN" sz="2000" dirty="0" smtClean="0">
                <a:solidFill>
                  <a:schemeClr val="tx1"/>
                </a:solidFill>
                <a:latin typeface="宋体" pitchFamily="2" charset="-122"/>
              </a:rPr>
            </a:br>
            <a:r>
              <a:rPr lang="en-US" altLang="zh-CN" sz="2000" dirty="0" err="1" smtClean="0">
                <a:solidFill>
                  <a:schemeClr val="tx1"/>
                </a:solidFill>
                <a:latin typeface="宋体" pitchFamily="2" charset="-122"/>
              </a:rPr>
              <a:t>JLabel</a:t>
            </a:r>
            <a:r>
              <a:rPr lang="en-US" altLang="zh-CN" sz="2000" dirty="0" smtClean="0">
                <a:solidFill>
                  <a:schemeClr val="tx1"/>
                </a:solidFill>
                <a:latin typeface="宋体" pitchFamily="2" charset="-122"/>
              </a:rPr>
              <a:t> label2 = new </a:t>
            </a:r>
            <a:r>
              <a:rPr lang="en-US" altLang="zh-CN" sz="2000" dirty="0" err="1" smtClean="0">
                <a:solidFill>
                  <a:schemeClr val="tx1"/>
                </a:solidFill>
                <a:latin typeface="宋体" pitchFamily="2" charset="-122"/>
              </a:rPr>
              <a:t>JLabel</a:t>
            </a:r>
            <a:r>
              <a:rPr lang="en-US" altLang="zh-CN" sz="2000" dirty="0" smtClean="0">
                <a:solidFill>
                  <a:schemeClr val="tx1"/>
                </a:solidFill>
                <a:latin typeface="宋体" pitchFamily="2" charset="-122"/>
              </a:rPr>
              <a:t>(ii);</a:t>
            </a:r>
          </a:p>
          <a:p>
            <a:pPr marL="914400" lvl="4" indent="0">
              <a:spcBef>
                <a:spcPct val="0"/>
              </a:spcBef>
              <a:spcAft>
                <a:spcPts val="0"/>
              </a:spcAft>
              <a:buFont typeface="Wingdings" panose="05000000000000000000" pitchFamily="2" charset="2"/>
              <a:buNone/>
              <a:defRPr/>
            </a:pPr>
            <a:r>
              <a:rPr lang="en-US" altLang="zh-CN" sz="2000" dirty="0" err="1" smtClean="0">
                <a:solidFill>
                  <a:schemeClr val="tx1"/>
                </a:solidFill>
                <a:latin typeface="宋体" pitchFamily="2" charset="-122"/>
              </a:rPr>
              <a:t>JLabel</a:t>
            </a:r>
            <a:r>
              <a:rPr lang="en-US" altLang="zh-CN" sz="2000" dirty="0" smtClean="0">
                <a:solidFill>
                  <a:schemeClr val="tx1"/>
                </a:solidFill>
                <a:latin typeface="宋体" pitchFamily="2" charset="-122"/>
              </a:rPr>
              <a:t> label3 = new  </a:t>
            </a:r>
            <a:r>
              <a:rPr lang="en-US" altLang="zh-CN" sz="2000" dirty="0" err="1" smtClean="0">
                <a:solidFill>
                  <a:schemeClr val="tx1"/>
                </a:solidFill>
                <a:latin typeface="宋体" pitchFamily="2" charset="-122"/>
              </a:rPr>
              <a:t>JLabel</a:t>
            </a:r>
            <a:r>
              <a:rPr lang="en-US" altLang="zh-CN" sz="2000" dirty="0" smtClean="0">
                <a:solidFill>
                  <a:schemeClr val="tx1"/>
                </a:solidFill>
                <a:latin typeface="宋体" pitchFamily="2" charset="-122"/>
              </a:rPr>
              <a:t>(“</a:t>
            </a:r>
            <a:r>
              <a:rPr lang="zh-CN" altLang="en-US" sz="2000" dirty="0" smtClean="0">
                <a:solidFill>
                  <a:schemeClr val="tx1"/>
                </a:solidFill>
                <a:latin typeface="宋体" pitchFamily="2" charset="-122"/>
              </a:rPr>
              <a:t>姓名”</a:t>
            </a:r>
            <a:r>
              <a:rPr lang="en-US" altLang="zh-CN" sz="2000" dirty="0" smtClean="0">
                <a:solidFill>
                  <a:schemeClr val="tx1"/>
                </a:solidFill>
                <a:latin typeface="宋体" pitchFamily="2" charset="-122"/>
              </a:rPr>
              <a:t>,</a:t>
            </a:r>
            <a:r>
              <a:rPr lang="en-US" altLang="zh-CN" sz="2000" dirty="0" err="1" smtClean="0">
                <a:solidFill>
                  <a:schemeClr val="tx1"/>
                </a:solidFill>
                <a:latin typeface="宋体" pitchFamily="2" charset="-122"/>
              </a:rPr>
              <a:t>ii,JLabel.CENTER</a:t>
            </a:r>
            <a:r>
              <a:rPr lang="en-US" altLang="zh-CN" sz="2000" dirty="0" smtClean="0">
                <a:solidFill>
                  <a:schemeClr val="tx1"/>
                </a:solidFill>
                <a:latin typeface="宋体" pitchFamily="2" charset="-122"/>
              </a:rPr>
              <a:t>);</a:t>
            </a:r>
          </a:p>
          <a:p>
            <a:pPr lvl="1">
              <a:spcBef>
                <a:spcPct val="0"/>
              </a:spcBef>
              <a:buFont typeface="Wingdings" panose="05000000000000000000" pitchFamily="2" charset="2"/>
              <a:buChar char="Ø"/>
              <a:defRPr/>
            </a:pPr>
            <a:r>
              <a:rPr lang="zh-CN" altLang="en-US" sz="2400" dirty="0" smtClean="0">
                <a:latin typeface="宋体" pitchFamily="2" charset="-122"/>
              </a:rPr>
              <a:t>标签内容一般不需要改变，但也可以使用</a:t>
            </a:r>
            <a:r>
              <a:rPr lang="en-US" altLang="zh-CN" sz="2400" dirty="0" err="1" smtClean="0">
                <a:solidFill>
                  <a:srgbClr val="66FFFF"/>
                </a:solidFill>
                <a:latin typeface="宋体" pitchFamily="2" charset="-122"/>
              </a:rPr>
              <a:t>setText</a:t>
            </a:r>
            <a:r>
              <a:rPr lang="zh-CN" altLang="en-US" sz="2400" dirty="0" smtClean="0">
                <a:latin typeface="宋体" pitchFamily="2" charset="-122"/>
              </a:rPr>
              <a:t>和</a:t>
            </a:r>
            <a:r>
              <a:rPr lang="en-US" altLang="zh-CN" sz="2400" dirty="0" err="1" smtClean="0">
                <a:solidFill>
                  <a:srgbClr val="66FFFF"/>
                </a:solidFill>
                <a:latin typeface="宋体" pitchFamily="2" charset="-122"/>
              </a:rPr>
              <a:t>setIcon</a:t>
            </a:r>
            <a:r>
              <a:rPr lang="zh-CN" altLang="en-US" sz="2400" dirty="0" smtClean="0">
                <a:latin typeface="宋体" pitchFamily="2" charset="-122"/>
              </a:rPr>
              <a:t>方法进行改变</a:t>
            </a:r>
          </a:p>
          <a:p>
            <a:pPr lvl="1">
              <a:spcBef>
                <a:spcPct val="0"/>
              </a:spcBef>
              <a:buFont typeface="Wingdings" panose="05000000000000000000" pitchFamily="2" charset="2"/>
              <a:buChar char="Ø"/>
              <a:defRPr/>
            </a:pPr>
            <a:r>
              <a:rPr lang="zh-CN" altLang="en-US" sz="2400" dirty="0" smtClean="0">
                <a:latin typeface="宋体" pitchFamily="2" charset="-122"/>
              </a:rPr>
              <a:t>例如当使用同一标签显示不同的图片时，就可使用</a:t>
            </a:r>
            <a:r>
              <a:rPr lang="en-US" altLang="zh-CN" sz="2400" dirty="0" err="1" smtClean="0">
                <a:latin typeface="宋体" pitchFamily="2" charset="-122"/>
              </a:rPr>
              <a:t>setIcon</a:t>
            </a:r>
            <a:r>
              <a:rPr lang="zh-CN" altLang="en-US" sz="2400" dirty="0" smtClean="0">
                <a:latin typeface="宋体" pitchFamily="2" charset="-122"/>
              </a:rPr>
              <a:t>方法实现</a:t>
            </a:r>
          </a:p>
          <a:p>
            <a:pPr marL="857250" lvl="2" indent="-285750" defTabSz="952500">
              <a:lnSpc>
                <a:spcPct val="120000"/>
              </a:lnSpc>
              <a:spcBef>
                <a:spcPts val="200"/>
              </a:spcBef>
              <a:spcAft>
                <a:spcPts val="200"/>
              </a:spcAft>
              <a:buClr>
                <a:srgbClr val="FF9933"/>
              </a:buClr>
              <a:buFont typeface="Wingdings" panose="05000000000000000000" pitchFamily="2" charset="2"/>
              <a:buNone/>
              <a:defRPr/>
            </a:pPr>
            <a:endParaRPr lang="en-US" altLang="zh-CN" sz="2400" dirty="0" smtClean="0">
              <a:solidFill>
                <a:schemeClr val="tx1"/>
              </a:solidFill>
              <a:ea typeface="楷体_GB2312" pitchFamily="49" charset="-122"/>
            </a:endParaRPr>
          </a:p>
          <a:p>
            <a:pPr>
              <a:defRPr/>
            </a:pPr>
            <a:endParaRPr lang="zh-CN" altLang="en-US" dirty="0"/>
          </a:p>
        </p:txBody>
      </p:sp>
      <p:sp>
        <p:nvSpPr>
          <p:cNvPr id="3"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rgbClr val="FFC000"/>
                </a:solidFill>
                <a:effectLst>
                  <a:outerShdw blurRad="38100" dist="38100" dir="2700000" algn="tl">
                    <a:srgbClr val="000000">
                      <a:alpha val="43137"/>
                    </a:srgbClr>
                  </a:outerShdw>
                </a:effectLst>
                <a:latin typeface="+mj-ea"/>
                <a:ea typeface="+mj-ea"/>
              </a:rPr>
              <a:t>标签</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1"/>
          </p:nvPr>
        </p:nvSpPr>
        <p:spPr>
          <a:xfrm>
            <a:off x="71438" y="1071563"/>
            <a:ext cx="8977312" cy="5054600"/>
          </a:xfrm>
        </p:spPr>
        <p:txBody>
          <a:bodyPr/>
          <a:lstStyle/>
          <a:p>
            <a:pPr marL="711200" lvl="2" indent="-711200">
              <a:buClr>
                <a:schemeClr val="tx1"/>
              </a:buClr>
              <a:buFont typeface="Wingdings" panose="05000000000000000000" pitchFamily="2" charset="2"/>
              <a:buNone/>
            </a:pPr>
            <a:r>
              <a:rPr lang="zh-CN" altLang="en-US" smtClean="0"/>
              <a:t>步骤二：</a:t>
            </a:r>
            <a:r>
              <a:rPr lang="zh-CN" altLang="en-US" smtClean="0">
                <a:solidFill>
                  <a:schemeClr val="tx1"/>
                </a:solidFill>
              </a:rPr>
              <a:t>添加标签（要录入的基本信息的名称）</a:t>
            </a:r>
            <a:endParaRPr lang="zh-CN" altLang="en-US" sz="2400" smtClean="0">
              <a:solidFill>
                <a:schemeClr val="tx1"/>
              </a:solidFill>
            </a:endParaRPr>
          </a:p>
          <a:p>
            <a:pPr>
              <a:buFont typeface="Wingdings" panose="05000000000000000000" pitchFamily="2" charset="2"/>
              <a:buNone/>
            </a:pPr>
            <a:endParaRPr lang="zh-CN" altLang="en-US" smtClean="0"/>
          </a:p>
        </p:txBody>
      </p:sp>
      <p:sp>
        <p:nvSpPr>
          <p:cNvPr id="3" name="Rectangle 2"/>
          <p:cNvSpPr txBox="1">
            <a:spLocks noChangeArrowheads="1"/>
          </p:cNvSpPr>
          <p:nvPr/>
        </p:nvSpPr>
        <p:spPr>
          <a:xfrm>
            <a:off x="428625" y="357188"/>
            <a:ext cx="8229600"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示例：学生信息管理系统</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
        <p:nvSpPr>
          <p:cNvPr id="32773" name="TextBox 5"/>
          <p:cNvSpPr txBox="1">
            <a:spLocks noChangeArrowheads="1"/>
          </p:cNvSpPr>
          <p:nvPr/>
        </p:nvSpPr>
        <p:spPr bwMode="auto">
          <a:xfrm>
            <a:off x="285750" y="1571625"/>
            <a:ext cx="778668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sz="2400" b="1" dirty="0" err="1">
                <a:solidFill>
                  <a:srgbClr val="FF0000"/>
                </a:solidFill>
              </a:rPr>
              <a:t>JFrame</a:t>
            </a:r>
            <a:r>
              <a:rPr lang="en-US" altLang="zh-CN" sz="2400" b="1" dirty="0">
                <a:solidFill>
                  <a:srgbClr val="FF0000"/>
                </a:solidFill>
              </a:rPr>
              <a:t> f=new </a:t>
            </a:r>
            <a:r>
              <a:rPr lang="en-US" altLang="zh-CN" sz="2400" b="1" dirty="0" err="1">
                <a:solidFill>
                  <a:srgbClr val="FF0000"/>
                </a:solidFill>
              </a:rPr>
              <a:t>JFrame</a:t>
            </a:r>
            <a:r>
              <a:rPr lang="en-US" altLang="zh-CN" sz="2400" b="1" dirty="0">
                <a:solidFill>
                  <a:srgbClr val="FF0000"/>
                </a:solidFill>
              </a:rPr>
              <a:t>();</a:t>
            </a:r>
          </a:p>
          <a:p>
            <a:pPr eaLnBrk="1" hangingPunct="1"/>
            <a:r>
              <a:rPr lang="en-US" altLang="zh-CN" sz="2400" b="1" dirty="0">
                <a:solidFill>
                  <a:srgbClr val="FF0000"/>
                </a:solidFill>
              </a:rPr>
              <a:t>……</a:t>
            </a:r>
          </a:p>
          <a:p>
            <a:pPr eaLnBrk="1" hangingPunct="1"/>
            <a:r>
              <a:rPr lang="en-US" altLang="zh-CN" sz="2400" b="1" dirty="0">
                <a:solidFill>
                  <a:srgbClr val="FF0000"/>
                </a:solidFill>
              </a:rPr>
              <a:t>Container con=</a:t>
            </a:r>
            <a:r>
              <a:rPr lang="en-US" altLang="zh-CN" sz="2400" b="1" dirty="0" err="1">
                <a:solidFill>
                  <a:srgbClr val="FF0000"/>
                </a:solidFill>
              </a:rPr>
              <a:t>f.getContentPane</a:t>
            </a:r>
            <a:r>
              <a:rPr lang="en-US" altLang="zh-CN" sz="2400" b="1" dirty="0">
                <a:solidFill>
                  <a:srgbClr val="FF0000"/>
                </a:solidFill>
              </a:rPr>
              <a:t>();</a:t>
            </a:r>
          </a:p>
          <a:p>
            <a:pPr eaLnBrk="1" hangingPunct="1"/>
            <a:r>
              <a:rPr lang="en-US" altLang="zh-CN" sz="2400" b="1" dirty="0" err="1">
                <a:solidFill>
                  <a:srgbClr val="FF0000"/>
                </a:solidFill>
              </a:rPr>
              <a:t>Jpanel</a:t>
            </a:r>
            <a:r>
              <a:rPr lang="en-US" altLang="zh-CN" sz="2400" b="1" dirty="0">
                <a:solidFill>
                  <a:srgbClr val="FF0000"/>
                </a:solidFill>
              </a:rPr>
              <a:t> pan=new </a:t>
            </a:r>
            <a:r>
              <a:rPr lang="en-US" altLang="zh-CN" sz="2400" b="1" dirty="0" err="1">
                <a:solidFill>
                  <a:srgbClr val="FF0000"/>
                </a:solidFill>
              </a:rPr>
              <a:t>JPanel</a:t>
            </a:r>
            <a:r>
              <a:rPr lang="en-US" altLang="zh-CN" sz="2400" b="1" dirty="0">
                <a:solidFill>
                  <a:srgbClr val="FF0000"/>
                </a:solidFill>
              </a:rPr>
              <a:t>();</a:t>
            </a:r>
          </a:p>
          <a:p>
            <a:pPr eaLnBrk="1" hangingPunct="1"/>
            <a:r>
              <a:rPr lang="en-US" altLang="zh-CN" sz="2400" b="1" dirty="0" err="1"/>
              <a:t>JLabel</a:t>
            </a:r>
            <a:r>
              <a:rPr lang="en-US" altLang="zh-CN" sz="2400" b="1" dirty="0"/>
              <a:t> </a:t>
            </a:r>
            <a:r>
              <a:rPr lang="en-US" altLang="zh-CN" sz="2400" b="1" dirty="0" err="1"/>
              <a:t>l_xm</a:t>
            </a:r>
            <a:r>
              <a:rPr lang="en-US" altLang="zh-CN" sz="2400" b="1" dirty="0"/>
              <a:t>=new </a:t>
            </a:r>
            <a:r>
              <a:rPr lang="en-US" altLang="zh-CN" sz="2400" b="1" dirty="0" err="1"/>
              <a:t>JLabel</a:t>
            </a:r>
            <a:r>
              <a:rPr lang="en-US" altLang="zh-CN" sz="2400" b="1" dirty="0"/>
              <a:t>("</a:t>
            </a:r>
            <a:r>
              <a:rPr lang="zh-CN" altLang="en-US" sz="2400" b="1" dirty="0"/>
              <a:t>姓名</a:t>
            </a:r>
            <a:r>
              <a:rPr lang="en-US" altLang="zh-CN" sz="2400" b="1" dirty="0"/>
              <a:t>");</a:t>
            </a:r>
          </a:p>
          <a:p>
            <a:pPr eaLnBrk="1" hangingPunct="1"/>
            <a:r>
              <a:rPr lang="en-US" altLang="zh-CN" sz="2400" b="1" dirty="0" err="1"/>
              <a:t>pan.add</a:t>
            </a:r>
            <a:r>
              <a:rPr lang="en-US" altLang="zh-CN" sz="2400" b="1" dirty="0"/>
              <a:t>(</a:t>
            </a:r>
            <a:r>
              <a:rPr lang="en-US" altLang="zh-CN" sz="2400" b="1" dirty="0" err="1"/>
              <a:t>l_xm</a:t>
            </a:r>
            <a:r>
              <a:rPr lang="en-US" altLang="zh-CN" sz="2400" b="1" dirty="0"/>
              <a:t>);</a:t>
            </a:r>
          </a:p>
          <a:p>
            <a:pPr eaLnBrk="1" hangingPunct="1"/>
            <a:r>
              <a:rPr lang="en-US" altLang="zh-CN" sz="2400" b="1" dirty="0" err="1"/>
              <a:t>JLabel</a:t>
            </a:r>
            <a:r>
              <a:rPr lang="en-US" altLang="zh-CN" sz="2400" b="1" dirty="0"/>
              <a:t> </a:t>
            </a:r>
            <a:r>
              <a:rPr lang="en-US" altLang="zh-CN" sz="2400" b="1" dirty="0" err="1"/>
              <a:t>l_xb</a:t>
            </a:r>
            <a:r>
              <a:rPr lang="en-US" altLang="zh-CN" sz="2400" b="1" dirty="0"/>
              <a:t>=new </a:t>
            </a:r>
            <a:r>
              <a:rPr lang="en-US" altLang="zh-CN" sz="2400" b="1" dirty="0" err="1"/>
              <a:t>JLabel</a:t>
            </a:r>
            <a:r>
              <a:rPr lang="en-US" altLang="zh-CN" sz="2400" b="1" dirty="0"/>
              <a:t>("</a:t>
            </a:r>
            <a:r>
              <a:rPr lang="zh-CN" altLang="en-US" sz="2400" b="1" dirty="0"/>
              <a:t>性别</a:t>
            </a:r>
            <a:r>
              <a:rPr lang="en-US" altLang="zh-CN" sz="2400" b="1" dirty="0"/>
              <a:t>");</a:t>
            </a:r>
          </a:p>
          <a:p>
            <a:pPr eaLnBrk="1" hangingPunct="1"/>
            <a:r>
              <a:rPr lang="en-US" altLang="zh-CN" sz="2400" b="1" dirty="0" err="1"/>
              <a:t>pan.add</a:t>
            </a:r>
            <a:r>
              <a:rPr lang="en-US" altLang="zh-CN" sz="2400" b="1" dirty="0"/>
              <a:t>(</a:t>
            </a:r>
            <a:r>
              <a:rPr lang="en-US" altLang="zh-CN" sz="2400" b="1" dirty="0" err="1"/>
              <a:t>l_xb</a:t>
            </a:r>
            <a:r>
              <a:rPr lang="en-US" altLang="zh-CN" sz="2400" b="1" dirty="0"/>
              <a:t>);</a:t>
            </a:r>
          </a:p>
          <a:p>
            <a:pPr eaLnBrk="1" hangingPunct="1"/>
            <a:r>
              <a:rPr lang="en-US" altLang="zh-CN" sz="2400" b="1" dirty="0">
                <a:solidFill>
                  <a:srgbClr val="FF0000"/>
                </a:solidFill>
              </a:rPr>
              <a:t>……</a:t>
            </a:r>
            <a:endParaRPr lang="zh-CN" altLang="en-US" sz="2400" b="1" dirty="0">
              <a:solidFill>
                <a:srgbClr val="FF0000"/>
              </a:solidFill>
            </a:endParaRPr>
          </a:p>
          <a:p>
            <a:pPr eaLnBrk="1" hangingPunct="1"/>
            <a:r>
              <a:rPr lang="en-US" altLang="zh-CN" sz="2400" b="1" dirty="0" err="1">
                <a:solidFill>
                  <a:srgbClr val="FF0000"/>
                </a:solidFill>
              </a:rPr>
              <a:t>con.add</a:t>
            </a:r>
            <a:r>
              <a:rPr lang="en-US" altLang="zh-CN" sz="2400" b="1" dirty="0">
                <a:solidFill>
                  <a:srgbClr val="FF0000"/>
                </a:solidFill>
              </a:rPr>
              <a:t>(pan);</a:t>
            </a:r>
          </a:p>
          <a:p>
            <a:pPr eaLnBrk="1" hangingPunct="1"/>
            <a:r>
              <a:rPr lang="en-US" altLang="zh-CN" sz="2400" b="1" dirty="0" err="1">
                <a:solidFill>
                  <a:srgbClr val="FF0000"/>
                </a:solidFill>
              </a:rPr>
              <a:t>f.setVisible</a:t>
            </a:r>
            <a:r>
              <a:rPr lang="en-US" altLang="zh-CN" sz="2400" b="1" dirty="0">
                <a:solidFill>
                  <a:srgbClr val="FF0000"/>
                </a:solidFill>
              </a:rPr>
              <a:t>(true);</a:t>
            </a:r>
            <a:endParaRPr lang="zh-CN" altLang="en-US" sz="2400" b="1" dirty="0">
              <a:solidFill>
                <a:srgbClr val="FF0000"/>
              </a:solidFill>
            </a:endParaRPr>
          </a:p>
        </p:txBody>
      </p:sp>
      <p:pic>
        <p:nvPicPr>
          <p:cNvPr id="3277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714625"/>
            <a:ext cx="34099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438" y="1214438"/>
            <a:ext cx="8977312" cy="4911725"/>
          </a:xfrm>
        </p:spPr>
        <p:txBody>
          <a:bodyPr/>
          <a:lstStyle/>
          <a:p>
            <a:pPr marL="190500" lvl="1" indent="0">
              <a:lnSpc>
                <a:spcPct val="120000"/>
              </a:lnSpc>
              <a:spcBef>
                <a:spcPts val="200"/>
              </a:spcBef>
              <a:spcAft>
                <a:spcPts val="200"/>
              </a:spcAft>
              <a:buFont typeface="Wingdings" panose="05000000000000000000" pitchFamily="2" charset="2"/>
              <a:buChar char="n"/>
              <a:defRPr/>
            </a:pPr>
            <a:r>
              <a:rPr lang="zh-CN" altLang="en-US" sz="2600" dirty="0" smtClean="0">
                <a:latin typeface="+mj-ea"/>
                <a:ea typeface="+mj-ea"/>
              </a:rPr>
              <a:t>按钮是常用的功能组件，表示按钮的类为</a:t>
            </a:r>
            <a:r>
              <a:rPr lang="en-US" altLang="zh-CN" sz="2600" dirty="0" err="1" smtClean="0">
                <a:latin typeface="+mj-ea"/>
                <a:ea typeface="+mj-ea"/>
              </a:rPr>
              <a:t>JButton</a:t>
            </a:r>
            <a:r>
              <a:rPr lang="zh-CN" altLang="en-US" sz="2600" dirty="0" smtClean="0">
                <a:latin typeface="+mj-ea"/>
                <a:ea typeface="+mj-ea"/>
              </a:rPr>
              <a:t>。</a:t>
            </a:r>
          </a:p>
          <a:p>
            <a:pPr>
              <a:spcBef>
                <a:spcPct val="0"/>
              </a:spcBef>
              <a:buFont typeface="Wingdings" panose="05000000000000000000" pitchFamily="2" charset="2"/>
              <a:buChar char="Ø"/>
              <a:defRPr/>
            </a:pPr>
            <a:r>
              <a:rPr lang="zh-CN" altLang="en-US" sz="2400" dirty="0" smtClean="0">
                <a:latin typeface="+mj-ea"/>
                <a:ea typeface="+mj-ea"/>
              </a:rPr>
              <a:t>构造方法</a:t>
            </a:r>
          </a:p>
          <a:p>
            <a:pPr marL="1270000" lvl="1">
              <a:spcBef>
                <a:spcPct val="0"/>
              </a:spcBef>
              <a:buFont typeface="Wingdings" panose="05000000000000000000" pitchFamily="2" charset="2"/>
              <a:buNone/>
              <a:defRPr/>
            </a:pPr>
            <a:r>
              <a:rPr lang="en-US" altLang="zh-CN" sz="2400" dirty="0" err="1" smtClean="0">
                <a:latin typeface="+mj-ea"/>
                <a:ea typeface="+mj-ea"/>
              </a:rPr>
              <a:t>JButton</a:t>
            </a:r>
            <a:r>
              <a:rPr lang="en-US" altLang="zh-CN" sz="2400" dirty="0" smtClean="0">
                <a:latin typeface="+mj-ea"/>
                <a:ea typeface="+mj-ea"/>
              </a:rPr>
              <a:t> button1 = new </a:t>
            </a:r>
            <a:r>
              <a:rPr lang="en-US" altLang="zh-CN" sz="2400" dirty="0" err="1" smtClean="0">
                <a:latin typeface="+mj-ea"/>
                <a:ea typeface="+mj-ea"/>
              </a:rPr>
              <a:t>JButton</a:t>
            </a:r>
            <a:r>
              <a:rPr lang="en-US" altLang="zh-CN" sz="2400" dirty="0" smtClean="0">
                <a:latin typeface="+mj-ea"/>
                <a:ea typeface="+mj-ea"/>
              </a:rPr>
              <a:t>(“</a:t>
            </a:r>
            <a:r>
              <a:rPr lang="zh-CN" altLang="en-US" sz="2400" dirty="0" smtClean="0">
                <a:latin typeface="+mj-ea"/>
                <a:ea typeface="+mj-ea"/>
              </a:rPr>
              <a:t>姓名”</a:t>
            </a:r>
            <a:r>
              <a:rPr lang="en-US" altLang="zh-CN" sz="2400" dirty="0" smtClean="0">
                <a:latin typeface="+mj-ea"/>
                <a:ea typeface="+mj-ea"/>
              </a:rPr>
              <a:t>);</a:t>
            </a:r>
          </a:p>
          <a:p>
            <a:pPr marL="1270000" lvl="1">
              <a:spcBef>
                <a:spcPct val="0"/>
              </a:spcBef>
              <a:buFont typeface="Wingdings" panose="05000000000000000000" pitchFamily="2" charset="2"/>
              <a:buNone/>
              <a:defRPr/>
            </a:pPr>
            <a:r>
              <a:rPr lang="en-US" altLang="zh-CN" sz="2400" dirty="0" err="1" smtClean="0">
                <a:latin typeface="+mj-ea"/>
                <a:ea typeface="+mj-ea"/>
              </a:rPr>
              <a:t>ImageIcon</a:t>
            </a:r>
            <a:r>
              <a:rPr lang="en-US" altLang="zh-CN" sz="2400" dirty="0" smtClean="0">
                <a:latin typeface="+mj-ea"/>
                <a:ea typeface="+mj-ea"/>
              </a:rPr>
              <a:t> ii = new </a:t>
            </a:r>
            <a:r>
              <a:rPr lang="en-US" altLang="zh-CN" sz="2400" dirty="0" err="1" smtClean="0">
                <a:latin typeface="+mj-ea"/>
                <a:ea typeface="+mj-ea"/>
              </a:rPr>
              <a:t>ImageIcon</a:t>
            </a:r>
            <a:r>
              <a:rPr lang="en-US" altLang="zh-CN" sz="2400" dirty="0" smtClean="0">
                <a:latin typeface="+mj-ea"/>
                <a:ea typeface="+mj-ea"/>
              </a:rPr>
              <a:t>(“java.gif”);</a:t>
            </a:r>
          </a:p>
          <a:p>
            <a:pPr marL="1270000" lvl="1">
              <a:spcBef>
                <a:spcPct val="0"/>
              </a:spcBef>
              <a:buFont typeface="Wingdings" panose="05000000000000000000" pitchFamily="2" charset="2"/>
              <a:buNone/>
              <a:defRPr/>
            </a:pPr>
            <a:r>
              <a:rPr lang="en-US" altLang="zh-CN" sz="2400" dirty="0" err="1" smtClean="0">
                <a:latin typeface="+mj-ea"/>
                <a:ea typeface="+mj-ea"/>
              </a:rPr>
              <a:t>JButton</a:t>
            </a:r>
            <a:r>
              <a:rPr lang="en-US" altLang="zh-CN" sz="2400" dirty="0" smtClean="0">
                <a:latin typeface="+mj-ea"/>
                <a:ea typeface="+mj-ea"/>
              </a:rPr>
              <a:t> button2 = new </a:t>
            </a:r>
            <a:r>
              <a:rPr lang="en-US" altLang="zh-CN" sz="2400" dirty="0" err="1" smtClean="0">
                <a:latin typeface="+mj-ea"/>
                <a:ea typeface="+mj-ea"/>
              </a:rPr>
              <a:t>JButton</a:t>
            </a:r>
            <a:r>
              <a:rPr lang="en-US" altLang="zh-CN" sz="2400" dirty="0" smtClean="0">
                <a:latin typeface="+mj-ea"/>
                <a:ea typeface="+mj-ea"/>
              </a:rPr>
              <a:t>(ii);</a:t>
            </a:r>
          </a:p>
          <a:p>
            <a:pPr marL="1270000" lvl="1">
              <a:spcBef>
                <a:spcPct val="0"/>
              </a:spcBef>
              <a:buFont typeface="Wingdings" panose="05000000000000000000" pitchFamily="2" charset="2"/>
              <a:buNone/>
              <a:defRPr/>
            </a:pPr>
            <a:r>
              <a:rPr lang="en-US" altLang="zh-CN" sz="2400" dirty="0" err="1" smtClean="0">
                <a:latin typeface="+mj-ea"/>
                <a:ea typeface="+mj-ea"/>
              </a:rPr>
              <a:t>JButton</a:t>
            </a:r>
            <a:r>
              <a:rPr lang="en-US" altLang="zh-CN" sz="2400" dirty="0" smtClean="0">
                <a:latin typeface="+mj-ea"/>
                <a:ea typeface="+mj-ea"/>
              </a:rPr>
              <a:t> button3 = new  </a:t>
            </a:r>
            <a:r>
              <a:rPr lang="en-US" altLang="zh-CN" sz="2400" dirty="0" err="1" smtClean="0">
                <a:latin typeface="+mj-ea"/>
                <a:ea typeface="+mj-ea"/>
              </a:rPr>
              <a:t>JButton</a:t>
            </a:r>
            <a:r>
              <a:rPr lang="en-US" altLang="zh-CN" sz="2400" dirty="0" smtClean="0">
                <a:latin typeface="+mj-ea"/>
                <a:ea typeface="+mj-ea"/>
              </a:rPr>
              <a:t>(“</a:t>
            </a:r>
            <a:r>
              <a:rPr lang="zh-CN" altLang="en-US" sz="2400" dirty="0" smtClean="0">
                <a:latin typeface="+mj-ea"/>
                <a:ea typeface="+mj-ea"/>
              </a:rPr>
              <a:t>姓名”，</a:t>
            </a:r>
            <a:r>
              <a:rPr lang="en-US" altLang="zh-CN" sz="2400" dirty="0" smtClean="0">
                <a:latin typeface="+mj-ea"/>
                <a:ea typeface="+mj-ea"/>
              </a:rPr>
              <a:t>ii);</a:t>
            </a:r>
          </a:p>
          <a:p>
            <a:pPr>
              <a:spcBef>
                <a:spcPct val="0"/>
              </a:spcBef>
              <a:buFont typeface="Wingdings" panose="05000000000000000000" pitchFamily="2" charset="2"/>
              <a:buChar char="Ø"/>
              <a:defRPr/>
            </a:pPr>
            <a:r>
              <a:rPr lang="zh-CN" altLang="en-US" sz="2400" dirty="0" smtClean="0">
                <a:latin typeface="+mj-ea"/>
                <a:ea typeface="+mj-ea"/>
              </a:rPr>
              <a:t>常用方法</a:t>
            </a:r>
          </a:p>
          <a:p>
            <a:pPr marL="1270000" lvl="1">
              <a:spcBef>
                <a:spcPct val="0"/>
              </a:spcBef>
              <a:buFont typeface="Wingdings" panose="05000000000000000000" pitchFamily="2" charset="2"/>
              <a:buNone/>
              <a:defRPr/>
            </a:pPr>
            <a:r>
              <a:rPr lang="en-US" altLang="zh-CN" sz="2400" dirty="0" smtClean="0">
                <a:latin typeface="+mj-ea"/>
                <a:ea typeface="+mj-ea"/>
              </a:rPr>
              <a:t>void </a:t>
            </a:r>
            <a:r>
              <a:rPr lang="en-US" altLang="zh-CN" sz="2400" dirty="0" err="1" smtClean="0">
                <a:latin typeface="+mj-ea"/>
                <a:ea typeface="+mj-ea"/>
              </a:rPr>
              <a:t>setActionCommand</a:t>
            </a:r>
            <a:r>
              <a:rPr lang="en-US" altLang="zh-CN" sz="2400" dirty="0" smtClean="0">
                <a:latin typeface="+mj-ea"/>
                <a:ea typeface="+mj-ea"/>
              </a:rPr>
              <a:t>(String);</a:t>
            </a:r>
          </a:p>
          <a:p>
            <a:pPr marL="1270000" lvl="1">
              <a:spcBef>
                <a:spcPct val="0"/>
              </a:spcBef>
              <a:buFont typeface="Wingdings" panose="05000000000000000000" pitchFamily="2" charset="2"/>
              <a:buNone/>
              <a:defRPr/>
            </a:pPr>
            <a:r>
              <a:rPr lang="en-US" altLang="zh-CN" sz="2400" dirty="0" smtClean="0">
                <a:latin typeface="+mj-ea"/>
                <a:ea typeface="+mj-ea"/>
              </a:rPr>
              <a:t>void </a:t>
            </a:r>
            <a:r>
              <a:rPr lang="en-US" altLang="zh-CN" sz="2400" dirty="0" err="1" smtClean="0">
                <a:latin typeface="+mj-ea"/>
                <a:ea typeface="+mj-ea"/>
              </a:rPr>
              <a:t>addActionListener</a:t>
            </a:r>
            <a:r>
              <a:rPr lang="en-US" altLang="zh-CN" sz="2400" dirty="0" smtClean="0">
                <a:latin typeface="+mj-ea"/>
                <a:ea typeface="+mj-ea"/>
              </a:rPr>
              <a:t>(</a:t>
            </a:r>
            <a:r>
              <a:rPr lang="en-US" altLang="zh-CN" sz="2400" dirty="0" err="1" smtClean="0">
                <a:latin typeface="+mj-ea"/>
                <a:ea typeface="+mj-ea"/>
              </a:rPr>
              <a:t>ActionListener</a:t>
            </a:r>
            <a:r>
              <a:rPr lang="en-US" altLang="zh-CN" sz="2400" dirty="0" smtClean="0">
                <a:latin typeface="+mj-ea"/>
                <a:ea typeface="+mj-ea"/>
              </a:rPr>
              <a:t>);</a:t>
            </a:r>
          </a:p>
          <a:p>
            <a:pPr lvl="2" indent="-476250">
              <a:lnSpc>
                <a:spcPct val="120000"/>
              </a:lnSpc>
              <a:spcBef>
                <a:spcPts val="200"/>
              </a:spcBef>
              <a:spcAft>
                <a:spcPts val="200"/>
              </a:spcAft>
              <a:buClr>
                <a:schemeClr val="accent2"/>
              </a:buClr>
              <a:buFont typeface="Wingdings" panose="05000000000000000000" pitchFamily="2" charset="2"/>
              <a:buNone/>
              <a:defRPr/>
            </a:pPr>
            <a:endParaRPr lang="zh-CN" altLang="en-US" dirty="0" smtClean="0">
              <a:solidFill>
                <a:schemeClr val="tx1"/>
              </a:solidFill>
              <a:latin typeface="+mj-ea"/>
              <a:ea typeface="+mj-ea"/>
            </a:endParaRPr>
          </a:p>
          <a:p>
            <a:pPr>
              <a:defRPr/>
            </a:pPr>
            <a:endParaRPr lang="zh-CN" altLang="en-US" dirty="0">
              <a:latin typeface="+mj-ea"/>
              <a:ea typeface="+mj-ea"/>
            </a:endParaRPr>
          </a:p>
        </p:txBody>
      </p:sp>
      <p:sp>
        <p:nvSpPr>
          <p:cNvPr id="3"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chemeClr val="hlink"/>
                </a:solidFill>
                <a:latin typeface="华文新魏" panose="02010800040101010101" pitchFamily="2" charset="-122"/>
                <a:ea typeface="华文新魏" panose="02010800040101010101" pitchFamily="2" charset="-122"/>
              </a:rPr>
              <a:t>按钮</a:t>
            </a: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a:xfrm>
            <a:off x="71438" y="1071563"/>
            <a:ext cx="8977312" cy="5054600"/>
          </a:xfrm>
        </p:spPr>
        <p:txBody>
          <a:bodyPr/>
          <a:lstStyle/>
          <a:p>
            <a:pPr marL="711200" lvl="2" indent="-711200">
              <a:buClr>
                <a:schemeClr val="tx1"/>
              </a:buClr>
              <a:buFont typeface="Wingdings" panose="05000000000000000000" pitchFamily="2" charset="2"/>
              <a:buNone/>
            </a:pPr>
            <a:r>
              <a:rPr lang="zh-CN" altLang="en-US" smtClean="0"/>
              <a:t>步骤二：</a:t>
            </a:r>
            <a:r>
              <a:rPr lang="zh-CN" altLang="en-US" smtClean="0">
                <a:solidFill>
                  <a:schemeClr val="tx1"/>
                </a:solidFill>
              </a:rPr>
              <a:t>添加按钮（确认和保存按钮）</a:t>
            </a:r>
            <a:endParaRPr lang="zh-CN" altLang="en-US" sz="2400" smtClean="0">
              <a:solidFill>
                <a:schemeClr val="tx1"/>
              </a:solidFill>
            </a:endParaRPr>
          </a:p>
          <a:p>
            <a:pPr>
              <a:buFont typeface="Wingdings" panose="05000000000000000000" pitchFamily="2" charset="2"/>
              <a:buNone/>
            </a:pPr>
            <a:endParaRPr lang="zh-CN" altLang="en-US" smtClean="0"/>
          </a:p>
        </p:txBody>
      </p:sp>
      <p:sp>
        <p:nvSpPr>
          <p:cNvPr id="3" name="Rectangle 2"/>
          <p:cNvSpPr txBox="1">
            <a:spLocks noChangeArrowheads="1"/>
          </p:cNvSpPr>
          <p:nvPr/>
        </p:nvSpPr>
        <p:spPr>
          <a:xfrm>
            <a:off x="428625" y="357188"/>
            <a:ext cx="8229600"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示例：学生信息管理系统</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
        <p:nvSpPr>
          <p:cNvPr id="34821" name="TextBox 5"/>
          <p:cNvSpPr txBox="1">
            <a:spLocks noChangeArrowheads="1"/>
          </p:cNvSpPr>
          <p:nvPr/>
        </p:nvSpPr>
        <p:spPr bwMode="auto">
          <a:xfrm>
            <a:off x="285750" y="1571625"/>
            <a:ext cx="778668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sz="2400" b="1" dirty="0" err="1">
                <a:solidFill>
                  <a:srgbClr val="FF0000"/>
                </a:solidFill>
                <a:latin typeface="华文新魏" panose="02010800040101010101" pitchFamily="2" charset="-122"/>
                <a:ea typeface="华文新魏" panose="02010800040101010101" pitchFamily="2" charset="-122"/>
              </a:rPr>
              <a:t>JFrame</a:t>
            </a:r>
            <a:r>
              <a:rPr lang="en-US" altLang="zh-CN" sz="2400" b="1" dirty="0">
                <a:solidFill>
                  <a:srgbClr val="FF0000"/>
                </a:solidFill>
                <a:latin typeface="华文新魏" panose="02010800040101010101" pitchFamily="2" charset="-122"/>
                <a:ea typeface="华文新魏" panose="02010800040101010101" pitchFamily="2" charset="-122"/>
              </a:rPr>
              <a:t> f=new </a:t>
            </a:r>
            <a:r>
              <a:rPr lang="en-US" altLang="zh-CN" sz="2400" b="1" dirty="0" err="1">
                <a:solidFill>
                  <a:srgbClr val="FF0000"/>
                </a:solidFill>
                <a:latin typeface="华文新魏" panose="02010800040101010101" pitchFamily="2" charset="-122"/>
                <a:ea typeface="华文新魏" panose="02010800040101010101" pitchFamily="2" charset="-122"/>
              </a:rPr>
              <a:t>JFrame</a:t>
            </a:r>
            <a:r>
              <a:rPr lang="en-US" altLang="zh-CN" sz="2400" b="1" dirty="0">
                <a:solidFill>
                  <a:srgbClr val="FF0000"/>
                </a:solidFill>
                <a:latin typeface="华文新魏" panose="02010800040101010101" pitchFamily="2" charset="-122"/>
                <a:ea typeface="华文新魏" panose="02010800040101010101" pitchFamily="2" charset="-122"/>
              </a:rPr>
              <a:t>(); ……</a:t>
            </a:r>
          </a:p>
          <a:p>
            <a:pPr eaLnBrk="1" hangingPunct="1"/>
            <a:r>
              <a:rPr lang="en-US" altLang="zh-CN" sz="2400" b="1" dirty="0">
                <a:solidFill>
                  <a:srgbClr val="FF0000"/>
                </a:solidFill>
                <a:latin typeface="华文新魏" panose="02010800040101010101" pitchFamily="2" charset="-122"/>
                <a:ea typeface="华文新魏" panose="02010800040101010101" pitchFamily="2" charset="-122"/>
              </a:rPr>
              <a:t>Container con=</a:t>
            </a:r>
            <a:r>
              <a:rPr lang="en-US" altLang="zh-CN" sz="2400" b="1" dirty="0" err="1">
                <a:solidFill>
                  <a:srgbClr val="FF0000"/>
                </a:solidFill>
                <a:latin typeface="华文新魏" panose="02010800040101010101" pitchFamily="2" charset="-122"/>
                <a:ea typeface="华文新魏" panose="02010800040101010101" pitchFamily="2" charset="-122"/>
              </a:rPr>
              <a:t>f.getContentPane</a:t>
            </a:r>
            <a:r>
              <a:rPr lang="en-US" altLang="zh-CN" sz="2400" b="1" dirty="0">
                <a:solidFill>
                  <a:srgbClr val="FF0000"/>
                </a:solidFill>
                <a:latin typeface="华文新魏" panose="02010800040101010101" pitchFamily="2" charset="-122"/>
                <a:ea typeface="华文新魏" panose="02010800040101010101" pitchFamily="2" charset="-122"/>
              </a:rPr>
              <a:t>();</a:t>
            </a:r>
          </a:p>
          <a:p>
            <a:pPr eaLnBrk="1" hangingPunct="1"/>
            <a:r>
              <a:rPr lang="en-US" altLang="zh-CN" sz="2400" b="1" dirty="0" err="1">
                <a:solidFill>
                  <a:srgbClr val="FF0000"/>
                </a:solidFill>
                <a:latin typeface="华文新魏" panose="02010800040101010101" pitchFamily="2" charset="-122"/>
                <a:ea typeface="华文新魏" panose="02010800040101010101" pitchFamily="2" charset="-122"/>
              </a:rPr>
              <a:t>JPanel</a:t>
            </a:r>
            <a:r>
              <a:rPr lang="en-US" altLang="zh-CN" sz="2400" b="1" dirty="0">
                <a:solidFill>
                  <a:srgbClr val="FF0000"/>
                </a:solidFill>
                <a:latin typeface="华文新魏" panose="02010800040101010101" pitchFamily="2" charset="-122"/>
                <a:ea typeface="华文新魏" panose="02010800040101010101" pitchFamily="2" charset="-122"/>
              </a:rPr>
              <a:t> pan=new </a:t>
            </a:r>
            <a:r>
              <a:rPr lang="en-US" altLang="zh-CN" sz="2400" b="1" dirty="0" err="1">
                <a:solidFill>
                  <a:srgbClr val="FF0000"/>
                </a:solidFill>
                <a:latin typeface="华文新魏" panose="02010800040101010101" pitchFamily="2" charset="-122"/>
                <a:ea typeface="华文新魏" panose="02010800040101010101" pitchFamily="2" charset="-122"/>
              </a:rPr>
              <a:t>JPanel</a:t>
            </a:r>
            <a:r>
              <a:rPr lang="en-US" altLang="zh-CN" sz="2400" b="1" dirty="0">
                <a:solidFill>
                  <a:srgbClr val="FF0000"/>
                </a:solidFill>
                <a:latin typeface="华文新魏" panose="02010800040101010101" pitchFamily="2" charset="-122"/>
                <a:ea typeface="华文新魏" panose="02010800040101010101" pitchFamily="2" charset="-122"/>
              </a:rPr>
              <a:t>();</a:t>
            </a:r>
          </a:p>
          <a:p>
            <a:pPr eaLnBrk="1" hangingPunct="1"/>
            <a:r>
              <a:rPr lang="en-US" altLang="zh-CN" sz="2400" b="1" dirty="0" err="1">
                <a:solidFill>
                  <a:srgbClr val="FF0000"/>
                </a:solidFill>
                <a:latin typeface="华文新魏" panose="02010800040101010101" pitchFamily="2" charset="-122"/>
                <a:ea typeface="华文新魏" panose="02010800040101010101" pitchFamily="2" charset="-122"/>
              </a:rPr>
              <a:t>JLabel</a:t>
            </a:r>
            <a:r>
              <a:rPr lang="en-US" altLang="zh-CN" sz="2400" b="1" dirty="0">
                <a:solidFill>
                  <a:srgbClr val="FF0000"/>
                </a:solidFill>
                <a:latin typeface="华文新魏" panose="02010800040101010101" pitchFamily="2" charset="-122"/>
                <a:ea typeface="华文新魏" panose="02010800040101010101" pitchFamily="2" charset="-122"/>
              </a:rPr>
              <a:t> </a:t>
            </a:r>
            <a:r>
              <a:rPr lang="en-US" altLang="zh-CN" sz="2400" b="1" dirty="0" err="1">
                <a:solidFill>
                  <a:srgbClr val="FF0000"/>
                </a:solidFill>
                <a:latin typeface="华文新魏" panose="02010800040101010101" pitchFamily="2" charset="-122"/>
                <a:ea typeface="华文新魏" panose="02010800040101010101" pitchFamily="2" charset="-122"/>
              </a:rPr>
              <a:t>l_xml_xm</a:t>
            </a:r>
            <a:r>
              <a:rPr lang="en-US" altLang="zh-CN" sz="2400" b="1" dirty="0">
                <a:solidFill>
                  <a:srgbClr val="FF0000"/>
                </a:solidFill>
                <a:latin typeface="华文新魏" panose="02010800040101010101" pitchFamily="2" charset="-122"/>
                <a:ea typeface="华文新魏" panose="02010800040101010101" pitchFamily="2" charset="-122"/>
              </a:rPr>
              <a:t>=new </a:t>
            </a:r>
            <a:r>
              <a:rPr lang="en-US" altLang="zh-CN" sz="2400" b="1" dirty="0" err="1">
                <a:solidFill>
                  <a:srgbClr val="FF0000"/>
                </a:solidFill>
                <a:latin typeface="华文新魏" panose="02010800040101010101" pitchFamily="2" charset="-122"/>
                <a:ea typeface="华文新魏" panose="02010800040101010101" pitchFamily="2" charset="-122"/>
              </a:rPr>
              <a:t>JLabel</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姓名</a:t>
            </a:r>
            <a:r>
              <a:rPr lang="en-US" altLang="zh-CN" sz="2400" b="1" dirty="0">
                <a:solidFill>
                  <a:srgbClr val="FF0000"/>
                </a:solidFill>
                <a:latin typeface="华文新魏" panose="02010800040101010101" pitchFamily="2" charset="-122"/>
                <a:ea typeface="华文新魏" panose="02010800040101010101" pitchFamily="2" charset="-122"/>
              </a:rPr>
              <a:t>");</a:t>
            </a:r>
          </a:p>
          <a:p>
            <a:pPr eaLnBrk="1" hangingPunct="1"/>
            <a:r>
              <a:rPr lang="en-US" altLang="zh-CN" sz="2400" b="1" dirty="0" err="1">
                <a:solidFill>
                  <a:srgbClr val="FF0000"/>
                </a:solidFill>
                <a:latin typeface="华文新魏" panose="02010800040101010101" pitchFamily="2" charset="-122"/>
                <a:ea typeface="华文新魏" panose="02010800040101010101" pitchFamily="2" charset="-122"/>
              </a:rPr>
              <a:t>pan.add</a:t>
            </a:r>
            <a:r>
              <a:rPr lang="en-US" altLang="zh-CN" sz="2400" b="1" dirty="0">
                <a:solidFill>
                  <a:srgbClr val="FF0000"/>
                </a:solidFill>
                <a:latin typeface="华文新魏" panose="02010800040101010101" pitchFamily="2" charset="-122"/>
                <a:ea typeface="华文新魏" panose="02010800040101010101" pitchFamily="2" charset="-122"/>
              </a:rPr>
              <a:t>(</a:t>
            </a:r>
            <a:r>
              <a:rPr lang="en-US" altLang="zh-CN" sz="2400" b="1" dirty="0" err="1">
                <a:solidFill>
                  <a:srgbClr val="FF0000"/>
                </a:solidFill>
                <a:latin typeface="华文新魏" panose="02010800040101010101" pitchFamily="2" charset="-122"/>
                <a:ea typeface="华文新魏" panose="02010800040101010101" pitchFamily="2" charset="-122"/>
              </a:rPr>
              <a:t>l_xm</a:t>
            </a:r>
            <a:r>
              <a:rPr lang="en-US" altLang="zh-CN" sz="2400" b="1" dirty="0">
                <a:solidFill>
                  <a:srgbClr val="FF0000"/>
                </a:solidFill>
                <a:latin typeface="华文新魏" panose="02010800040101010101" pitchFamily="2" charset="-122"/>
                <a:ea typeface="华文新魏" panose="02010800040101010101" pitchFamily="2" charset="-122"/>
              </a:rPr>
              <a:t>); ……</a:t>
            </a:r>
          </a:p>
          <a:p>
            <a:pPr eaLnBrk="1" hangingPunct="1"/>
            <a:r>
              <a:rPr lang="en-US" altLang="zh-CN" sz="2400" b="1" dirty="0" err="1">
                <a:latin typeface="华文新魏" panose="02010800040101010101" pitchFamily="2" charset="-122"/>
                <a:ea typeface="华文新魏" panose="02010800040101010101" pitchFamily="2" charset="-122"/>
              </a:rPr>
              <a:t>JButton</a:t>
            </a:r>
            <a:r>
              <a:rPr lang="en-US" altLang="zh-CN" sz="2400" b="1" dirty="0">
                <a:latin typeface="华文新魏" panose="02010800040101010101" pitchFamily="2" charset="-122"/>
                <a:ea typeface="华文新魏" panose="02010800040101010101" pitchFamily="2" charset="-122"/>
              </a:rPr>
              <a:t> </a:t>
            </a:r>
            <a:r>
              <a:rPr lang="en-US" altLang="zh-CN" sz="2400" b="1" dirty="0" err="1">
                <a:latin typeface="华文新魏" panose="02010800040101010101" pitchFamily="2" charset="-122"/>
                <a:ea typeface="华文新魏" panose="02010800040101010101" pitchFamily="2" charset="-122"/>
              </a:rPr>
              <a:t>b_sub</a:t>
            </a:r>
            <a:r>
              <a:rPr lang="en-US" altLang="zh-CN" sz="2400" b="1" dirty="0">
                <a:latin typeface="华文新魏" panose="02010800040101010101" pitchFamily="2" charset="-122"/>
                <a:ea typeface="华文新魏" panose="02010800040101010101" pitchFamily="2" charset="-122"/>
              </a:rPr>
              <a:t>=new </a:t>
            </a:r>
            <a:r>
              <a:rPr lang="en-US" altLang="zh-CN" sz="2400" b="1" dirty="0" err="1">
                <a:latin typeface="华文新魏" panose="02010800040101010101" pitchFamily="2" charset="-122"/>
                <a:ea typeface="华文新魏" panose="02010800040101010101" pitchFamily="2" charset="-122"/>
              </a:rPr>
              <a:t>JButton</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确认</a:t>
            </a:r>
            <a:r>
              <a:rPr lang="en-US" altLang="zh-CN" sz="2400" b="1" dirty="0">
                <a:latin typeface="华文新魏" panose="02010800040101010101" pitchFamily="2" charset="-122"/>
                <a:ea typeface="华文新魏" panose="02010800040101010101" pitchFamily="2" charset="-122"/>
              </a:rPr>
              <a:t>");</a:t>
            </a:r>
          </a:p>
          <a:p>
            <a:pPr eaLnBrk="1" hangingPunct="1"/>
            <a:r>
              <a:rPr lang="en-US" altLang="zh-CN" sz="2400" b="1" dirty="0" err="1">
                <a:latin typeface="华文新魏" panose="02010800040101010101" pitchFamily="2" charset="-122"/>
                <a:ea typeface="华文新魏" panose="02010800040101010101" pitchFamily="2" charset="-122"/>
              </a:rPr>
              <a:t>pan.add</a:t>
            </a:r>
            <a:r>
              <a:rPr lang="en-US" altLang="zh-CN"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b_sub</a:t>
            </a:r>
            <a:r>
              <a:rPr lang="en-US" altLang="zh-CN" sz="2400" b="1" dirty="0">
                <a:latin typeface="华文新魏" panose="02010800040101010101" pitchFamily="2" charset="-122"/>
                <a:ea typeface="华文新魏" panose="02010800040101010101" pitchFamily="2" charset="-122"/>
              </a:rPr>
              <a:t>);</a:t>
            </a:r>
          </a:p>
          <a:p>
            <a:pPr eaLnBrk="1" hangingPunct="1"/>
            <a:r>
              <a:rPr lang="en-US" altLang="zh-CN" sz="2400" b="1" dirty="0" err="1">
                <a:latin typeface="华文新魏" panose="02010800040101010101" pitchFamily="2" charset="-122"/>
                <a:ea typeface="华文新魏" panose="02010800040101010101" pitchFamily="2" charset="-122"/>
              </a:rPr>
              <a:t>JButton</a:t>
            </a:r>
            <a:r>
              <a:rPr lang="en-US" altLang="zh-CN" sz="2400" b="1" dirty="0">
                <a:latin typeface="华文新魏" panose="02010800040101010101" pitchFamily="2" charset="-122"/>
                <a:ea typeface="华文新魏" panose="02010800040101010101" pitchFamily="2" charset="-122"/>
              </a:rPr>
              <a:t> </a:t>
            </a:r>
            <a:r>
              <a:rPr lang="en-US" altLang="zh-CN" sz="2400" b="1" dirty="0" err="1">
                <a:latin typeface="华文新魏" panose="02010800040101010101" pitchFamily="2" charset="-122"/>
                <a:ea typeface="华文新魏" panose="02010800040101010101" pitchFamily="2" charset="-122"/>
              </a:rPr>
              <a:t>b_save</a:t>
            </a:r>
            <a:r>
              <a:rPr lang="en-US" altLang="zh-CN" sz="2400" b="1" dirty="0">
                <a:latin typeface="华文新魏" panose="02010800040101010101" pitchFamily="2" charset="-122"/>
                <a:ea typeface="华文新魏" panose="02010800040101010101" pitchFamily="2" charset="-122"/>
              </a:rPr>
              <a:t>=new </a:t>
            </a:r>
            <a:r>
              <a:rPr lang="en-US" altLang="zh-CN" sz="2400" b="1" dirty="0" err="1">
                <a:latin typeface="华文新魏" panose="02010800040101010101" pitchFamily="2" charset="-122"/>
                <a:ea typeface="华文新魏" panose="02010800040101010101" pitchFamily="2" charset="-122"/>
              </a:rPr>
              <a:t>JButton</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保存</a:t>
            </a:r>
            <a:r>
              <a:rPr lang="en-US" altLang="zh-CN" sz="2400" b="1" dirty="0">
                <a:latin typeface="华文新魏" panose="02010800040101010101" pitchFamily="2" charset="-122"/>
                <a:ea typeface="华文新魏" panose="02010800040101010101" pitchFamily="2" charset="-122"/>
              </a:rPr>
              <a:t>");</a:t>
            </a:r>
          </a:p>
          <a:p>
            <a:pPr eaLnBrk="1" hangingPunct="1"/>
            <a:r>
              <a:rPr lang="en-US" altLang="zh-CN" sz="2400" b="1" dirty="0" err="1">
                <a:latin typeface="华文新魏" panose="02010800040101010101" pitchFamily="2" charset="-122"/>
                <a:ea typeface="华文新魏" panose="02010800040101010101" pitchFamily="2" charset="-122"/>
              </a:rPr>
              <a:t>pan.add</a:t>
            </a:r>
            <a:r>
              <a:rPr lang="en-US" altLang="zh-CN"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b_save</a:t>
            </a:r>
            <a:r>
              <a:rPr lang="en-US" altLang="zh-CN" sz="2400" b="1" dirty="0">
                <a:latin typeface="华文新魏" panose="02010800040101010101" pitchFamily="2" charset="-122"/>
                <a:ea typeface="华文新魏" panose="02010800040101010101" pitchFamily="2" charset="-122"/>
              </a:rPr>
              <a:t>); </a:t>
            </a:r>
          </a:p>
          <a:p>
            <a:pPr eaLnBrk="1" hangingPunct="1"/>
            <a:r>
              <a:rPr lang="en-US" altLang="zh-CN" sz="2400" b="1" dirty="0" err="1">
                <a:solidFill>
                  <a:srgbClr val="FF0000"/>
                </a:solidFill>
                <a:latin typeface="华文新魏" panose="02010800040101010101" pitchFamily="2" charset="-122"/>
                <a:ea typeface="华文新魏" panose="02010800040101010101" pitchFamily="2" charset="-122"/>
              </a:rPr>
              <a:t>con.add</a:t>
            </a:r>
            <a:r>
              <a:rPr lang="en-US" altLang="zh-CN" sz="2400" b="1" dirty="0">
                <a:solidFill>
                  <a:srgbClr val="FF0000"/>
                </a:solidFill>
                <a:latin typeface="华文新魏" panose="02010800040101010101" pitchFamily="2" charset="-122"/>
                <a:ea typeface="华文新魏" panose="02010800040101010101" pitchFamily="2" charset="-122"/>
              </a:rPr>
              <a:t>(pan);</a:t>
            </a:r>
          </a:p>
          <a:p>
            <a:pPr eaLnBrk="1" hangingPunct="1"/>
            <a:r>
              <a:rPr lang="en-US" altLang="zh-CN" sz="2400" b="1" dirty="0" err="1">
                <a:solidFill>
                  <a:srgbClr val="FF0000"/>
                </a:solidFill>
                <a:latin typeface="华文新魏" panose="02010800040101010101" pitchFamily="2" charset="-122"/>
                <a:ea typeface="华文新魏" panose="02010800040101010101" pitchFamily="2" charset="-122"/>
              </a:rPr>
              <a:t>f.setVisible</a:t>
            </a:r>
            <a:r>
              <a:rPr lang="en-US" altLang="zh-CN" sz="2400" b="1" dirty="0">
                <a:solidFill>
                  <a:srgbClr val="FF0000"/>
                </a:solidFill>
                <a:latin typeface="华文新魏" panose="02010800040101010101" pitchFamily="2" charset="-122"/>
                <a:ea typeface="华文新魏" panose="02010800040101010101" pitchFamily="2" charset="-122"/>
              </a:rPr>
              <a:t>(true);</a:t>
            </a:r>
            <a:endParaRPr lang="zh-CN" altLang="en-US" sz="2400" b="1" dirty="0">
              <a:solidFill>
                <a:srgbClr val="FF0000"/>
              </a:solidFill>
              <a:latin typeface="华文新魏" panose="02010800040101010101" pitchFamily="2" charset="-122"/>
              <a:ea typeface="华文新魏" panose="02010800040101010101" pitchFamily="2" charset="-122"/>
            </a:endParaRPr>
          </a:p>
        </p:txBody>
      </p:sp>
      <p:pic>
        <p:nvPicPr>
          <p:cNvPr id="348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3071813"/>
            <a:ext cx="360045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038"/>
          <p:cNvSpPr>
            <a:spLocks noChangeArrowheads="1"/>
          </p:cNvSpPr>
          <p:nvPr/>
        </p:nvSpPr>
        <p:spPr bwMode="auto">
          <a:xfrm>
            <a:off x="3995936" y="4489507"/>
            <a:ext cx="5040560" cy="1947665"/>
          </a:xfrm>
          <a:prstGeom prst="rect">
            <a:avLst/>
          </a:prstGeom>
          <a:noFill/>
          <a:ln w="9525">
            <a:noFill/>
            <a:miter lim="800000"/>
            <a:headEnd/>
            <a:tailEnd/>
          </a:ln>
          <a:effectLst/>
        </p:spPr>
        <p:txBody>
          <a:bodyPr/>
          <a:lstStyle/>
          <a:p>
            <a:pPr marL="0" lvl="2">
              <a:lnSpc>
                <a:spcPct val="120000"/>
              </a:lnSpc>
              <a:spcBef>
                <a:spcPts val="0"/>
              </a:spcBef>
              <a:buClr>
                <a:srgbClr val="FFFF00"/>
              </a:buClr>
              <a:buFont typeface="Wingdings" pitchFamily="2" charset="2"/>
              <a:buChar char="n"/>
              <a:defRPr/>
            </a:pPr>
            <a:r>
              <a:rPr lang="zh-CN" altLang="en-US" sz="2000" dirty="0">
                <a:solidFill>
                  <a:srgbClr val="FF0000"/>
                </a:solidFill>
              </a:rPr>
              <a:t>构造方法</a:t>
            </a:r>
          </a:p>
          <a:p>
            <a:pPr marL="0" lvl="2">
              <a:lnSpc>
                <a:spcPct val="95000"/>
              </a:lnSpc>
              <a:defRPr/>
            </a:pPr>
            <a:r>
              <a:rPr lang="en-US" altLang="zh-CN" sz="2000" dirty="0" err="1">
                <a:latin typeface="+mn-lt"/>
              </a:rPr>
              <a:t>JTextField</a:t>
            </a:r>
            <a:r>
              <a:rPr lang="en-US" altLang="zh-CN" sz="2000" dirty="0">
                <a:latin typeface="+mn-lt"/>
              </a:rPr>
              <a:t> tf1 = </a:t>
            </a:r>
            <a:r>
              <a:rPr lang="en-US" altLang="zh-CN" sz="2000" dirty="0" smtClean="0">
                <a:latin typeface="+mn-lt"/>
              </a:rPr>
              <a:t>new </a:t>
            </a:r>
            <a:r>
              <a:rPr lang="en-US" altLang="zh-CN" sz="2000" dirty="0" err="1" smtClean="0">
                <a:latin typeface="+mn-lt"/>
              </a:rPr>
              <a:t>JTextField</a:t>
            </a:r>
            <a:r>
              <a:rPr lang="en-US" altLang="zh-CN" sz="2000" dirty="0" smtClean="0">
                <a:latin typeface="+mn-lt"/>
              </a:rPr>
              <a:t>(10</a:t>
            </a:r>
            <a:r>
              <a:rPr lang="en-US" altLang="zh-CN" sz="2000" dirty="0">
                <a:latin typeface="+mn-lt"/>
              </a:rPr>
              <a:t>);</a:t>
            </a:r>
          </a:p>
          <a:p>
            <a:pPr marL="0" lvl="2">
              <a:lnSpc>
                <a:spcPct val="95000"/>
              </a:lnSpc>
              <a:defRPr/>
            </a:pPr>
            <a:r>
              <a:rPr lang="en-US" altLang="zh-CN" sz="2000" dirty="0" err="1">
                <a:latin typeface="+mn-lt"/>
              </a:rPr>
              <a:t>JTextField</a:t>
            </a:r>
            <a:r>
              <a:rPr lang="en-US" altLang="zh-CN" sz="2000" dirty="0">
                <a:latin typeface="+mn-lt"/>
              </a:rPr>
              <a:t> tf2 = new </a:t>
            </a:r>
            <a:r>
              <a:rPr lang="en-US" altLang="zh-CN" sz="2000" dirty="0" err="1">
                <a:latin typeface="+mn-lt"/>
              </a:rPr>
              <a:t>TextField</a:t>
            </a:r>
            <a:r>
              <a:rPr lang="en-US" altLang="zh-CN" sz="2000" dirty="0">
                <a:latin typeface="+mn-lt"/>
              </a:rPr>
              <a:t>(“</a:t>
            </a:r>
            <a:r>
              <a:rPr lang="en-US" altLang="zh-CN" sz="2000" dirty="0" err="1">
                <a:latin typeface="+mn-lt"/>
              </a:rPr>
              <a:t>aa</a:t>
            </a:r>
            <a:r>
              <a:rPr lang="en-US" altLang="zh-CN" sz="2000" dirty="0">
                <a:latin typeface="+mn-lt"/>
              </a:rPr>
              <a:t>”);</a:t>
            </a:r>
          </a:p>
          <a:p>
            <a:pPr marL="0" lvl="2">
              <a:lnSpc>
                <a:spcPct val="95000"/>
              </a:lnSpc>
              <a:defRPr/>
            </a:pPr>
            <a:r>
              <a:rPr lang="en-US" altLang="zh-CN" sz="2000" dirty="0" err="1">
                <a:latin typeface="+mn-lt"/>
              </a:rPr>
              <a:t>JTextField</a:t>
            </a:r>
            <a:r>
              <a:rPr lang="en-US" altLang="zh-CN" sz="2000" dirty="0">
                <a:latin typeface="+mn-lt"/>
              </a:rPr>
              <a:t> tf3 = new </a:t>
            </a:r>
            <a:r>
              <a:rPr lang="en-US" altLang="zh-CN" sz="2000" dirty="0" err="1">
                <a:latin typeface="+mn-lt"/>
              </a:rPr>
              <a:t>JTextField</a:t>
            </a:r>
            <a:r>
              <a:rPr lang="en-US" altLang="zh-CN" sz="2000" dirty="0">
                <a:latin typeface="+mn-lt"/>
              </a:rPr>
              <a:t>(“</a:t>
            </a:r>
            <a:r>
              <a:rPr lang="en-US" altLang="zh-CN" sz="2000" dirty="0" smtClean="0">
                <a:latin typeface="+mn-lt"/>
              </a:rPr>
              <a:t>aa”</a:t>
            </a:r>
            <a:r>
              <a:rPr lang="en-US" altLang="zh-CN" sz="2000" dirty="0">
                <a:latin typeface="+mn-lt"/>
              </a:rPr>
              <a:t>,</a:t>
            </a:r>
            <a:r>
              <a:rPr lang="en-US" altLang="zh-CN" sz="2000" dirty="0" smtClean="0">
                <a:latin typeface="+mn-lt"/>
              </a:rPr>
              <a:t>8</a:t>
            </a:r>
            <a:r>
              <a:rPr lang="en-US" altLang="zh-CN" sz="2000" dirty="0">
                <a:latin typeface="+mn-lt"/>
              </a:rPr>
              <a:t>);</a:t>
            </a:r>
          </a:p>
        </p:txBody>
      </p:sp>
      <p:grpSp>
        <p:nvGrpSpPr>
          <p:cNvPr id="35843" name="组合 18"/>
          <p:cNvGrpSpPr>
            <a:grpSpLocks/>
          </p:cNvGrpSpPr>
          <p:nvPr/>
        </p:nvGrpSpPr>
        <p:grpSpPr bwMode="auto">
          <a:xfrm>
            <a:off x="325959" y="1151384"/>
            <a:ext cx="8229600" cy="2514600"/>
            <a:chOff x="319088" y="1143000"/>
            <a:chExt cx="8229600" cy="2514600"/>
          </a:xfrm>
        </p:grpSpPr>
        <p:grpSp>
          <p:nvGrpSpPr>
            <p:cNvPr id="35847" name="Group 1037"/>
            <p:cNvGrpSpPr>
              <a:grpSpLocks/>
            </p:cNvGrpSpPr>
            <p:nvPr/>
          </p:nvGrpSpPr>
          <p:grpSpPr bwMode="auto">
            <a:xfrm>
              <a:off x="2071688" y="1143000"/>
              <a:ext cx="4648200" cy="2514600"/>
              <a:chOff x="1152" y="1056"/>
              <a:chExt cx="2928" cy="1824"/>
            </a:xfrm>
          </p:grpSpPr>
          <p:sp>
            <p:nvSpPr>
              <p:cNvPr id="35850" name="Rectangle 1028"/>
              <p:cNvSpPr>
                <a:spLocks noChangeArrowheads="1"/>
              </p:cNvSpPr>
              <p:nvPr/>
            </p:nvSpPr>
            <p:spPr bwMode="auto">
              <a:xfrm>
                <a:off x="1968" y="1056"/>
                <a:ext cx="1296" cy="384"/>
              </a:xfrm>
              <a:prstGeom prst="rect">
                <a:avLst/>
              </a:prstGeom>
              <a:solidFill>
                <a:srgbClr val="CCFFCC"/>
              </a:solidFill>
              <a:ln w="38100">
                <a:solidFill>
                  <a:srgbClr val="FF9900"/>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b="1">
                    <a:solidFill>
                      <a:srgbClr val="FF0000"/>
                    </a:solidFill>
                  </a:rPr>
                  <a:t>Component</a:t>
                </a:r>
              </a:p>
            </p:txBody>
          </p:sp>
          <p:sp>
            <p:nvSpPr>
              <p:cNvPr id="35851" name="Rectangle 1029"/>
              <p:cNvSpPr>
                <a:spLocks noChangeArrowheads="1"/>
              </p:cNvSpPr>
              <p:nvPr/>
            </p:nvSpPr>
            <p:spPr bwMode="auto">
              <a:xfrm>
                <a:off x="1968" y="1824"/>
                <a:ext cx="1296" cy="384"/>
              </a:xfrm>
              <a:prstGeom prst="rect">
                <a:avLst/>
              </a:prstGeom>
              <a:solidFill>
                <a:srgbClr val="CCFFCC"/>
              </a:solidFill>
              <a:ln w="38100">
                <a:solidFill>
                  <a:srgbClr val="FF9900"/>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b="1">
                    <a:solidFill>
                      <a:srgbClr val="FF0000"/>
                    </a:solidFill>
                  </a:rPr>
                  <a:t>TextComponent</a:t>
                </a:r>
              </a:p>
            </p:txBody>
          </p:sp>
          <p:sp>
            <p:nvSpPr>
              <p:cNvPr id="35852" name="Rectangle 1030"/>
              <p:cNvSpPr>
                <a:spLocks noChangeArrowheads="1"/>
              </p:cNvSpPr>
              <p:nvPr/>
            </p:nvSpPr>
            <p:spPr bwMode="auto">
              <a:xfrm>
                <a:off x="1152" y="2496"/>
                <a:ext cx="1296" cy="384"/>
              </a:xfrm>
              <a:prstGeom prst="rect">
                <a:avLst/>
              </a:prstGeom>
              <a:solidFill>
                <a:srgbClr val="CCFFCC"/>
              </a:solidFill>
              <a:ln w="38100">
                <a:solidFill>
                  <a:srgbClr val="FF9900"/>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b="1">
                    <a:solidFill>
                      <a:srgbClr val="FF0000"/>
                    </a:solidFill>
                  </a:rPr>
                  <a:t>JTextField</a:t>
                </a:r>
              </a:p>
            </p:txBody>
          </p:sp>
          <p:sp>
            <p:nvSpPr>
              <p:cNvPr id="35853" name="Rectangle 1031"/>
              <p:cNvSpPr>
                <a:spLocks noChangeArrowheads="1"/>
              </p:cNvSpPr>
              <p:nvPr/>
            </p:nvSpPr>
            <p:spPr bwMode="auto">
              <a:xfrm>
                <a:off x="2784" y="2496"/>
                <a:ext cx="1296" cy="384"/>
              </a:xfrm>
              <a:prstGeom prst="rect">
                <a:avLst/>
              </a:prstGeom>
              <a:solidFill>
                <a:srgbClr val="CCFFCC"/>
              </a:solidFill>
              <a:ln w="38100">
                <a:solidFill>
                  <a:srgbClr val="FF9900"/>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b="1">
                    <a:solidFill>
                      <a:srgbClr val="FF0000"/>
                    </a:solidFill>
                  </a:rPr>
                  <a:t>JTextArea</a:t>
                </a:r>
              </a:p>
            </p:txBody>
          </p:sp>
          <p:sp>
            <p:nvSpPr>
              <p:cNvPr id="35854" name="Line 1032"/>
              <p:cNvSpPr>
                <a:spLocks noChangeShapeType="1"/>
              </p:cNvSpPr>
              <p:nvPr/>
            </p:nvSpPr>
            <p:spPr bwMode="auto">
              <a:xfrm>
                <a:off x="2544" y="1440"/>
                <a:ext cx="0" cy="384"/>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FF0000"/>
                  </a:solidFill>
                </a:endParaRPr>
              </a:p>
            </p:txBody>
          </p:sp>
          <p:sp>
            <p:nvSpPr>
              <p:cNvPr id="35855" name="Line 1033"/>
              <p:cNvSpPr>
                <a:spLocks noChangeShapeType="1"/>
              </p:cNvSpPr>
              <p:nvPr/>
            </p:nvSpPr>
            <p:spPr bwMode="auto">
              <a:xfrm>
                <a:off x="2592" y="2208"/>
                <a:ext cx="0" cy="144"/>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FF0000"/>
                  </a:solidFill>
                </a:endParaRPr>
              </a:p>
            </p:txBody>
          </p:sp>
          <p:sp>
            <p:nvSpPr>
              <p:cNvPr id="35856" name="Line 1034"/>
              <p:cNvSpPr>
                <a:spLocks noChangeShapeType="1"/>
              </p:cNvSpPr>
              <p:nvPr/>
            </p:nvSpPr>
            <p:spPr bwMode="auto">
              <a:xfrm>
                <a:off x="1824" y="2352"/>
                <a:ext cx="1536"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FF0000"/>
                  </a:solidFill>
                </a:endParaRPr>
              </a:p>
            </p:txBody>
          </p:sp>
          <p:sp>
            <p:nvSpPr>
              <p:cNvPr id="35857" name="Line 1035"/>
              <p:cNvSpPr>
                <a:spLocks noChangeShapeType="1"/>
              </p:cNvSpPr>
              <p:nvPr/>
            </p:nvSpPr>
            <p:spPr bwMode="auto">
              <a:xfrm>
                <a:off x="1824" y="2352"/>
                <a:ext cx="0" cy="144"/>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FF0000"/>
                  </a:solidFill>
                </a:endParaRPr>
              </a:p>
            </p:txBody>
          </p:sp>
          <p:sp>
            <p:nvSpPr>
              <p:cNvPr id="35858" name="Line 1036"/>
              <p:cNvSpPr>
                <a:spLocks noChangeShapeType="1"/>
              </p:cNvSpPr>
              <p:nvPr/>
            </p:nvSpPr>
            <p:spPr bwMode="auto">
              <a:xfrm>
                <a:off x="3360" y="2352"/>
                <a:ext cx="0" cy="144"/>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FF0000"/>
                  </a:solidFill>
                </a:endParaRPr>
              </a:p>
            </p:txBody>
          </p:sp>
        </p:grpSp>
        <p:sp>
          <p:nvSpPr>
            <p:cNvPr id="35848" name="AutoShape 1039"/>
            <p:cNvSpPr>
              <a:spLocks noChangeArrowheads="1"/>
            </p:cNvSpPr>
            <p:nvPr/>
          </p:nvSpPr>
          <p:spPr bwMode="auto">
            <a:xfrm>
              <a:off x="319088" y="1905000"/>
              <a:ext cx="2209800" cy="457200"/>
            </a:xfrm>
            <a:prstGeom prst="wedgeRectCallout">
              <a:avLst>
                <a:gd name="adj1" fmla="val 41593"/>
                <a:gd name="adj2" fmla="val 200000"/>
              </a:avLst>
            </a:prstGeom>
            <a:solidFill>
              <a:srgbClr val="CCFFCC"/>
            </a:solidFill>
            <a:ln w="38100">
              <a:solidFill>
                <a:srgbClr val="FF9900"/>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zh-CN" altLang="en-US" b="1" dirty="0">
                  <a:solidFill>
                    <a:srgbClr val="FF0000"/>
                  </a:solidFill>
                </a:rPr>
                <a:t>单行的文本框</a:t>
              </a:r>
            </a:p>
          </p:txBody>
        </p:sp>
        <p:sp>
          <p:nvSpPr>
            <p:cNvPr id="35849" name="AutoShape 1040"/>
            <p:cNvSpPr>
              <a:spLocks noChangeArrowheads="1"/>
            </p:cNvSpPr>
            <p:nvPr/>
          </p:nvSpPr>
          <p:spPr bwMode="auto">
            <a:xfrm>
              <a:off x="6338888" y="1828800"/>
              <a:ext cx="2209800" cy="457200"/>
            </a:xfrm>
            <a:prstGeom prst="wedgeRectCallout">
              <a:avLst>
                <a:gd name="adj1" fmla="val -54093"/>
                <a:gd name="adj2" fmla="val 237500"/>
              </a:avLst>
            </a:prstGeom>
            <a:solidFill>
              <a:srgbClr val="CCFFCC"/>
            </a:solidFill>
            <a:ln w="38100">
              <a:solidFill>
                <a:srgbClr val="FF9900"/>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zh-CN" altLang="en-US" b="1">
                  <a:solidFill>
                    <a:srgbClr val="FF0000"/>
                  </a:solidFill>
                </a:rPr>
                <a:t>多行的文本区</a:t>
              </a:r>
            </a:p>
          </p:txBody>
        </p:sp>
      </p:grpSp>
      <p:sp>
        <p:nvSpPr>
          <p:cNvPr id="17"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chemeClr val="hlink"/>
                </a:solidFill>
                <a:ea typeface="楷体_GB2312" pitchFamily="49" charset="-122"/>
              </a:rPr>
              <a:t>文本框（</a:t>
            </a:r>
            <a:r>
              <a:rPr lang="en-US" altLang="zh-CN" sz="3600" b="1" dirty="0" err="1">
                <a:solidFill>
                  <a:schemeClr val="hlink"/>
                </a:solidFill>
                <a:ea typeface="楷体_GB2312" pitchFamily="49" charset="-122"/>
              </a:rPr>
              <a:t>JTextField</a:t>
            </a:r>
            <a:r>
              <a:rPr lang="zh-CN" altLang="en-US" sz="3600" b="1" dirty="0">
                <a:solidFill>
                  <a:schemeClr val="hlink"/>
                </a:solidFill>
                <a:ea typeface="楷体_GB2312" pitchFamily="49" charset="-122"/>
              </a:rPr>
              <a:t>）</a:t>
            </a: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
        <p:nvSpPr>
          <p:cNvPr id="35846" name="Rectangle 1038"/>
          <p:cNvSpPr>
            <a:spLocks noChangeArrowheads="1"/>
          </p:cNvSpPr>
          <p:nvPr/>
        </p:nvSpPr>
        <p:spPr bwMode="auto">
          <a:xfrm>
            <a:off x="0" y="4000500"/>
            <a:ext cx="50006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Garamond" panose="02020404030301010803" pitchFamily="18" charset="0"/>
                <a:ea typeface="宋体" panose="02010600030101010101" pitchFamily="2" charset="-122"/>
              </a:defRPr>
            </a:lvl1pPr>
            <a:lvl2pPr eaLnBrk="0" hangingPunct="0">
              <a:defRPr>
                <a:solidFill>
                  <a:schemeClr val="tx1"/>
                </a:solidFill>
                <a:latin typeface="Garamond" panose="02020404030301010803" pitchFamily="18" charset="0"/>
                <a:ea typeface="宋体" panose="02010600030101010101" pitchFamily="2" charset="-122"/>
              </a:defRPr>
            </a:lvl2pPr>
            <a:lvl3pPr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marL="0" lvl="2" eaLnBrk="1" hangingPunct="1">
              <a:lnSpc>
                <a:spcPct val="120000"/>
              </a:lnSpc>
              <a:buClr>
                <a:srgbClr val="FFFF00"/>
              </a:buClr>
              <a:buFont typeface="Wingdings" panose="05000000000000000000" pitchFamily="2" charset="2"/>
              <a:buChar char="n"/>
            </a:pPr>
            <a:r>
              <a:rPr lang="zh-CN" altLang="en-US" sz="2000" b="1" dirty="0">
                <a:solidFill>
                  <a:srgbClr val="FF0000"/>
                </a:solidFill>
                <a:ea typeface="楷体_GB2312" pitchFamily="49" charset="-122"/>
              </a:rPr>
              <a:t>其它方法</a:t>
            </a:r>
            <a:endParaRPr lang="en-US" altLang="zh-CN" sz="2000" b="1" dirty="0">
              <a:solidFill>
                <a:srgbClr val="FF0000"/>
              </a:solidFill>
              <a:ea typeface="楷体_GB2312" pitchFamily="49" charset="-122"/>
            </a:endParaRPr>
          </a:p>
          <a:p>
            <a:pPr marL="0" lvl="2" eaLnBrk="1" hangingPunct="1">
              <a:lnSpc>
                <a:spcPct val="120000"/>
              </a:lnSpc>
              <a:buClr>
                <a:srgbClr val="FFFF00"/>
              </a:buClr>
            </a:pPr>
            <a:r>
              <a:rPr lang="zh-CN" altLang="en-US" sz="2000" dirty="0">
                <a:ea typeface="楷体_GB2312" pitchFamily="49" charset="-122"/>
              </a:rPr>
              <a:t> </a:t>
            </a:r>
            <a:r>
              <a:rPr lang="en-US" altLang="zh-CN" sz="2000" b="1" dirty="0">
                <a:ea typeface="楷体_GB2312" pitchFamily="49" charset="-122"/>
              </a:rPr>
              <a:t>public String </a:t>
            </a:r>
            <a:r>
              <a:rPr lang="en-US" altLang="zh-CN" sz="2000" b="1" dirty="0" err="1">
                <a:ea typeface="楷体_GB2312" pitchFamily="49" charset="-122"/>
              </a:rPr>
              <a:t>getText</a:t>
            </a:r>
            <a:r>
              <a:rPr lang="en-US" altLang="zh-CN" sz="2000" b="1" dirty="0">
                <a:ea typeface="楷体_GB2312" pitchFamily="49" charset="-122"/>
              </a:rPr>
              <a:t>()</a:t>
            </a:r>
          </a:p>
          <a:p>
            <a:pPr marL="0" lvl="1" eaLnBrk="1" hangingPunct="1">
              <a:lnSpc>
                <a:spcPct val="120000"/>
              </a:lnSpc>
              <a:buClr>
                <a:schemeClr val="accent2"/>
              </a:buClr>
              <a:buFont typeface="Wingdings" panose="05000000000000000000" pitchFamily="2" charset="2"/>
              <a:buNone/>
            </a:pPr>
            <a:r>
              <a:rPr lang="en-US" altLang="zh-CN" sz="2000" b="1" dirty="0">
                <a:ea typeface="楷体_GB2312" pitchFamily="49" charset="-122"/>
              </a:rPr>
              <a:t> public String </a:t>
            </a:r>
            <a:r>
              <a:rPr lang="en-US" altLang="zh-CN" sz="2000" b="1" dirty="0" err="1">
                <a:ea typeface="楷体_GB2312" pitchFamily="49" charset="-122"/>
              </a:rPr>
              <a:t>getSelectedText</a:t>
            </a:r>
            <a:r>
              <a:rPr lang="en-US" altLang="zh-CN" sz="2000" b="1" dirty="0">
                <a:ea typeface="楷体_GB2312" pitchFamily="49" charset="-122"/>
              </a:rPr>
              <a:t>()</a:t>
            </a:r>
          </a:p>
          <a:p>
            <a:pPr marL="0" lvl="1" eaLnBrk="1" hangingPunct="1">
              <a:lnSpc>
                <a:spcPct val="120000"/>
              </a:lnSpc>
              <a:buClr>
                <a:schemeClr val="accent2"/>
              </a:buClr>
              <a:buFont typeface="Wingdings" panose="05000000000000000000" pitchFamily="2" charset="2"/>
              <a:buNone/>
            </a:pPr>
            <a:r>
              <a:rPr lang="en-US" altLang="zh-CN" sz="2000" b="1" dirty="0">
                <a:ea typeface="楷体_GB2312" pitchFamily="49" charset="-122"/>
              </a:rPr>
              <a:t> public void </a:t>
            </a:r>
            <a:r>
              <a:rPr lang="en-US" altLang="zh-CN" sz="2000" b="1" dirty="0" err="1">
                <a:ea typeface="楷体_GB2312" pitchFamily="49" charset="-122"/>
              </a:rPr>
              <a:t>setText</a:t>
            </a:r>
            <a:r>
              <a:rPr lang="en-US" altLang="zh-CN" sz="2000" b="1" dirty="0">
                <a:ea typeface="楷体_GB2312" pitchFamily="49" charset="-122"/>
              </a:rPr>
              <a:t>(String s)</a:t>
            </a:r>
          </a:p>
          <a:p>
            <a:pPr marL="0" lvl="1" eaLnBrk="1" hangingPunct="1">
              <a:lnSpc>
                <a:spcPct val="120000"/>
              </a:lnSpc>
              <a:buClr>
                <a:schemeClr val="accent2"/>
              </a:buClr>
              <a:buFont typeface="Wingdings" panose="05000000000000000000" pitchFamily="2" charset="2"/>
              <a:buNone/>
            </a:pPr>
            <a:r>
              <a:rPr lang="en-US" altLang="zh-CN" sz="2000" b="1" dirty="0">
                <a:ea typeface="楷体_GB2312" pitchFamily="49" charset="-122"/>
              </a:rPr>
              <a:t> public void </a:t>
            </a:r>
            <a:r>
              <a:rPr lang="en-US" altLang="zh-CN" sz="2000" b="1" dirty="0" err="1">
                <a:ea typeface="楷体_GB2312" pitchFamily="49" charset="-122"/>
              </a:rPr>
              <a:t>setEchoChar</a:t>
            </a:r>
            <a:r>
              <a:rPr lang="en-US" altLang="zh-CN" sz="2000" b="1" dirty="0">
                <a:ea typeface="楷体_GB2312" pitchFamily="49" charset="-122"/>
              </a:rPr>
              <a:t>(char c)</a:t>
            </a:r>
          </a:p>
          <a:p>
            <a:pPr marL="0" lvl="1" eaLnBrk="1" hangingPunct="1">
              <a:lnSpc>
                <a:spcPct val="120000"/>
              </a:lnSpc>
              <a:buClr>
                <a:schemeClr val="accent2"/>
              </a:buClr>
              <a:buFont typeface="Wingdings" panose="05000000000000000000" pitchFamily="2" charset="2"/>
              <a:buNone/>
            </a:pPr>
            <a:r>
              <a:rPr lang="en-US" altLang="zh-CN" sz="2000" b="1" dirty="0">
                <a:ea typeface="楷体_GB2312" pitchFamily="49" charset="-122"/>
              </a:rPr>
              <a:t> public void </a:t>
            </a:r>
            <a:r>
              <a:rPr lang="en-US" altLang="zh-CN" sz="2000" b="1" dirty="0" err="1">
                <a:ea typeface="楷体_GB2312" pitchFamily="49" charset="-122"/>
              </a:rPr>
              <a:t>setEditable</a:t>
            </a:r>
            <a:r>
              <a:rPr lang="en-US" altLang="zh-CN" sz="2000" b="1" dirty="0">
                <a:ea typeface="楷体_GB2312" pitchFamily="49" charset="-122"/>
              </a:rPr>
              <a:t>(</a:t>
            </a:r>
            <a:r>
              <a:rPr lang="en-US" altLang="zh-CN" sz="2000" b="1" dirty="0" err="1">
                <a:ea typeface="楷体_GB2312" pitchFamily="49" charset="-122"/>
              </a:rPr>
              <a:t>boolean</a:t>
            </a:r>
            <a:r>
              <a:rPr lang="en-US" altLang="zh-CN" sz="2000" b="1" dirty="0">
                <a:ea typeface="楷体_GB2312" pitchFamily="49" charset="-122"/>
              </a:rPr>
              <a:t> b)</a:t>
            </a:r>
            <a:endParaRPr lang="en-US" altLang="zh-CN" sz="20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idx="1"/>
          </p:nvPr>
        </p:nvSpPr>
        <p:spPr>
          <a:xfrm>
            <a:off x="71438" y="1071563"/>
            <a:ext cx="8977312" cy="5054600"/>
          </a:xfrm>
        </p:spPr>
        <p:txBody>
          <a:bodyPr/>
          <a:lstStyle/>
          <a:p>
            <a:pPr marL="711200" lvl="2" indent="-711200">
              <a:buClr>
                <a:schemeClr val="tx1"/>
              </a:buClr>
              <a:buFont typeface="Wingdings" panose="05000000000000000000" pitchFamily="2" charset="2"/>
              <a:buNone/>
            </a:pPr>
            <a:r>
              <a:rPr lang="zh-CN" altLang="en-US" smtClean="0"/>
              <a:t>步骤二：</a:t>
            </a:r>
            <a:r>
              <a:rPr lang="zh-CN" altLang="en-US" smtClean="0">
                <a:solidFill>
                  <a:schemeClr val="tx1"/>
                </a:solidFill>
              </a:rPr>
              <a:t>添加文本框（录入姓名信息）</a:t>
            </a:r>
            <a:endParaRPr lang="zh-CN" altLang="en-US" sz="2400" smtClean="0">
              <a:solidFill>
                <a:schemeClr val="tx1"/>
              </a:solidFill>
            </a:endParaRPr>
          </a:p>
          <a:p>
            <a:pPr>
              <a:buFont typeface="Wingdings" panose="05000000000000000000" pitchFamily="2" charset="2"/>
              <a:buNone/>
            </a:pPr>
            <a:endParaRPr lang="zh-CN" altLang="en-US" smtClean="0"/>
          </a:p>
        </p:txBody>
      </p:sp>
      <p:sp>
        <p:nvSpPr>
          <p:cNvPr id="3" name="Rectangle 2"/>
          <p:cNvSpPr txBox="1">
            <a:spLocks noChangeArrowheads="1"/>
          </p:cNvSpPr>
          <p:nvPr/>
        </p:nvSpPr>
        <p:spPr>
          <a:xfrm>
            <a:off x="428625" y="357188"/>
            <a:ext cx="8229600"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示例：学生信息管理系统</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
        <p:nvSpPr>
          <p:cNvPr id="36869" name="TextBox 5"/>
          <p:cNvSpPr txBox="1">
            <a:spLocks noChangeArrowheads="1"/>
          </p:cNvSpPr>
          <p:nvPr/>
        </p:nvSpPr>
        <p:spPr bwMode="auto">
          <a:xfrm>
            <a:off x="285750" y="1571625"/>
            <a:ext cx="778668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sz="2400" b="1" dirty="0" err="1">
                <a:solidFill>
                  <a:srgbClr val="FF0000"/>
                </a:solidFill>
              </a:rPr>
              <a:t>JFrame</a:t>
            </a:r>
            <a:r>
              <a:rPr lang="en-US" altLang="zh-CN" sz="2400" b="1" dirty="0">
                <a:solidFill>
                  <a:srgbClr val="FF0000"/>
                </a:solidFill>
              </a:rPr>
              <a:t> f=new </a:t>
            </a:r>
            <a:r>
              <a:rPr lang="en-US" altLang="zh-CN" sz="2400" b="1" dirty="0" err="1">
                <a:solidFill>
                  <a:srgbClr val="FF0000"/>
                </a:solidFill>
              </a:rPr>
              <a:t>JFrame</a:t>
            </a:r>
            <a:r>
              <a:rPr lang="en-US" altLang="zh-CN" sz="2400" b="1" dirty="0">
                <a:solidFill>
                  <a:srgbClr val="FF0000"/>
                </a:solidFill>
              </a:rPr>
              <a:t>(); ……</a:t>
            </a:r>
          </a:p>
          <a:p>
            <a:pPr eaLnBrk="1" hangingPunct="1"/>
            <a:r>
              <a:rPr lang="en-US" altLang="zh-CN" sz="2400" b="1" dirty="0">
                <a:solidFill>
                  <a:srgbClr val="FF0000"/>
                </a:solidFill>
              </a:rPr>
              <a:t>Container con=</a:t>
            </a:r>
            <a:r>
              <a:rPr lang="en-US" altLang="zh-CN" sz="2400" b="1" dirty="0" err="1">
                <a:solidFill>
                  <a:srgbClr val="FF0000"/>
                </a:solidFill>
              </a:rPr>
              <a:t>f.getContentPane</a:t>
            </a:r>
            <a:r>
              <a:rPr lang="en-US" altLang="zh-CN" sz="2400" b="1" dirty="0">
                <a:solidFill>
                  <a:srgbClr val="FF0000"/>
                </a:solidFill>
              </a:rPr>
              <a:t>();</a:t>
            </a:r>
          </a:p>
          <a:p>
            <a:pPr eaLnBrk="1" hangingPunct="1"/>
            <a:r>
              <a:rPr lang="en-US" altLang="zh-CN" sz="2400" b="1" dirty="0" err="1">
                <a:solidFill>
                  <a:srgbClr val="FF0000"/>
                </a:solidFill>
              </a:rPr>
              <a:t>JPanel</a:t>
            </a:r>
            <a:r>
              <a:rPr lang="en-US" altLang="zh-CN" sz="2400" b="1" dirty="0">
                <a:solidFill>
                  <a:srgbClr val="FF0000"/>
                </a:solidFill>
              </a:rPr>
              <a:t> pan=new </a:t>
            </a:r>
            <a:r>
              <a:rPr lang="en-US" altLang="zh-CN" sz="2400" b="1" dirty="0" err="1">
                <a:solidFill>
                  <a:srgbClr val="FF0000"/>
                </a:solidFill>
              </a:rPr>
              <a:t>JPanel</a:t>
            </a:r>
            <a:r>
              <a:rPr lang="en-US" altLang="zh-CN" sz="2400" b="1" dirty="0">
                <a:solidFill>
                  <a:srgbClr val="FF0000"/>
                </a:solidFill>
              </a:rPr>
              <a:t>();</a:t>
            </a:r>
          </a:p>
          <a:p>
            <a:pPr eaLnBrk="1" hangingPunct="1"/>
            <a:r>
              <a:rPr lang="en-US" altLang="zh-CN" sz="2400" b="1" dirty="0" err="1">
                <a:solidFill>
                  <a:srgbClr val="FF0000"/>
                </a:solidFill>
              </a:rPr>
              <a:t>JLabel</a:t>
            </a:r>
            <a:r>
              <a:rPr lang="en-US" altLang="zh-CN" sz="2400" b="1" dirty="0">
                <a:solidFill>
                  <a:srgbClr val="FF0000"/>
                </a:solidFill>
              </a:rPr>
              <a:t>  </a:t>
            </a:r>
            <a:r>
              <a:rPr lang="en-US" altLang="zh-CN" sz="2400" b="1" dirty="0" err="1">
                <a:solidFill>
                  <a:srgbClr val="FF0000"/>
                </a:solidFill>
              </a:rPr>
              <a:t>l_xm</a:t>
            </a:r>
            <a:r>
              <a:rPr lang="en-US" altLang="zh-CN" sz="2400" b="1" dirty="0">
                <a:solidFill>
                  <a:srgbClr val="FF0000"/>
                </a:solidFill>
              </a:rPr>
              <a:t>=new </a:t>
            </a:r>
            <a:r>
              <a:rPr lang="en-US" altLang="zh-CN" sz="2400" b="1" dirty="0" err="1">
                <a:solidFill>
                  <a:srgbClr val="FF0000"/>
                </a:solidFill>
              </a:rPr>
              <a:t>JLabel</a:t>
            </a:r>
            <a:r>
              <a:rPr lang="en-US" altLang="zh-CN" sz="2400" b="1" dirty="0">
                <a:solidFill>
                  <a:srgbClr val="FF0000"/>
                </a:solidFill>
              </a:rPr>
              <a:t>("</a:t>
            </a:r>
            <a:r>
              <a:rPr lang="zh-CN" altLang="en-US" sz="2400" b="1" dirty="0">
                <a:solidFill>
                  <a:srgbClr val="FF0000"/>
                </a:solidFill>
              </a:rPr>
              <a:t>姓名</a:t>
            </a:r>
            <a:r>
              <a:rPr lang="en-US" altLang="zh-CN" sz="2400" b="1" dirty="0">
                <a:solidFill>
                  <a:srgbClr val="FF0000"/>
                </a:solidFill>
              </a:rPr>
              <a:t>");</a:t>
            </a:r>
          </a:p>
          <a:p>
            <a:pPr eaLnBrk="1" hangingPunct="1"/>
            <a:r>
              <a:rPr lang="en-US" altLang="zh-CN" sz="2400" b="1" dirty="0" err="1">
                <a:solidFill>
                  <a:srgbClr val="FF0000"/>
                </a:solidFill>
              </a:rPr>
              <a:t>pan.add</a:t>
            </a:r>
            <a:r>
              <a:rPr lang="en-US" altLang="zh-CN" sz="2400" b="1" dirty="0">
                <a:solidFill>
                  <a:srgbClr val="FF0000"/>
                </a:solidFill>
              </a:rPr>
              <a:t>(</a:t>
            </a:r>
            <a:r>
              <a:rPr lang="en-US" altLang="zh-CN" sz="2400" b="1" dirty="0" err="1">
                <a:solidFill>
                  <a:srgbClr val="FF0000"/>
                </a:solidFill>
              </a:rPr>
              <a:t>l_xm</a:t>
            </a:r>
            <a:r>
              <a:rPr lang="en-US" altLang="zh-CN" sz="2400" b="1" dirty="0">
                <a:solidFill>
                  <a:srgbClr val="FF0000"/>
                </a:solidFill>
              </a:rPr>
              <a:t>);</a:t>
            </a:r>
          </a:p>
          <a:p>
            <a:pPr eaLnBrk="1" hangingPunct="1"/>
            <a:r>
              <a:rPr lang="en-US" altLang="zh-CN" sz="2400" b="1" dirty="0" err="1"/>
              <a:t>JTextField</a:t>
            </a:r>
            <a:r>
              <a:rPr lang="en-US" altLang="zh-CN" sz="2400" b="1" dirty="0"/>
              <a:t> </a:t>
            </a:r>
            <a:r>
              <a:rPr lang="en-US" altLang="zh-CN" sz="2400" b="1" dirty="0" err="1"/>
              <a:t>tf_name</a:t>
            </a:r>
            <a:r>
              <a:rPr lang="en-US" altLang="zh-CN" sz="2400" b="1" dirty="0"/>
              <a:t>=new </a:t>
            </a:r>
            <a:r>
              <a:rPr lang="en-US" altLang="zh-CN" sz="2400" b="1" dirty="0" err="1"/>
              <a:t>JTextField</a:t>
            </a:r>
            <a:r>
              <a:rPr lang="en-US" altLang="zh-CN" sz="2400" b="1" dirty="0"/>
              <a:t>(20);</a:t>
            </a:r>
          </a:p>
          <a:p>
            <a:pPr eaLnBrk="1" hangingPunct="1"/>
            <a:r>
              <a:rPr lang="en-US" altLang="zh-CN" sz="2400" b="1" dirty="0" err="1"/>
              <a:t>pan.add</a:t>
            </a:r>
            <a:r>
              <a:rPr lang="en-US" altLang="zh-CN" sz="2400" b="1" dirty="0"/>
              <a:t>(</a:t>
            </a:r>
            <a:r>
              <a:rPr lang="en-US" altLang="zh-CN" sz="2400" b="1" dirty="0" err="1"/>
              <a:t>tf_name</a:t>
            </a:r>
            <a:r>
              <a:rPr lang="en-US" altLang="zh-CN" sz="2400" b="1" dirty="0"/>
              <a:t>);</a:t>
            </a:r>
          </a:p>
          <a:p>
            <a:pPr eaLnBrk="1" hangingPunct="1"/>
            <a:r>
              <a:rPr lang="en-US" altLang="zh-CN" sz="2400" b="1" dirty="0"/>
              <a:t>……</a:t>
            </a:r>
          </a:p>
          <a:p>
            <a:pPr eaLnBrk="1" hangingPunct="1"/>
            <a:r>
              <a:rPr lang="en-US" altLang="zh-CN" sz="2400" b="1" dirty="0" err="1">
                <a:solidFill>
                  <a:srgbClr val="FF0000"/>
                </a:solidFill>
              </a:rPr>
              <a:t>con.add</a:t>
            </a:r>
            <a:r>
              <a:rPr lang="en-US" altLang="zh-CN" sz="2400" b="1" dirty="0">
                <a:solidFill>
                  <a:srgbClr val="FF0000"/>
                </a:solidFill>
              </a:rPr>
              <a:t>(pan);</a:t>
            </a:r>
          </a:p>
          <a:p>
            <a:pPr eaLnBrk="1" hangingPunct="1"/>
            <a:r>
              <a:rPr lang="en-US" altLang="zh-CN" sz="2400" b="1" dirty="0" err="1">
                <a:solidFill>
                  <a:srgbClr val="FF0000"/>
                </a:solidFill>
              </a:rPr>
              <a:t>f.setVisible</a:t>
            </a:r>
            <a:r>
              <a:rPr lang="en-US" altLang="zh-CN" sz="2400" b="1" dirty="0">
                <a:solidFill>
                  <a:srgbClr val="FF0000"/>
                </a:solidFill>
              </a:rPr>
              <a:t>(true);</a:t>
            </a:r>
            <a:endParaRPr lang="zh-CN" altLang="en-US" sz="2400" b="1" dirty="0">
              <a:solidFill>
                <a:srgbClr val="FF0000"/>
              </a:solidFill>
            </a:endParaRPr>
          </a:p>
        </p:txBody>
      </p:sp>
      <p:pic>
        <p:nvPicPr>
          <p:cNvPr id="368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88" y="4286250"/>
            <a:ext cx="45624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箭头连接符 4"/>
          <p:cNvCxnSpPr/>
          <p:nvPr/>
        </p:nvCxnSpPr>
        <p:spPr bwMode="auto">
          <a:xfrm flipH="1">
            <a:off x="2555776" y="3068960"/>
            <a:ext cx="1801912" cy="288032"/>
          </a:xfrm>
          <a:prstGeom prst="straightConnector1">
            <a:avLst/>
          </a:prstGeom>
          <a:ln w="76200">
            <a:tailEnd type="triangle"/>
          </a:ln>
          <a:ex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038"/>
          <p:cNvSpPr>
            <a:spLocks noChangeArrowheads="1"/>
          </p:cNvSpPr>
          <p:nvPr/>
        </p:nvSpPr>
        <p:spPr bwMode="auto">
          <a:xfrm>
            <a:off x="4114801" y="3895223"/>
            <a:ext cx="4921695" cy="1714500"/>
          </a:xfrm>
          <a:prstGeom prst="rect">
            <a:avLst/>
          </a:prstGeom>
          <a:noFill/>
          <a:ln w="9525">
            <a:noFill/>
            <a:miter lim="800000"/>
            <a:headEnd/>
            <a:tailEnd/>
          </a:ln>
          <a:effectLst/>
        </p:spPr>
        <p:txBody>
          <a:bodyPr/>
          <a:lstStyle/>
          <a:p>
            <a:pPr marL="0" lvl="2">
              <a:lnSpc>
                <a:spcPct val="120000"/>
              </a:lnSpc>
              <a:spcBef>
                <a:spcPts val="0"/>
              </a:spcBef>
              <a:buClr>
                <a:srgbClr val="FFFF00"/>
              </a:buClr>
              <a:buFont typeface="Wingdings" pitchFamily="2" charset="2"/>
              <a:buChar char="n"/>
              <a:defRPr/>
            </a:pPr>
            <a:r>
              <a:rPr lang="zh-CN" altLang="en-US" b="1" dirty="0">
                <a:solidFill>
                  <a:srgbClr val="FF0000"/>
                </a:solidFill>
              </a:rPr>
              <a:t>构造方法</a:t>
            </a:r>
          </a:p>
          <a:p>
            <a:pPr marL="0" lvl="2">
              <a:defRPr/>
            </a:pPr>
            <a:r>
              <a:rPr lang="zh-CN" altLang="en-US" b="1" dirty="0">
                <a:latin typeface="+mn-lt"/>
              </a:rPr>
              <a:t> </a:t>
            </a:r>
            <a:r>
              <a:rPr lang="en-US" altLang="zh-CN" b="1" dirty="0" err="1">
                <a:latin typeface="宋体" pitchFamily="2" charset="-122"/>
              </a:rPr>
              <a:t>JTextArea</a:t>
            </a:r>
            <a:r>
              <a:rPr lang="en-US" altLang="zh-CN" b="1" dirty="0">
                <a:latin typeface="宋体" pitchFamily="2" charset="-122"/>
              </a:rPr>
              <a:t> ta1 = new </a:t>
            </a:r>
            <a:r>
              <a:rPr lang="en-US" altLang="zh-CN" b="1" dirty="0" err="1">
                <a:latin typeface="宋体" pitchFamily="2" charset="-122"/>
              </a:rPr>
              <a:t>JTextArea</a:t>
            </a:r>
            <a:r>
              <a:rPr lang="en-US" altLang="zh-CN" b="1" dirty="0">
                <a:latin typeface="宋体" pitchFamily="2" charset="-122"/>
              </a:rPr>
              <a:t>(5,5);</a:t>
            </a:r>
          </a:p>
          <a:p>
            <a:pPr marL="0" lvl="2">
              <a:defRPr/>
            </a:pPr>
            <a:r>
              <a:rPr lang="en-US" altLang="zh-CN" b="1" dirty="0" err="1">
                <a:latin typeface="宋体" pitchFamily="2" charset="-122"/>
              </a:rPr>
              <a:t>JTextArea</a:t>
            </a:r>
            <a:r>
              <a:rPr lang="en-US" altLang="zh-CN" b="1" dirty="0">
                <a:latin typeface="宋体" pitchFamily="2" charset="-122"/>
              </a:rPr>
              <a:t> ta2 = new </a:t>
            </a:r>
            <a:r>
              <a:rPr lang="en-US" altLang="zh-CN" b="1" dirty="0" err="1">
                <a:latin typeface="宋体" pitchFamily="2" charset="-122"/>
              </a:rPr>
              <a:t>JTextArea</a:t>
            </a:r>
            <a:r>
              <a:rPr lang="en-US" altLang="zh-CN" b="1" dirty="0">
                <a:latin typeface="宋体" pitchFamily="2" charset="-122"/>
              </a:rPr>
              <a:t>(</a:t>
            </a:r>
            <a:r>
              <a:rPr lang="en-US" altLang="zh-CN" b="1" dirty="0">
                <a:latin typeface="Arial"/>
              </a:rPr>
              <a:t>“</a:t>
            </a:r>
            <a:r>
              <a:rPr lang="en-US" altLang="zh-CN" b="1" dirty="0">
                <a:latin typeface="宋体" pitchFamily="2" charset="-122"/>
              </a:rPr>
              <a:t>ab</a:t>
            </a:r>
            <a:r>
              <a:rPr lang="en-US" altLang="zh-CN" b="1" dirty="0">
                <a:latin typeface="Arial"/>
              </a:rPr>
              <a:t>”</a:t>
            </a:r>
            <a:r>
              <a:rPr lang="en-US" altLang="zh-CN" b="1" dirty="0">
                <a:latin typeface="宋体" pitchFamily="2" charset="-122"/>
              </a:rPr>
              <a:t>,8,7);</a:t>
            </a:r>
            <a:endParaRPr lang="en-US" altLang="zh-CN" b="1" dirty="0"/>
          </a:p>
        </p:txBody>
      </p:sp>
      <p:grpSp>
        <p:nvGrpSpPr>
          <p:cNvPr id="37891" name="组合 18"/>
          <p:cNvGrpSpPr>
            <a:grpSpLocks/>
          </p:cNvGrpSpPr>
          <p:nvPr/>
        </p:nvGrpSpPr>
        <p:grpSpPr bwMode="auto">
          <a:xfrm>
            <a:off x="357188" y="1000125"/>
            <a:ext cx="8229600" cy="2286000"/>
            <a:chOff x="319088" y="1143000"/>
            <a:chExt cx="8229600" cy="2514600"/>
          </a:xfrm>
        </p:grpSpPr>
        <p:grpSp>
          <p:nvGrpSpPr>
            <p:cNvPr id="37895" name="Group 1037"/>
            <p:cNvGrpSpPr>
              <a:grpSpLocks/>
            </p:cNvGrpSpPr>
            <p:nvPr/>
          </p:nvGrpSpPr>
          <p:grpSpPr bwMode="auto">
            <a:xfrm>
              <a:off x="2071688" y="1143000"/>
              <a:ext cx="4648200" cy="2514600"/>
              <a:chOff x="1152" y="1056"/>
              <a:chExt cx="2928" cy="1824"/>
            </a:xfrm>
          </p:grpSpPr>
          <p:sp>
            <p:nvSpPr>
              <p:cNvPr id="37898" name="Rectangle 1028"/>
              <p:cNvSpPr>
                <a:spLocks noChangeArrowheads="1"/>
              </p:cNvSpPr>
              <p:nvPr/>
            </p:nvSpPr>
            <p:spPr bwMode="auto">
              <a:xfrm>
                <a:off x="1968" y="1056"/>
                <a:ext cx="1296" cy="384"/>
              </a:xfrm>
              <a:prstGeom prst="rect">
                <a:avLst/>
              </a:prstGeom>
              <a:solidFill>
                <a:srgbClr val="CCFFCC"/>
              </a:solidFill>
              <a:ln w="38100">
                <a:solidFill>
                  <a:srgbClr val="FF9900"/>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b="1">
                    <a:solidFill>
                      <a:srgbClr val="FF0000"/>
                    </a:solidFill>
                  </a:rPr>
                  <a:t>Component</a:t>
                </a:r>
              </a:p>
            </p:txBody>
          </p:sp>
          <p:sp>
            <p:nvSpPr>
              <p:cNvPr id="37899" name="Rectangle 1029"/>
              <p:cNvSpPr>
                <a:spLocks noChangeArrowheads="1"/>
              </p:cNvSpPr>
              <p:nvPr/>
            </p:nvSpPr>
            <p:spPr bwMode="auto">
              <a:xfrm>
                <a:off x="1968" y="1824"/>
                <a:ext cx="1296" cy="384"/>
              </a:xfrm>
              <a:prstGeom prst="rect">
                <a:avLst/>
              </a:prstGeom>
              <a:solidFill>
                <a:srgbClr val="CCFFCC"/>
              </a:solidFill>
              <a:ln w="38100">
                <a:solidFill>
                  <a:srgbClr val="FF9900"/>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b="1">
                    <a:solidFill>
                      <a:srgbClr val="FF0000"/>
                    </a:solidFill>
                  </a:rPr>
                  <a:t>TextComponent</a:t>
                </a:r>
              </a:p>
            </p:txBody>
          </p:sp>
          <p:sp>
            <p:nvSpPr>
              <p:cNvPr id="37900" name="Rectangle 1030"/>
              <p:cNvSpPr>
                <a:spLocks noChangeArrowheads="1"/>
              </p:cNvSpPr>
              <p:nvPr/>
            </p:nvSpPr>
            <p:spPr bwMode="auto">
              <a:xfrm>
                <a:off x="1152" y="2496"/>
                <a:ext cx="1296" cy="384"/>
              </a:xfrm>
              <a:prstGeom prst="rect">
                <a:avLst/>
              </a:prstGeom>
              <a:solidFill>
                <a:srgbClr val="CCFFCC"/>
              </a:solidFill>
              <a:ln w="38100">
                <a:solidFill>
                  <a:srgbClr val="FF9900"/>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b="1">
                    <a:solidFill>
                      <a:srgbClr val="FF0000"/>
                    </a:solidFill>
                  </a:rPr>
                  <a:t>JTextField</a:t>
                </a:r>
              </a:p>
            </p:txBody>
          </p:sp>
          <p:sp>
            <p:nvSpPr>
              <p:cNvPr id="37901" name="Rectangle 1031"/>
              <p:cNvSpPr>
                <a:spLocks noChangeArrowheads="1"/>
              </p:cNvSpPr>
              <p:nvPr/>
            </p:nvSpPr>
            <p:spPr bwMode="auto">
              <a:xfrm>
                <a:off x="2784" y="2496"/>
                <a:ext cx="1296" cy="384"/>
              </a:xfrm>
              <a:prstGeom prst="rect">
                <a:avLst/>
              </a:prstGeom>
              <a:solidFill>
                <a:srgbClr val="CCFFCC"/>
              </a:solidFill>
              <a:ln w="38100">
                <a:solidFill>
                  <a:srgbClr val="FF9900"/>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en-US" altLang="zh-CN" b="1">
                    <a:solidFill>
                      <a:srgbClr val="FF0000"/>
                    </a:solidFill>
                  </a:rPr>
                  <a:t>JTextArea</a:t>
                </a:r>
              </a:p>
            </p:txBody>
          </p:sp>
          <p:sp>
            <p:nvSpPr>
              <p:cNvPr id="37902" name="Line 1032"/>
              <p:cNvSpPr>
                <a:spLocks noChangeShapeType="1"/>
              </p:cNvSpPr>
              <p:nvPr/>
            </p:nvSpPr>
            <p:spPr bwMode="auto">
              <a:xfrm>
                <a:off x="2544" y="1440"/>
                <a:ext cx="0" cy="384"/>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FF0000"/>
                  </a:solidFill>
                </a:endParaRPr>
              </a:p>
            </p:txBody>
          </p:sp>
          <p:sp>
            <p:nvSpPr>
              <p:cNvPr id="37903" name="Line 1033"/>
              <p:cNvSpPr>
                <a:spLocks noChangeShapeType="1"/>
              </p:cNvSpPr>
              <p:nvPr/>
            </p:nvSpPr>
            <p:spPr bwMode="auto">
              <a:xfrm>
                <a:off x="2592" y="2208"/>
                <a:ext cx="0" cy="144"/>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FF0000"/>
                  </a:solidFill>
                </a:endParaRPr>
              </a:p>
            </p:txBody>
          </p:sp>
          <p:sp>
            <p:nvSpPr>
              <p:cNvPr id="37904" name="Line 1034"/>
              <p:cNvSpPr>
                <a:spLocks noChangeShapeType="1"/>
              </p:cNvSpPr>
              <p:nvPr/>
            </p:nvSpPr>
            <p:spPr bwMode="auto">
              <a:xfrm>
                <a:off x="1824" y="2352"/>
                <a:ext cx="1536"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FF0000"/>
                  </a:solidFill>
                </a:endParaRPr>
              </a:p>
            </p:txBody>
          </p:sp>
          <p:sp>
            <p:nvSpPr>
              <p:cNvPr id="37905" name="Line 1035"/>
              <p:cNvSpPr>
                <a:spLocks noChangeShapeType="1"/>
              </p:cNvSpPr>
              <p:nvPr/>
            </p:nvSpPr>
            <p:spPr bwMode="auto">
              <a:xfrm>
                <a:off x="1824" y="2352"/>
                <a:ext cx="0" cy="144"/>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FF0000"/>
                  </a:solidFill>
                </a:endParaRPr>
              </a:p>
            </p:txBody>
          </p:sp>
          <p:sp>
            <p:nvSpPr>
              <p:cNvPr id="37906" name="Line 1036"/>
              <p:cNvSpPr>
                <a:spLocks noChangeShapeType="1"/>
              </p:cNvSpPr>
              <p:nvPr/>
            </p:nvSpPr>
            <p:spPr bwMode="auto">
              <a:xfrm>
                <a:off x="3360" y="2352"/>
                <a:ext cx="0" cy="144"/>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pPr algn="ctr"/>
                <a:endParaRPr lang="zh-CN" altLang="en-US">
                  <a:solidFill>
                    <a:srgbClr val="FF0000"/>
                  </a:solidFill>
                </a:endParaRPr>
              </a:p>
            </p:txBody>
          </p:sp>
        </p:grpSp>
        <p:sp>
          <p:nvSpPr>
            <p:cNvPr id="37896" name="AutoShape 1039"/>
            <p:cNvSpPr>
              <a:spLocks noChangeArrowheads="1"/>
            </p:cNvSpPr>
            <p:nvPr/>
          </p:nvSpPr>
          <p:spPr bwMode="auto">
            <a:xfrm>
              <a:off x="319088" y="1905000"/>
              <a:ext cx="2209800" cy="457200"/>
            </a:xfrm>
            <a:prstGeom prst="wedgeRectCallout">
              <a:avLst>
                <a:gd name="adj1" fmla="val 41593"/>
                <a:gd name="adj2" fmla="val 200000"/>
              </a:avLst>
            </a:prstGeom>
            <a:solidFill>
              <a:srgbClr val="CCFFCC"/>
            </a:solidFill>
            <a:ln w="38100">
              <a:solidFill>
                <a:srgbClr val="FF9900"/>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zh-CN" altLang="en-US" b="1" dirty="0">
                  <a:solidFill>
                    <a:srgbClr val="FF0000"/>
                  </a:solidFill>
                </a:rPr>
                <a:t>单行的文本框</a:t>
              </a:r>
            </a:p>
          </p:txBody>
        </p:sp>
        <p:sp>
          <p:nvSpPr>
            <p:cNvPr id="37897" name="AutoShape 1040"/>
            <p:cNvSpPr>
              <a:spLocks noChangeArrowheads="1"/>
            </p:cNvSpPr>
            <p:nvPr/>
          </p:nvSpPr>
          <p:spPr bwMode="auto">
            <a:xfrm>
              <a:off x="6338888" y="1828800"/>
              <a:ext cx="2209800" cy="457200"/>
            </a:xfrm>
            <a:prstGeom prst="wedgeRectCallout">
              <a:avLst>
                <a:gd name="adj1" fmla="val -54093"/>
                <a:gd name="adj2" fmla="val 237500"/>
              </a:avLst>
            </a:prstGeom>
            <a:solidFill>
              <a:srgbClr val="CCFFCC"/>
            </a:solidFill>
            <a:ln w="38100">
              <a:solidFill>
                <a:srgbClr val="FF9900"/>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eaLnBrk="1" hangingPunct="1"/>
              <a:r>
                <a:rPr lang="zh-CN" altLang="en-US" b="1">
                  <a:solidFill>
                    <a:srgbClr val="FF0000"/>
                  </a:solidFill>
                </a:rPr>
                <a:t>多行的文本区</a:t>
              </a:r>
            </a:p>
          </p:txBody>
        </p:sp>
      </p:grpSp>
      <p:sp>
        <p:nvSpPr>
          <p:cNvPr id="17"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chemeClr val="hlink"/>
                </a:solidFill>
                <a:ea typeface="楷体_GB2312" pitchFamily="49" charset="-122"/>
              </a:rPr>
              <a:t>文本区（</a:t>
            </a:r>
            <a:r>
              <a:rPr lang="en-US" altLang="zh-CN" sz="3600" b="1" dirty="0" err="1">
                <a:solidFill>
                  <a:schemeClr val="hlink"/>
                </a:solidFill>
                <a:ea typeface="楷体_GB2312" pitchFamily="49" charset="-122"/>
              </a:rPr>
              <a:t>JTextArea</a:t>
            </a:r>
            <a:r>
              <a:rPr lang="zh-CN" altLang="en-US" sz="3600" b="1" dirty="0">
                <a:solidFill>
                  <a:schemeClr val="hlink"/>
                </a:solidFill>
                <a:ea typeface="楷体_GB2312" pitchFamily="49" charset="-122"/>
              </a:rPr>
              <a:t>）</a:t>
            </a: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
        <p:nvSpPr>
          <p:cNvPr id="37894" name="Rectangle 1038"/>
          <p:cNvSpPr>
            <a:spLocks noChangeArrowheads="1"/>
          </p:cNvSpPr>
          <p:nvPr/>
        </p:nvSpPr>
        <p:spPr bwMode="auto">
          <a:xfrm>
            <a:off x="0" y="4000500"/>
            <a:ext cx="62865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marL="0" lvl="2" eaLnBrk="1" hangingPunct="1">
              <a:lnSpc>
                <a:spcPct val="120000"/>
              </a:lnSpc>
              <a:buClr>
                <a:srgbClr val="FFFF00"/>
              </a:buClr>
              <a:buFont typeface="Wingdings" panose="05000000000000000000" pitchFamily="2" charset="2"/>
              <a:buChar char="n"/>
            </a:pPr>
            <a:r>
              <a:rPr lang="zh-CN" altLang="en-US" sz="2400" b="1" dirty="0">
                <a:solidFill>
                  <a:srgbClr val="FF0000"/>
                </a:solidFill>
                <a:ea typeface="楷体_GB2312" pitchFamily="49" charset="-122"/>
              </a:rPr>
              <a:t>其它方法</a:t>
            </a:r>
          </a:p>
          <a:p>
            <a:pPr marL="0" lvl="2" eaLnBrk="1" hangingPunct="1">
              <a:lnSpc>
                <a:spcPct val="120000"/>
              </a:lnSpc>
              <a:buClr>
                <a:schemeClr val="accent2"/>
              </a:buClr>
              <a:buFont typeface="Wingdings" panose="05000000000000000000" pitchFamily="2" charset="2"/>
              <a:buNone/>
            </a:pPr>
            <a:r>
              <a:rPr lang="en-US" altLang="zh-CN" sz="2000" b="1" dirty="0">
                <a:ea typeface="楷体_GB2312" pitchFamily="49" charset="-122"/>
              </a:rPr>
              <a:t> public </a:t>
            </a:r>
            <a:r>
              <a:rPr lang="en-US" altLang="zh-CN" sz="2000" b="1" dirty="0" err="1">
                <a:ea typeface="楷体_GB2312" pitchFamily="49" charset="-122"/>
              </a:rPr>
              <a:t>getCaretPosition</a:t>
            </a:r>
            <a:r>
              <a:rPr lang="en-US" altLang="zh-CN" sz="2000" b="1" dirty="0">
                <a:ea typeface="楷体_GB2312" pitchFamily="49" charset="-122"/>
              </a:rPr>
              <a:t>()</a:t>
            </a:r>
          </a:p>
          <a:p>
            <a:pPr marL="0" lvl="2" eaLnBrk="1" hangingPunct="1">
              <a:lnSpc>
                <a:spcPct val="120000"/>
              </a:lnSpc>
              <a:buClr>
                <a:schemeClr val="accent2"/>
              </a:buClr>
              <a:buFont typeface="Wingdings" panose="05000000000000000000" pitchFamily="2" charset="2"/>
              <a:buNone/>
            </a:pPr>
            <a:r>
              <a:rPr lang="en-US" altLang="zh-CN" sz="2000" b="1" dirty="0">
                <a:ea typeface="楷体_GB2312" pitchFamily="49" charset="-122"/>
              </a:rPr>
              <a:t> public void insert(String </a:t>
            </a:r>
            <a:r>
              <a:rPr lang="en-US" altLang="zh-CN" sz="2000" b="1" dirty="0" err="1">
                <a:ea typeface="楷体_GB2312" pitchFamily="49" charset="-122"/>
              </a:rPr>
              <a:t>str,int</a:t>
            </a:r>
            <a:r>
              <a:rPr lang="en-US" altLang="zh-CN" sz="2000" b="1" dirty="0">
                <a:ea typeface="楷体_GB2312" pitchFamily="49" charset="-122"/>
              </a:rPr>
              <a:t> </a:t>
            </a:r>
            <a:r>
              <a:rPr lang="en-US" altLang="zh-CN" sz="2000" b="1" dirty="0" err="1">
                <a:ea typeface="楷体_GB2312" pitchFamily="49" charset="-122"/>
              </a:rPr>
              <a:t>pos</a:t>
            </a:r>
            <a:r>
              <a:rPr lang="en-US" altLang="zh-CN" sz="2000" b="1" dirty="0">
                <a:ea typeface="楷体_GB2312" pitchFamily="49" charset="-122"/>
              </a:rPr>
              <a:t>)</a:t>
            </a:r>
          </a:p>
          <a:p>
            <a:pPr marL="0" lvl="2" eaLnBrk="1" hangingPunct="1">
              <a:lnSpc>
                <a:spcPct val="120000"/>
              </a:lnSpc>
              <a:buClr>
                <a:schemeClr val="accent2"/>
              </a:buClr>
              <a:buFont typeface="Wingdings" panose="05000000000000000000" pitchFamily="2" charset="2"/>
              <a:buNone/>
            </a:pPr>
            <a:r>
              <a:rPr lang="en-US" altLang="zh-CN" sz="2000" b="1" dirty="0">
                <a:ea typeface="楷体_GB2312" pitchFamily="49" charset="-122"/>
              </a:rPr>
              <a:t> public String </a:t>
            </a:r>
            <a:r>
              <a:rPr lang="en-US" altLang="zh-CN" sz="2000" b="1" dirty="0" err="1">
                <a:ea typeface="楷体_GB2312" pitchFamily="49" charset="-122"/>
              </a:rPr>
              <a:t>getSelectedText</a:t>
            </a:r>
            <a:r>
              <a:rPr lang="en-US" altLang="zh-CN" sz="2000" b="1" dirty="0">
                <a:ea typeface="楷体_GB2312" pitchFamily="49" charset="-122"/>
              </a:rPr>
              <a:t>()</a:t>
            </a:r>
          </a:p>
          <a:p>
            <a:pPr marL="0" lvl="2" eaLnBrk="1" hangingPunct="1">
              <a:lnSpc>
                <a:spcPct val="120000"/>
              </a:lnSpc>
              <a:buClr>
                <a:schemeClr val="accent2"/>
              </a:buClr>
              <a:buFont typeface="Wingdings" panose="05000000000000000000" pitchFamily="2" charset="2"/>
              <a:buNone/>
            </a:pPr>
            <a:r>
              <a:rPr lang="en-US" altLang="zh-CN" sz="2000" b="1" dirty="0">
                <a:ea typeface="楷体_GB2312" pitchFamily="49" charset="-122"/>
              </a:rPr>
              <a:t> public </a:t>
            </a:r>
            <a:r>
              <a:rPr lang="en-US" altLang="zh-CN" sz="2000" b="1" dirty="0" err="1">
                <a:ea typeface="楷体_GB2312" pitchFamily="49" charset="-122"/>
              </a:rPr>
              <a:t>int</a:t>
            </a:r>
            <a:r>
              <a:rPr lang="en-US" altLang="zh-CN" sz="2000" b="1" dirty="0">
                <a:ea typeface="楷体_GB2312" pitchFamily="49" charset="-122"/>
              </a:rPr>
              <a:t> </a:t>
            </a:r>
            <a:r>
              <a:rPr lang="en-US" altLang="zh-CN" sz="2000" b="1" dirty="0" err="1">
                <a:ea typeface="楷体_GB2312" pitchFamily="49" charset="-122"/>
              </a:rPr>
              <a:t>getSelectionStart</a:t>
            </a:r>
            <a:r>
              <a:rPr lang="en-US" altLang="zh-CN" sz="2000" b="1" dirty="0">
                <a:ea typeface="楷体_GB2312" pitchFamily="49" charset="-122"/>
              </a:rPr>
              <a:t>()</a:t>
            </a:r>
          </a:p>
          <a:p>
            <a:pPr marL="0" lvl="2" eaLnBrk="1" hangingPunct="1">
              <a:lnSpc>
                <a:spcPct val="120000"/>
              </a:lnSpc>
              <a:buClr>
                <a:schemeClr val="accent2"/>
              </a:buClr>
              <a:buFont typeface="Wingdings" panose="05000000000000000000" pitchFamily="2" charset="2"/>
              <a:buNone/>
            </a:pPr>
            <a:r>
              <a:rPr lang="en-US" altLang="zh-CN" sz="2000" b="1" dirty="0">
                <a:ea typeface="楷体_GB2312" pitchFamily="49" charset="-122"/>
              </a:rPr>
              <a:t> public </a:t>
            </a:r>
            <a:r>
              <a:rPr lang="en-US" altLang="zh-CN" sz="2000" b="1" dirty="0" err="1">
                <a:ea typeface="楷体_GB2312" pitchFamily="49" charset="-122"/>
              </a:rPr>
              <a:t>int</a:t>
            </a:r>
            <a:r>
              <a:rPr lang="en-US" altLang="zh-CN" sz="2000" b="1" dirty="0">
                <a:ea typeface="楷体_GB2312" pitchFamily="49" charset="-122"/>
              </a:rPr>
              <a:t> </a:t>
            </a:r>
            <a:r>
              <a:rPr lang="en-US" altLang="zh-CN" sz="2000" b="1" dirty="0" err="1">
                <a:ea typeface="楷体_GB2312" pitchFamily="49" charset="-122"/>
              </a:rPr>
              <a:t>getSelectionEnd</a:t>
            </a:r>
            <a:r>
              <a:rPr lang="en-US" altLang="zh-CN" sz="2000" b="1" dirty="0">
                <a:ea typeface="楷体_GB2312" pitchFamily="49" charset="-122"/>
              </a:rPr>
              <a:t>()</a:t>
            </a:r>
          </a:p>
          <a:p>
            <a:pPr marL="0" lvl="2" eaLnBrk="1" hangingPunct="1">
              <a:lnSpc>
                <a:spcPct val="120000"/>
              </a:lnSpc>
              <a:buClr>
                <a:schemeClr val="accent2"/>
              </a:buClr>
              <a:buFont typeface="Wingdings" panose="05000000000000000000" pitchFamily="2" charset="2"/>
              <a:buNone/>
            </a:pPr>
            <a:r>
              <a:rPr lang="en-US" altLang="zh-CN" sz="2000" b="1" dirty="0">
                <a:ea typeface="楷体_GB2312" pitchFamily="49" charset="-122"/>
              </a:rPr>
              <a:t> public void </a:t>
            </a:r>
            <a:r>
              <a:rPr lang="en-US" altLang="zh-CN" sz="2000" b="1" dirty="0" err="1">
                <a:ea typeface="楷体_GB2312" pitchFamily="49" charset="-122"/>
              </a:rPr>
              <a:t>replaceRange</a:t>
            </a:r>
            <a:r>
              <a:rPr lang="en-US" altLang="zh-CN" sz="2000" b="1" dirty="0">
                <a:ea typeface="楷体_GB2312" pitchFamily="49" charset="-122"/>
              </a:rPr>
              <a:t>(String </a:t>
            </a:r>
            <a:r>
              <a:rPr lang="en-US" altLang="zh-CN" sz="2000" b="1" dirty="0" err="1">
                <a:ea typeface="楷体_GB2312" pitchFamily="49" charset="-122"/>
              </a:rPr>
              <a:t>str,int</a:t>
            </a:r>
            <a:r>
              <a:rPr lang="en-US" altLang="zh-CN" sz="2000" b="1" dirty="0">
                <a:ea typeface="楷体_GB2312" pitchFamily="49" charset="-122"/>
              </a:rPr>
              <a:t> </a:t>
            </a:r>
            <a:r>
              <a:rPr lang="en-US" altLang="zh-CN" sz="2000" b="1" dirty="0" err="1">
                <a:ea typeface="楷体_GB2312" pitchFamily="49" charset="-122"/>
              </a:rPr>
              <a:t>start,int</a:t>
            </a:r>
            <a:r>
              <a:rPr lang="en-US" altLang="zh-CN" sz="2000" b="1" dirty="0">
                <a:ea typeface="楷体_GB2312" pitchFamily="49" charset="-122"/>
              </a:rPr>
              <a:t> end)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a:xfrm>
            <a:off x="71438" y="1571625"/>
            <a:ext cx="8977312" cy="4554538"/>
          </a:xfrm>
        </p:spPr>
        <p:txBody>
          <a:bodyPr/>
          <a:lstStyle/>
          <a:p>
            <a:pPr lvl="1">
              <a:spcBef>
                <a:spcPct val="0"/>
              </a:spcBef>
              <a:buClrTx/>
              <a:buFont typeface="Wingdings" panose="05000000000000000000" pitchFamily="2" charset="2"/>
              <a:buChar char="n"/>
            </a:pPr>
            <a:r>
              <a:rPr lang="zh-CN" altLang="en-US" smtClean="0">
                <a:latin typeface="宋体" panose="02010600030101010101" pitchFamily="2" charset="-122"/>
              </a:rPr>
              <a:t>应用中经常将文本区对象放入一个滚动窗格中，以使用滚动条功能，方法如下：</a:t>
            </a:r>
          </a:p>
          <a:p>
            <a:pPr marL="1625600" lvl="2" indent="-711200">
              <a:spcBef>
                <a:spcPct val="0"/>
              </a:spcBef>
              <a:buClrTx/>
              <a:buFontTx/>
              <a:buAutoNum type="circleNumDbPlain"/>
            </a:pPr>
            <a:r>
              <a:rPr lang="en-US" altLang="zh-CN" smtClean="0">
                <a:solidFill>
                  <a:schemeClr val="tx1"/>
                </a:solidFill>
                <a:latin typeface="宋体" panose="02010600030101010101" pitchFamily="2" charset="-122"/>
              </a:rPr>
              <a:t>JTextArea ta = new JTextArea(10,10);</a:t>
            </a:r>
          </a:p>
          <a:p>
            <a:pPr marL="1625600" lvl="2" indent="-711200">
              <a:spcBef>
                <a:spcPct val="0"/>
              </a:spcBef>
              <a:buClrTx/>
              <a:buFontTx/>
              <a:buAutoNum type="circleNumDbPlain"/>
            </a:pPr>
            <a:r>
              <a:rPr lang="en-US" altLang="zh-CN" smtClean="0">
                <a:solidFill>
                  <a:schemeClr val="tx1"/>
                </a:solidFill>
                <a:latin typeface="宋体" panose="02010600030101010101" pitchFamily="2" charset="-122"/>
              </a:rPr>
              <a:t>JScrollPane sp = new JScrollPane(ta);</a:t>
            </a:r>
          </a:p>
          <a:p>
            <a:pPr>
              <a:buFont typeface="Wingdings" panose="05000000000000000000" pitchFamily="2" charset="2"/>
              <a:buNone/>
            </a:pPr>
            <a:endParaRPr lang="zh-CN" altLang="en-US" smtClean="0"/>
          </a:p>
        </p:txBody>
      </p:sp>
      <p:sp>
        <p:nvSpPr>
          <p:cNvPr id="3"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chemeClr val="hlink"/>
                </a:solidFill>
                <a:ea typeface="楷体_GB2312" pitchFamily="49" charset="-122"/>
              </a:rPr>
              <a:t>文本区（</a:t>
            </a:r>
            <a:r>
              <a:rPr lang="en-US" altLang="zh-CN" sz="3600" b="1" dirty="0" err="1">
                <a:solidFill>
                  <a:schemeClr val="hlink"/>
                </a:solidFill>
                <a:ea typeface="楷体_GB2312" pitchFamily="49" charset="-122"/>
              </a:rPr>
              <a:t>JTextArea</a:t>
            </a:r>
            <a:r>
              <a:rPr lang="zh-CN" altLang="en-US" sz="3600" b="1" dirty="0">
                <a:solidFill>
                  <a:schemeClr val="hlink"/>
                </a:solidFill>
                <a:ea typeface="楷体_GB2312" pitchFamily="49" charset="-122"/>
              </a:rPr>
              <a:t>）</a:t>
            </a: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a:xfrm>
            <a:off x="71438" y="1071563"/>
            <a:ext cx="8977312" cy="5054600"/>
          </a:xfrm>
        </p:spPr>
        <p:txBody>
          <a:bodyPr/>
          <a:lstStyle/>
          <a:p>
            <a:pPr marL="711200" lvl="2" indent="-711200">
              <a:buClr>
                <a:schemeClr val="tx1"/>
              </a:buClr>
              <a:buFont typeface="Wingdings" panose="05000000000000000000" pitchFamily="2" charset="2"/>
              <a:buNone/>
            </a:pPr>
            <a:r>
              <a:rPr lang="zh-CN" altLang="en-US" smtClean="0"/>
              <a:t>步骤二：</a:t>
            </a:r>
            <a:r>
              <a:rPr lang="zh-CN" altLang="en-US" smtClean="0">
                <a:solidFill>
                  <a:schemeClr val="tx1"/>
                </a:solidFill>
              </a:rPr>
              <a:t>添加文本域（显示录入结果信息）</a:t>
            </a:r>
            <a:endParaRPr lang="zh-CN" altLang="en-US" sz="2400" smtClean="0">
              <a:solidFill>
                <a:schemeClr val="tx1"/>
              </a:solidFill>
            </a:endParaRPr>
          </a:p>
          <a:p>
            <a:pPr>
              <a:buFont typeface="Wingdings" panose="05000000000000000000" pitchFamily="2" charset="2"/>
              <a:buNone/>
            </a:pPr>
            <a:endParaRPr lang="zh-CN" altLang="en-US" smtClean="0"/>
          </a:p>
        </p:txBody>
      </p:sp>
      <p:sp>
        <p:nvSpPr>
          <p:cNvPr id="3" name="Rectangle 2"/>
          <p:cNvSpPr txBox="1">
            <a:spLocks noChangeArrowheads="1"/>
          </p:cNvSpPr>
          <p:nvPr/>
        </p:nvSpPr>
        <p:spPr>
          <a:xfrm>
            <a:off x="428625" y="357188"/>
            <a:ext cx="8229600"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示例：学生信息管理系统</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
        <p:nvSpPr>
          <p:cNvPr id="39941" name="TextBox 5"/>
          <p:cNvSpPr txBox="1">
            <a:spLocks noChangeArrowheads="1"/>
          </p:cNvSpPr>
          <p:nvPr/>
        </p:nvSpPr>
        <p:spPr bwMode="auto">
          <a:xfrm>
            <a:off x="285750" y="1571625"/>
            <a:ext cx="778668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sz="2400" b="1" dirty="0" err="1">
                <a:solidFill>
                  <a:srgbClr val="FF0000"/>
                </a:solidFill>
              </a:rPr>
              <a:t>JFrame</a:t>
            </a:r>
            <a:r>
              <a:rPr lang="en-US" altLang="zh-CN" sz="2400" b="1" dirty="0">
                <a:solidFill>
                  <a:srgbClr val="FF0000"/>
                </a:solidFill>
              </a:rPr>
              <a:t> f=new </a:t>
            </a:r>
            <a:r>
              <a:rPr lang="en-US" altLang="zh-CN" sz="2400" b="1" dirty="0" err="1">
                <a:solidFill>
                  <a:srgbClr val="FF0000"/>
                </a:solidFill>
              </a:rPr>
              <a:t>JFrame</a:t>
            </a:r>
            <a:r>
              <a:rPr lang="en-US" altLang="zh-CN" sz="2400" b="1" dirty="0">
                <a:solidFill>
                  <a:srgbClr val="FF0000"/>
                </a:solidFill>
              </a:rPr>
              <a:t>(); ……</a:t>
            </a:r>
          </a:p>
          <a:p>
            <a:pPr eaLnBrk="1" hangingPunct="1"/>
            <a:r>
              <a:rPr lang="en-US" altLang="zh-CN" sz="2400" b="1" dirty="0">
                <a:solidFill>
                  <a:srgbClr val="FF0000"/>
                </a:solidFill>
              </a:rPr>
              <a:t>Container con=</a:t>
            </a:r>
            <a:r>
              <a:rPr lang="en-US" altLang="zh-CN" sz="2400" b="1" dirty="0" err="1">
                <a:solidFill>
                  <a:srgbClr val="FF0000"/>
                </a:solidFill>
              </a:rPr>
              <a:t>f.getContentPane</a:t>
            </a:r>
            <a:r>
              <a:rPr lang="en-US" altLang="zh-CN" sz="2400" b="1" dirty="0">
                <a:solidFill>
                  <a:srgbClr val="FF0000"/>
                </a:solidFill>
              </a:rPr>
              <a:t>();</a:t>
            </a:r>
          </a:p>
          <a:p>
            <a:pPr eaLnBrk="1" hangingPunct="1"/>
            <a:r>
              <a:rPr lang="en-US" altLang="zh-CN" sz="2400" b="1" dirty="0" err="1">
                <a:solidFill>
                  <a:srgbClr val="FF0000"/>
                </a:solidFill>
              </a:rPr>
              <a:t>Jpanel</a:t>
            </a:r>
            <a:r>
              <a:rPr lang="en-US" altLang="zh-CN" sz="2400" b="1" dirty="0">
                <a:solidFill>
                  <a:srgbClr val="FF0000"/>
                </a:solidFill>
              </a:rPr>
              <a:t> pan=new </a:t>
            </a:r>
            <a:r>
              <a:rPr lang="en-US" altLang="zh-CN" sz="2400" b="1" dirty="0" err="1">
                <a:solidFill>
                  <a:srgbClr val="FF0000"/>
                </a:solidFill>
              </a:rPr>
              <a:t>JPanel</a:t>
            </a:r>
            <a:r>
              <a:rPr lang="en-US" altLang="zh-CN" sz="2400" b="1" dirty="0">
                <a:solidFill>
                  <a:srgbClr val="FF0000"/>
                </a:solidFill>
              </a:rPr>
              <a:t>(); ……</a:t>
            </a:r>
          </a:p>
          <a:p>
            <a:pPr eaLnBrk="1" hangingPunct="1"/>
            <a:r>
              <a:rPr lang="en-US" altLang="zh-CN" sz="2400" b="1" dirty="0" err="1" smtClean="0"/>
              <a:t>JLabel</a:t>
            </a:r>
            <a:r>
              <a:rPr lang="en-US" altLang="zh-CN" sz="2400" b="1" dirty="0" smtClean="0"/>
              <a:t> </a:t>
            </a:r>
            <a:r>
              <a:rPr lang="en-US" altLang="zh-CN" sz="2400" b="1" dirty="0" err="1"/>
              <a:t>l_jg</a:t>
            </a:r>
            <a:r>
              <a:rPr lang="en-US" altLang="zh-CN" sz="2400" b="1" dirty="0"/>
              <a:t>=new </a:t>
            </a:r>
            <a:r>
              <a:rPr lang="en-US" altLang="zh-CN" sz="2400" b="1" dirty="0" err="1"/>
              <a:t>JLabel</a:t>
            </a:r>
            <a:r>
              <a:rPr lang="en-US" altLang="zh-CN" sz="2400" b="1" dirty="0"/>
              <a:t>("</a:t>
            </a:r>
            <a:r>
              <a:rPr lang="zh-CN" altLang="en-US" sz="2400" b="1" dirty="0"/>
              <a:t>录入结果</a:t>
            </a:r>
            <a:r>
              <a:rPr lang="en-US" altLang="zh-CN" sz="2400" b="1" dirty="0"/>
              <a:t>");</a:t>
            </a:r>
          </a:p>
          <a:p>
            <a:pPr eaLnBrk="1" hangingPunct="1"/>
            <a:r>
              <a:rPr lang="en-US" altLang="zh-CN" sz="2400" b="1" dirty="0" err="1"/>
              <a:t>JTextArea</a:t>
            </a:r>
            <a:r>
              <a:rPr lang="en-US" altLang="zh-CN" sz="2400" b="1" dirty="0"/>
              <a:t> result=new </a:t>
            </a:r>
            <a:r>
              <a:rPr lang="en-US" altLang="zh-CN" sz="2400" b="1" dirty="0" err="1"/>
              <a:t>JTextArea</a:t>
            </a:r>
            <a:r>
              <a:rPr lang="en-US" altLang="zh-CN" sz="2400" b="1" dirty="0"/>
              <a:t>(10,30);</a:t>
            </a:r>
          </a:p>
          <a:p>
            <a:pPr eaLnBrk="1" hangingPunct="1"/>
            <a:r>
              <a:rPr lang="en-US" altLang="zh-CN" sz="2400" b="1" dirty="0" err="1"/>
              <a:t>JScrollPane</a:t>
            </a:r>
            <a:r>
              <a:rPr lang="en-US" altLang="zh-CN" sz="2400" b="1" dirty="0"/>
              <a:t> </a:t>
            </a:r>
            <a:r>
              <a:rPr lang="en-US" altLang="zh-CN" sz="2400" b="1" dirty="0" err="1"/>
              <a:t>sp</a:t>
            </a:r>
            <a:r>
              <a:rPr lang="en-US" altLang="zh-CN" sz="2400" b="1" dirty="0"/>
              <a:t>=new </a:t>
            </a:r>
            <a:r>
              <a:rPr lang="en-US" altLang="zh-CN" sz="2400" b="1" dirty="0" err="1"/>
              <a:t>JScrollPane</a:t>
            </a:r>
            <a:r>
              <a:rPr lang="en-US" altLang="zh-CN" sz="2400" b="1" dirty="0"/>
              <a:t>(result);</a:t>
            </a:r>
          </a:p>
          <a:p>
            <a:pPr eaLnBrk="1" hangingPunct="1"/>
            <a:r>
              <a:rPr lang="en-US" altLang="zh-CN" sz="2400" b="1" dirty="0" err="1"/>
              <a:t>pan.add</a:t>
            </a:r>
            <a:r>
              <a:rPr lang="en-US" altLang="zh-CN" sz="2400" b="1" dirty="0"/>
              <a:t>(</a:t>
            </a:r>
            <a:r>
              <a:rPr lang="en-US" altLang="zh-CN" sz="2400" b="1" dirty="0" err="1"/>
              <a:t>sp</a:t>
            </a:r>
            <a:r>
              <a:rPr lang="en-US" altLang="zh-CN" sz="2400" b="1" dirty="0"/>
              <a:t>); </a:t>
            </a:r>
          </a:p>
          <a:p>
            <a:pPr eaLnBrk="1" hangingPunct="1"/>
            <a:r>
              <a:rPr lang="en-US" altLang="zh-CN" sz="2400" b="1" dirty="0" err="1"/>
              <a:t>pan.add</a:t>
            </a:r>
            <a:r>
              <a:rPr lang="en-US" altLang="zh-CN" sz="2400" b="1" dirty="0"/>
              <a:t>(</a:t>
            </a:r>
            <a:r>
              <a:rPr lang="en-US" altLang="zh-CN" sz="2400" b="1" dirty="0" err="1"/>
              <a:t>l_jg</a:t>
            </a:r>
            <a:r>
              <a:rPr lang="en-US" altLang="zh-CN" sz="2400" b="1" dirty="0"/>
              <a:t>);</a:t>
            </a:r>
          </a:p>
          <a:p>
            <a:pPr eaLnBrk="1" hangingPunct="1"/>
            <a:r>
              <a:rPr lang="en-US" altLang="zh-CN" sz="2400" b="1" dirty="0"/>
              <a:t>……</a:t>
            </a:r>
          </a:p>
          <a:p>
            <a:pPr eaLnBrk="1" hangingPunct="1"/>
            <a:r>
              <a:rPr lang="en-US" altLang="zh-CN" sz="2400" b="1" dirty="0" err="1">
                <a:solidFill>
                  <a:srgbClr val="FF0000"/>
                </a:solidFill>
              </a:rPr>
              <a:t>con.add</a:t>
            </a:r>
            <a:r>
              <a:rPr lang="en-US" altLang="zh-CN" sz="2400" b="1" dirty="0">
                <a:solidFill>
                  <a:srgbClr val="FF0000"/>
                </a:solidFill>
              </a:rPr>
              <a:t>(pan);</a:t>
            </a:r>
          </a:p>
          <a:p>
            <a:pPr eaLnBrk="1" hangingPunct="1"/>
            <a:r>
              <a:rPr lang="en-US" altLang="zh-CN" sz="2400" b="1" dirty="0" err="1">
                <a:solidFill>
                  <a:srgbClr val="FF0000"/>
                </a:solidFill>
              </a:rPr>
              <a:t>f.setVisible</a:t>
            </a:r>
            <a:r>
              <a:rPr lang="en-US" altLang="zh-CN" sz="2400" b="1" dirty="0">
                <a:solidFill>
                  <a:srgbClr val="FF0000"/>
                </a:solidFill>
              </a:rPr>
              <a:t>(true);</a:t>
            </a:r>
            <a:endParaRPr lang="zh-CN" altLang="en-US" sz="2400" b="1" dirty="0">
              <a:solidFill>
                <a:srgbClr val="FF0000"/>
              </a:solidFill>
            </a:endParaRPr>
          </a:p>
        </p:txBody>
      </p:sp>
      <p:grpSp>
        <p:nvGrpSpPr>
          <p:cNvPr id="39942" name="组合 7"/>
          <p:cNvGrpSpPr>
            <a:grpSpLocks/>
          </p:cNvGrpSpPr>
          <p:nvPr/>
        </p:nvGrpSpPr>
        <p:grpSpPr bwMode="auto">
          <a:xfrm>
            <a:off x="4788024" y="4293096"/>
            <a:ext cx="3936876" cy="2350592"/>
            <a:chOff x="4143375" y="3500438"/>
            <a:chExt cx="4438650" cy="3048000"/>
          </a:xfrm>
        </p:grpSpPr>
        <p:pic>
          <p:nvPicPr>
            <p:cNvPr id="399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3500438"/>
              <a:ext cx="44386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8" y="4071942"/>
              <a:ext cx="3286148"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chemeClr val="hlink"/>
                </a:solidFill>
                <a:ea typeface="楷体_GB2312" pitchFamily="49" charset="-122"/>
              </a:rPr>
              <a:t>单选按钮（</a:t>
            </a:r>
            <a:r>
              <a:rPr lang="en-US" altLang="zh-CN" sz="3600" dirty="0"/>
              <a:t> </a:t>
            </a:r>
            <a:r>
              <a:rPr lang="en-US" altLang="zh-CN" sz="3600" dirty="0" err="1"/>
              <a:t>JRadioButton</a:t>
            </a:r>
            <a:r>
              <a:rPr lang="en-US" altLang="zh-CN" sz="3600" dirty="0"/>
              <a:t> </a:t>
            </a:r>
            <a:r>
              <a:rPr lang="zh-CN" altLang="en-US" sz="3600" b="1" dirty="0">
                <a:solidFill>
                  <a:schemeClr val="hlink"/>
                </a:solidFill>
                <a:ea typeface="楷体_GB2312" pitchFamily="49" charset="-122"/>
              </a:rPr>
              <a:t>）</a:t>
            </a: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
        <p:nvSpPr>
          <p:cNvPr id="40964" name="Rectangle 1038"/>
          <p:cNvSpPr>
            <a:spLocks noChangeArrowheads="1"/>
          </p:cNvSpPr>
          <p:nvPr/>
        </p:nvSpPr>
        <p:spPr bwMode="auto">
          <a:xfrm>
            <a:off x="214313" y="1214438"/>
            <a:ext cx="80010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Garamond" panose="02020404030301010803" pitchFamily="18" charset="0"/>
                <a:ea typeface="宋体" panose="02010600030101010101" pitchFamily="2" charset="-122"/>
              </a:defRPr>
            </a:lvl1pPr>
            <a:lvl2pPr eaLnBrk="0" hangingPunct="0">
              <a:defRPr>
                <a:solidFill>
                  <a:schemeClr val="tx1"/>
                </a:solidFill>
                <a:latin typeface="Garamond" panose="02020404030301010803" pitchFamily="18" charset="0"/>
                <a:ea typeface="宋体" panose="02010600030101010101" pitchFamily="2" charset="-122"/>
              </a:defRPr>
            </a:lvl2pPr>
            <a:lvl3pPr marL="1625600" indent="-711200" eaLnBrk="0" hangingPunct="0">
              <a:defRPr>
                <a:solidFill>
                  <a:schemeClr val="tx1"/>
                </a:solidFill>
                <a:latin typeface="Garamond" panose="02020404030301010803" pitchFamily="18" charset="0"/>
                <a:ea typeface="宋体" panose="02010600030101010101" pitchFamily="2" charset="-122"/>
              </a:defRPr>
            </a:lvl3pPr>
            <a:lvl4pPr marL="4572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lvl="1" eaLnBrk="1" hangingPunct="1">
              <a:lnSpc>
                <a:spcPct val="105000"/>
              </a:lnSpc>
              <a:buFont typeface="Wingdings" panose="05000000000000000000" pitchFamily="2" charset="2"/>
              <a:buChar char="n"/>
            </a:pPr>
            <a:r>
              <a:rPr lang="zh-CN" altLang="en-US" sz="2400" b="1" dirty="0">
                <a:solidFill>
                  <a:srgbClr val="FF0000"/>
                </a:solidFill>
              </a:rPr>
              <a:t>构造方法（与</a:t>
            </a:r>
            <a:r>
              <a:rPr lang="en-US" altLang="zh-CN" sz="2400" b="1" dirty="0" err="1">
                <a:solidFill>
                  <a:srgbClr val="FF0000"/>
                </a:solidFill>
              </a:rPr>
              <a:t>JButton</a:t>
            </a:r>
            <a:r>
              <a:rPr lang="zh-CN" altLang="en-US" sz="2400" b="1" dirty="0">
                <a:solidFill>
                  <a:srgbClr val="FF0000"/>
                </a:solidFill>
              </a:rPr>
              <a:t>类似）</a:t>
            </a:r>
          </a:p>
          <a:p>
            <a:pPr lvl="3" eaLnBrk="1" hangingPunct="1">
              <a:lnSpc>
                <a:spcPct val="95000"/>
              </a:lnSpc>
            </a:pPr>
            <a:r>
              <a:rPr lang="en-US" altLang="zh-CN" sz="2400" b="1" dirty="0" err="1">
                <a:latin typeface="宋体" panose="02010600030101010101" pitchFamily="2" charset="-122"/>
              </a:rPr>
              <a:t>JRadioButton</a:t>
            </a:r>
            <a:r>
              <a:rPr lang="en-US" altLang="zh-CN" sz="2400" b="1" dirty="0">
                <a:latin typeface="宋体" panose="02010600030101010101" pitchFamily="2" charset="-122"/>
              </a:rPr>
              <a:t> rbutt1 = new  </a:t>
            </a:r>
            <a:r>
              <a:rPr lang="en-US" altLang="zh-CN" sz="2400" b="1" dirty="0" err="1">
                <a:latin typeface="宋体" panose="02010600030101010101" pitchFamily="2" charset="-122"/>
              </a:rPr>
              <a:t>JRadioButton</a:t>
            </a:r>
            <a:r>
              <a:rPr lang="en-US" altLang="zh-CN" sz="2400" b="1" dirty="0">
                <a:latin typeface="宋体" panose="02010600030101010101" pitchFamily="2" charset="-122"/>
              </a:rPr>
              <a:t>(</a:t>
            </a:r>
            <a:r>
              <a:rPr lang="en-US" altLang="zh-CN" sz="2400" b="1" dirty="0"/>
              <a:t>“</a:t>
            </a:r>
            <a:r>
              <a:rPr lang="zh-CN" altLang="en-US" sz="2400" b="1" dirty="0"/>
              <a:t>男”</a:t>
            </a:r>
            <a:r>
              <a:rPr lang="en-US" altLang="zh-CN" sz="2400" b="1" dirty="0"/>
              <a:t>,  true</a:t>
            </a:r>
            <a:r>
              <a:rPr lang="en-US" altLang="zh-CN" sz="2400" b="1" dirty="0">
                <a:latin typeface="宋体" panose="02010600030101010101" pitchFamily="2" charset="-122"/>
              </a:rPr>
              <a:t>);</a:t>
            </a:r>
          </a:p>
          <a:p>
            <a:pPr lvl="3" eaLnBrk="1" hangingPunct="1">
              <a:lnSpc>
                <a:spcPct val="95000"/>
              </a:lnSpc>
            </a:pPr>
            <a:r>
              <a:rPr lang="en-US" altLang="zh-CN" sz="2400" b="1" dirty="0" err="1">
                <a:latin typeface="宋体" panose="02010600030101010101" pitchFamily="2" charset="-122"/>
              </a:rPr>
              <a:t>ImageIcon</a:t>
            </a:r>
            <a:r>
              <a:rPr lang="en-US" altLang="zh-CN" sz="2400" b="1" dirty="0">
                <a:latin typeface="宋体" panose="02010600030101010101" pitchFamily="2" charset="-122"/>
              </a:rPr>
              <a:t> ii = new </a:t>
            </a:r>
            <a:r>
              <a:rPr lang="en-US" altLang="zh-CN" sz="2400" b="1" dirty="0" err="1">
                <a:latin typeface="宋体" panose="02010600030101010101" pitchFamily="2" charset="-122"/>
              </a:rPr>
              <a:t>ImageIcon</a:t>
            </a:r>
            <a:r>
              <a:rPr lang="en-US" altLang="zh-CN" sz="2400" b="1" dirty="0">
                <a:latin typeface="宋体" panose="02010600030101010101" pitchFamily="2" charset="-122"/>
              </a:rPr>
              <a:t>(</a:t>
            </a:r>
            <a:r>
              <a:rPr lang="en-US" altLang="zh-CN" sz="2400" b="1" dirty="0"/>
              <a:t>“java.gif”</a:t>
            </a:r>
            <a:r>
              <a:rPr lang="en-US" altLang="zh-CN" sz="2400" b="1" dirty="0">
                <a:latin typeface="宋体" panose="02010600030101010101" pitchFamily="2" charset="-122"/>
              </a:rPr>
              <a:t>);</a:t>
            </a:r>
            <a:br>
              <a:rPr lang="en-US" altLang="zh-CN" sz="2400" b="1" dirty="0">
                <a:latin typeface="宋体" panose="02010600030101010101" pitchFamily="2" charset="-122"/>
              </a:rPr>
            </a:br>
            <a:r>
              <a:rPr lang="en-US" altLang="zh-CN" sz="2400" b="1" dirty="0" err="1">
                <a:latin typeface="宋体" panose="02010600030101010101" pitchFamily="2" charset="-122"/>
              </a:rPr>
              <a:t>JRadioButton</a:t>
            </a:r>
            <a:r>
              <a:rPr lang="en-US" altLang="zh-CN" sz="2400" b="1" dirty="0">
                <a:latin typeface="宋体" panose="02010600030101010101" pitchFamily="2" charset="-122"/>
              </a:rPr>
              <a:t> rbutt2 = new  </a:t>
            </a:r>
            <a:r>
              <a:rPr lang="en-US" altLang="zh-CN" sz="2400" b="1" dirty="0" err="1">
                <a:latin typeface="宋体" panose="02010600030101010101" pitchFamily="2" charset="-122"/>
              </a:rPr>
              <a:t>JRadioButton</a:t>
            </a:r>
            <a:r>
              <a:rPr lang="en-US" altLang="zh-CN" sz="2400" b="1" dirty="0">
                <a:latin typeface="宋体" panose="02010600030101010101" pitchFamily="2" charset="-122"/>
              </a:rPr>
              <a:t>(ii);</a:t>
            </a:r>
          </a:p>
          <a:p>
            <a:pPr lvl="3" eaLnBrk="1" hangingPunct="1">
              <a:lnSpc>
                <a:spcPct val="95000"/>
              </a:lnSpc>
            </a:pPr>
            <a:r>
              <a:rPr lang="en-US" altLang="zh-CN" sz="2400" b="1" dirty="0" err="1">
                <a:latin typeface="宋体" panose="02010600030101010101" pitchFamily="2" charset="-122"/>
              </a:rPr>
              <a:t>JRadioButton</a:t>
            </a:r>
            <a:r>
              <a:rPr lang="en-US" altLang="zh-CN" sz="2400" b="1" dirty="0">
                <a:latin typeface="宋体" panose="02010600030101010101" pitchFamily="2" charset="-122"/>
              </a:rPr>
              <a:t> rbutt3 = new  </a:t>
            </a:r>
            <a:r>
              <a:rPr lang="en-US" altLang="zh-CN" sz="2400" b="1" dirty="0" err="1">
                <a:latin typeface="宋体" panose="02010600030101010101" pitchFamily="2" charset="-122"/>
              </a:rPr>
              <a:t>JRadioButton</a:t>
            </a:r>
            <a:r>
              <a:rPr lang="en-US" altLang="zh-CN" sz="2400" b="1" dirty="0">
                <a:latin typeface="宋体" panose="02010600030101010101" pitchFamily="2" charset="-122"/>
              </a:rPr>
              <a:t>(</a:t>
            </a:r>
            <a:r>
              <a:rPr lang="en-US" altLang="zh-CN" sz="2400" b="1" dirty="0"/>
              <a:t>“</a:t>
            </a:r>
            <a:r>
              <a:rPr lang="zh-CN" altLang="en-US" sz="2400" b="1" dirty="0"/>
              <a:t>女”</a:t>
            </a:r>
            <a:r>
              <a:rPr lang="zh-CN" altLang="en-US" sz="2400" b="1" dirty="0">
                <a:latin typeface="宋体" panose="02010600030101010101" pitchFamily="2" charset="-122"/>
              </a:rPr>
              <a:t>，</a:t>
            </a:r>
            <a:r>
              <a:rPr lang="en-US" altLang="zh-CN" sz="2400" b="1" dirty="0">
                <a:latin typeface="宋体" panose="02010600030101010101" pitchFamily="2" charset="-122"/>
              </a:rPr>
              <a:t>ii</a:t>
            </a:r>
            <a:r>
              <a:rPr lang="zh-CN" altLang="en-US" sz="2400" b="1" dirty="0">
                <a:latin typeface="宋体" panose="02010600030101010101" pitchFamily="2" charset="-122"/>
              </a:rPr>
              <a:t>，</a:t>
            </a:r>
            <a:r>
              <a:rPr lang="en-US" altLang="zh-CN" sz="2400" b="1" dirty="0">
                <a:latin typeface="宋体" panose="02010600030101010101" pitchFamily="2" charset="-122"/>
              </a:rPr>
              <a:t>false);</a:t>
            </a:r>
          </a:p>
          <a:p>
            <a:pPr lvl="1" eaLnBrk="1" hangingPunct="1">
              <a:lnSpc>
                <a:spcPct val="105000"/>
              </a:lnSpc>
              <a:buFont typeface="Wingdings" panose="05000000000000000000" pitchFamily="2" charset="2"/>
              <a:buChar char="n"/>
            </a:pPr>
            <a:r>
              <a:rPr lang="zh-CN" altLang="en-US" sz="2400" b="1" dirty="0">
                <a:solidFill>
                  <a:srgbClr val="FF0000"/>
                </a:solidFill>
                <a:latin typeface="宋体" panose="02010600030101010101" pitchFamily="2" charset="-122"/>
              </a:rPr>
              <a:t>常用方法</a:t>
            </a:r>
          </a:p>
          <a:p>
            <a:pPr lvl="2" eaLnBrk="1" hangingPunct="1">
              <a:lnSpc>
                <a:spcPct val="95000"/>
              </a:lnSpc>
            </a:pPr>
            <a:r>
              <a:rPr lang="en-US" altLang="zh-CN" sz="2400" b="1" dirty="0">
                <a:latin typeface="宋体" panose="02010600030101010101" pitchFamily="2" charset="-122"/>
              </a:rPr>
              <a:t>void </a:t>
            </a:r>
            <a:r>
              <a:rPr lang="en-US" altLang="zh-CN" sz="2400" b="1" dirty="0" err="1">
                <a:latin typeface="宋体" panose="02010600030101010101" pitchFamily="2" charset="-122"/>
              </a:rPr>
              <a:t>addActionListener</a:t>
            </a:r>
            <a:r>
              <a:rPr lang="en-US" altLang="zh-CN" sz="2400" b="1" dirty="0">
                <a:latin typeface="宋体" panose="02010600030101010101" pitchFamily="2" charset="-122"/>
              </a:rPr>
              <a:t>(</a:t>
            </a:r>
            <a:r>
              <a:rPr lang="en-US" altLang="zh-CN" sz="2400" b="1" dirty="0" err="1">
                <a:latin typeface="宋体" panose="02010600030101010101" pitchFamily="2" charset="-122"/>
              </a:rPr>
              <a:t>ActionListener</a:t>
            </a:r>
            <a:r>
              <a:rPr lang="en-US" altLang="zh-CN" sz="2400" b="1" dirty="0">
                <a:latin typeface="宋体" panose="02010600030101010101" pitchFamily="2" charset="-122"/>
              </a:rPr>
              <a:t>);</a:t>
            </a:r>
          </a:p>
          <a:p>
            <a:pPr lvl="2" eaLnBrk="1" hangingPunct="1">
              <a:lnSpc>
                <a:spcPct val="95000"/>
              </a:lnSpc>
            </a:pPr>
            <a:r>
              <a:rPr lang="en-US" altLang="zh-CN" sz="2400" b="1" dirty="0">
                <a:latin typeface="宋体" panose="02010600030101010101" pitchFamily="2" charset="-122"/>
              </a:rPr>
              <a:t>void </a:t>
            </a:r>
            <a:r>
              <a:rPr lang="en-US" altLang="zh-CN" sz="2400" b="1" dirty="0" err="1">
                <a:latin typeface="宋体" panose="02010600030101010101" pitchFamily="2" charset="-122"/>
              </a:rPr>
              <a:t>addItemListener</a:t>
            </a:r>
            <a:r>
              <a:rPr lang="en-US" altLang="zh-CN" sz="2400" b="1" dirty="0">
                <a:latin typeface="宋体" panose="02010600030101010101" pitchFamily="2" charset="-122"/>
              </a:rPr>
              <a:t>(</a:t>
            </a:r>
            <a:r>
              <a:rPr lang="en-US" altLang="zh-CN" sz="2400" b="1" dirty="0" err="1">
                <a:latin typeface="宋体" panose="02010600030101010101" pitchFamily="2" charset="-122"/>
              </a:rPr>
              <a:t>ItemListener</a:t>
            </a:r>
            <a:r>
              <a:rPr lang="en-US" altLang="zh-CN" sz="2400" b="1" dirty="0">
                <a:latin typeface="宋体" panose="02010600030101010101" pitchFamily="2" charset="-122"/>
              </a:rPr>
              <a:t>);</a:t>
            </a:r>
          </a:p>
          <a:p>
            <a:pPr lvl="2" eaLnBrk="1" hangingPunct="1">
              <a:lnSpc>
                <a:spcPct val="95000"/>
              </a:lnSpc>
            </a:pPr>
            <a:r>
              <a:rPr lang="en-US" altLang="zh-CN" sz="2400" b="1" dirty="0" err="1">
                <a:latin typeface="宋体" panose="02010600030101010101" pitchFamily="2" charset="-122"/>
              </a:rPr>
              <a:t>boolean</a:t>
            </a:r>
            <a:r>
              <a:rPr lang="en-US" altLang="zh-CN" sz="2400" b="1" dirty="0">
                <a:latin typeface="宋体" panose="02010600030101010101" pitchFamily="2" charset="-122"/>
              </a:rPr>
              <a:t> </a:t>
            </a:r>
            <a:r>
              <a:rPr lang="en-US" altLang="zh-CN" sz="2400" b="1" dirty="0" err="1">
                <a:latin typeface="宋体" panose="02010600030101010101" pitchFamily="2" charset="-122"/>
              </a:rPr>
              <a:t>isSelected</a:t>
            </a:r>
            <a:r>
              <a:rPr lang="en-US" altLang="zh-CN" sz="2400" b="1" dirty="0">
                <a:latin typeface="宋体" panose="02010600030101010101" pitchFamily="2" charset="-122"/>
              </a:rPr>
              <a:t>();</a:t>
            </a:r>
          </a:p>
          <a:p>
            <a:pPr lvl="2" eaLnBrk="1" hangingPunct="1">
              <a:lnSpc>
                <a:spcPct val="95000"/>
              </a:lnSpc>
            </a:pPr>
            <a:r>
              <a:rPr lang="en-US" altLang="zh-CN" sz="2400" b="1" dirty="0">
                <a:latin typeface="宋体" panose="02010600030101010101" pitchFamily="2" charset="-122"/>
              </a:rPr>
              <a:t>void </a:t>
            </a:r>
            <a:r>
              <a:rPr lang="en-US" altLang="zh-CN" sz="2400" b="1" dirty="0" err="1">
                <a:latin typeface="宋体" panose="02010600030101010101" pitchFamily="2" charset="-122"/>
              </a:rPr>
              <a:t>setSelected</a:t>
            </a:r>
            <a:r>
              <a:rPr lang="en-US" altLang="zh-CN" sz="2400" b="1" dirty="0">
                <a:latin typeface="宋体" panose="02010600030101010101" pitchFamily="2" charset="-122"/>
              </a:rPr>
              <a:t>(</a:t>
            </a:r>
            <a:r>
              <a:rPr lang="en-US" altLang="zh-CN" sz="2400" b="1" dirty="0" err="1">
                <a:latin typeface="宋体" panose="02010600030101010101" pitchFamily="2" charset="-122"/>
              </a:rPr>
              <a:t>boolean</a:t>
            </a:r>
            <a:r>
              <a:rPr lang="en-US" altLang="zh-CN" sz="2400" b="1" dirty="0">
                <a:latin typeface="宋体" panose="02010600030101010101" pitchFamily="2" charset="-122"/>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268759"/>
            <a:ext cx="8725222" cy="4857403"/>
          </a:xfrm>
        </p:spPr>
        <p:txBody>
          <a:bodyPr/>
          <a:lstStyle/>
          <a:p>
            <a:pPr marL="476250" indent="-476250">
              <a:lnSpc>
                <a:spcPct val="120000"/>
              </a:lnSpc>
              <a:buClr>
                <a:schemeClr val="hlink"/>
              </a:buClr>
              <a:buFont typeface="Wingdings" panose="05000000000000000000" pitchFamily="2" charset="2"/>
              <a:buChar char="n"/>
              <a:defRPr/>
            </a:pPr>
            <a:r>
              <a:rPr lang="zh-CN" altLang="en-US" dirty="0" smtClean="0">
                <a:latin typeface="华文新魏" panose="02010800040101010101" pitchFamily="2" charset="-122"/>
                <a:ea typeface="华文新魏" panose="02010800040101010101" pitchFamily="2" charset="-122"/>
              </a:rPr>
              <a:t>用户界面的类型</a:t>
            </a:r>
          </a:p>
          <a:p>
            <a:pPr marL="1104900" lvl="1" indent="-438150">
              <a:lnSpc>
                <a:spcPct val="120000"/>
              </a:lnSpc>
              <a:buFont typeface="Wingdings" panose="05000000000000000000" pitchFamily="2" charset="2"/>
              <a:buNone/>
              <a:defRPr/>
            </a:pPr>
            <a:r>
              <a:rPr lang="zh-CN" altLang="en-US" sz="2400" dirty="0" smtClean="0">
                <a:latin typeface="华文新魏" panose="02010800040101010101" pitchFamily="2" charset="-122"/>
                <a:ea typeface="华文新魏" panose="02010800040101010101" pitchFamily="2" charset="-122"/>
              </a:rPr>
              <a:t>字符用户界面（</a:t>
            </a:r>
            <a:r>
              <a:rPr lang="en-US" altLang="zh-CN" sz="2400" dirty="0" smtClean="0">
                <a:latin typeface="华文新魏" panose="02010800040101010101" pitchFamily="2" charset="-122"/>
                <a:ea typeface="华文新魏" panose="02010800040101010101" pitchFamily="2" charset="-122"/>
              </a:rPr>
              <a:t>CUI</a:t>
            </a:r>
            <a:r>
              <a:rPr lang="zh-CN" altLang="en-US" sz="2400" dirty="0" smtClean="0">
                <a:latin typeface="华文新魏" panose="02010800040101010101" pitchFamily="2" charset="-122"/>
                <a:ea typeface="华文新魏" panose="02010800040101010101" pitchFamily="2" charset="-122"/>
              </a:rPr>
              <a:t>）：例如，</a:t>
            </a:r>
            <a:r>
              <a:rPr lang="en-US" altLang="zh-CN" sz="2400" dirty="0" smtClean="0">
                <a:latin typeface="华文新魏" panose="02010800040101010101" pitchFamily="2" charset="-122"/>
                <a:ea typeface="华文新魏" panose="02010800040101010101" pitchFamily="2" charset="-122"/>
              </a:rPr>
              <a:t>MS-DOS</a:t>
            </a:r>
          </a:p>
          <a:p>
            <a:pPr marL="1104900" lvl="1" indent="-438150">
              <a:lnSpc>
                <a:spcPct val="120000"/>
              </a:lnSpc>
              <a:buFont typeface="Wingdings" panose="05000000000000000000" pitchFamily="2" charset="2"/>
              <a:buNone/>
              <a:defRPr/>
            </a:pPr>
            <a:r>
              <a:rPr lang="zh-CN" altLang="en-US" sz="2400" dirty="0" smtClean="0">
                <a:latin typeface="华文新魏" panose="02010800040101010101" pitchFamily="2" charset="-122"/>
                <a:ea typeface="华文新魏" panose="02010800040101010101" pitchFamily="2" charset="-122"/>
              </a:rPr>
              <a:t>图形用户界面（</a:t>
            </a:r>
            <a:r>
              <a:rPr lang="en-US" altLang="zh-CN" sz="2400" dirty="0" smtClean="0">
                <a:latin typeface="华文新魏" panose="02010800040101010101" pitchFamily="2" charset="-122"/>
                <a:ea typeface="华文新魏" panose="02010800040101010101" pitchFamily="2" charset="-122"/>
              </a:rPr>
              <a:t>GUI</a:t>
            </a:r>
            <a:r>
              <a:rPr lang="zh-CN" altLang="en-US" sz="2400" dirty="0" smtClean="0">
                <a:latin typeface="华文新魏" panose="02010800040101010101" pitchFamily="2" charset="-122"/>
                <a:ea typeface="华文新魏" panose="02010800040101010101" pitchFamily="2" charset="-122"/>
              </a:rPr>
              <a:t>）：例如，</a:t>
            </a:r>
            <a:r>
              <a:rPr lang="en-US" altLang="zh-CN" sz="2400" dirty="0" smtClean="0">
                <a:latin typeface="华文新魏" panose="02010800040101010101" pitchFamily="2" charset="-122"/>
                <a:ea typeface="华文新魏" panose="02010800040101010101" pitchFamily="2" charset="-122"/>
              </a:rPr>
              <a:t>Microsoft Windows</a:t>
            </a:r>
          </a:p>
          <a:p>
            <a:pPr marL="476250" indent="-476250">
              <a:lnSpc>
                <a:spcPct val="120000"/>
              </a:lnSpc>
              <a:buClr>
                <a:schemeClr val="hlink"/>
              </a:buClr>
              <a:buFont typeface="Wingdings" panose="05000000000000000000" pitchFamily="2" charset="2"/>
              <a:buChar char="n"/>
              <a:defRPr/>
            </a:pPr>
            <a:r>
              <a:rPr lang="en-US" altLang="zh-CN" dirty="0" smtClean="0">
                <a:latin typeface="华文新魏" panose="02010800040101010101" pitchFamily="2" charset="-122"/>
                <a:ea typeface="华文新魏" panose="02010800040101010101" pitchFamily="2" charset="-122"/>
              </a:rPr>
              <a:t>GUI</a:t>
            </a:r>
            <a:r>
              <a:rPr lang="zh-CN" altLang="en-US" dirty="0" smtClean="0">
                <a:latin typeface="华文新魏" panose="02010800040101010101" pitchFamily="2" charset="-122"/>
                <a:ea typeface="华文新魏" panose="02010800040101010101" pitchFamily="2" charset="-122"/>
              </a:rPr>
              <a:t>的组件</a:t>
            </a:r>
          </a:p>
          <a:p>
            <a:pPr>
              <a:defRPr/>
            </a:pPr>
            <a:endParaRPr lang="zh-CN" altLang="en-US" dirty="0">
              <a:latin typeface="华文新魏" panose="02010800040101010101" pitchFamily="2" charset="-122"/>
              <a:ea typeface="华文新魏" panose="02010800040101010101" pitchFamily="2" charset="-122"/>
            </a:endParaRPr>
          </a:p>
        </p:txBody>
      </p:sp>
      <p:grpSp>
        <p:nvGrpSpPr>
          <p:cNvPr id="10243" name="Group 66"/>
          <p:cNvGrpSpPr>
            <a:grpSpLocks/>
          </p:cNvGrpSpPr>
          <p:nvPr/>
        </p:nvGrpSpPr>
        <p:grpSpPr bwMode="auto">
          <a:xfrm>
            <a:off x="785813" y="3643313"/>
            <a:ext cx="7331075" cy="1144587"/>
            <a:chOff x="432" y="3024"/>
            <a:chExt cx="4618" cy="721"/>
          </a:xfrm>
        </p:grpSpPr>
        <p:sp>
          <p:nvSpPr>
            <p:cNvPr id="10247" name="AutoShape 62"/>
            <p:cNvSpPr>
              <a:spLocks/>
            </p:cNvSpPr>
            <p:nvPr/>
          </p:nvSpPr>
          <p:spPr bwMode="auto">
            <a:xfrm>
              <a:off x="912" y="3120"/>
              <a:ext cx="176" cy="528"/>
            </a:xfrm>
            <a:prstGeom prst="leftBrace">
              <a:avLst>
                <a:gd name="adj1" fmla="val 25000"/>
                <a:gd name="adj2" fmla="val 50000"/>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endParaRPr lang="zh-CN" altLang="en-US" sz="2400" b="1">
                <a:solidFill>
                  <a:srgbClr val="FF0000"/>
                </a:solidFill>
                <a:latin typeface="华文新魏" panose="02010800040101010101" pitchFamily="2" charset="-122"/>
                <a:ea typeface="华文新魏" panose="02010800040101010101" pitchFamily="2" charset="-122"/>
              </a:endParaRPr>
            </a:p>
          </p:txBody>
        </p:sp>
        <p:sp>
          <p:nvSpPr>
            <p:cNvPr id="10248" name="Rectangle 63"/>
            <p:cNvSpPr>
              <a:spLocks noChangeArrowheads="1"/>
            </p:cNvSpPr>
            <p:nvPr/>
          </p:nvSpPr>
          <p:spPr bwMode="auto">
            <a:xfrm>
              <a:off x="1104" y="3024"/>
              <a:ext cx="38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zh-CN" altLang="en-US" sz="2400" b="1" dirty="0">
                  <a:solidFill>
                    <a:srgbClr val="FF0000"/>
                  </a:solidFill>
                  <a:latin typeface="华文新魏" panose="02010800040101010101" pitchFamily="2" charset="-122"/>
                  <a:ea typeface="华文新魏" panose="02010800040101010101" pitchFamily="2" charset="-122"/>
                  <a:cs typeface="Arial" panose="020B0604020202020204" pitchFamily="34" charset="0"/>
                </a:rPr>
                <a:t>基本的控制组件，例如：</a:t>
              </a:r>
              <a:r>
                <a:rPr lang="en-US" altLang="zh-CN" sz="2400" b="1" dirty="0">
                  <a:solidFill>
                    <a:srgbClr val="FF0000"/>
                  </a:solidFill>
                  <a:latin typeface="华文新魏" panose="02010800040101010101" pitchFamily="2" charset="-122"/>
                  <a:ea typeface="华文新魏" panose="02010800040101010101" pitchFamily="2" charset="-122"/>
                  <a:cs typeface="Arial" panose="020B0604020202020204" pitchFamily="34" charset="0"/>
                </a:rPr>
                <a:t>Button</a:t>
              </a:r>
              <a:r>
                <a:rPr lang="zh-CN" altLang="en-US" sz="2400" b="1" dirty="0">
                  <a:solidFill>
                    <a:srgbClr val="FF0000"/>
                  </a:solidFill>
                  <a:latin typeface="华文新魏" panose="02010800040101010101" pitchFamily="2" charset="-122"/>
                  <a:ea typeface="华文新魏" panose="02010800040101010101" pitchFamily="2" charset="-122"/>
                  <a:cs typeface="Arial" panose="020B0604020202020204" pitchFamily="34" charset="0"/>
                </a:rPr>
                <a:t>、</a:t>
              </a:r>
              <a:r>
                <a:rPr lang="en-US" altLang="zh-CN" sz="2400" b="1" dirty="0">
                  <a:solidFill>
                    <a:srgbClr val="FF0000"/>
                  </a:solidFill>
                  <a:latin typeface="华文新魏" panose="02010800040101010101" pitchFamily="2" charset="-122"/>
                  <a:ea typeface="华文新魏" panose="02010800040101010101" pitchFamily="2" charset="-122"/>
                  <a:cs typeface="Arial" panose="020B0604020202020204" pitchFamily="34" charset="0"/>
                </a:rPr>
                <a:t>Label</a:t>
              </a:r>
              <a:r>
                <a:rPr lang="zh-CN" altLang="en-US" sz="2400" b="1" dirty="0">
                  <a:solidFill>
                    <a:srgbClr val="FF0000"/>
                  </a:solidFill>
                  <a:latin typeface="华文新魏" panose="02010800040101010101" pitchFamily="2" charset="-122"/>
                  <a:ea typeface="华文新魏" panose="02010800040101010101" pitchFamily="2" charset="-122"/>
                  <a:cs typeface="Arial" panose="020B0604020202020204" pitchFamily="34" charset="0"/>
                </a:rPr>
                <a:t>等。</a:t>
              </a:r>
            </a:p>
          </p:txBody>
        </p:sp>
        <p:sp>
          <p:nvSpPr>
            <p:cNvPr id="10249" name="Rectangle 64"/>
            <p:cNvSpPr>
              <a:spLocks noChangeArrowheads="1"/>
            </p:cNvSpPr>
            <p:nvPr/>
          </p:nvSpPr>
          <p:spPr bwMode="auto">
            <a:xfrm>
              <a:off x="1104" y="3408"/>
              <a:ext cx="3946"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95350" indent="-895350"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lnSpc>
                  <a:spcPct val="120000"/>
                </a:lnSpc>
                <a:spcBef>
                  <a:spcPct val="20000"/>
                </a:spcBef>
              </a:pPr>
              <a:r>
                <a:rPr lang="zh-CN" altLang="en-US" sz="2400" b="1">
                  <a:solidFill>
                    <a:srgbClr val="FF0000"/>
                  </a:solidFill>
                  <a:latin typeface="华文新魏" panose="02010800040101010101" pitchFamily="2" charset="-122"/>
                  <a:ea typeface="华文新魏" panose="02010800040101010101" pitchFamily="2" charset="-122"/>
                  <a:cs typeface="Arial" panose="020B0604020202020204" pitchFamily="34" charset="0"/>
                </a:rPr>
                <a:t>容器：能容纳和排列组件的组件</a:t>
              </a:r>
            </a:p>
          </p:txBody>
        </p:sp>
        <p:sp>
          <p:nvSpPr>
            <p:cNvPr id="10250" name="Rectangle 65"/>
            <p:cNvSpPr>
              <a:spLocks noChangeArrowheads="1"/>
            </p:cNvSpPr>
            <p:nvPr/>
          </p:nvSpPr>
          <p:spPr bwMode="auto">
            <a:xfrm>
              <a:off x="432" y="3216"/>
              <a:ext cx="5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zh-CN" altLang="en-US" sz="2400" b="1">
                  <a:solidFill>
                    <a:srgbClr val="FF0000"/>
                  </a:solidFill>
                  <a:latin typeface="华文新魏" panose="02010800040101010101" pitchFamily="2" charset="-122"/>
                  <a:ea typeface="华文新魏" panose="02010800040101010101" pitchFamily="2" charset="-122"/>
                  <a:cs typeface="Arial" panose="020B0604020202020204" pitchFamily="34" charset="0"/>
                </a:rPr>
                <a:t>组件</a:t>
              </a:r>
            </a:p>
          </p:txBody>
        </p:sp>
      </p:grpSp>
      <p:sp>
        <p:nvSpPr>
          <p:cNvPr id="13" name="Rectangle 2"/>
          <p:cNvSpPr txBox="1">
            <a:spLocks noChangeArrowheads="1"/>
          </p:cNvSpPr>
          <p:nvPr/>
        </p:nvSpPr>
        <p:spPr>
          <a:xfrm>
            <a:off x="642938" y="214313"/>
            <a:ext cx="8229600"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用户界面概述</a:t>
            </a:r>
          </a:p>
        </p:txBody>
      </p:sp>
      <p:sp>
        <p:nvSpPr>
          <p:cNvPr id="15" name="AutoShape 67"/>
          <p:cNvSpPr>
            <a:spLocks noChangeArrowheads="1"/>
          </p:cNvSpPr>
          <p:nvPr/>
        </p:nvSpPr>
        <p:spPr bwMode="auto">
          <a:xfrm>
            <a:off x="2571750" y="5072063"/>
            <a:ext cx="4114800" cy="533400"/>
          </a:xfrm>
          <a:prstGeom prst="wedgeRectCallout">
            <a:avLst>
              <a:gd name="adj1" fmla="val -49653"/>
              <a:gd name="adj2" fmla="val -110120"/>
            </a:avLst>
          </a:prstGeom>
          <a:solidFill>
            <a:srgbClr val="CCFFCC"/>
          </a:solidFill>
          <a:ln w="38100">
            <a:solidFill>
              <a:srgbClr val="FF9900"/>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zh-CN" altLang="en-US">
                <a:solidFill>
                  <a:srgbClr val="000000"/>
                </a:solidFill>
              </a:rPr>
              <a:t>组件继承它的父容器的性质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idx="1"/>
          </p:nvPr>
        </p:nvSpPr>
        <p:spPr>
          <a:xfrm>
            <a:off x="357188" y="1340768"/>
            <a:ext cx="8277076" cy="5184576"/>
          </a:xfrm>
        </p:spPr>
        <p:txBody>
          <a:bodyPr/>
          <a:lstStyle/>
          <a:p>
            <a:pPr lvl="1">
              <a:spcBef>
                <a:spcPct val="0"/>
              </a:spcBef>
              <a:buFont typeface="Wingdings" panose="05000000000000000000" pitchFamily="2" charset="2"/>
              <a:buChar char="n"/>
            </a:pPr>
            <a:r>
              <a:rPr lang="zh-CN" altLang="en-US" sz="2400" dirty="0" smtClean="0">
                <a:latin typeface="宋体" panose="02010600030101010101" pitchFamily="2" charset="-122"/>
              </a:rPr>
              <a:t>使用单选按钮时经常用到</a:t>
            </a:r>
            <a:r>
              <a:rPr lang="en-US" altLang="zh-CN" sz="2400" dirty="0" err="1" smtClean="0">
                <a:latin typeface="宋体" panose="02010600030101010101" pitchFamily="2" charset="-122"/>
              </a:rPr>
              <a:t>ButtonGroup</a:t>
            </a:r>
            <a:r>
              <a:rPr lang="zh-CN" altLang="en-US" sz="2400" dirty="0" smtClean="0">
                <a:latin typeface="宋体" panose="02010600030101010101" pitchFamily="2" charset="-122"/>
              </a:rPr>
              <a:t>类，如下</a:t>
            </a:r>
            <a:endParaRPr lang="zh-CN" altLang="en-US" sz="2400" dirty="0" smtClean="0"/>
          </a:p>
          <a:p>
            <a:pPr marL="1625600" lvl="2" indent="-711200">
              <a:spcBef>
                <a:spcPct val="0"/>
              </a:spcBef>
              <a:buClrTx/>
              <a:buFont typeface="Wingdings" panose="05000000000000000000" pitchFamily="2" charset="2"/>
              <a:buChar char="Ø"/>
            </a:pPr>
            <a:r>
              <a:rPr lang="zh-CN" altLang="en-US" sz="2400" dirty="0" smtClean="0">
                <a:latin typeface="宋体" panose="02010600030101010101" pitchFamily="2" charset="-122"/>
              </a:rPr>
              <a:t>创建按钮组对象</a:t>
            </a:r>
            <a:br>
              <a:rPr lang="zh-CN" altLang="en-US" sz="2400" dirty="0" smtClean="0">
                <a:latin typeface="宋体" panose="02010600030101010101" pitchFamily="2" charset="-122"/>
              </a:rPr>
            </a:br>
            <a:r>
              <a:rPr lang="en-US" altLang="zh-CN" sz="2400" dirty="0" err="1" smtClean="0">
                <a:latin typeface="宋体" panose="02010600030101010101" pitchFamily="2" charset="-122"/>
              </a:rPr>
              <a:t>ButtonGroup</a:t>
            </a:r>
            <a:r>
              <a:rPr lang="en-US" altLang="zh-CN" sz="2400" dirty="0" smtClean="0">
                <a:latin typeface="宋体" panose="02010600030101010101" pitchFamily="2" charset="-122"/>
              </a:rPr>
              <a:t> </a:t>
            </a:r>
            <a:r>
              <a:rPr lang="en-US" altLang="zh-CN" sz="2400" dirty="0" err="1" smtClean="0">
                <a:latin typeface="宋体" panose="02010600030101010101" pitchFamily="2" charset="-122"/>
              </a:rPr>
              <a:t>bg</a:t>
            </a:r>
            <a:r>
              <a:rPr lang="en-US" altLang="zh-CN" sz="2400" dirty="0" smtClean="0">
                <a:latin typeface="宋体" panose="02010600030101010101" pitchFamily="2" charset="-122"/>
              </a:rPr>
              <a:t> = new </a:t>
            </a:r>
            <a:r>
              <a:rPr lang="en-US" altLang="zh-CN" sz="2400" dirty="0" err="1" smtClean="0">
                <a:latin typeface="宋体" panose="02010600030101010101" pitchFamily="2" charset="-122"/>
              </a:rPr>
              <a:t>ButtonGroup</a:t>
            </a:r>
            <a:r>
              <a:rPr lang="en-US" altLang="zh-CN" sz="2400" dirty="0" smtClean="0">
                <a:latin typeface="宋体" panose="02010600030101010101" pitchFamily="2" charset="-122"/>
              </a:rPr>
              <a:t>();</a:t>
            </a:r>
          </a:p>
          <a:p>
            <a:pPr marL="1625600" lvl="2" indent="-711200">
              <a:spcBef>
                <a:spcPct val="0"/>
              </a:spcBef>
              <a:buClrTx/>
              <a:buFont typeface="Wingdings" panose="05000000000000000000" pitchFamily="2" charset="2"/>
              <a:buChar char="Ø"/>
            </a:pPr>
            <a:r>
              <a:rPr lang="zh-CN" altLang="en-US" sz="2400" dirty="0" smtClean="0">
                <a:latin typeface="宋体" panose="02010600030101010101" pitchFamily="2" charset="-122"/>
              </a:rPr>
              <a:t>创建若干单选按钮对象</a:t>
            </a:r>
            <a:br>
              <a:rPr lang="zh-CN" altLang="en-US" sz="2400" dirty="0" smtClean="0">
                <a:latin typeface="宋体" panose="02010600030101010101" pitchFamily="2" charset="-122"/>
              </a:rPr>
            </a:br>
            <a:r>
              <a:rPr lang="en-US" altLang="zh-CN" sz="2400" dirty="0" err="1" smtClean="0">
                <a:latin typeface="宋体" panose="02010600030101010101" pitchFamily="2" charset="-122"/>
              </a:rPr>
              <a:t>JRadioButton</a:t>
            </a:r>
            <a:r>
              <a:rPr lang="en-US" altLang="zh-CN" sz="2400" dirty="0" smtClean="0">
                <a:latin typeface="宋体" panose="02010600030101010101" pitchFamily="2" charset="-122"/>
              </a:rPr>
              <a:t> b1 = new </a:t>
            </a:r>
            <a:r>
              <a:rPr lang="en-US" altLang="zh-CN" sz="2400" dirty="0" err="1" smtClean="0">
                <a:latin typeface="宋体" panose="02010600030101010101" pitchFamily="2" charset="-122"/>
              </a:rPr>
              <a:t>JRadioButton</a:t>
            </a:r>
            <a:r>
              <a:rPr lang="en-US" altLang="zh-CN" sz="2400" dirty="0" smtClean="0">
                <a:latin typeface="宋体" panose="02010600030101010101" pitchFamily="2" charset="-122"/>
              </a:rPr>
              <a:t>(</a:t>
            </a:r>
            <a:r>
              <a:rPr lang="en-US" altLang="zh-CN" sz="2400" dirty="0" smtClean="0">
                <a:latin typeface="Arial" panose="020B0604020202020204" pitchFamily="34" charset="0"/>
              </a:rPr>
              <a:t>“</a:t>
            </a:r>
            <a:r>
              <a:rPr lang="en-US" altLang="zh-CN" sz="2400" dirty="0" smtClean="0">
                <a:latin typeface="宋体" panose="02010600030101010101" pitchFamily="2" charset="-122"/>
              </a:rPr>
              <a:t>x</a:t>
            </a:r>
            <a:r>
              <a:rPr lang="en-US" altLang="zh-CN" sz="2400" dirty="0" smtClean="0">
                <a:latin typeface="Arial" panose="020B0604020202020204" pitchFamily="34" charset="0"/>
              </a:rPr>
              <a:t>”</a:t>
            </a:r>
            <a:r>
              <a:rPr lang="en-US" altLang="zh-CN" sz="2400" dirty="0" smtClean="0">
                <a:latin typeface="宋体" panose="02010600030101010101" pitchFamily="2" charset="-122"/>
              </a:rPr>
              <a:t>);</a:t>
            </a:r>
            <a:br>
              <a:rPr lang="en-US" altLang="zh-CN" sz="2400" dirty="0" smtClean="0">
                <a:latin typeface="宋体" panose="02010600030101010101" pitchFamily="2" charset="-122"/>
              </a:rPr>
            </a:br>
            <a:r>
              <a:rPr lang="en-US" altLang="zh-CN" sz="2400" dirty="0" err="1" smtClean="0">
                <a:latin typeface="宋体" panose="02010600030101010101" pitchFamily="2" charset="-122"/>
              </a:rPr>
              <a:t>JRadioButton</a:t>
            </a:r>
            <a:r>
              <a:rPr lang="en-US" altLang="zh-CN" sz="2400" dirty="0" smtClean="0">
                <a:latin typeface="宋体" panose="02010600030101010101" pitchFamily="2" charset="-122"/>
              </a:rPr>
              <a:t> b2 = new </a:t>
            </a:r>
            <a:r>
              <a:rPr lang="en-US" altLang="zh-CN" sz="2400" dirty="0" err="1" smtClean="0">
                <a:latin typeface="宋体" panose="02010600030101010101" pitchFamily="2" charset="-122"/>
              </a:rPr>
              <a:t>JRadioButton</a:t>
            </a:r>
            <a:r>
              <a:rPr lang="en-US" altLang="zh-CN" sz="2400" dirty="0" smtClean="0">
                <a:latin typeface="宋体" panose="02010600030101010101" pitchFamily="2" charset="-122"/>
              </a:rPr>
              <a:t>(</a:t>
            </a:r>
            <a:r>
              <a:rPr lang="en-US" altLang="zh-CN" sz="2400" dirty="0" smtClean="0">
                <a:latin typeface="Arial" panose="020B0604020202020204" pitchFamily="34" charset="0"/>
              </a:rPr>
              <a:t>“</a:t>
            </a:r>
            <a:r>
              <a:rPr lang="en-US" altLang="zh-CN" sz="2400" dirty="0" smtClean="0">
                <a:latin typeface="宋体" panose="02010600030101010101" pitchFamily="2" charset="-122"/>
              </a:rPr>
              <a:t>y</a:t>
            </a:r>
            <a:r>
              <a:rPr lang="en-US" altLang="zh-CN" sz="2400" dirty="0" smtClean="0">
                <a:latin typeface="Arial" panose="020B0604020202020204" pitchFamily="34" charset="0"/>
              </a:rPr>
              <a:t>”</a:t>
            </a:r>
            <a:r>
              <a:rPr lang="en-US" altLang="zh-CN" sz="2400" dirty="0" smtClean="0">
                <a:latin typeface="宋体" panose="02010600030101010101" pitchFamily="2" charset="-122"/>
              </a:rPr>
              <a:t>);</a:t>
            </a:r>
          </a:p>
          <a:p>
            <a:pPr marL="1625600" lvl="2" indent="-711200">
              <a:spcBef>
                <a:spcPct val="0"/>
              </a:spcBef>
              <a:buClrTx/>
              <a:buFont typeface="Wingdings" panose="05000000000000000000" pitchFamily="2" charset="2"/>
              <a:buChar char="Ø"/>
            </a:pPr>
            <a:r>
              <a:rPr lang="zh-CN" altLang="en-US" sz="2400" dirty="0" smtClean="0">
                <a:latin typeface="宋体" panose="02010600030101010101" pitchFamily="2" charset="-122"/>
              </a:rPr>
              <a:t>将各单选按钮添加到按钮组中</a:t>
            </a:r>
            <a:br>
              <a:rPr lang="zh-CN" altLang="en-US" sz="2400" dirty="0" smtClean="0">
                <a:latin typeface="宋体" panose="02010600030101010101" pitchFamily="2" charset="-122"/>
              </a:rPr>
            </a:br>
            <a:r>
              <a:rPr lang="en-US" altLang="zh-CN" sz="2400" dirty="0" err="1" smtClean="0">
                <a:latin typeface="宋体" panose="02010600030101010101" pitchFamily="2" charset="-122"/>
              </a:rPr>
              <a:t>bg.add</a:t>
            </a:r>
            <a:r>
              <a:rPr lang="en-US" altLang="zh-CN" sz="2400" dirty="0" smtClean="0">
                <a:latin typeface="宋体" panose="02010600030101010101" pitchFamily="2" charset="-122"/>
              </a:rPr>
              <a:t>(b1);</a:t>
            </a:r>
            <a:br>
              <a:rPr lang="en-US" altLang="zh-CN" sz="2400" dirty="0" smtClean="0">
                <a:latin typeface="宋体" panose="02010600030101010101" pitchFamily="2" charset="-122"/>
              </a:rPr>
            </a:br>
            <a:r>
              <a:rPr lang="en-US" altLang="zh-CN" sz="2400" dirty="0" err="1" smtClean="0">
                <a:latin typeface="宋体" panose="02010600030101010101" pitchFamily="2" charset="-122"/>
              </a:rPr>
              <a:t>bg.add</a:t>
            </a:r>
            <a:r>
              <a:rPr lang="en-US" altLang="zh-CN" sz="2400" dirty="0" smtClean="0">
                <a:latin typeface="宋体" panose="02010600030101010101" pitchFamily="2" charset="-122"/>
              </a:rPr>
              <a:t>(b2);</a:t>
            </a:r>
          </a:p>
          <a:p>
            <a:pPr marL="1625600" lvl="2" indent="-711200">
              <a:spcBef>
                <a:spcPct val="0"/>
              </a:spcBef>
              <a:buClrTx/>
              <a:buFont typeface="Wingdings" panose="05000000000000000000" pitchFamily="2" charset="2"/>
              <a:buChar char="Ø"/>
            </a:pPr>
            <a:r>
              <a:rPr lang="zh-CN" altLang="en-US" sz="2400" dirty="0" smtClean="0">
                <a:latin typeface="宋体" panose="02010600030101010101" pitchFamily="2" charset="-122"/>
              </a:rPr>
              <a:t>将单选按钮添加到其他容器中</a:t>
            </a:r>
            <a:br>
              <a:rPr lang="zh-CN" altLang="en-US" sz="2400" dirty="0" smtClean="0">
                <a:latin typeface="宋体" panose="02010600030101010101" pitchFamily="2" charset="-122"/>
              </a:rPr>
            </a:br>
            <a:r>
              <a:rPr lang="zh-CN" altLang="en-US" sz="2400" dirty="0" smtClean="0">
                <a:latin typeface="宋体" panose="02010600030101010101" pitchFamily="2" charset="-122"/>
              </a:rPr>
              <a:t>容器对象</a:t>
            </a:r>
            <a:r>
              <a:rPr lang="en-US" altLang="zh-CN" sz="2400" dirty="0" smtClean="0">
                <a:latin typeface="宋体" panose="02010600030101010101" pitchFamily="2" charset="-122"/>
              </a:rPr>
              <a:t>.add(b1);</a:t>
            </a:r>
            <a:br>
              <a:rPr lang="en-US" altLang="zh-CN" sz="2400" dirty="0" smtClean="0">
                <a:latin typeface="宋体" panose="02010600030101010101" pitchFamily="2" charset="-122"/>
              </a:rPr>
            </a:br>
            <a:r>
              <a:rPr lang="zh-CN" altLang="en-US" sz="2400" dirty="0" smtClean="0">
                <a:latin typeface="宋体" panose="02010600030101010101" pitchFamily="2" charset="-122"/>
              </a:rPr>
              <a:t>容器对象</a:t>
            </a:r>
            <a:r>
              <a:rPr lang="en-US" altLang="zh-CN" sz="2400" dirty="0" smtClean="0">
                <a:latin typeface="宋体" panose="02010600030101010101" pitchFamily="2" charset="-122"/>
              </a:rPr>
              <a:t>.add(b2);</a:t>
            </a:r>
          </a:p>
          <a:p>
            <a:pPr marL="1625600" lvl="2" indent="-711200">
              <a:lnSpc>
                <a:spcPct val="150000"/>
              </a:lnSpc>
              <a:spcBef>
                <a:spcPct val="0"/>
              </a:spcBef>
              <a:buClrTx/>
              <a:buFont typeface="Wingdings" panose="05000000000000000000" pitchFamily="2" charset="2"/>
              <a:buChar char="n"/>
            </a:pPr>
            <a:r>
              <a:rPr lang="zh-CN" altLang="en-US" sz="2400" dirty="0" smtClean="0">
                <a:latin typeface="宋体" panose="02010600030101010101" pitchFamily="2" charset="-122"/>
              </a:rPr>
              <a:t>注：按钮组维持只有一个单选按钮处于选择状态</a:t>
            </a:r>
          </a:p>
        </p:txBody>
      </p:sp>
      <p:sp>
        <p:nvSpPr>
          <p:cNvPr id="5"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chemeClr val="hlink"/>
                </a:solidFill>
                <a:ea typeface="楷体_GB2312" pitchFamily="49" charset="-122"/>
              </a:rPr>
              <a:t>单选按钮（</a:t>
            </a:r>
            <a:r>
              <a:rPr lang="en-US" altLang="zh-CN" sz="3600" dirty="0"/>
              <a:t> </a:t>
            </a:r>
            <a:r>
              <a:rPr lang="en-US" altLang="zh-CN" sz="3600" dirty="0" err="1"/>
              <a:t>JRadioButton</a:t>
            </a:r>
            <a:r>
              <a:rPr lang="en-US" altLang="zh-CN" sz="3600" dirty="0"/>
              <a:t> </a:t>
            </a:r>
            <a:r>
              <a:rPr lang="zh-CN" altLang="en-US" sz="3600" b="1" dirty="0">
                <a:solidFill>
                  <a:schemeClr val="hlink"/>
                </a:solidFill>
                <a:ea typeface="楷体_GB2312" pitchFamily="49" charset="-122"/>
              </a:rPr>
              <a:t>）</a:t>
            </a:r>
          </a:p>
          <a:p>
            <a:pPr lvl="1" algn="ctr">
              <a:defRPr/>
            </a:pPr>
            <a:endParaRPr lang="zh-CN" altLang="en-US" sz="3600" b="1" dirty="0">
              <a:solidFill>
                <a:schemeClr val="hlink"/>
              </a:solidFill>
              <a:ea typeface="楷体_GB2312" pitchFamily="49" charset="-122"/>
            </a:endParaRPr>
          </a:p>
          <a:p>
            <a:pPr lvl="1" algn="ctr">
              <a:defRPr/>
            </a:pPr>
            <a:endParaRPr lang="zh-CN" altLang="en-US" sz="3600" dirty="0">
              <a:solidFill>
                <a:srgbClr val="FF0000"/>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a:xfrm>
            <a:off x="71438" y="1071563"/>
            <a:ext cx="8977312" cy="5054600"/>
          </a:xfrm>
        </p:spPr>
        <p:txBody>
          <a:bodyPr/>
          <a:lstStyle/>
          <a:p>
            <a:pPr marL="711200" lvl="2" indent="-711200">
              <a:buClr>
                <a:schemeClr val="tx1"/>
              </a:buClr>
              <a:buFont typeface="Wingdings" panose="05000000000000000000" pitchFamily="2" charset="2"/>
              <a:buNone/>
            </a:pPr>
            <a:r>
              <a:rPr lang="zh-CN" altLang="en-US" dirty="0" smtClean="0"/>
              <a:t>步骤二：</a:t>
            </a:r>
            <a:r>
              <a:rPr lang="zh-CN" altLang="en-US" dirty="0" smtClean="0">
                <a:solidFill>
                  <a:schemeClr val="tx1"/>
                </a:solidFill>
              </a:rPr>
              <a:t>添加单选按钮（选择性别）</a:t>
            </a:r>
            <a:endParaRPr lang="zh-CN" altLang="en-US" sz="2400" dirty="0" smtClean="0">
              <a:solidFill>
                <a:schemeClr val="tx1"/>
              </a:solidFill>
            </a:endParaRPr>
          </a:p>
          <a:p>
            <a:pPr>
              <a:buFont typeface="Wingdings" panose="05000000000000000000" pitchFamily="2" charset="2"/>
              <a:buNone/>
            </a:pPr>
            <a:endParaRPr lang="zh-CN" altLang="en-US" dirty="0" smtClean="0"/>
          </a:p>
        </p:txBody>
      </p:sp>
      <p:sp>
        <p:nvSpPr>
          <p:cNvPr id="3" name="Rectangle 2"/>
          <p:cNvSpPr txBox="1">
            <a:spLocks noChangeArrowheads="1"/>
          </p:cNvSpPr>
          <p:nvPr/>
        </p:nvSpPr>
        <p:spPr>
          <a:xfrm>
            <a:off x="428625" y="357188"/>
            <a:ext cx="8229600"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示例：学生信息管理系统</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
        <p:nvSpPr>
          <p:cNvPr id="43013" name="TextBox 5"/>
          <p:cNvSpPr txBox="1">
            <a:spLocks noChangeArrowheads="1"/>
          </p:cNvSpPr>
          <p:nvPr/>
        </p:nvSpPr>
        <p:spPr bwMode="auto">
          <a:xfrm>
            <a:off x="285750" y="1571625"/>
            <a:ext cx="7786688"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sz="2400" b="1" dirty="0" err="1">
                <a:solidFill>
                  <a:srgbClr val="FF0000"/>
                </a:solidFill>
              </a:rPr>
              <a:t>JFrame</a:t>
            </a:r>
            <a:r>
              <a:rPr lang="en-US" altLang="zh-CN" sz="2400" b="1" dirty="0">
                <a:solidFill>
                  <a:srgbClr val="FF0000"/>
                </a:solidFill>
              </a:rPr>
              <a:t> f=new </a:t>
            </a:r>
            <a:r>
              <a:rPr lang="en-US" altLang="zh-CN" sz="2400" b="1" dirty="0" err="1">
                <a:solidFill>
                  <a:srgbClr val="FF0000"/>
                </a:solidFill>
              </a:rPr>
              <a:t>JFrame</a:t>
            </a:r>
            <a:r>
              <a:rPr lang="en-US" altLang="zh-CN" sz="2400" b="1" dirty="0">
                <a:solidFill>
                  <a:srgbClr val="FF0000"/>
                </a:solidFill>
              </a:rPr>
              <a:t>(); ……</a:t>
            </a:r>
          </a:p>
          <a:p>
            <a:pPr eaLnBrk="1" hangingPunct="1"/>
            <a:r>
              <a:rPr lang="en-US" altLang="zh-CN" sz="2400" b="1" dirty="0">
                <a:solidFill>
                  <a:srgbClr val="FF0000"/>
                </a:solidFill>
              </a:rPr>
              <a:t>Container con=</a:t>
            </a:r>
            <a:r>
              <a:rPr lang="en-US" altLang="zh-CN" sz="2400" b="1" dirty="0" err="1">
                <a:solidFill>
                  <a:srgbClr val="FF0000"/>
                </a:solidFill>
              </a:rPr>
              <a:t>f.getContentPane</a:t>
            </a:r>
            <a:r>
              <a:rPr lang="en-US" altLang="zh-CN" sz="2400" b="1" dirty="0">
                <a:solidFill>
                  <a:srgbClr val="FF0000"/>
                </a:solidFill>
              </a:rPr>
              <a:t>();</a:t>
            </a:r>
          </a:p>
          <a:p>
            <a:pPr eaLnBrk="1" hangingPunct="1"/>
            <a:r>
              <a:rPr lang="en-US" altLang="zh-CN" sz="2400" b="1" dirty="0" err="1">
                <a:solidFill>
                  <a:srgbClr val="FF0000"/>
                </a:solidFill>
              </a:rPr>
              <a:t>Jpanel</a:t>
            </a:r>
            <a:r>
              <a:rPr lang="en-US" altLang="zh-CN" sz="2400" b="1" dirty="0">
                <a:solidFill>
                  <a:srgbClr val="FF0000"/>
                </a:solidFill>
              </a:rPr>
              <a:t> pan=new </a:t>
            </a:r>
            <a:r>
              <a:rPr lang="en-US" altLang="zh-CN" sz="2400" b="1" dirty="0" err="1">
                <a:solidFill>
                  <a:srgbClr val="FF0000"/>
                </a:solidFill>
              </a:rPr>
              <a:t>JPanel</a:t>
            </a:r>
            <a:r>
              <a:rPr lang="en-US" altLang="zh-CN" sz="2400" b="1" dirty="0">
                <a:solidFill>
                  <a:srgbClr val="FF0000"/>
                </a:solidFill>
              </a:rPr>
              <a:t>(); ……</a:t>
            </a:r>
          </a:p>
          <a:p>
            <a:pPr eaLnBrk="1" hangingPunct="1"/>
            <a:r>
              <a:rPr lang="en-US" altLang="zh-CN" sz="2400" b="1" dirty="0" err="1"/>
              <a:t>JRadioButton</a:t>
            </a:r>
            <a:r>
              <a:rPr lang="en-US" altLang="zh-CN" sz="2400" b="1" dirty="0"/>
              <a:t>  male = new </a:t>
            </a:r>
            <a:r>
              <a:rPr lang="en-US" altLang="zh-CN" sz="2400" b="1" dirty="0" err="1"/>
              <a:t>JRadioButton</a:t>
            </a:r>
            <a:r>
              <a:rPr lang="en-US" altLang="zh-CN" sz="2400" b="1" dirty="0"/>
              <a:t>("</a:t>
            </a:r>
            <a:r>
              <a:rPr lang="zh-CN" altLang="en-US" sz="2400" b="1" dirty="0"/>
              <a:t>男</a:t>
            </a:r>
            <a:r>
              <a:rPr lang="en-US" altLang="zh-CN" sz="2400" b="1" dirty="0"/>
              <a:t>", true);</a:t>
            </a:r>
          </a:p>
          <a:p>
            <a:pPr eaLnBrk="1" hangingPunct="1"/>
            <a:r>
              <a:rPr lang="en-US" altLang="zh-CN" sz="2400" b="1" dirty="0" err="1"/>
              <a:t>JRadioButton</a:t>
            </a:r>
            <a:r>
              <a:rPr lang="en-US" altLang="zh-CN" sz="2400" b="1" dirty="0"/>
              <a:t>  female = new </a:t>
            </a:r>
            <a:r>
              <a:rPr lang="en-US" altLang="zh-CN" sz="2400" b="1" dirty="0" err="1"/>
              <a:t>JRadioButton</a:t>
            </a:r>
            <a:r>
              <a:rPr lang="en-US" altLang="zh-CN" sz="2400" b="1" dirty="0"/>
              <a:t>("</a:t>
            </a:r>
            <a:r>
              <a:rPr lang="zh-CN" altLang="en-US" sz="2400" b="1" dirty="0"/>
              <a:t>女</a:t>
            </a:r>
            <a:r>
              <a:rPr lang="en-US" altLang="zh-CN" sz="2400" b="1" dirty="0"/>
              <a:t>");</a:t>
            </a:r>
          </a:p>
          <a:p>
            <a:pPr eaLnBrk="1" hangingPunct="1"/>
            <a:r>
              <a:rPr lang="en-US" altLang="zh-CN" sz="2400" b="1" dirty="0" err="1"/>
              <a:t>ButtonGroup</a:t>
            </a:r>
            <a:r>
              <a:rPr lang="en-US" altLang="zh-CN" sz="2400" b="1" dirty="0"/>
              <a:t>  group=new </a:t>
            </a:r>
            <a:r>
              <a:rPr lang="en-US" altLang="zh-CN" sz="2400" b="1" dirty="0" err="1"/>
              <a:t>ButtonGroup</a:t>
            </a:r>
            <a:r>
              <a:rPr lang="en-US" altLang="zh-CN" sz="2400" b="1" dirty="0"/>
              <a:t>();</a:t>
            </a:r>
          </a:p>
          <a:p>
            <a:pPr eaLnBrk="1" hangingPunct="1"/>
            <a:r>
              <a:rPr lang="en-US" altLang="zh-CN" sz="2400" b="1" dirty="0" err="1"/>
              <a:t>group.add</a:t>
            </a:r>
            <a:r>
              <a:rPr lang="en-US" altLang="zh-CN" sz="2400" b="1" dirty="0"/>
              <a:t>(male);</a:t>
            </a:r>
          </a:p>
          <a:p>
            <a:pPr eaLnBrk="1" hangingPunct="1"/>
            <a:r>
              <a:rPr lang="en-US" altLang="zh-CN" sz="2400" b="1" dirty="0" err="1"/>
              <a:t>group.add</a:t>
            </a:r>
            <a:r>
              <a:rPr lang="en-US" altLang="zh-CN" sz="2400" b="1" dirty="0"/>
              <a:t>(female);</a:t>
            </a:r>
          </a:p>
          <a:p>
            <a:pPr eaLnBrk="1" hangingPunct="1"/>
            <a:r>
              <a:rPr lang="en-US" altLang="zh-CN" sz="2400" b="1" dirty="0" err="1"/>
              <a:t>pan.add</a:t>
            </a:r>
            <a:r>
              <a:rPr lang="en-US" altLang="zh-CN" sz="2400" b="1" dirty="0"/>
              <a:t>(male);</a:t>
            </a:r>
          </a:p>
          <a:p>
            <a:pPr eaLnBrk="1" hangingPunct="1"/>
            <a:r>
              <a:rPr lang="en-US" altLang="zh-CN" sz="2400" b="1" dirty="0" err="1"/>
              <a:t>pan.add</a:t>
            </a:r>
            <a:r>
              <a:rPr lang="en-US" altLang="zh-CN" sz="2400" b="1" dirty="0"/>
              <a:t>(female); </a:t>
            </a:r>
          </a:p>
          <a:p>
            <a:pPr eaLnBrk="1" hangingPunct="1"/>
            <a:r>
              <a:rPr lang="en-US" altLang="zh-CN" sz="2400" b="1" dirty="0"/>
              <a:t>……</a:t>
            </a:r>
          </a:p>
          <a:p>
            <a:pPr eaLnBrk="1" hangingPunct="1"/>
            <a:r>
              <a:rPr lang="en-US" altLang="zh-CN" sz="2400" b="1" dirty="0" err="1">
                <a:solidFill>
                  <a:srgbClr val="FF0000"/>
                </a:solidFill>
              </a:rPr>
              <a:t>con.add</a:t>
            </a:r>
            <a:r>
              <a:rPr lang="en-US" altLang="zh-CN" sz="2400" b="1" dirty="0">
                <a:solidFill>
                  <a:srgbClr val="FF0000"/>
                </a:solidFill>
              </a:rPr>
              <a:t>(pan);</a:t>
            </a:r>
          </a:p>
          <a:p>
            <a:pPr eaLnBrk="1" hangingPunct="1"/>
            <a:r>
              <a:rPr lang="en-US" altLang="zh-CN" sz="2400" b="1" dirty="0" err="1">
                <a:solidFill>
                  <a:srgbClr val="FF0000"/>
                </a:solidFill>
              </a:rPr>
              <a:t>f.setVisible</a:t>
            </a:r>
            <a:r>
              <a:rPr lang="en-US" altLang="zh-CN" sz="2400" b="1" dirty="0">
                <a:solidFill>
                  <a:srgbClr val="FF0000"/>
                </a:solidFill>
              </a:rPr>
              <a:t>(true);</a:t>
            </a:r>
            <a:endParaRPr lang="zh-CN" altLang="en-US" sz="2400" b="1" dirty="0">
              <a:solidFill>
                <a:srgbClr val="FF0000"/>
              </a:solidFill>
            </a:endParaRPr>
          </a:p>
        </p:txBody>
      </p:sp>
      <p:pic>
        <p:nvPicPr>
          <p:cNvPr id="430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0438" y="3981450"/>
            <a:ext cx="51149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8"/>
          <p:cNvSpPr>
            <a:spLocks noChangeArrowheads="1"/>
          </p:cNvSpPr>
          <p:nvPr/>
        </p:nvSpPr>
        <p:spPr bwMode="auto">
          <a:xfrm>
            <a:off x="357188" y="1340768"/>
            <a:ext cx="8191500"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4572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lvl="3" eaLnBrk="1" hangingPunct="1">
              <a:lnSpc>
                <a:spcPct val="120000"/>
              </a:lnSpc>
              <a:buClr>
                <a:srgbClr val="FFFF00"/>
              </a:buClr>
              <a:buFont typeface="Wingdings" panose="05000000000000000000" pitchFamily="2" charset="2"/>
              <a:buChar char="n"/>
            </a:pPr>
            <a:r>
              <a:rPr lang="zh-CN" altLang="en-US" sz="2800" b="1" dirty="0">
                <a:solidFill>
                  <a:srgbClr val="FF0000"/>
                </a:solidFill>
                <a:latin typeface="华文新魏" panose="02010800040101010101" pitchFamily="2" charset="-122"/>
                <a:ea typeface="华文新魏" panose="02010800040101010101" pitchFamily="2" charset="-122"/>
              </a:rPr>
              <a:t>构造方法</a:t>
            </a:r>
            <a:endParaRPr lang="en-US" altLang="zh-CN" sz="2800" b="1" dirty="0">
              <a:solidFill>
                <a:srgbClr val="FF0000"/>
              </a:solidFill>
              <a:latin typeface="华文新魏" panose="02010800040101010101" pitchFamily="2" charset="-122"/>
              <a:ea typeface="华文新魏" panose="02010800040101010101" pitchFamily="2" charset="-122"/>
            </a:endParaRPr>
          </a:p>
          <a:p>
            <a:pPr eaLnBrk="1" hangingPunct="1">
              <a:lnSpc>
                <a:spcPct val="125000"/>
              </a:lnSpc>
            </a:pPr>
            <a:r>
              <a:rPr lang="en-US" altLang="zh-CN" sz="2000" b="1" dirty="0" err="1">
                <a:latin typeface="华文新魏" panose="02010800040101010101" pitchFamily="2" charset="-122"/>
                <a:ea typeface="华文新魏" panose="02010800040101010101" pitchFamily="2" charset="-122"/>
              </a:rPr>
              <a:t>JCheckbox</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创建一个没有标签的复选框。</a:t>
            </a:r>
          </a:p>
          <a:p>
            <a:pPr eaLnBrk="1" hangingPunct="1">
              <a:lnSpc>
                <a:spcPct val="125000"/>
              </a:lnSpc>
            </a:pPr>
            <a:r>
              <a:rPr lang="en-US" altLang="zh-CN" sz="2000" b="1" dirty="0" err="1">
                <a:latin typeface="华文新魏" panose="02010800040101010101" pitchFamily="2" charset="-122"/>
                <a:ea typeface="华文新魏" panose="02010800040101010101" pitchFamily="2" charset="-122"/>
              </a:rPr>
              <a:t>JCheckbox</a:t>
            </a:r>
            <a:r>
              <a:rPr lang="en-US" altLang="zh-CN" sz="2000" b="1" dirty="0">
                <a:latin typeface="华文新魏" panose="02010800040101010101" pitchFamily="2" charset="-122"/>
                <a:ea typeface="华文新魏" panose="02010800040101010101" pitchFamily="2" charset="-122"/>
              </a:rPr>
              <a:t>( Icon icon)</a:t>
            </a:r>
            <a:r>
              <a:rPr lang="zh-CN" altLang="en-US" sz="2000" b="1" dirty="0">
                <a:latin typeface="华文新魏" panose="02010800040101010101" pitchFamily="2" charset="-122"/>
                <a:ea typeface="华文新魏" panose="02010800040101010101" pitchFamily="2" charset="-122"/>
              </a:rPr>
              <a:t>创建一个有图标的复选框。</a:t>
            </a:r>
          </a:p>
          <a:p>
            <a:pPr eaLnBrk="1" hangingPunct="1">
              <a:lnSpc>
                <a:spcPct val="125000"/>
              </a:lnSpc>
            </a:pPr>
            <a:r>
              <a:rPr lang="en-US" altLang="zh-CN" sz="2000" b="1" dirty="0" err="1">
                <a:latin typeface="华文新魏" panose="02010800040101010101" pitchFamily="2" charset="-122"/>
                <a:ea typeface="华文新魏" panose="02010800040101010101" pitchFamily="2" charset="-122"/>
              </a:rPr>
              <a:t>JCheckbox</a:t>
            </a:r>
            <a:r>
              <a:rPr lang="en-US" altLang="zh-CN" sz="2000" b="1" dirty="0">
                <a:latin typeface="华文新魏" panose="02010800040101010101" pitchFamily="2" charset="-122"/>
                <a:ea typeface="华文新魏" panose="02010800040101010101" pitchFamily="2" charset="-122"/>
              </a:rPr>
              <a:t>(Icon </a:t>
            </a:r>
            <a:r>
              <a:rPr lang="en-US" altLang="zh-CN" sz="2000" b="1" dirty="0" err="1">
                <a:latin typeface="华文新魏" panose="02010800040101010101" pitchFamily="2" charset="-122"/>
                <a:ea typeface="华文新魏" panose="02010800040101010101" pitchFamily="2" charset="-122"/>
              </a:rPr>
              <a:t>icon</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boolean</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sele</a:t>
            </a:r>
            <a:r>
              <a:rPr lang="en-US" altLang="zh-CN"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创建一个有图标</a:t>
            </a:r>
            <a:r>
              <a:rPr lang="en-US" altLang="zh-CN" sz="2000" b="1" dirty="0">
                <a:latin typeface="华文新魏" panose="02010800040101010101" pitchFamily="2" charset="-122"/>
                <a:ea typeface="华文新魏" panose="02010800040101010101" pitchFamily="2" charset="-122"/>
              </a:rPr>
              <a:t>icon</a:t>
            </a:r>
            <a:r>
              <a:rPr lang="zh-CN" altLang="en-US" sz="2000" b="1" dirty="0">
                <a:latin typeface="华文新魏" panose="02010800040101010101" pitchFamily="2" charset="-122"/>
                <a:ea typeface="华文新魏" panose="02010800040101010101" pitchFamily="2" charset="-122"/>
              </a:rPr>
              <a:t>的复选框，初始状态为</a:t>
            </a:r>
            <a:r>
              <a:rPr lang="en-US" altLang="zh-CN" sz="2000" b="1" dirty="0" err="1">
                <a:latin typeface="华文新魏" panose="02010800040101010101" pitchFamily="2" charset="-122"/>
                <a:ea typeface="华文新魏" panose="02010800040101010101" pitchFamily="2" charset="-122"/>
              </a:rPr>
              <a:t>sels</a:t>
            </a:r>
            <a:endParaRPr lang="en-US" altLang="zh-CN" sz="2000" b="1" dirty="0">
              <a:latin typeface="华文新魏" panose="02010800040101010101" pitchFamily="2" charset="-122"/>
              <a:ea typeface="华文新魏" panose="02010800040101010101" pitchFamily="2" charset="-122"/>
            </a:endParaRPr>
          </a:p>
          <a:p>
            <a:pPr eaLnBrk="1" hangingPunct="1">
              <a:lnSpc>
                <a:spcPct val="125000"/>
              </a:lnSpc>
            </a:pPr>
            <a:r>
              <a:rPr lang="en-US" altLang="zh-CN" sz="2000" b="1" dirty="0" err="1">
                <a:latin typeface="华文新魏" panose="02010800040101010101" pitchFamily="2" charset="-122"/>
                <a:ea typeface="华文新魏" panose="02010800040101010101" pitchFamily="2" charset="-122"/>
              </a:rPr>
              <a:t>JCheckbox</a:t>
            </a:r>
            <a:r>
              <a:rPr lang="en-US" altLang="zh-CN" sz="2000" b="1" dirty="0">
                <a:latin typeface="华文新魏" panose="02010800040101010101" pitchFamily="2" charset="-122"/>
                <a:ea typeface="华文新魏" panose="02010800040101010101" pitchFamily="2" charset="-122"/>
              </a:rPr>
              <a:t>( String s)</a:t>
            </a:r>
            <a:r>
              <a:rPr lang="zh-CN" altLang="en-US" sz="2000" b="1" dirty="0">
                <a:latin typeface="华文新魏" panose="02010800040101010101" pitchFamily="2" charset="-122"/>
                <a:ea typeface="华文新魏" panose="02010800040101010101" pitchFamily="2" charset="-122"/>
              </a:rPr>
              <a:t>创建一个有标签的复选框。</a:t>
            </a:r>
          </a:p>
          <a:p>
            <a:pPr eaLnBrk="1" hangingPunct="1">
              <a:lnSpc>
                <a:spcPct val="125000"/>
              </a:lnSpc>
            </a:pPr>
            <a:r>
              <a:rPr lang="en-US" altLang="zh-CN" sz="2000" b="1" dirty="0" err="1">
                <a:latin typeface="华文新魏" panose="02010800040101010101" pitchFamily="2" charset="-122"/>
                <a:ea typeface="华文新魏" panose="02010800040101010101" pitchFamily="2" charset="-122"/>
              </a:rPr>
              <a:t>JCheckbox</a:t>
            </a:r>
            <a:r>
              <a:rPr lang="en-US" altLang="zh-CN" sz="2000" b="1" dirty="0">
                <a:latin typeface="华文新魏" panose="02010800040101010101" pitchFamily="2" charset="-122"/>
                <a:ea typeface="华文新魏" panose="02010800040101010101" pitchFamily="2" charset="-122"/>
              </a:rPr>
              <a:t>( String </a:t>
            </a:r>
            <a:r>
              <a:rPr lang="en-US" altLang="zh-CN" sz="2000" b="1" dirty="0" err="1">
                <a:latin typeface="华文新魏" panose="02010800040101010101" pitchFamily="2" charset="-122"/>
                <a:ea typeface="华文新魏" panose="02010800040101010101" pitchFamily="2" charset="-122"/>
              </a:rPr>
              <a:t>s,boolean</a:t>
            </a:r>
            <a:r>
              <a:rPr lang="en-US" altLang="zh-CN" sz="2000" b="1" dirty="0">
                <a:latin typeface="华文新魏" panose="02010800040101010101" pitchFamily="2" charset="-122"/>
                <a:ea typeface="华文新魏" panose="02010800040101010101" pitchFamily="2" charset="-122"/>
              </a:rPr>
              <a:t> b)</a:t>
            </a:r>
            <a:r>
              <a:rPr lang="zh-CN" altLang="en-US" sz="2000" b="1" dirty="0">
                <a:latin typeface="华文新魏" panose="02010800040101010101" pitchFamily="2" charset="-122"/>
                <a:ea typeface="华文新魏" panose="02010800040101010101" pitchFamily="2" charset="-122"/>
              </a:rPr>
              <a:t>创建一个有标签的复选框，参数</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设置初始状态</a:t>
            </a:r>
          </a:p>
          <a:p>
            <a:pPr eaLnBrk="1" hangingPunct="1">
              <a:buFont typeface="Wingdings" panose="05000000000000000000" pitchFamily="2" charset="2"/>
              <a:buNone/>
            </a:pPr>
            <a:r>
              <a:rPr lang="en-US" altLang="zh-CN" sz="2000" b="1" dirty="0" err="1">
                <a:latin typeface="华文新魏" panose="02010800040101010101" pitchFamily="2" charset="-122"/>
                <a:ea typeface="华文新魏" panose="02010800040101010101" pitchFamily="2" charset="-122"/>
              </a:rPr>
              <a:t>JCheckbox</a:t>
            </a:r>
            <a:r>
              <a:rPr lang="en-US" altLang="zh-CN" sz="2000" b="1" dirty="0">
                <a:latin typeface="华文新魏" panose="02010800040101010101" pitchFamily="2" charset="-122"/>
                <a:ea typeface="华文新魏" panose="02010800040101010101" pitchFamily="2" charset="-122"/>
              </a:rPr>
              <a:t>(String </a:t>
            </a:r>
            <a:r>
              <a:rPr lang="en-US" altLang="zh-CN" sz="2000" b="1" dirty="0" err="1">
                <a:latin typeface="华文新魏" panose="02010800040101010101" pitchFamily="2" charset="-122"/>
                <a:ea typeface="华文新魏" panose="02010800040101010101" pitchFamily="2" charset="-122"/>
              </a:rPr>
              <a:t>str</a:t>
            </a:r>
            <a:r>
              <a:rPr lang="en-US" altLang="zh-CN" sz="2000" b="1" dirty="0">
                <a:latin typeface="华文新魏" panose="02010800040101010101" pitchFamily="2" charset="-122"/>
                <a:ea typeface="华文新魏" panose="02010800040101010101" pitchFamily="2" charset="-122"/>
              </a:rPr>
              <a:t> ,Icon </a:t>
            </a:r>
            <a:r>
              <a:rPr lang="en-US" altLang="zh-CN" sz="2000" b="1" dirty="0" err="1">
                <a:latin typeface="华文新魏" panose="02010800040101010101" pitchFamily="2" charset="-122"/>
                <a:ea typeface="华文新魏" panose="02010800040101010101" pitchFamily="2" charset="-122"/>
              </a:rPr>
              <a:t>icon</a:t>
            </a:r>
            <a:r>
              <a:rPr lang="en-US" altLang="zh-CN"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创建一个有</a:t>
            </a:r>
            <a:r>
              <a:rPr lang="en-US" altLang="zh-CN" sz="2000" b="1" dirty="0" err="1">
                <a:latin typeface="华文新魏" panose="02010800040101010101" pitchFamily="2" charset="-122"/>
                <a:ea typeface="华文新魏" panose="02010800040101010101" pitchFamily="2" charset="-122"/>
              </a:rPr>
              <a:t>str</a:t>
            </a:r>
            <a:r>
              <a:rPr lang="zh-CN" altLang="en-US" sz="2000" b="1" dirty="0">
                <a:latin typeface="华文新魏" panose="02010800040101010101" pitchFamily="2" charset="-122"/>
                <a:ea typeface="华文新魏" panose="02010800040101010101" pitchFamily="2" charset="-122"/>
              </a:rPr>
              <a:t>文字及图标</a:t>
            </a:r>
            <a:r>
              <a:rPr lang="en-US" altLang="zh-CN" sz="2000" b="1" dirty="0">
                <a:latin typeface="华文新魏" panose="02010800040101010101" pitchFamily="2" charset="-122"/>
                <a:ea typeface="华文新魏" panose="02010800040101010101" pitchFamily="2" charset="-122"/>
              </a:rPr>
              <a:t>icon</a:t>
            </a:r>
            <a:r>
              <a:rPr lang="zh-CN" altLang="en-US" sz="2000" b="1" dirty="0">
                <a:latin typeface="华文新魏" panose="02010800040101010101" pitchFamily="2" charset="-122"/>
                <a:ea typeface="华文新魏" panose="02010800040101010101" pitchFamily="2" charset="-122"/>
              </a:rPr>
              <a:t>的复选框</a:t>
            </a:r>
          </a:p>
          <a:p>
            <a:pPr eaLnBrk="1" hangingPunct="1">
              <a:buFont typeface="Wingdings" panose="05000000000000000000" pitchFamily="2" charset="2"/>
              <a:buNone/>
            </a:pPr>
            <a:r>
              <a:rPr lang="en-US" altLang="zh-CN" sz="2000" b="1" dirty="0" err="1">
                <a:latin typeface="华文新魏" panose="02010800040101010101" pitchFamily="2" charset="-122"/>
                <a:ea typeface="华文新魏" panose="02010800040101010101" pitchFamily="2" charset="-122"/>
              </a:rPr>
              <a:t>JCheckbox</a:t>
            </a:r>
            <a:r>
              <a:rPr lang="en-US" altLang="zh-CN" sz="2000" b="1" dirty="0">
                <a:latin typeface="华文新魏" panose="02010800040101010101" pitchFamily="2" charset="-122"/>
                <a:ea typeface="华文新魏" panose="02010800040101010101" pitchFamily="2" charset="-122"/>
              </a:rPr>
              <a:t>(String </a:t>
            </a:r>
            <a:r>
              <a:rPr lang="en-US" altLang="zh-CN" sz="2000" b="1" dirty="0" err="1">
                <a:latin typeface="华文新魏" panose="02010800040101010101" pitchFamily="2" charset="-122"/>
                <a:ea typeface="华文新魏" panose="02010800040101010101" pitchFamily="2" charset="-122"/>
              </a:rPr>
              <a:t>str,Icon</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icon,boolean</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sele</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创建一个有</a:t>
            </a:r>
            <a:r>
              <a:rPr lang="en-US" altLang="zh-CN" sz="2000" b="1" dirty="0" err="1">
                <a:latin typeface="华文新魏" panose="02010800040101010101" pitchFamily="2" charset="-122"/>
                <a:ea typeface="华文新魏" panose="02010800040101010101" pitchFamily="2" charset="-122"/>
              </a:rPr>
              <a:t>str</a:t>
            </a:r>
            <a:r>
              <a:rPr lang="zh-CN" altLang="en-US" sz="2000" b="1" dirty="0">
                <a:latin typeface="华文新魏" panose="02010800040101010101" pitchFamily="2" charset="-122"/>
                <a:ea typeface="华文新魏" panose="02010800040101010101" pitchFamily="2" charset="-122"/>
              </a:rPr>
              <a:t>文字及图标</a:t>
            </a:r>
            <a:r>
              <a:rPr lang="en-US" altLang="zh-CN" sz="2000" b="1" dirty="0">
                <a:latin typeface="华文新魏" panose="02010800040101010101" pitchFamily="2" charset="-122"/>
                <a:ea typeface="华文新魏" panose="02010800040101010101" pitchFamily="2" charset="-122"/>
              </a:rPr>
              <a:t>icon</a:t>
            </a:r>
            <a:r>
              <a:rPr lang="zh-CN" altLang="en-US" sz="2000" b="1" dirty="0">
                <a:latin typeface="华文新魏" panose="02010800040101010101" pitchFamily="2" charset="-122"/>
                <a:ea typeface="华文新魏" panose="02010800040101010101" pitchFamily="2" charset="-122"/>
              </a:rPr>
              <a:t>的复选框</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初始状态为</a:t>
            </a:r>
            <a:r>
              <a:rPr lang="en-US" altLang="zh-CN" sz="2000" b="1" dirty="0" err="1">
                <a:latin typeface="华文新魏" panose="02010800040101010101" pitchFamily="2" charset="-122"/>
                <a:ea typeface="华文新魏" panose="02010800040101010101" pitchFamily="2" charset="-122"/>
              </a:rPr>
              <a:t>sels</a:t>
            </a:r>
            <a:endParaRPr lang="en-US" altLang="zh-CN" sz="2000" b="1" dirty="0">
              <a:latin typeface="华文新魏" panose="02010800040101010101" pitchFamily="2" charset="-122"/>
              <a:ea typeface="华文新魏" panose="02010800040101010101" pitchFamily="2" charset="-122"/>
            </a:endParaRPr>
          </a:p>
          <a:p>
            <a:pPr lvl="3" eaLnBrk="1" hangingPunct="1">
              <a:lnSpc>
                <a:spcPct val="120000"/>
              </a:lnSpc>
              <a:buClr>
                <a:srgbClr val="FFFF00"/>
              </a:buClr>
              <a:buFont typeface="Wingdings" panose="05000000000000000000" pitchFamily="2" charset="2"/>
              <a:buChar char="n"/>
            </a:pPr>
            <a:endParaRPr lang="zh-CN" altLang="en-US" sz="2800" b="1" dirty="0">
              <a:solidFill>
                <a:srgbClr val="FFFF00"/>
              </a:solidFill>
              <a:latin typeface="华文新魏" panose="02010800040101010101" pitchFamily="2" charset="-122"/>
              <a:ea typeface="华文新魏" panose="02010800040101010101" pitchFamily="2" charset="-122"/>
            </a:endParaRPr>
          </a:p>
        </p:txBody>
      </p:sp>
      <p:sp>
        <p:nvSpPr>
          <p:cNvPr id="17"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chemeClr val="hlink"/>
                </a:solidFill>
                <a:ea typeface="楷体_GB2312" pitchFamily="49" charset="-122"/>
              </a:rPr>
              <a:t>复选框（</a:t>
            </a:r>
            <a:r>
              <a:rPr lang="en-US" altLang="zh-CN" sz="3600" b="1" dirty="0" err="1">
                <a:solidFill>
                  <a:schemeClr val="hlink"/>
                </a:solidFill>
                <a:ea typeface="楷体_GB2312" pitchFamily="49" charset="-122"/>
              </a:rPr>
              <a:t>JCheckbox</a:t>
            </a:r>
            <a:r>
              <a:rPr lang="zh-CN" altLang="en-US" sz="3600" b="1" dirty="0">
                <a:solidFill>
                  <a:schemeClr val="hlink"/>
                </a:solidFill>
                <a:ea typeface="楷体_GB2312" pitchFamily="49" charset="-122"/>
              </a:rPr>
              <a:t>）</a:t>
            </a:r>
          </a:p>
          <a:p>
            <a:pPr lvl="1" algn="ctr">
              <a:defRPr/>
            </a:pPr>
            <a:endParaRPr lang="zh-CN" altLang="en-US" sz="3600" b="1" dirty="0">
              <a:solidFill>
                <a:srgbClr val="FF0000"/>
              </a:solidFill>
              <a:ea typeface="楷体_GB2312" pitchFamily="49" charset="-122"/>
            </a:endParaRPr>
          </a:p>
          <a:p>
            <a:pPr lvl="1" algn="ctr">
              <a:defRPr/>
            </a:pPr>
            <a:endParaRPr lang="zh-CN" altLang="en-US" sz="3600" b="1" dirty="0">
              <a:solidFill>
                <a:srgbClr val="FF0000"/>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a:xfrm>
            <a:off x="71438" y="1143000"/>
            <a:ext cx="8977312" cy="4983163"/>
          </a:xfrm>
        </p:spPr>
        <p:txBody>
          <a:bodyPr/>
          <a:lstStyle/>
          <a:p>
            <a:pPr>
              <a:buClr>
                <a:srgbClr val="FFFF00"/>
              </a:buClr>
              <a:buFont typeface="Wingdings" panose="05000000000000000000" pitchFamily="2" charset="2"/>
              <a:buChar char="n"/>
            </a:pPr>
            <a:r>
              <a:rPr lang="zh-CN" altLang="en-US" sz="2400" dirty="0" smtClean="0">
                <a:solidFill>
                  <a:srgbClr val="FF0000"/>
                </a:solidFill>
                <a:latin typeface="华文新魏" panose="02010800040101010101" pitchFamily="2" charset="-122"/>
                <a:ea typeface="华文新魏" panose="02010800040101010101" pitchFamily="2" charset="-122"/>
              </a:rPr>
              <a:t>常用方法</a:t>
            </a:r>
            <a:endParaRPr lang="en-US" altLang="zh-CN" sz="2400" dirty="0" smtClean="0">
              <a:solidFill>
                <a:srgbClr val="FF0000"/>
              </a:solidFill>
              <a:latin typeface="华文新魏" panose="02010800040101010101" pitchFamily="2" charset="-122"/>
              <a:ea typeface="华文新魏" panose="02010800040101010101" pitchFamily="2" charset="-122"/>
            </a:endParaRPr>
          </a:p>
          <a:p>
            <a:pPr>
              <a:buFont typeface="Wingdings" panose="05000000000000000000" pitchFamily="2" charset="2"/>
              <a:buChar char="Ø"/>
            </a:pPr>
            <a:r>
              <a:rPr lang="en-US" altLang="en-US" sz="2400" dirty="0" err="1" smtClean="0">
                <a:latin typeface="华文新魏" panose="02010800040101010101" pitchFamily="2" charset="-122"/>
                <a:ea typeface="华文新魏" panose="02010800040101010101" pitchFamily="2" charset="-122"/>
              </a:rPr>
              <a:t>isSelected</a:t>
            </a:r>
            <a:r>
              <a:rPr lang="en-US" altLang="en-US" sz="2400" dirty="0" smtClean="0">
                <a:latin typeface="华文新魏" panose="02010800040101010101" pitchFamily="2" charset="-122"/>
                <a:ea typeface="华文新魏" panose="02010800040101010101" pitchFamily="2" charset="-122"/>
              </a:rPr>
              <a:t>(</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：返回复选按钮的状态，返回类型是</a:t>
            </a:r>
            <a:r>
              <a:rPr lang="en-US" altLang="zh-CN" sz="2400" dirty="0" err="1" smtClean="0">
                <a:latin typeface="华文新魏" panose="02010800040101010101" pitchFamily="2" charset="-122"/>
                <a:ea typeface="华文新魏" panose="02010800040101010101" pitchFamily="2" charset="-122"/>
              </a:rPr>
              <a:t>boolean</a:t>
            </a:r>
            <a:r>
              <a:rPr lang="zh-CN" altLang="en-US" sz="2400" dirty="0" smtClean="0">
                <a:latin typeface="华文新魏" panose="02010800040101010101" pitchFamily="2" charset="-122"/>
                <a:ea typeface="华文新魏" panose="02010800040101010101" pitchFamily="2" charset="-122"/>
              </a:rPr>
              <a:t>。如果返回</a:t>
            </a:r>
            <a:r>
              <a:rPr lang="en-US" altLang="zh-CN" sz="2400" dirty="0" smtClean="0">
                <a:latin typeface="华文新魏" panose="02010800040101010101" pitchFamily="2" charset="-122"/>
                <a:ea typeface="华文新魏" panose="02010800040101010101" pitchFamily="2" charset="-122"/>
              </a:rPr>
              <a:t>true</a:t>
            </a:r>
            <a:r>
              <a:rPr lang="zh-CN" altLang="en-US" sz="2400" dirty="0" smtClean="0">
                <a:latin typeface="华文新魏" panose="02010800040101010101" pitchFamily="2" charset="-122"/>
                <a:ea typeface="华文新魏" panose="02010800040101010101" pitchFamily="2" charset="-122"/>
              </a:rPr>
              <a:t>，则表示该按钮处于选中状态；否则处于未选中状态。</a:t>
            </a:r>
          </a:p>
          <a:p>
            <a:pPr>
              <a:buFont typeface="Wingdings" panose="05000000000000000000" pitchFamily="2" charset="2"/>
              <a:buChar char="Ø"/>
            </a:pPr>
            <a:r>
              <a:rPr lang="en-US" altLang="en-US" sz="2400" dirty="0" err="1" smtClean="0">
                <a:latin typeface="华文新魏" panose="02010800040101010101" pitchFamily="2" charset="-122"/>
                <a:ea typeface="华文新魏" panose="02010800040101010101" pitchFamily="2" charset="-122"/>
              </a:rPr>
              <a:t>setSelected</a:t>
            </a:r>
            <a:r>
              <a:rPr lang="en-US" altLang="zh-CN" sz="2400" dirty="0" smtClean="0">
                <a:latin typeface="华文新魏" panose="02010800040101010101" pitchFamily="2" charset="-122"/>
                <a:ea typeface="华文新魏" panose="02010800040101010101" pitchFamily="2" charset="-122"/>
              </a:rPr>
              <a:t> (Boolean state)</a:t>
            </a:r>
            <a:r>
              <a:rPr lang="zh-CN" altLang="en-US" sz="2400" dirty="0" smtClean="0">
                <a:latin typeface="华文新魏" panose="02010800040101010101" pitchFamily="2" charset="-122"/>
                <a:ea typeface="华文新魏" panose="02010800040101010101" pitchFamily="2" charset="-122"/>
              </a:rPr>
              <a:t>：设置复选按钮的状态。</a:t>
            </a:r>
          </a:p>
          <a:p>
            <a:endParaRPr lang="zh-CN" altLang="en-US" sz="2400" dirty="0" smtClean="0">
              <a:latin typeface="华文新魏" panose="02010800040101010101" pitchFamily="2" charset="-122"/>
              <a:ea typeface="华文新魏" panose="02010800040101010101" pitchFamily="2" charset="-122"/>
            </a:endParaRPr>
          </a:p>
        </p:txBody>
      </p:sp>
      <p:sp>
        <p:nvSpPr>
          <p:cNvPr id="3"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chemeClr val="hlink"/>
                </a:solidFill>
                <a:ea typeface="楷体_GB2312" pitchFamily="49" charset="-122"/>
              </a:rPr>
              <a:t>复选框（</a:t>
            </a:r>
            <a:r>
              <a:rPr lang="en-US" altLang="zh-CN" sz="3600" b="1" dirty="0" err="1">
                <a:solidFill>
                  <a:schemeClr val="hlink"/>
                </a:solidFill>
                <a:ea typeface="楷体_GB2312" pitchFamily="49" charset="-122"/>
              </a:rPr>
              <a:t>JCheckbox</a:t>
            </a:r>
            <a:r>
              <a:rPr lang="zh-CN" altLang="en-US" sz="3600" b="1" dirty="0">
                <a:solidFill>
                  <a:schemeClr val="hlink"/>
                </a:solidFill>
                <a:ea typeface="楷体_GB2312" pitchFamily="49" charset="-122"/>
              </a:rPr>
              <a:t>）</a:t>
            </a: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a:xfrm>
            <a:off x="119062" y="1124744"/>
            <a:ext cx="8977313" cy="5054600"/>
          </a:xfrm>
        </p:spPr>
        <p:txBody>
          <a:bodyPr/>
          <a:lstStyle/>
          <a:p>
            <a:pPr marL="711200" lvl="2" indent="-711200">
              <a:buClr>
                <a:schemeClr val="tx1"/>
              </a:buClr>
              <a:buFont typeface="Wingdings" panose="05000000000000000000" pitchFamily="2" charset="2"/>
              <a:buNone/>
            </a:pPr>
            <a:r>
              <a:rPr lang="zh-CN" altLang="en-US" dirty="0" smtClean="0"/>
              <a:t>步骤二：</a:t>
            </a:r>
            <a:r>
              <a:rPr lang="zh-CN" altLang="en-US" dirty="0" smtClean="0">
                <a:solidFill>
                  <a:schemeClr val="tx1"/>
                </a:solidFill>
              </a:rPr>
              <a:t>添加复选框（选择爱好</a:t>
            </a:r>
            <a:r>
              <a:rPr lang="en-US" altLang="zh-CN" dirty="0" smtClean="0">
                <a:solidFill>
                  <a:schemeClr val="tx1"/>
                </a:solidFill>
              </a:rPr>
              <a:t>,</a:t>
            </a:r>
            <a:r>
              <a:rPr lang="zh-CN" altLang="en-US" dirty="0" smtClean="0">
                <a:solidFill>
                  <a:schemeClr val="tx1"/>
                </a:solidFill>
              </a:rPr>
              <a:t>多项选择）</a:t>
            </a:r>
            <a:endParaRPr lang="zh-CN" altLang="en-US" sz="2400" dirty="0" smtClean="0">
              <a:solidFill>
                <a:schemeClr val="tx1"/>
              </a:solidFill>
            </a:endParaRPr>
          </a:p>
          <a:p>
            <a:pPr>
              <a:buFont typeface="Wingdings" panose="05000000000000000000" pitchFamily="2" charset="2"/>
              <a:buNone/>
            </a:pPr>
            <a:endParaRPr lang="zh-CN" altLang="en-US" dirty="0" smtClean="0"/>
          </a:p>
        </p:txBody>
      </p:sp>
      <p:sp>
        <p:nvSpPr>
          <p:cNvPr id="3" name="Rectangle 2"/>
          <p:cNvSpPr txBox="1">
            <a:spLocks noChangeArrowheads="1"/>
          </p:cNvSpPr>
          <p:nvPr/>
        </p:nvSpPr>
        <p:spPr>
          <a:xfrm>
            <a:off x="428625" y="214313"/>
            <a:ext cx="8229600"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示例：学生信息管理系统</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
        <p:nvSpPr>
          <p:cNvPr id="46085" name="TextBox 5"/>
          <p:cNvSpPr txBox="1">
            <a:spLocks noChangeArrowheads="1"/>
          </p:cNvSpPr>
          <p:nvPr/>
        </p:nvSpPr>
        <p:spPr bwMode="auto">
          <a:xfrm>
            <a:off x="285750" y="1571625"/>
            <a:ext cx="8643938"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sz="2400" b="1" dirty="0" err="1">
                <a:solidFill>
                  <a:srgbClr val="FF0000"/>
                </a:solidFill>
              </a:rPr>
              <a:t>JFrame</a:t>
            </a:r>
            <a:r>
              <a:rPr lang="en-US" altLang="zh-CN" sz="2400" b="1" dirty="0">
                <a:solidFill>
                  <a:srgbClr val="FF0000"/>
                </a:solidFill>
              </a:rPr>
              <a:t> f=new </a:t>
            </a:r>
            <a:r>
              <a:rPr lang="en-US" altLang="zh-CN" sz="2400" b="1" dirty="0" err="1">
                <a:solidFill>
                  <a:srgbClr val="FF0000"/>
                </a:solidFill>
              </a:rPr>
              <a:t>JFrame</a:t>
            </a:r>
            <a:r>
              <a:rPr lang="en-US" altLang="zh-CN" sz="2400" b="1" dirty="0">
                <a:solidFill>
                  <a:srgbClr val="FF0000"/>
                </a:solidFill>
              </a:rPr>
              <a:t>(); ……</a:t>
            </a:r>
          </a:p>
          <a:p>
            <a:pPr eaLnBrk="1" hangingPunct="1"/>
            <a:r>
              <a:rPr lang="en-US" altLang="zh-CN" sz="2400" b="1" dirty="0">
                <a:solidFill>
                  <a:srgbClr val="FF0000"/>
                </a:solidFill>
              </a:rPr>
              <a:t>Container con=</a:t>
            </a:r>
            <a:r>
              <a:rPr lang="en-US" altLang="zh-CN" sz="2400" b="1" dirty="0" err="1">
                <a:solidFill>
                  <a:srgbClr val="FF0000"/>
                </a:solidFill>
              </a:rPr>
              <a:t>f.getContentPane</a:t>
            </a:r>
            <a:r>
              <a:rPr lang="en-US" altLang="zh-CN" sz="2400" b="1" dirty="0">
                <a:solidFill>
                  <a:srgbClr val="FF0000"/>
                </a:solidFill>
              </a:rPr>
              <a:t>();</a:t>
            </a:r>
          </a:p>
          <a:p>
            <a:pPr eaLnBrk="1" hangingPunct="1"/>
            <a:r>
              <a:rPr lang="en-US" altLang="zh-CN" sz="2400" b="1" dirty="0" err="1">
                <a:solidFill>
                  <a:srgbClr val="FF0000"/>
                </a:solidFill>
              </a:rPr>
              <a:t>Jpanel</a:t>
            </a:r>
            <a:r>
              <a:rPr lang="en-US" altLang="zh-CN" sz="2400" b="1" dirty="0">
                <a:solidFill>
                  <a:srgbClr val="FF0000"/>
                </a:solidFill>
              </a:rPr>
              <a:t> pan=new </a:t>
            </a:r>
            <a:r>
              <a:rPr lang="en-US" altLang="zh-CN" sz="2400" b="1" dirty="0" err="1">
                <a:solidFill>
                  <a:srgbClr val="FF0000"/>
                </a:solidFill>
              </a:rPr>
              <a:t>JPanel</a:t>
            </a:r>
            <a:r>
              <a:rPr lang="en-US" altLang="zh-CN" sz="2400" b="1" dirty="0">
                <a:solidFill>
                  <a:srgbClr val="FF0000"/>
                </a:solidFill>
              </a:rPr>
              <a:t>(); ……</a:t>
            </a:r>
          </a:p>
          <a:p>
            <a:pPr eaLnBrk="1" hangingPunct="1"/>
            <a:r>
              <a:rPr lang="en-US" altLang="zh-CN" sz="2400" b="1" dirty="0" err="1" smtClean="0"/>
              <a:t>JLabel</a:t>
            </a:r>
            <a:r>
              <a:rPr lang="en-US" altLang="zh-CN" sz="2400" b="1" dirty="0" smtClean="0"/>
              <a:t> </a:t>
            </a:r>
            <a:r>
              <a:rPr lang="en-US" altLang="zh-CN" sz="2400" b="1" dirty="0" err="1" smtClean="0"/>
              <a:t>l_ah</a:t>
            </a:r>
            <a:r>
              <a:rPr lang="en-US" altLang="zh-CN" sz="2400" b="1" dirty="0" smtClean="0"/>
              <a:t>=new </a:t>
            </a:r>
            <a:r>
              <a:rPr lang="en-US" altLang="zh-CN" sz="2400" b="1" dirty="0" err="1" smtClean="0"/>
              <a:t>JLabel</a:t>
            </a:r>
            <a:r>
              <a:rPr lang="en-US" altLang="zh-CN" sz="2400" b="1" dirty="0" smtClean="0"/>
              <a:t>("</a:t>
            </a:r>
            <a:r>
              <a:rPr lang="zh-CN" altLang="en-US" sz="2400" b="1" dirty="0" smtClean="0"/>
              <a:t>爱好</a:t>
            </a:r>
            <a:r>
              <a:rPr lang="en-US" altLang="zh-CN" sz="2400" b="1" dirty="0" smtClean="0"/>
              <a:t>");</a:t>
            </a:r>
          </a:p>
          <a:p>
            <a:pPr eaLnBrk="1" hangingPunct="1"/>
            <a:r>
              <a:rPr lang="en-US" altLang="zh-CN" sz="2400" b="1" dirty="0" err="1" smtClean="0"/>
              <a:t>JCheckBox</a:t>
            </a:r>
            <a:r>
              <a:rPr lang="en-US" altLang="zh-CN" sz="2400" b="1" dirty="0" smtClean="0"/>
              <a:t>[] hobby={new </a:t>
            </a:r>
            <a:r>
              <a:rPr lang="en-US" altLang="zh-CN" sz="2400" b="1" dirty="0" err="1" smtClean="0"/>
              <a:t>JCheckBox</a:t>
            </a:r>
            <a:r>
              <a:rPr lang="en-US" altLang="zh-CN" sz="2400" b="1" dirty="0" smtClean="0"/>
              <a:t>("</a:t>
            </a:r>
            <a:r>
              <a:rPr lang="zh-CN" altLang="en-US" sz="2400" b="1" dirty="0" smtClean="0"/>
              <a:t>音乐</a:t>
            </a:r>
            <a:r>
              <a:rPr lang="en-US" altLang="zh-CN" sz="2400" b="1" dirty="0" smtClean="0"/>
              <a:t>"),new </a:t>
            </a:r>
            <a:r>
              <a:rPr lang="en-US" altLang="zh-CN" sz="2400" b="1" dirty="0" err="1" smtClean="0"/>
              <a:t>JCheckBox</a:t>
            </a:r>
            <a:r>
              <a:rPr lang="en-US" altLang="zh-CN" sz="2400" b="1" dirty="0" smtClean="0"/>
              <a:t>("</a:t>
            </a:r>
            <a:r>
              <a:rPr lang="zh-CN" altLang="en-US" sz="2400" b="1" dirty="0" smtClean="0"/>
              <a:t>足球</a:t>
            </a:r>
            <a:r>
              <a:rPr lang="en-US" altLang="zh-CN" sz="2400" b="1" dirty="0" smtClean="0"/>
              <a:t>"),new </a:t>
            </a:r>
            <a:r>
              <a:rPr lang="en-US" altLang="zh-CN" sz="2400" b="1" dirty="0" err="1" smtClean="0"/>
              <a:t>JCheckBox</a:t>
            </a:r>
            <a:r>
              <a:rPr lang="en-US" altLang="zh-CN" sz="2400" b="1" dirty="0" smtClean="0"/>
              <a:t>("</a:t>
            </a:r>
            <a:r>
              <a:rPr lang="zh-CN" altLang="en-US" sz="2400" b="1" dirty="0" smtClean="0"/>
              <a:t>绘画</a:t>
            </a:r>
            <a:r>
              <a:rPr lang="en-US" altLang="zh-CN" sz="2400" b="1" dirty="0" smtClean="0"/>
              <a:t>")};</a:t>
            </a:r>
          </a:p>
          <a:p>
            <a:pPr eaLnBrk="1" hangingPunct="1"/>
            <a:r>
              <a:rPr lang="en-US" altLang="zh-CN" sz="2400" b="1" dirty="0" err="1" smtClean="0"/>
              <a:t>pan.add</a:t>
            </a:r>
            <a:r>
              <a:rPr lang="en-US" altLang="zh-CN" sz="2400" b="1" dirty="0" smtClean="0"/>
              <a:t>(</a:t>
            </a:r>
            <a:r>
              <a:rPr lang="en-US" altLang="zh-CN" sz="2400" b="1" dirty="0" err="1" smtClean="0"/>
              <a:t>l_ah</a:t>
            </a:r>
            <a:r>
              <a:rPr lang="en-US" altLang="zh-CN" sz="2400" b="1" dirty="0" smtClean="0"/>
              <a:t>);</a:t>
            </a:r>
          </a:p>
          <a:p>
            <a:pPr eaLnBrk="1" hangingPunct="1"/>
            <a:r>
              <a:rPr lang="en-US" altLang="zh-CN" sz="2400" b="1" dirty="0" err="1" smtClean="0"/>
              <a:t>pan.add</a:t>
            </a:r>
            <a:r>
              <a:rPr lang="en-US" altLang="zh-CN" sz="2400" b="1" dirty="0" smtClean="0"/>
              <a:t>(hobby[0]);</a:t>
            </a:r>
          </a:p>
          <a:p>
            <a:pPr eaLnBrk="1" hangingPunct="1"/>
            <a:r>
              <a:rPr lang="en-US" altLang="zh-CN" sz="2400" b="1" dirty="0" err="1" smtClean="0"/>
              <a:t>pan.add</a:t>
            </a:r>
            <a:r>
              <a:rPr lang="en-US" altLang="zh-CN" sz="2400" b="1" dirty="0" smtClean="0"/>
              <a:t>(hobby[1]);</a:t>
            </a:r>
          </a:p>
          <a:p>
            <a:pPr eaLnBrk="1" hangingPunct="1"/>
            <a:r>
              <a:rPr lang="en-US" altLang="zh-CN" sz="2400" b="1" dirty="0" err="1" smtClean="0"/>
              <a:t>pan.add</a:t>
            </a:r>
            <a:r>
              <a:rPr lang="en-US" altLang="zh-CN" sz="2400" b="1" dirty="0" smtClean="0"/>
              <a:t>(hobby[2]); </a:t>
            </a:r>
          </a:p>
          <a:p>
            <a:pPr eaLnBrk="1" hangingPunct="1"/>
            <a:r>
              <a:rPr lang="en-US" altLang="zh-CN" sz="2400" b="1" dirty="0" smtClean="0"/>
              <a:t>……</a:t>
            </a:r>
            <a:endParaRPr lang="en-US" altLang="zh-CN" sz="2400" b="1" dirty="0"/>
          </a:p>
          <a:p>
            <a:pPr eaLnBrk="1" hangingPunct="1"/>
            <a:r>
              <a:rPr lang="en-US" altLang="zh-CN" sz="2400" b="1" dirty="0" err="1">
                <a:solidFill>
                  <a:srgbClr val="FF0000"/>
                </a:solidFill>
              </a:rPr>
              <a:t>con.add</a:t>
            </a:r>
            <a:r>
              <a:rPr lang="en-US" altLang="zh-CN" sz="2400" b="1" dirty="0">
                <a:solidFill>
                  <a:srgbClr val="FF0000"/>
                </a:solidFill>
              </a:rPr>
              <a:t>(pan);</a:t>
            </a:r>
          </a:p>
          <a:p>
            <a:pPr eaLnBrk="1" hangingPunct="1"/>
            <a:r>
              <a:rPr lang="en-US" altLang="zh-CN" sz="2400" b="1" dirty="0" err="1">
                <a:solidFill>
                  <a:srgbClr val="FF0000"/>
                </a:solidFill>
              </a:rPr>
              <a:t>f.setVisible</a:t>
            </a:r>
            <a:r>
              <a:rPr lang="en-US" altLang="zh-CN" sz="2400" b="1" dirty="0">
                <a:solidFill>
                  <a:srgbClr val="FF0000"/>
                </a:solidFill>
              </a:rPr>
              <a:t>(true);</a:t>
            </a:r>
            <a:endParaRPr lang="zh-CN" altLang="en-US" sz="2400" b="1" dirty="0">
              <a:solidFill>
                <a:srgbClr val="FF0000"/>
              </a:solidFill>
            </a:endParaRPr>
          </a:p>
        </p:txBody>
      </p:sp>
      <p:pic>
        <p:nvPicPr>
          <p:cNvPr id="4608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892401"/>
            <a:ext cx="3528343" cy="259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405812" cy="5197475"/>
          </a:xfrm>
        </p:spPr>
        <p:txBody>
          <a:bodyPr/>
          <a:lstStyle/>
          <a:p>
            <a:pPr marL="0" lvl="2" indent="0">
              <a:lnSpc>
                <a:spcPct val="120000"/>
              </a:lnSpc>
              <a:spcBef>
                <a:spcPts val="0"/>
              </a:spcBef>
              <a:spcAft>
                <a:spcPts val="0"/>
              </a:spcAft>
              <a:buClr>
                <a:srgbClr val="FFFF00"/>
              </a:buClr>
              <a:buFont typeface="Wingdings" panose="05000000000000000000" pitchFamily="2" charset="2"/>
              <a:buChar char="Ø"/>
              <a:defRPr/>
            </a:pPr>
            <a:r>
              <a:rPr lang="zh-CN" altLang="en-US" sz="2600" dirty="0" smtClean="0">
                <a:latin typeface="+mj-ea"/>
                <a:ea typeface="+mj-ea"/>
              </a:rPr>
              <a:t>构造方法</a:t>
            </a:r>
          </a:p>
          <a:p>
            <a:pPr marL="457200" lvl="3" indent="0">
              <a:spcBef>
                <a:spcPct val="0"/>
              </a:spcBef>
              <a:spcAft>
                <a:spcPts val="0"/>
              </a:spcAft>
              <a:buClrTx/>
              <a:buFont typeface="Wingdings" panose="05000000000000000000" pitchFamily="2" charset="2"/>
              <a:buNone/>
              <a:defRPr/>
            </a:pPr>
            <a:r>
              <a:rPr lang="en-US" altLang="zh-CN" sz="2400" dirty="0" smtClean="0">
                <a:latin typeface="+mj-ea"/>
                <a:ea typeface="+mj-ea"/>
              </a:rPr>
              <a:t>String </a:t>
            </a:r>
            <a:r>
              <a:rPr lang="en-US" altLang="zh-CN" sz="2400" dirty="0" err="1" smtClean="0">
                <a:latin typeface="+mj-ea"/>
                <a:ea typeface="+mj-ea"/>
              </a:rPr>
              <a:t>ss</a:t>
            </a:r>
            <a:r>
              <a:rPr lang="en-US" altLang="zh-CN" sz="2400" dirty="0" smtClean="0">
                <a:latin typeface="+mj-ea"/>
                <a:ea typeface="+mj-ea"/>
              </a:rPr>
              <a:t>[] = {“</a:t>
            </a:r>
            <a:r>
              <a:rPr lang="en-US" altLang="zh-CN" sz="2400" dirty="0" err="1" smtClean="0">
                <a:latin typeface="+mj-ea"/>
                <a:ea typeface="+mj-ea"/>
              </a:rPr>
              <a:t>red”,”green”,”blue</a:t>
            </a:r>
            <a:r>
              <a:rPr lang="en-US" altLang="zh-CN" sz="2400" dirty="0" smtClean="0">
                <a:latin typeface="+mj-ea"/>
                <a:ea typeface="+mj-ea"/>
              </a:rPr>
              <a:t>”};</a:t>
            </a:r>
            <a:br>
              <a:rPr lang="en-US" altLang="zh-CN" sz="2400" dirty="0" smtClean="0">
                <a:latin typeface="+mj-ea"/>
                <a:ea typeface="+mj-ea"/>
              </a:rPr>
            </a:br>
            <a:r>
              <a:rPr lang="en-US" altLang="zh-CN" sz="2400" dirty="0" err="1" smtClean="0">
                <a:latin typeface="+mj-ea"/>
                <a:ea typeface="+mj-ea"/>
              </a:rPr>
              <a:t>JList</a:t>
            </a:r>
            <a:r>
              <a:rPr lang="en-US" altLang="zh-CN" sz="2400" dirty="0" smtClean="0">
                <a:latin typeface="+mj-ea"/>
                <a:ea typeface="+mj-ea"/>
              </a:rPr>
              <a:t> list1 = new </a:t>
            </a:r>
            <a:r>
              <a:rPr lang="en-US" altLang="zh-CN" sz="2400" dirty="0" err="1" smtClean="0">
                <a:latin typeface="+mj-ea"/>
                <a:ea typeface="+mj-ea"/>
              </a:rPr>
              <a:t>JList</a:t>
            </a:r>
            <a:r>
              <a:rPr lang="en-US" altLang="zh-CN" sz="2400" dirty="0" smtClean="0">
                <a:latin typeface="+mj-ea"/>
                <a:ea typeface="+mj-ea"/>
              </a:rPr>
              <a:t>(</a:t>
            </a:r>
            <a:r>
              <a:rPr lang="en-US" altLang="zh-CN" sz="2400" dirty="0" err="1" smtClean="0">
                <a:latin typeface="+mj-ea"/>
                <a:ea typeface="+mj-ea"/>
              </a:rPr>
              <a:t>ss</a:t>
            </a:r>
            <a:r>
              <a:rPr lang="en-US" altLang="zh-CN" sz="2400" dirty="0" smtClean="0">
                <a:latin typeface="+mj-ea"/>
                <a:ea typeface="+mj-ea"/>
              </a:rPr>
              <a:t>);</a:t>
            </a:r>
          </a:p>
          <a:p>
            <a:pPr marL="457200" lvl="3" indent="0">
              <a:spcBef>
                <a:spcPct val="0"/>
              </a:spcBef>
              <a:spcAft>
                <a:spcPts val="0"/>
              </a:spcAft>
              <a:buClrTx/>
              <a:buFont typeface="Wingdings" panose="05000000000000000000" pitchFamily="2" charset="2"/>
              <a:buNone/>
              <a:defRPr/>
            </a:pPr>
            <a:r>
              <a:rPr lang="en-US" altLang="zh-CN" sz="2400" dirty="0" err="1" smtClean="0">
                <a:latin typeface="+mj-ea"/>
                <a:ea typeface="+mj-ea"/>
              </a:rPr>
              <a:t>JList</a:t>
            </a:r>
            <a:r>
              <a:rPr lang="en-US" altLang="zh-CN" sz="2400" dirty="0" smtClean="0">
                <a:latin typeface="+mj-ea"/>
                <a:ea typeface="+mj-ea"/>
              </a:rPr>
              <a:t> list2 = new </a:t>
            </a:r>
            <a:r>
              <a:rPr lang="en-US" altLang="zh-CN" sz="2400" dirty="0" err="1" smtClean="0">
                <a:latin typeface="+mj-ea"/>
                <a:ea typeface="+mj-ea"/>
              </a:rPr>
              <a:t>JList</a:t>
            </a:r>
            <a:r>
              <a:rPr lang="en-US" altLang="zh-CN" sz="2400" dirty="0" smtClean="0">
                <a:latin typeface="+mj-ea"/>
                <a:ea typeface="+mj-ea"/>
              </a:rPr>
              <a:t>(Vector);</a:t>
            </a:r>
          </a:p>
          <a:p>
            <a:pPr marL="0" lvl="2" indent="0">
              <a:spcBef>
                <a:spcPts val="0"/>
              </a:spcBef>
              <a:spcAft>
                <a:spcPts val="0"/>
              </a:spcAft>
              <a:buClr>
                <a:srgbClr val="FFFF00"/>
              </a:buClr>
              <a:buFont typeface="Wingdings" panose="05000000000000000000" pitchFamily="2" charset="2"/>
              <a:buChar char="Ø"/>
              <a:defRPr/>
            </a:pPr>
            <a:r>
              <a:rPr lang="zh-CN" altLang="en-US" sz="2600" dirty="0" smtClean="0">
                <a:latin typeface="+mj-ea"/>
                <a:ea typeface="+mj-ea"/>
              </a:rPr>
              <a:t>其它常用方法</a:t>
            </a:r>
          </a:p>
          <a:p>
            <a:pPr marL="1625600" lvl="2" indent="-711200">
              <a:spcBef>
                <a:spcPct val="0"/>
              </a:spcBef>
              <a:buClrTx/>
              <a:buFont typeface="Wingdings" panose="05000000000000000000" pitchFamily="2" charset="2"/>
              <a:buNone/>
              <a:defRPr/>
            </a:pPr>
            <a:r>
              <a:rPr lang="zh-CN" altLang="en-US" sz="2000" dirty="0" smtClean="0">
                <a:latin typeface="+mj-ea"/>
                <a:ea typeface="+mj-ea"/>
              </a:rPr>
              <a:t> </a:t>
            </a:r>
            <a:r>
              <a:rPr lang="en-US" altLang="zh-CN" sz="2000" dirty="0" smtClean="0">
                <a:latin typeface="+mj-ea"/>
                <a:ea typeface="+mj-ea"/>
              </a:rPr>
              <a:t>void </a:t>
            </a:r>
            <a:r>
              <a:rPr lang="en-US" altLang="zh-CN" sz="2000" dirty="0" err="1" smtClean="0">
                <a:latin typeface="+mj-ea"/>
                <a:ea typeface="+mj-ea"/>
              </a:rPr>
              <a:t>addListSelectionListener</a:t>
            </a:r>
            <a:r>
              <a:rPr lang="en-US" altLang="zh-CN" sz="2000" dirty="0" smtClean="0">
                <a:latin typeface="+mj-ea"/>
                <a:ea typeface="+mj-ea"/>
              </a:rPr>
              <a:t>(…);</a:t>
            </a:r>
          </a:p>
          <a:p>
            <a:pPr marL="1625600" lvl="2" indent="-711200">
              <a:spcBef>
                <a:spcPct val="0"/>
              </a:spcBef>
              <a:buClrTx/>
              <a:buFont typeface="Wingdings" panose="05000000000000000000" pitchFamily="2" charset="2"/>
              <a:buNone/>
              <a:defRPr/>
            </a:pPr>
            <a:r>
              <a:rPr lang="en-US" altLang="zh-CN" sz="2000" dirty="0" smtClean="0">
                <a:latin typeface="+mj-ea"/>
                <a:ea typeface="+mj-ea"/>
              </a:rPr>
              <a:t>void </a:t>
            </a:r>
            <a:r>
              <a:rPr lang="en-US" altLang="zh-CN" sz="2000" dirty="0" err="1" smtClean="0">
                <a:latin typeface="+mj-ea"/>
                <a:ea typeface="+mj-ea"/>
              </a:rPr>
              <a:t>setVisibleRowCount</a:t>
            </a:r>
            <a:r>
              <a:rPr lang="en-US" altLang="zh-CN" sz="2000" dirty="0" smtClean="0">
                <a:latin typeface="+mj-ea"/>
                <a:ea typeface="+mj-ea"/>
              </a:rPr>
              <a:t>(</a:t>
            </a:r>
            <a:r>
              <a:rPr lang="en-US" altLang="zh-CN" sz="2000" dirty="0" err="1" smtClean="0">
                <a:latin typeface="+mj-ea"/>
                <a:ea typeface="+mj-ea"/>
              </a:rPr>
              <a:t>int</a:t>
            </a:r>
            <a:r>
              <a:rPr lang="en-US" altLang="zh-CN" sz="2000" dirty="0" smtClean="0">
                <a:latin typeface="+mj-ea"/>
                <a:ea typeface="+mj-ea"/>
              </a:rPr>
              <a:t>);</a:t>
            </a:r>
          </a:p>
          <a:p>
            <a:pPr marL="1625600" lvl="2" indent="-711200">
              <a:spcBef>
                <a:spcPct val="0"/>
              </a:spcBef>
              <a:buClrTx/>
              <a:buFont typeface="Wingdings" panose="05000000000000000000" pitchFamily="2" charset="2"/>
              <a:buNone/>
              <a:defRPr/>
            </a:pPr>
            <a:r>
              <a:rPr lang="en-US" altLang="zh-CN" sz="2000" dirty="0" smtClean="0">
                <a:latin typeface="+mj-ea"/>
                <a:ea typeface="+mj-ea"/>
              </a:rPr>
              <a:t>void </a:t>
            </a:r>
            <a:r>
              <a:rPr lang="en-US" altLang="zh-CN" sz="2000" dirty="0" err="1" smtClean="0">
                <a:latin typeface="+mj-ea"/>
                <a:ea typeface="+mj-ea"/>
              </a:rPr>
              <a:t>setSelectionMode</a:t>
            </a:r>
            <a:r>
              <a:rPr lang="en-US" altLang="zh-CN" sz="2000" dirty="0" smtClean="0">
                <a:latin typeface="+mj-ea"/>
                <a:ea typeface="+mj-ea"/>
              </a:rPr>
              <a:t>(</a:t>
            </a:r>
            <a:r>
              <a:rPr lang="en-US" altLang="zh-CN" sz="2000" dirty="0" err="1" smtClean="0">
                <a:latin typeface="+mj-ea"/>
                <a:ea typeface="+mj-ea"/>
              </a:rPr>
              <a:t>int</a:t>
            </a:r>
            <a:r>
              <a:rPr lang="en-US" altLang="zh-CN" sz="2000" dirty="0" smtClean="0">
                <a:latin typeface="+mj-ea"/>
                <a:ea typeface="+mj-ea"/>
              </a:rPr>
              <a:t>);</a:t>
            </a:r>
            <a:br>
              <a:rPr lang="en-US" altLang="zh-CN" sz="2000" dirty="0" smtClean="0">
                <a:latin typeface="+mj-ea"/>
                <a:ea typeface="+mj-ea"/>
              </a:rPr>
            </a:br>
            <a:r>
              <a:rPr lang="en-US" altLang="zh-CN" sz="2000" dirty="0" smtClean="0">
                <a:latin typeface="+mj-ea"/>
                <a:ea typeface="+mj-ea"/>
              </a:rPr>
              <a:t>//</a:t>
            </a:r>
            <a:r>
              <a:rPr lang="zh-CN" altLang="en-US" sz="2000" dirty="0" smtClean="0">
                <a:latin typeface="+mj-ea"/>
                <a:ea typeface="+mj-ea"/>
              </a:rPr>
              <a:t>取值如下（在</a:t>
            </a:r>
            <a:r>
              <a:rPr lang="en-US" altLang="zh-CN" sz="2000" dirty="0" err="1" smtClean="0">
                <a:latin typeface="+mj-ea"/>
                <a:ea typeface="+mj-ea"/>
              </a:rPr>
              <a:t>ListSelectionModel</a:t>
            </a:r>
            <a:r>
              <a:rPr lang="zh-CN" altLang="en-US" sz="2000" dirty="0" smtClean="0">
                <a:latin typeface="+mj-ea"/>
                <a:ea typeface="+mj-ea"/>
              </a:rPr>
              <a:t>中定义）</a:t>
            </a:r>
            <a:br>
              <a:rPr lang="zh-CN" altLang="en-US" sz="2000" dirty="0" smtClean="0">
                <a:latin typeface="+mj-ea"/>
                <a:ea typeface="+mj-ea"/>
              </a:rPr>
            </a:br>
            <a:r>
              <a:rPr lang="en-US" altLang="zh-CN" sz="2000" dirty="0" smtClean="0">
                <a:latin typeface="+mj-ea"/>
                <a:ea typeface="+mj-ea"/>
              </a:rPr>
              <a:t>SINGLE_SELECTION</a:t>
            </a:r>
            <a:br>
              <a:rPr lang="en-US" altLang="zh-CN" sz="2000" dirty="0" smtClean="0">
                <a:latin typeface="+mj-ea"/>
                <a:ea typeface="+mj-ea"/>
              </a:rPr>
            </a:br>
            <a:r>
              <a:rPr lang="en-US" altLang="zh-CN" sz="2000" dirty="0" smtClean="0">
                <a:latin typeface="+mj-ea"/>
                <a:ea typeface="+mj-ea"/>
              </a:rPr>
              <a:t>SINGLE_INTERVAL_SELECTION </a:t>
            </a:r>
            <a:br>
              <a:rPr lang="en-US" altLang="zh-CN" sz="2000" dirty="0" smtClean="0">
                <a:latin typeface="+mj-ea"/>
                <a:ea typeface="+mj-ea"/>
              </a:rPr>
            </a:br>
            <a:r>
              <a:rPr lang="en-US" altLang="zh-CN" sz="2000" dirty="0" smtClean="0">
                <a:latin typeface="+mj-ea"/>
                <a:ea typeface="+mj-ea"/>
              </a:rPr>
              <a:t>MULTIPLE_INTERVAL_SELECTION</a:t>
            </a:r>
            <a:r>
              <a:rPr lang="zh-CN" altLang="en-US" sz="2000" dirty="0" smtClean="0">
                <a:latin typeface="+mj-ea"/>
                <a:ea typeface="+mj-ea"/>
              </a:rPr>
              <a:t>（默认）</a:t>
            </a:r>
            <a:endParaRPr lang="en-US" altLang="zh-CN" sz="2000" dirty="0" smtClean="0">
              <a:latin typeface="+mj-ea"/>
              <a:ea typeface="+mj-ea"/>
            </a:endParaRPr>
          </a:p>
          <a:p>
            <a:pPr marL="1625600" lvl="2" indent="-711200">
              <a:spcBef>
                <a:spcPct val="0"/>
              </a:spcBef>
              <a:buClrTx/>
              <a:buFont typeface="Wingdings" panose="05000000000000000000" pitchFamily="2" charset="2"/>
              <a:buNone/>
              <a:defRPr/>
            </a:pPr>
            <a:r>
              <a:rPr lang="en-US" altLang="zh-CN" sz="2000" dirty="0" err="1" smtClean="0">
                <a:latin typeface="+mj-ea"/>
                <a:ea typeface="+mj-ea"/>
              </a:rPr>
              <a:t>int</a:t>
            </a:r>
            <a:r>
              <a:rPr lang="en-US" altLang="zh-CN" sz="2000" dirty="0" smtClean="0">
                <a:latin typeface="+mj-ea"/>
                <a:ea typeface="+mj-ea"/>
              </a:rPr>
              <a:t> </a:t>
            </a:r>
            <a:r>
              <a:rPr lang="en-US" altLang="zh-CN" sz="2000" dirty="0" err="1" smtClean="0">
                <a:latin typeface="+mj-ea"/>
                <a:ea typeface="+mj-ea"/>
              </a:rPr>
              <a:t>getSelectedIndex</a:t>
            </a:r>
            <a:r>
              <a:rPr lang="en-US" altLang="zh-CN" sz="2000" dirty="0" smtClean="0">
                <a:latin typeface="+mj-ea"/>
                <a:ea typeface="+mj-ea"/>
              </a:rPr>
              <a:t>();</a:t>
            </a:r>
          </a:p>
          <a:p>
            <a:pPr marL="1625600" lvl="2" indent="-711200">
              <a:spcBef>
                <a:spcPct val="0"/>
              </a:spcBef>
              <a:buClrTx/>
              <a:buFont typeface="Wingdings" panose="05000000000000000000" pitchFamily="2" charset="2"/>
              <a:buNone/>
              <a:defRPr/>
            </a:pPr>
            <a:r>
              <a:rPr lang="en-US" altLang="zh-CN" sz="2000" dirty="0" err="1" smtClean="0">
                <a:latin typeface="+mj-ea"/>
                <a:ea typeface="+mj-ea"/>
              </a:rPr>
              <a:t>int</a:t>
            </a:r>
            <a:r>
              <a:rPr lang="en-US" altLang="zh-CN" sz="2000" dirty="0" smtClean="0">
                <a:latin typeface="+mj-ea"/>
                <a:ea typeface="+mj-ea"/>
              </a:rPr>
              <a:t>[] </a:t>
            </a:r>
            <a:r>
              <a:rPr lang="en-US" altLang="zh-CN" sz="2000" dirty="0" err="1" smtClean="0">
                <a:latin typeface="+mj-ea"/>
                <a:ea typeface="+mj-ea"/>
              </a:rPr>
              <a:t>getSelectedIndices</a:t>
            </a:r>
            <a:r>
              <a:rPr lang="en-US" altLang="zh-CN" sz="2000" dirty="0" smtClean="0">
                <a:latin typeface="+mj-ea"/>
                <a:ea typeface="+mj-ea"/>
              </a:rPr>
              <a:t>();</a:t>
            </a:r>
          </a:p>
          <a:p>
            <a:pPr marL="1625600" lvl="2" indent="-711200">
              <a:spcBef>
                <a:spcPct val="0"/>
              </a:spcBef>
              <a:buClrTx/>
              <a:buFont typeface="Wingdings" panose="05000000000000000000" pitchFamily="2" charset="2"/>
              <a:buNone/>
              <a:defRPr/>
            </a:pPr>
            <a:r>
              <a:rPr lang="en-US" altLang="zh-CN" sz="2000" dirty="0" smtClean="0">
                <a:latin typeface="+mj-ea"/>
                <a:ea typeface="+mj-ea"/>
              </a:rPr>
              <a:t>Object </a:t>
            </a:r>
            <a:r>
              <a:rPr lang="en-US" altLang="zh-CN" sz="2000" dirty="0" err="1" smtClean="0">
                <a:latin typeface="+mj-ea"/>
                <a:ea typeface="+mj-ea"/>
              </a:rPr>
              <a:t>getSelectedValue</a:t>
            </a:r>
            <a:r>
              <a:rPr lang="en-US" altLang="zh-CN" sz="2000" dirty="0" smtClean="0">
                <a:latin typeface="+mj-ea"/>
                <a:ea typeface="+mj-ea"/>
              </a:rPr>
              <a:t>();</a:t>
            </a:r>
          </a:p>
          <a:p>
            <a:pPr marL="1625600" lvl="2" indent="-711200">
              <a:spcBef>
                <a:spcPct val="0"/>
              </a:spcBef>
              <a:buClrTx/>
              <a:buFont typeface="Wingdings" panose="05000000000000000000" pitchFamily="2" charset="2"/>
              <a:buNone/>
              <a:defRPr/>
            </a:pPr>
            <a:r>
              <a:rPr lang="en-US" altLang="zh-CN" sz="2000" dirty="0" smtClean="0">
                <a:latin typeface="+mj-ea"/>
                <a:ea typeface="+mj-ea"/>
              </a:rPr>
              <a:t>Object[] </a:t>
            </a:r>
            <a:r>
              <a:rPr lang="en-US" altLang="zh-CN" sz="2000" dirty="0" err="1" smtClean="0">
                <a:latin typeface="+mj-ea"/>
                <a:ea typeface="+mj-ea"/>
              </a:rPr>
              <a:t>getSelectedValues</a:t>
            </a:r>
            <a:r>
              <a:rPr lang="en-US" altLang="zh-CN" sz="2000" dirty="0" smtClean="0">
                <a:latin typeface="+mj-ea"/>
                <a:ea typeface="+mj-ea"/>
              </a:rPr>
              <a:t>();</a:t>
            </a:r>
          </a:p>
          <a:p>
            <a:pPr marL="1625600" lvl="2" indent="-711200">
              <a:spcBef>
                <a:spcPct val="0"/>
              </a:spcBef>
              <a:buClrTx/>
              <a:buFont typeface="Wingdings" panose="05000000000000000000" pitchFamily="2" charset="2"/>
              <a:buNone/>
              <a:defRPr/>
            </a:pPr>
            <a:endParaRPr lang="zh-CN" altLang="en-US" sz="2000" dirty="0" smtClean="0">
              <a:latin typeface="+mj-ea"/>
              <a:ea typeface="+mj-ea"/>
            </a:endParaRPr>
          </a:p>
          <a:p>
            <a:pPr>
              <a:buFont typeface="Wingdings" panose="05000000000000000000" pitchFamily="2" charset="2"/>
              <a:buChar char="n"/>
              <a:defRPr/>
            </a:pPr>
            <a:endParaRPr lang="zh-CN" altLang="en-US" sz="2000" dirty="0">
              <a:latin typeface="+mj-ea"/>
              <a:ea typeface="+mj-ea"/>
            </a:endParaRPr>
          </a:p>
        </p:txBody>
      </p:sp>
      <p:sp>
        <p:nvSpPr>
          <p:cNvPr id="3"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chemeClr val="hlink"/>
                </a:solidFill>
                <a:latin typeface="+mj-ea"/>
                <a:ea typeface="+mj-ea"/>
              </a:rPr>
              <a:t>列表框（</a:t>
            </a:r>
            <a:r>
              <a:rPr lang="en-US" altLang="zh-CN" sz="3600" b="1" dirty="0" err="1">
                <a:solidFill>
                  <a:schemeClr val="hlink"/>
                </a:solidFill>
                <a:latin typeface="+mj-ea"/>
                <a:ea typeface="+mj-ea"/>
              </a:rPr>
              <a:t>JList</a:t>
            </a:r>
            <a:r>
              <a:rPr lang="zh-CN" altLang="en-US" sz="3600" b="1" dirty="0">
                <a:solidFill>
                  <a:schemeClr val="hlink"/>
                </a:solidFill>
                <a:latin typeface="+mj-ea"/>
                <a:ea typeface="+mj-ea"/>
              </a:rPr>
              <a:t>）</a:t>
            </a:r>
          </a:p>
          <a:p>
            <a:pPr lvl="1" algn="ctr">
              <a:defRPr/>
            </a:pPr>
            <a:endParaRPr lang="zh-CN" altLang="en-US" sz="3600" b="1" dirty="0">
              <a:solidFill>
                <a:schemeClr val="hlink"/>
              </a:solidFill>
              <a:latin typeface="+mj-ea"/>
              <a:ea typeface="+mj-ea"/>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idx="1"/>
          </p:nvPr>
        </p:nvSpPr>
        <p:spPr>
          <a:xfrm>
            <a:off x="278185" y="1071790"/>
            <a:ext cx="8977313" cy="5054600"/>
          </a:xfrm>
        </p:spPr>
        <p:txBody>
          <a:bodyPr/>
          <a:lstStyle/>
          <a:p>
            <a:pPr marL="711200" lvl="2" indent="-711200">
              <a:buClr>
                <a:schemeClr val="tx1"/>
              </a:buClr>
              <a:buFont typeface="Wingdings" panose="05000000000000000000" pitchFamily="2" charset="2"/>
              <a:buNone/>
            </a:pPr>
            <a:r>
              <a:rPr lang="zh-CN" altLang="en-US" dirty="0" smtClean="0"/>
              <a:t>步骤二：</a:t>
            </a:r>
            <a:r>
              <a:rPr lang="zh-CN" altLang="en-US" dirty="0" smtClean="0">
                <a:solidFill>
                  <a:schemeClr val="tx1"/>
                </a:solidFill>
              </a:rPr>
              <a:t>添加列表框（选择选修课程）</a:t>
            </a:r>
            <a:endParaRPr lang="zh-CN" altLang="en-US" sz="2400" dirty="0" smtClean="0">
              <a:solidFill>
                <a:schemeClr val="tx1"/>
              </a:solidFill>
            </a:endParaRPr>
          </a:p>
          <a:p>
            <a:pPr>
              <a:buFont typeface="Wingdings" panose="05000000000000000000" pitchFamily="2" charset="2"/>
              <a:buNone/>
            </a:pPr>
            <a:endParaRPr lang="zh-CN" altLang="en-US" dirty="0" smtClean="0"/>
          </a:p>
        </p:txBody>
      </p:sp>
      <p:sp>
        <p:nvSpPr>
          <p:cNvPr id="3" name="Rectangle 2"/>
          <p:cNvSpPr txBox="1">
            <a:spLocks noChangeArrowheads="1"/>
          </p:cNvSpPr>
          <p:nvPr/>
        </p:nvSpPr>
        <p:spPr>
          <a:xfrm>
            <a:off x="428625" y="36513"/>
            <a:ext cx="8229600"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示例：学生信息管理系统</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
        <p:nvSpPr>
          <p:cNvPr id="48133" name="TextBox 5"/>
          <p:cNvSpPr txBox="1">
            <a:spLocks noChangeArrowheads="1"/>
          </p:cNvSpPr>
          <p:nvPr/>
        </p:nvSpPr>
        <p:spPr bwMode="auto">
          <a:xfrm>
            <a:off x="500062" y="1556792"/>
            <a:ext cx="8643938"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sz="2000" b="1" dirty="0" err="1">
                <a:solidFill>
                  <a:srgbClr val="FF0000"/>
                </a:solidFill>
                <a:latin typeface="+mj-ea"/>
                <a:ea typeface="+mj-ea"/>
              </a:rPr>
              <a:t>JFrame</a:t>
            </a:r>
            <a:r>
              <a:rPr lang="en-US" altLang="zh-CN" sz="2000" b="1" dirty="0">
                <a:solidFill>
                  <a:srgbClr val="FF0000"/>
                </a:solidFill>
                <a:latin typeface="+mj-ea"/>
                <a:ea typeface="+mj-ea"/>
              </a:rPr>
              <a:t> f=new </a:t>
            </a:r>
            <a:r>
              <a:rPr lang="en-US" altLang="zh-CN" sz="2000" b="1" dirty="0" err="1">
                <a:solidFill>
                  <a:srgbClr val="FF0000"/>
                </a:solidFill>
                <a:latin typeface="+mj-ea"/>
                <a:ea typeface="+mj-ea"/>
              </a:rPr>
              <a:t>JFrame</a:t>
            </a:r>
            <a:r>
              <a:rPr lang="en-US" altLang="zh-CN" sz="2000" b="1" dirty="0">
                <a:solidFill>
                  <a:srgbClr val="FF0000"/>
                </a:solidFill>
                <a:latin typeface="+mj-ea"/>
                <a:ea typeface="+mj-ea"/>
              </a:rPr>
              <a:t>(); ……</a:t>
            </a:r>
          </a:p>
          <a:p>
            <a:pPr eaLnBrk="1" hangingPunct="1"/>
            <a:r>
              <a:rPr lang="en-US" altLang="zh-CN" sz="2000" b="1" dirty="0">
                <a:solidFill>
                  <a:srgbClr val="FF0000"/>
                </a:solidFill>
                <a:latin typeface="+mj-ea"/>
                <a:ea typeface="+mj-ea"/>
              </a:rPr>
              <a:t>Container con=</a:t>
            </a:r>
            <a:r>
              <a:rPr lang="en-US" altLang="zh-CN" sz="2000" b="1" dirty="0" err="1">
                <a:solidFill>
                  <a:srgbClr val="FF0000"/>
                </a:solidFill>
                <a:latin typeface="+mj-ea"/>
                <a:ea typeface="+mj-ea"/>
              </a:rPr>
              <a:t>f.getContentPane</a:t>
            </a:r>
            <a:r>
              <a:rPr lang="en-US" altLang="zh-CN" sz="2000" b="1" dirty="0">
                <a:solidFill>
                  <a:srgbClr val="FF0000"/>
                </a:solidFill>
                <a:latin typeface="+mj-ea"/>
                <a:ea typeface="+mj-ea"/>
              </a:rPr>
              <a:t>();</a:t>
            </a:r>
          </a:p>
          <a:p>
            <a:pPr eaLnBrk="1" hangingPunct="1"/>
            <a:r>
              <a:rPr lang="en-US" altLang="zh-CN" sz="2000" b="1" dirty="0" err="1">
                <a:solidFill>
                  <a:srgbClr val="FF0000"/>
                </a:solidFill>
                <a:latin typeface="+mj-ea"/>
                <a:ea typeface="+mj-ea"/>
              </a:rPr>
              <a:t>Jpanel</a:t>
            </a:r>
            <a:r>
              <a:rPr lang="en-US" altLang="zh-CN" sz="2000" b="1" dirty="0">
                <a:solidFill>
                  <a:srgbClr val="FF0000"/>
                </a:solidFill>
                <a:latin typeface="+mj-ea"/>
                <a:ea typeface="+mj-ea"/>
              </a:rPr>
              <a:t> pan=new </a:t>
            </a:r>
            <a:r>
              <a:rPr lang="en-US" altLang="zh-CN" sz="2000" b="1" dirty="0" err="1">
                <a:solidFill>
                  <a:srgbClr val="FF0000"/>
                </a:solidFill>
                <a:latin typeface="+mj-ea"/>
                <a:ea typeface="+mj-ea"/>
              </a:rPr>
              <a:t>JPanel</a:t>
            </a:r>
            <a:r>
              <a:rPr lang="en-US" altLang="zh-CN" sz="2000" b="1" dirty="0">
                <a:solidFill>
                  <a:srgbClr val="FF0000"/>
                </a:solidFill>
                <a:latin typeface="+mj-ea"/>
                <a:ea typeface="+mj-ea"/>
              </a:rPr>
              <a:t>(); ……</a:t>
            </a:r>
          </a:p>
          <a:p>
            <a:pPr eaLnBrk="1" hangingPunct="1"/>
            <a:r>
              <a:rPr lang="en-US" altLang="zh-CN" sz="2000" b="1" dirty="0" err="1">
                <a:latin typeface="+mj-ea"/>
                <a:ea typeface="+mj-ea"/>
              </a:rPr>
              <a:t>JLabel</a:t>
            </a:r>
            <a:r>
              <a:rPr lang="en-US" altLang="zh-CN" sz="2000" b="1" dirty="0">
                <a:latin typeface="+mj-ea"/>
                <a:ea typeface="+mj-ea"/>
              </a:rPr>
              <a:t>   </a:t>
            </a:r>
            <a:r>
              <a:rPr lang="en-US" altLang="zh-CN" sz="2000" b="1" dirty="0" err="1">
                <a:latin typeface="+mj-ea"/>
                <a:ea typeface="+mj-ea"/>
              </a:rPr>
              <a:t>l_xk</a:t>
            </a:r>
            <a:r>
              <a:rPr lang="en-US" altLang="zh-CN" sz="2000" b="1" dirty="0">
                <a:latin typeface="+mj-ea"/>
                <a:ea typeface="+mj-ea"/>
              </a:rPr>
              <a:t>=new </a:t>
            </a:r>
            <a:r>
              <a:rPr lang="en-US" altLang="zh-CN" sz="2000" b="1" dirty="0" err="1">
                <a:latin typeface="+mj-ea"/>
                <a:ea typeface="+mj-ea"/>
              </a:rPr>
              <a:t>JLabel</a:t>
            </a:r>
            <a:r>
              <a:rPr lang="en-US" altLang="zh-CN" sz="2000" b="1" dirty="0">
                <a:latin typeface="+mj-ea"/>
                <a:ea typeface="+mj-ea"/>
              </a:rPr>
              <a:t>("</a:t>
            </a:r>
            <a:r>
              <a:rPr lang="zh-CN" altLang="en-US" sz="2000" b="1" dirty="0">
                <a:latin typeface="+mj-ea"/>
                <a:ea typeface="+mj-ea"/>
              </a:rPr>
              <a:t>选课</a:t>
            </a:r>
            <a:r>
              <a:rPr lang="en-US" altLang="zh-CN" sz="2000" b="1" dirty="0">
                <a:latin typeface="+mj-ea"/>
                <a:ea typeface="+mj-ea"/>
              </a:rPr>
              <a:t>");</a:t>
            </a:r>
          </a:p>
          <a:p>
            <a:pPr eaLnBrk="1" hangingPunct="1"/>
            <a:r>
              <a:rPr lang="en-US" altLang="zh-CN" sz="2000" b="1" dirty="0">
                <a:latin typeface="+mj-ea"/>
                <a:ea typeface="+mj-ea"/>
              </a:rPr>
              <a:t>String[] </a:t>
            </a:r>
            <a:r>
              <a:rPr lang="en-US" altLang="zh-CN" sz="2000" b="1" dirty="0" err="1">
                <a:latin typeface="+mj-ea"/>
                <a:ea typeface="+mj-ea"/>
              </a:rPr>
              <a:t>coursesNames</a:t>
            </a:r>
            <a:r>
              <a:rPr lang="en-US" altLang="zh-CN" sz="2000" b="1" dirty="0">
                <a:latin typeface="+mj-ea"/>
                <a:ea typeface="+mj-ea"/>
              </a:rPr>
              <a:t> = {"</a:t>
            </a:r>
            <a:r>
              <a:rPr lang="zh-CN" altLang="en-US" sz="2000" b="1" dirty="0">
                <a:latin typeface="+mj-ea"/>
                <a:ea typeface="+mj-ea"/>
              </a:rPr>
              <a:t>数据结构</a:t>
            </a:r>
            <a:r>
              <a:rPr lang="en-US" altLang="zh-CN" sz="2000" b="1" dirty="0">
                <a:latin typeface="+mj-ea"/>
                <a:ea typeface="+mj-ea"/>
              </a:rPr>
              <a:t>“,"</a:t>
            </a:r>
            <a:r>
              <a:rPr lang="zh-CN" altLang="en-US" sz="2000" b="1" dirty="0">
                <a:latin typeface="+mj-ea"/>
                <a:ea typeface="+mj-ea"/>
              </a:rPr>
              <a:t>操作系统</a:t>
            </a:r>
            <a:r>
              <a:rPr lang="en-US" altLang="zh-CN" sz="2000" b="1" dirty="0">
                <a:latin typeface="+mj-ea"/>
                <a:ea typeface="+mj-ea"/>
              </a:rPr>
              <a:t>“,"</a:t>
            </a:r>
            <a:r>
              <a:rPr lang="zh-CN" altLang="en-US" sz="2000" b="1" dirty="0">
                <a:latin typeface="+mj-ea"/>
                <a:ea typeface="+mj-ea"/>
              </a:rPr>
              <a:t>网络原理</a:t>
            </a:r>
            <a:r>
              <a:rPr lang="en-US" altLang="zh-CN" sz="2000" b="1" dirty="0">
                <a:latin typeface="+mj-ea"/>
                <a:ea typeface="+mj-ea"/>
              </a:rPr>
              <a:t>",</a:t>
            </a:r>
          </a:p>
          <a:p>
            <a:pPr eaLnBrk="1" hangingPunct="1"/>
            <a:r>
              <a:rPr lang="en-US" altLang="zh-CN" sz="2000" b="1" dirty="0">
                <a:latin typeface="+mj-ea"/>
                <a:ea typeface="+mj-ea"/>
              </a:rPr>
              <a:t>"Java</a:t>
            </a:r>
            <a:r>
              <a:rPr lang="zh-CN" altLang="en-US" sz="2000" b="1" dirty="0">
                <a:latin typeface="+mj-ea"/>
                <a:ea typeface="+mj-ea"/>
              </a:rPr>
              <a:t>程序设计</a:t>
            </a:r>
            <a:r>
              <a:rPr lang="en-US" altLang="zh-CN" sz="2000" b="1" dirty="0">
                <a:latin typeface="+mj-ea"/>
                <a:ea typeface="+mj-ea"/>
              </a:rPr>
              <a:t>“,"</a:t>
            </a:r>
            <a:r>
              <a:rPr lang="zh-CN" altLang="en-US" sz="2000" b="1" dirty="0">
                <a:latin typeface="+mj-ea"/>
                <a:ea typeface="+mj-ea"/>
              </a:rPr>
              <a:t>分布式系统开发技术</a:t>
            </a:r>
            <a:r>
              <a:rPr lang="en-US" altLang="zh-CN" sz="2000" b="1" dirty="0">
                <a:latin typeface="+mj-ea"/>
                <a:ea typeface="+mj-ea"/>
              </a:rPr>
              <a:t>",</a:t>
            </a:r>
          </a:p>
          <a:p>
            <a:pPr eaLnBrk="1" hangingPunct="1"/>
            <a:r>
              <a:rPr lang="en-US" altLang="zh-CN" sz="2000" b="1" dirty="0">
                <a:latin typeface="+mj-ea"/>
                <a:ea typeface="+mj-ea"/>
              </a:rPr>
              <a:t>"</a:t>
            </a:r>
            <a:r>
              <a:rPr lang="zh-CN" altLang="en-US" sz="2000" b="1" dirty="0">
                <a:latin typeface="+mj-ea"/>
                <a:ea typeface="+mj-ea"/>
              </a:rPr>
              <a:t>计算机导论</a:t>
            </a:r>
            <a:r>
              <a:rPr lang="en-US" altLang="zh-CN" sz="2000" b="1" dirty="0">
                <a:latin typeface="+mj-ea"/>
                <a:ea typeface="+mj-ea"/>
              </a:rPr>
              <a:t>“,"</a:t>
            </a:r>
            <a:r>
              <a:rPr lang="zh-CN" altLang="en-US" sz="2000" b="1" dirty="0">
                <a:latin typeface="+mj-ea"/>
                <a:ea typeface="+mj-ea"/>
              </a:rPr>
              <a:t>密码学</a:t>
            </a:r>
            <a:r>
              <a:rPr lang="en-US" altLang="zh-CN" sz="2000" b="1" dirty="0">
                <a:latin typeface="+mj-ea"/>
                <a:ea typeface="+mj-ea"/>
              </a:rPr>
              <a:t>",</a:t>
            </a:r>
          </a:p>
          <a:p>
            <a:pPr eaLnBrk="1" hangingPunct="1"/>
            <a:r>
              <a:rPr lang="en-US" altLang="zh-CN" sz="2000" b="1" dirty="0">
                <a:latin typeface="+mj-ea"/>
                <a:ea typeface="+mj-ea"/>
              </a:rPr>
              <a:t>"</a:t>
            </a:r>
            <a:r>
              <a:rPr lang="zh-CN" altLang="en-US" sz="2000" b="1" dirty="0">
                <a:latin typeface="+mj-ea"/>
                <a:ea typeface="+mj-ea"/>
              </a:rPr>
              <a:t>计算机组成原理</a:t>
            </a:r>
            <a:r>
              <a:rPr lang="en-US" altLang="zh-CN" sz="2000" b="1" dirty="0">
                <a:latin typeface="+mj-ea"/>
                <a:ea typeface="+mj-ea"/>
              </a:rPr>
              <a:t>“,"</a:t>
            </a:r>
            <a:r>
              <a:rPr lang="zh-CN" altLang="en-US" sz="2000" b="1" dirty="0">
                <a:latin typeface="+mj-ea"/>
                <a:ea typeface="+mj-ea"/>
              </a:rPr>
              <a:t>编译原理</a:t>
            </a:r>
            <a:r>
              <a:rPr lang="en-US" altLang="zh-CN" sz="2000" b="1" dirty="0">
                <a:latin typeface="+mj-ea"/>
                <a:ea typeface="+mj-ea"/>
              </a:rPr>
              <a:t>",</a:t>
            </a:r>
          </a:p>
          <a:p>
            <a:pPr eaLnBrk="1" hangingPunct="1"/>
            <a:r>
              <a:rPr lang="en-US" altLang="zh-CN" sz="2000" b="1" dirty="0">
                <a:latin typeface="+mj-ea"/>
                <a:ea typeface="+mj-ea"/>
              </a:rPr>
              <a:t>"</a:t>
            </a:r>
            <a:r>
              <a:rPr lang="zh-CN" altLang="en-US" sz="2000" b="1" dirty="0">
                <a:latin typeface="+mj-ea"/>
                <a:ea typeface="+mj-ea"/>
              </a:rPr>
              <a:t>图形学</a:t>
            </a:r>
            <a:r>
              <a:rPr lang="en-US" altLang="zh-CN" sz="2000" b="1" dirty="0">
                <a:latin typeface="+mj-ea"/>
                <a:ea typeface="+mj-ea"/>
              </a:rPr>
              <a:t>”};</a:t>
            </a:r>
          </a:p>
          <a:p>
            <a:pPr eaLnBrk="1" hangingPunct="1"/>
            <a:r>
              <a:rPr lang="en-US" altLang="zh-CN" sz="2000" b="1" dirty="0" err="1" smtClean="0">
                <a:latin typeface="+mj-ea"/>
                <a:ea typeface="+mj-ea"/>
              </a:rPr>
              <a:t>JList</a:t>
            </a:r>
            <a:r>
              <a:rPr lang="en-US" altLang="zh-CN" sz="2000" b="1" dirty="0" smtClean="0">
                <a:latin typeface="+mj-ea"/>
                <a:ea typeface="+mj-ea"/>
              </a:rPr>
              <a:t> course </a:t>
            </a:r>
            <a:r>
              <a:rPr lang="en-US" altLang="zh-CN" sz="2000" b="1" dirty="0">
                <a:latin typeface="+mj-ea"/>
                <a:ea typeface="+mj-ea"/>
              </a:rPr>
              <a:t>= new </a:t>
            </a:r>
            <a:r>
              <a:rPr lang="en-US" altLang="zh-CN" sz="2000" b="1" dirty="0" err="1">
                <a:latin typeface="+mj-ea"/>
                <a:ea typeface="+mj-ea"/>
              </a:rPr>
              <a:t>JList</a:t>
            </a:r>
            <a:r>
              <a:rPr lang="en-US" altLang="zh-CN" sz="2000" b="1" dirty="0">
                <a:latin typeface="+mj-ea"/>
                <a:ea typeface="+mj-ea"/>
              </a:rPr>
              <a:t>(</a:t>
            </a:r>
            <a:r>
              <a:rPr lang="en-US" altLang="zh-CN" sz="2000" b="1" dirty="0" err="1">
                <a:latin typeface="+mj-ea"/>
                <a:ea typeface="+mj-ea"/>
              </a:rPr>
              <a:t>coursesNames</a:t>
            </a:r>
            <a:r>
              <a:rPr lang="en-US" altLang="zh-CN" sz="2000" b="1" dirty="0">
                <a:latin typeface="+mj-ea"/>
                <a:ea typeface="+mj-ea"/>
              </a:rPr>
              <a:t>);</a:t>
            </a:r>
          </a:p>
          <a:p>
            <a:pPr eaLnBrk="1" hangingPunct="1"/>
            <a:r>
              <a:rPr lang="en-US" altLang="zh-CN" sz="2000" b="1" dirty="0" err="1">
                <a:latin typeface="+mj-ea"/>
                <a:ea typeface="+mj-ea"/>
              </a:rPr>
              <a:t>pan.add</a:t>
            </a:r>
            <a:r>
              <a:rPr lang="en-US" altLang="zh-CN" sz="2000" b="1" dirty="0">
                <a:latin typeface="+mj-ea"/>
                <a:ea typeface="+mj-ea"/>
              </a:rPr>
              <a:t>(</a:t>
            </a:r>
            <a:r>
              <a:rPr lang="en-US" altLang="zh-CN" sz="2000" b="1" dirty="0" err="1">
                <a:latin typeface="+mj-ea"/>
                <a:ea typeface="+mj-ea"/>
              </a:rPr>
              <a:t>l_xk</a:t>
            </a:r>
            <a:r>
              <a:rPr lang="en-US" altLang="zh-CN" sz="2000" b="1" dirty="0">
                <a:latin typeface="+mj-ea"/>
                <a:ea typeface="+mj-ea"/>
              </a:rPr>
              <a:t>);</a:t>
            </a:r>
          </a:p>
          <a:p>
            <a:pPr eaLnBrk="1" hangingPunct="1"/>
            <a:r>
              <a:rPr lang="en-US" altLang="zh-CN" sz="2000" b="1" dirty="0" err="1">
                <a:latin typeface="+mj-ea"/>
                <a:ea typeface="+mj-ea"/>
              </a:rPr>
              <a:t>pan.add</a:t>
            </a:r>
            <a:r>
              <a:rPr lang="en-US" altLang="zh-CN" sz="2000" b="1" dirty="0">
                <a:latin typeface="+mj-ea"/>
                <a:ea typeface="+mj-ea"/>
              </a:rPr>
              <a:t>(course);</a:t>
            </a:r>
          </a:p>
          <a:p>
            <a:pPr eaLnBrk="1" hangingPunct="1"/>
            <a:r>
              <a:rPr lang="en-US" altLang="zh-CN" sz="2000" b="1" dirty="0">
                <a:latin typeface="+mj-ea"/>
                <a:ea typeface="+mj-ea"/>
              </a:rPr>
              <a:t>……</a:t>
            </a:r>
          </a:p>
          <a:p>
            <a:pPr eaLnBrk="1" hangingPunct="1"/>
            <a:r>
              <a:rPr lang="en-US" altLang="zh-CN" sz="2000" b="1" dirty="0" err="1">
                <a:solidFill>
                  <a:srgbClr val="FF0000"/>
                </a:solidFill>
                <a:latin typeface="+mj-ea"/>
                <a:ea typeface="+mj-ea"/>
              </a:rPr>
              <a:t>con.add</a:t>
            </a:r>
            <a:r>
              <a:rPr lang="en-US" altLang="zh-CN" sz="2000" b="1" dirty="0">
                <a:solidFill>
                  <a:srgbClr val="FF0000"/>
                </a:solidFill>
                <a:latin typeface="+mj-ea"/>
                <a:ea typeface="+mj-ea"/>
              </a:rPr>
              <a:t>(pan);</a:t>
            </a:r>
          </a:p>
          <a:p>
            <a:pPr eaLnBrk="1" hangingPunct="1"/>
            <a:r>
              <a:rPr lang="en-US" altLang="zh-CN" sz="2000" b="1" dirty="0" err="1">
                <a:solidFill>
                  <a:srgbClr val="FF0000"/>
                </a:solidFill>
                <a:latin typeface="+mj-ea"/>
                <a:ea typeface="+mj-ea"/>
              </a:rPr>
              <a:t>f.setVisible</a:t>
            </a:r>
            <a:r>
              <a:rPr lang="en-US" altLang="zh-CN" sz="2000" b="1" dirty="0">
                <a:solidFill>
                  <a:srgbClr val="FF0000"/>
                </a:solidFill>
                <a:latin typeface="+mj-ea"/>
                <a:ea typeface="+mj-ea"/>
              </a:rPr>
              <a:t>(true);</a:t>
            </a:r>
            <a:endParaRPr lang="zh-CN" altLang="en-US" sz="2000" b="1" dirty="0">
              <a:solidFill>
                <a:srgbClr val="FF0000"/>
              </a:solidFill>
              <a:latin typeface="+mj-ea"/>
              <a:ea typeface="+mj-ea"/>
            </a:endParaRPr>
          </a:p>
        </p:txBody>
      </p:sp>
      <p:pic>
        <p:nvPicPr>
          <p:cNvPr id="481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500346"/>
            <a:ext cx="3313509" cy="2695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a:xfrm>
            <a:off x="197992" y="1412776"/>
            <a:ext cx="8977312" cy="5268913"/>
          </a:xfrm>
        </p:spPr>
        <p:txBody>
          <a:bodyPr/>
          <a:lstStyle/>
          <a:p>
            <a:pPr lvl="1">
              <a:spcBef>
                <a:spcPct val="0"/>
              </a:spcBef>
              <a:buFont typeface="Wingdings" panose="05000000000000000000" pitchFamily="2" charset="2"/>
              <a:buChar char="n"/>
            </a:pPr>
            <a:r>
              <a:rPr lang="zh-CN" altLang="en-US" dirty="0" smtClean="0">
                <a:latin typeface="+mj-ea"/>
                <a:ea typeface="+mj-ea"/>
              </a:rPr>
              <a:t>构造方法</a:t>
            </a:r>
          </a:p>
          <a:p>
            <a:pPr marL="1625600" lvl="2" indent="-711200">
              <a:spcBef>
                <a:spcPct val="0"/>
              </a:spcBef>
              <a:buClr>
                <a:schemeClr val="tx1"/>
              </a:buClr>
              <a:buFont typeface="Wingdings" panose="05000000000000000000" pitchFamily="2" charset="2"/>
              <a:buChar char="Ø"/>
            </a:pPr>
            <a:r>
              <a:rPr lang="en-US" altLang="zh-CN" sz="2400" dirty="0" smtClean="0">
                <a:solidFill>
                  <a:schemeClr val="tx1"/>
                </a:solidFill>
                <a:latin typeface="+mj-ea"/>
                <a:ea typeface="+mj-ea"/>
              </a:rPr>
              <a:t>String </a:t>
            </a:r>
            <a:r>
              <a:rPr lang="en-US" altLang="zh-CN" sz="2400" dirty="0" err="1" smtClean="0">
                <a:solidFill>
                  <a:schemeClr val="tx1"/>
                </a:solidFill>
                <a:latin typeface="+mj-ea"/>
                <a:ea typeface="+mj-ea"/>
              </a:rPr>
              <a:t>ss</a:t>
            </a:r>
            <a:r>
              <a:rPr lang="en-US" altLang="zh-CN" sz="2400" dirty="0" smtClean="0">
                <a:solidFill>
                  <a:schemeClr val="tx1"/>
                </a:solidFill>
                <a:latin typeface="+mj-ea"/>
                <a:ea typeface="+mj-ea"/>
              </a:rPr>
              <a:t>[] = {“</a:t>
            </a:r>
            <a:r>
              <a:rPr lang="en-US" altLang="zh-CN" sz="2400" dirty="0" err="1" smtClean="0">
                <a:solidFill>
                  <a:schemeClr val="tx1"/>
                </a:solidFill>
                <a:latin typeface="+mj-ea"/>
                <a:ea typeface="+mj-ea"/>
              </a:rPr>
              <a:t>red”,”green”,”blue</a:t>
            </a:r>
            <a:r>
              <a:rPr lang="en-US" altLang="zh-CN" sz="2400" dirty="0" smtClean="0">
                <a:solidFill>
                  <a:schemeClr val="tx1"/>
                </a:solidFill>
                <a:latin typeface="+mj-ea"/>
                <a:ea typeface="+mj-ea"/>
              </a:rPr>
              <a:t>”};</a:t>
            </a:r>
            <a:br>
              <a:rPr lang="en-US" altLang="zh-CN" sz="2400" dirty="0" smtClean="0">
                <a:solidFill>
                  <a:schemeClr val="tx1"/>
                </a:solidFill>
                <a:latin typeface="+mj-ea"/>
                <a:ea typeface="+mj-ea"/>
              </a:rPr>
            </a:br>
            <a:r>
              <a:rPr lang="en-US" altLang="zh-CN" sz="2400" dirty="0" err="1" smtClean="0">
                <a:solidFill>
                  <a:schemeClr val="tx1"/>
                </a:solidFill>
                <a:latin typeface="+mj-ea"/>
                <a:ea typeface="+mj-ea"/>
              </a:rPr>
              <a:t>JComboBox</a:t>
            </a:r>
            <a:r>
              <a:rPr lang="en-US" altLang="zh-CN" sz="2400" dirty="0" smtClean="0">
                <a:solidFill>
                  <a:schemeClr val="tx1"/>
                </a:solidFill>
                <a:latin typeface="+mj-ea"/>
                <a:ea typeface="+mj-ea"/>
              </a:rPr>
              <a:t> cb1 = new </a:t>
            </a:r>
            <a:r>
              <a:rPr lang="en-US" altLang="zh-CN" sz="2400" dirty="0" err="1" smtClean="0">
                <a:solidFill>
                  <a:schemeClr val="tx1"/>
                </a:solidFill>
                <a:latin typeface="+mj-ea"/>
                <a:ea typeface="+mj-ea"/>
              </a:rPr>
              <a:t>JComboBox</a:t>
            </a:r>
            <a:r>
              <a:rPr lang="en-US" altLang="zh-CN" sz="2400" dirty="0" smtClean="0">
                <a:solidFill>
                  <a:schemeClr val="tx1"/>
                </a:solidFill>
                <a:latin typeface="+mj-ea"/>
                <a:ea typeface="+mj-ea"/>
              </a:rPr>
              <a:t>(</a:t>
            </a:r>
            <a:r>
              <a:rPr lang="en-US" altLang="zh-CN" sz="2400" dirty="0" err="1" smtClean="0">
                <a:solidFill>
                  <a:schemeClr val="tx1"/>
                </a:solidFill>
                <a:latin typeface="+mj-ea"/>
                <a:ea typeface="+mj-ea"/>
              </a:rPr>
              <a:t>ss</a:t>
            </a:r>
            <a:r>
              <a:rPr lang="en-US" altLang="zh-CN" sz="2400" dirty="0" smtClean="0">
                <a:solidFill>
                  <a:schemeClr val="tx1"/>
                </a:solidFill>
                <a:latin typeface="+mj-ea"/>
                <a:ea typeface="+mj-ea"/>
              </a:rPr>
              <a:t>);</a:t>
            </a:r>
          </a:p>
          <a:p>
            <a:pPr marL="1625600" lvl="2" indent="-711200">
              <a:spcBef>
                <a:spcPct val="0"/>
              </a:spcBef>
              <a:buClr>
                <a:schemeClr val="tx1"/>
              </a:buClr>
              <a:buFont typeface="Wingdings" panose="05000000000000000000" pitchFamily="2" charset="2"/>
              <a:buChar char="Ø"/>
            </a:pPr>
            <a:r>
              <a:rPr lang="en-US" altLang="zh-CN" sz="2400" dirty="0" err="1" smtClean="0">
                <a:solidFill>
                  <a:schemeClr val="tx1"/>
                </a:solidFill>
                <a:latin typeface="+mj-ea"/>
                <a:ea typeface="+mj-ea"/>
              </a:rPr>
              <a:t>JComboBox</a:t>
            </a:r>
            <a:r>
              <a:rPr lang="en-US" altLang="zh-CN" sz="2400" dirty="0" smtClean="0">
                <a:solidFill>
                  <a:schemeClr val="tx1"/>
                </a:solidFill>
                <a:latin typeface="+mj-ea"/>
                <a:ea typeface="+mj-ea"/>
              </a:rPr>
              <a:t> cb2 = new </a:t>
            </a:r>
            <a:r>
              <a:rPr lang="en-US" altLang="zh-CN" sz="2400" dirty="0" err="1" smtClean="0">
                <a:solidFill>
                  <a:schemeClr val="tx1"/>
                </a:solidFill>
                <a:latin typeface="+mj-ea"/>
                <a:ea typeface="+mj-ea"/>
              </a:rPr>
              <a:t>JComboBox</a:t>
            </a:r>
            <a:r>
              <a:rPr lang="en-US" altLang="zh-CN" sz="2400" dirty="0" smtClean="0">
                <a:solidFill>
                  <a:schemeClr val="tx1"/>
                </a:solidFill>
                <a:latin typeface="+mj-ea"/>
                <a:ea typeface="+mj-ea"/>
              </a:rPr>
              <a:t>(Vector);</a:t>
            </a:r>
          </a:p>
          <a:p>
            <a:pPr lvl="1">
              <a:spcBef>
                <a:spcPct val="0"/>
              </a:spcBef>
              <a:buFont typeface="Wingdings" panose="05000000000000000000" pitchFamily="2" charset="2"/>
              <a:buChar char="n"/>
            </a:pPr>
            <a:r>
              <a:rPr lang="zh-CN" altLang="en-US" dirty="0" smtClean="0">
                <a:latin typeface="+mj-ea"/>
                <a:ea typeface="+mj-ea"/>
              </a:rPr>
              <a:t>常用方法</a:t>
            </a:r>
          </a:p>
          <a:p>
            <a:pPr lvl="1">
              <a:lnSpc>
                <a:spcPct val="90000"/>
              </a:lnSpc>
              <a:buFont typeface="Garamond" panose="02020404030301010803" pitchFamily="18" charset="0"/>
              <a:buAutoNum type="arabicPeriod"/>
            </a:pPr>
            <a:r>
              <a:rPr lang="en-US" altLang="zh-CN" sz="2000" dirty="0" err="1" smtClean="0">
                <a:solidFill>
                  <a:schemeClr val="tx1"/>
                </a:solidFill>
                <a:latin typeface="+mj-ea"/>
                <a:ea typeface="+mj-ea"/>
              </a:rPr>
              <a:t>addItem</a:t>
            </a:r>
            <a:r>
              <a:rPr lang="en-US" altLang="zh-CN" sz="2000" dirty="0" smtClean="0">
                <a:solidFill>
                  <a:schemeClr val="tx1"/>
                </a:solidFill>
                <a:latin typeface="+mj-ea"/>
                <a:ea typeface="+mj-ea"/>
              </a:rPr>
              <a:t>() </a:t>
            </a:r>
            <a:r>
              <a:rPr lang="zh-CN" altLang="en-US" sz="2000" dirty="0" smtClean="0">
                <a:solidFill>
                  <a:schemeClr val="tx1"/>
                </a:solidFill>
                <a:latin typeface="+mj-ea"/>
                <a:ea typeface="+mj-ea"/>
              </a:rPr>
              <a:t>添加一个项目到 </a:t>
            </a:r>
            <a:r>
              <a:rPr lang="en-US" altLang="zh-CN" sz="2000" dirty="0" err="1" smtClean="0">
                <a:solidFill>
                  <a:schemeClr val="tx1"/>
                </a:solidFill>
                <a:latin typeface="+mj-ea"/>
                <a:ea typeface="+mj-ea"/>
              </a:rPr>
              <a:t>JComboBox</a:t>
            </a:r>
            <a:r>
              <a:rPr lang="en-US" altLang="zh-CN" sz="2000" dirty="0" smtClean="0">
                <a:solidFill>
                  <a:schemeClr val="tx1"/>
                </a:solidFill>
                <a:latin typeface="+mj-ea"/>
                <a:ea typeface="+mj-ea"/>
              </a:rPr>
              <a:t>. </a:t>
            </a:r>
          </a:p>
          <a:p>
            <a:pPr lvl="1">
              <a:lnSpc>
                <a:spcPct val="90000"/>
              </a:lnSpc>
              <a:buFont typeface="Garamond" panose="02020404030301010803" pitchFamily="18" charset="0"/>
              <a:buAutoNum type="arabicPeriod"/>
            </a:pPr>
            <a:r>
              <a:rPr lang="en-US" altLang="zh-CN" sz="2000" dirty="0" smtClean="0">
                <a:solidFill>
                  <a:schemeClr val="tx1"/>
                </a:solidFill>
                <a:latin typeface="+mj-ea"/>
                <a:ea typeface="+mj-ea"/>
              </a:rPr>
              <a:t>get/</a:t>
            </a:r>
            <a:r>
              <a:rPr lang="en-US" altLang="zh-CN" sz="2000" dirty="0" err="1" smtClean="0">
                <a:solidFill>
                  <a:schemeClr val="tx1"/>
                </a:solidFill>
                <a:latin typeface="+mj-ea"/>
                <a:ea typeface="+mj-ea"/>
              </a:rPr>
              <a:t>setSelectedIndex</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获取</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设置 </a:t>
            </a:r>
            <a:r>
              <a:rPr lang="en-US" altLang="zh-CN" sz="2000" dirty="0" err="1" smtClean="0">
                <a:solidFill>
                  <a:schemeClr val="tx1"/>
                </a:solidFill>
                <a:latin typeface="+mj-ea"/>
                <a:ea typeface="+mj-ea"/>
              </a:rPr>
              <a:t>JComboBox</a:t>
            </a:r>
            <a:r>
              <a:rPr lang="en-US" altLang="zh-CN" sz="2000" dirty="0" smtClean="0">
                <a:solidFill>
                  <a:schemeClr val="tx1"/>
                </a:solidFill>
                <a:latin typeface="+mj-ea"/>
                <a:ea typeface="+mj-ea"/>
              </a:rPr>
              <a:t> </a:t>
            </a:r>
            <a:r>
              <a:rPr lang="zh-CN" altLang="en-US" sz="2000" dirty="0" smtClean="0">
                <a:solidFill>
                  <a:schemeClr val="tx1"/>
                </a:solidFill>
                <a:latin typeface="+mj-ea"/>
                <a:ea typeface="+mj-ea"/>
              </a:rPr>
              <a:t>中选中项目的索引</a:t>
            </a:r>
          </a:p>
          <a:p>
            <a:pPr lvl="1">
              <a:lnSpc>
                <a:spcPct val="90000"/>
              </a:lnSpc>
              <a:buFont typeface="Garamond" panose="02020404030301010803" pitchFamily="18" charset="0"/>
              <a:buAutoNum type="arabicPeriod"/>
            </a:pPr>
            <a:r>
              <a:rPr lang="en-US" altLang="zh-CN" sz="2000" dirty="0" smtClean="0">
                <a:solidFill>
                  <a:schemeClr val="tx1"/>
                </a:solidFill>
                <a:latin typeface="+mj-ea"/>
                <a:ea typeface="+mj-ea"/>
              </a:rPr>
              <a:t>get/</a:t>
            </a:r>
            <a:r>
              <a:rPr lang="en-US" altLang="zh-CN" sz="2000" dirty="0" err="1" smtClean="0">
                <a:solidFill>
                  <a:schemeClr val="tx1"/>
                </a:solidFill>
                <a:latin typeface="+mj-ea"/>
                <a:ea typeface="+mj-ea"/>
              </a:rPr>
              <a:t>setSelectedItem</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获取</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设置选中的对象。</a:t>
            </a:r>
          </a:p>
          <a:p>
            <a:pPr lvl="1">
              <a:lnSpc>
                <a:spcPct val="90000"/>
              </a:lnSpc>
              <a:buFont typeface="Garamond" panose="02020404030301010803" pitchFamily="18" charset="0"/>
              <a:buAutoNum type="arabicPeriod"/>
            </a:pPr>
            <a:r>
              <a:rPr lang="en-US" altLang="zh-CN" sz="2000" dirty="0" err="1" smtClean="0">
                <a:solidFill>
                  <a:schemeClr val="tx1"/>
                </a:solidFill>
                <a:latin typeface="+mj-ea"/>
                <a:ea typeface="+mj-ea"/>
              </a:rPr>
              <a:t>removeAllItems</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从 </a:t>
            </a:r>
            <a:r>
              <a:rPr lang="en-US" altLang="zh-CN" sz="2000" dirty="0" err="1" smtClean="0">
                <a:solidFill>
                  <a:schemeClr val="tx1"/>
                </a:solidFill>
                <a:latin typeface="+mj-ea"/>
                <a:ea typeface="+mj-ea"/>
              </a:rPr>
              <a:t>JComboBox</a:t>
            </a:r>
            <a:r>
              <a:rPr lang="en-US" altLang="zh-CN" sz="2000" dirty="0" smtClean="0">
                <a:solidFill>
                  <a:schemeClr val="tx1"/>
                </a:solidFill>
                <a:latin typeface="+mj-ea"/>
                <a:ea typeface="+mj-ea"/>
              </a:rPr>
              <a:t> </a:t>
            </a:r>
            <a:r>
              <a:rPr lang="zh-CN" altLang="en-US" sz="2000" dirty="0" smtClean="0">
                <a:solidFill>
                  <a:schemeClr val="tx1"/>
                </a:solidFill>
                <a:latin typeface="+mj-ea"/>
                <a:ea typeface="+mj-ea"/>
              </a:rPr>
              <a:t>删除所有对象。</a:t>
            </a:r>
          </a:p>
          <a:p>
            <a:pPr lvl="1">
              <a:lnSpc>
                <a:spcPct val="90000"/>
              </a:lnSpc>
              <a:buFont typeface="Garamond" panose="02020404030301010803" pitchFamily="18" charset="0"/>
              <a:buAutoNum type="arabicPeriod"/>
            </a:pPr>
            <a:r>
              <a:rPr lang="en-US" altLang="zh-CN" sz="2000" dirty="0" err="1" smtClean="0">
                <a:solidFill>
                  <a:schemeClr val="tx1"/>
                </a:solidFill>
                <a:latin typeface="+mj-ea"/>
                <a:ea typeface="+mj-ea"/>
              </a:rPr>
              <a:t>removeItem</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从 </a:t>
            </a:r>
            <a:r>
              <a:rPr lang="en-US" altLang="zh-CN" sz="2000" dirty="0" err="1" smtClean="0">
                <a:solidFill>
                  <a:schemeClr val="tx1"/>
                </a:solidFill>
                <a:latin typeface="+mj-ea"/>
                <a:ea typeface="+mj-ea"/>
              </a:rPr>
              <a:t>JComboBox</a:t>
            </a:r>
            <a:r>
              <a:rPr lang="en-US" altLang="zh-CN" sz="2000" dirty="0" smtClean="0">
                <a:solidFill>
                  <a:schemeClr val="tx1"/>
                </a:solidFill>
                <a:latin typeface="+mj-ea"/>
                <a:ea typeface="+mj-ea"/>
              </a:rPr>
              <a:t> </a:t>
            </a:r>
            <a:r>
              <a:rPr lang="zh-CN" altLang="en-US" sz="2000" dirty="0" smtClean="0">
                <a:solidFill>
                  <a:schemeClr val="tx1"/>
                </a:solidFill>
                <a:latin typeface="+mj-ea"/>
                <a:ea typeface="+mj-ea"/>
              </a:rPr>
              <a:t>删除特定对象。</a:t>
            </a:r>
          </a:p>
          <a:p>
            <a:pPr lvl="1">
              <a:lnSpc>
                <a:spcPct val="90000"/>
              </a:lnSpc>
              <a:buFont typeface="Garamond" panose="02020404030301010803" pitchFamily="18" charset="0"/>
              <a:buAutoNum type="arabicPeriod"/>
            </a:pPr>
            <a:r>
              <a:rPr lang="en-US" altLang="zh-CN" sz="2000" dirty="0" err="1" smtClean="0">
                <a:solidFill>
                  <a:schemeClr val="tx1"/>
                </a:solidFill>
                <a:latin typeface="+mj-ea"/>
                <a:ea typeface="+mj-ea"/>
              </a:rPr>
              <a:t>setEditable</a:t>
            </a:r>
            <a:r>
              <a:rPr lang="zh-CN" altLang="en-US" sz="2000" dirty="0" smtClean="0">
                <a:solidFill>
                  <a:schemeClr val="tx1"/>
                </a:solidFill>
                <a:latin typeface="+mj-ea"/>
                <a:ea typeface="+mj-ea"/>
              </a:rPr>
              <a:t>把一个组合框设置为可编辑的。</a:t>
            </a:r>
          </a:p>
          <a:p>
            <a:pPr lvl="1">
              <a:lnSpc>
                <a:spcPct val="90000"/>
              </a:lnSpc>
              <a:buFont typeface="Wingdings" panose="05000000000000000000" pitchFamily="2" charset="2"/>
              <a:buNone/>
            </a:pPr>
            <a:r>
              <a:rPr lang="zh-CN" altLang="en-US" sz="2000" dirty="0" smtClean="0">
                <a:solidFill>
                  <a:schemeClr val="tx1"/>
                </a:solidFill>
                <a:latin typeface="+mj-ea"/>
                <a:ea typeface="+mj-ea"/>
              </a:rPr>
              <a:t>注意编辑只会影响当前项，它不会改变列表的内容。</a:t>
            </a:r>
          </a:p>
          <a:p>
            <a:endParaRPr lang="zh-CN" altLang="en-US" dirty="0" smtClean="0">
              <a:latin typeface="+mj-ea"/>
              <a:ea typeface="+mj-ea"/>
            </a:endParaRPr>
          </a:p>
        </p:txBody>
      </p:sp>
      <p:sp>
        <p:nvSpPr>
          <p:cNvPr id="3"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effectLst>
                  <a:outerShdw blurRad="38100" dist="38100" dir="2700000" algn="tl">
                    <a:srgbClr val="000000">
                      <a:alpha val="43137"/>
                    </a:srgbClr>
                  </a:outerShdw>
                </a:effectLst>
                <a:latin typeface="+mj-ea"/>
                <a:ea typeface="+mj-ea"/>
              </a:rPr>
              <a:t>基本组件</a:t>
            </a:r>
            <a:r>
              <a:rPr lang="en-US" altLang="zh-CN" sz="3600" b="1" dirty="0">
                <a:effectLst>
                  <a:outerShdw blurRad="38100" dist="38100" dir="2700000" algn="tl">
                    <a:srgbClr val="000000">
                      <a:alpha val="43137"/>
                    </a:srgbClr>
                  </a:outerShdw>
                </a:effectLst>
                <a:latin typeface="+mj-ea"/>
                <a:ea typeface="+mj-ea"/>
              </a:rPr>
              <a:t>—</a:t>
            </a:r>
            <a:r>
              <a:rPr lang="zh-CN" altLang="en-US" sz="3600" b="1" dirty="0">
                <a:effectLst>
                  <a:outerShdw blurRad="38100" dist="38100" dir="2700000" algn="tl">
                    <a:srgbClr val="000000">
                      <a:alpha val="43137"/>
                    </a:srgbClr>
                  </a:outerShdw>
                </a:effectLst>
                <a:latin typeface="+mj-ea"/>
                <a:ea typeface="+mj-ea"/>
              </a:rPr>
              <a:t>下拉列表</a:t>
            </a:r>
            <a:r>
              <a:rPr lang="zh-CN" altLang="en-US" sz="3600" b="1" dirty="0">
                <a:latin typeface="+mj-ea"/>
                <a:ea typeface="+mj-ea"/>
              </a:rPr>
              <a:t>（</a:t>
            </a:r>
            <a:r>
              <a:rPr lang="en-US" altLang="zh-CN" sz="3600" dirty="0"/>
              <a:t> </a:t>
            </a:r>
            <a:r>
              <a:rPr lang="en-US" altLang="zh-CN" sz="3600" dirty="0" err="1"/>
              <a:t>JComboBox</a:t>
            </a:r>
            <a:r>
              <a:rPr lang="en-US" altLang="zh-CN" sz="3600" dirty="0"/>
              <a:t> </a:t>
            </a:r>
            <a:r>
              <a:rPr lang="zh-CN" altLang="en-US" sz="3600" b="1" dirty="0">
                <a:latin typeface="+mj-ea"/>
                <a:ea typeface="+mj-ea"/>
              </a:rPr>
              <a:t>）</a:t>
            </a:r>
          </a:p>
          <a:p>
            <a:pPr lvl="1" algn="ctr">
              <a:defRPr/>
            </a:pPr>
            <a:endParaRPr lang="zh-CN" altLang="en-US" sz="3600" b="1" dirty="0">
              <a:solidFill>
                <a:schemeClr val="hlink"/>
              </a:solidFill>
              <a:latin typeface="+mj-ea"/>
              <a:ea typeface="+mj-ea"/>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a:xfrm>
            <a:off x="141982" y="1292871"/>
            <a:ext cx="8977313" cy="5054600"/>
          </a:xfrm>
        </p:spPr>
        <p:txBody>
          <a:bodyPr/>
          <a:lstStyle/>
          <a:p>
            <a:pPr marL="711200" lvl="2" indent="-711200">
              <a:buClr>
                <a:schemeClr val="tx1"/>
              </a:buClr>
              <a:buFont typeface="Wingdings" panose="05000000000000000000" pitchFamily="2" charset="2"/>
              <a:buNone/>
            </a:pPr>
            <a:r>
              <a:rPr lang="zh-CN" altLang="en-US" dirty="0" smtClean="0"/>
              <a:t>步骤二：</a:t>
            </a:r>
            <a:r>
              <a:rPr lang="zh-CN" altLang="en-US" dirty="0" smtClean="0">
                <a:solidFill>
                  <a:schemeClr val="tx1"/>
                </a:solidFill>
              </a:rPr>
              <a:t>添加下拉列表（选择院系）</a:t>
            </a:r>
            <a:endParaRPr lang="zh-CN" altLang="en-US" sz="2400" dirty="0" smtClean="0">
              <a:solidFill>
                <a:schemeClr val="tx1"/>
              </a:solidFill>
            </a:endParaRPr>
          </a:p>
          <a:p>
            <a:pPr>
              <a:buFont typeface="Wingdings" panose="05000000000000000000" pitchFamily="2" charset="2"/>
              <a:buNone/>
            </a:pPr>
            <a:endParaRPr lang="zh-CN" altLang="en-US" dirty="0" smtClean="0"/>
          </a:p>
        </p:txBody>
      </p:sp>
      <p:sp>
        <p:nvSpPr>
          <p:cNvPr id="3" name="Rectangle 2"/>
          <p:cNvSpPr txBox="1">
            <a:spLocks noChangeArrowheads="1"/>
          </p:cNvSpPr>
          <p:nvPr/>
        </p:nvSpPr>
        <p:spPr>
          <a:xfrm>
            <a:off x="395536" y="363705"/>
            <a:ext cx="8229600"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示例：学生信息管理系统</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
        <p:nvSpPr>
          <p:cNvPr id="50181" name="TextBox 5"/>
          <p:cNvSpPr txBox="1">
            <a:spLocks noChangeArrowheads="1"/>
          </p:cNvSpPr>
          <p:nvPr/>
        </p:nvSpPr>
        <p:spPr bwMode="auto">
          <a:xfrm>
            <a:off x="308670" y="1865328"/>
            <a:ext cx="8643938"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sz="2000" b="1" dirty="0" err="1">
                <a:solidFill>
                  <a:srgbClr val="FF0000"/>
                </a:solidFill>
                <a:latin typeface="+mj-ea"/>
                <a:ea typeface="+mj-ea"/>
              </a:rPr>
              <a:t>JFrame</a:t>
            </a:r>
            <a:r>
              <a:rPr lang="en-US" altLang="zh-CN" sz="2000" b="1" dirty="0">
                <a:solidFill>
                  <a:srgbClr val="FF0000"/>
                </a:solidFill>
                <a:latin typeface="+mj-ea"/>
                <a:ea typeface="+mj-ea"/>
              </a:rPr>
              <a:t> f=new </a:t>
            </a:r>
            <a:r>
              <a:rPr lang="en-US" altLang="zh-CN" sz="2000" b="1" dirty="0" err="1">
                <a:solidFill>
                  <a:srgbClr val="FF0000"/>
                </a:solidFill>
                <a:latin typeface="+mj-ea"/>
                <a:ea typeface="+mj-ea"/>
              </a:rPr>
              <a:t>JFrame</a:t>
            </a:r>
            <a:r>
              <a:rPr lang="en-US" altLang="zh-CN" sz="2000" b="1" dirty="0">
                <a:solidFill>
                  <a:srgbClr val="FF0000"/>
                </a:solidFill>
                <a:latin typeface="+mj-ea"/>
                <a:ea typeface="+mj-ea"/>
              </a:rPr>
              <a:t>(); ……</a:t>
            </a:r>
          </a:p>
          <a:p>
            <a:pPr eaLnBrk="1" hangingPunct="1"/>
            <a:r>
              <a:rPr lang="en-US" altLang="zh-CN" sz="2000" b="1" dirty="0">
                <a:solidFill>
                  <a:srgbClr val="FF0000"/>
                </a:solidFill>
                <a:latin typeface="+mj-ea"/>
                <a:ea typeface="+mj-ea"/>
              </a:rPr>
              <a:t>Container con=</a:t>
            </a:r>
            <a:r>
              <a:rPr lang="en-US" altLang="zh-CN" sz="2000" b="1" dirty="0" err="1">
                <a:solidFill>
                  <a:srgbClr val="FF0000"/>
                </a:solidFill>
                <a:latin typeface="+mj-ea"/>
                <a:ea typeface="+mj-ea"/>
              </a:rPr>
              <a:t>f.getContentPane</a:t>
            </a:r>
            <a:r>
              <a:rPr lang="en-US" altLang="zh-CN" sz="2000" b="1" dirty="0">
                <a:solidFill>
                  <a:srgbClr val="FF0000"/>
                </a:solidFill>
                <a:latin typeface="+mj-ea"/>
                <a:ea typeface="+mj-ea"/>
              </a:rPr>
              <a:t>();</a:t>
            </a:r>
          </a:p>
          <a:p>
            <a:pPr eaLnBrk="1" hangingPunct="1"/>
            <a:r>
              <a:rPr lang="en-US" altLang="zh-CN" sz="2000" b="1" dirty="0" err="1">
                <a:solidFill>
                  <a:srgbClr val="FF0000"/>
                </a:solidFill>
                <a:latin typeface="+mj-ea"/>
                <a:ea typeface="+mj-ea"/>
              </a:rPr>
              <a:t>Jpanel</a:t>
            </a:r>
            <a:r>
              <a:rPr lang="en-US" altLang="zh-CN" sz="2000" b="1" dirty="0">
                <a:solidFill>
                  <a:srgbClr val="FF0000"/>
                </a:solidFill>
                <a:latin typeface="+mj-ea"/>
                <a:ea typeface="+mj-ea"/>
              </a:rPr>
              <a:t> pan=new </a:t>
            </a:r>
            <a:r>
              <a:rPr lang="en-US" altLang="zh-CN" sz="2000" b="1" dirty="0" err="1">
                <a:solidFill>
                  <a:srgbClr val="FF0000"/>
                </a:solidFill>
                <a:latin typeface="+mj-ea"/>
                <a:ea typeface="+mj-ea"/>
              </a:rPr>
              <a:t>JPanel</a:t>
            </a:r>
            <a:r>
              <a:rPr lang="en-US" altLang="zh-CN" sz="2000" b="1" dirty="0">
                <a:solidFill>
                  <a:srgbClr val="FF0000"/>
                </a:solidFill>
                <a:latin typeface="+mj-ea"/>
                <a:ea typeface="+mj-ea"/>
              </a:rPr>
              <a:t>(); ……</a:t>
            </a:r>
          </a:p>
          <a:p>
            <a:pPr eaLnBrk="1" hangingPunct="1"/>
            <a:r>
              <a:rPr lang="en-US" altLang="zh-CN" sz="2000" b="1" dirty="0" err="1">
                <a:latin typeface="+mj-ea"/>
                <a:ea typeface="+mj-ea"/>
              </a:rPr>
              <a:t>JLabel</a:t>
            </a:r>
            <a:r>
              <a:rPr lang="en-US" altLang="zh-CN" sz="2000" b="1" dirty="0">
                <a:latin typeface="+mj-ea"/>
                <a:ea typeface="+mj-ea"/>
              </a:rPr>
              <a:t>  </a:t>
            </a:r>
            <a:r>
              <a:rPr lang="en-US" altLang="zh-CN" sz="2000" b="1" dirty="0" err="1">
                <a:latin typeface="+mj-ea"/>
                <a:ea typeface="+mj-ea"/>
              </a:rPr>
              <a:t>l_yx</a:t>
            </a:r>
            <a:r>
              <a:rPr lang="en-US" altLang="zh-CN" sz="2000" b="1" dirty="0">
                <a:latin typeface="+mj-ea"/>
                <a:ea typeface="+mj-ea"/>
              </a:rPr>
              <a:t>=new </a:t>
            </a:r>
            <a:r>
              <a:rPr lang="en-US" altLang="zh-CN" sz="2000" b="1" dirty="0" err="1">
                <a:latin typeface="+mj-ea"/>
                <a:ea typeface="+mj-ea"/>
              </a:rPr>
              <a:t>JLabel</a:t>
            </a:r>
            <a:r>
              <a:rPr lang="en-US" altLang="zh-CN" sz="2000" b="1" dirty="0">
                <a:latin typeface="+mj-ea"/>
                <a:ea typeface="+mj-ea"/>
              </a:rPr>
              <a:t>("</a:t>
            </a:r>
            <a:r>
              <a:rPr lang="zh-CN" altLang="en-US" sz="2000" b="1" dirty="0">
                <a:latin typeface="+mj-ea"/>
                <a:ea typeface="+mj-ea"/>
              </a:rPr>
              <a:t>院系</a:t>
            </a:r>
            <a:r>
              <a:rPr lang="en-US" altLang="zh-CN" sz="2000" b="1" dirty="0">
                <a:latin typeface="+mj-ea"/>
                <a:ea typeface="+mj-ea"/>
              </a:rPr>
              <a:t>");</a:t>
            </a:r>
          </a:p>
          <a:p>
            <a:pPr eaLnBrk="1" hangingPunct="1"/>
            <a:r>
              <a:rPr lang="en-US" altLang="zh-CN" sz="2000" b="1" dirty="0" err="1">
                <a:latin typeface="+mj-ea"/>
                <a:ea typeface="+mj-ea"/>
              </a:rPr>
              <a:t>pan.add</a:t>
            </a:r>
            <a:r>
              <a:rPr lang="en-US" altLang="zh-CN" sz="2000" b="1" dirty="0">
                <a:latin typeface="+mj-ea"/>
                <a:ea typeface="+mj-ea"/>
              </a:rPr>
              <a:t>(</a:t>
            </a:r>
            <a:r>
              <a:rPr lang="en-US" altLang="zh-CN" sz="2000" b="1" dirty="0" err="1">
                <a:latin typeface="+mj-ea"/>
                <a:ea typeface="+mj-ea"/>
              </a:rPr>
              <a:t>l_yx</a:t>
            </a:r>
            <a:r>
              <a:rPr lang="en-US" altLang="zh-CN" sz="2000" b="1" dirty="0">
                <a:latin typeface="+mj-ea"/>
                <a:ea typeface="+mj-ea"/>
              </a:rPr>
              <a:t>);</a:t>
            </a:r>
          </a:p>
          <a:p>
            <a:pPr eaLnBrk="1" hangingPunct="1"/>
            <a:r>
              <a:rPr lang="en-US" altLang="zh-CN" sz="2000" b="1" dirty="0">
                <a:latin typeface="+mj-ea"/>
                <a:ea typeface="+mj-ea"/>
              </a:rPr>
              <a:t>String[] </a:t>
            </a:r>
            <a:r>
              <a:rPr lang="en-US" altLang="zh-CN" sz="2000" b="1" dirty="0" err="1">
                <a:latin typeface="+mj-ea"/>
                <a:ea typeface="+mj-ea"/>
              </a:rPr>
              <a:t>departmentNames</a:t>
            </a:r>
            <a:r>
              <a:rPr lang="en-US" altLang="zh-CN" sz="2000" b="1" dirty="0">
                <a:latin typeface="+mj-ea"/>
                <a:ea typeface="+mj-ea"/>
              </a:rPr>
              <a:t> = {</a:t>
            </a:r>
          </a:p>
          <a:p>
            <a:pPr eaLnBrk="1" hangingPunct="1"/>
            <a:r>
              <a:rPr lang="en-US" altLang="zh-CN" sz="2000" b="1" dirty="0">
                <a:latin typeface="+mj-ea"/>
                <a:ea typeface="+mj-ea"/>
              </a:rPr>
              <a:t>"</a:t>
            </a:r>
            <a:r>
              <a:rPr lang="zh-CN" altLang="en-US" sz="2000" b="1" dirty="0">
                <a:latin typeface="+mj-ea"/>
                <a:ea typeface="+mj-ea"/>
              </a:rPr>
              <a:t>计算机科学与技术系</a:t>
            </a:r>
            <a:r>
              <a:rPr lang="en-US" altLang="zh-CN" sz="2000" b="1" dirty="0">
                <a:latin typeface="+mj-ea"/>
                <a:ea typeface="+mj-ea"/>
              </a:rPr>
              <a:t>",</a:t>
            </a:r>
          </a:p>
          <a:p>
            <a:pPr eaLnBrk="1" hangingPunct="1"/>
            <a:r>
              <a:rPr lang="en-US" altLang="zh-CN" sz="2000" b="1" dirty="0">
                <a:latin typeface="+mj-ea"/>
                <a:ea typeface="+mj-ea"/>
              </a:rPr>
              <a:t>"</a:t>
            </a:r>
            <a:r>
              <a:rPr lang="zh-CN" altLang="en-US" sz="2000" b="1" dirty="0">
                <a:latin typeface="+mj-ea"/>
                <a:ea typeface="+mj-ea"/>
              </a:rPr>
              <a:t>电子信息与技术系</a:t>
            </a:r>
            <a:r>
              <a:rPr lang="en-US" altLang="zh-CN" sz="2000" b="1" dirty="0">
                <a:latin typeface="+mj-ea"/>
                <a:ea typeface="+mj-ea"/>
              </a:rPr>
              <a:t>",</a:t>
            </a:r>
          </a:p>
          <a:p>
            <a:pPr eaLnBrk="1" hangingPunct="1"/>
            <a:r>
              <a:rPr lang="en-US" altLang="zh-CN" sz="2000" b="1" dirty="0">
                <a:latin typeface="+mj-ea"/>
                <a:ea typeface="+mj-ea"/>
              </a:rPr>
              <a:t>"</a:t>
            </a:r>
            <a:r>
              <a:rPr lang="zh-CN" altLang="en-US" sz="2000" b="1" dirty="0">
                <a:latin typeface="+mj-ea"/>
                <a:ea typeface="+mj-ea"/>
              </a:rPr>
              <a:t>计算机工程系</a:t>
            </a:r>
            <a:r>
              <a:rPr lang="en-US" altLang="zh-CN" sz="2000" b="1" dirty="0">
                <a:latin typeface="+mj-ea"/>
                <a:ea typeface="+mj-ea"/>
              </a:rPr>
              <a:t>”};</a:t>
            </a:r>
          </a:p>
          <a:p>
            <a:pPr eaLnBrk="1" hangingPunct="1"/>
            <a:r>
              <a:rPr lang="en-US" altLang="zh-CN" sz="2000" b="1" dirty="0" err="1">
                <a:latin typeface="+mj-ea"/>
                <a:ea typeface="+mj-ea"/>
              </a:rPr>
              <a:t>JComboBox</a:t>
            </a:r>
            <a:r>
              <a:rPr lang="en-US" altLang="zh-CN" sz="2000" b="1" dirty="0">
                <a:latin typeface="+mj-ea"/>
                <a:ea typeface="+mj-ea"/>
              </a:rPr>
              <a:t>  department = new </a:t>
            </a:r>
            <a:r>
              <a:rPr lang="en-US" altLang="zh-CN" sz="2000" b="1" dirty="0" err="1">
                <a:latin typeface="+mj-ea"/>
                <a:ea typeface="+mj-ea"/>
              </a:rPr>
              <a:t>JComboBox</a:t>
            </a:r>
            <a:r>
              <a:rPr lang="en-US" altLang="zh-CN" sz="2000" b="1" dirty="0">
                <a:latin typeface="+mj-ea"/>
                <a:ea typeface="+mj-ea"/>
              </a:rPr>
              <a:t>(</a:t>
            </a:r>
            <a:r>
              <a:rPr lang="en-US" altLang="zh-CN" sz="2000" b="1" dirty="0" err="1">
                <a:latin typeface="+mj-ea"/>
                <a:ea typeface="+mj-ea"/>
              </a:rPr>
              <a:t>departmentNames</a:t>
            </a:r>
            <a:r>
              <a:rPr lang="en-US" altLang="zh-CN" sz="2000" b="1" dirty="0">
                <a:latin typeface="+mj-ea"/>
                <a:ea typeface="+mj-ea"/>
              </a:rPr>
              <a:t>);</a:t>
            </a:r>
          </a:p>
          <a:p>
            <a:pPr eaLnBrk="1" hangingPunct="1"/>
            <a:r>
              <a:rPr lang="en-US" altLang="zh-CN" sz="2000" b="1" dirty="0" err="1">
                <a:latin typeface="+mj-ea"/>
                <a:ea typeface="+mj-ea"/>
              </a:rPr>
              <a:t>department.setEditable</a:t>
            </a:r>
            <a:r>
              <a:rPr lang="en-US" altLang="zh-CN" sz="2000" b="1" dirty="0">
                <a:latin typeface="+mj-ea"/>
                <a:ea typeface="+mj-ea"/>
              </a:rPr>
              <a:t>(false);</a:t>
            </a:r>
          </a:p>
          <a:p>
            <a:pPr eaLnBrk="1" hangingPunct="1"/>
            <a:r>
              <a:rPr lang="en-US" altLang="zh-CN" sz="2000" b="1" dirty="0" err="1">
                <a:latin typeface="+mj-ea"/>
                <a:ea typeface="+mj-ea"/>
              </a:rPr>
              <a:t>pan.add</a:t>
            </a:r>
            <a:r>
              <a:rPr lang="en-US" altLang="zh-CN" sz="2000" b="1" dirty="0">
                <a:latin typeface="+mj-ea"/>
                <a:ea typeface="+mj-ea"/>
              </a:rPr>
              <a:t>(department);</a:t>
            </a:r>
          </a:p>
          <a:p>
            <a:pPr eaLnBrk="1" hangingPunct="1"/>
            <a:r>
              <a:rPr lang="en-US" altLang="zh-CN" sz="2000" dirty="0">
                <a:latin typeface="+mj-ea"/>
                <a:ea typeface="+mj-ea"/>
              </a:rPr>
              <a:t> </a:t>
            </a:r>
            <a:r>
              <a:rPr lang="en-US" altLang="zh-CN" sz="2000" b="1" dirty="0">
                <a:latin typeface="+mj-ea"/>
                <a:ea typeface="+mj-ea"/>
              </a:rPr>
              <a:t>……</a:t>
            </a:r>
          </a:p>
          <a:p>
            <a:pPr eaLnBrk="1" hangingPunct="1"/>
            <a:r>
              <a:rPr lang="en-US" altLang="zh-CN" sz="2000" b="1" dirty="0" err="1">
                <a:solidFill>
                  <a:srgbClr val="FF0000"/>
                </a:solidFill>
                <a:latin typeface="+mj-ea"/>
                <a:ea typeface="+mj-ea"/>
              </a:rPr>
              <a:t>con.add</a:t>
            </a:r>
            <a:r>
              <a:rPr lang="en-US" altLang="zh-CN" sz="2000" b="1" dirty="0">
                <a:solidFill>
                  <a:srgbClr val="FF0000"/>
                </a:solidFill>
                <a:latin typeface="+mj-ea"/>
                <a:ea typeface="+mj-ea"/>
              </a:rPr>
              <a:t>(pan);</a:t>
            </a:r>
          </a:p>
          <a:p>
            <a:pPr eaLnBrk="1" hangingPunct="1"/>
            <a:r>
              <a:rPr lang="en-US" altLang="zh-CN" sz="2000" b="1" dirty="0" err="1">
                <a:solidFill>
                  <a:srgbClr val="FF0000"/>
                </a:solidFill>
                <a:latin typeface="+mj-ea"/>
                <a:ea typeface="+mj-ea"/>
              </a:rPr>
              <a:t>f.setVisible</a:t>
            </a:r>
            <a:r>
              <a:rPr lang="en-US" altLang="zh-CN" sz="2000" b="1" dirty="0">
                <a:solidFill>
                  <a:srgbClr val="FF0000"/>
                </a:solidFill>
                <a:latin typeface="+mj-ea"/>
                <a:ea typeface="+mj-ea"/>
              </a:rPr>
              <a:t>(true);</a:t>
            </a:r>
            <a:endParaRPr lang="zh-CN" altLang="en-US" sz="2000" b="1" dirty="0">
              <a:solidFill>
                <a:srgbClr val="FF0000"/>
              </a:solidFill>
              <a:latin typeface="+mj-ea"/>
              <a:ea typeface="+mj-ea"/>
            </a:endParaRPr>
          </a:p>
        </p:txBody>
      </p:sp>
      <p:pic>
        <p:nvPicPr>
          <p:cNvPr id="501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772816"/>
            <a:ext cx="3696132" cy="268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a:xfrm>
            <a:off x="251520" y="1412776"/>
            <a:ext cx="6872114" cy="3672408"/>
          </a:xfrm>
        </p:spPr>
        <p:txBody>
          <a:bodyPr/>
          <a:lstStyle/>
          <a:p>
            <a:pPr lvl="1">
              <a:lnSpc>
                <a:spcPct val="95000"/>
              </a:lnSpc>
              <a:spcBef>
                <a:spcPct val="0"/>
              </a:spcBef>
              <a:buFont typeface="Wingdings" panose="05000000000000000000" pitchFamily="2" charset="2"/>
              <a:buChar char="n"/>
            </a:pPr>
            <a:r>
              <a:rPr lang="zh-CN" altLang="en-US" dirty="0" smtClean="0">
                <a:latin typeface="+mj-ea"/>
                <a:ea typeface="+mj-ea"/>
              </a:rPr>
              <a:t>构造方法（类似于</a:t>
            </a:r>
            <a:r>
              <a:rPr lang="en-US" altLang="zh-CN" dirty="0" err="1" smtClean="0">
                <a:latin typeface="+mj-ea"/>
                <a:ea typeface="+mj-ea"/>
              </a:rPr>
              <a:t>JTextField</a:t>
            </a:r>
            <a:r>
              <a:rPr lang="zh-CN" altLang="en-US" dirty="0" smtClean="0">
                <a:latin typeface="+mj-ea"/>
                <a:ea typeface="+mj-ea"/>
              </a:rPr>
              <a:t>）</a:t>
            </a:r>
          </a:p>
          <a:p>
            <a:pPr lvl="1">
              <a:lnSpc>
                <a:spcPct val="95000"/>
              </a:lnSpc>
              <a:spcBef>
                <a:spcPct val="0"/>
              </a:spcBef>
              <a:buFont typeface="Wingdings" panose="05000000000000000000" pitchFamily="2" charset="2"/>
              <a:buChar char="n"/>
            </a:pPr>
            <a:r>
              <a:rPr lang="zh-CN" altLang="en-US" dirty="0" smtClean="0">
                <a:latin typeface="+mj-ea"/>
                <a:ea typeface="+mj-ea"/>
              </a:rPr>
              <a:t>常用方法</a:t>
            </a:r>
          </a:p>
          <a:p>
            <a:pPr marL="1625600" lvl="2" indent="-711200">
              <a:lnSpc>
                <a:spcPct val="95000"/>
              </a:lnSpc>
              <a:spcBef>
                <a:spcPct val="0"/>
              </a:spcBef>
              <a:buFont typeface="Wingdings" panose="05000000000000000000" pitchFamily="2" charset="2"/>
              <a:buNone/>
            </a:pPr>
            <a:r>
              <a:rPr lang="en-US" altLang="zh-CN" dirty="0" smtClean="0">
                <a:solidFill>
                  <a:schemeClr val="tx1"/>
                </a:solidFill>
                <a:latin typeface="+mj-ea"/>
                <a:ea typeface="+mj-ea"/>
              </a:rPr>
              <a:t>void </a:t>
            </a:r>
            <a:r>
              <a:rPr lang="en-US" altLang="zh-CN" dirty="0" err="1" smtClean="0">
                <a:solidFill>
                  <a:schemeClr val="tx1"/>
                </a:solidFill>
                <a:latin typeface="+mj-ea"/>
                <a:ea typeface="+mj-ea"/>
              </a:rPr>
              <a:t>addActionListener</a:t>
            </a:r>
            <a:r>
              <a:rPr lang="en-US" altLang="zh-CN" dirty="0" smtClean="0">
                <a:solidFill>
                  <a:schemeClr val="tx1"/>
                </a:solidFill>
                <a:latin typeface="+mj-ea"/>
                <a:ea typeface="+mj-ea"/>
              </a:rPr>
              <a:t>(</a:t>
            </a:r>
            <a:r>
              <a:rPr lang="en-US" altLang="zh-CN" dirty="0" err="1" smtClean="0">
                <a:solidFill>
                  <a:schemeClr val="tx1"/>
                </a:solidFill>
                <a:latin typeface="+mj-ea"/>
                <a:ea typeface="+mj-ea"/>
              </a:rPr>
              <a:t>ActionListener</a:t>
            </a:r>
            <a:r>
              <a:rPr lang="en-US" altLang="zh-CN" dirty="0" smtClean="0">
                <a:solidFill>
                  <a:schemeClr val="tx1"/>
                </a:solidFill>
                <a:latin typeface="+mj-ea"/>
                <a:ea typeface="+mj-ea"/>
              </a:rPr>
              <a:t>);</a:t>
            </a:r>
          </a:p>
          <a:p>
            <a:pPr marL="1625600" lvl="2" indent="-711200">
              <a:lnSpc>
                <a:spcPct val="85000"/>
              </a:lnSpc>
              <a:spcBef>
                <a:spcPct val="0"/>
              </a:spcBef>
              <a:buClrTx/>
              <a:buFont typeface="Wingdings" panose="05000000000000000000" pitchFamily="2" charset="2"/>
              <a:buNone/>
            </a:pPr>
            <a:r>
              <a:rPr lang="en-US" altLang="zh-CN" dirty="0" smtClean="0">
                <a:solidFill>
                  <a:schemeClr val="tx1"/>
                </a:solidFill>
                <a:latin typeface="+mj-ea"/>
                <a:ea typeface="+mj-ea"/>
              </a:rPr>
              <a:t>char[] </a:t>
            </a:r>
            <a:r>
              <a:rPr lang="en-US" altLang="zh-CN" dirty="0" err="1" smtClean="0">
                <a:solidFill>
                  <a:schemeClr val="tx1"/>
                </a:solidFill>
                <a:latin typeface="+mj-ea"/>
                <a:ea typeface="+mj-ea"/>
              </a:rPr>
              <a:t>getPassword</a:t>
            </a:r>
            <a:r>
              <a:rPr lang="en-US" altLang="zh-CN" dirty="0" smtClean="0">
                <a:solidFill>
                  <a:schemeClr val="tx1"/>
                </a:solidFill>
                <a:latin typeface="+mj-ea"/>
                <a:ea typeface="+mj-ea"/>
              </a:rPr>
              <a:t>();</a:t>
            </a:r>
          </a:p>
          <a:p>
            <a:pPr marL="1625600" lvl="2" indent="-711200">
              <a:lnSpc>
                <a:spcPct val="85000"/>
              </a:lnSpc>
              <a:spcBef>
                <a:spcPct val="0"/>
              </a:spcBef>
              <a:buClrTx/>
              <a:buFont typeface="Wingdings" panose="05000000000000000000" pitchFamily="2" charset="2"/>
              <a:buNone/>
            </a:pPr>
            <a:r>
              <a:rPr lang="en-US" altLang="zh-CN" dirty="0" smtClean="0">
                <a:solidFill>
                  <a:schemeClr val="tx1"/>
                </a:solidFill>
                <a:latin typeface="+mj-ea"/>
                <a:ea typeface="+mj-ea"/>
              </a:rPr>
              <a:t>void </a:t>
            </a:r>
            <a:r>
              <a:rPr lang="en-US" altLang="zh-CN" dirty="0" err="1" smtClean="0">
                <a:solidFill>
                  <a:schemeClr val="tx1"/>
                </a:solidFill>
                <a:latin typeface="+mj-ea"/>
                <a:ea typeface="+mj-ea"/>
              </a:rPr>
              <a:t>setEchoChar</a:t>
            </a:r>
            <a:r>
              <a:rPr lang="en-US" altLang="zh-CN" dirty="0" smtClean="0">
                <a:solidFill>
                  <a:schemeClr val="tx1"/>
                </a:solidFill>
                <a:latin typeface="+mj-ea"/>
                <a:ea typeface="+mj-ea"/>
              </a:rPr>
              <a:t>(char);</a:t>
            </a:r>
          </a:p>
          <a:p>
            <a:pPr marL="1625600" lvl="2" indent="-711200">
              <a:lnSpc>
                <a:spcPct val="85000"/>
              </a:lnSpc>
              <a:spcBef>
                <a:spcPct val="0"/>
              </a:spcBef>
              <a:buClrTx/>
              <a:buFont typeface="Wingdings" panose="05000000000000000000" pitchFamily="2" charset="2"/>
              <a:buNone/>
            </a:pPr>
            <a:r>
              <a:rPr lang="en-US" altLang="zh-CN" dirty="0" smtClean="0">
                <a:solidFill>
                  <a:schemeClr val="tx1"/>
                </a:solidFill>
                <a:latin typeface="+mj-ea"/>
                <a:ea typeface="+mj-ea"/>
              </a:rPr>
              <a:t>char </a:t>
            </a:r>
            <a:r>
              <a:rPr lang="en-US" altLang="zh-CN" dirty="0" err="1" smtClean="0">
                <a:solidFill>
                  <a:schemeClr val="tx1"/>
                </a:solidFill>
                <a:latin typeface="+mj-ea"/>
                <a:ea typeface="+mj-ea"/>
              </a:rPr>
              <a:t>getEchoChar</a:t>
            </a:r>
            <a:r>
              <a:rPr lang="en-US" altLang="zh-CN" dirty="0" smtClean="0">
                <a:solidFill>
                  <a:schemeClr val="tx1"/>
                </a:solidFill>
                <a:latin typeface="+mj-ea"/>
                <a:ea typeface="+mj-ea"/>
              </a:rPr>
              <a:t>();</a:t>
            </a:r>
          </a:p>
          <a:p>
            <a:endParaRPr lang="zh-CN" altLang="en-US" dirty="0" smtClean="0">
              <a:latin typeface="+mj-ea"/>
              <a:ea typeface="+mj-ea"/>
            </a:endParaRPr>
          </a:p>
        </p:txBody>
      </p:sp>
      <p:sp>
        <p:nvSpPr>
          <p:cNvPr id="3" name="Rectangle 2"/>
          <p:cNvSpPr txBox="1">
            <a:spLocks noChangeArrowheads="1"/>
          </p:cNvSpPr>
          <p:nvPr/>
        </p:nvSpPr>
        <p:spPr>
          <a:xfrm>
            <a:off x="357188" y="285750"/>
            <a:ext cx="8229600" cy="642938"/>
          </a:xfrm>
          <a:prstGeom prst="rect">
            <a:avLst/>
          </a:prstGeom>
        </p:spPr>
        <p:txBody>
          <a:bodyPr/>
          <a:lstStyle/>
          <a:p>
            <a:pPr lvl="1" algn="ctr">
              <a:defRPr/>
            </a:pPr>
            <a:r>
              <a:rPr lang="zh-CN" altLang="en-US" sz="3600" b="1" dirty="0">
                <a:effectLst>
                  <a:outerShdw blurRad="38100" dist="38100" dir="2700000" algn="tl">
                    <a:srgbClr val="000000">
                      <a:alpha val="43137"/>
                    </a:srgbClr>
                  </a:outerShdw>
                </a:effectLst>
                <a:latin typeface="+mj-ea"/>
                <a:ea typeface="+mj-ea"/>
              </a:rPr>
              <a:t>基本组件</a:t>
            </a:r>
            <a:r>
              <a:rPr lang="en-US" altLang="zh-CN" sz="3600" b="1" dirty="0">
                <a:effectLst>
                  <a:outerShdw blurRad="38100" dist="38100" dir="2700000" algn="tl">
                    <a:srgbClr val="000000">
                      <a:alpha val="43137"/>
                    </a:srgbClr>
                  </a:outerShdw>
                </a:effectLst>
                <a:latin typeface="+mj-ea"/>
                <a:ea typeface="+mj-ea"/>
              </a:rPr>
              <a:t>—</a:t>
            </a:r>
            <a:r>
              <a:rPr lang="zh-CN" altLang="en-US" sz="3600" b="1" dirty="0">
                <a:effectLst>
                  <a:outerShdw blurRad="38100" dist="38100" dir="2700000" algn="tl">
                    <a:srgbClr val="000000">
                      <a:alpha val="43137"/>
                    </a:srgbClr>
                  </a:outerShdw>
                </a:effectLst>
                <a:latin typeface="+mj-ea"/>
                <a:ea typeface="+mj-ea"/>
              </a:rPr>
              <a:t>密码域</a:t>
            </a:r>
            <a:r>
              <a:rPr lang="zh-CN" altLang="en-US" sz="3600" b="1" dirty="0">
                <a:latin typeface="+mj-ea"/>
                <a:ea typeface="+mj-ea"/>
              </a:rPr>
              <a:t>（</a:t>
            </a:r>
            <a:r>
              <a:rPr lang="en-US" altLang="zh-CN" sz="3600" dirty="0"/>
              <a:t> </a:t>
            </a:r>
            <a:r>
              <a:rPr lang="en-US" altLang="zh-CN" sz="3600" dirty="0" err="1"/>
              <a:t>JPasswordField</a:t>
            </a:r>
            <a:r>
              <a:rPr lang="en-US" altLang="zh-CN" sz="3600" dirty="0"/>
              <a:t> </a:t>
            </a:r>
            <a:r>
              <a:rPr lang="zh-CN" altLang="en-US" sz="3600" b="1" dirty="0">
                <a:latin typeface="+mj-ea"/>
                <a:ea typeface="+mj-ea"/>
              </a:rPr>
              <a:t>）</a:t>
            </a:r>
          </a:p>
          <a:p>
            <a:pPr lvl="1" algn="ctr">
              <a:defRPr/>
            </a:pPr>
            <a:endParaRPr lang="zh-CN" altLang="en-US" sz="3600" b="1" dirty="0">
              <a:solidFill>
                <a:schemeClr val="hlink"/>
              </a:solidFill>
              <a:latin typeface="+mj-ea"/>
              <a:ea typeface="+mj-ea"/>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图片 112"/>
          <p:cNvPicPr>
            <a:picLocks noChangeAspect="1"/>
          </p:cNvPicPr>
          <p:nvPr/>
        </p:nvPicPr>
        <p:blipFill>
          <a:blip r:embed="rId2"/>
          <a:stretch>
            <a:fillRect/>
          </a:stretch>
        </p:blipFill>
        <p:spPr>
          <a:xfrm>
            <a:off x="-1860" y="0"/>
            <a:ext cx="9145860" cy="6858000"/>
          </a:xfrm>
          <a:prstGeom prst="rect">
            <a:avLst/>
          </a:prstGeom>
        </p:spPr>
      </p:pic>
    </p:spTree>
    <p:extLst>
      <p:ext uri="{BB962C8B-B14F-4D97-AF65-F5344CB8AC3E}">
        <p14:creationId xmlns:p14="http://schemas.microsoft.com/office/powerpoint/2010/main" val="42818433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idx="1"/>
          </p:nvPr>
        </p:nvSpPr>
        <p:spPr>
          <a:xfrm>
            <a:off x="0" y="1134468"/>
            <a:ext cx="8977313" cy="5054600"/>
          </a:xfrm>
        </p:spPr>
        <p:txBody>
          <a:bodyPr/>
          <a:lstStyle/>
          <a:p>
            <a:pPr marL="711200" lvl="2" indent="-711200">
              <a:buClr>
                <a:schemeClr val="tx1"/>
              </a:buClr>
              <a:buFont typeface="Wingdings" panose="05000000000000000000" pitchFamily="2" charset="2"/>
              <a:buNone/>
            </a:pPr>
            <a:r>
              <a:rPr lang="zh-CN" altLang="en-US" dirty="0" smtClean="0"/>
              <a:t>步骤二：</a:t>
            </a:r>
            <a:r>
              <a:rPr lang="zh-CN" altLang="en-US" dirty="0" smtClean="0">
                <a:solidFill>
                  <a:schemeClr val="tx1"/>
                </a:solidFill>
              </a:rPr>
              <a:t>添加密码（密码输入显示“</a:t>
            </a:r>
            <a:r>
              <a:rPr lang="en-US" altLang="zh-CN" dirty="0" smtClean="0">
                <a:solidFill>
                  <a:schemeClr val="tx1"/>
                </a:solidFill>
              </a:rPr>
              <a:t>*</a:t>
            </a:r>
            <a:r>
              <a:rPr lang="zh-CN" altLang="en-US" dirty="0" smtClean="0">
                <a:solidFill>
                  <a:schemeClr val="tx1"/>
                </a:solidFill>
              </a:rPr>
              <a:t>”）</a:t>
            </a:r>
            <a:endParaRPr lang="zh-CN" altLang="en-US" sz="2400" dirty="0" smtClean="0">
              <a:solidFill>
                <a:schemeClr val="tx1"/>
              </a:solidFill>
            </a:endParaRPr>
          </a:p>
          <a:p>
            <a:pPr>
              <a:buFont typeface="Wingdings" panose="05000000000000000000" pitchFamily="2" charset="2"/>
              <a:buNone/>
            </a:pPr>
            <a:endParaRPr lang="zh-CN" altLang="en-US" dirty="0" smtClean="0"/>
          </a:p>
        </p:txBody>
      </p:sp>
      <p:sp>
        <p:nvSpPr>
          <p:cNvPr id="3" name="Rectangle 2"/>
          <p:cNvSpPr txBox="1">
            <a:spLocks noChangeArrowheads="1"/>
          </p:cNvSpPr>
          <p:nvPr/>
        </p:nvSpPr>
        <p:spPr>
          <a:xfrm>
            <a:off x="428625" y="36513"/>
            <a:ext cx="8229600"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示例：学生信息管理系统</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
        <p:nvSpPr>
          <p:cNvPr id="52229" name="TextBox 5"/>
          <p:cNvSpPr txBox="1">
            <a:spLocks noChangeArrowheads="1"/>
          </p:cNvSpPr>
          <p:nvPr/>
        </p:nvSpPr>
        <p:spPr bwMode="auto">
          <a:xfrm>
            <a:off x="166687" y="1628800"/>
            <a:ext cx="8643938"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sz="2400" b="1" dirty="0" err="1">
                <a:solidFill>
                  <a:srgbClr val="FF0000"/>
                </a:solidFill>
                <a:latin typeface="+mj-ea"/>
                <a:ea typeface="+mj-ea"/>
              </a:rPr>
              <a:t>JFrame</a:t>
            </a:r>
            <a:r>
              <a:rPr lang="en-US" altLang="zh-CN" sz="2400" b="1" dirty="0">
                <a:solidFill>
                  <a:srgbClr val="FF0000"/>
                </a:solidFill>
                <a:latin typeface="+mj-ea"/>
                <a:ea typeface="+mj-ea"/>
              </a:rPr>
              <a:t> f=new </a:t>
            </a:r>
            <a:r>
              <a:rPr lang="en-US" altLang="zh-CN" sz="2400" b="1" dirty="0" err="1">
                <a:solidFill>
                  <a:srgbClr val="FF0000"/>
                </a:solidFill>
                <a:latin typeface="+mj-ea"/>
                <a:ea typeface="+mj-ea"/>
              </a:rPr>
              <a:t>JFrame</a:t>
            </a:r>
            <a:r>
              <a:rPr lang="en-US" altLang="zh-CN" sz="2400" b="1" dirty="0">
                <a:solidFill>
                  <a:srgbClr val="FF0000"/>
                </a:solidFill>
                <a:latin typeface="+mj-ea"/>
                <a:ea typeface="+mj-ea"/>
              </a:rPr>
              <a:t>(); </a:t>
            </a:r>
          </a:p>
          <a:p>
            <a:pPr eaLnBrk="1" hangingPunct="1"/>
            <a:r>
              <a:rPr lang="en-US" altLang="zh-CN" sz="2400" b="1" dirty="0">
                <a:solidFill>
                  <a:srgbClr val="FF0000"/>
                </a:solidFill>
                <a:latin typeface="+mj-ea"/>
                <a:ea typeface="+mj-ea"/>
              </a:rPr>
              <a:t>……</a:t>
            </a:r>
          </a:p>
          <a:p>
            <a:pPr eaLnBrk="1" hangingPunct="1"/>
            <a:r>
              <a:rPr lang="en-US" altLang="zh-CN" sz="2400" b="1" dirty="0">
                <a:solidFill>
                  <a:srgbClr val="FF0000"/>
                </a:solidFill>
                <a:latin typeface="+mj-ea"/>
                <a:ea typeface="+mj-ea"/>
              </a:rPr>
              <a:t>Container con=</a:t>
            </a:r>
            <a:r>
              <a:rPr lang="en-US" altLang="zh-CN" sz="2400" b="1" dirty="0" err="1">
                <a:solidFill>
                  <a:srgbClr val="FF0000"/>
                </a:solidFill>
                <a:latin typeface="+mj-ea"/>
                <a:ea typeface="+mj-ea"/>
              </a:rPr>
              <a:t>f.getContentPane</a:t>
            </a:r>
            <a:r>
              <a:rPr lang="en-US" altLang="zh-CN" sz="2400" b="1" dirty="0">
                <a:solidFill>
                  <a:srgbClr val="FF0000"/>
                </a:solidFill>
                <a:latin typeface="+mj-ea"/>
                <a:ea typeface="+mj-ea"/>
              </a:rPr>
              <a:t>();</a:t>
            </a:r>
          </a:p>
          <a:p>
            <a:pPr eaLnBrk="1" hangingPunct="1"/>
            <a:r>
              <a:rPr lang="en-US" altLang="zh-CN" sz="2400" b="1" dirty="0" err="1">
                <a:solidFill>
                  <a:srgbClr val="FF0000"/>
                </a:solidFill>
                <a:latin typeface="+mj-ea"/>
                <a:ea typeface="+mj-ea"/>
              </a:rPr>
              <a:t>Jpanel</a:t>
            </a:r>
            <a:r>
              <a:rPr lang="en-US" altLang="zh-CN" sz="2400" b="1" dirty="0">
                <a:solidFill>
                  <a:srgbClr val="FF0000"/>
                </a:solidFill>
                <a:latin typeface="+mj-ea"/>
                <a:ea typeface="+mj-ea"/>
              </a:rPr>
              <a:t> pan=new </a:t>
            </a:r>
            <a:r>
              <a:rPr lang="en-US" altLang="zh-CN" sz="2400" b="1" dirty="0" err="1">
                <a:solidFill>
                  <a:srgbClr val="FF0000"/>
                </a:solidFill>
                <a:latin typeface="+mj-ea"/>
                <a:ea typeface="+mj-ea"/>
              </a:rPr>
              <a:t>JPanel</a:t>
            </a:r>
            <a:r>
              <a:rPr lang="en-US" altLang="zh-CN" sz="2400" b="1" dirty="0">
                <a:solidFill>
                  <a:srgbClr val="FF0000"/>
                </a:solidFill>
                <a:latin typeface="+mj-ea"/>
                <a:ea typeface="+mj-ea"/>
              </a:rPr>
              <a:t>(); </a:t>
            </a:r>
          </a:p>
          <a:p>
            <a:pPr eaLnBrk="1" hangingPunct="1"/>
            <a:r>
              <a:rPr lang="en-US" altLang="zh-CN" sz="2400" b="1" dirty="0">
                <a:solidFill>
                  <a:srgbClr val="FFFF00"/>
                </a:solidFill>
                <a:latin typeface="+mj-ea"/>
                <a:ea typeface="+mj-ea"/>
              </a:rPr>
              <a:t>……</a:t>
            </a:r>
          </a:p>
          <a:p>
            <a:pPr eaLnBrk="1" hangingPunct="1"/>
            <a:r>
              <a:rPr lang="en-US" altLang="zh-CN" sz="2400" b="1" dirty="0" err="1">
                <a:latin typeface="+mj-ea"/>
                <a:ea typeface="+mj-ea"/>
              </a:rPr>
              <a:t>JLabel</a:t>
            </a:r>
            <a:r>
              <a:rPr lang="en-US" altLang="zh-CN" sz="2400" b="1" dirty="0">
                <a:latin typeface="+mj-ea"/>
                <a:ea typeface="+mj-ea"/>
              </a:rPr>
              <a:t> </a:t>
            </a:r>
            <a:r>
              <a:rPr lang="en-US" altLang="zh-CN" sz="2400" b="1" dirty="0" err="1">
                <a:latin typeface="+mj-ea"/>
                <a:ea typeface="+mj-ea"/>
              </a:rPr>
              <a:t>l_ma</a:t>
            </a:r>
            <a:r>
              <a:rPr lang="en-US" altLang="zh-CN" sz="2400" b="1" dirty="0">
                <a:latin typeface="+mj-ea"/>
                <a:ea typeface="+mj-ea"/>
              </a:rPr>
              <a:t>=new </a:t>
            </a:r>
            <a:r>
              <a:rPr lang="en-US" altLang="zh-CN" sz="2400" b="1" dirty="0" err="1">
                <a:latin typeface="+mj-ea"/>
                <a:ea typeface="+mj-ea"/>
              </a:rPr>
              <a:t>JLabel</a:t>
            </a:r>
            <a:r>
              <a:rPr lang="en-US" altLang="zh-CN" sz="2400" b="1" dirty="0">
                <a:latin typeface="+mj-ea"/>
                <a:ea typeface="+mj-ea"/>
              </a:rPr>
              <a:t>("</a:t>
            </a:r>
            <a:r>
              <a:rPr lang="zh-CN" altLang="en-US" sz="2400" b="1" dirty="0">
                <a:latin typeface="+mj-ea"/>
                <a:ea typeface="+mj-ea"/>
              </a:rPr>
              <a:t>密码</a:t>
            </a:r>
            <a:r>
              <a:rPr lang="en-US" altLang="zh-CN" sz="2400" b="1" dirty="0">
                <a:latin typeface="+mj-ea"/>
                <a:ea typeface="+mj-ea"/>
              </a:rPr>
              <a:t>");</a:t>
            </a:r>
          </a:p>
          <a:p>
            <a:pPr eaLnBrk="1" hangingPunct="1"/>
            <a:r>
              <a:rPr lang="en-US" altLang="zh-CN" sz="2400" b="1" dirty="0" err="1">
                <a:latin typeface="+mj-ea"/>
                <a:ea typeface="+mj-ea"/>
              </a:rPr>
              <a:t>pan.add</a:t>
            </a:r>
            <a:r>
              <a:rPr lang="en-US" altLang="zh-CN" sz="2400" b="1" dirty="0">
                <a:latin typeface="+mj-ea"/>
                <a:ea typeface="+mj-ea"/>
              </a:rPr>
              <a:t>(</a:t>
            </a:r>
            <a:r>
              <a:rPr lang="en-US" altLang="zh-CN" sz="2400" b="1" dirty="0" err="1">
                <a:latin typeface="+mj-ea"/>
                <a:ea typeface="+mj-ea"/>
              </a:rPr>
              <a:t>l_ma</a:t>
            </a:r>
            <a:r>
              <a:rPr lang="en-US" altLang="zh-CN" sz="2400" b="1" dirty="0">
                <a:latin typeface="+mj-ea"/>
                <a:ea typeface="+mj-ea"/>
              </a:rPr>
              <a:t>);</a:t>
            </a:r>
          </a:p>
          <a:p>
            <a:pPr eaLnBrk="1" hangingPunct="1"/>
            <a:r>
              <a:rPr lang="en-US" altLang="zh-CN" sz="2400" b="1" dirty="0">
                <a:latin typeface="+mj-ea"/>
                <a:ea typeface="+mj-ea"/>
              </a:rPr>
              <a:t>password=new </a:t>
            </a:r>
            <a:r>
              <a:rPr lang="en-US" altLang="zh-CN" sz="2400" b="1" dirty="0" err="1">
                <a:latin typeface="+mj-ea"/>
                <a:ea typeface="+mj-ea"/>
              </a:rPr>
              <a:t>JPasswordField</a:t>
            </a:r>
            <a:r>
              <a:rPr lang="en-US" altLang="zh-CN" sz="2400" b="1" dirty="0">
                <a:latin typeface="+mj-ea"/>
                <a:ea typeface="+mj-ea"/>
              </a:rPr>
              <a:t>(20);</a:t>
            </a:r>
          </a:p>
          <a:p>
            <a:pPr eaLnBrk="1" hangingPunct="1"/>
            <a:r>
              <a:rPr lang="en-US" altLang="zh-CN" sz="2400" b="1" dirty="0" err="1">
                <a:latin typeface="+mj-ea"/>
                <a:ea typeface="+mj-ea"/>
              </a:rPr>
              <a:t>password.setEchoChar</a:t>
            </a:r>
            <a:r>
              <a:rPr lang="en-US" altLang="zh-CN" sz="2400" b="1" dirty="0">
                <a:latin typeface="+mj-ea"/>
                <a:ea typeface="+mj-ea"/>
              </a:rPr>
              <a:t>('*');</a:t>
            </a:r>
          </a:p>
          <a:p>
            <a:pPr eaLnBrk="1" hangingPunct="1"/>
            <a:r>
              <a:rPr lang="en-US" altLang="zh-CN" sz="2400" b="1" dirty="0" err="1">
                <a:latin typeface="+mj-ea"/>
                <a:ea typeface="+mj-ea"/>
              </a:rPr>
              <a:t>pan.add</a:t>
            </a:r>
            <a:r>
              <a:rPr lang="en-US" altLang="zh-CN" sz="2400" b="1" dirty="0">
                <a:latin typeface="+mj-ea"/>
                <a:ea typeface="+mj-ea"/>
              </a:rPr>
              <a:t>(password);</a:t>
            </a:r>
          </a:p>
          <a:p>
            <a:pPr eaLnBrk="1" hangingPunct="1"/>
            <a:r>
              <a:rPr lang="en-US" altLang="zh-CN" sz="2400" dirty="0">
                <a:latin typeface="+mj-ea"/>
                <a:ea typeface="+mj-ea"/>
              </a:rPr>
              <a:t> </a:t>
            </a:r>
            <a:r>
              <a:rPr lang="en-US" altLang="zh-CN" sz="2400" b="1" dirty="0">
                <a:latin typeface="+mj-ea"/>
                <a:ea typeface="+mj-ea"/>
              </a:rPr>
              <a:t>……</a:t>
            </a:r>
          </a:p>
          <a:p>
            <a:pPr eaLnBrk="1" hangingPunct="1"/>
            <a:r>
              <a:rPr lang="en-US" altLang="zh-CN" sz="2400" b="1" dirty="0" err="1">
                <a:solidFill>
                  <a:srgbClr val="FF0000"/>
                </a:solidFill>
                <a:latin typeface="+mj-ea"/>
                <a:ea typeface="+mj-ea"/>
              </a:rPr>
              <a:t>con.add</a:t>
            </a:r>
            <a:r>
              <a:rPr lang="en-US" altLang="zh-CN" sz="2400" b="1" dirty="0">
                <a:solidFill>
                  <a:srgbClr val="FF0000"/>
                </a:solidFill>
                <a:latin typeface="+mj-ea"/>
                <a:ea typeface="+mj-ea"/>
              </a:rPr>
              <a:t>(pan);</a:t>
            </a:r>
          </a:p>
          <a:p>
            <a:pPr eaLnBrk="1" hangingPunct="1"/>
            <a:r>
              <a:rPr lang="en-US" altLang="zh-CN" sz="2400" b="1" dirty="0" err="1">
                <a:solidFill>
                  <a:srgbClr val="FF0000"/>
                </a:solidFill>
                <a:latin typeface="+mj-ea"/>
                <a:ea typeface="+mj-ea"/>
              </a:rPr>
              <a:t>f.setVisible</a:t>
            </a:r>
            <a:r>
              <a:rPr lang="en-US" altLang="zh-CN" sz="2400" b="1" dirty="0">
                <a:solidFill>
                  <a:srgbClr val="FF0000"/>
                </a:solidFill>
                <a:latin typeface="+mj-ea"/>
                <a:ea typeface="+mj-ea"/>
              </a:rPr>
              <a:t>(true);</a:t>
            </a:r>
            <a:endParaRPr lang="zh-CN" altLang="en-US" sz="2400" b="1" dirty="0">
              <a:solidFill>
                <a:srgbClr val="FF0000"/>
              </a:solidFill>
              <a:latin typeface="+mj-ea"/>
              <a:ea typeface="+mj-ea"/>
            </a:endParaRPr>
          </a:p>
        </p:txBody>
      </p:sp>
      <p:pic>
        <p:nvPicPr>
          <p:cNvPr id="522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912" y="2636912"/>
            <a:ext cx="3643313"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idx="1"/>
          </p:nvPr>
        </p:nvSpPr>
        <p:spPr>
          <a:xfrm>
            <a:off x="23813" y="1340768"/>
            <a:ext cx="8977312" cy="5197475"/>
          </a:xfrm>
        </p:spPr>
        <p:txBody>
          <a:bodyPr/>
          <a:lstStyle/>
          <a:p>
            <a:pPr lvl="1">
              <a:lnSpc>
                <a:spcPct val="95000"/>
              </a:lnSpc>
              <a:spcBef>
                <a:spcPct val="0"/>
              </a:spcBef>
              <a:buFont typeface="Wingdings" panose="05000000000000000000" pitchFamily="2" charset="2"/>
              <a:buChar char="n"/>
            </a:pPr>
            <a:r>
              <a:rPr lang="zh-CN" altLang="en-US" dirty="0" smtClean="0"/>
              <a:t>构造方法</a:t>
            </a:r>
          </a:p>
          <a:p>
            <a:pPr marL="1625600" lvl="2" indent="-711200">
              <a:lnSpc>
                <a:spcPct val="95000"/>
              </a:lnSpc>
              <a:spcBef>
                <a:spcPct val="0"/>
              </a:spcBef>
              <a:buFont typeface="Wingdings" panose="05000000000000000000" pitchFamily="2" charset="2"/>
              <a:buNone/>
            </a:pPr>
            <a:r>
              <a:rPr lang="en-US" altLang="zh-CN" sz="2400" dirty="0" err="1" smtClean="0">
                <a:solidFill>
                  <a:schemeClr val="tx1"/>
                </a:solidFill>
                <a:latin typeface="宋体" panose="02010600030101010101" pitchFamily="2" charset="-122"/>
              </a:rPr>
              <a:t>JSlider</a:t>
            </a:r>
            <a:r>
              <a:rPr lang="en-US" altLang="zh-CN" sz="2400" dirty="0" smtClean="0">
                <a:solidFill>
                  <a:schemeClr val="tx1"/>
                </a:solidFill>
                <a:latin typeface="宋体" panose="02010600030101010101" pitchFamily="2" charset="-122"/>
              </a:rPr>
              <a:t> slider = new</a:t>
            </a:r>
            <a:br>
              <a:rPr lang="en-US" altLang="zh-CN" sz="2400" dirty="0" smtClean="0">
                <a:solidFill>
                  <a:schemeClr val="tx1"/>
                </a:solidFill>
                <a:latin typeface="宋体" panose="02010600030101010101" pitchFamily="2" charset="-122"/>
              </a:rPr>
            </a:br>
            <a:r>
              <a:rPr lang="en-US" altLang="zh-CN" sz="2400" dirty="0" smtClean="0">
                <a:solidFill>
                  <a:schemeClr val="tx1"/>
                </a:solidFill>
                <a:latin typeface="宋体" panose="02010600030101010101" pitchFamily="2" charset="-122"/>
              </a:rPr>
              <a:t>  </a:t>
            </a:r>
            <a:r>
              <a:rPr lang="en-US" altLang="zh-CN" sz="2400" dirty="0" err="1" smtClean="0">
                <a:solidFill>
                  <a:schemeClr val="tx1"/>
                </a:solidFill>
                <a:latin typeface="宋体" panose="02010600030101010101" pitchFamily="2" charset="-122"/>
              </a:rPr>
              <a:t>JSlider</a:t>
            </a:r>
            <a:r>
              <a:rPr lang="en-US" altLang="zh-CN" sz="2400" dirty="0" smtClean="0">
                <a:solidFill>
                  <a:schemeClr val="tx1"/>
                </a:solidFill>
                <a:latin typeface="宋体" panose="02010600030101010101" pitchFamily="2" charset="-122"/>
              </a:rPr>
              <a:t>(JSlider.HORIZONTAL,0,100,10);</a:t>
            </a:r>
          </a:p>
          <a:p>
            <a:pPr lvl="1">
              <a:lnSpc>
                <a:spcPct val="95000"/>
              </a:lnSpc>
              <a:spcBef>
                <a:spcPct val="0"/>
              </a:spcBef>
              <a:buFont typeface="Wingdings" panose="05000000000000000000" pitchFamily="2" charset="2"/>
              <a:buChar char="n"/>
            </a:pPr>
            <a:r>
              <a:rPr lang="zh-CN" altLang="en-US" dirty="0" smtClean="0">
                <a:latin typeface="宋体" panose="02010600030101010101" pitchFamily="2" charset="-122"/>
              </a:rPr>
              <a:t>常用方法</a:t>
            </a:r>
          </a:p>
          <a:p>
            <a:pPr marL="1625600" lvl="2" indent="-711200">
              <a:lnSpc>
                <a:spcPct val="95000"/>
              </a:lnSpc>
              <a:spcBef>
                <a:spcPct val="0"/>
              </a:spcBef>
              <a:buClr>
                <a:schemeClr val="tx1"/>
              </a:buClr>
              <a:buFont typeface="Wingdings" panose="05000000000000000000" pitchFamily="2" charset="2"/>
              <a:buChar char="Ø"/>
            </a:pPr>
            <a:r>
              <a:rPr lang="en-US" altLang="zh-CN" sz="2400" dirty="0" smtClean="0">
                <a:solidFill>
                  <a:schemeClr val="tx1"/>
                </a:solidFill>
                <a:latin typeface="宋体" panose="02010600030101010101" pitchFamily="2" charset="-122"/>
              </a:rPr>
              <a:t>void </a:t>
            </a:r>
            <a:r>
              <a:rPr lang="en-US" altLang="zh-CN" sz="2400" dirty="0" err="1" smtClean="0">
                <a:solidFill>
                  <a:schemeClr val="tx1"/>
                </a:solidFill>
                <a:latin typeface="宋体" panose="02010600030101010101" pitchFamily="2" charset="-122"/>
              </a:rPr>
              <a:t>addChangeListener</a:t>
            </a:r>
            <a:r>
              <a:rPr lang="en-US" altLang="zh-CN" sz="2400" dirty="0" smtClean="0">
                <a:solidFill>
                  <a:schemeClr val="tx1"/>
                </a:solidFill>
                <a:latin typeface="宋体" panose="02010600030101010101" pitchFamily="2" charset="-122"/>
              </a:rPr>
              <a:t>(</a:t>
            </a:r>
            <a:r>
              <a:rPr lang="en-US" altLang="zh-CN" sz="2400" dirty="0" err="1" smtClean="0">
                <a:solidFill>
                  <a:schemeClr val="tx1"/>
                </a:solidFill>
                <a:latin typeface="宋体" panose="02010600030101010101" pitchFamily="2" charset="-122"/>
              </a:rPr>
              <a:t>ChangeListener</a:t>
            </a:r>
            <a:r>
              <a:rPr lang="en-US" altLang="zh-CN" sz="2400" dirty="0" smtClean="0">
                <a:solidFill>
                  <a:schemeClr val="tx1"/>
                </a:solidFill>
                <a:latin typeface="宋体" panose="02010600030101010101" pitchFamily="2" charset="-122"/>
              </a:rPr>
              <a:t>);</a:t>
            </a:r>
          </a:p>
          <a:p>
            <a:pPr marL="1625600" lvl="2" indent="-711200">
              <a:lnSpc>
                <a:spcPct val="95000"/>
              </a:lnSpc>
              <a:spcBef>
                <a:spcPct val="0"/>
              </a:spcBef>
              <a:buClr>
                <a:schemeClr val="tx1"/>
              </a:buClr>
              <a:buFont typeface="Wingdings" panose="05000000000000000000" pitchFamily="2" charset="2"/>
              <a:buChar char="Ø"/>
            </a:pPr>
            <a:r>
              <a:rPr lang="en-US" altLang="zh-CN" sz="2400" dirty="0" smtClean="0">
                <a:solidFill>
                  <a:schemeClr val="tx1"/>
                </a:solidFill>
                <a:latin typeface="宋体" panose="02010600030101010101" pitchFamily="2" charset="-122"/>
              </a:rPr>
              <a:t>void </a:t>
            </a:r>
            <a:r>
              <a:rPr lang="en-US" altLang="zh-CN" sz="2400" dirty="0" err="1" smtClean="0">
                <a:solidFill>
                  <a:schemeClr val="tx1"/>
                </a:solidFill>
                <a:latin typeface="宋体" panose="02010600030101010101" pitchFamily="2" charset="-122"/>
              </a:rPr>
              <a:t>setValue</a:t>
            </a:r>
            <a:r>
              <a:rPr lang="en-US" altLang="zh-CN" sz="2400" dirty="0" smtClean="0">
                <a:solidFill>
                  <a:schemeClr val="tx1"/>
                </a:solidFill>
                <a:latin typeface="宋体" panose="02010600030101010101" pitchFamily="2" charset="-122"/>
              </a:rPr>
              <a:t>(</a:t>
            </a:r>
            <a:r>
              <a:rPr lang="en-US" altLang="zh-CN" sz="2400" dirty="0" err="1" smtClean="0">
                <a:solidFill>
                  <a:schemeClr val="tx1"/>
                </a:solidFill>
                <a:latin typeface="宋体" panose="02010600030101010101" pitchFamily="2" charset="-122"/>
              </a:rPr>
              <a:t>int</a:t>
            </a:r>
            <a:r>
              <a:rPr lang="en-US" altLang="zh-CN" sz="2400" dirty="0" smtClean="0">
                <a:solidFill>
                  <a:schemeClr val="tx1"/>
                </a:solidFill>
                <a:latin typeface="宋体" panose="02010600030101010101" pitchFamily="2" charset="-122"/>
              </a:rPr>
              <a:t>);</a:t>
            </a:r>
          </a:p>
          <a:p>
            <a:pPr marL="1625600" lvl="2" indent="-711200">
              <a:lnSpc>
                <a:spcPct val="95000"/>
              </a:lnSpc>
              <a:spcBef>
                <a:spcPct val="0"/>
              </a:spcBef>
              <a:buClr>
                <a:schemeClr val="tx1"/>
              </a:buClr>
              <a:buFont typeface="Wingdings" panose="05000000000000000000" pitchFamily="2" charset="2"/>
              <a:buChar char="Ø"/>
            </a:pPr>
            <a:r>
              <a:rPr lang="en-US" altLang="zh-CN" sz="2400" dirty="0" err="1" smtClean="0">
                <a:solidFill>
                  <a:schemeClr val="tx1"/>
                </a:solidFill>
                <a:latin typeface="宋体" panose="02010600030101010101" pitchFamily="2" charset="-122"/>
              </a:rPr>
              <a:t>int</a:t>
            </a:r>
            <a:r>
              <a:rPr lang="en-US" altLang="zh-CN" sz="2400" dirty="0" smtClean="0">
                <a:solidFill>
                  <a:schemeClr val="tx1"/>
                </a:solidFill>
                <a:latin typeface="宋体" panose="02010600030101010101" pitchFamily="2" charset="-122"/>
              </a:rPr>
              <a:t>  </a:t>
            </a:r>
            <a:r>
              <a:rPr lang="en-US" altLang="zh-CN" sz="2400" dirty="0" err="1" smtClean="0">
                <a:solidFill>
                  <a:schemeClr val="tx1"/>
                </a:solidFill>
                <a:latin typeface="宋体" panose="02010600030101010101" pitchFamily="2" charset="-122"/>
              </a:rPr>
              <a:t>getValue</a:t>
            </a:r>
            <a:r>
              <a:rPr lang="en-US" altLang="zh-CN" sz="2400" dirty="0" smtClean="0">
                <a:solidFill>
                  <a:schemeClr val="tx1"/>
                </a:solidFill>
                <a:latin typeface="宋体" panose="02010600030101010101" pitchFamily="2" charset="-122"/>
              </a:rPr>
              <a:t>();</a:t>
            </a:r>
          </a:p>
          <a:p>
            <a:pPr marL="1625600" lvl="2" indent="-711200">
              <a:lnSpc>
                <a:spcPct val="95000"/>
              </a:lnSpc>
              <a:spcBef>
                <a:spcPct val="0"/>
              </a:spcBef>
              <a:buClr>
                <a:schemeClr val="tx1"/>
              </a:buClr>
              <a:buFont typeface="Wingdings" panose="05000000000000000000" pitchFamily="2" charset="2"/>
              <a:buChar char="Ø"/>
            </a:pPr>
            <a:r>
              <a:rPr lang="en-US" altLang="zh-CN" sz="2400" dirty="0" smtClean="0">
                <a:solidFill>
                  <a:schemeClr val="tx1"/>
                </a:solidFill>
                <a:latin typeface="宋体" panose="02010600030101010101" pitchFamily="2" charset="-122"/>
              </a:rPr>
              <a:t>void </a:t>
            </a:r>
            <a:r>
              <a:rPr lang="en-US" altLang="zh-CN" sz="2400" dirty="0" err="1" smtClean="0">
                <a:solidFill>
                  <a:schemeClr val="tx1"/>
                </a:solidFill>
                <a:latin typeface="宋体" panose="02010600030101010101" pitchFamily="2" charset="-122"/>
              </a:rPr>
              <a:t>setMajorTickSpacing</a:t>
            </a:r>
            <a:r>
              <a:rPr lang="en-US" altLang="zh-CN" sz="2400" dirty="0" smtClean="0">
                <a:solidFill>
                  <a:schemeClr val="tx1"/>
                </a:solidFill>
                <a:latin typeface="宋体" panose="02010600030101010101" pitchFamily="2" charset="-122"/>
              </a:rPr>
              <a:t>(</a:t>
            </a:r>
            <a:r>
              <a:rPr lang="en-US" altLang="zh-CN" sz="2400" dirty="0" err="1" smtClean="0">
                <a:solidFill>
                  <a:schemeClr val="tx1"/>
                </a:solidFill>
                <a:latin typeface="宋体" panose="02010600030101010101" pitchFamily="2" charset="-122"/>
              </a:rPr>
              <a:t>int</a:t>
            </a:r>
            <a:r>
              <a:rPr lang="en-US" altLang="zh-CN" sz="2400" dirty="0" smtClean="0">
                <a:solidFill>
                  <a:schemeClr val="tx1"/>
                </a:solidFill>
                <a:latin typeface="宋体" panose="02010600030101010101" pitchFamily="2" charset="-122"/>
              </a:rPr>
              <a:t>);</a:t>
            </a:r>
          </a:p>
          <a:p>
            <a:pPr marL="1625600" lvl="2" indent="-711200">
              <a:lnSpc>
                <a:spcPct val="95000"/>
              </a:lnSpc>
              <a:spcBef>
                <a:spcPct val="0"/>
              </a:spcBef>
              <a:buClr>
                <a:schemeClr val="tx1"/>
              </a:buClr>
              <a:buFont typeface="Wingdings" panose="05000000000000000000" pitchFamily="2" charset="2"/>
              <a:buChar char="Ø"/>
            </a:pPr>
            <a:r>
              <a:rPr lang="en-US" altLang="zh-CN" sz="2400" dirty="0" smtClean="0">
                <a:solidFill>
                  <a:schemeClr val="tx1"/>
                </a:solidFill>
                <a:latin typeface="宋体" panose="02010600030101010101" pitchFamily="2" charset="-122"/>
              </a:rPr>
              <a:t>void </a:t>
            </a:r>
            <a:r>
              <a:rPr lang="en-US" altLang="zh-CN" sz="2400" dirty="0" err="1" smtClean="0">
                <a:solidFill>
                  <a:schemeClr val="tx1"/>
                </a:solidFill>
                <a:latin typeface="宋体" panose="02010600030101010101" pitchFamily="2" charset="-122"/>
              </a:rPr>
              <a:t>setMinorTickSpacing</a:t>
            </a:r>
            <a:r>
              <a:rPr lang="en-US" altLang="zh-CN" sz="2400" dirty="0" smtClean="0">
                <a:solidFill>
                  <a:schemeClr val="tx1"/>
                </a:solidFill>
                <a:latin typeface="宋体" panose="02010600030101010101" pitchFamily="2" charset="-122"/>
              </a:rPr>
              <a:t>(</a:t>
            </a:r>
            <a:r>
              <a:rPr lang="en-US" altLang="zh-CN" sz="2400" dirty="0" err="1" smtClean="0">
                <a:solidFill>
                  <a:schemeClr val="tx1"/>
                </a:solidFill>
                <a:latin typeface="宋体" panose="02010600030101010101" pitchFamily="2" charset="-122"/>
              </a:rPr>
              <a:t>int</a:t>
            </a:r>
            <a:r>
              <a:rPr lang="en-US" altLang="zh-CN" sz="2400" dirty="0" smtClean="0">
                <a:solidFill>
                  <a:schemeClr val="tx1"/>
                </a:solidFill>
                <a:latin typeface="宋体" panose="02010600030101010101" pitchFamily="2" charset="-122"/>
              </a:rPr>
              <a:t>);</a:t>
            </a:r>
          </a:p>
          <a:p>
            <a:pPr marL="1625600" lvl="2" indent="-711200">
              <a:lnSpc>
                <a:spcPct val="95000"/>
              </a:lnSpc>
              <a:spcBef>
                <a:spcPct val="0"/>
              </a:spcBef>
              <a:buClr>
                <a:schemeClr val="tx1"/>
              </a:buClr>
              <a:buFont typeface="Wingdings" panose="05000000000000000000" pitchFamily="2" charset="2"/>
              <a:buChar char="Ø"/>
            </a:pPr>
            <a:r>
              <a:rPr lang="en-US" altLang="zh-CN" sz="2400" dirty="0" smtClean="0">
                <a:solidFill>
                  <a:schemeClr val="tx1"/>
                </a:solidFill>
                <a:latin typeface="宋体" panose="02010600030101010101" pitchFamily="2" charset="-122"/>
              </a:rPr>
              <a:t>void </a:t>
            </a:r>
            <a:r>
              <a:rPr lang="en-US" altLang="zh-CN" sz="2400" dirty="0" err="1" smtClean="0">
                <a:solidFill>
                  <a:schemeClr val="tx1"/>
                </a:solidFill>
                <a:latin typeface="宋体" panose="02010600030101010101" pitchFamily="2" charset="-122"/>
              </a:rPr>
              <a:t>setPaintTicks</a:t>
            </a:r>
            <a:r>
              <a:rPr lang="en-US" altLang="zh-CN" sz="2400" dirty="0" smtClean="0">
                <a:solidFill>
                  <a:schemeClr val="tx1"/>
                </a:solidFill>
                <a:latin typeface="宋体" panose="02010600030101010101" pitchFamily="2" charset="-122"/>
              </a:rPr>
              <a:t>(</a:t>
            </a:r>
            <a:r>
              <a:rPr lang="en-US" altLang="zh-CN" sz="2400" dirty="0" err="1" smtClean="0">
                <a:solidFill>
                  <a:schemeClr val="tx1"/>
                </a:solidFill>
                <a:latin typeface="宋体" panose="02010600030101010101" pitchFamily="2" charset="-122"/>
              </a:rPr>
              <a:t>boolean</a:t>
            </a:r>
            <a:r>
              <a:rPr lang="en-US" altLang="zh-CN" sz="2400" dirty="0" smtClean="0">
                <a:solidFill>
                  <a:schemeClr val="tx1"/>
                </a:solidFill>
                <a:latin typeface="宋体" panose="02010600030101010101" pitchFamily="2" charset="-122"/>
              </a:rPr>
              <a:t>); //false</a:t>
            </a:r>
          </a:p>
          <a:p>
            <a:pPr marL="1625600" lvl="2" indent="-711200">
              <a:lnSpc>
                <a:spcPct val="95000"/>
              </a:lnSpc>
              <a:spcBef>
                <a:spcPct val="0"/>
              </a:spcBef>
              <a:buClr>
                <a:schemeClr val="tx1"/>
              </a:buClr>
              <a:buFont typeface="Wingdings" panose="05000000000000000000" pitchFamily="2" charset="2"/>
              <a:buChar char="Ø"/>
            </a:pPr>
            <a:r>
              <a:rPr lang="en-US" altLang="zh-CN" sz="2400" dirty="0" smtClean="0">
                <a:solidFill>
                  <a:schemeClr val="tx1"/>
                </a:solidFill>
                <a:latin typeface="宋体" panose="02010600030101010101" pitchFamily="2" charset="-122"/>
              </a:rPr>
              <a:t>void </a:t>
            </a:r>
            <a:r>
              <a:rPr lang="en-US" altLang="zh-CN" sz="2400" dirty="0" err="1" smtClean="0">
                <a:solidFill>
                  <a:schemeClr val="tx1"/>
                </a:solidFill>
                <a:latin typeface="宋体" panose="02010600030101010101" pitchFamily="2" charset="-122"/>
              </a:rPr>
              <a:t>setPaintLabels</a:t>
            </a:r>
            <a:r>
              <a:rPr lang="en-US" altLang="zh-CN" sz="2400" dirty="0" smtClean="0">
                <a:solidFill>
                  <a:schemeClr val="tx1"/>
                </a:solidFill>
                <a:latin typeface="宋体" panose="02010600030101010101" pitchFamily="2" charset="-122"/>
              </a:rPr>
              <a:t>(</a:t>
            </a:r>
            <a:r>
              <a:rPr lang="en-US" altLang="zh-CN" sz="2400" dirty="0" err="1" smtClean="0">
                <a:solidFill>
                  <a:schemeClr val="tx1"/>
                </a:solidFill>
                <a:latin typeface="宋体" panose="02010600030101010101" pitchFamily="2" charset="-122"/>
              </a:rPr>
              <a:t>boolean</a:t>
            </a:r>
            <a:r>
              <a:rPr lang="en-US" altLang="zh-CN" sz="2400" dirty="0" smtClean="0">
                <a:solidFill>
                  <a:schemeClr val="tx1"/>
                </a:solidFill>
                <a:latin typeface="宋体" panose="02010600030101010101" pitchFamily="2" charset="-122"/>
              </a:rPr>
              <a:t>); //false</a:t>
            </a:r>
          </a:p>
          <a:p>
            <a:pPr marL="1625600" lvl="2" indent="-711200">
              <a:lnSpc>
                <a:spcPct val="95000"/>
              </a:lnSpc>
              <a:spcBef>
                <a:spcPct val="0"/>
              </a:spcBef>
              <a:buClr>
                <a:schemeClr val="tx1"/>
              </a:buClr>
              <a:buFont typeface="Wingdings" panose="05000000000000000000" pitchFamily="2" charset="2"/>
              <a:buChar char="Ø"/>
            </a:pPr>
            <a:r>
              <a:rPr lang="en-US" altLang="zh-CN" sz="2400" dirty="0" smtClean="0">
                <a:solidFill>
                  <a:schemeClr val="tx1"/>
                </a:solidFill>
                <a:latin typeface="宋体" panose="02010600030101010101" pitchFamily="2" charset="-122"/>
              </a:rPr>
              <a:t>void </a:t>
            </a:r>
            <a:r>
              <a:rPr lang="en-US" altLang="zh-CN" sz="2400" dirty="0" err="1" smtClean="0">
                <a:solidFill>
                  <a:schemeClr val="tx1"/>
                </a:solidFill>
                <a:latin typeface="宋体" panose="02010600030101010101" pitchFamily="2" charset="-122"/>
              </a:rPr>
              <a:t>setPaintTrack</a:t>
            </a:r>
            <a:r>
              <a:rPr lang="en-US" altLang="zh-CN" sz="2400" dirty="0" smtClean="0">
                <a:solidFill>
                  <a:schemeClr val="tx1"/>
                </a:solidFill>
                <a:latin typeface="宋体" panose="02010600030101010101" pitchFamily="2" charset="-122"/>
              </a:rPr>
              <a:t>(</a:t>
            </a:r>
            <a:r>
              <a:rPr lang="en-US" altLang="zh-CN" sz="2400" dirty="0" err="1" smtClean="0">
                <a:solidFill>
                  <a:schemeClr val="tx1"/>
                </a:solidFill>
                <a:latin typeface="宋体" panose="02010600030101010101" pitchFamily="2" charset="-122"/>
              </a:rPr>
              <a:t>boolean</a:t>
            </a:r>
            <a:r>
              <a:rPr lang="en-US" altLang="zh-CN" sz="2400" dirty="0" smtClean="0">
                <a:solidFill>
                  <a:schemeClr val="tx1"/>
                </a:solidFill>
                <a:latin typeface="宋体" panose="02010600030101010101" pitchFamily="2" charset="-122"/>
              </a:rPr>
              <a:t>); //true</a:t>
            </a:r>
          </a:p>
          <a:p>
            <a:pPr marL="1625600" lvl="2" indent="-711200">
              <a:lnSpc>
                <a:spcPct val="95000"/>
              </a:lnSpc>
              <a:spcBef>
                <a:spcPct val="0"/>
              </a:spcBef>
              <a:buClr>
                <a:schemeClr val="tx1"/>
              </a:buClr>
              <a:buFont typeface="Wingdings" panose="05000000000000000000" pitchFamily="2" charset="2"/>
              <a:buChar char="Ø"/>
            </a:pPr>
            <a:r>
              <a:rPr lang="en-US" altLang="zh-CN" sz="2400" dirty="0" smtClean="0">
                <a:solidFill>
                  <a:schemeClr val="tx1"/>
                </a:solidFill>
                <a:latin typeface="宋体" panose="02010600030101010101" pitchFamily="2" charset="-122"/>
              </a:rPr>
              <a:t>void </a:t>
            </a:r>
            <a:r>
              <a:rPr lang="en-US" altLang="zh-CN" sz="2400" dirty="0" err="1" smtClean="0">
                <a:solidFill>
                  <a:schemeClr val="tx1"/>
                </a:solidFill>
                <a:latin typeface="宋体" panose="02010600030101010101" pitchFamily="2" charset="-122"/>
              </a:rPr>
              <a:t>setSnapToTicks</a:t>
            </a:r>
            <a:r>
              <a:rPr lang="en-US" altLang="zh-CN" sz="2400" dirty="0" smtClean="0">
                <a:solidFill>
                  <a:schemeClr val="tx1"/>
                </a:solidFill>
                <a:latin typeface="宋体" panose="02010600030101010101" pitchFamily="2" charset="-122"/>
              </a:rPr>
              <a:t>(</a:t>
            </a:r>
            <a:r>
              <a:rPr lang="en-US" altLang="zh-CN" sz="2400" dirty="0" err="1" smtClean="0">
                <a:solidFill>
                  <a:schemeClr val="tx1"/>
                </a:solidFill>
                <a:latin typeface="宋体" panose="02010600030101010101" pitchFamily="2" charset="-122"/>
              </a:rPr>
              <a:t>boolean</a:t>
            </a:r>
            <a:r>
              <a:rPr lang="en-US" altLang="zh-CN" sz="2400" dirty="0" smtClean="0">
                <a:solidFill>
                  <a:schemeClr val="tx1"/>
                </a:solidFill>
                <a:latin typeface="宋体" panose="02010600030101010101" pitchFamily="2" charset="-122"/>
              </a:rPr>
              <a:t>); //false</a:t>
            </a:r>
          </a:p>
          <a:p>
            <a:endParaRPr lang="zh-CN" altLang="en-US" dirty="0" smtClean="0"/>
          </a:p>
        </p:txBody>
      </p:sp>
      <p:sp>
        <p:nvSpPr>
          <p:cNvPr id="3"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rgbClr val="FFC000"/>
                </a:solidFill>
                <a:effectLst>
                  <a:outerShdw blurRad="38100" dist="38100" dir="2700000" algn="tl">
                    <a:srgbClr val="000000">
                      <a:alpha val="43137"/>
                    </a:srgbClr>
                  </a:outerShdw>
                </a:effectLst>
                <a:latin typeface="+mj-ea"/>
                <a:ea typeface="+mj-ea"/>
              </a:rPr>
              <a:t>滑动条</a:t>
            </a:r>
            <a:r>
              <a:rPr lang="zh-CN" altLang="en-US" sz="3600" b="1" dirty="0">
                <a:solidFill>
                  <a:schemeClr val="hlink"/>
                </a:solidFill>
                <a:latin typeface="+mj-ea"/>
                <a:ea typeface="+mj-ea"/>
              </a:rPr>
              <a:t>（</a:t>
            </a:r>
            <a:r>
              <a:rPr lang="en-US" altLang="zh-CN" sz="3600" dirty="0"/>
              <a:t> </a:t>
            </a:r>
            <a:r>
              <a:rPr lang="en-US" altLang="zh-CN" sz="3600" dirty="0" err="1"/>
              <a:t>JSlider</a:t>
            </a:r>
            <a:r>
              <a:rPr lang="en-US" altLang="zh-CN" sz="3600" dirty="0"/>
              <a:t> </a:t>
            </a:r>
            <a:r>
              <a:rPr lang="zh-CN" altLang="en-US" sz="3600" b="1" dirty="0">
                <a:solidFill>
                  <a:schemeClr val="hlink"/>
                </a:solidFill>
                <a:latin typeface="+mj-ea"/>
                <a:ea typeface="+mj-ea"/>
              </a:rPr>
              <a:t>）</a:t>
            </a:r>
          </a:p>
          <a:p>
            <a:pPr lvl="1" algn="ctr">
              <a:defRPr/>
            </a:pPr>
            <a:endParaRPr lang="zh-CN" altLang="en-US" sz="3600" b="1" dirty="0">
              <a:solidFill>
                <a:schemeClr val="hlink"/>
              </a:solidFill>
              <a:latin typeface="+mj-ea"/>
              <a:ea typeface="+mj-ea"/>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idx="1"/>
          </p:nvPr>
        </p:nvSpPr>
        <p:spPr>
          <a:xfrm>
            <a:off x="28575" y="1124744"/>
            <a:ext cx="8977313" cy="5054600"/>
          </a:xfrm>
        </p:spPr>
        <p:txBody>
          <a:bodyPr/>
          <a:lstStyle/>
          <a:p>
            <a:pPr marL="711200" lvl="2" indent="-711200">
              <a:buClr>
                <a:schemeClr val="tx1"/>
              </a:buClr>
              <a:buFont typeface="Wingdings" panose="05000000000000000000" pitchFamily="2" charset="2"/>
              <a:buNone/>
            </a:pPr>
            <a:r>
              <a:rPr lang="zh-CN" altLang="en-US" dirty="0" smtClean="0"/>
              <a:t>步骤二：</a:t>
            </a:r>
            <a:r>
              <a:rPr lang="zh-CN" altLang="en-US" dirty="0" smtClean="0">
                <a:solidFill>
                  <a:schemeClr val="tx1"/>
                </a:solidFill>
              </a:rPr>
              <a:t>添加加分选项（加分的选项采用滑动条实现）</a:t>
            </a:r>
            <a:endParaRPr lang="zh-CN" altLang="en-US" sz="2400" dirty="0" smtClean="0">
              <a:solidFill>
                <a:schemeClr val="tx1"/>
              </a:solidFill>
            </a:endParaRPr>
          </a:p>
          <a:p>
            <a:pPr>
              <a:buFont typeface="Wingdings" panose="05000000000000000000" pitchFamily="2" charset="2"/>
              <a:buNone/>
            </a:pPr>
            <a:endParaRPr lang="zh-CN" altLang="en-US" dirty="0" smtClean="0"/>
          </a:p>
        </p:txBody>
      </p:sp>
      <p:sp>
        <p:nvSpPr>
          <p:cNvPr id="3" name="Rectangle 2"/>
          <p:cNvSpPr txBox="1">
            <a:spLocks noChangeArrowheads="1"/>
          </p:cNvSpPr>
          <p:nvPr/>
        </p:nvSpPr>
        <p:spPr>
          <a:xfrm>
            <a:off x="251520" y="404664"/>
            <a:ext cx="8229600"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示例：学生信息管理系统</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
        <p:nvSpPr>
          <p:cNvPr id="54277" name="TextBox 5"/>
          <p:cNvSpPr txBox="1">
            <a:spLocks noChangeArrowheads="1"/>
          </p:cNvSpPr>
          <p:nvPr/>
        </p:nvSpPr>
        <p:spPr bwMode="auto">
          <a:xfrm>
            <a:off x="14287" y="1556792"/>
            <a:ext cx="8643938"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sz="2400" b="1" dirty="0" err="1">
                <a:solidFill>
                  <a:srgbClr val="FF0000"/>
                </a:solidFill>
              </a:rPr>
              <a:t>JFrame</a:t>
            </a:r>
            <a:r>
              <a:rPr lang="en-US" altLang="zh-CN" sz="2400" b="1" dirty="0">
                <a:solidFill>
                  <a:srgbClr val="FF0000"/>
                </a:solidFill>
              </a:rPr>
              <a:t> f=new </a:t>
            </a:r>
            <a:r>
              <a:rPr lang="en-US" altLang="zh-CN" sz="2400" b="1" dirty="0" err="1">
                <a:solidFill>
                  <a:srgbClr val="FF0000"/>
                </a:solidFill>
              </a:rPr>
              <a:t>JFrame</a:t>
            </a:r>
            <a:r>
              <a:rPr lang="en-US" altLang="zh-CN" sz="2400" b="1" dirty="0">
                <a:solidFill>
                  <a:srgbClr val="FF0000"/>
                </a:solidFill>
              </a:rPr>
              <a:t>();    ……</a:t>
            </a:r>
          </a:p>
          <a:p>
            <a:pPr eaLnBrk="1" hangingPunct="1"/>
            <a:r>
              <a:rPr lang="en-US" altLang="zh-CN" sz="2400" b="1" dirty="0">
                <a:solidFill>
                  <a:srgbClr val="FF0000"/>
                </a:solidFill>
              </a:rPr>
              <a:t>Container con=</a:t>
            </a:r>
            <a:r>
              <a:rPr lang="en-US" altLang="zh-CN" sz="2400" b="1" dirty="0" err="1">
                <a:solidFill>
                  <a:srgbClr val="FF0000"/>
                </a:solidFill>
              </a:rPr>
              <a:t>f.getContentPane</a:t>
            </a:r>
            <a:r>
              <a:rPr lang="en-US" altLang="zh-CN" sz="2400" b="1" dirty="0">
                <a:solidFill>
                  <a:srgbClr val="FF0000"/>
                </a:solidFill>
              </a:rPr>
              <a:t>();</a:t>
            </a:r>
          </a:p>
          <a:p>
            <a:pPr eaLnBrk="1" hangingPunct="1"/>
            <a:r>
              <a:rPr lang="en-US" altLang="zh-CN" sz="2400" b="1" dirty="0" err="1">
                <a:solidFill>
                  <a:srgbClr val="FF0000"/>
                </a:solidFill>
              </a:rPr>
              <a:t>Jpanel</a:t>
            </a:r>
            <a:r>
              <a:rPr lang="en-US" altLang="zh-CN" sz="2400" b="1" dirty="0">
                <a:solidFill>
                  <a:srgbClr val="FF0000"/>
                </a:solidFill>
              </a:rPr>
              <a:t> pan=new </a:t>
            </a:r>
            <a:r>
              <a:rPr lang="en-US" altLang="zh-CN" sz="2400" b="1" dirty="0" err="1">
                <a:solidFill>
                  <a:srgbClr val="FF0000"/>
                </a:solidFill>
              </a:rPr>
              <a:t>JPanel</a:t>
            </a:r>
            <a:r>
              <a:rPr lang="en-US" altLang="zh-CN" sz="2400" b="1" dirty="0">
                <a:solidFill>
                  <a:srgbClr val="FF0000"/>
                </a:solidFill>
              </a:rPr>
              <a:t>();    ……</a:t>
            </a:r>
          </a:p>
          <a:p>
            <a:pPr eaLnBrk="1" hangingPunct="1"/>
            <a:r>
              <a:rPr lang="en-US" altLang="zh-CN" sz="2400" b="1" dirty="0" err="1"/>
              <a:t>JLabel</a:t>
            </a:r>
            <a:r>
              <a:rPr lang="en-US" altLang="zh-CN" sz="2400" b="1" dirty="0"/>
              <a:t> </a:t>
            </a:r>
            <a:r>
              <a:rPr lang="en-US" altLang="zh-CN" sz="2400" b="1" dirty="0" err="1"/>
              <a:t>l_jf</a:t>
            </a:r>
            <a:r>
              <a:rPr lang="en-US" altLang="zh-CN" sz="2400" b="1" dirty="0"/>
              <a:t>=new </a:t>
            </a:r>
            <a:r>
              <a:rPr lang="en-US" altLang="zh-CN" sz="2400" b="1" dirty="0" err="1"/>
              <a:t>JLabel</a:t>
            </a:r>
            <a:r>
              <a:rPr lang="en-US" altLang="zh-CN" sz="2400" b="1" dirty="0"/>
              <a:t>("</a:t>
            </a:r>
            <a:r>
              <a:rPr lang="zh-CN" altLang="en-US" sz="2400" b="1" dirty="0"/>
              <a:t>加分</a:t>
            </a:r>
            <a:r>
              <a:rPr lang="en-US" altLang="zh-CN" sz="2400" b="1" dirty="0"/>
              <a:t>");     </a:t>
            </a:r>
            <a:r>
              <a:rPr lang="en-US" altLang="zh-CN" sz="2400" b="1" dirty="0" err="1"/>
              <a:t>pan.add</a:t>
            </a:r>
            <a:r>
              <a:rPr lang="en-US" altLang="zh-CN" sz="2400" b="1" dirty="0"/>
              <a:t>(</a:t>
            </a:r>
            <a:r>
              <a:rPr lang="en-US" altLang="zh-CN" sz="2400" b="1" dirty="0" err="1"/>
              <a:t>l_jf</a:t>
            </a:r>
            <a:r>
              <a:rPr lang="en-US" altLang="zh-CN" sz="2400" b="1" dirty="0"/>
              <a:t>);</a:t>
            </a:r>
          </a:p>
          <a:p>
            <a:pPr eaLnBrk="1" hangingPunct="1"/>
            <a:r>
              <a:rPr lang="en-US" altLang="zh-CN" sz="2400" b="1" dirty="0"/>
              <a:t>addition = new </a:t>
            </a:r>
            <a:r>
              <a:rPr lang="en-US" altLang="zh-CN" sz="2400" b="1" dirty="0" err="1"/>
              <a:t>JSlider</a:t>
            </a:r>
            <a:r>
              <a:rPr lang="en-US" altLang="zh-CN" sz="2400" b="1" dirty="0"/>
              <a:t>(</a:t>
            </a:r>
            <a:r>
              <a:rPr lang="en-US" altLang="zh-CN" sz="2400" b="1" dirty="0" err="1"/>
              <a:t>JSlider.</a:t>
            </a:r>
            <a:r>
              <a:rPr lang="en-US" altLang="zh-CN" sz="2400" b="1" i="1" dirty="0" err="1"/>
              <a:t>HORIZONTAL</a:t>
            </a:r>
            <a:r>
              <a:rPr lang="en-US" altLang="zh-CN" sz="2400" b="1" i="1" dirty="0"/>
              <a:t>, 0, 100, 50);</a:t>
            </a:r>
          </a:p>
          <a:p>
            <a:pPr eaLnBrk="1" hangingPunct="1"/>
            <a:r>
              <a:rPr lang="en-US" altLang="zh-CN" sz="2400" b="1" dirty="0" err="1"/>
              <a:t>addition.setMajorTickSpacing</a:t>
            </a:r>
            <a:r>
              <a:rPr lang="en-US" altLang="zh-CN" sz="2400" b="1" dirty="0"/>
              <a:t>(10);</a:t>
            </a:r>
          </a:p>
          <a:p>
            <a:pPr eaLnBrk="1" hangingPunct="1"/>
            <a:r>
              <a:rPr lang="en-US" altLang="zh-CN" sz="2400" b="1" dirty="0" err="1"/>
              <a:t>addition.setMinorTickSpacing</a:t>
            </a:r>
            <a:r>
              <a:rPr lang="en-US" altLang="zh-CN" sz="2400" b="1" dirty="0"/>
              <a:t>(5);</a:t>
            </a:r>
          </a:p>
          <a:p>
            <a:pPr eaLnBrk="1" hangingPunct="1"/>
            <a:r>
              <a:rPr lang="en-US" altLang="zh-CN" sz="2400" b="1" dirty="0" err="1"/>
              <a:t>addition.setPaintTicks</a:t>
            </a:r>
            <a:r>
              <a:rPr lang="en-US" altLang="zh-CN" sz="2400" b="1" dirty="0"/>
              <a:t>(true);</a:t>
            </a:r>
          </a:p>
          <a:p>
            <a:pPr eaLnBrk="1" hangingPunct="1"/>
            <a:r>
              <a:rPr lang="en-US" altLang="zh-CN" sz="2400" b="1" dirty="0" err="1"/>
              <a:t>addition.setPaintLabels</a:t>
            </a:r>
            <a:r>
              <a:rPr lang="en-US" altLang="zh-CN" sz="2400" b="1" dirty="0"/>
              <a:t>(true);</a:t>
            </a:r>
          </a:p>
          <a:p>
            <a:pPr eaLnBrk="1" hangingPunct="1"/>
            <a:r>
              <a:rPr lang="en-US" altLang="zh-CN" sz="2400" b="1" dirty="0" err="1"/>
              <a:t>addition.setSnapToTicks</a:t>
            </a:r>
            <a:r>
              <a:rPr lang="en-US" altLang="zh-CN" sz="2400" b="1" dirty="0"/>
              <a:t>(true);</a:t>
            </a:r>
          </a:p>
          <a:p>
            <a:pPr eaLnBrk="1" hangingPunct="1"/>
            <a:r>
              <a:rPr lang="en-US" altLang="zh-CN" sz="2400" b="1" dirty="0" err="1"/>
              <a:t>pan.add</a:t>
            </a:r>
            <a:r>
              <a:rPr lang="en-US" altLang="zh-CN" sz="2400" b="1" dirty="0"/>
              <a:t>(addition); ……</a:t>
            </a:r>
          </a:p>
          <a:p>
            <a:pPr eaLnBrk="1" hangingPunct="1"/>
            <a:r>
              <a:rPr lang="en-US" altLang="zh-CN" sz="2400" b="1" dirty="0" err="1">
                <a:solidFill>
                  <a:srgbClr val="FF0000"/>
                </a:solidFill>
              </a:rPr>
              <a:t>con.add</a:t>
            </a:r>
            <a:r>
              <a:rPr lang="en-US" altLang="zh-CN" sz="2400" b="1" dirty="0">
                <a:solidFill>
                  <a:srgbClr val="FF0000"/>
                </a:solidFill>
              </a:rPr>
              <a:t>(pan);</a:t>
            </a:r>
          </a:p>
          <a:p>
            <a:pPr eaLnBrk="1" hangingPunct="1"/>
            <a:r>
              <a:rPr lang="en-US" altLang="zh-CN" sz="2400" b="1" dirty="0" err="1">
                <a:solidFill>
                  <a:srgbClr val="FF0000"/>
                </a:solidFill>
              </a:rPr>
              <a:t>f.setVisible</a:t>
            </a:r>
            <a:r>
              <a:rPr lang="en-US" altLang="zh-CN" sz="2400" b="1" dirty="0">
                <a:solidFill>
                  <a:srgbClr val="FF0000"/>
                </a:solidFill>
              </a:rPr>
              <a:t>(true);</a:t>
            </a:r>
            <a:endParaRPr lang="zh-CN" altLang="en-US" sz="2400" b="1" dirty="0">
              <a:solidFill>
                <a:srgbClr val="FF0000"/>
              </a:solidFill>
            </a:endParaRPr>
          </a:p>
        </p:txBody>
      </p:sp>
      <p:pic>
        <p:nvPicPr>
          <p:cNvPr id="542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531318"/>
            <a:ext cx="3785816" cy="316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7188" y="1340768"/>
            <a:ext cx="8620125" cy="5040560"/>
          </a:xfrm>
        </p:spPr>
        <p:txBody>
          <a:bodyPr/>
          <a:lstStyle/>
          <a:p>
            <a:pPr lvl="1">
              <a:lnSpc>
                <a:spcPct val="95000"/>
              </a:lnSpc>
              <a:spcBef>
                <a:spcPct val="0"/>
              </a:spcBef>
              <a:buFont typeface="Wingdings" panose="05000000000000000000" pitchFamily="2" charset="2"/>
              <a:buChar char="n"/>
              <a:defRPr/>
            </a:pPr>
            <a:r>
              <a:rPr lang="zh-CN" altLang="en-US" dirty="0" smtClean="0">
                <a:latin typeface="+mj-ea"/>
                <a:ea typeface="+mj-ea"/>
              </a:rPr>
              <a:t>构造方法</a:t>
            </a:r>
          </a:p>
          <a:p>
            <a:pPr marL="0" lvl="2" indent="0">
              <a:lnSpc>
                <a:spcPct val="95000"/>
              </a:lnSpc>
              <a:spcBef>
                <a:spcPct val="0"/>
              </a:spcBef>
              <a:spcAft>
                <a:spcPts val="0"/>
              </a:spcAft>
              <a:buFont typeface="Wingdings" panose="05000000000000000000" pitchFamily="2" charset="2"/>
              <a:buNone/>
              <a:defRPr/>
            </a:pPr>
            <a:r>
              <a:rPr lang="en-US" altLang="zh-CN" dirty="0" smtClean="0">
                <a:solidFill>
                  <a:schemeClr val="tx1"/>
                </a:solidFill>
                <a:latin typeface="+mj-ea"/>
                <a:ea typeface="+mj-ea"/>
              </a:rPr>
              <a:t> </a:t>
            </a:r>
            <a:r>
              <a:rPr lang="en-US" altLang="zh-CN" sz="2400" dirty="0" err="1" smtClean="0">
                <a:solidFill>
                  <a:schemeClr val="tx1"/>
                </a:solidFill>
                <a:latin typeface="+mj-ea"/>
                <a:ea typeface="+mj-ea"/>
              </a:rPr>
              <a:t>JProgressBar</a:t>
            </a:r>
            <a:r>
              <a:rPr lang="en-US" altLang="zh-CN" sz="2400" dirty="0" smtClean="0">
                <a:solidFill>
                  <a:schemeClr val="tx1"/>
                </a:solidFill>
                <a:latin typeface="+mj-ea"/>
                <a:ea typeface="+mj-ea"/>
              </a:rPr>
              <a:t>(</a:t>
            </a:r>
            <a:r>
              <a:rPr lang="en-US" altLang="zh-CN" sz="2400" dirty="0" err="1" smtClean="0">
                <a:solidFill>
                  <a:schemeClr val="tx1"/>
                </a:solidFill>
                <a:latin typeface="+mj-ea"/>
                <a:ea typeface="+mj-ea"/>
              </a:rPr>
              <a:t>int,int,int</a:t>
            </a:r>
            <a:r>
              <a:rPr lang="en-US" altLang="zh-CN" sz="2400" dirty="0" smtClean="0">
                <a:solidFill>
                  <a:schemeClr val="tx1"/>
                </a:solidFill>
                <a:latin typeface="+mj-ea"/>
                <a:ea typeface="+mj-ea"/>
              </a:rPr>
              <a:t>);</a:t>
            </a:r>
          </a:p>
          <a:p>
            <a:pPr marL="0" lvl="2" indent="0">
              <a:lnSpc>
                <a:spcPct val="95000"/>
              </a:lnSpc>
              <a:spcBef>
                <a:spcPct val="0"/>
              </a:spcBef>
              <a:spcAft>
                <a:spcPts val="0"/>
              </a:spcAft>
              <a:buFont typeface="Wingdings" panose="05000000000000000000" pitchFamily="2" charset="2"/>
              <a:buNone/>
              <a:defRPr/>
            </a:pPr>
            <a:r>
              <a:rPr lang="en-US" altLang="zh-CN" sz="2400" dirty="0" smtClean="0">
                <a:solidFill>
                  <a:schemeClr val="tx1"/>
                </a:solidFill>
                <a:latin typeface="+mj-ea"/>
                <a:ea typeface="+mj-ea"/>
              </a:rPr>
              <a:t> </a:t>
            </a:r>
            <a:r>
              <a:rPr lang="en-US" altLang="zh-CN" sz="2400" dirty="0" err="1" smtClean="0">
                <a:solidFill>
                  <a:schemeClr val="tx1"/>
                </a:solidFill>
                <a:latin typeface="+mj-ea"/>
                <a:ea typeface="+mj-ea"/>
              </a:rPr>
              <a:t>JProgressBar</a:t>
            </a:r>
            <a:r>
              <a:rPr lang="en-US" altLang="zh-CN" sz="2400" dirty="0" smtClean="0">
                <a:solidFill>
                  <a:schemeClr val="tx1"/>
                </a:solidFill>
                <a:latin typeface="+mj-ea"/>
                <a:ea typeface="+mj-ea"/>
              </a:rPr>
              <a:t> </a:t>
            </a:r>
            <a:r>
              <a:rPr lang="en-US" altLang="zh-CN" sz="2400" dirty="0" err="1" smtClean="0">
                <a:solidFill>
                  <a:schemeClr val="tx1"/>
                </a:solidFill>
                <a:latin typeface="+mj-ea"/>
                <a:ea typeface="+mj-ea"/>
              </a:rPr>
              <a:t>pb</a:t>
            </a:r>
            <a:r>
              <a:rPr lang="en-US" altLang="zh-CN" sz="2400" dirty="0" smtClean="0">
                <a:solidFill>
                  <a:schemeClr val="tx1"/>
                </a:solidFill>
                <a:latin typeface="+mj-ea"/>
                <a:ea typeface="+mj-ea"/>
              </a:rPr>
              <a:t> = new </a:t>
            </a:r>
            <a:r>
              <a:rPr lang="en-US" altLang="zh-CN" sz="2400" dirty="0" err="1" smtClean="0">
                <a:solidFill>
                  <a:schemeClr val="tx1"/>
                </a:solidFill>
                <a:latin typeface="+mj-ea"/>
                <a:ea typeface="+mj-ea"/>
              </a:rPr>
              <a:t>JProgressBar</a:t>
            </a:r>
            <a:r>
              <a:rPr lang="en-US" altLang="zh-CN" sz="2400" dirty="0" smtClean="0">
                <a:solidFill>
                  <a:schemeClr val="tx1"/>
                </a:solidFill>
                <a:latin typeface="+mj-ea"/>
                <a:ea typeface="+mj-ea"/>
              </a:rPr>
              <a:t>( </a:t>
            </a:r>
            <a:r>
              <a:rPr lang="en-US" altLang="zh-CN" sz="2400" dirty="0" err="1" smtClean="0">
                <a:solidFill>
                  <a:schemeClr val="tx1"/>
                </a:solidFill>
                <a:latin typeface="+mj-ea"/>
                <a:ea typeface="+mj-ea"/>
              </a:rPr>
              <a:t>JProgressBar</a:t>
            </a:r>
            <a:r>
              <a:rPr lang="en-US" altLang="zh-CN" sz="2400" dirty="0" smtClean="0">
                <a:solidFill>
                  <a:schemeClr val="tx1"/>
                </a:solidFill>
                <a:latin typeface="+mj-ea"/>
                <a:ea typeface="+mj-ea"/>
              </a:rPr>
              <a:t>. 					HORIZONTAL, 0,100);</a:t>
            </a:r>
          </a:p>
          <a:p>
            <a:pPr lvl="1">
              <a:lnSpc>
                <a:spcPct val="95000"/>
              </a:lnSpc>
              <a:spcBef>
                <a:spcPct val="0"/>
              </a:spcBef>
              <a:buFont typeface="Wingdings" panose="05000000000000000000" pitchFamily="2" charset="2"/>
              <a:buChar char="n"/>
              <a:defRPr/>
            </a:pPr>
            <a:r>
              <a:rPr lang="zh-CN" altLang="en-US" dirty="0" smtClean="0">
                <a:latin typeface="+mj-ea"/>
                <a:ea typeface="+mj-ea"/>
              </a:rPr>
              <a:t>常用方法</a:t>
            </a:r>
          </a:p>
          <a:p>
            <a:pPr marL="1625600" lvl="2" indent="-711200">
              <a:lnSpc>
                <a:spcPct val="95000"/>
              </a:lnSpc>
              <a:spcBef>
                <a:spcPct val="0"/>
              </a:spcBef>
              <a:buClrTx/>
              <a:buFont typeface="Wingdings" panose="05000000000000000000" pitchFamily="2" charset="2"/>
              <a:buChar char="Ø"/>
              <a:defRPr/>
            </a:pPr>
            <a:r>
              <a:rPr lang="en-US" altLang="zh-CN" sz="2400" dirty="0" smtClean="0">
                <a:solidFill>
                  <a:schemeClr val="tx1"/>
                </a:solidFill>
                <a:latin typeface="+mj-ea"/>
                <a:ea typeface="+mj-ea"/>
              </a:rPr>
              <a:t>void </a:t>
            </a:r>
            <a:r>
              <a:rPr lang="en-US" altLang="zh-CN" sz="2400" dirty="0" err="1" smtClean="0">
                <a:solidFill>
                  <a:schemeClr val="tx1"/>
                </a:solidFill>
                <a:latin typeface="+mj-ea"/>
                <a:ea typeface="+mj-ea"/>
              </a:rPr>
              <a:t>addChangeListener</a:t>
            </a:r>
            <a:r>
              <a:rPr lang="en-US" altLang="zh-CN" sz="2400" dirty="0" smtClean="0">
                <a:solidFill>
                  <a:schemeClr val="tx1"/>
                </a:solidFill>
                <a:latin typeface="+mj-ea"/>
                <a:ea typeface="+mj-ea"/>
              </a:rPr>
              <a:t>(</a:t>
            </a:r>
            <a:r>
              <a:rPr lang="en-US" altLang="zh-CN" sz="2400" dirty="0" err="1" smtClean="0">
                <a:solidFill>
                  <a:schemeClr val="tx1"/>
                </a:solidFill>
                <a:latin typeface="+mj-ea"/>
                <a:ea typeface="+mj-ea"/>
              </a:rPr>
              <a:t>ChangeListener</a:t>
            </a:r>
            <a:r>
              <a:rPr lang="en-US" altLang="zh-CN" sz="2400" dirty="0" smtClean="0">
                <a:solidFill>
                  <a:schemeClr val="tx1"/>
                </a:solidFill>
                <a:latin typeface="+mj-ea"/>
                <a:ea typeface="+mj-ea"/>
              </a:rPr>
              <a:t>);</a:t>
            </a:r>
          </a:p>
          <a:p>
            <a:pPr marL="1625600" lvl="2" indent="-711200">
              <a:lnSpc>
                <a:spcPct val="95000"/>
              </a:lnSpc>
              <a:spcBef>
                <a:spcPct val="0"/>
              </a:spcBef>
              <a:buClrTx/>
              <a:buFont typeface="Wingdings" panose="05000000000000000000" pitchFamily="2" charset="2"/>
              <a:buChar char="Ø"/>
              <a:defRPr/>
            </a:pPr>
            <a:r>
              <a:rPr lang="en-US" altLang="zh-CN" sz="2400" dirty="0" smtClean="0">
                <a:solidFill>
                  <a:schemeClr val="tx1"/>
                </a:solidFill>
                <a:latin typeface="+mj-ea"/>
                <a:ea typeface="+mj-ea"/>
              </a:rPr>
              <a:t>void </a:t>
            </a:r>
            <a:r>
              <a:rPr lang="en-US" altLang="zh-CN" sz="2400" dirty="0" err="1" smtClean="0">
                <a:solidFill>
                  <a:schemeClr val="tx1"/>
                </a:solidFill>
                <a:latin typeface="+mj-ea"/>
                <a:ea typeface="+mj-ea"/>
              </a:rPr>
              <a:t>setValue</a:t>
            </a:r>
            <a:r>
              <a:rPr lang="en-US" altLang="zh-CN" sz="2400" dirty="0" smtClean="0">
                <a:solidFill>
                  <a:schemeClr val="tx1"/>
                </a:solidFill>
                <a:latin typeface="+mj-ea"/>
                <a:ea typeface="+mj-ea"/>
              </a:rPr>
              <a:t>(</a:t>
            </a:r>
            <a:r>
              <a:rPr lang="en-US" altLang="zh-CN" sz="2400" dirty="0" err="1" smtClean="0">
                <a:solidFill>
                  <a:schemeClr val="tx1"/>
                </a:solidFill>
                <a:latin typeface="+mj-ea"/>
                <a:ea typeface="+mj-ea"/>
              </a:rPr>
              <a:t>int</a:t>
            </a:r>
            <a:r>
              <a:rPr lang="en-US" altLang="zh-CN" sz="2400" dirty="0" smtClean="0">
                <a:solidFill>
                  <a:schemeClr val="tx1"/>
                </a:solidFill>
                <a:latin typeface="+mj-ea"/>
                <a:ea typeface="+mj-ea"/>
              </a:rPr>
              <a:t>); //</a:t>
            </a:r>
            <a:r>
              <a:rPr lang="zh-CN" altLang="en-US" sz="2400" dirty="0" smtClean="0">
                <a:solidFill>
                  <a:schemeClr val="tx1"/>
                </a:solidFill>
                <a:latin typeface="+mj-ea"/>
                <a:ea typeface="+mj-ea"/>
              </a:rPr>
              <a:t>设置当前值</a:t>
            </a:r>
          </a:p>
          <a:p>
            <a:pPr marL="1625600" lvl="2" indent="-711200">
              <a:lnSpc>
                <a:spcPct val="95000"/>
              </a:lnSpc>
              <a:spcBef>
                <a:spcPct val="0"/>
              </a:spcBef>
              <a:buClrTx/>
              <a:buFont typeface="Wingdings" panose="05000000000000000000" pitchFamily="2" charset="2"/>
              <a:buChar char="Ø"/>
              <a:defRPr/>
            </a:pPr>
            <a:r>
              <a:rPr lang="en-US" altLang="zh-CN" sz="2400" dirty="0" smtClean="0">
                <a:solidFill>
                  <a:schemeClr val="tx1"/>
                </a:solidFill>
                <a:latin typeface="+mj-ea"/>
                <a:ea typeface="+mj-ea"/>
              </a:rPr>
              <a:t>void </a:t>
            </a:r>
            <a:r>
              <a:rPr lang="en-US" altLang="zh-CN" sz="2400" dirty="0" err="1" smtClean="0">
                <a:solidFill>
                  <a:schemeClr val="tx1"/>
                </a:solidFill>
                <a:latin typeface="+mj-ea"/>
                <a:ea typeface="+mj-ea"/>
              </a:rPr>
              <a:t>setString</a:t>
            </a:r>
            <a:r>
              <a:rPr lang="en-US" altLang="zh-CN" sz="2400" dirty="0" smtClean="0">
                <a:solidFill>
                  <a:schemeClr val="tx1"/>
                </a:solidFill>
                <a:latin typeface="+mj-ea"/>
                <a:ea typeface="+mj-ea"/>
              </a:rPr>
              <a:t>(String);</a:t>
            </a:r>
            <a:br>
              <a:rPr lang="en-US" altLang="zh-CN" sz="2400" dirty="0" smtClean="0">
                <a:solidFill>
                  <a:schemeClr val="tx1"/>
                </a:solidFill>
                <a:latin typeface="+mj-ea"/>
                <a:ea typeface="+mj-ea"/>
              </a:rPr>
            </a:br>
            <a:r>
              <a:rPr lang="en-US" altLang="zh-CN" sz="2400" dirty="0" smtClean="0">
                <a:solidFill>
                  <a:schemeClr val="tx1"/>
                </a:solidFill>
                <a:latin typeface="+mj-ea"/>
                <a:ea typeface="+mj-ea"/>
              </a:rPr>
              <a:t>//</a:t>
            </a:r>
            <a:r>
              <a:rPr lang="zh-CN" altLang="en-US" sz="2400" dirty="0" smtClean="0">
                <a:solidFill>
                  <a:schemeClr val="tx1"/>
                </a:solidFill>
                <a:latin typeface="+mj-ea"/>
                <a:ea typeface="+mj-ea"/>
              </a:rPr>
              <a:t>设置显示的字符串</a:t>
            </a:r>
          </a:p>
          <a:p>
            <a:pPr marL="1625600" lvl="2" indent="-711200">
              <a:lnSpc>
                <a:spcPct val="95000"/>
              </a:lnSpc>
              <a:spcBef>
                <a:spcPct val="0"/>
              </a:spcBef>
              <a:buClrTx/>
              <a:buFont typeface="Wingdings" panose="05000000000000000000" pitchFamily="2" charset="2"/>
              <a:buChar char="Ø"/>
              <a:defRPr/>
            </a:pPr>
            <a:r>
              <a:rPr lang="en-US" altLang="zh-CN" sz="2400" dirty="0" smtClean="0">
                <a:solidFill>
                  <a:schemeClr val="tx1"/>
                </a:solidFill>
                <a:latin typeface="+mj-ea"/>
                <a:ea typeface="+mj-ea"/>
              </a:rPr>
              <a:t>void </a:t>
            </a:r>
            <a:r>
              <a:rPr lang="en-US" altLang="zh-CN" sz="2400" dirty="0" err="1" smtClean="0">
                <a:solidFill>
                  <a:schemeClr val="tx1"/>
                </a:solidFill>
                <a:latin typeface="+mj-ea"/>
                <a:ea typeface="+mj-ea"/>
              </a:rPr>
              <a:t>setStringPainted</a:t>
            </a:r>
            <a:r>
              <a:rPr lang="en-US" altLang="zh-CN" sz="2400" dirty="0" smtClean="0">
                <a:solidFill>
                  <a:schemeClr val="tx1"/>
                </a:solidFill>
                <a:latin typeface="+mj-ea"/>
                <a:ea typeface="+mj-ea"/>
              </a:rPr>
              <a:t>(</a:t>
            </a:r>
            <a:r>
              <a:rPr lang="en-US" altLang="zh-CN" sz="2400" dirty="0" err="1" smtClean="0">
                <a:solidFill>
                  <a:schemeClr val="tx1"/>
                </a:solidFill>
                <a:latin typeface="+mj-ea"/>
                <a:ea typeface="+mj-ea"/>
              </a:rPr>
              <a:t>boolean</a:t>
            </a:r>
            <a:r>
              <a:rPr lang="en-US" altLang="zh-CN" sz="2400" dirty="0" smtClean="0">
                <a:solidFill>
                  <a:schemeClr val="tx1"/>
                </a:solidFill>
                <a:latin typeface="+mj-ea"/>
                <a:ea typeface="+mj-ea"/>
              </a:rPr>
              <a:t>);</a:t>
            </a:r>
            <a:br>
              <a:rPr lang="en-US" altLang="zh-CN" sz="2400" dirty="0" smtClean="0">
                <a:solidFill>
                  <a:schemeClr val="tx1"/>
                </a:solidFill>
                <a:latin typeface="+mj-ea"/>
                <a:ea typeface="+mj-ea"/>
              </a:rPr>
            </a:br>
            <a:r>
              <a:rPr lang="en-US" altLang="zh-CN" sz="2400" dirty="0" smtClean="0">
                <a:solidFill>
                  <a:schemeClr val="tx1"/>
                </a:solidFill>
                <a:latin typeface="+mj-ea"/>
                <a:ea typeface="+mj-ea"/>
              </a:rPr>
              <a:t>//</a:t>
            </a:r>
            <a:r>
              <a:rPr lang="zh-CN" altLang="en-US" sz="2400" dirty="0" smtClean="0">
                <a:solidFill>
                  <a:schemeClr val="tx1"/>
                </a:solidFill>
                <a:latin typeface="+mj-ea"/>
                <a:ea typeface="+mj-ea"/>
              </a:rPr>
              <a:t>设置是否显示字符串，默认为</a:t>
            </a:r>
            <a:r>
              <a:rPr lang="en-US" altLang="zh-CN" sz="2400" dirty="0" smtClean="0">
                <a:solidFill>
                  <a:schemeClr val="tx1"/>
                </a:solidFill>
                <a:latin typeface="+mj-ea"/>
                <a:ea typeface="+mj-ea"/>
              </a:rPr>
              <a:t>false</a:t>
            </a:r>
          </a:p>
          <a:p>
            <a:pPr marL="1625600" lvl="2" indent="-711200">
              <a:lnSpc>
                <a:spcPct val="95000"/>
              </a:lnSpc>
              <a:spcBef>
                <a:spcPct val="0"/>
              </a:spcBef>
              <a:buClrTx/>
              <a:buFont typeface="Wingdings" panose="05000000000000000000" pitchFamily="2" charset="2"/>
              <a:buChar char="Ø"/>
              <a:defRPr/>
            </a:pPr>
            <a:r>
              <a:rPr lang="en-US" altLang="zh-CN" sz="2400" dirty="0" smtClean="0">
                <a:solidFill>
                  <a:schemeClr val="tx1"/>
                </a:solidFill>
                <a:latin typeface="+mj-ea"/>
                <a:ea typeface="+mj-ea"/>
              </a:rPr>
              <a:t>void </a:t>
            </a:r>
            <a:r>
              <a:rPr lang="en-US" altLang="zh-CN" sz="2400" dirty="0" err="1" smtClean="0">
                <a:solidFill>
                  <a:schemeClr val="tx1"/>
                </a:solidFill>
                <a:latin typeface="+mj-ea"/>
                <a:ea typeface="+mj-ea"/>
              </a:rPr>
              <a:t>setBorderPainted</a:t>
            </a:r>
            <a:r>
              <a:rPr lang="en-US" altLang="zh-CN" sz="2400" dirty="0" smtClean="0">
                <a:solidFill>
                  <a:schemeClr val="tx1"/>
                </a:solidFill>
                <a:latin typeface="+mj-ea"/>
                <a:ea typeface="+mj-ea"/>
              </a:rPr>
              <a:t>(</a:t>
            </a:r>
            <a:r>
              <a:rPr lang="en-US" altLang="zh-CN" sz="2400" dirty="0" err="1" smtClean="0">
                <a:solidFill>
                  <a:schemeClr val="tx1"/>
                </a:solidFill>
                <a:latin typeface="+mj-ea"/>
                <a:ea typeface="+mj-ea"/>
              </a:rPr>
              <a:t>boolean</a:t>
            </a:r>
            <a:r>
              <a:rPr lang="en-US" altLang="zh-CN" sz="2400" dirty="0" smtClean="0">
                <a:solidFill>
                  <a:schemeClr val="tx1"/>
                </a:solidFill>
                <a:latin typeface="+mj-ea"/>
                <a:ea typeface="+mj-ea"/>
              </a:rPr>
              <a:t>);</a:t>
            </a:r>
            <a:br>
              <a:rPr lang="en-US" altLang="zh-CN" sz="2400" dirty="0" smtClean="0">
                <a:solidFill>
                  <a:schemeClr val="tx1"/>
                </a:solidFill>
                <a:latin typeface="+mj-ea"/>
                <a:ea typeface="+mj-ea"/>
              </a:rPr>
            </a:br>
            <a:r>
              <a:rPr lang="en-US" altLang="zh-CN" sz="2400" dirty="0" smtClean="0">
                <a:solidFill>
                  <a:schemeClr val="tx1"/>
                </a:solidFill>
                <a:latin typeface="+mj-ea"/>
                <a:ea typeface="+mj-ea"/>
              </a:rPr>
              <a:t>//</a:t>
            </a:r>
            <a:r>
              <a:rPr lang="zh-CN" altLang="en-US" sz="2400" dirty="0" smtClean="0">
                <a:solidFill>
                  <a:schemeClr val="tx1"/>
                </a:solidFill>
                <a:latin typeface="+mj-ea"/>
                <a:ea typeface="+mj-ea"/>
              </a:rPr>
              <a:t>设置是否显示边框，默认为</a:t>
            </a:r>
            <a:r>
              <a:rPr lang="en-US" altLang="zh-CN" sz="2400" dirty="0" smtClean="0">
                <a:solidFill>
                  <a:schemeClr val="tx1"/>
                </a:solidFill>
                <a:latin typeface="+mj-ea"/>
                <a:ea typeface="+mj-ea"/>
              </a:rPr>
              <a:t>true</a:t>
            </a:r>
            <a:endParaRPr lang="en-US" altLang="zh-CN" sz="2400" dirty="0" smtClean="0">
              <a:solidFill>
                <a:schemeClr val="tx1"/>
              </a:solidFill>
              <a:latin typeface="+mj-ea"/>
              <a:ea typeface="+mj-ea"/>
              <a:cs typeface="Tahoma" pitchFamily="34" charset="0"/>
            </a:endParaRPr>
          </a:p>
          <a:p>
            <a:pPr>
              <a:defRPr/>
            </a:pPr>
            <a:endParaRPr lang="zh-CN" altLang="en-US" dirty="0">
              <a:latin typeface="+mj-ea"/>
              <a:ea typeface="+mj-ea"/>
            </a:endParaRPr>
          </a:p>
        </p:txBody>
      </p:sp>
      <p:sp>
        <p:nvSpPr>
          <p:cNvPr id="3"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rgbClr val="FFC000"/>
                </a:solidFill>
                <a:effectLst>
                  <a:outerShdw blurRad="38100" dist="38100" dir="2700000" algn="tl">
                    <a:srgbClr val="000000">
                      <a:alpha val="43137"/>
                    </a:srgbClr>
                  </a:outerShdw>
                </a:effectLst>
                <a:latin typeface="+mj-ea"/>
                <a:ea typeface="+mj-ea"/>
              </a:rPr>
              <a:t>进度条</a:t>
            </a:r>
            <a:r>
              <a:rPr lang="zh-CN" altLang="en-US" sz="3600" b="1" dirty="0">
                <a:solidFill>
                  <a:schemeClr val="hlink"/>
                </a:solidFill>
                <a:latin typeface="+mj-ea"/>
                <a:ea typeface="+mj-ea"/>
              </a:rPr>
              <a:t>（</a:t>
            </a:r>
            <a:r>
              <a:rPr lang="en-US" altLang="zh-CN" sz="3600" dirty="0"/>
              <a:t> </a:t>
            </a:r>
            <a:r>
              <a:rPr lang="en-US" altLang="zh-CN" sz="3600" dirty="0" err="1"/>
              <a:t>JProgressBar</a:t>
            </a:r>
            <a:r>
              <a:rPr lang="en-US" altLang="zh-CN" sz="3600" dirty="0"/>
              <a:t> </a:t>
            </a:r>
            <a:r>
              <a:rPr lang="zh-CN" altLang="en-US" sz="3600" b="1" dirty="0">
                <a:solidFill>
                  <a:schemeClr val="hlink"/>
                </a:solidFill>
                <a:latin typeface="+mj-ea"/>
                <a:ea typeface="+mj-ea"/>
              </a:rPr>
              <a:t>）</a:t>
            </a:r>
          </a:p>
          <a:p>
            <a:pPr lvl="1" algn="ctr">
              <a:defRPr/>
            </a:pPr>
            <a:endParaRPr lang="zh-CN" altLang="en-US" sz="3600" b="1" dirty="0">
              <a:solidFill>
                <a:schemeClr val="hlink"/>
              </a:solidFill>
              <a:latin typeface="+mj-ea"/>
              <a:ea typeface="+mj-ea"/>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p:cNvSpPr>
            <a:spLocks noGrp="1"/>
          </p:cNvSpPr>
          <p:nvPr>
            <p:ph idx="1"/>
          </p:nvPr>
        </p:nvSpPr>
        <p:spPr>
          <a:xfrm>
            <a:off x="404292" y="1196752"/>
            <a:ext cx="8977313" cy="5054600"/>
          </a:xfrm>
        </p:spPr>
        <p:txBody>
          <a:bodyPr/>
          <a:lstStyle/>
          <a:p>
            <a:pPr marL="711200" lvl="2" indent="-711200">
              <a:buClr>
                <a:schemeClr val="tx1"/>
              </a:buClr>
              <a:buFont typeface="Wingdings" panose="05000000000000000000" pitchFamily="2" charset="2"/>
              <a:buNone/>
            </a:pPr>
            <a:r>
              <a:rPr lang="zh-CN" altLang="en-US" dirty="0" smtClean="0"/>
              <a:t>步骤二：</a:t>
            </a:r>
            <a:r>
              <a:rPr lang="zh-CN" altLang="en-US" dirty="0" smtClean="0">
                <a:solidFill>
                  <a:schemeClr val="tx1"/>
                </a:solidFill>
              </a:rPr>
              <a:t>添加进度条</a:t>
            </a:r>
            <a:endParaRPr lang="zh-CN" altLang="en-US" sz="2400" dirty="0" smtClean="0">
              <a:solidFill>
                <a:schemeClr val="tx1"/>
              </a:solidFill>
            </a:endParaRPr>
          </a:p>
          <a:p>
            <a:pPr>
              <a:buFont typeface="Wingdings" panose="05000000000000000000" pitchFamily="2" charset="2"/>
              <a:buNone/>
            </a:pPr>
            <a:endParaRPr lang="zh-CN" altLang="en-US" dirty="0" smtClean="0"/>
          </a:p>
        </p:txBody>
      </p:sp>
      <p:sp>
        <p:nvSpPr>
          <p:cNvPr id="3" name="Rectangle 2"/>
          <p:cNvSpPr txBox="1">
            <a:spLocks noChangeArrowheads="1"/>
          </p:cNvSpPr>
          <p:nvPr/>
        </p:nvSpPr>
        <p:spPr>
          <a:xfrm>
            <a:off x="428625" y="36513"/>
            <a:ext cx="8229600"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示例：学生信息管理系统</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
        <p:nvSpPr>
          <p:cNvPr id="56325" name="TextBox 5"/>
          <p:cNvSpPr txBox="1">
            <a:spLocks noChangeArrowheads="1"/>
          </p:cNvSpPr>
          <p:nvPr/>
        </p:nvSpPr>
        <p:spPr bwMode="auto">
          <a:xfrm>
            <a:off x="479921" y="1501428"/>
            <a:ext cx="6900391"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sz="2400" b="1" dirty="0" err="1">
                <a:solidFill>
                  <a:srgbClr val="FF0000"/>
                </a:solidFill>
              </a:rPr>
              <a:t>JFrame</a:t>
            </a:r>
            <a:r>
              <a:rPr lang="en-US" altLang="zh-CN" sz="2400" b="1" dirty="0">
                <a:solidFill>
                  <a:srgbClr val="FF0000"/>
                </a:solidFill>
              </a:rPr>
              <a:t> f=new </a:t>
            </a:r>
            <a:r>
              <a:rPr lang="en-US" altLang="zh-CN" sz="2400" b="1" dirty="0" err="1">
                <a:solidFill>
                  <a:srgbClr val="FF0000"/>
                </a:solidFill>
              </a:rPr>
              <a:t>JFrame</a:t>
            </a:r>
            <a:r>
              <a:rPr lang="en-US" altLang="zh-CN" sz="2400" b="1" dirty="0">
                <a:solidFill>
                  <a:srgbClr val="FF0000"/>
                </a:solidFill>
              </a:rPr>
              <a:t>();    </a:t>
            </a:r>
          </a:p>
          <a:p>
            <a:pPr eaLnBrk="1" hangingPunct="1"/>
            <a:r>
              <a:rPr lang="en-US" altLang="zh-CN" sz="2400" b="1" dirty="0">
                <a:solidFill>
                  <a:srgbClr val="FF0000"/>
                </a:solidFill>
              </a:rPr>
              <a:t>……</a:t>
            </a:r>
          </a:p>
          <a:p>
            <a:pPr eaLnBrk="1" hangingPunct="1"/>
            <a:r>
              <a:rPr lang="en-US" altLang="zh-CN" sz="2400" b="1" dirty="0">
                <a:solidFill>
                  <a:srgbClr val="FF0000"/>
                </a:solidFill>
              </a:rPr>
              <a:t>Container con=</a:t>
            </a:r>
            <a:r>
              <a:rPr lang="en-US" altLang="zh-CN" sz="2400" b="1" dirty="0" err="1">
                <a:solidFill>
                  <a:srgbClr val="FF0000"/>
                </a:solidFill>
              </a:rPr>
              <a:t>f.getContentPane</a:t>
            </a:r>
            <a:r>
              <a:rPr lang="en-US" altLang="zh-CN" sz="2400" b="1" dirty="0">
                <a:solidFill>
                  <a:srgbClr val="FF0000"/>
                </a:solidFill>
              </a:rPr>
              <a:t>();</a:t>
            </a:r>
          </a:p>
          <a:p>
            <a:pPr eaLnBrk="1" hangingPunct="1"/>
            <a:r>
              <a:rPr lang="en-US" altLang="zh-CN" sz="2400" b="1" dirty="0" err="1">
                <a:solidFill>
                  <a:srgbClr val="FF0000"/>
                </a:solidFill>
              </a:rPr>
              <a:t>Jpanel</a:t>
            </a:r>
            <a:r>
              <a:rPr lang="en-US" altLang="zh-CN" sz="2400" b="1" dirty="0">
                <a:solidFill>
                  <a:srgbClr val="FF0000"/>
                </a:solidFill>
              </a:rPr>
              <a:t> pan=new </a:t>
            </a:r>
            <a:r>
              <a:rPr lang="en-US" altLang="zh-CN" sz="2400" b="1" dirty="0" err="1">
                <a:solidFill>
                  <a:srgbClr val="FF0000"/>
                </a:solidFill>
              </a:rPr>
              <a:t>JPanel</a:t>
            </a:r>
            <a:r>
              <a:rPr lang="en-US" altLang="zh-CN" sz="2400" b="1" dirty="0">
                <a:solidFill>
                  <a:srgbClr val="FF0000"/>
                </a:solidFill>
              </a:rPr>
              <a:t>();  </a:t>
            </a:r>
          </a:p>
          <a:p>
            <a:pPr eaLnBrk="1" hangingPunct="1"/>
            <a:r>
              <a:rPr lang="en-US" altLang="zh-CN" sz="2400" b="1" dirty="0">
                <a:solidFill>
                  <a:srgbClr val="FF0000"/>
                </a:solidFill>
              </a:rPr>
              <a:t>  ……</a:t>
            </a:r>
          </a:p>
          <a:p>
            <a:pPr eaLnBrk="1" hangingPunct="1"/>
            <a:r>
              <a:rPr lang="en-US" altLang="zh-CN" sz="2400" b="1" dirty="0" err="1"/>
              <a:t>JProgressBar</a:t>
            </a:r>
            <a:r>
              <a:rPr lang="en-US" altLang="zh-CN" sz="2400" b="1" dirty="0"/>
              <a:t> </a:t>
            </a:r>
            <a:r>
              <a:rPr lang="en-US" altLang="zh-CN" sz="2400" b="1" dirty="0" err="1"/>
              <a:t>progbar</a:t>
            </a:r>
            <a:r>
              <a:rPr lang="en-US" altLang="zh-CN" sz="2400" b="1" dirty="0"/>
              <a:t> = new </a:t>
            </a:r>
            <a:r>
              <a:rPr lang="en-US" altLang="zh-CN" sz="2400" b="1" dirty="0" err="1"/>
              <a:t>JProgressBar</a:t>
            </a:r>
            <a:r>
              <a:rPr lang="en-US" altLang="zh-CN" sz="2400" b="1" dirty="0"/>
              <a:t>(JProgressBar.</a:t>
            </a:r>
            <a:r>
              <a:rPr lang="en-US" altLang="zh-CN" sz="2400" b="1" i="1" dirty="0"/>
              <a:t>HORIZONTAL,0,100);</a:t>
            </a:r>
          </a:p>
          <a:p>
            <a:pPr eaLnBrk="1" hangingPunct="1"/>
            <a:r>
              <a:rPr lang="en-US" altLang="zh-CN" sz="2400" b="1" dirty="0" err="1"/>
              <a:t>progbar.setStringPainted</a:t>
            </a:r>
            <a:r>
              <a:rPr lang="en-US" altLang="zh-CN" sz="2400" b="1" dirty="0"/>
              <a:t>(true);</a:t>
            </a:r>
          </a:p>
          <a:p>
            <a:pPr eaLnBrk="1" hangingPunct="1"/>
            <a:r>
              <a:rPr lang="en-US" altLang="zh-CN" sz="2400" b="1" dirty="0">
                <a:solidFill>
                  <a:srgbClr val="FF0000"/>
                </a:solidFill>
              </a:rPr>
              <a:t>……</a:t>
            </a:r>
          </a:p>
          <a:p>
            <a:pPr eaLnBrk="1" hangingPunct="1"/>
            <a:r>
              <a:rPr lang="en-US" altLang="zh-CN" sz="2400" b="1" dirty="0" err="1">
                <a:solidFill>
                  <a:srgbClr val="FF0000"/>
                </a:solidFill>
              </a:rPr>
              <a:t>con.add</a:t>
            </a:r>
            <a:r>
              <a:rPr lang="en-US" altLang="zh-CN" sz="2400" b="1" dirty="0">
                <a:solidFill>
                  <a:srgbClr val="FF0000"/>
                </a:solidFill>
              </a:rPr>
              <a:t>(pan);</a:t>
            </a:r>
          </a:p>
          <a:p>
            <a:pPr eaLnBrk="1" hangingPunct="1"/>
            <a:r>
              <a:rPr lang="en-US" altLang="zh-CN" sz="2400" b="1" dirty="0" err="1">
                <a:solidFill>
                  <a:srgbClr val="FF0000"/>
                </a:solidFill>
              </a:rPr>
              <a:t>f.setVisible</a:t>
            </a:r>
            <a:r>
              <a:rPr lang="en-US" altLang="zh-CN" sz="2400" b="1" dirty="0">
                <a:solidFill>
                  <a:srgbClr val="FF0000"/>
                </a:solidFill>
              </a:rPr>
              <a:t>(true);</a:t>
            </a: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p:cNvSpPr>
            <a:spLocks noGrp="1"/>
          </p:cNvSpPr>
          <p:nvPr>
            <p:ph idx="1"/>
          </p:nvPr>
        </p:nvSpPr>
        <p:spPr>
          <a:xfrm>
            <a:off x="171451" y="1340768"/>
            <a:ext cx="8072957" cy="4896544"/>
          </a:xfrm>
        </p:spPr>
        <p:txBody>
          <a:bodyPr/>
          <a:lstStyle/>
          <a:p>
            <a:pPr lvl="1">
              <a:lnSpc>
                <a:spcPct val="95000"/>
              </a:lnSpc>
              <a:spcBef>
                <a:spcPct val="0"/>
              </a:spcBef>
              <a:buFont typeface="Wingdings" panose="05000000000000000000" pitchFamily="2" charset="2"/>
              <a:buChar char="n"/>
            </a:pPr>
            <a:r>
              <a:rPr lang="zh-CN" altLang="en-US" dirty="0" smtClean="0"/>
              <a:t>构造方法</a:t>
            </a:r>
          </a:p>
          <a:p>
            <a:pPr marL="1625600" lvl="2" indent="-711200">
              <a:lnSpc>
                <a:spcPct val="95000"/>
              </a:lnSpc>
              <a:spcBef>
                <a:spcPct val="0"/>
              </a:spcBef>
              <a:buFont typeface="Wingdings" panose="05000000000000000000" pitchFamily="2" charset="2"/>
              <a:buNone/>
            </a:pPr>
            <a:r>
              <a:rPr lang="en-US" altLang="zh-CN" dirty="0" err="1" smtClean="0">
                <a:solidFill>
                  <a:schemeClr val="tx1"/>
                </a:solidFill>
                <a:latin typeface="宋体" panose="02010600030101010101" pitchFamily="2" charset="-122"/>
              </a:rPr>
              <a:t>JFileChooser</a:t>
            </a:r>
            <a:r>
              <a:rPr lang="en-US" altLang="zh-CN" dirty="0" smtClean="0">
                <a:solidFill>
                  <a:schemeClr val="tx1"/>
                </a:solidFill>
                <a:latin typeface="宋体" panose="02010600030101010101" pitchFamily="2" charset="-122"/>
              </a:rPr>
              <a:t> fc1,fc2; //</a:t>
            </a:r>
            <a:r>
              <a:rPr lang="zh-CN" altLang="en-US" dirty="0" smtClean="0">
                <a:solidFill>
                  <a:schemeClr val="tx1"/>
                </a:solidFill>
                <a:latin typeface="宋体" panose="02010600030101010101" pitchFamily="2" charset="-122"/>
              </a:rPr>
              <a:t>声明两个对象变量</a:t>
            </a:r>
          </a:p>
          <a:p>
            <a:pPr marL="1625600" lvl="2" indent="-711200">
              <a:lnSpc>
                <a:spcPct val="95000"/>
              </a:lnSpc>
              <a:spcBef>
                <a:spcPct val="0"/>
              </a:spcBef>
              <a:buFont typeface="Wingdings" panose="05000000000000000000" pitchFamily="2" charset="2"/>
              <a:buNone/>
            </a:pPr>
            <a:r>
              <a:rPr lang="en-US" altLang="zh-CN" dirty="0" smtClean="0">
                <a:solidFill>
                  <a:schemeClr val="tx1"/>
                </a:solidFill>
                <a:latin typeface="宋体" panose="02010600030101010101" pitchFamily="2" charset="-122"/>
              </a:rPr>
              <a:t>fc1 = new </a:t>
            </a:r>
            <a:r>
              <a:rPr lang="en-US" altLang="zh-CN" dirty="0" err="1" smtClean="0">
                <a:solidFill>
                  <a:schemeClr val="tx1"/>
                </a:solidFill>
                <a:latin typeface="宋体" panose="02010600030101010101" pitchFamily="2" charset="-122"/>
              </a:rPr>
              <a:t>JFileChooser</a:t>
            </a:r>
            <a:r>
              <a:rPr lang="en-US" altLang="zh-CN" dirty="0" smtClean="0">
                <a:solidFill>
                  <a:schemeClr val="tx1"/>
                </a:solidFill>
                <a:latin typeface="宋体" panose="02010600030101010101" pitchFamily="2" charset="-122"/>
              </a:rPr>
              <a:t>();//</a:t>
            </a:r>
            <a:r>
              <a:rPr lang="zh-CN" altLang="en-US" dirty="0" smtClean="0">
                <a:solidFill>
                  <a:schemeClr val="tx1"/>
                </a:solidFill>
                <a:latin typeface="宋体" panose="02010600030101010101" pitchFamily="2" charset="-122"/>
              </a:rPr>
              <a:t>使用系统默认目录</a:t>
            </a:r>
          </a:p>
          <a:p>
            <a:pPr marL="1625600" lvl="2" indent="-711200">
              <a:lnSpc>
                <a:spcPct val="95000"/>
              </a:lnSpc>
              <a:spcBef>
                <a:spcPct val="0"/>
              </a:spcBef>
              <a:buClrTx/>
              <a:buFont typeface="Wingdings" panose="05000000000000000000" pitchFamily="2" charset="2"/>
              <a:buNone/>
            </a:pPr>
            <a:r>
              <a:rPr lang="en-US" altLang="zh-CN" dirty="0" smtClean="0">
                <a:solidFill>
                  <a:schemeClr val="tx1"/>
                </a:solidFill>
                <a:latin typeface="宋体" panose="02010600030101010101" pitchFamily="2" charset="-122"/>
              </a:rPr>
              <a:t>fc2 = new </a:t>
            </a:r>
            <a:r>
              <a:rPr lang="en-US" altLang="zh-CN" dirty="0" err="1" smtClean="0">
                <a:solidFill>
                  <a:schemeClr val="tx1"/>
                </a:solidFill>
                <a:latin typeface="宋体" panose="02010600030101010101" pitchFamily="2" charset="-122"/>
              </a:rPr>
              <a:t>JFileChooser</a:t>
            </a:r>
            <a:r>
              <a:rPr lang="en-US" altLang="zh-CN" dirty="0" smtClean="0">
                <a:solidFill>
                  <a:schemeClr val="tx1"/>
                </a:solidFill>
                <a:latin typeface="宋体" panose="02010600030101010101" pitchFamily="2" charset="-122"/>
              </a:rPr>
              <a:t>(</a:t>
            </a:r>
            <a:r>
              <a:rPr lang="en-US" altLang="zh-CN" dirty="0" smtClean="0">
                <a:solidFill>
                  <a:schemeClr val="tx1"/>
                </a:solidFill>
                <a:latin typeface="Arial" panose="020B0604020202020204" pitchFamily="34" charset="0"/>
              </a:rPr>
              <a:t>“</a:t>
            </a:r>
            <a:r>
              <a:rPr lang="en-US" altLang="zh-CN" dirty="0" smtClean="0">
                <a:solidFill>
                  <a:schemeClr val="tx1"/>
                </a:solidFill>
                <a:latin typeface="宋体" panose="02010600030101010101" pitchFamily="2" charset="-122"/>
              </a:rPr>
              <a:t>d:\\java</a:t>
            </a:r>
            <a:r>
              <a:rPr lang="en-US" altLang="zh-CN" dirty="0" smtClean="0">
                <a:solidFill>
                  <a:schemeClr val="tx1"/>
                </a:solidFill>
                <a:latin typeface="Arial" panose="020B0604020202020204" pitchFamily="34" charset="0"/>
              </a:rPr>
              <a:t>”</a:t>
            </a:r>
            <a:r>
              <a:rPr lang="en-US" altLang="zh-CN" dirty="0" smtClean="0">
                <a:solidFill>
                  <a:schemeClr val="tx1"/>
                </a:solidFill>
                <a:latin typeface="宋体" panose="02010600030101010101" pitchFamily="2" charset="-122"/>
              </a:rPr>
              <a:t>);</a:t>
            </a:r>
          </a:p>
          <a:p>
            <a:pPr lvl="1">
              <a:lnSpc>
                <a:spcPct val="95000"/>
              </a:lnSpc>
              <a:spcBef>
                <a:spcPct val="0"/>
              </a:spcBef>
              <a:buFont typeface="Wingdings" panose="05000000000000000000" pitchFamily="2" charset="2"/>
              <a:buChar char="n"/>
            </a:pPr>
            <a:r>
              <a:rPr lang="zh-CN" altLang="en-US" dirty="0" smtClean="0">
                <a:latin typeface="宋体" panose="02010600030101010101" pitchFamily="2" charset="-122"/>
              </a:rPr>
              <a:t>显示方法</a:t>
            </a:r>
          </a:p>
          <a:p>
            <a:pPr marL="1625600" lvl="2" indent="-711200">
              <a:lnSpc>
                <a:spcPct val="95000"/>
              </a:lnSpc>
              <a:spcBef>
                <a:spcPct val="0"/>
              </a:spcBef>
              <a:buClrTx/>
              <a:buFont typeface="Wingdings" panose="05000000000000000000" pitchFamily="2" charset="2"/>
              <a:buNone/>
            </a:pPr>
            <a:r>
              <a:rPr lang="en-US" altLang="zh-CN" dirty="0" err="1" smtClean="0">
                <a:solidFill>
                  <a:schemeClr val="tx1"/>
                </a:solidFill>
                <a:latin typeface="宋体" panose="02010600030101010101" pitchFamily="2" charset="-122"/>
              </a:rPr>
              <a:t>int</a:t>
            </a:r>
            <a:r>
              <a:rPr lang="en-US" altLang="zh-CN" dirty="0" smtClean="0">
                <a:solidFill>
                  <a:schemeClr val="tx1"/>
                </a:solidFill>
                <a:latin typeface="宋体" panose="02010600030101010101" pitchFamily="2" charset="-122"/>
              </a:rPr>
              <a:t> </a:t>
            </a:r>
            <a:r>
              <a:rPr lang="en-US" altLang="zh-CN" dirty="0" err="1" smtClean="0">
                <a:solidFill>
                  <a:schemeClr val="tx1"/>
                </a:solidFill>
                <a:latin typeface="宋体" panose="02010600030101010101" pitchFamily="2" charset="-122"/>
              </a:rPr>
              <a:t>showOpenDialog</a:t>
            </a:r>
            <a:r>
              <a:rPr lang="en-US" altLang="zh-CN" dirty="0" smtClean="0">
                <a:solidFill>
                  <a:schemeClr val="tx1"/>
                </a:solidFill>
                <a:latin typeface="宋体" panose="02010600030101010101" pitchFamily="2" charset="-122"/>
              </a:rPr>
              <a:t>(Component);</a:t>
            </a:r>
          </a:p>
          <a:p>
            <a:pPr marL="1625600" lvl="2" indent="-711200">
              <a:lnSpc>
                <a:spcPct val="95000"/>
              </a:lnSpc>
              <a:spcBef>
                <a:spcPct val="0"/>
              </a:spcBef>
              <a:buClrTx/>
              <a:buFont typeface="Wingdings" panose="05000000000000000000" pitchFamily="2" charset="2"/>
              <a:buNone/>
            </a:pPr>
            <a:r>
              <a:rPr lang="en-US" altLang="zh-CN" dirty="0" err="1" smtClean="0">
                <a:solidFill>
                  <a:schemeClr val="tx1"/>
                </a:solidFill>
                <a:latin typeface="宋体" panose="02010600030101010101" pitchFamily="2" charset="-122"/>
              </a:rPr>
              <a:t>int</a:t>
            </a:r>
            <a:r>
              <a:rPr lang="en-US" altLang="zh-CN" dirty="0" smtClean="0">
                <a:solidFill>
                  <a:schemeClr val="tx1"/>
                </a:solidFill>
                <a:latin typeface="宋体" panose="02010600030101010101" pitchFamily="2" charset="-122"/>
              </a:rPr>
              <a:t> </a:t>
            </a:r>
            <a:r>
              <a:rPr lang="en-US" altLang="zh-CN" dirty="0" err="1" smtClean="0">
                <a:solidFill>
                  <a:schemeClr val="tx1"/>
                </a:solidFill>
                <a:latin typeface="宋体" panose="02010600030101010101" pitchFamily="2" charset="-122"/>
              </a:rPr>
              <a:t>showSaveDialog</a:t>
            </a:r>
            <a:r>
              <a:rPr lang="en-US" altLang="zh-CN" dirty="0" smtClean="0">
                <a:solidFill>
                  <a:schemeClr val="tx1"/>
                </a:solidFill>
                <a:latin typeface="宋体" panose="02010600030101010101" pitchFamily="2" charset="-122"/>
              </a:rPr>
              <a:t>(Component);</a:t>
            </a:r>
            <a:br>
              <a:rPr lang="en-US" altLang="zh-CN" dirty="0" smtClean="0">
                <a:solidFill>
                  <a:schemeClr val="tx1"/>
                </a:solidFill>
                <a:latin typeface="宋体" panose="02010600030101010101" pitchFamily="2" charset="-122"/>
              </a:rPr>
            </a:br>
            <a:r>
              <a:rPr lang="en-US" altLang="zh-CN" dirty="0" smtClean="0">
                <a:solidFill>
                  <a:schemeClr val="tx1"/>
                </a:solidFill>
                <a:latin typeface="宋体" panose="02010600030101010101" pitchFamily="2" charset="-122"/>
              </a:rPr>
              <a:t>//</a:t>
            </a:r>
            <a:r>
              <a:rPr lang="zh-CN" altLang="en-US" dirty="0" smtClean="0">
                <a:solidFill>
                  <a:schemeClr val="tx1"/>
                </a:solidFill>
                <a:latin typeface="宋体" panose="02010600030101010101" pitchFamily="2" charset="-122"/>
              </a:rPr>
              <a:t>分别用于显示标准的打开和保存对话框</a:t>
            </a:r>
            <a:br>
              <a:rPr lang="zh-CN" altLang="en-US" dirty="0" smtClean="0">
                <a:solidFill>
                  <a:schemeClr val="tx1"/>
                </a:solidFill>
                <a:latin typeface="宋体" panose="02010600030101010101" pitchFamily="2" charset="-122"/>
              </a:rPr>
            </a:br>
            <a:r>
              <a:rPr lang="en-US" altLang="zh-CN" dirty="0" smtClean="0">
                <a:solidFill>
                  <a:schemeClr val="tx1"/>
                </a:solidFill>
                <a:latin typeface="宋体" panose="02010600030101010101" pitchFamily="2" charset="-122"/>
              </a:rPr>
              <a:t>//</a:t>
            </a:r>
            <a:r>
              <a:rPr lang="zh-CN" altLang="en-US" dirty="0" smtClean="0">
                <a:solidFill>
                  <a:schemeClr val="tx1"/>
                </a:solidFill>
                <a:latin typeface="宋体" panose="02010600030101010101" pitchFamily="2" charset="-122"/>
              </a:rPr>
              <a:t>参数</a:t>
            </a:r>
            <a:r>
              <a:rPr lang="en-US" altLang="zh-CN" dirty="0" smtClean="0">
                <a:solidFill>
                  <a:schemeClr val="tx1"/>
                </a:solidFill>
                <a:latin typeface="宋体" panose="02010600030101010101" pitchFamily="2" charset="-122"/>
              </a:rPr>
              <a:t>Component</a:t>
            </a:r>
            <a:r>
              <a:rPr lang="zh-CN" altLang="en-US" dirty="0" smtClean="0">
                <a:solidFill>
                  <a:schemeClr val="tx1"/>
                </a:solidFill>
                <a:latin typeface="宋体" panose="02010600030101010101" pitchFamily="2" charset="-122"/>
              </a:rPr>
              <a:t>指定对话框依附的父组件</a:t>
            </a:r>
            <a:br>
              <a:rPr lang="zh-CN" altLang="en-US" dirty="0" smtClean="0">
                <a:solidFill>
                  <a:schemeClr val="tx1"/>
                </a:solidFill>
                <a:latin typeface="宋体" panose="02010600030101010101" pitchFamily="2" charset="-122"/>
              </a:rPr>
            </a:br>
            <a:r>
              <a:rPr lang="en-US" altLang="zh-CN" dirty="0" smtClean="0">
                <a:solidFill>
                  <a:schemeClr val="tx1"/>
                </a:solidFill>
                <a:latin typeface="宋体" panose="02010600030101010101" pitchFamily="2" charset="-122"/>
              </a:rPr>
              <a:t>//</a:t>
            </a:r>
            <a:r>
              <a:rPr lang="zh-CN" altLang="en-US" dirty="0" smtClean="0">
                <a:solidFill>
                  <a:schemeClr val="tx1"/>
                </a:solidFill>
                <a:latin typeface="宋体" panose="02010600030101010101" pitchFamily="2" charset="-122"/>
              </a:rPr>
              <a:t>返回值：</a:t>
            </a:r>
            <a:r>
              <a:rPr lang="en-US" altLang="zh-CN" dirty="0" smtClean="0">
                <a:solidFill>
                  <a:schemeClr val="tx1"/>
                </a:solidFill>
                <a:latin typeface="宋体" panose="02010600030101010101" pitchFamily="2" charset="-122"/>
              </a:rPr>
              <a:t>APPROVE_OPTION	</a:t>
            </a:r>
            <a:r>
              <a:rPr lang="zh-CN" altLang="en-US" dirty="0" smtClean="0">
                <a:solidFill>
                  <a:schemeClr val="tx1"/>
                </a:solidFill>
                <a:latin typeface="宋体" panose="02010600030101010101" pitchFamily="2" charset="-122"/>
              </a:rPr>
              <a:t>选择了确认</a:t>
            </a:r>
            <a:br>
              <a:rPr lang="zh-CN" altLang="en-US" dirty="0" smtClean="0">
                <a:solidFill>
                  <a:schemeClr val="tx1"/>
                </a:solidFill>
                <a:latin typeface="宋体" panose="02010600030101010101" pitchFamily="2" charset="-122"/>
              </a:rPr>
            </a:br>
            <a:r>
              <a:rPr lang="zh-CN" altLang="en-US" dirty="0" smtClean="0">
                <a:solidFill>
                  <a:schemeClr val="tx1"/>
                </a:solidFill>
                <a:latin typeface="宋体" panose="02010600030101010101" pitchFamily="2" charset="-122"/>
              </a:rPr>
              <a:t>          </a:t>
            </a:r>
            <a:r>
              <a:rPr lang="en-US" altLang="zh-CN" dirty="0" smtClean="0">
                <a:solidFill>
                  <a:schemeClr val="tx1"/>
                </a:solidFill>
                <a:latin typeface="宋体" panose="02010600030101010101" pitchFamily="2" charset="-122"/>
              </a:rPr>
              <a:t>CANCEL_OPTION	</a:t>
            </a:r>
            <a:r>
              <a:rPr lang="zh-CN" altLang="en-US" dirty="0" smtClean="0">
                <a:solidFill>
                  <a:schemeClr val="tx1"/>
                </a:solidFill>
                <a:latin typeface="宋体" panose="02010600030101010101" pitchFamily="2" charset="-122"/>
              </a:rPr>
              <a:t>选择了取消</a:t>
            </a:r>
            <a:br>
              <a:rPr lang="zh-CN" altLang="en-US" dirty="0" smtClean="0">
                <a:solidFill>
                  <a:schemeClr val="tx1"/>
                </a:solidFill>
                <a:latin typeface="宋体" panose="02010600030101010101" pitchFamily="2" charset="-122"/>
              </a:rPr>
            </a:br>
            <a:r>
              <a:rPr lang="zh-CN" altLang="en-US" dirty="0" smtClean="0">
                <a:solidFill>
                  <a:schemeClr val="tx1"/>
                </a:solidFill>
                <a:latin typeface="宋体" panose="02010600030101010101" pitchFamily="2" charset="-122"/>
              </a:rPr>
              <a:t>          </a:t>
            </a:r>
            <a:r>
              <a:rPr lang="en-US" altLang="zh-CN" dirty="0" smtClean="0">
                <a:solidFill>
                  <a:schemeClr val="tx1"/>
                </a:solidFill>
                <a:latin typeface="宋体" panose="02010600030101010101" pitchFamily="2" charset="-122"/>
              </a:rPr>
              <a:t>ERROR_OPTION	</a:t>
            </a:r>
            <a:r>
              <a:rPr lang="zh-CN" altLang="en-US" dirty="0" smtClean="0">
                <a:solidFill>
                  <a:schemeClr val="tx1"/>
                </a:solidFill>
                <a:latin typeface="宋体" panose="02010600030101010101" pitchFamily="2" charset="-122"/>
              </a:rPr>
              <a:t>出现了错误</a:t>
            </a:r>
          </a:p>
          <a:p>
            <a:pPr>
              <a:buFont typeface="Wingdings" panose="05000000000000000000" pitchFamily="2" charset="2"/>
              <a:buNone/>
            </a:pPr>
            <a:endParaRPr lang="zh-CN" altLang="en-US" dirty="0" smtClean="0"/>
          </a:p>
        </p:txBody>
      </p:sp>
      <p:sp>
        <p:nvSpPr>
          <p:cNvPr id="3"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rgbClr val="FFC000"/>
                </a:solidFill>
                <a:effectLst>
                  <a:outerShdw blurRad="38100" dist="38100" dir="2700000" algn="tl">
                    <a:srgbClr val="000000">
                      <a:alpha val="43137"/>
                    </a:srgbClr>
                  </a:outerShdw>
                </a:effectLst>
                <a:latin typeface="+mj-ea"/>
                <a:ea typeface="+mj-ea"/>
              </a:rPr>
              <a:t>文件选择器</a:t>
            </a:r>
            <a:r>
              <a:rPr lang="zh-CN" altLang="en-US" sz="3600" b="1" dirty="0">
                <a:solidFill>
                  <a:schemeClr val="hlink"/>
                </a:solidFill>
                <a:latin typeface="+mj-ea"/>
                <a:ea typeface="+mj-ea"/>
              </a:rPr>
              <a:t>（</a:t>
            </a:r>
            <a:r>
              <a:rPr lang="en-US" altLang="zh-CN" sz="3600" dirty="0"/>
              <a:t> </a:t>
            </a:r>
            <a:r>
              <a:rPr lang="en-US" altLang="zh-CN" sz="3600" dirty="0" err="1"/>
              <a:t>JFileChooser</a:t>
            </a:r>
            <a:r>
              <a:rPr lang="en-US" altLang="zh-CN" sz="3600" dirty="0"/>
              <a:t> </a:t>
            </a:r>
            <a:r>
              <a:rPr lang="zh-CN" altLang="en-US" sz="3600" b="1" dirty="0">
                <a:solidFill>
                  <a:schemeClr val="hlink"/>
                </a:solidFill>
                <a:latin typeface="+mj-ea"/>
                <a:ea typeface="+mj-ea"/>
              </a:rPr>
              <a:t>）</a:t>
            </a:r>
          </a:p>
          <a:p>
            <a:pPr lvl="1" algn="ctr">
              <a:defRPr/>
            </a:pPr>
            <a:endParaRPr lang="zh-CN" altLang="en-US" sz="3600" b="1" dirty="0">
              <a:solidFill>
                <a:schemeClr val="hlink"/>
              </a:solidFill>
              <a:latin typeface="+mj-ea"/>
              <a:ea typeface="+mj-ea"/>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p:cNvSpPr>
            <a:spLocks noGrp="1"/>
          </p:cNvSpPr>
          <p:nvPr>
            <p:ph idx="1"/>
          </p:nvPr>
        </p:nvSpPr>
        <p:spPr/>
        <p:txBody>
          <a:bodyPr/>
          <a:lstStyle/>
          <a:p>
            <a:pPr lvl="1">
              <a:lnSpc>
                <a:spcPct val="90000"/>
              </a:lnSpc>
              <a:spcBef>
                <a:spcPct val="0"/>
              </a:spcBef>
              <a:buFont typeface="Wingdings" panose="05000000000000000000" pitchFamily="2" charset="2"/>
              <a:buAutoNum type="arabicPeriod" startAt="3"/>
            </a:pPr>
            <a:r>
              <a:rPr lang="zh-CN" altLang="en-US" dirty="0" smtClean="0">
                <a:latin typeface="宋体" panose="02010600030101010101" pitchFamily="2" charset="-122"/>
              </a:rPr>
              <a:t>其他常用方法</a:t>
            </a:r>
          </a:p>
          <a:p>
            <a:pPr marL="1625600" lvl="2" indent="-711200">
              <a:spcBef>
                <a:spcPct val="0"/>
              </a:spcBef>
              <a:buClrTx/>
              <a:buFont typeface="Wingdings" panose="05000000000000000000" pitchFamily="2" charset="2"/>
              <a:buNone/>
            </a:pPr>
            <a:r>
              <a:rPr lang="en-US" altLang="zh-CN" sz="2400" dirty="0" smtClean="0">
                <a:solidFill>
                  <a:schemeClr val="tx1"/>
                </a:solidFill>
                <a:latin typeface="宋体" panose="02010600030101010101" pitchFamily="2" charset="-122"/>
              </a:rPr>
              <a:t>void </a:t>
            </a:r>
            <a:r>
              <a:rPr lang="en-US" altLang="zh-CN" sz="2400" dirty="0" err="1" smtClean="0">
                <a:solidFill>
                  <a:schemeClr val="tx1"/>
                </a:solidFill>
                <a:latin typeface="宋体" panose="02010600030101010101" pitchFamily="2" charset="-122"/>
              </a:rPr>
              <a:t>setCurrentDirectory</a:t>
            </a:r>
            <a:r>
              <a:rPr lang="en-US" altLang="zh-CN" sz="2400" dirty="0" smtClean="0">
                <a:solidFill>
                  <a:schemeClr val="tx1"/>
                </a:solidFill>
                <a:latin typeface="宋体" panose="02010600030101010101" pitchFamily="2" charset="-122"/>
              </a:rPr>
              <a:t>(File);</a:t>
            </a:r>
          </a:p>
          <a:p>
            <a:pPr marL="1625600" lvl="2" indent="-711200">
              <a:spcBef>
                <a:spcPct val="0"/>
              </a:spcBef>
              <a:buClrTx/>
              <a:buFont typeface="Wingdings" panose="05000000000000000000" pitchFamily="2" charset="2"/>
              <a:buNone/>
            </a:pPr>
            <a:r>
              <a:rPr lang="en-US" altLang="zh-CN" sz="2400" dirty="0" smtClean="0">
                <a:solidFill>
                  <a:schemeClr val="tx1"/>
                </a:solidFill>
                <a:latin typeface="宋体" panose="02010600030101010101" pitchFamily="2" charset="-122"/>
              </a:rPr>
              <a:t>void </a:t>
            </a:r>
            <a:r>
              <a:rPr lang="en-US" altLang="zh-CN" sz="2400" dirty="0" err="1" smtClean="0">
                <a:solidFill>
                  <a:schemeClr val="tx1"/>
                </a:solidFill>
                <a:latin typeface="宋体" panose="02010600030101010101" pitchFamily="2" charset="-122"/>
              </a:rPr>
              <a:t>setMultiSelectionEnabled</a:t>
            </a:r>
            <a:r>
              <a:rPr lang="en-US" altLang="zh-CN" sz="2400" dirty="0" smtClean="0">
                <a:solidFill>
                  <a:schemeClr val="tx1"/>
                </a:solidFill>
                <a:latin typeface="宋体" panose="02010600030101010101" pitchFamily="2" charset="-122"/>
              </a:rPr>
              <a:t>(</a:t>
            </a:r>
            <a:r>
              <a:rPr lang="en-US" altLang="zh-CN" sz="2400" dirty="0" err="1" smtClean="0">
                <a:solidFill>
                  <a:schemeClr val="tx1"/>
                </a:solidFill>
                <a:latin typeface="宋体" panose="02010600030101010101" pitchFamily="2" charset="-122"/>
              </a:rPr>
              <a:t>boolean</a:t>
            </a:r>
            <a:r>
              <a:rPr lang="en-US" altLang="zh-CN" sz="2400" dirty="0" smtClean="0">
                <a:solidFill>
                  <a:schemeClr val="tx1"/>
                </a:solidFill>
                <a:latin typeface="宋体" panose="02010600030101010101" pitchFamily="2" charset="-122"/>
              </a:rPr>
              <a:t>);</a:t>
            </a:r>
          </a:p>
          <a:p>
            <a:pPr marL="1625600" lvl="2" indent="-711200">
              <a:spcBef>
                <a:spcPct val="0"/>
              </a:spcBef>
              <a:buClrTx/>
              <a:buFont typeface="Wingdings" panose="05000000000000000000" pitchFamily="2" charset="2"/>
              <a:buNone/>
            </a:pPr>
            <a:r>
              <a:rPr lang="en-US" altLang="zh-CN" sz="2400" dirty="0" smtClean="0">
                <a:solidFill>
                  <a:schemeClr val="tx1"/>
                </a:solidFill>
                <a:latin typeface="宋体" panose="02010600030101010101" pitchFamily="2" charset="-122"/>
              </a:rPr>
              <a:t>File </a:t>
            </a:r>
            <a:r>
              <a:rPr lang="en-US" altLang="zh-CN" sz="2400" dirty="0" err="1" smtClean="0">
                <a:solidFill>
                  <a:schemeClr val="tx1"/>
                </a:solidFill>
                <a:latin typeface="宋体" panose="02010600030101010101" pitchFamily="2" charset="-122"/>
              </a:rPr>
              <a:t>getSelectedFile</a:t>
            </a:r>
            <a:r>
              <a:rPr lang="en-US" altLang="zh-CN" sz="2400" dirty="0" smtClean="0">
                <a:solidFill>
                  <a:schemeClr val="tx1"/>
                </a:solidFill>
                <a:latin typeface="宋体" panose="02010600030101010101" pitchFamily="2" charset="-122"/>
              </a:rPr>
              <a:t>();</a:t>
            </a:r>
          </a:p>
          <a:p>
            <a:pPr marL="1625600" lvl="2" indent="-711200">
              <a:spcBef>
                <a:spcPct val="0"/>
              </a:spcBef>
              <a:buClrTx/>
              <a:buFont typeface="Wingdings" panose="05000000000000000000" pitchFamily="2" charset="2"/>
              <a:buNone/>
            </a:pPr>
            <a:r>
              <a:rPr lang="en-US" altLang="zh-CN" sz="2400" dirty="0" smtClean="0">
                <a:solidFill>
                  <a:schemeClr val="tx1"/>
                </a:solidFill>
                <a:latin typeface="宋体" panose="02010600030101010101" pitchFamily="2" charset="-122"/>
              </a:rPr>
              <a:t>File[] </a:t>
            </a:r>
            <a:r>
              <a:rPr lang="en-US" altLang="zh-CN" sz="2400" dirty="0" err="1" smtClean="0">
                <a:solidFill>
                  <a:schemeClr val="tx1"/>
                </a:solidFill>
                <a:latin typeface="宋体" panose="02010600030101010101" pitchFamily="2" charset="-122"/>
              </a:rPr>
              <a:t>getSelectedFiles</a:t>
            </a:r>
            <a:r>
              <a:rPr lang="en-US" altLang="zh-CN" sz="2400" dirty="0" smtClean="0">
                <a:solidFill>
                  <a:schemeClr val="tx1"/>
                </a:solidFill>
                <a:latin typeface="宋体" panose="02010600030101010101" pitchFamily="2" charset="-122"/>
              </a:rPr>
              <a:t>();</a:t>
            </a:r>
          </a:p>
          <a:p>
            <a:pPr marL="1625600" lvl="2" indent="-711200">
              <a:spcBef>
                <a:spcPct val="0"/>
              </a:spcBef>
              <a:buClrTx/>
              <a:buFont typeface="Wingdings" panose="05000000000000000000" pitchFamily="2" charset="2"/>
              <a:buNone/>
            </a:pPr>
            <a:r>
              <a:rPr lang="en-US" altLang="zh-CN" sz="2400" dirty="0" smtClean="0">
                <a:solidFill>
                  <a:schemeClr val="tx1"/>
                </a:solidFill>
                <a:latin typeface="宋体" panose="02010600030101010101" pitchFamily="2" charset="-122"/>
              </a:rPr>
              <a:t>File </a:t>
            </a:r>
            <a:r>
              <a:rPr lang="en-US" altLang="zh-CN" sz="2400" dirty="0" err="1" smtClean="0">
                <a:solidFill>
                  <a:schemeClr val="tx1"/>
                </a:solidFill>
                <a:latin typeface="宋体" panose="02010600030101010101" pitchFamily="2" charset="-122"/>
              </a:rPr>
              <a:t>getCurrentDirectory</a:t>
            </a:r>
            <a:r>
              <a:rPr lang="en-US" altLang="zh-CN" sz="2400" dirty="0" smtClean="0">
                <a:solidFill>
                  <a:schemeClr val="tx1"/>
                </a:solidFill>
                <a:latin typeface="宋体" panose="02010600030101010101" pitchFamily="2" charset="-122"/>
              </a:rPr>
              <a:t>();</a:t>
            </a:r>
          </a:p>
          <a:p>
            <a:pPr marL="1625600" lvl="2" indent="-711200">
              <a:spcBef>
                <a:spcPct val="0"/>
              </a:spcBef>
              <a:buClrTx/>
              <a:buFont typeface="Wingdings" panose="05000000000000000000" pitchFamily="2" charset="2"/>
              <a:buNone/>
            </a:pPr>
            <a:r>
              <a:rPr lang="en-US" altLang="zh-CN" sz="2400" dirty="0" smtClean="0">
                <a:solidFill>
                  <a:schemeClr val="tx1"/>
                </a:solidFill>
                <a:latin typeface="宋体" panose="02010600030101010101" pitchFamily="2" charset="-122"/>
              </a:rPr>
              <a:t>String </a:t>
            </a:r>
            <a:r>
              <a:rPr lang="en-US" altLang="zh-CN" sz="2400" dirty="0" err="1" smtClean="0">
                <a:solidFill>
                  <a:schemeClr val="tx1"/>
                </a:solidFill>
                <a:latin typeface="宋体" panose="02010600030101010101" pitchFamily="2" charset="-122"/>
              </a:rPr>
              <a:t>getName</a:t>
            </a:r>
            <a:r>
              <a:rPr lang="en-US" altLang="zh-CN" sz="2400" dirty="0" smtClean="0">
                <a:solidFill>
                  <a:schemeClr val="tx1"/>
                </a:solidFill>
                <a:latin typeface="宋体" panose="02010600030101010101" pitchFamily="2" charset="-122"/>
              </a:rPr>
              <a:t>(File);</a:t>
            </a:r>
            <a:br>
              <a:rPr lang="en-US" altLang="zh-CN" sz="2400" dirty="0" smtClean="0">
                <a:solidFill>
                  <a:schemeClr val="tx1"/>
                </a:solidFill>
                <a:latin typeface="宋体" panose="02010600030101010101" pitchFamily="2" charset="-122"/>
              </a:rPr>
            </a:br>
            <a:r>
              <a:rPr lang="en-US" altLang="zh-CN" sz="2400" dirty="0" smtClean="0">
                <a:solidFill>
                  <a:schemeClr val="tx1"/>
                </a:solidFill>
                <a:latin typeface="宋体" panose="02010600030101010101" pitchFamily="2" charset="-122"/>
              </a:rPr>
              <a:t>//</a:t>
            </a:r>
            <a:r>
              <a:rPr lang="zh-CN" altLang="en-US" sz="2400" dirty="0" smtClean="0">
                <a:solidFill>
                  <a:schemeClr val="tx1"/>
                </a:solidFill>
                <a:latin typeface="宋体" panose="02010600030101010101" pitchFamily="2" charset="-122"/>
              </a:rPr>
              <a:t>取得文件</a:t>
            </a:r>
            <a:r>
              <a:rPr lang="en-US" altLang="zh-CN" sz="2400" dirty="0" smtClean="0">
                <a:solidFill>
                  <a:schemeClr val="tx1"/>
                </a:solidFill>
                <a:latin typeface="宋体" panose="02010600030101010101" pitchFamily="2" charset="-122"/>
              </a:rPr>
              <a:t>/</a:t>
            </a:r>
            <a:r>
              <a:rPr lang="zh-CN" altLang="en-US" sz="2400" dirty="0" smtClean="0">
                <a:solidFill>
                  <a:schemeClr val="tx1"/>
                </a:solidFill>
                <a:latin typeface="宋体" panose="02010600030101010101" pitchFamily="2" charset="-122"/>
              </a:rPr>
              <a:t>目录名称，不含路径，可用</a:t>
            </a:r>
            <a:r>
              <a:rPr lang="en-US" altLang="zh-CN" sz="2400" dirty="0" smtClean="0">
                <a:solidFill>
                  <a:schemeClr val="tx1"/>
                </a:solidFill>
                <a:latin typeface="宋体" panose="02010600030101010101" pitchFamily="2" charset="-122"/>
              </a:rPr>
              <a:t>File</a:t>
            </a:r>
            <a:r>
              <a:rPr lang="zh-CN" altLang="en-US" sz="2400" dirty="0" smtClean="0">
                <a:solidFill>
                  <a:schemeClr val="tx1"/>
                </a:solidFill>
                <a:latin typeface="宋体" panose="02010600030101010101" pitchFamily="2" charset="-122"/>
              </a:rPr>
              <a:t>类的</a:t>
            </a:r>
            <a:r>
              <a:rPr lang="en-US" altLang="zh-CN" sz="2400" dirty="0" err="1" smtClean="0">
                <a:solidFill>
                  <a:schemeClr val="tx1"/>
                </a:solidFill>
                <a:latin typeface="宋体" panose="02010600030101010101" pitchFamily="2" charset="-122"/>
              </a:rPr>
              <a:t>getAbsolutePath</a:t>
            </a:r>
            <a:r>
              <a:rPr lang="en-US" altLang="zh-CN" sz="2400" dirty="0" smtClean="0">
                <a:solidFill>
                  <a:schemeClr val="tx1"/>
                </a:solidFill>
                <a:latin typeface="宋体" panose="02010600030101010101" pitchFamily="2" charset="-122"/>
              </a:rPr>
              <a:t>()</a:t>
            </a:r>
            <a:r>
              <a:rPr lang="zh-CN" altLang="en-US" sz="2400" dirty="0" smtClean="0">
                <a:solidFill>
                  <a:schemeClr val="tx1"/>
                </a:solidFill>
                <a:latin typeface="宋体" panose="02010600030101010101" pitchFamily="2" charset="-122"/>
              </a:rPr>
              <a:t>方法获取完整路径</a:t>
            </a:r>
          </a:p>
          <a:p>
            <a:pPr marL="1625600" lvl="2" indent="-711200">
              <a:spcBef>
                <a:spcPct val="0"/>
              </a:spcBef>
              <a:buClrTx/>
              <a:buFont typeface="Wingdings" panose="05000000000000000000" pitchFamily="2" charset="2"/>
              <a:buNone/>
            </a:pPr>
            <a:r>
              <a:rPr lang="en-US" altLang="zh-CN" sz="2400" dirty="0" smtClean="0">
                <a:solidFill>
                  <a:schemeClr val="tx1"/>
                </a:solidFill>
                <a:latin typeface="宋体" panose="02010600030101010101" pitchFamily="2" charset="-122"/>
              </a:rPr>
              <a:t>void </a:t>
            </a:r>
            <a:r>
              <a:rPr lang="en-US" altLang="zh-CN" sz="2400" dirty="0" err="1" smtClean="0">
                <a:solidFill>
                  <a:schemeClr val="tx1"/>
                </a:solidFill>
                <a:latin typeface="宋体" panose="02010600030101010101" pitchFamily="2" charset="-122"/>
              </a:rPr>
              <a:t>setFileSelectionMode</a:t>
            </a:r>
            <a:r>
              <a:rPr lang="en-US" altLang="zh-CN" sz="2400" dirty="0" smtClean="0">
                <a:solidFill>
                  <a:schemeClr val="tx1"/>
                </a:solidFill>
                <a:latin typeface="宋体" panose="02010600030101010101" pitchFamily="2" charset="-122"/>
              </a:rPr>
              <a:t>(</a:t>
            </a:r>
            <a:r>
              <a:rPr lang="en-US" altLang="zh-CN" sz="2400" dirty="0" err="1" smtClean="0">
                <a:solidFill>
                  <a:schemeClr val="tx1"/>
                </a:solidFill>
                <a:latin typeface="宋体" panose="02010600030101010101" pitchFamily="2" charset="-122"/>
              </a:rPr>
              <a:t>int</a:t>
            </a:r>
            <a:r>
              <a:rPr lang="en-US" altLang="zh-CN" sz="2400" dirty="0" smtClean="0">
                <a:solidFill>
                  <a:schemeClr val="tx1"/>
                </a:solidFill>
                <a:latin typeface="宋体" panose="02010600030101010101" pitchFamily="2" charset="-122"/>
              </a:rPr>
              <a:t>);</a:t>
            </a:r>
            <a:br>
              <a:rPr lang="en-US" altLang="zh-CN" sz="2400" dirty="0" smtClean="0">
                <a:solidFill>
                  <a:schemeClr val="tx1"/>
                </a:solidFill>
                <a:latin typeface="宋体" panose="02010600030101010101" pitchFamily="2" charset="-122"/>
              </a:rPr>
            </a:br>
            <a:r>
              <a:rPr lang="en-US" altLang="zh-CN" sz="2400" dirty="0" smtClean="0">
                <a:solidFill>
                  <a:schemeClr val="tx1"/>
                </a:solidFill>
                <a:latin typeface="宋体" panose="02010600030101010101" pitchFamily="2" charset="-122"/>
              </a:rPr>
              <a:t>//FILES_ONLY  </a:t>
            </a:r>
            <a:r>
              <a:rPr lang="zh-CN" altLang="en-US" sz="2400" dirty="0" smtClean="0">
                <a:solidFill>
                  <a:schemeClr val="tx1"/>
                </a:solidFill>
                <a:latin typeface="宋体" panose="02010600030101010101" pitchFamily="2" charset="-122"/>
              </a:rPr>
              <a:t>只能选择文件</a:t>
            </a:r>
            <a:r>
              <a:rPr lang="en-US" altLang="zh-CN" sz="2400" dirty="0" smtClean="0">
                <a:solidFill>
                  <a:schemeClr val="tx1"/>
                </a:solidFill>
                <a:latin typeface="宋体" panose="02010600030101010101" pitchFamily="2" charset="-122"/>
              </a:rPr>
              <a:t>(</a:t>
            </a:r>
            <a:r>
              <a:rPr lang="zh-CN" altLang="en-US" sz="2400" dirty="0" smtClean="0">
                <a:solidFill>
                  <a:schemeClr val="tx1"/>
                </a:solidFill>
                <a:latin typeface="宋体" panose="02010600030101010101" pitchFamily="2" charset="-122"/>
              </a:rPr>
              <a:t>默认</a:t>
            </a:r>
            <a:r>
              <a:rPr lang="en-US" altLang="zh-CN" sz="2400" dirty="0" smtClean="0">
                <a:solidFill>
                  <a:schemeClr val="tx1"/>
                </a:solidFill>
                <a:latin typeface="宋体" panose="02010600030101010101" pitchFamily="2" charset="-122"/>
              </a:rPr>
              <a:t>)</a:t>
            </a:r>
            <a:br>
              <a:rPr lang="en-US" altLang="zh-CN" sz="2400" dirty="0" smtClean="0">
                <a:solidFill>
                  <a:schemeClr val="tx1"/>
                </a:solidFill>
                <a:latin typeface="宋体" panose="02010600030101010101" pitchFamily="2" charset="-122"/>
              </a:rPr>
            </a:br>
            <a:r>
              <a:rPr lang="en-US" altLang="zh-CN" sz="2400" dirty="0" smtClean="0">
                <a:solidFill>
                  <a:schemeClr val="tx1"/>
                </a:solidFill>
                <a:latin typeface="宋体" panose="02010600030101010101" pitchFamily="2" charset="-122"/>
              </a:rPr>
              <a:t>  DIRECTORIES_ONLY  </a:t>
            </a:r>
            <a:r>
              <a:rPr lang="zh-CN" altLang="en-US" sz="2400" dirty="0" smtClean="0">
                <a:solidFill>
                  <a:schemeClr val="tx1"/>
                </a:solidFill>
                <a:latin typeface="宋体" panose="02010600030101010101" pitchFamily="2" charset="-122"/>
              </a:rPr>
              <a:t>只能选择目录</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smtClean="0">
                <a:solidFill>
                  <a:schemeClr val="tx1"/>
                </a:solidFill>
                <a:latin typeface="宋体" panose="02010600030101010101" pitchFamily="2" charset="-122"/>
              </a:rPr>
              <a:t>FILES_AND_DIRECTORIES </a:t>
            </a:r>
            <a:r>
              <a:rPr lang="zh-CN" altLang="en-US" sz="2400" dirty="0" smtClean="0">
                <a:solidFill>
                  <a:schemeClr val="tx1"/>
                </a:solidFill>
                <a:latin typeface="宋体" panose="02010600030101010101" pitchFamily="2" charset="-122"/>
              </a:rPr>
              <a:t>文件和目录都可选</a:t>
            </a:r>
          </a:p>
          <a:p>
            <a:pPr marL="1625600" lvl="2" indent="-711200">
              <a:spcBef>
                <a:spcPct val="0"/>
              </a:spcBef>
              <a:buClrTx/>
              <a:buFont typeface="Wingdings" panose="05000000000000000000" pitchFamily="2" charset="2"/>
              <a:buNone/>
            </a:pPr>
            <a:r>
              <a:rPr lang="en-US" altLang="zh-CN" sz="2400" dirty="0" smtClean="0">
                <a:solidFill>
                  <a:schemeClr val="tx1"/>
                </a:solidFill>
                <a:latin typeface="宋体" panose="02010600030101010101" pitchFamily="2" charset="-122"/>
              </a:rPr>
              <a:t>void </a:t>
            </a:r>
            <a:r>
              <a:rPr lang="en-US" altLang="zh-CN" sz="2400" dirty="0" err="1" smtClean="0">
                <a:solidFill>
                  <a:schemeClr val="tx1"/>
                </a:solidFill>
                <a:latin typeface="宋体" panose="02010600030101010101" pitchFamily="2" charset="-122"/>
              </a:rPr>
              <a:t>setFileFilter</a:t>
            </a:r>
            <a:r>
              <a:rPr lang="en-US" altLang="zh-CN" sz="2400" dirty="0" smtClean="0">
                <a:solidFill>
                  <a:schemeClr val="tx1"/>
                </a:solidFill>
                <a:latin typeface="宋体" panose="02010600030101010101" pitchFamily="2" charset="-122"/>
              </a:rPr>
              <a:t>(</a:t>
            </a:r>
            <a:r>
              <a:rPr lang="en-US" altLang="zh-CN" sz="2400" dirty="0" err="1" smtClean="0">
                <a:solidFill>
                  <a:schemeClr val="tx1"/>
                </a:solidFill>
                <a:latin typeface="宋体" panose="02010600030101010101" pitchFamily="2" charset="-122"/>
              </a:rPr>
              <a:t>FileFilter</a:t>
            </a:r>
            <a:r>
              <a:rPr lang="en-US" altLang="zh-CN" sz="2400" dirty="0" smtClean="0">
                <a:solidFill>
                  <a:schemeClr val="tx1"/>
                </a:solidFill>
                <a:latin typeface="宋体" panose="02010600030101010101" pitchFamily="2" charset="-122"/>
              </a:rPr>
              <a:t>);</a:t>
            </a:r>
          </a:p>
          <a:p>
            <a:pPr>
              <a:buFont typeface="Wingdings" panose="05000000000000000000" pitchFamily="2" charset="2"/>
              <a:buNone/>
            </a:pPr>
            <a:endParaRPr lang="zh-CN" altLang="en-US" sz="2400" dirty="0" smtClean="0"/>
          </a:p>
        </p:txBody>
      </p:sp>
      <p:sp>
        <p:nvSpPr>
          <p:cNvPr id="3" name="Rectangle 2"/>
          <p:cNvSpPr txBox="1">
            <a:spLocks noChangeArrowheads="1"/>
          </p:cNvSpPr>
          <p:nvPr/>
        </p:nvSpPr>
        <p:spPr>
          <a:xfrm>
            <a:off x="304800" y="332656"/>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rgbClr val="FFC000"/>
                </a:solidFill>
                <a:effectLst>
                  <a:outerShdw blurRad="38100" dist="38100" dir="2700000" algn="tl">
                    <a:srgbClr val="000000">
                      <a:alpha val="43137"/>
                    </a:srgbClr>
                  </a:outerShdw>
                </a:effectLst>
                <a:latin typeface="+mj-ea"/>
                <a:ea typeface="+mj-ea"/>
              </a:rPr>
              <a:t>文件选择器</a:t>
            </a:r>
            <a:r>
              <a:rPr lang="zh-CN" altLang="en-US" sz="3600" b="1" dirty="0">
                <a:solidFill>
                  <a:schemeClr val="hlink"/>
                </a:solidFill>
                <a:latin typeface="+mj-ea"/>
                <a:ea typeface="+mj-ea"/>
              </a:rPr>
              <a:t>（</a:t>
            </a:r>
            <a:r>
              <a:rPr lang="en-US" altLang="zh-CN" sz="3600" dirty="0"/>
              <a:t> </a:t>
            </a:r>
            <a:r>
              <a:rPr lang="en-US" altLang="zh-CN" sz="3600" dirty="0" err="1"/>
              <a:t>JFileChooser</a:t>
            </a:r>
            <a:r>
              <a:rPr lang="en-US" altLang="zh-CN" sz="3600" dirty="0"/>
              <a:t> </a:t>
            </a:r>
            <a:r>
              <a:rPr lang="zh-CN" altLang="en-US" sz="3600" b="1" dirty="0">
                <a:solidFill>
                  <a:schemeClr val="hlink"/>
                </a:solidFill>
                <a:latin typeface="+mj-ea"/>
                <a:ea typeface="+mj-ea"/>
              </a:rPr>
              <a:t>）</a:t>
            </a:r>
          </a:p>
          <a:p>
            <a:pPr lvl="1" algn="ctr">
              <a:defRPr/>
            </a:pPr>
            <a:endParaRPr lang="zh-CN" altLang="en-US" sz="3600" b="1" dirty="0">
              <a:solidFill>
                <a:schemeClr val="hlink"/>
              </a:solidFill>
              <a:latin typeface="+mj-ea"/>
              <a:ea typeface="+mj-ea"/>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1"/>
          <p:cNvSpPr>
            <a:spLocks noGrp="1"/>
          </p:cNvSpPr>
          <p:nvPr>
            <p:ph idx="1"/>
          </p:nvPr>
        </p:nvSpPr>
        <p:spPr>
          <a:xfrm>
            <a:off x="539552" y="1412776"/>
            <a:ext cx="7825184" cy="4680520"/>
          </a:xfrm>
        </p:spPr>
        <p:txBody>
          <a:bodyPr/>
          <a:lstStyle/>
          <a:p>
            <a:pPr lvl="1">
              <a:spcBef>
                <a:spcPct val="0"/>
              </a:spcBef>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显示方法</a:t>
            </a:r>
          </a:p>
          <a:p>
            <a:pPr marL="1625600" lvl="2" indent="-711200">
              <a:spcBef>
                <a:spcPct val="0"/>
              </a:spcBef>
              <a:buFont typeface="Wingdings" panose="05000000000000000000" pitchFamily="2" charset="2"/>
              <a:buNone/>
            </a:pPr>
            <a:r>
              <a:rPr lang="zh-CN" altLang="en-US" sz="2400" dirty="0" smtClean="0">
                <a:solidFill>
                  <a:schemeClr val="tx1"/>
                </a:solidFill>
                <a:latin typeface="宋体" panose="02010600030101010101" pitchFamily="2" charset="-122"/>
              </a:rPr>
              <a:t>使用</a:t>
            </a:r>
            <a:r>
              <a:rPr lang="en-US" altLang="zh-CN" sz="2400" dirty="0" err="1" smtClean="0">
                <a:solidFill>
                  <a:schemeClr val="tx1"/>
                </a:solidFill>
                <a:latin typeface="宋体" panose="02010600030101010101" pitchFamily="2" charset="-122"/>
              </a:rPr>
              <a:t>JColorChooser</a:t>
            </a:r>
            <a:r>
              <a:rPr lang="zh-CN" altLang="en-US" sz="2400" dirty="0" smtClean="0">
                <a:solidFill>
                  <a:schemeClr val="tx1"/>
                </a:solidFill>
                <a:latin typeface="宋体" panose="02010600030101010101" pitchFamily="2" charset="-122"/>
              </a:rPr>
              <a:t>提供的类方法</a:t>
            </a:r>
            <a:r>
              <a:rPr lang="en-US" altLang="zh-CN" sz="2400" dirty="0" err="1" smtClean="0">
                <a:solidFill>
                  <a:schemeClr val="tx1"/>
                </a:solidFill>
                <a:latin typeface="宋体" panose="02010600030101010101" pitchFamily="2" charset="-122"/>
              </a:rPr>
              <a:t>showDialog</a:t>
            </a:r>
            <a:endParaRPr lang="en-US" altLang="zh-CN" sz="2400" dirty="0" smtClean="0">
              <a:solidFill>
                <a:schemeClr val="tx1"/>
              </a:solidFill>
              <a:latin typeface="宋体" panose="02010600030101010101" pitchFamily="2" charset="-122"/>
            </a:endParaRPr>
          </a:p>
          <a:p>
            <a:pPr marL="1625600" lvl="2" indent="-711200">
              <a:spcBef>
                <a:spcPct val="0"/>
              </a:spcBef>
              <a:buFont typeface="Wingdings" panose="05000000000000000000" pitchFamily="2" charset="2"/>
              <a:buNone/>
            </a:pPr>
            <a:r>
              <a:rPr lang="en-US" altLang="zh-CN" sz="2400" dirty="0" smtClean="0">
                <a:solidFill>
                  <a:schemeClr val="tx1"/>
                </a:solidFill>
                <a:latin typeface="宋体" panose="02010600030101010101" pitchFamily="2" charset="-122"/>
              </a:rPr>
              <a:t>static Color </a:t>
            </a:r>
            <a:r>
              <a:rPr lang="en-US" altLang="zh-CN" sz="2400" dirty="0" err="1" smtClean="0">
                <a:solidFill>
                  <a:schemeClr val="tx1"/>
                </a:solidFill>
                <a:latin typeface="宋体" panose="02010600030101010101" pitchFamily="2" charset="-122"/>
              </a:rPr>
              <a:t>showDialog</a:t>
            </a:r>
            <a:r>
              <a:rPr lang="en-US" altLang="zh-CN" sz="2400" dirty="0" smtClean="0">
                <a:solidFill>
                  <a:schemeClr val="tx1"/>
                </a:solidFill>
                <a:latin typeface="宋体" panose="02010600030101010101" pitchFamily="2" charset="-122"/>
              </a:rPr>
              <a:t>(</a:t>
            </a:r>
            <a:br>
              <a:rPr lang="en-US" altLang="zh-CN" sz="2400" dirty="0" smtClean="0">
                <a:solidFill>
                  <a:schemeClr val="tx1"/>
                </a:solidFill>
                <a:latin typeface="宋体" panose="02010600030101010101" pitchFamily="2" charset="-122"/>
              </a:rPr>
            </a:br>
            <a:r>
              <a:rPr lang="en-US" altLang="zh-CN" sz="2400" dirty="0" smtClean="0">
                <a:solidFill>
                  <a:schemeClr val="tx1"/>
                </a:solidFill>
                <a:latin typeface="宋体" panose="02010600030101010101" pitchFamily="2" charset="-122"/>
              </a:rPr>
              <a:t>               Component, //</a:t>
            </a:r>
            <a:r>
              <a:rPr lang="zh-CN" altLang="en-US" sz="2400" dirty="0" smtClean="0">
                <a:solidFill>
                  <a:schemeClr val="tx1"/>
                </a:solidFill>
                <a:latin typeface="宋体" panose="02010600030101010101" pitchFamily="2" charset="-122"/>
              </a:rPr>
              <a:t>父组件</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smtClean="0">
                <a:solidFill>
                  <a:schemeClr val="tx1"/>
                </a:solidFill>
                <a:latin typeface="宋体" panose="02010600030101010101" pitchFamily="2" charset="-122"/>
              </a:rPr>
              <a:t>String, //</a:t>
            </a:r>
            <a:r>
              <a:rPr lang="zh-CN" altLang="en-US" sz="2400" dirty="0" smtClean="0">
                <a:solidFill>
                  <a:schemeClr val="tx1"/>
                </a:solidFill>
                <a:latin typeface="宋体" panose="02010600030101010101" pitchFamily="2" charset="-122"/>
              </a:rPr>
              <a:t>标题</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smtClean="0">
                <a:solidFill>
                  <a:schemeClr val="tx1"/>
                </a:solidFill>
                <a:latin typeface="宋体" panose="02010600030101010101" pitchFamily="2" charset="-122"/>
              </a:rPr>
              <a:t>Color //</a:t>
            </a:r>
            <a:r>
              <a:rPr lang="zh-CN" altLang="en-US" sz="2400" dirty="0" smtClean="0">
                <a:solidFill>
                  <a:schemeClr val="tx1"/>
                </a:solidFill>
                <a:latin typeface="宋体" panose="02010600030101010101" pitchFamily="2" charset="-122"/>
              </a:rPr>
              <a:t>初始颜色值</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smtClean="0">
                <a:solidFill>
                  <a:schemeClr val="tx1"/>
                </a:solidFill>
                <a:latin typeface="宋体" panose="02010600030101010101" pitchFamily="2" charset="-122"/>
              </a:rPr>
              <a:t>);</a:t>
            </a:r>
            <a:br>
              <a:rPr lang="en-US" altLang="zh-CN" sz="2400" dirty="0" smtClean="0">
                <a:solidFill>
                  <a:schemeClr val="tx1"/>
                </a:solidFill>
                <a:latin typeface="宋体" panose="02010600030101010101" pitchFamily="2" charset="-122"/>
              </a:rPr>
            </a:br>
            <a:r>
              <a:rPr lang="en-US" altLang="zh-CN" sz="2400" dirty="0" smtClean="0">
                <a:solidFill>
                  <a:schemeClr val="tx1"/>
                </a:solidFill>
                <a:latin typeface="宋体" panose="02010600030101010101" pitchFamily="2" charset="-122"/>
              </a:rPr>
              <a:t>//</a:t>
            </a:r>
            <a:r>
              <a:rPr lang="zh-CN" altLang="en-US" sz="2400" dirty="0" smtClean="0">
                <a:solidFill>
                  <a:schemeClr val="tx1"/>
                </a:solidFill>
                <a:latin typeface="宋体" panose="02010600030101010101" pitchFamily="2" charset="-122"/>
                <a:cs typeface="Tahoma" panose="020B0604030504040204" pitchFamily="34" charset="0"/>
              </a:rPr>
              <a:t>返回值：新</a:t>
            </a:r>
            <a:r>
              <a:rPr lang="zh-CN" altLang="en-US" sz="2400" dirty="0" smtClean="0">
                <a:solidFill>
                  <a:schemeClr val="tx1"/>
                </a:solidFill>
                <a:latin typeface="宋体" panose="02010600030101010101" pitchFamily="2" charset="-122"/>
              </a:rPr>
              <a:t>选择的颜色值</a:t>
            </a:r>
            <a:r>
              <a:rPr lang="en-US" altLang="zh-CN" sz="2400" dirty="0" smtClean="0">
                <a:solidFill>
                  <a:schemeClr val="tx1"/>
                </a:solidFill>
                <a:latin typeface="宋体" panose="02010600030101010101" pitchFamily="2" charset="-122"/>
              </a:rPr>
              <a:t>Color</a:t>
            </a:r>
          </a:p>
          <a:p>
            <a:pPr lvl="1">
              <a:spcBef>
                <a:spcPct val="0"/>
              </a:spcBef>
              <a:buFont typeface="Wingdings" panose="05000000000000000000" pitchFamily="2" charset="2"/>
              <a:buChar char="n"/>
            </a:pPr>
            <a:r>
              <a:rPr lang="zh-CN" altLang="en-US" dirty="0" smtClean="0">
                <a:latin typeface="宋体" panose="02010600030101010101" pitchFamily="2" charset="-122"/>
              </a:rPr>
              <a:t>示例</a:t>
            </a:r>
          </a:p>
          <a:p>
            <a:pPr lvl="1">
              <a:spcBef>
                <a:spcPct val="0"/>
              </a:spcBef>
              <a:buFont typeface="Wingdings" panose="05000000000000000000" pitchFamily="2" charset="2"/>
              <a:buNone/>
            </a:pPr>
            <a:r>
              <a:rPr lang="zh-CN" altLang="en-US" dirty="0" smtClean="0">
                <a:latin typeface="宋体" panose="02010600030101010101" pitchFamily="2" charset="-122"/>
              </a:rPr>
              <a:t>	</a:t>
            </a:r>
            <a:r>
              <a:rPr lang="en-US" altLang="zh-CN" sz="2400" dirty="0" smtClean="0">
                <a:solidFill>
                  <a:schemeClr val="tx1"/>
                </a:solidFill>
                <a:latin typeface="宋体" panose="02010600030101010101" pitchFamily="2" charset="-122"/>
              </a:rPr>
              <a:t>Color c = </a:t>
            </a:r>
            <a:r>
              <a:rPr lang="en-US" altLang="zh-CN" sz="2400" dirty="0" err="1" smtClean="0">
                <a:solidFill>
                  <a:schemeClr val="tx1"/>
                </a:solidFill>
                <a:latin typeface="宋体" panose="02010600030101010101" pitchFamily="2" charset="-122"/>
              </a:rPr>
              <a:t>JColorChooser.showDialog</a:t>
            </a:r>
            <a:r>
              <a:rPr lang="en-US" altLang="zh-CN" sz="2400" dirty="0" smtClean="0">
                <a:solidFill>
                  <a:schemeClr val="tx1"/>
                </a:solidFill>
                <a:latin typeface="宋体" panose="02010600030101010101" pitchFamily="2" charset="-122"/>
              </a:rPr>
              <a:t/>
            </a:r>
            <a:br>
              <a:rPr lang="en-US" altLang="zh-CN" sz="2400" dirty="0" smtClean="0">
                <a:solidFill>
                  <a:schemeClr val="tx1"/>
                </a:solidFill>
                <a:latin typeface="宋体" panose="02010600030101010101" pitchFamily="2" charset="-122"/>
              </a:rPr>
            </a:br>
            <a:r>
              <a:rPr lang="en-US" altLang="zh-CN" sz="2400" dirty="0" smtClean="0">
                <a:solidFill>
                  <a:schemeClr val="tx1"/>
                </a:solidFill>
                <a:latin typeface="宋体" panose="02010600030101010101" pitchFamily="2" charset="-122"/>
              </a:rPr>
              <a:t>            (this,</a:t>
            </a:r>
            <a:r>
              <a:rPr lang="en-US" altLang="zh-CN" sz="2400" dirty="0" smtClean="0">
                <a:solidFill>
                  <a:schemeClr val="tx1"/>
                </a:solidFill>
                <a:latin typeface="Arial" panose="020B0604020202020204" pitchFamily="34" charset="0"/>
              </a:rPr>
              <a:t>”</a:t>
            </a:r>
            <a:r>
              <a:rPr lang="zh-CN" altLang="en-US" sz="2400" dirty="0" smtClean="0">
                <a:solidFill>
                  <a:schemeClr val="tx1"/>
                </a:solidFill>
                <a:latin typeface="宋体" panose="02010600030101010101" pitchFamily="2" charset="-122"/>
              </a:rPr>
              <a:t>请选择颜色</a:t>
            </a:r>
            <a:r>
              <a:rPr lang="zh-CN" altLang="en-US" sz="2400" dirty="0" smtClean="0">
                <a:solidFill>
                  <a:schemeClr val="tx1"/>
                </a:solidFill>
                <a:latin typeface="Arial" panose="020B0604020202020204" pitchFamily="34" charset="0"/>
              </a:rPr>
              <a:t>”</a:t>
            </a:r>
            <a:r>
              <a:rPr lang="en-US" altLang="zh-CN" sz="2400" dirty="0" smtClean="0">
                <a:solidFill>
                  <a:schemeClr val="tx1"/>
                </a:solidFill>
                <a:latin typeface="宋体" panose="02010600030101010101" pitchFamily="2" charset="-122"/>
              </a:rPr>
              <a:t>,</a:t>
            </a:r>
            <a:r>
              <a:rPr lang="en-US" altLang="zh-CN" sz="2400" dirty="0" err="1" smtClean="0">
                <a:solidFill>
                  <a:schemeClr val="tx1"/>
                </a:solidFill>
                <a:latin typeface="宋体" panose="02010600030101010101" pitchFamily="2" charset="-122"/>
              </a:rPr>
              <a:t>Color.red</a:t>
            </a:r>
            <a:r>
              <a:rPr lang="en-US" altLang="zh-CN" sz="2400" dirty="0" smtClean="0">
                <a:solidFill>
                  <a:schemeClr val="tx1"/>
                </a:solidFill>
                <a:latin typeface="宋体" panose="02010600030101010101" pitchFamily="2" charset="-122"/>
              </a:rPr>
              <a:t>);</a:t>
            </a:r>
          </a:p>
          <a:p>
            <a:pPr lvl="1">
              <a:spcBef>
                <a:spcPct val="0"/>
              </a:spcBef>
              <a:buFont typeface="Wingdings" panose="05000000000000000000" pitchFamily="2" charset="2"/>
              <a:buNone/>
            </a:pPr>
            <a:r>
              <a:rPr lang="en-US" altLang="zh-CN" sz="2400" dirty="0" smtClean="0">
                <a:solidFill>
                  <a:schemeClr val="tx1"/>
                </a:solidFill>
                <a:latin typeface="宋体" panose="02010600030101010101" pitchFamily="2" charset="-122"/>
              </a:rPr>
              <a:t>	//</a:t>
            </a:r>
            <a:r>
              <a:rPr lang="zh-CN" altLang="en-US" sz="2400" dirty="0" smtClean="0">
                <a:solidFill>
                  <a:schemeClr val="tx1"/>
                </a:solidFill>
                <a:latin typeface="宋体" panose="02010600030101010101" pitchFamily="2" charset="-122"/>
              </a:rPr>
              <a:t>得到颜色对象</a:t>
            </a:r>
            <a:r>
              <a:rPr lang="en-US" altLang="zh-CN" sz="2400" dirty="0" smtClean="0">
                <a:solidFill>
                  <a:schemeClr val="tx1"/>
                </a:solidFill>
                <a:latin typeface="宋体" panose="02010600030101010101" pitchFamily="2" charset="-122"/>
              </a:rPr>
              <a:t>c</a:t>
            </a:r>
            <a:r>
              <a:rPr lang="zh-CN" altLang="en-US" sz="2400" dirty="0" smtClean="0">
                <a:solidFill>
                  <a:schemeClr val="tx1"/>
                </a:solidFill>
                <a:latin typeface="宋体" panose="02010600030101010101" pitchFamily="2" charset="-122"/>
              </a:rPr>
              <a:t>后，即可在需要的地方使用</a:t>
            </a:r>
          </a:p>
          <a:p>
            <a:endParaRPr lang="zh-CN" altLang="en-US" sz="2400" dirty="0" smtClean="0"/>
          </a:p>
        </p:txBody>
      </p:sp>
      <p:sp>
        <p:nvSpPr>
          <p:cNvPr id="3" name="Rectangle 2"/>
          <p:cNvSpPr txBox="1">
            <a:spLocks noChangeArrowheads="1"/>
          </p:cNvSpPr>
          <p:nvPr/>
        </p:nvSpPr>
        <p:spPr>
          <a:xfrm>
            <a:off x="-33114" y="285751"/>
            <a:ext cx="9144000" cy="642937"/>
          </a:xfrm>
          <a:prstGeom prst="rect">
            <a:avLst/>
          </a:prstGeom>
        </p:spPr>
        <p:txBody>
          <a:bodyPr/>
          <a:lstStyle/>
          <a:p>
            <a:pPr lvl="1">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rgbClr val="FFC000"/>
                </a:solidFill>
                <a:effectLst>
                  <a:outerShdw blurRad="38100" dist="38100" dir="2700000" algn="tl">
                    <a:srgbClr val="000000">
                      <a:alpha val="43137"/>
                    </a:srgbClr>
                  </a:outerShdw>
                </a:effectLst>
                <a:latin typeface="+mj-ea"/>
                <a:ea typeface="+mj-ea"/>
              </a:rPr>
              <a:t>颜色选择器</a:t>
            </a:r>
            <a:r>
              <a:rPr lang="zh-CN" altLang="en-US" sz="3600" b="1" dirty="0">
                <a:solidFill>
                  <a:schemeClr val="hlink"/>
                </a:solidFill>
                <a:latin typeface="+mj-ea"/>
                <a:ea typeface="+mj-ea"/>
              </a:rPr>
              <a:t>（</a:t>
            </a:r>
            <a:r>
              <a:rPr lang="en-US" altLang="zh-CN" sz="3600" dirty="0" err="1">
                <a:latin typeface="+mj-ea"/>
                <a:ea typeface="+mj-ea"/>
              </a:rPr>
              <a:t>JColorChooser</a:t>
            </a:r>
            <a:r>
              <a:rPr lang="zh-CN" altLang="en-US" sz="3600" b="1" dirty="0">
                <a:solidFill>
                  <a:schemeClr val="hlink"/>
                </a:solidFill>
                <a:latin typeface="+mj-ea"/>
                <a:ea typeface="+mj-ea"/>
              </a:rPr>
              <a:t>）</a:t>
            </a:r>
          </a:p>
          <a:p>
            <a:pPr lvl="1" algn="ctr">
              <a:defRPr/>
            </a:pPr>
            <a:endParaRPr lang="zh-CN" altLang="en-US" sz="3600" b="1" dirty="0">
              <a:solidFill>
                <a:schemeClr val="hlink"/>
              </a:solidFill>
              <a:latin typeface="+mj-ea"/>
              <a:ea typeface="+mj-ea"/>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166688" y="1340768"/>
            <a:ext cx="8977312" cy="5197475"/>
          </a:xfrm>
        </p:spPr>
        <p:txBody>
          <a:bodyPr/>
          <a:lstStyle/>
          <a:p>
            <a:pPr lvl="1">
              <a:spcBef>
                <a:spcPct val="0"/>
              </a:spcBef>
              <a:buFont typeface="Wingdings" panose="05000000000000000000" pitchFamily="2" charset="2"/>
              <a:buChar char="n"/>
            </a:pPr>
            <a:r>
              <a:rPr lang="en-US" altLang="zh-CN" dirty="0" smtClean="0">
                <a:latin typeface="宋体" panose="02010600030101010101" pitchFamily="2" charset="-122"/>
                <a:cs typeface="Tahoma" panose="020B0604030504040204" pitchFamily="34" charset="0"/>
              </a:rPr>
              <a:t>Confirm</a:t>
            </a:r>
            <a:r>
              <a:rPr lang="zh-CN" altLang="en-US" dirty="0" smtClean="0">
                <a:latin typeface="宋体" panose="02010600030101010101" pitchFamily="2" charset="-122"/>
                <a:cs typeface="Tahoma" panose="020B0604030504040204" pitchFamily="34" charset="0"/>
              </a:rPr>
              <a:t>对话框</a:t>
            </a:r>
          </a:p>
          <a:p>
            <a:pPr marL="1625600" lvl="2" indent="-711200">
              <a:spcBef>
                <a:spcPct val="0"/>
              </a:spcBef>
              <a:buClrTx/>
              <a:buFont typeface="Wingdings" panose="05000000000000000000" pitchFamily="2" charset="2"/>
              <a:buNone/>
            </a:pPr>
            <a:r>
              <a:rPr lang="en-US" altLang="zh-CN" sz="2400" dirty="0" err="1" smtClean="0">
                <a:solidFill>
                  <a:schemeClr val="tx1"/>
                </a:solidFill>
                <a:latin typeface="宋体" panose="02010600030101010101" pitchFamily="2" charset="-122"/>
              </a:rPr>
              <a:t>int</a:t>
            </a:r>
            <a:r>
              <a:rPr lang="en-US" altLang="zh-CN" sz="2400" dirty="0" smtClean="0">
                <a:solidFill>
                  <a:schemeClr val="tx1"/>
                </a:solidFill>
                <a:latin typeface="宋体" panose="02010600030101010101" pitchFamily="2" charset="-122"/>
              </a:rPr>
              <a:t> </a:t>
            </a:r>
            <a:r>
              <a:rPr lang="en-US" altLang="zh-CN" sz="2400" dirty="0" err="1" smtClean="0">
                <a:solidFill>
                  <a:schemeClr val="tx1"/>
                </a:solidFill>
                <a:latin typeface="宋体" panose="02010600030101010101" pitchFamily="2" charset="-122"/>
              </a:rPr>
              <a:t>showConfirmDialog</a:t>
            </a:r>
            <a:r>
              <a:rPr lang="en-US" altLang="zh-CN" sz="2400" dirty="0" smtClean="0">
                <a:solidFill>
                  <a:schemeClr val="tx1"/>
                </a:solidFill>
                <a:latin typeface="宋体" panose="02010600030101010101" pitchFamily="2" charset="-122"/>
              </a:rPr>
              <a:t>(</a:t>
            </a:r>
            <a:r>
              <a:rPr lang="en-US" altLang="zh-CN" sz="2400" dirty="0" err="1" smtClean="0">
                <a:solidFill>
                  <a:schemeClr val="tx1"/>
                </a:solidFill>
                <a:latin typeface="宋体" panose="02010600030101010101" pitchFamily="2" charset="-122"/>
              </a:rPr>
              <a:t>Component,Object</a:t>
            </a:r>
            <a:r>
              <a:rPr lang="en-US" altLang="zh-CN" sz="2400" dirty="0" smtClean="0">
                <a:solidFill>
                  <a:schemeClr val="tx1"/>
                </a:solidFill>
                <a:latin typeface="宋体" panose="02010600030101010101" pitchFamily="2" charset="-122"/>
              </a:rPr>
              <a:t>);</a:t>
            </a:r>
            <a:br>
              <a:rPr lang="en-US" altLang="zh-CN" sz="2400" dirty="0" smtClean="0">
                <a:solidFill>
                  <a:schemeClr val="tx1"/>
                </a:solidFill>
                <a:latin typeface="宋体" panose="02010600030101010101" pitchFamily="2" charset="-122"/>
              </a:rPr>
            </a:br>
            <a:r>
              <a:rPr lang="en-US" altLang="zh-CN" sz="2400" dirty="0" smtClean="0">
                <a:solidFill>
                  <a:schemeClr val="tx1"/>
                </a:solidFill>
                <a:latin typeface="宋体" panose="02010600030101010101" pitchFamily="2" charset="-122"/>
              </a:rPr>
              <a:t>//</a:t>
            </a:r>
            <a:r>
              <a:rPr lang="zh-CN" altLang="en-US" sz="2400" dirty="0" smtClean="0">
                <a:solidFill>
                  <a:schemeClr val="tx1"/>
                </a:solidFill>
                <a:latin typeface="宋体" panose="02010600030101010101" pitchFamily="2" charset="-122"/>
              </a:rPr>
              <a:t>显示含有 </a:t>
            </a:r>
            <a:r>
              <a:rPr lang="en-US" altLang="zh-CN" sz="2400" dirty="0" smtClean="0">
                <a:solidFill>
                  <a:schemeClr val="tx1"/>
                </a:solidFill>
                <a:latin typeface="宋体" panose="02010600030101010101" pitchFamily="2" charset="-122"/>
              </a:rPr>
              <a:t>Yes</a:t>
            </a:r>
            <a:r>
              <a:rPr lang="zh-CN" altLang="en-US" sz="2400" dirty="0" smtClean="0">
                <a:solidFill>
                  <a:schemeClr val="tx1"/>
                </a:solidFill>
                <a:latin typeface="宋体" panose="02010600030101010101" pitchFamily="2" charset="-122"/>
              </a:rPr>
              <a:t>、</a:t>
            </a:r>
            <a:r>
              <a:rPr lang="en-US" altLang="zh-CN" sz="2400" dirty="0" smtClean="0">
                <a:solidFill>
                  <a:schemeClr val="tx1"/>
                </a:solidFill>
                <a:latin typeface="宋体" panose="02010600030101010101" pitchFamily="2" charset="-122"/>
              </a:rPr>
              <a:t>No</a:t>
            </a:r>
            <a:r>
              <a:rPr lang="zh-CN" altLang="en-US" sz="2400" dirty="0" smtClean="0">
                <a:solidFill>
                  <a:schemeClr val="tx1"/>
                </a:solidFill>
                <a:latin typeface="宋体" panose="02010600030101010101" pitchFamily="2" charset="-122"/>
              </a:rPr>
              <a:t>、</a:t>
            </a:r>
            <a:r>
              <a:rPr lang="en-US" altLang="zh-CN" sz="2400" dirty="0" smtClean="0">
                <a:solidFill>
                  <a:schemeClr val="tx1"/>
                </a:solidFill>
                <a:latin typeface="宋体" panose="02010600030101010101" pitchFamily="2" charset="-122"/>
              </a:rPr>
              <a:t>Cancel </a:t>
            </a:r>
            <a:r>
              <a:rPr lang="zh-CN" altLang="en-US" sz="2400" dirty="0" smtClean="0">
                <a:solidFill>
                  <a:schemeClr val="tx1"/>
                </a:solidFill>
                <a:latin typeface="宋体" panose="02010600030101010101" pitchFamily="2" charset="-122"/>
              </a:rPr>
              <a:t>按钮的确认框</a:t>
            </a:r>
            <a:br>
              <a:rPr lang="zh-CN" altLang="en-US" sz="2400" dirty="0" smtClean="0">
                <a:solidFill>
                  <a:schemeClr val="tx1"/>
                </a:solidFill>
                <a:latin typeface="宋体" panose="02010600030101010101" pitchFamily="2" charset="-122"/>
              </a:rPr>
            </a:br>
            <a:r>
              <a:rPr lang="en-US" altLang="zh-CN" sz="2400" dirty="0" smtClean="0">
                <a:solidFill>
                  <a:schemeClr val="tx1"/>
                </a:solidFill>
                <a:latin typeface="宋体" panose="02010600030101010101" pitchFamily="2" charset="-122"/>
              </a:rPr>
              <a:t>//</a:t>
            </a:r>
            <a:r>
              <a:rPr lang="zh-CN" altLang="en-US" sz="2400" dirty="0" smtClean="0">
                <a:solidFill>
                  <a:schemeClr val="tx1"/>
                </a:solidFill>
                <a:latin typeface="宋体" panose="02010600030101010101" pitchFamily="2" charset="-122"/>
              </a:rPr>
              <a:t>参数：父组件，显示信息</a:t>
            </a:r>
            <a:br>
              <a:rPr lang="zh-CN" altLang="en-US" sz="2400" dirty="0" smtClean="0">
                <a:solidFill>
                  <a:schemeClr val="tx1"/>
                </a:solidFill>
                <a:latin typeface="宋体" panose="02010600030101010101" pitchFamily="2" charset="-122"/>
              </a:rPr>
            </a:br>
            <a:r>
              <a:rPr lang="en-US" altLang="zh-CN" sz="2400" dirty="0" smtClean="0">
                <a:solidFill>
                  <a:schemeClr val="tx1"/>
                </a:solidFill>
                <a:latin typeface="宋体" panose="02010600030101010101" pitchFamily="2" charset="-122"/>
              </a:rPr>
              <a:t>//</a:t>
            </a:r>
            <a:r>
              <a:rPr lang="zh-CN" altLang="en-US" sz="2400" dirty="0" smtClean="0">
                <a:solidFill>
                  <a:schemeClr val="tx1"/>
                </a:solidFill>
                <a:latin typeface="宋体" panose="02010600030101010101" pitchFamily="2" charset="-122"/>
              </a:rPr>
              <a:t>返回值：</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smtClean="0">
                <a:solidFill>
                  <a:schemeClr val="tx1"/>
                </a:solidFill>
                <a:latin typeface="宋体" panose="02010600030101010101" pitchFamily="2" charset="-122"/>
              </a:rPr>
              <a:t>YES_OPTION	</a:t>
            </a:r>
            <a:r>
              <a:rPr lang="zh-CN" altLang="en-US" sz="2400" dirty="0" smtClean="0">
                <a:solidFill>
                  <a:schemeClr val="tx1"/>
                </a:solidFill>
                <a:latin typeface="宋体" panose="02010600030101010101" pitchFamily="2" charset="-122"/>
              </a:rPr>
              <a:t>是</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smtClean="0">
                <a:solidFill>
                  <a:schemeClr val="tx1"/>
                </a:solidFill>
                <a:latin typeface="宋体" panose="02010600030101010101" pitchFamily="2" charset="-122"/>
              </a:rPr>
              <a:t>NO_OPTION		</a:t>
            </a:r>
            <a:r>
              <a:rPr lang="zh-CN" altLang="en-US" sz="2400" dirty="0" smtClean="0">
                <a:solidFill>
                  <a:schemeClr val="tx1"/>
                </a:solidFill>
                <a:latin typeface="宋体" panose="02010600030101010101" pitchFamily="2" charset="-122"/>
              </a:rPr>
              <a:t>否</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smtClean="0">
                <a:solidFill>
                  <a:schemeClr val="tx1"/>
                </a:solidFill>
                <a:latin typeface="宋体" panose="02010600030101010101" pitchFamily="2" charset="-122"/>
              </a:rPr>
              <a:t>CANCEL_OPTION	</a:t>
            </a:r>
            <a:r>
              <a:rPr lang="zh-CN" altLang="en-US" sz="2400" dirty="0" smtClean="0">
                <a:solidFill>
                  <a:schemeClr val="tx1"/>
                </a:solidFill>
                <a:latin typeface="宋体" panose="02010600030101010101" pitchFamily="2" charset="-122"/>
              </a:rPr>
              <a:t>撤销</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smtClean="0">
                <a:solidFill>
                  <a:schemeClr val="tx1"/>
                </a:solidFill>
                <a:latin typeface="宋体" panose="02010600030101010101" pitchFamily="2" charset="-122"/>
              </a:rPr>
              <a:t>OK_OPTION		</a:t>
            </a:r>
            <a:r>
              <a:rPr lang="zh-CN" altLang="en-US" sz="2400" dirty="0" smtClean="0">
                <a:solidFill>
                  <a:schemeClr val="tx1"/>
                </a:solidFill>
                <a:latin typeface="宋体" panose="02010600030101010101" pitchFamily="2" charset="-122"/>
              </a:rPr>
              <a:t>确定</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smtClean="0">
                <a:solidFill>
                  <a:schemeClr val="tx1"/>
                </a:solidFill>
                <a:latin typeface="宋体" panose="02010600030101010101" pitchFamily="2" charset="-122"/>
              </a:rPr>
              <a:t>CLOSED_OPTION	</a:t>
            </a:r>
            <a:r>
              <a:rPr lang="zh-CN" altLang="en-US" sz="2400" dirty="0" smtClean="0">
                <a:solidFill>
                  <a:schemeClr val="tx1"/>
                </a:solidFill>
                <a:latin typeface="宋体" panose="02010600030101010101" pitchFamily="2" charset="-122"/>
              </a:rPr>
              <a:t>关闭</a:t>
            </a:r>
          </a:p>
          <a:p>
            <a:pPr marL="1625600" lvl="2" indent="-711200">
              <a:spcBef>
                <a:spcPct val="0"/>
              </a:spcBef>
              <a:buClrTx/>
              <a:buFont typeface="Wingdings" panose="05000000000000000000" pitchFamily="2" charset="2"/>
              <a:buNone/>
            </a:pPr>
            <a:r>
              <a:rPr lang="zh-CN" altLang="en-US" sz="2400" dirty="0" smtClean="0">
                <a:solidFill>
                  <a:schemeClr val="tx1"/>
                </a:solidFill>
                <a:latin typeface="宋体" panose="02010600030101010101" pitchFamily="2" charset="-122"/>
              </a:rPr>
              <a:t>还有其他形式的类方法，请参阅帮助文档</a:t>
            </a:r>
          </a:p>
        </p:txBody>
      </p:sp>
      <p:sp>
        <p:nvSpPr>
          <p:cNvPr id="5"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rgbClr val="FFC000"/>
                </a:solidFill>
                <a:effectLst>
                  <a:outerShdw blurRad="38100" dist="38100" dir="2700000" algn="tl">
                    <a:srgbClr val="000000">
                      <a:alpha val="43137"/>
                    </a:srgbClr>
                  </a:outerShdw>
                </a:effectLst>
                <a:latin typeface="+mj-ea"/>
                <a:ea typeface="+mj-ea"/>
              </a:rPr>
              <a:t>对话</a:t>
            </a:r>
            <a:r>
              <a:rPr lang="zh-CN" altLang="en-US" sz="3600" b="1" dirty="0">
                <a:solidFill>
                  <a:schemeClr val="hlink"/>
                </a:solidFill>
                <a:latin typeface="+mj-ea"/>
                <a:ea typeface="+mj-ea"/>
              </a:rPr>
              <a:t>框（</a:t>
            </a:r>
            <a:r>
              <a:rPr lang="en-US" altLang="zh-CN" sz="3600" dirty="0"/>
              <a:t> </a:t>
            </a:r>
            <a:r>
              <a:rPr lang="en-US" altLang="zh-CN" sz="3600" dirty="0" err="1">
                <a:latin typeface="Times New Roman" pitchFamily="18" charset="0"/>
                <a:cs typeface="Times New Roman" pitchFamily="18" charset="0"/>
              </a:rPr>
              <a:t>JOptionPane</a:t>
            </a:r>
            <a:r>
              <a:rPr lang="zh-CN" altLang="en-US" sz="3600" b="1" dirty="0">
                <a:solidFill>
                  <a:schemeClr val="hlink"/>
                </a:solidFill>
                <a:latin typeface="+mj-ea"/>
                <a:ea typeface="+mj-ea"/>
              </a:rPr>
              <a:t>）</a:t>
            </a:r>
          </a:p>
          <a:p>
            <a:pPr lvl="1" algn="ctr">
              <a:defRPr/>
            </a:pPr>
            <a:endParaRPr lang="zh-CN" altLang="en-US" sz="3600" b="1" dirty="0">
              <a:solidFill>
                <a:schemeClr val="hlink"/>
              </a:solidFill>
              <a:latin typeface="+mj-ea"/>
              <a:ea typeface="+mj-ea"/>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idx="1"/>
          </p:nvPr>
        </p:nvSpPr>
        <p:spPr>
          <a:xfrm>
            <a:off x="149970" y="1484784"/>
            <a:ext cx="8977312" cy="4911725"/>
          </a:xfrm>
        </p:spPr>
        <p:txBody>
          <a:bodyPr/>
          <a:lstStyle/>
          <a:p>
            <a:pPr lvl="1">
              <a:spcBef>
                <a:spcPct val="0"/>
              </a:spcBef>
              <a:buFont typeface="Wingdings" panose="05000000000000000000" pitchFamily="2" charset="2"/>
              <a:buChar char="n"/>
            </a:pPr>
            <a:r>
              <a:rPr lang="en-US" altLang="zh-CN" dirty="0" smtClean="0">
                <a:latin typeface="宋体" panose="02010600030101010101" pitchFamily="2" charset="-122"/>
                <a:cs typeface="Tahoma" panose="020B0604030504040204" pitchFamily="34" charset="0"/>
              </a:rPr>
              <a:t>Input</a:t>
            </a:r>
            <a:r>
              <a:rPr lang="zh-CN" altLang="en-US" dirty="0" smtClean="0">
                <a:latin typeface="宋体" panose="02010600030101010101" pitchFamily="2" charset="-122"/>
                <a:cs typeface="Tahoma" panose="020B0604030504040204" pitchFamily="34" charset="0"/>
              </a:rPr>
              <a:t>对话框</a:t>
            </a:r>
          </a:p>
          <a:p>
            <a:pPr marL="1625600" lvl="2" indent="-711200">
              <a:spcBef>
                <a:spcPct val="0"/>
              </a:spcBef>
              <a:buClrTx/>
              <a:buFont typeface="Wingdings" panose="05000000000000000000" pitchFamily="2" charset="2"/>
              <a:buChar char="Ø"/>
            </a:pPr>
            <a:r>
              <a:rPr lang="en-US" altLang="zh-CN" dirty="0" smtClean="0">
                <a:solidFill>
                  <a:schemeClr val="tx1"/>
                </a:solidFill>
                <a:latin typeface="宋体" panose="02010600030101010101" pitchFamily="2" charset="-122"/>
              </a:rPr>
              <a:t>String </a:t>
            </a:r>
            <a:r>
              <a:rPr lang="en-US" altLang="zh-CN" sz="2400" dirty="0" err="1" smtClean="0">
                <a:solidFill>
                  <a:schemeClr val="tx1"/>
                </a:solidFill>
                <a:latin typeface="宋体" panose="02010600030101010101" pitchFamily="2" charset="-122"/>
              </a:rPr>
              <a:t>show</a:t>
            </a:r>
            <a:r>
              <a:rPr lang="en-US" altLang="zh-CN" dirty="0" err="1" smtClean="0">
                <a:solidFill>
                  <a:schemeClr val="tx1"/>
                </a:solidFill>
                <a:latin typeface="宋体" panose="02010600030101010101" pitchFamily="2" charset="-122"/>
              </a:rPr>
              <a:t>InputDialog</a:t>
            </a:r>
            <a:r>
              <a:rPr lang="en-US" altLang="zh-CN" dirty="0" smtClean="0">
                <a:solidFill>
                  <a:schemeClr val="tx1"/>
                </a:solidFill>
                <a:latin typeface="宋体" panose="02010600030101010101" pitchFamily="2" charset="-122"/>
              </a:rPr>
              <a:t>(</a:t>
            </a:r>
            <a:r>
              <a:rPr lang="en-US" altLang="zh-CN" dirty="0" err="1" smtClean="0">
                <a:solidFill>
                  <a:schemeClr val="tx1"/>
                </a:solidFill>
                <a:latin typeface="宋体" panose="02010600030101010101" pitchFamily="2" charset="-122"/>
              </a:rPr>
              <a:t>Component,Object</a:t>
            </a:r>
            <a:r>
              <a:rPr lang="en-US" altLang="zh-CN" dirty="0" smtClean="0">
                <a:solidFill>
                  <a:schemeClr val="tx1"/>
                </a:solidFill>
                <a:latin typeface="宋体" panose="02010600030101010101" pitchFamily="2" charset="-122"/>
              </a:rPr>
              <a:t>);</a:t>
            </a:r>
            <a:br>
              <a:rPr lang="en-US" altLang="zh-CN" dirty="0" smtClean="0">
                <a:solidFill>
                  <a:schemeClr val="tx1"/>
                </a:solidFill>
                <a:latin typeface="宋体" panose="02010600030101010101" pitchFamily="2" charset="-122"/>
              </a:rPr>
            </a:br>
            <a:r>
              <a:rPr lang="en-US" altLang="zh-CN" dirty="0" smtClean="0">
                <a:solidFill>
                  <a:schemeClr val="tx1"/>
                </a:solidFill>
                <a:latin typeface="宋体" panose="02010600030101010101" pitchFamily="2" charset="-122"/>
              </a:rPr>
              <a:t>//</a:t>
            </a:r>
            <a:r>
              <a:rPr lang="zh-CN" altLang="en-US" dirty="0" smtClean="0">
                <a:solidFill>
                  <a:schemeClr val="tx1"/>
                </a:solidFill>
                <a:latin typeface="宋体" panose="02010600030101010101" pitchFamily="2" charset="-122"/>
              </a:rPr>
              <a:t>参数：父组件，显示信息</a:t>
            </a:r>
            <a:br>
              <a:rPr lang="zh-CN" altLang="en-US" dirty="0" smtClean="0">
                <a:solidFill>
                  <a:schemeClr val="tx1"/>
                </a:solidFill>
                <a:latin typeface="宋体" panose="02010600030101010101" pitchFamily="2" charset="-122"/>
              </a:rPr>
            </a:br>
            <a:r>
              <a:rPr lang="en-US" altLang="zh-CN" dirty="0" smtClean="0">
                <a:solidFill>
                  <a:schemeClr val="tx1"/>
                </a:solidFill>
                <a:latin typeface="宋体" panose="02010600030101010101" pitchFamily="2" charset="-122"/>
              </a:rPr>
              <a:t>//</a:t>
            </a:r>
            <a:r>
              <a:rPr lang="zh-CN" altLang="en-US" dirty="0" smtClean="0">
                <a:solidFill>
                  <a:schemeClr val="tx1"/>
                </a:solidFill>
                <a:latin typeface="宋体" panose="02010600030101010101" pitchFamily="2" charset="-122"/>
              </a:rPr>
              <a:t>返回值：</a:t>
            </a:r>
            <a:br>
              <a:rPr lang="zh-CN" altLang="en-US" dirty="0" smtClean="0">
                <a:solidFill>
                  <a:schemeClr val="tx1"/>
                </a:solidFill>
                <a:latin typeface="宋体" panose="02010600030101010101" pitchFamily="2" charset="-122"/>
              </a:rPr>
            </a:br>
            <a:r>
              <a:rPr lang="zh-CN" altLang="en-US" dirty="0" smtClean="0">
                <a:solidFill>
                  <a:schemeClr val="tx1"/>
                </a:solidFill>
                <a:latin typeface="宋体" panose="02010600030101010101" pitchFamily="2" charset="-122"/>
              </a:rPr>
              <a:t>    </a:t>
            </a:r>
            <a:r>
              <a:rPr lang="en-US" altLang="zh-CN" dirty="0" smtClean="0">
                <a:solidFill>
                  <a:schemeClr val="tx1"/>
                </a:solidFill>
                <a:latin typeface="宋体" panose="02010600030101010101" pitchFamily="2" charset="-122"/>
              </a:rPr>
              <a:t>·</a:t>
            </a:r>
            <a:r>
              <a:rPr lang="zh-CN" altLang="en-US" dirty="0" smtClean="0">
                <a:solidFill>
                  <a:schemeClr val="tx1"/>
                </a:solidFill>
                <a:latin typeface="宋体" panose="02010600030101010101" pitchFamily="2" charset="-122"/>
              </a:rPr>
              <a:t>选择确认后返回 输入的字符串</a:t>
            </a:r>
            <a:br>
              <a:rPr lang="zh-CN" altLang="en-US" dirty="0" smtClean="0">
                <a:solidFill>
                  <a:schemeClr val="tx1"/>
                </a:solidFill>
                <a:latin typeface="宋体" panose="02010600030101010101" pitchFamily="2" charset="-122"/>
              </a:rPr>
            </a:br>
            <a:r>
              <a:rPr lang="zh-CN" altLang="en-US" dirty="0" smtClean="0">
                <a:solidFill>
                  <a:schemeClr val="tx1"/>
                </a:solidFill>
                <a:latin typeface="宋体" panose="02010600030101010101" pitchFamily="2" charset="-122"/>
              </a:rPr>
              <a:t>    </a:t>
            </a:r>
            <a:r>
              <a:rPr lang="en-US" altLang="zh-CN" dirty="0" smtClean="0">
                <a:solidFill>
                  <a:schemeClr val="tx1"/>
                </a:solidFill>
                <a:latin typeface="宋体" panose="02010600030101010101" pitchFamily="2" charset="-122"/>
              </a:rPr>
              <a:t>·</a:t>
            </a:r>
            <a:r>
              <a:rPr lang="zh-CN" altLang="en-US" dirty="0" smtClean="0">
                <a:solidFill>
                  <a:schemeClr val="tx1"/>
                </a:solidFill>
                <a:latin typeface="宋体" panose="02010600030101010101" pitchFamily="2" charset="-122"/>
              </a:rPr>
              <a:t>选择取消或关闭后返回 </a:t>
            </a:r>
            <a:r>
              <a:rPr lang="en-US" altLang="zh-CN" dirty="0" smtClean="0">
                <a:solidFill>
                  <a:schemeClr val="tx1"/>
                </a:solidFill>
                <a:latin typeface="宋体" panose="02010600030101010101" pitchFamily="2" charset="-122"/>
              </a:rPr>
              <a:t>null</a:t>
            </a:r>
          </a:p>
          <a:p>
            <a:pPr marL="1625600" lvl="2" indent="-711200">
              <a:spcBef>
                <a:spcPct val="0"/>
              </a:spcBef>
              <a:buClrTx/>
              <a:buFont typeface="Wingdings" panose="05000000000000000000" pitchFamily="2" charset="2"/>
              <a:buChar char="Ø"/>
            </a:pPr>
            <a:r>
              <a:rPr lang="zh-CN" altLang="en-US" dirty="0" smtClean="0">
                <a:solidFill>
                  <a:schemeClr val="tx1"/>
                </a:solidFill>
                <a:latin typeface="宋体" panose="02010600030101010101" pitchFamily="2" charset="-122"/>
              </a:rPr>
              <a:t>还有其他形式的类方法，请参阅帮助文档</a:t>
            </a:r>
          </a:p>
        </p:txBody>
      </p:sp>
      <p:sp>
        <p:nvSpPr>
          <p:cNvPr id="5"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rgbClr val="FFC000"/>
                </a:solidFill>
                <a:effectLst>
                  <a:outerShdw blurRad="38100" dist="38100" dir="2700000" algn="tl">
                    <a:srgbClr val="000000">
                      <a:alpha val="43137"/>
                    </a:srgbClr>
                  </a:outerShdw>
                </a:effectLst>
                <a:latin typeface="+mj-ea"/>
                <a:ea typeface="+mj-ea"/>
              </a:rPr>
              <a:t>对话</a:t>
            </a:r>
            <a:r>
              <a:rPr lang="zh-CN" altLang="en-US" sz="3600" b="1" dirty="0">
                <a:solidFill>
                  <a:schemeClr val="hlink"/>
                </a:solidFill>
                <a:latin typeface="+mj-ea"/>
                <a:ea typeface="+mj-ea"/>
              </a:rPr>
              <a:t>框（</a:t>
            </a:r>
            <a:r>
              <a:rPr lang="en-US" altLang="zh-CN" sz="3600" dirty="0"/>
              <a:t> </a:t>
            </a:r>
            <a:r>
              <a:rPr lang="en-US" altLang="zh-CN" sz="3600" dirty="0" err="1">
                <a:latin typeface="Times New Roman" pitchFamily="18" charset="0"/>
                <a:cs typeface="Times New Roman" pitchFamily="18" charset="0"/>
              </a:rPr>
              <a:t>JOptionPane</a:t>
            </a:r>
            <a:r>
              <a:rPr lang="zh-CN" altLang="en-US" sz="3600" b="1" dirty="0">
                <a:solidFill>
                  <a:schemeClr val="hlink"/>
                </a:solidFill>
                <a:latin typeface="+mj-ea"/>
                <a:ea typeface="+mj-ea"/>
              </a:rPr>
              <a:t>）</a:t>
            </a:r>
          </a:p>
          <a:p>
            <a:pPr lvl="1" algn="ctr">
              <a:defRPr/>
            </a:pPr>
            <a:endParaRPr lang="zh-CN" altLang="en-US" sz="3600" b="1" dirty="0">
              <a:solidFill>
                <a:schemeClr val="hlink"/>
              </a:solidFill>
              <a:latin typeface="+mj-ea"/>
              <a:ea typeface="+mj-ea"/>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74899" y="195486"/>
            <a:ext cx="7793037" cy="838200"/>
          </a:xfrm>
          <a:prstGeom prst="rect">
            <a:avLst/>
          </a:prstGeom>
        </p:spPr>
        <p:txBody>
          <a:bodyPr/>
          <a:lstStyle>
            <a:lvl1pPr algn="l" rtl="0" eaLnBrk="1" fontAlgn="base" hangingPunct="1">
              <a:spcBef>
                <a:spcPct val="0"/>
              </a:spcBef>
              <a:spcAft>
                <a:spcPct val="0"/>
              </a:spcAft>
              <a:defRPr kumimoji="1" sz="4400"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9pPr>
          </a:lstStyle>
          <a:p>
            <a:r>
              <a:rPr lang="zh-CN" altLang="en-US" smtClean="0"/>
              <a:t>概述</a:t>
            </a:r>
            <a:endParaRPr lang="zh-CN" altLang="en-US" smtClean="0"/>
          </a:p>
        </p:txBody>
      </p:sp>
      <p:sp>
        <p:nvSpPr>
          <p:cNvPr id="5" name="Rectangle 3"/>
          <p:cNvSpPr txBox="1">
            <a:spLocks noChangeArrowheads="1"/>
          </p:cNvSpPr>
          <p:nvPr/>
        </p:nvSpPr>
        <p:spPr bwMode="auto">
          <a:xfrm>
            <a:off x="395536" y="1186086"/>
            <a:ext cx="8431213"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90000"/>
              </a:lnSpc>
              <a:buSzPct val="90000"/>
            </a:pPr>
            <a:r>
              <a:rPr lang="en-US" altLang="zh-CN" sz="2800" dirty="0" smtClean="0"/>
              <a:t>Java GUI</a:t>
            </a:r>
            <a:r>
              <a:rPr lang="zh-CN" altLang="en-US" sz="2800" dirty="0" smtClean="0"/>
              <a:t>的发展</a:t>
            </a:r>
          </a:p>
          <a:p>
            <a:pPr marL="990600" lvl="1" indent="-533400">
              <a:lnSpc>
                <a:spcPct val="90000"/>
              </a:lnSpc>
              <a:buSzPct val="90000"/>
              <a:buFont typeface="Wingdings" panose="05000000000000000000" pitchFamily="2" charset="2"/>
              <a:buAutoNum type="arabicPeriod"/>
            </a:pPr>
            <a:r>
              <a:rPr lang="en-US" altLang="zh-CN" sz="2400" dirty="0" smtClean="0"/>
              <a:t>AWT (Java 1.0)</a:t>
            </a:r>
          </a:p>
          <a:p>
            <a:pPr marL="1371600" lvl="2" indent="-457200">
              <a:lnSpc>
                <a:spcPct val="90000"/>
              </a:lnSpc>
              <a:buSzPct val="90000"/>
            </a:pPr>
            <a:r>
              <a:rPr lang="en-US" altLang="zh-CN" sz="2000" dirty="0" smtClean="0"/>
              <a:t>AWT (Abstract Window Toolkit): </a:t>
            </a:r>
            <a:r>
              <a:rPr lang="zh-CN" altLang="en-US" sz="2000" dirty="0" smtClean="0"/>
              <a:t>抽象窗口工具包</a:t>
            </a:r>
          </a:p>
          <a:p>
            <a:pPr marL="1371600" lvl="2" indent="-457200">
              <a:lnSpc>
                <a:spcPct val="90000"/>
              </a:lnSpc>
              <a:buSzPct val="90000"/>
            </a:pPr>
            <a:r>
              <a:rPr lang="zh-CN" altLang="en-US" sz="2000" dirty="0" smtClean="0"/>
              <a:t>概念</a:t>
            </a:r>
            <a:r>
              <a:rPr lang="zh-CN" altLang="en-US" sz="2000" dirty="0" smtClean="0">
                <a:sym typeface="Wingdings" panose="05000000000000000000" pitchFamily="2" charset="2"/>
              </a:rPr>
              <a:t>设计实现 </a:t>
            </a:r>
            <a:r>
              <a:rPr lang="en-US" altLang="zh-CN" sz="2000" dirty="0" smtClean="0">
                <a:sym typeface="Wingdings" panose="05000000000000000000" pitchFamily="2" charset="2"/>
              </a:rPr>
              <a:t>(about 1 month)</a:t>
            </a:r>
          </a:p>
          <a:p>
            <a:pPr marL="1371600" lvl="2" indent="-457200">
              <a:lnSpc>
                <a:spcPct val="90000"/>
              </a:lnSpc>
              <a:buSzPct val="90000"/>
            </a:pPr>
            <a:r>
              <a:rPr lang="zh-CN" altLang="en-US" sz="2000" dirty="0" smtClean="0"/>
              <a:t>字体设计</a:t>
            </a:r>
            <a:r>
              <a:rPr lang="en-US" altLang="zh-CN" sz="2000" dirty="0" smtClean="0"/>
              <a:t>(</a:t>
            </a:r>
            <a:r>
              <a:rPr lang="zh-CN" altLang="en-US" sz="2000" dirty="0" smtClean="0"/>
              <a:t>四种</a:t>
            </a:r>
            <a:r>
              <a:rPr lang="en-US" altLang="zh-CN" sz="2000" dirty="0" smtClean="0"/>
              <a:t>), </a:t>
            </a:r>
            <a:r>
              <a:rPr lang="zh-CN" altLang="en-US" sz="2000" dirty="0" smtClean="0"/>
              <a:t>界面显示</a:t>
            </a:r>
            <a:r>
              <a:rPr lang="en-US" altLang="zh-CN" sz="2000" dirty="0" smtClean="0"/>
              <a:t>(</a:t>
            </a:r>
            <a:r>
              <a:rPr lang="zh-CN" altLang="en-US" sz="2000" dirty="0" smtClean="0"/>
              <a:t>二流水准</a:t>
            </a:r>
            <a:r>
              <a:rPr lang="en-US" altLang="zh-CN" sz="2000" dirty="0" smtClean="0"/>
              <a:t>)</a:t>
            </a:r>
          </a:p>
          <a:p>
            <a:pPr marL="990600" lvl="1" indent="-533400">
              <a:lnSpc>
                <a:spcPct val="90000"/>
              </a:lnSpc>
              <a:buSzPct val="90000"/>
              <a:buFont typeface="Wingdings" panose="05000000000000000000" pitchFamily="2" charset="2"/>
              <a:buAutoNum type="arabicPeriod"/>
            </a:pPr>
            <a:r>
              <a:rPr lang="en-US" altLang="zh-CN" sz="2400" dirty="0" smtClean="0"/>
              <a:t>Swing (</a:t>
            </a:r>
            <a:r>
              <a:rPr lang="en-US" altLang="zh-CN" sz="2400" dirty="0" smtClean="0">
                <a:solidFill>
                  <a:schemeClr val="hlink"/>
                </a:solidFill>
              </a:rPr>
              <a:t>Lightweight</a:t>
            </a:r>
            <a:r>
              <a:rPr lang="en-US" altLang="zh-CN" sz="2400" dirty="0" smtClean="0"/>
              <a:t> Components, Java 1.1)</a:t>
            </a:r>
            <a:endParaRPr lang="en-US" altLang="zh-CN" sz="2400" dirty="0" smtClean="0">
              <a:sym typeface="Wingdings" panose="05000000000000000000" pitchFamily="2" charset="2"/>
            </a:endParaRPr>
          </a:p>
          <a:p>
            <a:pPr marL="1371600" lvl="2" indent="-457200">
              <a:lnSpc>
                <a:spcPct val="90000"/>
              </a:lnSpc>
              <a:buSzPct val="90000"/>
            </a:pPr>
            <a:r>
              <a:rPr lang="en-US" altLang="zh-CN" sz="2000" dirty="0" smtClean="0"/>
              <a:t>"Swing" was the code name of the project that developed the new components</a:t>
            </a:r>
          </a:p>
          <a:p>
            <a:pPr marL="1371600" lvl="2" indent="-457200">
              <a:lnSpc>
                <a:spcPct val="90000"/>
              </a:lnSpc>
              <a:buSzPct val="90000"/>
            </a:pPr>
            <a:r>
              <a:rPr lang="en-US" altLang="zh-CN" sz="2000" dirty="0" smtClean="0"/>
              <a:t>Swing API (</a:t>
            </a:r>
            <a:r>
              <a:rPr lang="zh-CN" altLang="en-US" sz="2000" dirty="0" smtClean="0"/>
              <a:t>附加包</a:t>
            </a:r>
            <a:r>
              <a:rPr lang="en-US" altLang="zh-CN" sz="2000" dirty="0" smtClean="0"/>
              <a:t>, Add-on package)</a:t>
            </a:r>
          </a:p>
          <a:p>
            <a:pPr marL="990600" lvl="1" indent="-533400">
              <a:lnSpc>
                <a:spcPct val="90000"/>
              </a:lnSpc>
              <a:buSzPct val="90000"/>
              <a:buFont typeface="Wingdings" panose="05000000000000000000" pitchFamily="2" charset="2"/>
              <a:buAutoNum type="arabicPeriod"/>
            </a:pPr>
            <a:r>
              <a:rPr lang="en-US" altLang="zh-CN" sz="2400" dirty="0" smtClean="0"/>
              <a:t>JFC (Java 2)</a:t>
            </a:r>
          </a:p>
          <a:p>
            <a:pPr marL="1371600" lvl="2" indent="-457200">
              <a:lnSpc>
                <a:spcPct val="90000"/>
              </a:lnSpc>
              <a:buSzPct val="90000"/>
            </a:pPr>
            <a:r>
              <a:rPr lang="en-US" altLang="zh-CN" sz="2000" dirty="0" smtClean="0"/>
              <a:t>JFC (Java Foundation Classes): Java</a:t>
            </a:r>
            <a:r>
              <a:rPr lang="zh-CN" altLang="en-US" sz="2000" dirty="0" smtClean="0"/>
              <a:t>基础类</a:t>
            </a:r>
          </a:p>
          <a:p>
            <a:pPr marL="1371600" lvl="2" indent="-457200">
              <a:lnSpc>
                <a:spcPct val="90000"/>
              </a:lnSpc>
              <a:buSzPct val="90000"/>
            </a:pPr>
            <a:r>
              <a:rPr lang="en-US" altLang="zh-CN" sz="2000" dirty="0" smtClean="0"/>
              <a:t>JFC encompass a group of features to help people build </a:t>
            </a:r>
            <a:r>
              <a:rPr lang="en-US" altLang="zh-CN" sz="2000" dirty="0" smtClean="0">
                <a:solidFill>
                  <a:schemeClr val="hlink"/>
                </a:solidFill>
              </a:rPr>
              <a:t>graphical user interfaces (GUIs).</a:t>
            </a:r>
            <a:r>
              <a:rPr lang="en-US" altLang="zh-CN" sz="2000" dirty="0" smtClean="0"/>
              <a:t> </a:t>
            </a:r>
          </a:p>
          <a:p>
            <a:pPr marL="1371600" lvl="2" indent="-457200">
              <a:lnSpc>
                <a:spcPct val="90000"/>
              </a:lnSpc>
              <a:buSzPct val="90000"/>
            </a:pPr>
            <a:r>
              <a:rPr lang="zh-CN" altLang="zh-CN" sz="2000" dirty="0" smtClean="0"/>
              <a:t>JFC 是指</a:t>
            </a:r>
            <a:r>
              <a:rPr lang="zh-CN" altLang="en-US" sz="2000" dirty="0" smtClean="0"/>
              <a:t>包含在 </a:t>
            </a:r>
            <a:r>
              <a:rPr lang="en-US" altLang="zh-CN" sz="2000" dirty="0" smtClean="0"/>
              <a:t>Java 2 </a:t>
            </a:r>
            <a:r>
              <a:rPr lang="zh-CN" altLang="en-US" sz="2000" dirty="0" smtClean="0"/>
              <a:t>平台内的一整套图形和用户界面技术</a:t>
            </a:r>
          </a:p>
          <a:p>
            <a:pPr marL="1371600" lvl="2" indent="-457200">
              <a:lnSpc>
                <a:spcPct val="90000"/>
              </a:lnSpc>
              <a:buSzPct val="90000"/>
            </a:pPr>
            <a:r>
              <a:rPr lang="en-US" altLang="zh-CN" sz="2000" dirty="0" smtClean="0"/>
              <a:t>JFC was first announced at the 1997 </a:t>
            </a:r>
            <a:r>
              <a:rPr lang="en-US" altLang="zh-CN" sz="2000" dirty="0" err="1" smtClean="0"/>
              <a:t>JavaOne</a:t>
            </a:r>
            <a:r>
              <a:rPr lang="en-US" altLang="zh-CN" sz="2000" dirty="0" smtClean="0"/>
              <a:t> developer conference </a:t>
            </a:r>
            <a:endParaRPr lang="en-US" altLang="zh-CN" sz="2000" dirty="0" smtClean="0"/>
          </a:p>
        </p:txBody>
      </p:sp>
    </p:spTree>
    <p:extLst>
      <p:ext uri="{BB962C8B-B14F-4D97-AF65-F5344CB8AC3E}">
        <p14:creationId xmlns:p14="http://schemas.microsoft.com/office/powerpoint/2010/main" val="40886825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idx="1"/>
          </p:nvPr>
        </p:nvSpPr>
        <p:spPr>
          <a:xfrm>
            <a:off x="71438" y="1571625"/>
            <a:ext cx="8977312" cy="4554538"/>
          </a:xfrm>
        </p:spPr>
        <p:txBody>
          <a:bodyPr/>
          <a:lstStyle/>
          <a:p>
            <a:pPr lvl="1">
              <a:spcBef>
                <a:spcPct val="0"/>
              </a:spcBef>
              <a:buFont typeface="Wingdings" panose="05000000000000000000" pitchFamily="2" charset="2"/>
              <a:buChar char="n"/>
            </a:pPr>
            <a:r>
              <a:rPr lang="en-US" altLang="zh-CN" smtClean="0">
                <a:latin typeface="宋体" panose="02010600030101010101" pitchFamily="2" charset="-122"/>
                <a:cs typeface="Tahoma" panose="020B0604030504040204" pitchFamily="34" charset="0"/>
              </a:rPr>
              <a:t>Message</a:t>
            </a:r>
            <a:r>
              <a:rPr lang="zh-CN" altLang="en-US" smtClean="0">
                <a:latin typeface="宋体" panose="02010600030101010101" pitchFamily="2" charset="-122"/>
                <a:cs typeface="Tahoma" panose="020B0604030504040204" pitchFamily="34" charset="0"/>
              </a:rPr>
              <a:t>对话框</a:t>
            </a:r>
          </a:p>
          <a:p>
            <a:pPr marL="1625600" lvl="2" indent="-711200">
              <a:spcBef>
                <a:spcPct val="0"/>
              </a:spcBef>
              <a:buClrTx/>
              <a:buFont typeface="Wingdings" panose="05000000000000000000" pitchFamily="2" charset="2"/>
              <a:buChar char="Ø"/>
            </a:pPr>
            <a:r>
              <a:rPr lang="en-US" altLang="zh-CN" smtClean="0">
                <a:solidFill>
                  <a:schemeClr val="tx1"/>
                </a:solidFill>
                <a:latin typeface="宋体" panose="02010600030101010101" pitchFamily="2" charset="-122"/>
              </a:rPr>
              <a:t>void </a:t>
            </a:r>
            <a:r>
              <a:rPr lang="en-US" altLang="zh-CN" sz="2400" smtClean="0">
                <a:solidFill>
                  <a:schemeClr val="tx1"/>
                </a:solidFill>
                <a:latin typeface="宋体" panose="02010600030101010101" pitchFamily="2" charset="-122"/>
              </a:rPr>
              <a:t>show</a:t>
            </a:r>
            <a:r>
              <a:rPr lang="en-US" altLang="zh-CN" smtClean="0">
                <a:solidFill>
                  <a:schemeClr val="tx1"/>
                </a:solidFill>
                <a:latin typeface="宋体" panose="02010600030101010101" pitchFamily="2" charset="-122"/>
              </a:rPr>
              <a:t>MessageDialog(Component,Object);</a:t>
            </a:r>
            <a:br>
              <a:rPr lang="en-US" altLang="zh-CN" smtClean="0">
                <a:solidFill>
                  <a:schemeClr val="tx1"/>
                </a:solidFill>
                <a:latin typeface="宋体" panose="02010600030101010101" pitchFamily="2" charset="-122"/>
              </a:rPr>
            </a:br>
            <a:r>
              <a:rPr lang="en-US" altLang="zh-CN" smtClean="0">
                <a:solidFill>
                  <a:schemeClr val="tx1"/>
                </a:solidFill>
                <a:latin typeface="宋体" panose="02010600030101010101" pitchFamily="2" charset="-122"/>
              </a:rPr>
              <a:t>//</a:t>
            </a:r>
            <a:r>
              <a:rPr lang="zh-CN" altLang="en-US" smtClean="0">
                <a:solidFill>
                  <a:schemeClr val="tx1"/>
                </a:solidFill>
                <a:latin typeface="宋体" panose="02010600030101010101" pitchFamily="2" charset="-122"/>
              </a:rPr>
              <a:t>参数：父组件，显示信息</a:t>
            </a:r>
            <a:br>
              <a:rPr lang="zh-CN" altLang="en-US" smtClean="0">
                <a:solidFill>
                  <a:schemeClr val="tx1"/>
                </a:solidFill>
                <a:latin typeface="宋体" panose="02010600030101010101" pitchFamily="2" charset="-122"/>
              </a:rPr>
            </a:br>
            <a:r>
              <a:rPr lang="en-US" altLang="zh-CN" smtClean="0">
                <a:solidFill>
                  <a:schemeClr val="tx1"/>
                </a:solidFill>
                <a:latin typeface="宋体" panose="02010600030101010101" pitchFamily="2" charset="-122"/>
              </a:rPr>
              <a:t>//</a:t>
            </a:r>
            <a:r>
              <a:rPr lang="zh-CN" altLang="en-US" smtClean="0">
                <a:solidFill>
                  <a:schemeClr val="tx1"/>
                </a:solidFill>
                <a:latin typeface="宋体" panose="02010600030101010101" pitchFamily="2" charset="-122"/>
              </a:rPr>
              <a:t>没有返回值，只是用来显示一些信息</a:t>
            </a:r>
          </a:p>
          <a:p>
            <a:pPr marL="1625600" lvl="2" indent="-711200">
              <a:spcBef>
                <a:spcPct val="0"/>
              </a:spcBef>
              <a:buClrTx/>
              <a:buFont typeface="Wingdings" panose="05000000000000000000" pitchFamily="2" charset="2"/>
              <a:buChar char="Ø"/>
            </a:pPr>
            <a:r>
              <a:rPr lang="zh-CN" altLang="en-US" smtClean="0">
                <a:solidFill>
                  <a:schemeClr val="tx1"/>
                </a:solidFill>
                <a:latin typeface="宋体" panose="02010600030101010101" pitchFamily="2" charset="-122"/>
              </a:rPr>
              <a:t>还有其他形式的类方法，请参阅帮助文档</a:t>
            </a:r>
          </a:p>
        </p:txBody>
      </p:sp>
      <p:sp>
        <p:nvSpPr>
          <p:cNvPr id="5"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rgbClr val="FFC000"/>
                </a:solidFill>
                <a:effectLst>
                  <a:outerShdw blurRad="38100" dist="38100" dir="2700000" algn="tl">
                    <a:srgbClr val="000000">
                      <a:alpha val="43137"/>
                    </a:srgbClr>
                  </a:outerShdw>
                </a:effectLst>
                <a:latin typeface="+mj-ea"/>
                <a:ea typeface="+mj-ea"/>
              </a:rPr>
              <a:t>对话</a:t>
            </a:r>
            <a:r>
              <a:rPr lang="zh-CN" altLang="en-US" sz="3600" b="1" dirty="0">
                <a:solidFill>
                  <a:schemeClr val="hlink"/>
                </a:solidFill>
                <a:latin typeface="+mj-ea"/>
                <a:ea typeface="+mj-ea"/>
              </a:rPr>
              <a:t>框（</a:t>
            </a:r>
            <a:r>
              <a:rPr lang="en-US" altLang="zh-CN" sz="3600" dirty="0"/>
              <a:t> </a:t>
            </a:r>
            <a:r>
              <a:rPr lang="en-US" altLang="zh-CN" sz="3600" dirty="0" err="1">
                <a:latin typeface="Times New Roman" pitchFamily="18" charset="0"/>
                <a:cs typeface="Times New Roman" pitchFamily="18" charset="0"/>
              </a:rPr>
              <a:t>JOptionPane</a:t>
            </a:r>
            <a:r>
              <a:rPr lang="zh-CN" altLang="en-US" sz="3600" b="1" dirty="0">
                <a:solidFill>
                  <a:schemeClr val="hlink"/>
                </a:solidFill>
                <a:latin typeface="+mj-ea"/>
                <a:ea typeface="+mj-ea"/>
              </a:rPr>
              <a:t>）</a:t>
            </a:r>
          </a:p>
          <a:p>
            <a:pPr lvl="1" algn="ctr">
              <a:defRPr/>
            </a:pPr>
            <a:endParaRPr lang="zh-CN" altLang="en-US" sz="3600" b="1" dirty="0">
              <a:solidFill>
                <a:schemeClr val="hlink"/>
              </a:solidFill>
              <a:latin typeface="+mj-ea"/>
              <a:ea typeface="+mj-ea"/>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idx="1"/>
          </p:nvPr>
        </p:nvSpPr>
        <p:spPr>
          <a:xfrm>
            <a:off x="8806" y="1340768"/>
            <a:ext cx="8977312" cy="5197475"/>
          </a:xfrm>
        </p:spPr>
        <p:txBody>
          <a:bodyPr/>
          <a:lstStyle/>
          <a:p>
            <a:pPr lvl="1">
              <a:lnSpc>
                <a:spcPct val="95000"/>
              </a:lnSpc>
              <a:spcBef>
                <a:spcPct val="0"/>
              </a:spcBef>
              <a:buFont typeface="Wingdings" panose="05000000000000000000" pitchFamily="2" charset="2"/>
              <a:buChar char="n"/>
            </a:pPr>
            <a:r>
              <a:rPr lang="en-US" altLang="zh-CN" dirty="0" smtClean="0">
                <a:latin typeface="宋体" panose="02010600030101010101" pitchFamily="2" charset="-122"/>
                <a:cs typeface="Tahoma" panose="020B0604030504040204" pitchFamily="34" charset="0"/>
              </a:rPr>
              <a:t>Option</a:t>
            </a:r>
            <a:r>
              <a:rPr lang="zh-CN" altLang="en-US" dirty="0" smtClean="0">
                <a:latin typeface="宋体" panose="02010600030101010101" pitchFamily="2" charset="-122"/>
                <a:cs typeface="Tahoma" panose="020B0604030504040204" pitchFamily="34" charset="0"/>
              </a:rPr>
              <a:t>对话框</a:t>
            </a:r>
          </a:p>
          <a:p>
            <a:pPr marL="1625600" lvl="2" indent="-711200">
              <a:lnSpc>
                <a:spcPct val="95000"/>
              </a:lnSpc>
              <a:spcBef>
                <a:spcPct val="0"/>
              </a:spcBef>
              <a:buClrTx/>
              <a:buFont typeface="Wingdings" panose="05000000000000000000" pitchFamily="2" charset="2"/>
              <a:buNone/>
            </a:pPr>
            <a:r>
              <a:rPr lang="en-US" altLang="zh-CN" sz="2400" dirty="0" err="1" smtClean="0">
                <a:solidFill>
                  <a:schemeClr val="tx1"/>
                </a:solidFill>
                <a:latin typeface="宋体" panose="02010600030101010101" pitchFamily="2" charset="-122"/>
              </a:rPr>
              <a:t>int</a:t>
            </a:r>
            <a:r>
              <a:rPr lang="en-US" altLang="zh-CN" sz="2400" dirty="0" smtClean="0">
                <a:solidFill>
                  <a:schemeClr val="tx1"/>
                </a:solidFill>
                <a:latin typeface="宋体" panose="02010600030101010101" pitchFamily="2" charset="-122"/>
              </a:rPr>
              <a:t> </a:t>
            </a:r>
            <a:r>
              <a:rPr lang="en-US" altLang="zh-CN" sz="2400" dirty="0" err="1" smtClean="0">
                <a:solidFill>
                  <a:schemeClr val="tx1"/>
                </a:solidFill>
                <a:latin typeface="宋体" panose="02010600030101010101" pitchFamily="2" charset="-122"/>
              </a:rPr>
              <a:t>showOptionDialog</a:t>
            </a:r>
            <a:r>
              <a:rPr lang="en-US" altLang="zh-CN" sz="2400" dirty="0" smtClean="0">
                <a:solidFill>
                  <a:schemeClr val="tx1"/>
                </a:solidFill>
                <a:latin typeface="宋体" panose="02010600030101010101" pitchFamily="2" charset="-122"/>
              </a:rPr>
              <a:t>(</a:t>
            </a:r>
            <a:br>
              <a:rPr lang="en-US" altLang="zh-CN" sz="2400" dirty="0" smtClean="0">
                <a:solidFill>
                  <a:schemeClr val="tx1"/>
                </a:solidFill>
                <a:latin typeface="宋体" panose="02010600030101010101" pitchFamily="2" charset="-122"/>
              </a:rPr>
            </a:br>
            <a:r>
              <a:rPr lang="en-US" altLang="zh-CN" sz="2400" dirty="0" smtClean="0">
                <a:solidFill>
                  <a:schemeClr val="tx1"/>
                </a:solidFill>
                <a:latin typeface="宋体" panose="02010600030101010101" pitchFamily="2" charset="-122"/>
              </a:rPr>
              <a:t>       Component, //</a:t>
            </a:r>
            <a:r>
              <a:rPr lang="zh-CN" altLang="en-US" sz="2400" dirty="0" smtClean="0">
                <a:solidFill>
                  <a:schemeClr val="tx1"/>
                </a:solidFill>
                <a:latin typeface="宋体" panose="02010600030101010101" pitchFamily="2" charset="-122"/>
              </a:rPr>
              <a:t>父组件</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smtClean="0">
                <a:solidFill>
                  <a:schemeClr val="tx1"/>
                </a:solidFill>
                <a:latin typeface="宋体" panose="02010600030101010101" pitchFamily="2" charset="-122"/>
              </a:rPr>
              <a:t>Object, //</a:t>
            </a:r>
            <a:r>
              <a:rPr lang="zh-CN" altLang="en-US" sz="2400" dirty="0" smtClean="0">
                <a:solidFill>
                  <a:schemeClr val="tx1"/>
                </a:solidFill>
                <a:latin typeface="宋体" panose="02010600030101010101" pitchFamily="2" charset="-122"/>
              </a:rPr>
              <a:t>显示信息</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smtClean="0">
                <a:solidFill>
                  <a:schemeClr val="tx1"/>
                </a:solidFill>
                <a:latin typeface="宋体" panose="02010600030101010101" pitchFamily="2" charset="-122"/>
              </a:rPr>
              <a:t>String, //</a:t>
            </a:r>
            <a:r>
              <a:rPr lang="zh-CN" altLang="en-US" sz="2400" dirty="0" smtClean="0">
                <a:solidFill>
                  <a:schemeClr val="tx1"/>
                </a:solidFill>
                <a:latin typeface="宋体" panose="02010600030101010101" pitchFamily="2" charset="-122"/>
              </a:rPr>
              <a:t>标题</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err="1" smtClean="0">
                <a:solidFill>
                  <a:schemeClr val="tx1"/>
                </a:solidFill>
                <a:latin typeface="宋体" panose="02010600030101010101" pitchFamily="2" charset="-122"/>
              </a:rPr>
              <a:t>int</a:t>
            </a:r>
            <a:r>
              <a:rPr lang="en-US" altLang="zh-CN" sz="2400" dirty="0" smtClean="0">
                <a:solidFill>
                  <a:schemeClr val="tx1"/>
                </a:solidFill>
                <a:latin typeface="宋体" panose="02010600030101010101" pitchFamily="2" charset="-122"/>
              </a:rPr>
              <a:t>, //</a:t>
            </a:r>
            <a:r>
              <a:rPr lang="zh-CN" altLang="en-US" sz="2400" dirty="0" smtClean="0">
                <a:solidFill>
                  <a:schemeClr val="tx1"/>
                </a:solidFill>
                <a:latin typeface="宋体" panose="02010600030101010101" pitchFamily="2" charset="-122"/>
              </a:rPr>
              <a:t>标准选项按钮组类型</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err="1" smtClean="0">
                <a:solidFill>
                  <a:schemeClr val="tx1"/>
                </a:solidFill>
                <a:latin typeface="宋体" panose="02010600030101010101" pitchFamily="2" charset="-122"/>
              </a:rPr>
              <a:t>int</a:t>
            </a:r>
            <a:r>
              <a:rPr lang="en-US" altLang="zh-CN" sz="2400" dirty="0" smtClean="0">
                <a:solidFill>
                  <a:schemeClr val="tx1"/>
                </a:solidFill>
                <a:latin typeface="宋体" panose="02010600030101010101" pitchFamily="2" charset="-122"/>
              </a:rPr>
              <a:t>, //</a:t>
            </a:r>
            <a:r>
              <a:rPr lang="zh-CN" altLang="en-US" sz="2400" dirty="0" smtClean="0">
                <a:solidFill>
                  <a:schemeClr val="tx1"/>
                </a:solidFill>
                <a:latin typeface="宋体" panose="02010600030101010101" pitchFamily="2" charset="-122"/>
              </a:rPr>
              <a:t>标准信息图标类型</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smtClean="0">
                <a:solidFill>
                  <a:schemeClr val="tx1"/>
                </a:solidFill>
                <a:latin typeface="宋体" panose="02010600030101010101" pitchFamily="2" charset="-122"/>
              </a:rPr>
              <a:t>Icon, //</a:t>
            </a:r>
            <a:r>
              <a:rPr lang="zh-CN" altLang="en-US" sz="2400" dirty="0" smtClean="0">
                <a:solidFill>
                  <a:schemeClr val="tx1"/>
                </a:solidFill>
                <a:latin typeface="宋体" panose="02010600030101010101" pitchFamily="2" charset="-122"/>
              </a:rPr>
              <a:t>自定义信息图标</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smtClean="0">
                <a:solidFill>
                  <a:schemeClr val="tx1"/>
                </a:solidFill>
                <a:latin typeface="宋体" panose="02010600030101010101" pitchFamily="2" charset="-122"/>
              </a:rPr>
              <a:t>Object[], //</a:t>
            </a:r>
            <a:r>
              <a:rPr lang="zh-CN" altLang="en-US" sz="2400" dirty="0" smtClean="0">
                <a:solidFill>
                  <a:schemeClr val="tx1"/>
                </a:solidFill>
                <a:latin typeface="宋体" panose="02010600030101010101" pitchFamily="2" charset="-122"/>
              </a:rPr>
              <a:t>自定义选项按钮组</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smtClean="0">
                <a:solidFill>
                  <a:schemeClr val="tx1"/>
                </a:solidFill>
                <a:latin typeface="宋体" panose="02010600030101010101" pitchFamily="2" charset="-122"/>
              </a:rPr>
              <a:t>Object //</a:t>
            </a:r>
            <a:r>
              <a:rPr lang="zh-CN" altLang="en-US" sz="2400" dirty="0" smtClean="0">
                <a:solidFill>
                  <a:schemeClr val="tx1"/>
                </a:solidFill>
                <a:latin typeface="宋体" panose="02010600030101010101" pitchFamily="2" charset="-122"/>
              </a:rPr>
              <a:t>自定义默认的选项按钮</a:t>
            </a:r>
            <a:br>
              <a:rPr lang="zh-CN" altLang="en-US" sz="2400" dirty="0" smtClean="0">
                <a:solidFill>
                  <a:schemeClr val="tx1"/>
                </a:solidFill>
                <a:latin typeface="宋体" panose="02010600030101010101" pitchFamily="2" charset="-122"/>
              </a:rPr>
            </a:br>
            <a:r>
              <a:rPr lang="zh-CN" altLang="en-US" sz="2400" dirty="0" smtClean="0">
                <a:solidFill>
                  <a:schemeClr val="tx1"/>
                </a:solidFill>
                <a:latin typeface="宋体" panose="02010600030101010101" pitchFamily="2" charset="-122"/>
              </a:rPr>
              <a:t>     </a:t>
            </a:r>
            <a:r>
              <a:rPr lang="en-US" altLang="zh-CN" sz="2400" dirty="0" smtClean="0">
                <a:solidFill>
                  <a:schemeClr val="tx1"/>
                </a:solidFill>
                <a:latin typeface="宋体" panose="02010600030101010101" pitchFamily="2" charset="-122"/>
              </a:rPr>
              <a:t>);</a:t>
            </a:r>
            <a:br>
              <a:rPr lang="en-US" altLang="zh-CN" sz="2400" dirty="0" smtClean="0">
                <a:solidFill>
                  <a:schemeClr val="tx1"/>
                </a:solidFill>
                <a:latin typeface="宋体" panose="02010600030101010101" pitchFamily="2" charset="-122"/>
              </a:rPr>
            </a:br>
            <a:r>
              <a:rPr lang="en-US" altLang="zh-CN" sz="2400" dirty="0" smtClean="0">
                <a:solidFill>
                  <a:schemeClr val="tx1"/>
                </a:solidFill>
                <a:latin typeface="宋体" panose="02010600030101010101" pitchFamily="2" charset="-122"/>
              </a:rPr>
              <a:t>//</a:t>
            </a:r>
            <a:r>
              <a:rPr lang="zh-CN" altLang="en-US" sz="2400" dirty="0" smtClean="0">
                <a:solidFill>
                  <a:schemeClr val="tx1"/>
                </a:solidFill>
                <a:latin typeface="宋体" panose="02010600030101010101" pitchFamily="2" charset="-122"/>
              </a:rPr>
              <a:t>该方法提供了丰富且复杂的表达形式，请参阅帮助文档</a:t>
            </a:r>
          </a:p>
          <a:p>
            <a:pPr lvl="1">
              <a:lnSpc>
                <a:spcPct val="135000"/>
              </a:lnSpc>
              <a:spcBef>
                <a:spcPct val="0"/>
              </a:spcBef>
              <a:buClrTx/>
              <a:buFont typeface="Wingdings" panose="05000000000000000000" pitchFamily="2" charset="2"/>
              <a:buNone/>
            </a:pPr>
            <a:r>
              <a:rPr lang="zh-CN" altLang="en-US" sz="2400" dirty="0" smtClean="0">
                <a:solidFill>
                  <a:schemeClr val="tx1"/>
                </a:solidFill>
                <a:latin typeface="宋体" panose="02010600030101010101" pitchFamily="2" charset="-122"/>
              </a:rPr>
              <a:t>注：使用这些标准对话框，可以方便实现某些功能</a:t>
            </a:r>
          </a:p>
        </p:txBody>
      </p:sp>
      <p:sp>
        <p:nvSpPr>
          <p:cNvPr id="5" name="Rectangle 2"/>
          <p:cNvSpPr txBox="1">
            <a:spLocks noChangeArrowheads="1"/>
          </p:cNvSpPr>
          <p:nvPr/>
        </p:nvSpPr>
        <p:spPr>
          <a:xfrm>
            <a:off x="357188" y="214313"/>
            <a:ext cx="8229600" cy="642937"/>
          </a:xfrm>
          <a:prstGeom prst="rect">
            <a:avLst/>
          </a:prstGeom>
        </p:spPr>
        <p:txBody>
          <a:bodyPr/>
          <a:lstStyle/>
          <a:p>
            <a:pPr lvl="1"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基本组件</a:t>
            </a:r>
            <a:r>
              <a:rPr lang="en-US" altLang="zh-CN" sz="3600" b="1" dirty="0">
                <a:solidFill>
                  <a:srgbClr val="FFC000"/>
                </a:solidFill>
                <a:effectLst>
                  <a:outerShdw blurRad="38100" dist="38100" dir="2700000" algn="tl">
                    <a:srgbClr val="000000">
                      <a:alpha val="43137"/>
                    </a:srgbClr>
                  </a:outerShdw>
                </a:effectLst>
                <a:latin typeface="+mj-ea"/>
                <a:ea typeface="+mj-ea"/>
              </a:rPr>
              <a:t>—</a:t>
            </a:r>
            <a:r>
              <a:rPr lang="zh-CN" altLang="en-US" sz="3600" b="1" dirty="0">
                <a:solidFill>
                  <a:srgbClr val="FFC000"/>
                </a:solidFill>
                <a:effectLst>
                  <a:outerShdw blurRad="38100" dist="38100" dir="2700000" algn="tl">
                    <a:srgbClr val="000000">
                      <a:alpha val="43137"/>
                    </a:srgbClr>
                  </a:outerShdw>
                </a:effectLst>
                <a:latin typeface="+mj-ea"/>
                <a:ea typeface="+mj-ea"/>
              </a:rPr>
              <a:t>对话</a:t>
            </a:r>
            <a:r>
              <a:rPr lang="zh-CN" altLang="en-US" sz="3600" b="1" dirty="0">
                <a:solidFill>
                  <a:schemeClr val="hlink"/>
                </a:solidFill>
                <a:latin typeface="+mj-ea"/>
                <a:ea typeface="+mj-ea"/>
              </a:rPr>
              <a:t>框（</a:t>
            </a:r>
            <a:r>
              <a:rPr lang="en-US" altLang="zh-CN" sz="3600" dirty="0"/>
              <a:t> </a:t>
            </a:r>
            <a:r>
              <a:rPr lang="en-US" altLang="zh-CN" sz="3600" dirty="0" err="1">
                <a:latin typeface="Times New Roman" pitchFamily="18" charset="0"/>
                <a:cs typeface="Times New Roman" pitchFamily="18" charset="0"/>
              </a:rPr>
              <a:t>JOptionPane</a:t>
            </a:r>
            <a:r>
              <a:rPr lang="zh-CN" altLang="en-US" sz="3600" b="1" dirty="0">
                <a:solidFill>
                  <a:schemeClr val="hlink"/>
                </a:solidFill>
                <a:latin typeface="+mj-ea"/>
                <a:ea typeface="+mj-ea"/>
              </a:rPr>
              <a:t>）</a:t>
            </a:r>
          </a:p>
          <a:p>
            <a:pPr lvl="1" algn="ctr">
              <a:defRPr/>
            </a:pPr>
            <a:endParaRPr lang="zh-CN" altLang="en-US" sz="3600" b="1" dirty="0">
              <a:solidFill>
                <a:schemeClr val="hlink"/>
              </a:solidFill>
              <a:latin typeface="+mj-ea"/>
              <a:ea typeface="+mj-ea"/>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chemeClr val="hlink"/>
              </a:solidFill>
              <a:ea typeface="楷体_GB2312" pitchFamily="49" charset="-122"/>
            </a:endParaRPr>
          </a:p>
          <a:p>
            <a:pPr lvl="1"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微调器（</a:t>
            </a:r>
            <a:r>
              <a:rPr lang="en-US" altLang="zh-CN" dirty="0" err="1" smtClean="0"/>
              <a:t>JSpinner</a:t>
            </a:r>
            <a:r>
              <a:rPr lang="zh-CN" altLang="en-US" dirty="0" smtClean="0"/>
              <a:t>）</a:t>
            </a:r>
            <a:endParaRPr lang="zh-CN" altLang="en-US" dirty="0"/>
          </a:p>
        </p:txBody>
      </p:sp>
      <p:sp>
        <p:nvSpPr>
          <p:cNvPr id="64515" name="内容占位符 2"/>
          <p:cNvSpPr>
            <a:spLocks noGrp="1"/>
          </p:cNvSpPr>
          <p:nvPr>
            <p:ph idx="1"/>
          </p:nvPr>
        </p:nvSpPr>
        <p:spPr>
          <a:xfrm>
            <a:off x="71438" y="1214438"/>
            <a:ext cx="8977312" cy="4911725"/>
          </a:xfrm>
        </p:spPr>
        <p:txBody>
          <a:bodyPr/>
          <a:lstStyle/>
          <a:p>
            <a:pPr lvl="1">
              <a:lnSpc>
                <a:spcPct val="95000"/>
              </a:lnSpc>
              <a:spcBef>
                <a:spcPct val="0"/>
              </a:spcBef>
              <a:buFont typeface="Wingdings" panose="05000000000000000000" pitchFamily="2" charset="2"/>
              <a:buChar char="n"/>
            </a:pPr>
            <a:r>
              <a:rPr lang="zh-CN" altLang="en-US" dirty="0" smtClean="0"/>
              <a:t>构造方法</a:t>
            </a:r>
          </a:p>
          <a:p>
            <a:pPr marL="1625600" lvl="2" indent="-711200">
              <a:lnSpc>
                <a:spcPct val="95000"/>
              </a:lnSpc>
              <a:spcBef>
                <a:spcPct val="0"/>
              </a:spcBef>
              <a:buClr>
                <a:schemeClr val="tx1"/>
              </a:buClr>
              <a:buFont typeface="Wingdings" panose="05000000000000000000" pitchFamily="2" charset="2"/>
              <a:buChar char="Ø"/>
            </a:pPr>
            <a:r>
              <a:rPr lang="en-US" altLang="zh-CN" dirty="0" err="1" smtClean="0">
                <a:solidFill>
                  <a:schemeClr val="tx1"/>
                </a:solidFill>
                <a:latin typeface="宋体" panose="02010600030101010101" pitchFamily="2" charset="-122"/>
              </a:rPr>
              <a:t>JSpinner</a:t>
            </a:r>
            <a:r>
              <a:rPr lang="en-US" altLang="zh-CN" dirty="0" smtClean="0">
                <a:solidFill>
                  <a:schemeClr val="tx1"/>
                </a:solidFill>
                <a:latin typeface="宋体" panose="02010600030101010101" pitchFamily="2" charset="-122"/>
              </a:rPr>
              <a:t> spinner = new </a:t>
            </a:r>
            <a:r>
              <a:rPr lang="en-US" altLang="zh-CN" dirty="0" err="1" smtClean="0">
                <a:solidFill>
                  <a:schemeClr val="tx1"/>
                </a:solidFill>
                <a:latin typeface="宋体" panose="02010600030101010101" pitchFamily="2" charset="-122"/>
              </a:rPr>
              <a:t>JSpinner</a:t>
            </a:r>
            <a:r>
              <a:rPr lang="en-US" altLang="zh-CN" dirty="0" smtClean="0">
                <a:solidFill>
                  <a:schemeClr val="tx1"/>
                </a:solidFill>
                <a:latin typeface="宋体" panose="02010600030101010101" pitchFamily="2" charset="-122"/>
              </a:rPr>
              <a:t>();</a:t>
            </a:r>
          </a:p>
          <a:p>
            <a:pPr lvl="1">
              <a:lnSpc>
                <a:spcPct val="95000"/>
              </a:lnSpc>
              <a:spcBef>
                <a:spcPct val="0"/>
              </a:spcBef>
              <a:buFont typeface="Wingdings" panose="05000000000000000000" pitchFamily="2" charset="2"/>
              <a:buChar char="n"/>
            </a:pPr>
            <a:r>
              <a:rPr lang="zh-CN" altLang="en-US" dirty="0" smtClean="0">
                <a:latin typeface="宋体" panose="02010600030101010101" pitchFamily="2" charset="-122"/>
              </a:rPr>
              <a:t>常用方法</a:t>
            </a:r>
          </a:p>
          <a:p>
            <a:pPr marL="1625600" lvl="2" indent="-711200">
              <a:lnSpc>
                <a:spcPct val="95000"/>
              </a:lnSpc>
              <a:spcBef>
                <a:spcPct val="0"/>
              </a:spcBef>
              <a:buClrTx/>
              <a:buFont typeface="Wingdings" panose="05000000000000000000" pitchFamily="2" charset="2"/>
              <a:buChar char="Ø"/>
            </a:pPr>
            <a:r>
              <a:rPr lang="en-US" altLang="zh-CN" dirty="0" smtClean="0">
                <a:solidFill>
                  <a:schemeClr val="tx1"/>
                </a:solidFill>
                <a:latin typeface="宋体" panose="02010600030101010101" pitchFamily="2" charset="-122"/>
              </a:rPr>
              <a:t>void </a:t>
            </a:r>
            <a:r>
              <a:rPr lang="en-US" altLang="zh-CN" dirty="0" err="1" smtClean="0">
                <a:solidFill>
                  <a:schemeClr val="tx1"/>
                </a:solidFill>
                <a:latin typeface="宋体" panose="02010600030101010101" pitchFamily="2" charset="-122"/>
              </a:rPr>
              <a:t>addChangeListener</a:t>
            </a:r>
            <a:r>
              <a:rPr lang="en-US" altLang="zh-CN" dirty="0" smtClean="0">
                <a:solidFill>
                  <a:schemeClr val="tx1"/>
                </a:solidFill>
                <a:latin typeface="宋体" panose="02010600030101010101" pitchFamily="2" charset="-122"/>
              </a:rPr>
              <a:t>(</a:t>
            </a:r>
            <a:r>
              <a:rPr lang="en-US" altLang="zh-CN" dirty="0" err="1" smtClean="0">
                <a:solidFill>
                  <a:schemeClr val="tx1"/>
                </a:solidFill>
                <a:latin typeface="宋体" panose="02010600030101010101" pitchFamily="2" charset="-122"/>
              </a:rPr>
              <a:t>ChangeListener</a:t>
            </a:r>
            <a:r>
              <a:rPr lang="en-US" altLang="zh-CN" dirty="0" smtClean="0">
                <a:solidFill>
                  <a:schemeClr val="tx1"/>
                </a:solidFill>
                <a:latin typeface="宋体" panose="02010600030101010101" pitchFamily="2" charset="-122"/>
              </a:rPr>
              <a:t>);</a:t>
            </a:r>
          </a:p>
          <a:p>
            <a:pPr marL="1625600" lvl="2" indent="-711200">
              <a:lnSpc>
                <a:spcPct val="95000"/>
              </a:lnSpc>
              <a:spcBef>
                <a:spcPct val="0"/>
              </a:spcBef>
              <a:buClrTx/>
              <a:buFont typeface="Wingdings" panose="05000000000000000000" pitchFamily="2" charset="2"/>
              <a:buChar char="Ø"/>
            </a:pPr>
            <a:r>
              <a:rPr lang="en-US" altLang="zh-CN" dirty="0" smtClean="0">
                <a:solidFill>
                  <a:schemeClr val="tx1"/>
                </a:solidFill>
                <a:latin typeface="宋体" panose="02010600030101010101" pitchFamily="2" charset="-122"/>
              </a:rPr>
              <a:t>void </a:t>
            </a:r>
            <a:r>
              <a:rPr lang="en-US" altLang="zh-CN" dirty="0" err="1" smtClean="0">
                <a:solidFill>
                  <a:schemeClr val="tx1"/>
                </a:solidFill>
                <a:latin typeface="宋体" panose="02010600030101010101" pitchFamily="2" charset="-122"/>
              </a:rPr>
              <a:t>setValue</a:t>
            </a:r>
            <a:r>
              <a:rPr lang="en-US" altLang="zh-CN" dirty="0" smtClean="0">
                <a:solidFill>
                  <a:schemeClr val="tx1"/>
                </a:solidFill>
                <a:latin typeface="宋体" panose="02010600030101010101" pitchFamily="2" charset="-122"/>
              </a:rPr>
              <a:t>(Object);</a:t>
            </a:r>
          </a:p>
          <a:p>
            <a:pPr marL="1625600" lvl="2" indent="-711200">
              <a:lnSpc>
                <a:spcPct val="95000"/>
              </a:lnSpc>
              <a:spcBef>
                <a:spcPct val="0"/>
              </a:spcBef>
              <a:buClrTx/>
              <a:buFont typeface="Wingdings" panose="05000000000000000000" pitchFamily="2" charset="2"/>
              <a:buChar char="Ø"/>
            </a:pPr>
            <a:r>
              <a:rPr lang="en-US" altLang="zh-CN" dirty="0" smtClean="0">
                <a:solidFill>
                  <a:schemeClr val="tx1"/>
                </a:solidFill>
                <a:latin typeface="宋体" panose="02010600030101010101" pitchFamily="2" charset="-122"/>
              </a:rPr>
              <a:t>Object </a:t>
            </a:r>
            <a:r>
              <a:rPr lang="en-US" altLang="zh-CN" dirty="0" err="1" smtClean="0">
                <a:solidFill>
                  <a:schemeClr val="tx1"/>
                </a:solidFill>
                <a:latin typeface="宋体" panose="02010600030101010101" pitchFamily="2" charset="-122"/>
              </a:rPr>
              <a:t>getValue</a:t>
            </a:r>
            <a:r>
              <a:rPr lang="en-US" altLang="zh-CN" dirty="0" smtClean="0">
                <a:solidFill>
                  <a:schemeClr val="tx1"/>
                </a:solidFill>
                <a:latin typeface="宋体" panose="02010600030101010101" pitchFamily="2" charset="-122"/>
              </a:rPr>
              <a:t>();</a:t>
            </a:r>
          </a:p>
          <a:p>
            <a:pPr marL="1625600" lvl="2" indent="-711200">
              <a:lnSpc>
                <a:spcPct val="95000"/>
              </a:lnSpc>
              <a:spcBef>
                <a:spcPct val="0"/>
              </a:spcBef>
              <a:buClrTx/>
              <a:buFont typeface="Wingdings" panose="05000000000000000000" pitchFamily="2" charset="2"/>
              <a:buChar char="Ø"/>
            </a:pPr>
            <a:r>
              <a:rPr lang="en-US" altLang="zh-CN" dirty="0" smtClean="0">
                <a:solidFill>
                  <a:schemeClr val="tx1"/>
                </a:solidFill>
                <a:latin typeface="宋体" panose="02010600030101010101" pitchFamily="2" charset="-122"/>
              </a:rPr>
              <a:t>Object </a:t>
            </a:r>
            <a:r>
              <a:rPr lang="en-US" altLang="zh-CN" dirty="0" err="1" smtClean="0">
                <a:solidFill>
                  <a:schemeClr val="tx1"/>
                </a:solidFill>
                <a:latin typeface="宋体" panose="02010600030101010101" pitchFamily="2" charset="-122"/>
              </a:rPr>
              <a:t>getNextValue</a:t>
            </a:r>
            <a:r>
              <a:rPr lang="en-US" altLang="zh-CN" dirty="0" smtClean="0">
                <a:solidFill>
                  <a:schemeClr val="tx1"/>
                </a:solidFill>
                <a:latin typeface="宋体" panose="02010600030101010101" pitchFamily="2" charset="-122"/>
              </a:rPr>
              <a:t>();</a:t>
            </a:r>
          </a:p>
          <a:p>
            <a:pPr marL="1625600" lvl="2" indent="-711200">
              <a:lnSpc>
                <a:spcPct val="95000"/>
              </a:lnSpc>
              <a:spcBef>
                <a:spcPct val="0"/>
              </a:spcBef>
              <a:buClrTx/>
              <a:buFont typeface="Wingdings" panose="05000000000000000000" pitchFamily="2" charset="2"/>
              <a:buChar char="Ø"/>
            </a:pPr>
            <a:r>
              <a:rPr lang="en-US" altLang="zh-CN" dirty="0" smtClean="0">
                <a:solidFill>
                  <a:schemeClr val="tx1"/>
                </a:solidFill>
                <a:latin typeface="宋体" panose="02010600030101010101" pitchFamily="2" charset="-122"/>
              </a:rPr>
              <a:t>Object </a:t>
            </a:r>
            <a:r>
              <a:rPr lang="en-US" altLang="zh-CN" dirty="0" err="1" smtClean="0">
                <a:solidFill>
                  <a:schemeClr val="tx1"/>
                </a:solidFill>
                <a:latin typeface="宋体" panose="02010600030101010101" pitchFamily="2" charset="-122"/>
              </a:rPr>
              <a:t>getPreviousValue</a:t>
            </a:r>
            <a:r>
              <a:rPr lang="en-US" altLang="zh-CN" dirty="0" smtClean="0">
                <a:solidFill>
                  <a:schemeClr val="tx1"/>
                </a:solidFill>
                <a:latin typeface="宋体" panose="02010600030101010101" pitchFamily="2" charset="-122"/>
              </a:rPr>
              <a:t>();</a:t>
            </a:r>
          </a:p>
          <a:p>
            <a:endParaRPr lang="zh-CN" alt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4883" y="402457"/>
            <a:ext cx="6861448"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示例：学生信息管理系统</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
        <p:nvSpPr>
          <p:cNvPr id="65540" name="TextBox 5"/>
          <p:cNvSpPr txBox="1">
            <a:spLocks noChangeArrowheads="1"/>
          </p:cNvSpPr>
          <p:nvPr/>
        </p:nvSpPr>
        <p:spPr bwMode="auto">
          <a:xfrm>
            <a:off x="428625" y="1628800"/>
            <a:ext cx="8215313"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sz="2400" b="1" dirty="0" err="1">
                <a:solidFill>
                  <a:srgbClr val="FF0000"/>
                </a:solidFill>
              </a:rPr>
              <a:t>JFrame</a:t>
            </a:r>
            <a:r>
              <a:rPr lang="en-US" altLang="zh-CN" sz="2400" b="1" dirty="0">
                <a:solidFill>
                  <a:srgbClr val="FF0000"/>
                </a:solidFill>
              </a:rPr>
              <a:t> f=new </a:t>
            </a:r>
            <a:r>
              <a:rPr lang="en-US" altLang="zh-CN" sz="2400" b="1" dirty="0" err="1">
                <a:solidFill>
                  <a:srgbClr val="FF0000"/>
                </a:solidFill>
              </a:rPr>
              <a:t>JFrame</a:t>
            </a:r>
            <a:r>
              <a:rPr lang="en-US" altLang="zh-CN" sz="2400" b="1" dirty="0">
                <a:solidFill>
                  <a:srgbClr val="FF0000"/>
                </a:solidFill>
              </a:rPr>
              <a:t>();    </a:t>
            </a:r>
          </a:p>
          <a:p>
            <a:pPr eaLnBrk="1" hangingPunct="1"/>
            <a:r>
              <a:rPr lang="en-US" altLang="zh-CN" sz="2400" b="1" dirty="0">
                <a:solidFill>
                  <a:srgbClr val="FF0000"/>
                </a:solidFill>
              </a:rPr>
              <a:t>……</a:t>
            </a:r>
          </a:p>
          <a:p>
            <a:pPr eaLnBrk="1" hangingPunct="1"/>
            <a:r>
              <a:rPr lang="en-US" altLang="zh-CN" sz="2400" b="1" dirty="0">
                <a:solidFill>
                  <a:srgbClr val="FF0000"/>
                </a:solidFill>
              </a:rPr>
              <a:t>Container con=</a:t>
            </a:r>
            <a:r>
              <a:rPr lang="en-US" altLang="zh-CN" sz="2400" b="1" dirty="0" err="1">
                <a:solidFill>
                  <a:srgbClr val="FF0000"/>
                </a:solidFill>
              </a:rPr>
              <a:t>f.getContentPane</a:t>
            </a:r>
            <a:r>
              <a:rPr lang="en-US" altLang="zh-CN" sz="2400" b="1" dirty="0">
                <a:solidFill>
                  <a:srgbClr val="FF0000"/>
                </a:solidFill>
              </a:rPr>
              <a:t>();</a:t>
            </a:r>
          </a:p>
          <a:p>
            <a:pPr eaLnBrk="1" hangingPunct="1"/>
            <a:r>
              <a:rPr lang="en-US" altLang="zh-CN" sz="2400" b="1" dirty="0" err="1">
                <a:solidFill>
                  <a:srgbClr val="FF0000"/>
                </a:solidFill>
              </a:rPr>
              <a:t>Jpanel</a:t>
            </a:r>
            <a:r>
              <a:rPr lang="en-US" altLang="zh-CN" sz="2400" b="1" dirty="0">
                <a:solidFill>
                  <a:srgbClr val="FF0000"/>
                </a:solidFill>
              </a:rPr>
              <a:t> pan=new </a:t>
            </a:r>
            <a:r>
              <a:rPr lang="en-US" altLang="zh-CN" sz="2400" b="1" dirty="0" err="1">
                <a:solidFill>
                  <a:srgbClr val="FF0000"/>
                </a:solidFill>
              </a:rPr>
              <a:t>JPanel</a:t>
            </a:r>
            <a:r>
              <a:rPr lang="en-US" altLang="zh-CN" sz="2400" b="1" dirty="0">
                <a:solidFill>
                  <a:srgbClr val="FF0000"/>
                </a:solidFill>
              </a:rPr>
              <a:t>();  </a:t>
            </a:r>
          </a:p>
          <a:p>
            <a:pPr eaLnBrk="1" hangingPunct="1"/>
            <a:r>
              <a:rPr lang="en-US" altLang="zh-CN" sz="2400" b="1" dirty="0">
                <a:solidFill>
                  <a:srgbClr val="FF0000"/>
                </a:solidFill>
              </a:rPr>
              <a:t>  ……</a:t>
            </a:r>
          </a:p>
          <a:p>
            <a:pPr eaLnBrk="1" hangingPunct="1"/>
            <a:r>
              <a:rPr lang="en-US" altLang="zh-CN" sz="2400" b="1" dirty="0" err="1"/>
              <a:t>JLabel</a:t>
            </a:r>
            <a:r>
              <a:rPr lang="en-US" altLang="zh-CN" sz="2400" b="1" dirty="0"/>
              <a:t> </a:t>
            </a:r>
            <a:r>
              <a:rPr lang="en-US" altLang="zh-CN" sz="2400" b="1" dirty="0" err="1"/>
              <a:t>lb</a:t>
            </a:r>
            <a:r>
              <a:rPr lang="en-US" altLang="zh-CN" sz="2400" b="1" dirty="0"/>
              <a:t>=new </a:t>
            </a:r>
            <a:r>
              <a:rPr lang="en-US" altLang="zh-CN" sz="2400" b="1" dirty="0" err="1"/>
              <a:t>JLabel</a:t>
            </a:r>
            <a:r>
              <a:rPr lang="en-US" altLang="zh-CN" sz="2400" b="1" dirty="0"/>
              <a:t>("</a:t>
            </a:r>
            <a:r>
              <a:rPr lang="zh-CN" altLang="en-US" sz="2400" b="1" dirty="0"/>
              <a:t>年龄</a:t>
            </a:r>
            <a:r>
              <a:rPr lang="en-US" altLang="zh-CN" sz="2400" b="1" dirty="0"/>
              <a:t>");</a:t>
            </a:r>
          </a:p>
          <a:p>
            <a:pPr eaLnBrk="1" hangingPunct="1"/>
            <a:r>
              <a:rPr lang="en-US" altLang="zh-CN" sz="2400" b="1" dirty="0" err="1"/>
              <a:t>JSpinner</a:t>
            </a:r>
            <a:r>
              <a:rPr lang="en-US" altLang="zh-CN" sz="2400" b="1" dirty="0"/>
              <a:t> </a:t>
            </a:r>
            <a:r>
              <a:rPr lang="en-US" altLang="zh-CN" sz="2400" b="1" dirty="0" err="1"/>
              <a:t>jsp</a:t>
            </a:r>
            <a:r>
              <a:rPr lang="en-US" altLang="zh-CN" sz="2400" b="1" dirty="0"/>
              <a:t>=new </a:t>
            </a:r>
            <a:r>
              <a:rPr lang="en-US" altLang="zh-CN" sz="2400" b="1" dirty="0" err="1"/>
              <a:t>JSpinner</a:t>
            </a:r>
            <a:r>
              <a:rPr lang="en-US" altLang="zh-CN" sz="2400" b="1" dirty="0"/>
              <a:t>();</a:t>
            </a:r>
          </a:p>
          <a:p>
            <a:pPr eaLnBrk="1" hangingPunct="1"/>
            <a:r>
              <a:rPr lang="en-US" altLang="zh-CN" sz="2400" b="1" dirty="0" err="1"/>
              <a:t>jsp.setValue</a:t>
            </a:r>
            <a:r>
              <a:rPr lang="en-US" altLang="zh-CN" sz="2400" b="1" dirty="0"/>
              <a:t>(new Integer(20));</a:t>
            </a:r>
          </a:p>
          <a:p>
            <a:pPr eaLnBrk="1" hangingPunct="1"/>
            <a:r>
              <a:rPr lang="en-US" altLang="zh-CN" sz="2400" b="1" dirty="0" err="1"/>
              <a:t>pan.add</a:t>
            </a:r>
            <a:r>
              <a:rPr lang="en-US" altLang="zh-CN" sz="2400" b="1" dirty="0"/>
              <a:t>(</a:t>
            </a:r>
            <a:r>
              <a:rPr lang="en-US" altLang="zh-CN" sz="2400" b="1" dirty="0" err="1"/>
              <a:t>lb</a:t>
            </a:r>
            <a:r>
              <a:rPr lang="en-US" altLang="zh-CN" sz="2400" b="1" dirty="0"/>
              <a:t>);</a:t>
            </a:r>
          </a:p>
          <a:p>
            <a:pPr eaLnBrk="1" hangingPunct="1"/>
            <a:r>
              <a:rPr lang="en-US" altLang="zh-CN" sz="2400" b="1" dirty="0" err="1"/>
              <a:t>pan.add</a:t>
            </a:r>
            <a:r>
              <a:rPr lang="en-US" altLang="zh-CN" sz="2400" b="1" dirty="0"/>
              <a:t>(</a:t>
            </a:r>
            <a:r>
              <a:rPr lang="en-US" altLang="zh-CN" sz="2400" b="1" dirty="0" err="1"/>
              <a:t>jsp</a:t>
            </a:r>
            <a:r>
              <a:rPr lang="en-US" altLang="zh-CN" sz="2400" b="1" dirty="0"/>
              <a:t>); </a:t>
            </a:r>
          </a:p>
          <a:p>
            <a:pPr eaLnBrk="1" hangingPunct="1"/>
            <a:r>
              <a:rPr lang="en-US" altLang="zh-CN" sz="2400" b="1" dirty="0"/>
              <a:t>……</a:t>
            </a:r>
          </a:p>
          <a:p>
            <a:pPr eaLnBrk="1" hangingPunct="1"/>
            <a:r>
              <a:rPr lang="en-US" altLang="zh-CN" sz="2400" b="1" dirty="0" err="1">
                <a:solidFill>
                  <a:srgbClr val="FF0000"/>
                </a:solidFill>
              </a:rPr>
              <a:t>con.add</a:t>
            </a:r>
            <a:r>
              <a:rPr lang="en-US" altLang="zh-CN" sz="2400" b="1" dirty="0">
                <a:solidFill>
                  <a:srgbClr val="FF0000"/>
                </a:solidFill>
              </a:rPr>
              <a:t>(pan);</a:t>
            </a:r>
          </a:p>
          <a:p>
            <a:pPr eaLnBrk="1" hangingPunct="1"/>
            <a:r>
              <a:rPr lang="en-US" altLang="zh-CN" sz="2400" b="1" dirty="0" err="1">
                <a:solidFill>
                  <a:srgbClr val="FF0000"/>
                </a:solidFill>
              </a:rPr>
              <a:t>f.setVisible</a:t>
            </a:r>
            <a:r>
              <a:rPr lang="en-US" altLang="zh-CN" sz="2400" b="1" dirty="0">
                <a:solidFill>
                  <a:srgbClr val="FF0000"/>
                </a:solidFill>
              </a:rPr>
              <a:t>(true);</a:t>
            </a:r>
            <a:endParaRPr lang="zh-CN" altLang="en-US" sz="2400" b="1" dirty="0">
              <a:solidFill>
                <a:srgbClr val="FF0000"/>
              </a:solidFill>
            </a:endParaRPr>
          </a:p>
        </p:txBody>
      </p:sp>
      <p:sp>
        <p:nvSpPr>
          <p:cNvPr id="65541" name="TextBox 6"/>
          <p:cNvSpPr txBox="1">
            <a:spLocks noChangeArrowheads="1"/>
          </p:cNvSpPr>
          <p:nvPr/>
        </p:nvSpPr>
        <p:spPr bwMode="auto">
          <a:xfrm>
            <a:off x="428625" y="1104925"/>
            <a:ext cx="4643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zh-CN" altLang="en-US" sz="2800" b="1" dirty="0">
                <a:solidFill>
                  <a:srgbClr val="00FF00"/>
                </a:solidFill>
              </a:rPr>
              <a:t>步骤二：添加年龄微调器</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计时器（</a:t>
            </a:r>
            <a:r>
              <a:rPr lang="en-US" altLang="zh-CN" dirty="0" smtClean="0"/>
              <a:t>Timer</a:t>
            </a:r>
            <a:r>
              <a:rPr lang="zh-CN" altLang="en-US" dirty="0" smtClean="0"/>
              <a:t>）</a:t>
            </a:r>
            <a:endParaRPr lang="zh-CN" altLang="en-US" dirty="0"/>
          </a:p>
        </p:txBody>
      </p:sp>
      <p:sp>
        <p:nvSpPr>
          <p:cNvPr id="66563" name="内容占位符 2"/>
          <p:cNvSpPr>
            <a:spLocks noGrp="1"/>
          </p:cNvSpPr>
          <p:nvPr>
            <p:ph idx="1"/>
          </p:nvPr>
        </p:nvSpPr>
        <p:spPr>
          <a:xfrm>
            <a:off x="71438" y="1143000"/>
            <a:ext cx="8977312" cy="4983163"/>
          </a:xfrm>
        </p:spPr>
        <p:txBody>
          <a:bodyPr/>
          <a:lstStyle/>
          <a:p>
            <a:pPr lvl="1">
              <a:lnSpc>
                <a:spcPct val="95000"/>
              </a:lnSpc>
              <a:spcBef>
                <a:spcPct val="0"/>
              </a:spcBef>
              <a:buFont typeface="Wingdings" panose="05000000000000000000" pitchFamily="2" charset="2"/>
              <a:buChar char="n"/>
            </a:pPr>
            <a:r>
              <a:rPr lang="zh-CN" altLang="en-US" dirty="0" smtClean="0"/>
              <a:t>构造方法</a:t>
            </a:r>
          </a:p>
          <a:p>
            <a:pPr marL="1625600" lvl="2" indent="-711200">
              <a:lnSpc>
                <a:spcPct val="95000"/>
              </a:lnSpc>
              <a:spcBef>
                <a:spcPct val="0"/>
              </a:spcBef>
              <a:buClr>
                <a:schemeClr val="tx1"/>
              </a:buClr>
              <a:buFont typeface="Wingdings" panose="05000000000000000000" pitchFamily="2" charset="2"/>
              <a:buChar char="Ø"/>
            </a:pPr>
            <a:r>
              <a:rPr lang="en-US" altLang="zh-CN" dirty="0" smtClean="0">
                <a:solidFill>
                  <a:schemeClr val="tx1"/>
                </a:solidFill>
                <a:latin typeface="宋体" panose="02010600030101010101" pitchFamily="2" charset="-122"/>
              </a:rPr>
              <a:t>Timer(</a:t>
            </a:r>
            <a:r>
              <a:rPr lang="en-US" altLang="zh-CN" dirty="0" err="1" smtClean="0">
                <a:solidFill>
                  <a:schemeClr val="tx1"/>
                </a:solidFill>
                <a:latin typeface="宋体" panose="02010600030101010101" pitchFamily="2" charset="-122"/>
              </a:rPr>
              <a:t>int</a:t>
            </a:r>
            <a:r>
              <a:rPr lang="en-US" altLang="zh-CN" dirty="0" smtClean="0">
                <a:solidFill>
                  <a:schemeClr val="tx1"/>
                </a:solidFill>
                <a:latin typeface="宋体" panose="02010600030101010101" pitchFamily="2" charset="-122"/>
              </a:rPr>
              <a:t>, </a:t>
            </a:r>
            <a:r>
              <a:rPr lang="en-US" altLang="zh-CN" dirty="0" err="1" smtClean="0">
                <a:solidFill>
                  <a:schemeClr val="tx1"/>
                </a:solidFill>
                <a:latin typeface="宋体" panose="02010600030101010101" pitchFamily="2" charset="-122"/>
              </a:rPr>
              <a:t>ActionListener</a:t>
            </a:r>
            <a:r>
              <a:rPr lang="en-US" altLang="zh-CN" dirty="0" smtClean="0">
                <a:solidFill>
                  <a:schemeClr val="tx1"/>
                </a:solidFill>
                <a:latin typeface="宋体" panose="02010600030101010101" pitchFamily="2" charset="-122"/>
              </a:rPr>
              <a:t>);</a:t>
            </a:r>
            <a:r>
              <a:rPr lang="en-US" altLang="zh-CN" dirty="0" smtClean="0">
                <a:latin typeface="宋体" panose="02010600030101010101" pitchFamily="2" charset="-122"/>
              </a:rPr>
              <a:t/>
            </a:r>
            <a:br>
              <a:rPr lang="en-US" altLang="zh-CN" dirty="0" smtClean="0">
                <a:latin typeface="宋体" panose="02010600030101010101" pitchFamily="2" charset="-122"/>
              </a:rPr>
            </a:br>
            <a:r>
              <a:rPr lang="en-US" altLang="zh-CN" dirty="0" smtClean="0">
                <a:solidFill>
                  <a:srgbClr val="66FFFF"/>
                </a:solidFill>
                <a:latin typeface="宋体" panose="02010600030101010101" pitchFamily="2" charset="-122"/>
              </a:rPr>
              <a:t>Timer </a:t>
            </a:r>
            <a:r>
              <a:rPr lang="en-US" altLang="zh-CN" dirty="0" err="1" smtClean="0">
                <a:solidFill>
                  <a:srgbClr val="66FFFF"/>
                </a:solidFill>
                <a:latin typeface="宋体" panose="02010600030101010101" pitchFamily="2" charset="-122"/>
              </a:rPr>
              <a:t>timer</a:t>
            </a:r>
            <a:r>
              <a:rPr lang="en-US" altLang="zh-CN" dirty="0" smtClean="0">
                <a:solidFill>
                  <a:srgbClr val="66FFFF"/>
                </a:solidFill>
                <a:latin typeface="宋体" panose="02010600030101010101" pitchFamily="2" charset="-122"/>
              </a:rPr>
              <a:t> = new Timer(1000,this);</a:t>
            </a:r>
          </a:p>
          <a:p>
            <a:pPr lvl="1">
              <a:lnSpc>
                <a:spcPct val="95000"/>
              </a:lnSpc>
              <a:spcBef>
                <a:spcPct val="0"/>
              </a:spcBef>
              <a:buFont typeface="Wingdings" panose="05000000000000000000" pitchFamily="2" charset="2"/>
              <a:buChar char="n"/>
            </a:pPr>
            <a:r>
              <a:rPr lang="zh-CN" altLang="en-US" dirty="0" smtClean="0">
                <a:latin typeface="宋体" panose="02010600030101010101" pitchFamily="2" charset="-122"/>
              </a:rPr>
              <a:t>常用方法</a:t>
            </a:r>
          </a:p>
          <a:p>
            <a:pPr marL="1625600" lvl="2" indent="-711200">
              <a:lnSpc>
                <a:spcPct val="95000"/>
              </a:lnSpc>
              <a:spcBef>
                <a:spcPct val="0"/>
              </a:spcBef>
              <a:buClrTx/>
              <a:buFont typeface="Wingdings" panose="05000000000000000000" pitchFamily="2" charset="2"/>
              <a:buChar char="Ø"/>
            </a:pPr>
            <a:r>
              <a:rPr lang="en-US" altLang="zh-CN" dirty="0" smtClean="0">
                <a:solidFill>
                  <a:schemeClr val="tx1"/>
                </a:solidFill>
                <a:latin typeface="宋体" panose="02010600030101010101" pitchFamily="2" charset="-122"/>
                <a:cs typeface="Tahoma" panose="020B0604030504040204" pitchFamily="34" charset="0"/>
              </a:rPr>
              <a:t>void start();</a:t>
            </a:r>
          </a:p>
          <a:p>
            <a:pPr marL="1625600" lvl="2" indent="-711200">
              <a:lnSpc>
                <a:spcPct val="95000"/>
              </a:lnSpc>
              <a:spcBef>
                <a:spcPct val="0"/>
              </a:spcBef>
              <a:buClrTx/>
              <a:buFont typeface="Wingdings" panose="05000000000000000000" pitchFamily="2" charset="2"/>
              <a:buChar char="Ø"/>
            </a:pPr>
            <a:r>
              <a:rPr lang="en-US" altLang="zh-CN" dirty="0" smtClean="0">
                <a:solidFill>
                  <a:schemeClr val="tx1"/>
                </a:solidFill>
                <a:latin typeface="宋体" panose="02010600030101010101" pitchFamily="2" charset="-122"/>
                <a:cs typeface="Tahoma" panose="020B0604030504040204" pitchFamily="34" charset="0"/>
              </a:rPr>
              <a:t>void stop();</a:t>
            </a:r>
          </a:p>
          <a:p>
            <a:pPr marL="1625600" lvl="2" indent="-711200">
              <a:lnSpc>
                <a:spcPct val="95000"/>
              </a:lnSpc>
              <a:spcBef>
                <a:spcPct val="0"/>
              </a:spcBef>
              <a:buClrTx/>
              <a:buFont typeface="Wingdings" panose="05000000000000000000" pitchFamily="2" charset="2"/>
              <a:buChar char="Ø"/>
            </a:pPr>
            <a:r>
              <a:rPr lang="en-US" altLang="zh-CN" dirty="0" smtClean="0">
                <a:solidFill>
                  <a:schemeClr val="tx1"/>
                </a:solidFill>
                <a:latin typeface="宋体" panose="02010600030101010101" pitchFamily="2" charset="-122"/>
                <a:cs typeface="Tahoma" panose="020B0604030504040204" pitchFamily="34" charset="0"/>
              </a:rPr>
              <a:t>void restart();</a:t>
            </a:r>
          </a:p>
          <a:p>
            <a:pPr marL="1625600" lvl="2" indent="-711200">
              <a:lnSpc>
                <a:spcPct val="95000"/>
              </a:lnSpc>
              <a:spcBef>
                <a:spcPct val="0"/>
              </a:spcBef>
              <a:buClrTx/>
              <a:buFont typeface="Wingdings" panose="05000000000000000000" pitchFamily="2" charset="2"/>
              <a:buChar char="Ø"/>
            </a:pPr>
            <a:r>
              <a:rPr lang="en-US" altLang="zh-CN" dirty="0" smtClean="0">
                <a:solidFill>
                  <a:schemeClr val="tx1"/>
                </a:solidFill>
                <a:latin typeface="宋体" panose="02010600030101010101" pitchFamily="2" charset="-122"/>
                <a:cs typeface="Tahoma" panose="020B0604030504040204" pitchFamily="34" charset="0"/>
              </a:rPr>
              <a:t>void </a:t>
            </a:r>
            <a:r>
              <a:rPr lang="en-US" altLang="zh-CN" dirty="0" err="1" smtClean="0">
                <a:solidFill>
                  <a:schemeClr val="tx1"/>
                </a:solidFill>
                <a:latin typeface="宋体" panose="02010600030101010101" pitchFamily="2" charset="-122"/>
                <a:cs typeface="Tahoma" panose="020B0604030504040204" pitchFamily="34" charset="0"/>
              </a:rPr>
              <a:t>setDelay</a:t>
            </a:r>
            <a:r>
              <a:rPr lang="en-US" altLang="zh-CN" dirty="0" smtClean="0">
                <a:solidFill>
                  <a:schemeClr val="tx1"/>
                </a:solidFill>
                <a:latin typeface="宋体" panose="02010600030101010101" pitchFamily="2" charset="-122"/>
                <a:cs typeface="Tahoma" panose="020B0604030504040204" pitchFamily="34" charset="0"/>
              </a:rPr>
              <a:t>(</a:t>
            </a:r>
            <a:r>
              <a:rPr lang="en-US" altLang="zh-CN" dirty="0" err="1" smtClean="0">
                <a:solidFill>
                  <a:schemeClr val="tx1"/>
                </a:solidFill>
                <a:latin typeface="宋体" panose="02010600030101010101" pitchFamily="2" charset="-122"/>
                <a:cs typeface="Tahoma" panose="020B0604030504040204" pitchFamily="34" charset="0"/>
              </a:rPr>
              <a:t>int</a:t>
            </a:r>
            <a:r>
              <a:rPr lang="en-US" altLang="zh-CN" dirty="0" smtClean="0">
                <a:solidFill>
                  <a:schemeClr val="tx1"/>
                </a:solidFill>
                <a:latin typeface="宋体" panose="02010600030101010101" pitchFamily="2" charset="-122"/>
                <a:cs typeface="Tahoma" panose="020B0604030504040204" pitchFamily="34" charset="0"/>
              </a:rPr>
              <a:t>);</a:t>
            </a:r>
          </a:p>
          <a:p>
            <a:pPr marL="1625600" lvl="2" indent="-711200">
              <a:lnSpc>
                <a:spcPct val="95000"/>
              </a:lnSpc>
              <a:spcBef>
                <a:spcPct val="0"/>
              </a:spcBef>
              <a:buClrTx/>
              <a:buFont typeface="Wingdings" panose="05000000000000000000" pitchFamily="2" charset="2"/>
              <a:buChar char="Ø"/>
            </a:pPr>
            <a:r>
              <a:rPr lang="en-US" altLang="zh-CN" dirty="0" smtClean="0">
                <a:solidFill>
                  <a:schemeClr val="tx1"/>
                </a:solidFill>
                <a:latin typeface="宋体" panose="02010600030101010101" pitchFamily="2" charset="-122"/>
                <a:cs typeface="Tahoma" panose="020B0604030504040204" pitchFamily="34" charset="0"/>
              </a:rPr>
              <a:t>void </a:t>
            </a:r>
            <a:r>
              <a:rPr lang="en-US" altLang="zh-CN" dirty="0" err="1" smtClean="0">
                <a:solidFill>
                  <a:schemeClr val="tx1"/>
                </a:solidFill>
                <a:latin typeface="宋体" panose="02010600030101010101" pitchFamily="2" charset="-122"/>
                <a:cs typeface="Tahoma" panose="020B0604030504040204" pitchFamily="34" charset="0"/>
              </a:rPr>
              <a:t>setRepeats</a:t>
            </a:r>
            <a:r>
              <a:rPr lang="en-US" altLang="zh-CN" dirty="0" smtClean="0">
                <a:solidFill>
                  <a:schemeClr val="tx1"/>
                </a:solidFill>
                <a:latin typeface="宋体" panose="02010600030101010101" pitchFamily="2" charset="-122"/>
                <a:cs typeface="Tahoma" panose="020B0604030504040204" pitchFamily="34" charset="0"/>
              </a:rPr>
              <a:t>(</a:t>
            </a:r>
            <a:r>
              <a:rPr lang="en-US" altLang="zh-CN" dirty="0" err="1" smtClean="0">
                <a:solidFill>
                  <a:schemeClr val="tx1"/>
                </a:solidFill>
                <a:latin typeface="宋体" panose="02010600030101010101" pitchFamily="2" charset="-122"/>
                <a:cs typeface="Tahoma" panose="020B0604030504040204" pitchFamily="34" charset="0"/>
              </a:rPr>
              <a:t>boolean</a:t>
            </a:r>
            <a:r>
              <a:rPr lang="en-US" altLang="zh-CN" dirty="0" smtClean="0">
                <a:solidFill>
                  <a:schemeClr val="tx1"/>
                </a:solidFill>
                <a:latin typeface="宋体" panose="02010600030101010101" pitchFamily="2" charset="-122"/>
                <a:cs typeface="Tahoma" panose="020B0604030504040204" pitchFamily="34" charset="0"/>
              </a:rPr>
              <a:t>);</a:t>
            </a:r>
          </a:p>
          <a:p>
            <a:pPr marL="1625600" lvl="2" indent="-711200">
              <a:lnSpc>
                <a:spcPct val="95000"/>
              </a:lnSpc>
              <a:spcBef>
                <a:spcPct val="0"/>
              </a:spcBef>
              <a:buClrTx/>
              <a:buFont typeface="Wingdings" panose="05000000000000000000" pitchFamily="2" charset="2"/>
              <a:buChar char="Ø"/>
            </a:pPr>
            <a:r>
              <a:rPr lang="en-US" altLang="zh-CN" dirty="0" err="1" smtClean="0">
                <a:solidFill>
                  <a:schemeClr val="tx1"/>
                </a:solidFill>
                <a:latin typeface="宋体" panose="02010600030101010101" pitchFamily="2" charset="-122"/>
                <a:cs typeface="Tahoma" panose="020B0604030504040204" pitchFamily="34" charset="0"/>
              </a:rPr>
              <a:t>boolean</a:t>
            </a:r>
            <a:r>
              <a:rPr lang="en-US" altLang="zh-CN" dirty="0" smtClean="0">
                <a:solidFill>
                  <a:schemeClr val="tx1"/>
                </a:solidFill>
                <a:latin typeface="宋体" panose="02010600030101010101" pitchFamily="2" charset="-122"/>
                <a:cs typeface="Tahoma" panose="020B0604030504040204" pitchFamily="34" charset="0"/>
              </a:rPr>
              <a:t> </a:t>
            </a:r>
            <a:r>
              <a:rPr lang="en-US" altLang="zh-CN" dirty="0" err="1" smtClean="0">
                <a:solidFill>
                  <a:schemeClr val="tx1"/>
                </a:solidFill>
                <a:latin typeface="宋体" panose="02010600030101010101" pitchFamily="2" charset="-122"/>
                <a:cs typeface="Tahoma" panose="020B0604030504040204" pitchFamily="34" charset="0"/>
              </a:rPr>
              <a:t>isRunning</a:t>
            </a:r>
            <a:r>
              <a:rPr lang="en-US" altLang="zh-CN" dirty="0" smtClean="0">
                <a:solidFill>
                  <a:schemeClr val="tx1"/>
                </a:solidFill>
                <a:latin typeface="宋体" panose="02010600030101010101" pitchFamily="2" charset="-122"/>
                <a:cs typeface="Tahoma" panose="020B0604030504040204" pitchFamily="34" charset="0"/>
              </a:rPr>
              <a:t>();</a:t>
            </a:r>
            <a:endParaRPr lang="en-US" altLang="zh-CN" sz="3600" dirty="0" smtClean="0">
              <a:solidFill>
                <a:schemeClr val="tx1"/>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299716" y="1340768"/>
            <a:ext cx="8834437" cy="5340350"/>
          </a:xfrm>
        </p:spPr>
        <p:txBody>
          <a:bodyPr/>
          <a:lstStyle/>
          <a:p>
            <a:pPr marL="0" lvl="1">
              <a:spcBef>
                <a:spcPct val="0"/>
              </a:spcBef>
              <a:defRPr/>
            </a:pPr>
            <a:r>
              <a:rPr lang="zh-CN" altLang="en-US" sz="2000" dirty="0" smtClean="0"/>
              <a:t>创建边框（使用</a:t>
            </a:r>
            <a:r>
              <a:rPr lang="en-US" altLang="zh-CN" sz="2000" dirty="0" err="1" smtClean="0"/>
              <a:t>BorderFactory</a:t>
            </a:r>
            <a:r>
              <a:rPr lang="zh-CN" altLang="en-US" sz="2000" dirty="0" smtClean="0"/>
              <a:t>类的类方法）</a:t>
            </a:r>
          </a:p>
          <a:p>
            <a:pPr marL="0" lvl="2" indent="0">
              <a:spcBef>
                <a:spcPct val="0"/>
              </a:spcBef>
              <a:spcAft>
                <a:spcPts val="0"/>
              </a:spcAft>
              <a:buClr>
                <a:schemeClr val="tx1"/>
              </a:buClr>
              <a:buFont typeface="Wingdings" panose="05000000000000000000" pitchFamily="2" charset="2"/>
              <a:buChar char="Ø"/>
              <a:defRPr/>
            </a:pPr>
            <a:r>
              <a:rPr lang="en-US" altLang="zh-CN" sz="2000" dirty="0" smtClean="0">
                <a:solidFill>
                  <a:schemeClr val="tx1"/>
                </a:solidFill>
                <a:latin typeface="宋体" pitchFamily="2" charset="-122"/>
              </a:rPr>
              <a:t>Border border1 =  //</a:t>
            </a:r>
            <a:r>
              <a:rPr lang="zh-CN" altLang="en-US" sz="2000" dirty="0" smtClean="0"/>
              <a:t>创建一个具有指定颜色和宽度的线边框</a:t>
            </a:r>
            <a:r>
              <a:rPr lang="en-US" altLang="zh-CN" sz="2000" dirty="0" err="1" smtClean="0">
                <a:solidFill>
                  <a:schemeClr val="tx1"/>
                </a:solidFill>
                <a:latin typeface="宋体" pitchFamily="2" charset="-122"/>
              </a:rPr>
              <a:t>BorderFactory.createLineBorder</a:t>
            </a:r>
            <a:r>
              <a:rPr lang="en-US" altLang="zh-CN" sz="2000" dirty="0" smtClean="0">
                <a:solidFill>
                  <a:schemeClr val="tx1"/>
                </a:solidFill>
                <a:latin typeface="宋体" pitchFamily="2" charset="-122"/>
              </a:rPr>
              <a:t>(</a:t>
            </a:r>
            <a:r>
              <a:rPr lang="en-US" altLang="zh-CN" sz="2000" dirty="0" err="1" smtClean="0">
                <a:solidFill>
                  <a:schemeClr val="tx1"/>
                </a:solidFill>
                <a:latin typeface="宋体" pitchFamily="2" charset="-122"/>
              </a:rPr>
              <a:t>Color,int</a:t>
            </a:r>
            <a:r>
              <a:rPr lang="en-US" altLang="zh-CN" sz="2000" dirty="0" smtClean="0">
                <a:solidFill>
                  <a:schemeClr val="tx1"/>
                </a:solidFill>
                <a:latin typeface="宋体" pitchFamily="2" charset="-122"/>
              </a:rPr>
              <a:t>);</a:t>
            </a:r>
          </a:p>
          <a:p>
            <a:pPr marL="0" lvl="2" indent="0">
              <a:spcBef>
                <a:spcPct val="0"/>
              </a:spcBef>
              <a:spcAft>
                <a:spcPts val="0"/>
              </a:spcAft>
              <a:buClr>
                <a:schemeClr val="tx1"/>
              </a:buClr>
              <a:buFont typeface="Wingdings" panose="05000000000000000000" pitchFamily="2" charset="2"/>
              <a:buChar char="Ø"/>
              <a:defRPr/>
            </a:pPr>
            <a:r>
              <a:rPr lang="en-US" altLang="zh-CN" sz="2000" dirty="0" smtClean="0">
                <a:solidFill>
                  <a:schemeClr val="tx1"/>
                </a:solidFill>
                <a:latin typeface="宋体" pitchFamily="2" charset="-122"/>
              </a:rPr>
              <a:t>Border border2 =</a:t>
            </a:r>
            <a:br>
              <a:rPr lang="en-US" altLang="zh-CN" sz="2000" dirty="0" smtClean="0">
                <a:solidFill>
                  <a:schemeClr val="tx1"/>
                </a:solidFill>
                <a:latin typeface="宋体" pitchFamily="2" charset="-122"/>
              </a:rPr>
            </a:br>
            <a:r>
              <a:rPr lang="en-US" altLang="zh-CN" sz="2000" dirty="0" smtClean="0">
                <a:solidFill>
                  <a:schemeClr val="tx1"/>
                </a:solidFill>
                <a:latin typeface="宋体" pitchFamily="2" charset="-122"/>
              </a:rPr>
              <a:t>  </a:t>
            </a:r>
            <a:r>
              <a:rPr lang="en-US" altLang="zh-CN" sz="2000" dirty="0" err="1" smtClean="0">
                <a:solidFill>
                  <a:schemeClr val="tx1"/>
                </a:solidFill>
                <a:latin typeface="宋体" pitchFamily="2" charset="-122"/>
              </a:rPr>
              <a:t>BorderFactory.createTitledBorder</a:t>
            </a:r>
            <a:r>
              <a:rPr lang="en-US" altLang="zh-CN" sz="2000" dirty="0" smtClean="0">
                <a:solidFill>
                  <a:schemeClr val="tx1"/>
                </a:solidFill>
                <a:latin typeface="宋体" pitchFamily="2" charset="-122"/>
              </a:rPr>
              <a:t>(String);</a:t>
            </a:r>
            <a:r>
              <a:rPr lang="zh-CN" altLang="en-US" sz="2000" dirty="0" smtClean="0"/>
              <a:t>  创建一个新标题边框，采用默认设置，并指定了标题文本。</a:t>
            </a:r>
            <a:endParaRPr lang="en-US" altLang="zh-CN" sz="2000" dirty="0" smtClean="0">
              <a:solidFill>
                <a:schemeClr val="tx1"/>
              </a:solidFill>
              <a:latin typeface="宋体" pitchFamily="2" charset="-122"/>
            </a:endParaRPr>
          </a:p>
          <a:p>
            <a:pPr marL="0" lvl="2" indent="0">
              <a:spcBef>
                <a:spcPct val="0"/>
              </a:spcBef>
              <a:spcAft>
                <a:spcPts val="0"/>
              </a:spcAft>
              <a:buClr>
                <a:schemeClr val="tx1"/>
              </a:buClr>
              <a:buFont typeface="Wingdings" panose="05000000000000000000" pitchFamily="2" charset="2"/>
              <a:buChar char="Ø"/>
              <a:defRPr/>
            </a:pPr>
            <a:r>
              <a:rPr lang="en-US" altLang="zh-CN" sz="2000" dirty="0" smtClean="0">
                <a:solidFill>
                  <a:schemeClr val="tx1"/>
                </a:solidFill>
                <a:latin typeface="宋体" pitchFamily="2" charset="-122"/>
              </a:rPr>
              <a:t>Border border3 = </a:t>
            </a:r>
            <a:r>
              <a:rPr lang="en-US" altLang="zh-CN" sz="2000" dirty="0" err="1" smtClean="0">
                <a:solidFill>
                  <a:schemeClr val="tx1"/>
                </a:solidFill>
                <a:latin typeface="宋体" pitchFamily="2" charset="-122"/>
              </a:rPr>
              <a:t>BorderFactory</a:t>
            </a:r>
            <a:r>
              <a:rPr lang="en-US" altLang="zh-CN" sz="2000" dirty="0" smtClean="0">
                <a:solidFill>
                  <a:schemeClr val="tx1"/>
                </a:solidFill>
                <a:latin typeface="宋体" pitchFamily="2" charset="-122"/>
              </a:rPr>
              <a:t>. </a:t>
            </a:r>
            <a:r>
              <a:rPr lang="en-US" altLang="zh-CN" sz="2000" dirty="0" err="1" smtClean="0">
                <a:solidFill>
                  <a:schemeClr val="tx1"/>
                </a:solidFill>
                <a:latin typeface="宋体" pitchFamily="2" charset="-122"/>
              </a:rPr>
              <a:t>createLoweredBevelBorder</a:t>
            </a:r>
            <a:r>
              <a:rPr lang="en-US" altLang="zh-CN" sz="2000" dirty="0" smtClean="0">
                <a:solidFill>
                  <a:schemeClr val="tx1"/>
                </a:solidFill>
                <a:latin typeface="宋体" pitchFamily="2" charset="-122"/>
              </a:rPr>
              <a:t>();</a:t>
            </a:r>
            <a:br>
              <a:rPr lang="en-US" altLang="zh-CN" sz="2000" dirty="0" smtClean="0">
                <a:solidFill>
                  <a:schemeClr val="tx1"/>
                </a:solidFill>
                <a:latin typeface="宋体" pitchFamily="2" charset="-122"/>
              </a:rPr>
            </a:br>
            <a:r>
              <a:rPr lang="zh-CN" altLang="en-US" sz="2000" dirty="0" smtClean="0"/>
              <a:t>创建一个具有凹入斜面边缘的边框</a:t>
            </a:r>
            <a:endParaRPr lang="en-US" altLang="zh-CN" sz="2000" dirty="0" smtClean="0">
              <a:solidFill>
                <a:schemeClr val="tx1"/>
              </a:solidFill>
              <a:latin typeface="宋体" pitchFamily="2" charset="-122"/>
            </a:endParaRPr>
          </a:p>
          <a:p>
            <a:pPr marL="0" lvl="2" indent="0">
              <a:spcBef>
                <a:spcPct val="0"/>
              </a:spcBef>
              <a:spcAft>
                <a:spcPts val="0"/>
              </a:spcAft>
              <a:buClr>
                <a:schemeClr val="tx1"/>
              </a:buClr>
              <a:buFont typeface="Wingdings" panose="05000000000000000000" pitchFamily="2" charset="2"/>
              <a:buChar char="Ø"/>
              <a:defRPr/>
            </a:pPr>
            <a:r>
              <a:rPr lang="en-US" altLang="zh-CN" sz="2000" dirty="0" smtClean="0">
                <a:solidFill>
                  <a:schemeClr val="tx1"/>
                </a:solidFill>
                <a:latin typeface="宋体" pitchFamily="2" charset="-122"/>
              </a:rPr>
              <a:t>Border border4 =</a:t>
            </a:r>
            <a:br>
              <a:rPr lang="en-US" altLang="zh-CN" sz="2000" dirty="0" smtClean="0">
                <a:solidFill>
                  <a:schemeClr val="tx1"/>
                </a:solidFill>
                <a:latin typeface="宋体" pitchFamily="2" charset="-122"/>
              </a:rPr>
            </a:br>
            <a:r>
              <a:rPr lang="en-US" altLang="zh-CN" sz="2000" dirty="0" smtClean="0">
                <a:solidFill>
                  <a:schemeClr val="tx1"/>
                </a:solidFill>
                <a:latin typeface="宋体" pitchFamily="2" charset="-122"/>
              </a:rPr>
              <a:t>  </a:t>
            </a:r>
            <a:r>
              <a:rPr lang="en-US" altLang="zh-CN" sz="2000" dirty="0" err="1" smtClean="0">
                <a:solidFill>
                  <a:schemeClr val="tx1"/>
                </a:solidFill>
                <a:latin typeface="宋体" pitchFamily="2" charset="-122"/>
              </a:rPr>
              <a:t>BorderFactory.createRaisedBevelBorder</a:t>
            </a:r>
            <a:r>
              <a:rPr lang="en-US" altLang="zh-CN" sz="2000" dirty="0" smtClean="0">
                <a:solidFill>
                  <a:schemeClr val="tx1"/>
                </a:solidFill>
                <a:latin typeface="宋体" pitchFamily="2" charset="-122"/>
              </a:rPr>
              <a:t>();</a:t>
            </a:r>
          </a:p>
          <a:p>
            <a:pPr marL="0" lvl="2" indent="0">
              <a:spcBef>
                <a:spcPct val="0"/>
              </a:spcBef>
              <a:spcAft>
                <a:spcPts val="0"/>
              </a:spcAft>
              <a:buClr>
                <a:schemeClr val="tx1"/>
              </a:buClr>
              <a:buFont typeface="Wingdings" panose="05000000000000000000" pitchFamily="2" charset="2"/>
              <a:buNone/>
              <a:defRPr/>
            </a:pPr>
            <a:r>
              <a:rPr lang="zh-CN" altLang="en-US" sz="2000" dirty="0" smtClean="0"/>
              <a:t>创建一个具有凸出斜面边缘的边框</a:t>
            </a:r>
            <a:endParaRPr lang="en-US" altLang="zh-CN" sz="2000" dirty="0" smtClean="0">
              <a:solidFill>
                <a:schemeClr val="tx1"/>
              </a:solidFill>
              <a:latin typeface="宋体" pitchFamily="2" charset="-122"/>
            </a:endParaRPr>
          </a:p>
          <a:p>
            <a:pPr marL="0" lvl="2" indent="0">
              <a:spcBef>
                <a:spcPct val="0"/>
              </a:spcBef>
              <a:spcAft>
                <a:spcPts val="0"/>
              </a:spcAft>
              <a:buClr>
                <a:schemeClr val="tx1"/>
              </a:buClr>
              <a:buFont typeface="Wingdings" panose="05000000000000000000" pitchFamily="2" charset="2"/>
              <a:buChar char="Ø"/>
              <a:defRPr/>
            </a:pPr>
            <a:r>
              <a:rPr lang="en-US" altLang="zh-CN" sz="2000" dirty="0" smtClean="0">
                <a:solidFill>
                  <a:schemeClr val="tx1"/>
                </a:solidFill>
                <a:latin typeface="宋体" pitchFamily="2" charset="-122"/>
              </a:rPr>
              <a:t>Border border5 =</a:t>
            </a:r>
            <a:br>
              <a:rPr lang="en-US" altLang="zh-CN" sz="2000" dirty="0" smtClean="0">
                <a:solidFill>
                  <a:schemeClr val="tx1"/>
                </a:solidFill>
                <a:latin typeface="宋体" pitchFamily="2" charset="-122"/>
              </a:rPr>
            </a:br>
            <a:r>
              <a:rPr lang="en-US" altLang="zh-CN" sz="2000" dirty="0" smtClean="0">
                <a:solidFill>
                  <a:schemeClr val="tx1"/>
                </a:solidFill>
                <a:latin typeface="宋体" pitchFamily="2" charset="-122"/>
              </a:rPr>
              <a:t>  </a:t>
            </a:r>
            <a:r>
              <a:rPr lang="en-US" altLang="zh-CN" sz="2000" dirty="0" err="1" smtClean="0">
                <a:solidFill>
                  <a:schemeClr val="tx1"/>
                </a:solidFill>
                <a:latin typeface="宋体" pitchFamily="2" charset="-122"/>
              </a:rPr>
              <a:t>BorderFactory.createEtchedBevelBorder</a:t>
            </a:r>
            <a:r>
              <a:rPr lang="en-US" altLang="zh-CN" sz="2000" dirty="0" smtClean="0">
                <a:solidFill>
                  <a:schemeClr val="tx1"/>
                </a:solidFill>
                <a:latin typeface="宋体" pitchFamily="2" charset="-122"/>
              </a:rPr>
              <a:t>();</a:t>
            </a:r>
          </a:p>
          <a:p>
            <a:pPr marL="0" lvl="2" indent="0">
              <a:spcBef>
                <a:spcPct val="0"/>
              </a:spcBef>
              <a:spcAft>
                <a:spcPts val="0"/>
              </a:spcAft>
              <a:buClr>
                <a:schemeClr val="tx1"/>
              </a:buClr>
              <a:buFont typeface="Wingdings" panose="05000000000000000000" pitchFamily="2" charset="2"/>
              <a:buNone/>
              <a:defRPr/>
            </a:pPr>
            <a:r>
              <a:rPr lang="zh-CN" altLang="en-US" sz="2000" dirty="0" smtClean="0"/>
              <a:t>创建一个具有“浮雕化”外观效果的边框，将组件的当前背景色用于突出显示和阴影显示</a:t>
            </a:r>
            <a:endParaRPr lang="en-US" altLang="zh-CN" sz="2000" dirty="0" smtClean="0">
              <a:solidFill>
                <a:schemeClr val="tx1"/>
              </a:solidFill>
              <a:latin typeface="宋体" pitchFamily="2" charset="-122"/>
            </a:endParaRPr>
          </a:p>
          <a:p>
            <a:pPr marL="0" lvl="1" indent="0">
              <a:spcBef>
                <a:spcPct val="0"/>
              </a:spcBef>
              <a:spcAft>
                <a:spcPts val="0"/>
              </a:spcAft>
              <a:defRPr/>
            </a:pPr>
            <a:r>
              <a:rPr lang="zh-CN" altLang="en-US" sz="2000" dirty="0" smtClean="0">
                <a:latin typeface="宋体" pitchFamily="2" charset="-122"/>
              </a:rPr>
              <a:t>使用</a:t>
            </a:r>
            <a:r>
              <a:rPr lang="en-US" altLang="zh-CN" sz="2000" dirty="0" err="1" smtClean="0">
                <a:solidFill>
                  <a:schemeClr val="tx1"/>
                </a:solidFill>
                <a:latin typeface="宋体" pitchFamily="2" charset="-122"/>
              </a:rPr>
              <a:t>setBorder</a:t>
            </a:r>
            <a:r>
              <a:rPr lang="en-US" altLang="zh-CN" sz="2000" dirty="0" smtClean="0">
                <a:solidFill>
                  <a:schemeClr val="tx1"/>
                </a:solidFill>
                <a:latin typeface="宋体" pitchFamily="2" charset="-122"/>
              </a:rPr>
              <a:t>(border)</a:t>
            </a:r>
            <a:r>
              <a:rPr lang="zh-CN" altLang="en-US" sz="2000" dirty="0" smtClean="0">
                <a:latin typeface="宋体" pitchFamily="2" charset="-122"/>
              </a:rPr>
              <a:t>方法设置组件的边框</a:t>
            </a:r>
          </a:p>
          <a:p>
            <a:pPr marL="0">
              <a:defRPr/>
            </a:pPr>
            <a:endParaRPr lang="zh-CN" altLang="en-US" sz="2400" dirty="0" smtClean="0"/>
          </a:p>
        </p:txBody>
      </p:sp>
      <p:sp>
        <p:nvSpPr>
          <p:cNvPr id="4" name="Rectangle 2"/>
          <p:cNvSpPr txBox="1">
            <a:spLocks noChangeArrowheads="1"/>
          </p:cNvSpPr>
          <p:nvPr/>
        </p:nvSpPr>
        <p:spPr>
          <a:xfrm>
            <a:off x="395536" y="476672"/>
            <a:ext cx="7437512" cy="642938"/>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组件的边框设置</a:t>
            </a:r>
            <a:r>
              <a:rPr lang="zh-CN" altLang="en-US" sz="3600" b="1" dirty="0">
                <a:solidFill>
                  <a:srgbClr val="FFC000"/>
                </a:solidFill>
                <a:latin typeface="+mj-ea"/>
                <a:ea typeface="+mj-ea"/>
              </a:rPr>
              <a:t>边框（</a:t>
            </a:r>
            <a:r>
              <a:rPr lang="en-US" altLang="zh-CN" sz="3600" b="1" i="1" dirty="0">
                <a:solidFill>
                  <a:srgbClr val="FFC000"/>
                </a:solidFill>
                <a:latin typeface="+mj-ea"/>
                <a:ea typeface="+mj-ea"/>
              </a:rPr>
              <a:t>Border</a:t>
            </a:r>
            <a:r>
              <a:rPr lang="zh-CN" altLang="en-US" sz="3600" b="1" dirty="0">
                <a:solidFill>
                  <a:srgbClr val="FFC000"/>
                </a:solidFill>
                <a:latin typeface="+mj-ea"/>
                <a:ea typeface="+mj-ea"/>
              </a:rPr>
              <a:t>）</a:t>
            </a:r>
          </a:p>
          <a:p>
            <a:pPr algn="ctr">
              <a:defRPr/>
            </a:pPr>
            <a:endParaRPr lang="zh-CN" altLang="en-US" sz="3600" b="1" dirty="0">
              <a:solidFill>
                <a:srgbClr val="FFC000"/>
              </a:solidFill>
              <a:effectLst>
                <a:outerShdw blurRad="38100" dist="38100" dir="2700000" algn="tl">
                  <a:srgbClr val="000000">
                    <a:alpha val="43137"/>
                  </a:srgbClr>
                </a:outerShdw>
              </a:effectLst>
              <a:latin typeface="+mj-ea"/>
              <a:ea typeface="+mj-ea"/>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a:xfrm>
            <a:off x="0" y="1214438"/>
            <a:ext cx="8977313" cy="4554537"/>
          </a:xfrm>
        </p:spPr>
        <p:txBody>
          <a:bodyPr/>
          <a:lstStyle/>
          <a:p>
            <a:pPr>
              <a:lnSpc>
                <a:spcPct val="120000"/>
              </a:lnSpc>
              <a:spcAft>
                <a:spcPct val="0"/>
              </a:spcAft>
              <a:buFont typeface="Wingdings" panose="05000000000000000000" pitchFamily="2" charset="2"/>
              <a:buChar char="n"/>
            </a:pPr>
            <a:r>
              <a:rPr lang="zh-CN" altLang="en-US" sz="2400" smtClean="0"/>
              <a:t>分隔线（</a:t>
            </a:r>
            <a:r>
              <a:rPr lang="en-US" altLang="zh-CN" sz="2400" smtClean="0"/>
              <a:t>JSeparator</a:t>
            </a:r>
            <a:r>
              <a:rPr lang="zh-CN" altLang="en-US" sz="2400" smtClean="0"/>
              <a:t>）</a:t>
            </a:r>
          </a:p>
          <a:p>
            <a:pPr lvl="1">
              <a:lnSpc>
                <a:spcPct val="120000"/>
              </a:lnSpc>
              <a:spcBef>
                <a:spcPct val="0"/>
              </a:spcBef>
            </a:pPr>
            <a:r>
              <a:rPr lang="zh-CN" altLang="en-US" sz="2400" smtClean="0"/>
              <a:t>构造方法</a:t>
            </a:r>
          </a:p>
          <a:p>
            <a:pPr marL="1625600" lvl="2" indent="-711200">
              <a:spcBef>
                <a:spcPct val="0"/>
              </a:spcBef>
              <a:buClr>
                <a:schemeClr val="tx1"/>
              </a:buClr>
              <a:buFont typeface="Garamond" panose="02020404030301010803" pitchFamily="18" charset="0"/>
              <a:buAutoNum type="alphaLcParenR"/>
            </a:pPr>
            <a:r>
              <a:rPr lang="en-US" altLang="zh-CN" sz="2400" smtClean="0">
                <a:solidFill>
                  <a:schemeClr val="tx1"/>
                </a:solidFill>
                <a:latin typeface="宋体" panose="02010600030101010101" pitchFamily="2" charset="-122"/>
              </a:rPr>
              <a:t>JSeparator separator1 =</a:t>
            </a:r>
            <a:br>
              <a:rPr lang="en-US" altLang="zh-CN" sz="2400" smtClean="0">
                <a:solidFill>
                  <a:schemeClr val="tx1"/>
                </a:solidFill>
                <a:latin typeface="宋体" panose="02010600030101010101" pitchFamily="2" charset="-122"/>
              </a:rPr>
            </a:br>
            <a:r>
              <a:rPr lang="en-US" altLang="zh-CN" sz="2400" smtClean="0">
                <a:solidFill>
                  <a:schemeClr val="tx1"/>
                </a:solidFill>
                <a:latin typeface="宋体" panose="02010600030101010101" pitchFamily="2" charset="-122"/>
              </a:rPr>
              <a:t>  new JSeparator(); //</a:t>
            </a:r>
            <a:r>
              <a:rPr lang="zh-CN" altLang="en-US" sz="2400" smtClean="0">
                <a:solidFill>
                  <a:schemeClr val="tx1"/>
                </a:solidFill>
                <a:latin typeface="宋体" panose="02010600030101010101" pitchFamily="2" charset="-122"/>
              </a:rPr>
              <a:t>默认水平</a:t>
            </a:r>
          </a:p>
          <a:p>
            <a:pPr marL="1625600" lvl="2" indent="-711200">
              <a:spcBef>
                <a:spcPct val="0"/>
              </a:spcBef>
              <a:buClr>
                <a:schemeClr val="tx1"/>
              </a:buClr>
              <a:buFont typeface="Garamond" panose="02020404030301010803" pitchFamily="18" charset="0"/>
              <a:buAutoNum type="alphaLcParenR"/>
            </a:pPr>
            <a:r>
              <a:rPr lang="en-US" altLang="zh-CN" sz="2400" smtClean="0">
                <a:solidFill>
                  <a:schemeClr val="tx1"/>
                </a:solidFill>
                <a:latin typeface="宋体" panose="02010600030101010101" pitchFamily="2" charset="-122"/>
              </a:rPr>
              <a:t>JSeparator separator2 =</a:t>
            </a:r>
            <a:br>
              <a:rPr lang="en-US" altLang="zh-CN" sz="2400" smtClean="0">
                <a:solidFill>
                  <a:schemeClr val="tx1"/>
                </a:solidFill>
                <a:latin typeface="宋体" panose="02010600030101010101" pitchFamily="2" charset="-122"/>
              </a:rPr>
            </a:br>
            <a:r>
              <a:rPr lang="en-US" altLang="zh-CN" sz="2400" smtClean="0">
                <a:solidFill>
                  <a:schemeClr val="tx1"/>
                </a:solidFill>
                <a:latin typeface="宋体" panose="02010600030101010101" pitchFamily="2" charset="-122"/>
              </a:rPr>
              <a:t>  new JSeparator(JSeparator.HORIZONTAL);</a:t>
            </a:r>
          </a:p>
          <a:p>
            <a:pPr marL="1625600" lvl="2" indent="-711200">
              <a:spcBef>
                <a:spcPct val="0"/>
              </a:spcBef>
              <a:buClr>
                <a:schemeClr val="tx1"/>
              </a:buClr>
              <a:buFont typeface="Garamond" panose="02020404030301010803" pitchFamily="18" charset="0"/>
              <a:buAutoNum type="alphaLcParenR"/>
            </a:pPr>
            <a:r>
              <a:rPr lang="en-US" altLang="zh-CN" sz="2400" smtClean="0">
                <a:solidFill>
                  <a:schemeClr val="tx1"/>
                </a:solidFill>
                <a:latin typeface="宋体" panose="02010600030101010101" pitchFamily="2" charset="-122"/>
              </a:rPr>
              <a:t>JSeparator separator3 =</a:t>
            </a:r>
            <a:br>
              <a:rPr lang="en-US" altLang="zh-CN" sz="2400" smtClean="0">
                <a:solidFill>
                  <a:schemeClr val="tx1"/>
                </a:solidFill>
                <a:latin typeface="宋体" panose="02010600030101010101" pitchFamily="2" charset="-122"/>
              </a:rPr>
            </a:br>
            <a:r>
              <a:rPr lang="en-US" altLang="zh-CN" sz="2400" smtClean="0">
                <a:solidFill>
                  <a:schemeClr val="tx1"/>
                </a:solidFill>
                <a:latin typeface="宋体" panose="02010600030101010101" pitchFamily="2" charset="-122"/>
              </a:rPr>
              <a:t>  new JSeparator(JSeparator.VERTICAL);</a:t>
            </a:r>
          </a:p>
          <a:p>
            <a:pPr lvl="1">
              <a:lnSpc>
                <a:spcPct val="120000"/>
              </a:lnSpc>
              <a:spcBef>
                <a:spcPct val="0"/>
              </a:spcBef>
            </a:pPr>
            <a:r>
              <a:rPr lang="zh-CN" altLang="en-US" sz="2400" smtClean="0">
                <a:latin typeface="宋体" panose="02010600030101010101" pitchFamily="2" charset="-122"/>
              </a:rPr>
              <a:t>使用</a:t>
            </a:r>
            <a:r>
              <a:rPr lang="en-US" altLang="zh-CN" sz="2400" smtClean="0">
                <a:solidFill>
                  <a:schemeClr val="tx1"/>
                </a:solidFill>
                <a:latin typeface="宋体" panose="02010600030101010101" pitchFamily="2" charset="-122"/>
              </a:rPr>
              <a:t>add(JSeparator)</a:t>
            </a:r>
            <a:r>
              <a:rPr lang="zh-CN" altLang="en-US" sz="2400" smtClean="0">
                <a:latin typeface="宋体" panose="02010600030101010101" pitchFamily="2" charset="-122"/>
              </a:rPr>
              <a:t>方法加到合适的地方</a:t>
            </a:r>
          </a:p>
          <a:p>
            <a:endParaRPr lang="zh-CN" altLang="en-US" smtClean="0"/>
          </a:p>
        </p:txBody>
      </p:sp>
      <p:sp>
        <p:nvSpPr>
          <p:cNvPr id="4" name="Rectangle 2"/>
          <p:cNvSpPr txBox="1">
            <a:spLocks noChangeArrowheads="1"/>
          </p:cNvSpPr>
          <p:nvPr/>
        </p:nvSpPr>
        <p:spPr>
          <a:xfrm>
            <a:off x="428625" y="214313"/>
            <a:ext cx="8229600" cy="642937"/>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组件的分隔线设置</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idx="1"/>
          </p:nvPr>
        </p:nvSpPr>
        <p:spPr>
          <a:xfrm>
            <a:off x="54768" y="1268760"/>
            <a:ext cx="8977313" cy="4983162"/>
          </a:xfrm>
        </p:spPr>
        <p:txBody>
          <a:bodyPr/>
          <a:lstStyle/>
          <a:p>
            <a:pPr lvl="1">
              <a:buFont typeface="Wingdings" panose="05000000000000000000" pitchFamily="2" charset="2"/>
              <a:buChar char="n"/>
              <a:defRPr/>
            </a:pPr>
            <a:r>
              <a:rPr lang="zh-CN" altLang="en-US" sz="2400" dirty="0" smtClean="0"/>
              <a:t>设置颜色</a:t>
            </a:r>
          </a:p>
          <a:p>
            <a:pPr marL="1625600" lvl="2" indent="-711200">
              <a:spcBef>
                <a:spcPct val="0"/>
              </a:spcBef>
              <a:buClrTx/>
              <a:buFont typeface="Wingdings" panose="05000000000000000000" pitchFamily="2" charset="2"/>
              <a:buChar char="Ø"/>
              <a:defRPr/>
            </a:pPr>
            <a:r>
              <a:rPr lang="zh-CN" altLang="en-US" sz="2400" dirty="0" smtClean="0">
                <a:solidFill>
                  <a:srgbClr val="FF0000"/>
                </a:solidFill>
                <a:latin typeface="宋体" pitchFamily="2" charset="-122"/>
                <a:cs typeface="Tahoma" pitchFamily="34" charset="0"/>
              </a:rPr>
              <a:t>默认情况下，</a:t>
            </a:r>
            <a:r>
              <a:rPr lang="en-US" altLang="zh-CN" sz="2400" dirty="0" smtClean="0">
                <a:solidFill>
                  <a:srgbClr val="FF0000"/>
                </a:solidFill>
                <a:latin typeface="宋体" pitchFamily="2" charset="-122"/>
                <a:cs typeface="Tahoma" pitchFamily="34" charset="0"/>
              </a:rPr>
              <a:t>Java</a:t>
            </a:r>
            <a:r>
              <a:rPr lang="zh-CN" altLang="en-US" sz="2400" dirty="0" smtClean="0">
                <a:solidFill>
                  <a:srgbClr val="FF0000"/>
                </a:solidFill>
                <a:latin typeface="宋体" pitchFamily="2" charset="-122"/>
                <a:cs typeface="Tahoma" pitchFamily="34" charset="0"/>
              </a:rPr>
              <a:t>使用</a:t>
            </a:r>
            <a:r>
              <a:rPr lang="en-US" altLang="zh-CN" sz="2400" dirty="0" smtClean="0">
                <a:solidFill>
                  <a:srgbClr val="FF0000"/>
                </a:solidFill>
                <a:latin typeface="宋体" pitchFamily="2" charset="-122"/>
                <a:cs typeface="Tahoma" pitchFamily="34" charset="0"/>
              </a:rPr>
              <a:t>RGB</a:t>
            </a:r>
            <a:r>
              <a:rPr lang="zh-CN" altLang="en-US" sz="2400" dirty="0" smtClean="0">
                <a:solidFill>
                  <a:srgbClr val="FF0000"/>
                </a:solidFill>
                <a:latin typeface="宋体" pitchFamily="2" charset="-122"/>
                <a:cs typeface="Tahoma" pitchFamily="34" charset="0"/>
              </a:rPr>
              <a:t>颜色描述系统</a:t>
            </a:r>
          </a:p>
          <a:p>
            <a:pPr marL="1625600" lvl="2" indent="-711200">
              <a:spcBef>
                <a:spcPct val="0"/>
              </a:spcBef>
              <a:buClrTx/>
              <a:buFont typeface="Wingdings" panose="05000000000000000000" pitchFamily="2" charset="2"/>
              <a:buChar char="Ø"/>
              <a:defRPr/>
            </a:pPr>
            <a:r>
              <a:rPr lang="en-US" altLang="zh-CN" sz="2400" dirty="0" smtClean="0">
                <a:solidFill>
                  <a:srgbClr val="FF0000"/>
                </a:solidFill>
                <a:latin typeface="宋体" pitchFamily="2" charset="-122"/>
                <a:cs typeface="Tahoma" pitchFamily="34" charset="0"/>
              </a:rPr>
              <a:t>RGB</a:t>
            </a:r>
            <a:r>
              <a:rPr lang="zh-CN" altLang="en-US" sz="2400" dirty="0" smtClean="0">
                <a:solidFill>
                  <a:srgbClr val="FF0000"/>
                </a:solidFill>
                <a:latin typeface="宋体" pitchFamily="2" charset="-122"/>
                <a:cs typeface="Tahoma" pitchFamily="34" charset="0"/>
              </a:rPr>
              <a:t>指红</a:t>
            </a:r>
            <a:r>
              <a:rPr lang="en-US" altLang="zh-CN" sz="2400" dirty="0" smtClean="0">
                <a:solidFill>
                  <a:srgbClr val="FF0000"/>
                </a:solidFill>
                <a:latin typeface="宋体" pitchFamily="2" charset="-122"/>
                <a:cs typeface="Tahoma" pitchFamily="34" charset="0"/>
              </a:rPr>
              <a:t>/</a:t>
            </a:r>
            <a:r>
              <a:rPr lang="zh-CN" altLang="en-US" sz="2400" dirty="0" smtClean="0">
                <a:solidFill>
                  <a:srgbClr val="FF0000"/>
                </a:solidFill>
                <a:latin typeface="宋体" pitchFamily="2" charset="-122"/>
                <a:cs typeface="Tahoma" pitchFamily="34" charset="0"/>
              </a:rPr>
              <a:t>绿</a:t>
            </a:r>
            <a:r>
              <a:rPr lang="en-US" altLang="zh-CN" sz="2400" dirty="0" smtClean="0">
                <a:solidFill>
                  <a:srgbClr val="FF0000"/>
                </a:solidFill>
                <a:latin typeface="宋体" pitchFamily="2" charset="-122"/>
                <a:cs typeface="Tahoma" pitchFamily="34" charset="0"/>
              </a:rPr>
              <a:t>/</a:t>
            </a:r>
            <a:r>
              <a:rPr lang="zh-CN" altLang="en-US" sz="2400" dirty="0" smtClean="0">
                <a:solidFill>
                  <a:srgbClr val="FF0000"/>
                </a:solidFill>
                <a:latin typeface="宋体" pitchFamily="2" charset="-122"/>
                <a:cs typeface="Tahoma" pitchFamily="34" charset="0"/>
              </a:rPr>
              <a:t>蓝三基色，取值范围是</a:t>
            </a:r>
            <a:r>
              <a:rPr lang="en-US" altLang="zh-CN" sz="2400" dirty="0" smtClean="0">
                <a:solidFill>
                  <a:srgbClr val="FF0000"/>
                </a:solidFill>
                <a:latin typeface="宋体" pitchFamily="2" charset="-122"/>
                <a:cs typeface="Tahoma" pitchFamily="34" charset="0"/>
              </a:rPr>
              <a:t>[0,255]</a:t>
            </a:r>
            <a:r>
              <a:rPr lang="zh-CN" altLang="en-US" sz="2400" dirty="0" smtClean="0">
                <a:solidFill>
                  <a:srgbClr val="FF0000"/>
                </a:solidFill>
                <a:latin typeface="宋体" pitchFamily="2" charset="-122"/>
                <a:cs typeface="Tahoma" pitchFamily="34" charset="0"/>
              </a:rPr>
              <a:t>，一种颜色就是这三种基本颜色的组合</a:t>
            </a:r>
          </a:p>
          <a:p>
            <a:pPr marL="1625600" lvl="2" indent="-711200">
              <a:spcBef>
                <a:spcPct val="0"/>
              </a:spcBef>
              <a:buClrTx/>
              <a:buFont typeface="Wingdings" panose="05000000000000000000" pitchFamily="2" charset="2"/>
              <a:buChar char="Ø"/>
              <a:defRPr/>
            </a:pPr>
            <a:r>
              <a:rPr lang="zh-CN" altLang="en-US" sz="2400" dirty="0" smtClean="0">
                <a:solidFill>
                  <a:srgbClr val="FF0000"/>
                </a:solidFill>
                <a:latin typeface="宋体" pitchFamily="2" charset="-122"/>
                <a:cs typeface="Tahoma" pitchFamily="34" charset="0"/>
              </a:rPr>
              <a:t>描述颜色的类是</a:t>
            </a:r>
            <a:r>
              <a:rPr lang="en-US" altLang="zh-CN" sz="2400" dirty="0" err="1" smtClean="0">
                <a:solidFill>
                  <a:srgbClr val="FF0000"/>
                </a:solidFill>
                <a:latin typeface="宋体" pitchFamily="2" charset="-122"/>
                <a:cs typeface="Tahoma" pitchFamily="34" charset="0"/>
              </a:rPr>
              <a:t>java.awt.Color</a:t>
            </a:r>
            <a:endParaRPr lang="en-US" altLang="zh-CN" sz="2400" dirty="0" smtClean="0">
              <a:solidFill>
                <a:srgbClr val="FF0000"/>
              </a:solidFill>
              <a:latin typeface="宋体" pitchFamily="2" charset="-122"/>
              <a:cs typeface="Tahoma" pitchFamily="34" charset="0"/>
            </a:endParaRPr>
          </a:p>
          <a:p>
            <a:pPr marL="1625600" lvl="2" indent="-711200">
              <a:spcBef>
                <a:spcPct val="0"/>
              </a:spcBef>
              <a:buClrTx/>
              <a:buFont typeface="Wingdings" panose="05000000000000000000" pitchFamily="2" charset="2"/>
              <a:buChar char="Ø"/>
              <a:defRPr/>
            </a:pPr>
            <a:r>
              <a:rPr lang="zh-CN" altLang="en-US" sz="2400" dirty="0" smtClean="0">
                <a:solidFill>
                  <a:srgbClr val="FF0000"/>
                </a:solidFill>
                <a:latin typeface="宋体" pitchFamily="2" charset="-122"/>
                <a:cs typeface="Tahoma" pitchFamily="34" charset="0"/>
              </a:rPr>
              <a:t>颜色对象的创建</a:t>
            </a:r>
          </a:p>
          <a:p>
            <a:pPr marL="2082800" lvl="3" indent="-711200">
              <a:spcBef>
                <a:spcPct val="0"/>
              </a:spcBef>
              <a:buClrTx/>
              <a:buFontTx/>
              <a:buAutoNum type="alphaLcParenR"/>
              <a:defRPr/>
            </a:pPr>
            <a:r>
              <a:rPr lang="en-US" altLang="zh-CN" sz="2400" dirty="0" smtClean="0">
                <a:latin typeface="宋体" pitchFamily="2" charset="-122"/>
                <a:cs typeface="Tahoma" pitchFamily="34" charset="0"/>
              </a:rPr>
              <a:t>Color c = new Color(0,255,0);</a:t>
            </a:r>
          </a:p>
          <a:p>
            <a:pPr marL="2082800" lvl="3" indent="-711200">
              <a:spcBef>
                <a:spcPct val="0"/>
              </a:spcBef>
              <a:buClrTx/>
              <a:buFontTx/>
              <a:buAutoNum type="alphaLcParenR"/>
              <a:defRPr/>
            </a:pPr>
            <a:r>
              <a:rPr lang="zh-CN" altLang="en-US" sz="2400" dirty="0" smtClean="0">
                <a:latin typeface="宋体" pitchFamily="2" charset="-122"/>
                <a:cs typeface="Tahoma" pitchFamily="34" charset="0"/>
              </a:rPr>
              <a:t>直接使用</a:t>
            </a:r>
            <a:r>
              <a:rPr lang="en-US" altLang="zh-CN" sz="2400" dirty="0" smtClean="0">
                <a:latin typeface="宋体" pitchFamily="2" charset="-122"/>
                <a:cs typeface="Tahoma" pitchFamily="34" charset="0"/>
              </a:rPr>
              <a:t>Color</a:t>
            </a:r>
            <a:r>
              <a:rPr lang="zh-CN" altLang="en-US" sz="2400" dirty="0" smtClean="0">
                <a:latin typeface="宋体" pitchFamily="2" charset="-122"/>
                <a:cs typeface="Tahoma" pitchFamily="34" charset="0"/>
              </a:rPr>
              <a:t>类中定义的标准颜色常量</a:t>
            </a:r>
            <a:br>
              <a:rPr lang="zh-CN" altLang="en-US" sz="2400" dirty="0" smtClean="0">
                <a:latin typeface="宋体" pitchFamily="2" charset="-122"/>
                <a:cs typeface="Tahoma" pitchFamily="34" charset="0"/>
              </a:rPr>
            </a:br>
            <a:r>
              <a:rPr lang="zh-CN" altLang="en-US" sz="2400" dirty="0" smtClean="0">
                <a:solidFill>
                  <a:srgbClr val="FF0000"/>
                </a:solidFill>
                <a:latin typeface="宋体" pitchFamily="2" charset="-122"/>
                <a:cs typeface="Tahoma" pitchFamily="34" charset="0"/>
              </a:rPr>
              <a:t>如 </a:t>
            </a:r>
            <a:r>
              <a:rPr lang="en-US" altLang="zh-CN" sz="2400" dirty="0" err="1" smtClean="0">
                <a:solidFill>
                  <a:srgbClr val="FF0000"/>
                </a:solidFill>
                <a:latin typeface="宋体" pitchFamily="2" charset="-122"/>
                <a:cs typeface="Tahoma" pitchFamily="34" charset="0"/>
              </a:rPr>
              <a:t>Color.BLACK</a:t>
            </a:r>
            <a:r>
              <a:rPr lang="en-US" altLang="zh-CN" sz="2400" dirty="0" smtClean="0">
                <a:solidFill>
                  <a:srgbClr val="FF0000"/>
                </a:solidFill>
                <a:latin typeface="宋体" pitchFamily="2" charset="-122"/>
                <a:cs typeface="Tahoma" pitchFamily="34" charset="0"/>
              </a:rPr>
              <a:t> </a:t>
            </a:r>
            <a:r>
              <a:rPr lang="zh-CN" altLang="en-US" sz="2400" dirty="0" smtClean="0">
                <a:solidFill>
                  <a:srgbClr val="FF0000"/>
                </a:solidFill>
                <a:latin typeface="宋体" pitchFamily="2" charset="-122"/>
                <a:cs typeface="Tahoma" pitchFamily="34" charset="0"/>
              </a:rPr>
              <a:t>或 </a:t>
            </a:r>
            <a:r>
              <a:rPr lang="en-US" altLang="zh-CN" sz="2400" dirty="0" err="1" smtClean="0">
                <a:solidFill>
                  <a:srgbClr val="FF0000"/>
                </a:solidFill>
                <a:latin typeface="宋体" pitchFamily="2" charset="-122"/>
                <a:cs typeface="Tahoma" pitchFamily="34" charset="0"/>
              </a:rPr>
              <a:t>Color.black</a:t>
            </a:r>
            <a:r>
              <a:rPr lang="en-US" altLang="zh-CN" sz="2400" dirty="0" smtClean="0">
                <a:solidFill>
                  <a:srgbClr val="FF0000"/>
                </a:solidFill>
                <a:latin typeface="宋体" pitchFamily="2" charset="-122"/>
                <a:cs typeface="Tahoma" pitchFamily="34" charset="0"/>
              </a:rPr>
              <a:t> </a:t>
            </a:r>
            <a:r>
              <a:rPr lang="zh-CN" altLang="en-US" sz="2400" dirty="0" smtClean="0">
                <a:solidFill>
                  <a:srgbClr val="FF0000"/>
                </a:solidFill>
                <a:latin typeface="宋体" pitchFamily="2" charset="-122"/>
                <a:cs typeface="Tahoma" pitchFamily="34" charset="0"/>
              </a:rPr>
              <a:t>等</a:t>
            </a:r>
            <a:endParaRPr lang="en-US" altLang="zh-CN" sz="2400" dirty="0" smtClean="0">
              <a:solidFill>
                <a:srgbClr val="FF0000"/>
              </a:solidFill>
              <a:latin typeface="宋体" pitchFamily="2" charset="-122"/>
              <a:cs typeface="Tahoma" pitchFamily="34" charset="0"/>
            </a:endParaRPr>
          </a:p>
          <a:p>
            <a:pPr marL="2082800" lvl="3" indent="-711200">
              <a:spcBef>
                <a:spcPct val="0"/>
              </a:spcBef>
              <a:buClrTx/>
              <a:buFont typeface="Wingdings" panose="05000000000000000000" pitchFamily="2" charset="2"/>
              <a:buNone/>
              <a:defRPr/>
            </a:pPr>
            <a:r>
              <a:rPr lang="en-US" altLang="zh-CN" sz="2400" dirty="0" smtClean="0">
                <a:latin typeface="宋体" pitchFamily="2" charset="-122"/>
                <a:cs typeface="Tahoma" pitchFamily="34" charset="0"/>
              </a:rPr>
              <a:t>	Color c1 = </a:t>
            </a:r>
            <a:r>
              <a:rPr lang="en-US" altLang="zh-CN" sz="2400" dirty="0" err="1" smtClean="0">
                <a:latin typeface="宋体" pitchFamily="2" charset="-122"/>
                <a:cs typeface="Tahoma" pitchFamily="34" charset="0"/>
              </a:rPr>
              <a:t>Color.BLACK</a:t>
            </a:r>
            <a:r>
              <a:rPr lang="en-US" altLang="zh-CN" sz="2400" dirty="0" smtClean="0">
                <a:latin typeface="宋体" pitchFamily="2" charset="-122"/>
                <a:cs typeface="Tahoma" pitchFamily="34" charset="0"/>
              </a:rPr>
              <a:t>; //</a:t>
            </a:r>
            <a:r>
              <a:rPr lang="en-US" altLang="zh-CN" sz="2400" dirty="0" err="1" smtClean="0">
                <a:latin typeface="宋体" pitchFamily="2" charset="-122"/>
                <a:cs typeface="Tahoma" pitchFamily="34" charset="0"/>
              </a:rPr>
              <a:t>Color.black</a:t>
            </a:r>
            <a:endParaRPr lang="en-US" altLang="zh-CN" sz="2400" dirty="0" smtClean="0">
              <a:latin typeface="宋体" pitchFamily="2" charset="-122"/>
              <a:cs typeface="Tahoma" pitchFamily="34" charset="0"/>
            </a:endParaRPr>
          </a:p>
          <a:p>
            <a:pPr marL="2082800" lvl="3" indent="-711200">
              <a:spcBef>
                <a:spcPct val="0"/>
              </a:spcBef>
              <a:buClrTx/>
              <a:buFont typeface="Wingdings" panose="05000000000000000000" pitchFamily="2" charset="2"/>
              <a:buNone/>
              <a:defRPr/>
            </a:pPr>
            <a:r>
              <a:rPr lang="zh-CN" altLang="en-US" sz="2400" dirty="0" smtClean="0">
                <a:latin typeface="宋体" pitchFamily="2" charset="-122"/>
                <a:cs typeface="Tahoma" pitchFamily="34" charset="0"/>
              </a:rPr>
              <a:t>颜色</a:t>
            </a:r>
            <a:r>
              <a:rPr lang="zh-CN" altLang="en-US" sz="2400" dirty="0" smtClean="0">
                <a:latin typeface="宋体" pitchFamily="2" charset="-122"/>
                <a:cs typeface="Tahoma" pitchFamily="34" charset="0"/>
              </a:rPr>
              <a:t>选择器</a:t>
            </a:r>
            <a:r>
              <a:rPr lang="en-US" altLang="zh-CN" sz="2400" dirty="0" err="1" smtClean="0">
                <a:latin typeface="宋体" pitchFamily="2" charset="-122"/>
                <a:cs typeface="Tahoma" pitchFamily="34" charset="0"/>
              </a:rPr>
              <a:t>JColorChooser</a:t>
            </a:r>
            <a:r>
              <a:rPr lang="zh-CN" altLang="en-US" sz="2400" dirty="0" smtClean="0">
                <a:latin typeface="宋体" pitchFamily="2" charset="-122"/>
                <a:cs typeface="Tahoma" pitchFamily="34" charset="0"/>
              </a:rPr>
              <a:t>直观得到一个</a:t>
            </a:r>
            <a:r>
              <a:rPr lang="en-US" altLang="zh-CN" sz="2400" dirty="0" smtClean="0">
                <a:latin typeface="宋体" pitchFamily="2" charset="-122"/>
                <a:cs typeface="Tahoma" pitchFamily="34" charset="0"/>
              </a:rPr>
              <a:t>Color</a:t>
            </a:r>
            <a:r>
              <a:rPr lang="zh-CN" altLang="en-US" sz="2400" dirty="0" smtClean="0">
                <a:latin typeface="宋体" pitchFamily="2" charset="-122"/>
                <a:cs typeface="Tahoma" pitchFamily="34" charset="0"/>
              </a:rPr>
              <a:t>对象</a:t>
            </a:r>
          </a:p>
          <a:p>
            <a:pPr marL="1625600" lvl="2" indent="-711200">
              <a:spcBef>
                <a:spcPct val="0"/>
              </a:spcBef>
              <a:buClr>
                <a:schemeClr val="tx1"/>
              </a:buClr>
              <a:buFont typeface="Wingdings" panose="05000000000000000000" pitchFamily="2" charset="2"/>
              <a:buNone/>
              <a:defRPr/>
            </a:pPr>
            <a:r>
              <a:rPr lang="en-US" altLang="zh-CN" sz="2400" dirty="0" smtClean="0">
                <a:solidFill>
                  <a:schemeClr val="tx1"/>
                </a:solidFill>
                <a:latin typeface="宋体" pitchFamily="2" charset="-122"/>
                <a:cs typeface="Tahoma" pitchFamily="34" charset="0"/>
              </a:rPr>
              <a:t>Color c3 = </a:t>
            </a:r>
            <a:r>
              <a:rPr lang="en-US" altLang="zh-CN" sz="2400" dirty="0" err="1" smtClean="0">
                <a:solidFill>
                  <a:schemeClr val="tx1"/>
                </a:solidFill>
                <a:latin typeface="宋体" pitchFamily="2" charset="-122"/>
                <a:cs typeface="Tahoma" pitchFamily="34" charset="0"/>
              </a:rPr>
              <a:t>JColorChooser.show</a:t>
            </a:r>
            <a:r>
              <a:rPr lang="en-US" altLang="zh-CN" dirty="0" err="1" smtClean="0">
                <a:solidFill>
                  <a:schemeClr val="tx1"/>
                </a:solidFill>
                <a:latin typeface="宋体" pitchFamily="2" charset="-122"/>
                <a:cs typeface="Tahoma" pitchFamily="34" charset="0"/>
              </a:rPr>
              <a:t>Dialog</a:t>
            </a:r>
            <a:r>
              <a:rPr lang="en-US" altLang="zh-CN" dirty="0" smtClean="0">
                <a:solidFill>
                  <a:schemeClr val="tx1"/>
                </a:solidFill>
                <a:latin typeface="宋体" pitchFamily="2" charset="-122"/>
                <a:cs typeface="Tahoma" pitchFamily="34" charset="0"/>
              </a:rPr>
              <a:t>(</a:t>
            </a:r>
            <a:br>
              <a:rPr lang="en-US" altLang="zh-CN" dirty="0" smtClean="0">
                <a:solidFill>
                  <a:schemeClr val="tx1"/>
                </a:solidFill>
                <a:latin typeface="宋体" pitchFamily="2" charset="-122"/>
                <a:cs typeface="Tahoma" pitchFamily="34" charset="0"/>
              </a:rPr>
            </a:br>
            <a:r>
              <a:rPr lang="en-US" altLang="zh-CN" dirty="0" smtClean="0">
                <a:solidFill>
                  <a:schemeClr val="tx1"/>
                </a:solidFill>
                <a:latin typeface="宋体" pitchFamily="2" charset="-122"/>
                <a:cs typeface="Tahoma" pitchFamily="34" charset="0"/>
              </a:rPr>
              <a:t>			</a:t>
            </a:r>
            <a:r>
              <a:rPr lang="en-US" altLang="zh-CN" sz="2400" dirty="0" err="1" smtClean="0">
                <a:solidFill>
                  <a:schemeClr val="tx1"/>
                </a:solidFill>
                <a:latin typeface="宋体" pitchFamily="2" charset="-122"/>
                <a:cs typeface="Tahoma" pitchFamily="34" charset="0"/>
              </a:rPr>
              <a:t>Component,String,Color</a:t>
            </a:r>
            <a:r>
              <a:rPr lang="en-US" altLang="zh-CN" sz="2400" dirty="0" smtClean="0">
                <a:solidFill>
                  <a:schemeClr val="tx1"/>
                </a:solidFill>
                <a:latin typeface="宋体" pitchFamily="2" charset="-122"/>
                <a:cs typeface="Tahoma" pitchFamily="34" charset="0"/>
              </a:rPr>
              <a:t>);</a:t>
            </a:r>
          </a:p>
          <a:p>
            <a:pPr>
              <a:buFont typeface="Wingdings" panose="05000000000000000000" pitchFamily="2" charset="2"/>
              <a:buNone/>
              <a:defRPr/>
            </a:pPr>
            <a:endParaRPr lang="zh-CN" altLang="en-US" dirty="0" smtClean="0"/>
          </a:p>
        </p:txBody>
      </p:sp>
      <p:sp>
        <p:nvSpPr>
          <p:cNvPr id="3" name="Rectangle 2"/>
          <p:cNvSpPr txBox="1">
            <a:spLocks noChangeArrowheads="1"/>
          </p:cNvSpPr>
          <p:nvPr/>
        </p:nvSpPr>
        <p:spPr>
          <a:xfrm>
            <a:off x="428624" y="260648"/>
            <a:ext cx="8229600" cy="642938"/>
          </a:xfrm>
          <a:prstGeom prst="rect">
            <a:avLst/>
          </a:prstGeom>
        </p:spPr>
        <p:txBody>
          <a:bodyPr/>
          <a:lstStyle/>
          <a:p>
            <a:pPr algn="ctr">
              <a:defRPr/>
            </a:pPr>
            <a:r>
              <a:rPr lang="zh-CN" altLang="en-US" sz="3600" b="1" dirty="0">
                <a:solidFill>
                  <a:srgbClr val="FF0000"/>
                </a:solidFill>
                <a:effectLst>
                  <a:outerShdw blurRad="38100" dist="38100" dir="2700000" algn="tl">
                    <a:srgbClr val="000000">
                      <a:alpha val="43137"/>
                    </a:srgbClr>
                  </a:outerShdw>
                </a:effectLst>
                <a:latin typeface="+mj-ea"/>
                <a:ea typeface="+mj-ea"/>
              </a:rPr>
              <a:t>组件的颜色设置</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1"/>
          <p:cNvSpPr>
            <a:spLocks noGrp="1"/>
          </p:cNvSpPr>
          <p:nvPr>
            <p:ph idx="1"/>
          </p:nvPr>
        </p:nvSpPr>
        <p:spPr>
          <a:xfrm>
            <a:off x="323528" y="1340768"/>
            <a:ext cx="8977312" cy="4697413"/>
          </a:xfrm>
        </p:spPr>
        <p:txBody>
          <a:bodyPr/>
          <a:lstStyle/>
          <a:p>
            <a:pPr marL="1625600" lvl="2" indent="-711200">
              <a:spcBef>
                <a:spcPct val="0"/>
              </a:spcBef>
              <a:buClrTx/>
              <a:buFont typeface="Wingdings" panose="05000000000000000000" pitchFamily="2" charset="2"/>
              <a:buChar char="n"/>
            </a:pPr>
            <a:r>
              <a:rPr lang="zh-CN" altLang="en-US" dirty="0" smtClean="0">
                <a:solidFill>
                  <a:srgbClr val="FF0000"/>
                </a:solidFill>
                <a:latin typeface="宋体" panose="02010600030101010101" pitchFamily="2" charset="-122"/>
                <a:cs typeface="Tahoma" panose="020B0604030504040204" pitchFamily="34" charset="0"/>
              </a:rPr>
              <a:t>有了</a:t>
            </a:r>
            <a:r>
              <a:rPr lang="en-US" altLang="zh-CN" dirty="0" smtClean="0">
                <a:solidFill>
                  <a:srgbClr val="FF0000"/>
                </a:solidFill>
                <a:latin typeface="宋体" panose="02010600030101010101" pitchFamily="2" charset="-122"/>
                <a:cs typeface="Tahoma" panose="020B0604030504040204" pitchFamily="34" charset="0"/>
              </a:rPr>
              <a:t>Color</a:t>
            </a:r>
            <a:r>
              <a:rPr lang="zh-CN" altLang="en-US" dirty="0" smtClean="0">
                <a:solidFill>
                  <a:srgbClr val="FF0000"/>
                </a:solidFill>
                <a:latin typeface="宋体" panose="02010600030101010101" pitchFamily="2" charset="-122"/>
                <a:cs typeface="Tahoma" panose="020B0604030504040204" pitchFamily="34" charset="0"/>
              </a:rPr>
              <a:t>对象后，可使用</a:t>
            </a:r>
            <a:br>
              <a:rPr lang="zh-CN" altLang="en-US" dirty="0" smtClean="0">
                <a:solidFill>
                  <a:srgbClr val="FF0000"/>
                </a:solidFill>
                <a:latin typeface="宋体" panose="02010600030101010101" pitchFamily="2" charset="-122"/>
                <a:cs typeface="Tahoma" panose="020B0604030504040204" pitchFamily="34" charset="0"/>
              </a:rPr>
            </a:br>
            <a:r>
              <a:rPr lang="zh-CN" altLang="en-US" dirty="0" smtClean="0">
                <a:solidFill>
                  <a:srgbClr val="FF0000"/>
                </a:solidFill>
                <a:latin typeface="宋体" panose="02010600030101010101" pitchFamily="2" charset="-122"/>
                <a:cs typeface="Tahoma" panose="020B0604030504040204" pitchFamily="34" charset="0"/>
              </a:rPr>
              <a:t>	</a:t>
            </a:r>
            <a:r>
              <a:rPr lang="en-US" altLang="zh-CN" dirty="0" err="1" smtClean="0">
                <a:solidFill>
                  <a:srgbClr val="FF0000"/>
                </a:solidFill>
                <a:latin typeface="宋体" panose="02010600030101010101" pitchFamily="2" charset="-122"/>
                <a:cs typeface="Tahoma" panose="020B0604030504040204" pitchFamily="34" charset="0"/>
              </a:rPr>
              <a:t>setForeground</a:t>
            </a:r>
            <a:r>
              <a:rPr lang="en-US" altLang="zh-CN" dirty="0" smtClean="0">
                <a:solidFill>
                  <a:srgbClr val="FF0000"/>
                </a:solidFill>
                <a:latin typeface="宋体" panose="02010600030101010101" pitchFamily="2" charset="-122"/>
                <a:cs typeface="Tahoma" panose="020B0604030504040204" pitchFamily="34" charset="0"/>
              </a:rPr>
              <a:t>(Color);</a:t>
            </a:r>
            <a:br>
              <a:rPr lang="en-US" altLang="zh-CN" dirty="0" smtClean="0">
                <a:solidFill>
                  <a:srgbClr val="FF0000"/>
                </a:solidFill>
                <a:latin typeface="宋体" panose="02010600030101010101" pitchFamily="2" charset="-122"/>
                <a:cs typeface="Tahoma" panose="020B0604030504040204" pitchFamily="34" charset="0"/>
              </a:rPr>
            </a:br>
            <a:r>
              <a:rPr lang="en-US" altLang="zh-CN" dirty="0" smtClean="0">
                <a:solidFill>
                  <a:srgbClr val="FF0000"/>
                </a:solidFill>
                <a:latin typeface="宋体" panose="02010600030101010101" pitchFamily="2" charset="-122"/>
                <a:cs typeface="Tahoma" panose="020B0604030504040204" pitchFamily="34" charset="0"/>
              </a:rPr>
              <a:t>	</a:t>
            </a:r>
            <a:r>
              <a:rPr lang="en-US" altLang="zh-CN" dirty="0" err="1" smtClean="0">
                <a:solidFill>
                  <a:srgbClr val="FF0000"/>
                </a:solidFill>
                <a:latin typeface="宋体" panose="02010600030101010101" pitchFamily="2" charset="-122"/>
                <a:cs typeface="Tahoma" panose="020B0604030504040204" pitchFamily="34" charset="0"/>
              </a:rPr>
              <a:t>setBackground</a:t>
            </a:r>
            <a:r>
              <a:rPr lang="en-US" altLang="zh-CN" dirty="0" smtClean="0">
                <a:solidFill>
                  <a:srgbClr val="FF0000"/>
                </a:solidFill>
                <a:latin typeface="宋体" panose="02010600030101010101" pitchFamily="2" charset="-122"/>
                <a:cs typeface="Tahoma" panose="020B0604030504040204" pitchFamily="34" charset="0"/>
              </a:rPr>
              <a:t>(Color);</a:t>
            </a:r>
            <a:br>
              <a:rPr lang="en-US" altLang="zh-CN" dirty="0" smtClean="0">
                <a:solidFill>
                  <a:srgbClr val="FF0000"/>
                </a:solidFill>
                <a:latin typeface="宋体" panose="02010600030101010101" pitchFamily="2" charset="-122"/>
                <a:cs typeface="Tahoma" panose="020B0604030504040204" pitchFamily="34" charset="0"/>
              </a:rPr>
            </a:br>
            <a:r>
              <a:rPr lang="zh-CN" altLang="en-US" dirty="0" smtClean="0">
                <a:solidFill>
                  <a:srgbClr val="FF0000"/>
                </a:solidFill>
                <a:latin typeface="宋体" panose="02010600030101010101" pitchFamily="2" charset="-122"/>
                <a:cs typeface="Tahoma" panose="020B0604030504040204" pitchFamily="34" charset="0"/>
              </a:rPr>
              <a:t>设置组件的前景色和背景色</a:t>
            </a:r>
          </a:p>
          <a:p>
            <a:endParaRPr lang="zh-CN" altLang="en-US" dirty="0" smtClean="0">
              <a:solidFill>
                <a:srgbClr val="FF0000"/>
              </a:solidFill>
            </a:endParaRPr>
          </a:p>
        </p:txBody>
      </p:sp>
      <p:sp>
        <p:nvSpPr>
          <p:cNvPr id="3" name="Rectangle 2"/>
          <p:cNvSpPr txBox="1">
            <a:spLocks noChangeArrowheads="1"/>
          </p:cNvSpPr>
          <p:nvPr/>
        </p:nvSpPr>
        <p:spPr>
          <a:xfrm>
            <a:off x="428625" y="357188"/>
            <a:ext cx="8229600" cy="642937"/>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组件的颜色设置</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1"/>
          <p:cNvSpPr>
            <a:spLocks noGrp="1"/>
          </p:cNvSpPr>
          <p:nvPr>
            <p:ph idx="1"/>
          </p:nvPr>
        </p:nvSpPr>
        <p:spPr>
          <a:xfrm>
            <a:off x="71438" y="1143000"/>
            <a:ext cx="8977312" cy="4983163"/>
          </a:xfrm>
        </p:spPr>
        <p:txBody>
          <a:bodyPr/>
          <a:lstStyle/>
          <a:p>
            <a:pPr lvl="1">
              <a:spcBef>
                <a:spcPct val="0"/>
              </a:spcBef>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字体类：</a:t>
            </a:r>
            <a:r>
              <a:rPr lang="en-US" altLang="zh-CN" dirty="0" err="1" smtClean="0">
                <a:solidFill>
                  <a:schemeClr val="tx1"/>
                </a:solidFill>
                <a:latin typeface="宋体" panose="02010600030101010101" pitchFamily="2" charset="-122"/>
                <a:cs typeface="Tahoma" panose="020B0604030504040204" pitchFamily="34" charset="0"/>
              </a:rPr>
              <a:t>java.awt.Font</a:t>
            </a:r>
            <a:endParaRPr lang="en-US" altLang="zh-CN" dirty="0" smtClean="0">
              <a:solidFill>
                <a:schemeClr val="tx1"/>
              </a:solidFill>
              <a:latin typeface="宋体" panose="02010600030101010101" pitchFamily="2" charset="-122"/>
              <a:cs typeface="Tahoma" panose="020B0604030504040204" pitchFamily="34" charset="0"/>
            </a:endParaRPr>
          </a:p>
          <a:p>
            <a:pPr lvl="1">
              <a:spcBef>
                <a:spcPct val="0"/>
              </a:spcBef>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字体对象的创建</a:t>
            </a:r>
          </a:p>
          <a:p>
            <a:pPr marL="1625600" lvl="2" indent="-711200">
              <a:spcBef>
                <a:spcPct val="0"/>
              </a:spcBef>
              <a:buClr>
                <a:schemeClr val="tx1"/>
              </a:buClr>
              <a:buFont typeface="Wingdings" panose="05000000000000000000" pitchFamily="2" charset="2"/>
              <a:buChar char="Ø"/>
            </a:pPr>
            <a:r>
              <a:rPr lang="en-US" altLang="zh-CN" dirty="0" smtClean="0">
                <a:solidFill>
                  <a:schemeClr val="tx1"/>
                </a:solidFill>
                <a:latin typeface="宋体" panose="02010600030101010101" pitchFamily="2" charset="-122"/>
                <a:cs typeface="Tahoma" panose="020B0604030504040204" pitchFamily="34" charset="0"/>
              </a:rPr>
              <a:t>Font(String </a:t>
            </a:r>
            <a:r>
              <a:rPr lang="en-US" altLang="zh-CN" dirty="0" err="1" smtClean="0">
                <a:solidFill>
                  <a:schemeClr val="tx1"/>
                </a:solidFill>
                <a:latin typeface="宋体" panose="02010600030101010101" pitchFamily="2" charset="-122"/>
                <a:cs typeface="Tahoma" panose="020B0604030504040204" pitchFamily="34" charset="0"/>
              </a:rPr>
              <a:t>name,int</a:t>
            </a:r>
            <a:r>
              <a:rPr lang="en-US" altLang="zh-CN" dirty="0" smtClean="0">
                <a:solidFill>
                  <a:schemeClr val="tx1"/>
                </a:solidFill>
                <a:latin typeface="宋体" panose="02010600030101010101" pitchFamily="2" charset="-122"/>
                <a:cs typeface="Tahoma" panose="020B0604030504040204" pitchFamily="34" charset="0"/>
              </a:rPr>
              <a:t> </a:t>
            </a:r>
            <a:r>
              <a:rPr lang="en-US" altLang="zh-CN" dirty="0" err="1" smtClean="0">
                <a:solidFill>
                  <a:schemeClr val="tx1"/>
                </a:solidFill>
                <a:latin typeface="宋体" panose="02010600030101010101" pitchFamily="2" charset="-122"/>
                <a:cs typeface="Tahoma" panose="020B0604030504040204" pitchFamily="34" charset="0"/>
              </a:rPr>
              <a:t>style,int</a:t>
            </a:r>
            <a:r>
              <a:rPr lang="en-US" altLang="zh-CN" dirty="0" smtClean="0">
                <a:solidFill>
                  <a:schemeClr val="tx1"/>
                </a:solidFill>
                <a:latin typeface="宋体" panose="02010600030101010101" pitchFamily="2" charset="-122"/>
                <a:cs typeface="Tahoma" panose="020B0604030504040204" pitchFamily="34" charset="0"/>
              </a:rPr>
              <a:t> size); </a:t>
            </a:r>
            <a:r>
              <a:rPr lang="en-US" altLang="zh-CN" dirty="0" smtClean="0">
                <a:latin typeface="宋体" panose="02010600030101010101" pitchFamily="2" charset="-122"/>
                <a:cs typeface="Tahoma" panose="020B0604030504040204" pitchFamily="34" charset="0"/>
              </a:rPr>
              <a:t/>
            </a:r>
            <a:br>
              <a:rPr lang="en-US" altLang="zh-CN" dirty="0" smtClean="0">
                <a:latin typeface="宋体" panose="02010600030101010101" pitchFamily="2" charset="-122"/>
                <a:cs typeface="Tahoma" panose="020B0604030504040204" pitchFamily="34" charset="0"/>
              </a:rPr>
            </a:br>
            <a:r>
              <a:rPr lang="en-US" altLang="zh-CN" dirty="0" smtClean="0">
                <a:solidFill>
                  <a:srgbClr val="FF0000"/>
                </a:solidFill>
                <a:latin typeface="宋体" panose="02010600030101010101" pitchFamily="2" charset="-122"/>
                <a:cs typeface="Tahoma" panose="020B0604030504040204" pitchFamily="34" charset="0"/>
              </a:rPr>
              <a:t>//</a:t>
            </a:r>
            <a:r>
              <a:rPr lang="zh-CN" altLang="en-US" dirty="0" smtClean="0">
                <a:solidFill>
                  <a:srgbClr val="FF0000"/>
                </a:solidFill>
                <a:latin typeface="宋体" panose="02010600030101010101" pitchFamily="2" charset="-122"/>
                <a:cs typeface="Tahoma" panose="020B0604030504040204" pitchFamily="34" charset="0"/>
              </a:rPr>
              <a:t>名称，如 </a:t>
            </a:r>
            <a:r>
              <a:rPr lang="zh-CN" altLang="en-US" dirty="0" smtClean="0">
                <a:solidFill>
                  <a:srgbClr val="FF0000"/>
                </a:solidFill>
                <a:cs typeface="Tahoma" panose="020B0604030504040204" pitchFamily="34" charset="0"/>
              </a:rPr>
              <a:t>“</a:t>
            </a:r>
            <a:r>
              <a:rPr lang="zh-CN" altLang="en-US" dirty="0" smtClean="0">
                <a:solidFill>
                  <a:srgbClr val="FF0000"/>
                </a:solidFill>
                <a:latin typeface="宋体" panose="02010600030101010101" pitchFamily="2" charset="-122"/>
                <a:cs typeface="Tahoma" panose="020B0604030504040204" pitchFamily="34" charset="0"/>
              </a:rPr>
              <a:t>隶书</a:t>
            </a:r>
            <a:r>
              <a:rPr lang="zh-CN" altLang="en-US" dirty="0" smtClean="0">
                <a:solidFill>
                  <a:srgbClr val="FF0000"/>
                </a:solidFill>
                <a:cs typeface="Tahoma" panose="020B0604030504040204" pitchFamily="34" charset="0"/>
              </a:rPr>
              <a:t>”</a:t>
            </a:r>
            <a:r>
              <a:rPr lang="zh-CN" altLang="en-US" dirty="0" smtClean="0">
                <a:solidFill>
                  <a:srgbClr val="FF0000"/>
                </a:solidFill>
                <a:latin typeface="宋体" panose="02010600030101010101" pitchFamily="2" charset="-122"/>
                <a:cs typeface="Tahoma" panose="020B0604030504040204" pitchFamily="34" charset="0"/>
              </a:rPr>
              <a:t> </a:t>
            </a:r>
            <a:br>
              <a:rPr lang="zh-CN" altLang="en-US" dirty="0" smtClean="0">
                <a:solidFill>
                  <a:srgbClr val="FF0000"/>
                </a:solidFill>
                <a:latin typeface="宋体" panose="02010600030101010101" pitchFamily="2" charset="-122"/>
                <a:cs typeface="Tahoma" panose="020B0604030504040204" pitchFamily="34" charset="0"/>
              </a:rPr>
            </a:br>
            <a:r>
              <a:rPr lang="en-US" altLang="zh-CN" dirty="0" smtClean="0">
                <a:solidFill>
                  <a:srgbClr val="FF0000"/>
                </a:solidFill>
                <a:latin typeface="宋体" panose="02010600030101010101" pitchFamily="2" charset="-122"/>
                <a:cs typeface="Tahoma" panose="020B0604030504040204" pitchFamily="34" charset="0"/>
              </a:rPr>
              <a:t>//</a:t>
            </a:r>
            <a:r>
              <a:rPr lang="zh-CN" altLang="en-US" dirty="0" smtClean="0">
                <a:solidFill>
                  <a:srgbClr val="FF0000"/>
                </a:solidFill>
                <a:latin typeface="宋体" panose="02010600030101010101" pitchFamily="2" charset="-122"/>
                <a:cs typeface="Tahoma" panose="020B0604030504040204" pitchFamily="34" charset="0"/>
              </a:rPr>
              <a:t>风格，取值有 </a:t>
            </a:r>
            <a:r>
              <a:rPr lang="en-US" altLang="zh-CN" dirty="0" smtClean="0">
                <a:solidFill>
                  <a:srgbClr val="FF0000"/>
                </a:solidFill>
                <a:latin typeface="宋体" panose="02010600030101010101" pitchFamily="2" charset="-122"/>
                <a:cs typeface="Tahoma" panose="020B0604030504040204" pitchFamily="34" charset="0"/>
              </a:rPr>
              <a:t>PLAIN, BOLD, ITALIC </a:t>
            </a:r>
            <a:br>
              <a:rPr lang="en-US" altLang="zh-CN" dirty="0" smtClean="0">
                <a:solidFill>
                  <a:srgbClr val="FF0000"/>
                </a:solidFill>
                <a:latin typeface="宋体" panose="02010600030101010101" pitchFamily="2" charset="-122"/>
                <a:cs typeface="Tahoma" panose="020B0604030504040204" pitchFamily="34" charset="0"/>
              </a:rPr>
            </a:br>
            <a:r>
              <a:rPr lang="en-US" altLang="zh-CN" dirty="0" smtClean="0">
                <a:solidFill>
                  <a:srgbClr val="FF0000"/>
                </a:solidFill>
                <a:latin typeface="宋体" panose="02010600030101010101" pitchFamily="2" charset="-122"/>
                <a:cs typeface="Tahoma" panose="020B0604030504040204" pitchFamily="34" charset="0"/>
              </a:rPr>
              <a:t>//</a:t>
            </a:r>
            <a:r>
              <a:rPr lang="zh-CN" altLang="en-US" dirty="0" smtClean="0">
                <a:solidFill>
                  <a:srgbClr val="FF0000"/>
                </a:solidFill>
                <a:latin typeface="宋体" panose="02010600030101010101" pitchFamily="2" charset="-122"/>
                <a:cs typeface="Tahoma" panose="020B0604030504040204" pitchFamily="34" charset="0"/>
              </a:rPr>
              <a:t>大小，如 </a:t>
            </a:r>
            <a:r>
              <a:rPr lang="en-US" altLang="zh-CN" dirty="0" smtClean="0">
                <a:solidFill>
                  <a:srgbClr val="FF0000"/>
                </a:solidFill>
                <a:latin typeface="宋体" panose="02010600030101010101" pitchFamily="2" charset="-122"/>
                <a:cs typeface="Tahoma" panose="020B0604030504040204" pitchFamily="34" charset="0"/>
              </a:rPr>
              <a:t>24</a:t>
            </a:r>
            <a:r>
              <a:rPr lang="zh-CN" altLang="en-US" dirty="0" smtClean="0">
                <a:solidFill>
                  <a:srgbClr val="FF0000"/>
                </a:solidFill>
                <a:latin typeface="宋体" panose="02010600030101010101" pitchFamily="2" charset="-122"/>
                <a:cs typeface="Tahoma" panose="020B0604030504040204" pitchFamily="34" charset="0"/>
              </a:rPr>
              <a:t>，</a:t>
            </a:r>
            <a:r>
              <a:rPr lang="en-US" altLang="zh-CN" dirty="0" smtClean="0">
                <a:solidFill>
                  <a:srgbClr val="FF0000"/>
                </a:solidFill>
                <a:latin typeface="宋体" panose="02010600030101010101" pitchFamily="2" charset="-122"/>
                <a:cs typeface="Tahoma" panose="020B0604030504040204" pitchFamily="34" charset="0"/>
              </a:rPr>
              <a:t>60</a:t>
            </a:r>
          </a:p>
          <a:p>
            <a:pPr marL="1625600" lvl="2" indent="-711200">
              <a:spcBef>
                <a:spcPct val="0"/>
              </a:spcBef>
              <a:buClr>
                <a:schemeClr val="tx1"/>
              </a:buClr>
              <a:buFont typeface="Wingdings" panose="05000000000000000000" pitchFamily="2" charset="2"/>
              <a:buChar char="Ø"/>
            </a:pPr>
            <a:r>
              <a:rPr lang="en-US" altLang="zh-CN" dirty="0" smtClean="0">
                <a:solidFill>
                  <a:schemeClr val="tx1"/>
                </a:solidFill>
                <a:latin typeface="宋体" panose="02010600030101010101" pitchFamily="2" charset="-122"/>
                <a:cs typeface="Tahoma" panose="020B0604030504040204" pitchFamily="34" charset="0"/>
              </a:rPr>
              <a:t>Font f = new Font(</a:t>
            </a:r>
            <a:r>
              <a:rPr lang="en-US" altLang="zh-CN" dirty="0" smtClean="0">
                <a:solidFill>
                  <a:schemeClr val="tx1"/>
                </a:solidFill>
                <a:cs typeface="Tahoma" panose="020B0604030504040204" pitchFamily="34" charset="0"/>
              </a:rPr>
              <a:t>“</a:t>
            </a:r>
            <a:r>
              <a:rPr lang="zh-CN" altLang="en-US" dirty="0" smtClean="0">
                <a:solidFill>
                  <a:schemeClr val="tx1"/>
                </a:solidFill>
                <a:latin typeface="宋体" panose="02010600030101010101" pitchFamily="2" charset="-122"/>
                <a:cs typeface="Tahoma" panose="020B0604030504040204" pitchFamily="34" charset="0"/>
              </a:rPr>
              <a:t>宋体</a:t>
            </a:r>
            <a:r>
              <a:rPr lang="zh-CN" altLang="en-US" dirty="0" smtClean="0">
                <a:solidFill>
                  <a:schemeClr val="tx1"/>
                </a:solidFill>
                <a:cs typeface="Tahoma" panose="020B0604030504040204" pitchFamily="34" charset="0"/>
              </a:rPr>
              <a:t>”</a:t>
            </a:r>
            <a:r>
              <a:rPr lang="en-US" altLang="zh-CN" dirty="0" smtClean="0">
                <a:solidFill>
                  <a:schemeClr val="tx1"/>
                </a:solidFill>
                <a:latin typeface="宋体" panose="02010600030101010101" pitchFamily="2" charset="-122"/>
                <a:cs typeface="Tahoma" panose="020B0604030504040204" pitchFamily="34" charset="0"/>
              </a:rPr>
              <a:t>,Font.BOLD,24);</a:t>
            </a:r>
          </a:p>
          <a:p>
            <a:pPr lvl="1">
              <a:spcBef>
                <a:spcPct val="0"/>
              </a:spcBef>
              <a:buClrTx/>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设置组件的字体</a:t>
            </a:r>
          </a:p>
          <a:p>
            <a:pPr marL="1625600" lvl="2" indent="-711200">
              <a:spcBef>
                <a:spcPct val="0"/>
              </a:spcBef>
              <a:buClr>
                <a:schemeClr val="tx1"/>
              </a:buClr>
              <a:buFont typeface="Wingdings" panose="05000000000000000000" pitchFamily="2" charset="2"/>
              <a:buChar char="Ø"/>
            </a:pPr>
            <a:r>
              <a:rPr lang="en-US" altLang="zh-CN" dirty="0" err="1" smtClean="0">
                <a:solidFill>
                  <a:schemeClr val="tx1"/>
                </a:solidFill>
                <a:latin typeface="宋体" panose="02010600030101010101" pitchFamily="2" charset="-122"/>
                <a:cs typeface="Tahoma" panose="020B0604030504040204" pitchFamily="34" charset="0"/>
              </a:rPr>
              <a:t>setFont</a:t>
            </a:r>
            <a:r>
              <a:rPr lang="en-US" altLang="zh-CN" dirty="0" smtClean="0">
                <a:solidFill>
                  <a:schemeClr val="tx1"/>
                </a:solidFill>
                <a:latin typeface="宋体" panose="02010600030101010101" pitchFamily="2" charset="-122"/>
                <a:cs typeface="Tahoma" panose="020B0604030504040204" pitchFamily="34" charset="0"/>
              </a:rPr>
              <a:t>(Font);</a:t>
            </a:r>
            <a:endParaRPr lang="zh-CN" altLang="en-US" dirty="0" smtClean="0">
              <a:solidFill>
                <a:schemeClr val="tx1"/>
              </a:solidFill>
            </a:endParaRPr>
          </a:p>
        </p:txBody>
      </p:sp>
      <p:sp>
        <p:nvSpPr>
          <p:cNvPr id="3" name="Rectangle 2"/>
          <p:cNvSpPr txBox="1">
            <a:spLocks noChangeArrowheads="1"/>
          </p:cNvSpPr>
          <p:nvPr/>
        </p:nvSpPr>
        <p:spPr>
          <a:xfrm>
            <a:off x="428625" y="357188"/>
            <a:ext cx="8229600" cy="642937"/>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组件的字体设置</a:t>
            </a: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12763" y="152400"/>
            <a:ext cx="7793037" cy="838200"/>
          </a:xfrm>
          <a:prstGeom prst="rect">
            <a:avLst/>
          </a:prstGeom>
        </p:spPr>
        <p:txBody>
          <a:bodyPr/>
          <a:lstStyle>
            <a:lvl1pPr algn="l" rtl="0" eaLnBrk="1" fontAlgn="base" hangingPunct="1">
              <a:spcBef>
                <a:spcPct val="0"/>
              </a:spcBef>
              <a:spcAft>
                <a:spcPct val="0"/>
              </a:spcAft>
              <a:defRPr kumimoji="1" sz="4400"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华文新魏" panose="02010800040101010101" pitchFamily="2" charset="-122"/>
              </a:defRPr>
            </a:lvl9pPr>
          </a:lstStyle>
          <a:p>
            <a:r>
              <a:rPr lang="zh-CN" altLang="en-US" smtClean="0"/>
              <a:t>概述</a:t>
            </a:r>
            <a:endParaRPr lang="zh-CN" altLang="en-US" smtClean="0"/>
          </a:p>
        </p:txBody>
      </p:sp>
      <p:sp>
        <p:nvSpPr>
          <p:cNvPr id="5" name="Rectangle 3"/>
          <p:cNvSpPr txBox="1">
            <a:spLocks noChangeArrowheads="1"/>
          </p:cNvSpPr>
          <p:nvPr/>
        </p:nvSpPr>
        <p:spPr bwMode="auto">
          <a:xfrm>
            <a:off x="533400" y="1143000"/>
            <a:ext cx="8305800" cy="502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SzPct val="90000"/>
            </a:pPr>
            <a:r>
              <a:rPr lang="en-US" altLang="zh-CN" sz="2800" dirty="0" smtClean="0"/>
              <a:t>JFC (Java Foundation Classes)</a:t>
            </a:r>
          </a:p>
          <a:p>
            <a:pPr marL="990600" lvl="1" indent="-533400">
              <a:buSzPct val="90000"/>
              <a:buFont typeface="Wingdings" panose="05000000000000000000" pitchFamily="2" charset="2"/>
              <a:buAutoNum type="arabicPeriod"/>
            </a:pPr>
            <a:r>
              <a:rPr lang="en-US" altLang="zh-CN" sz="2400" dirty="0" smtClean="0"/>
              <a:t>AWT (Abstract Window Toolkit)</a:t>
            </a:r>
          </a:p>
          <a:p>
            <a:pPr marL="1371600" lvl="2" indent="-457200">
              <a:buSzPct val="90000"/>
            </a:pPr>
            <a:r>
              <a:rPr lang="zh-CN" altLang="en-US" sz="2000" dirty="0" smtClean="0"/>
              <a:t>一些用户界面组件 </a:t>
            </a:r>
            <a:r>
              <a:rPr lang="en-US" altLang="zh-CN" sz="2000" dirty="0" smtClean="0"/>
              <a:t>(Component)</a:t>
            </a:r>
          </a:p>
          <a:p>
            <a:pPr marL="1371600" lvl="2" indent="-457200">
              <a:buSzPct val="90000"/>
            </a:pPr>
            <a:r>
              <a:rPr lang="zh-CN" altLang="en-US" sz="2000" dirty="0" smtClean="0"/>
              <a:t>事件响应模型 </a:t>
            </a:r>
            <a:r>
              <a:rPr lang="en-US" altLang="zh-CN" sz="2000" dirty="0" smtClean="0"/>
              <a:t>(Event-handling model)</a:t>
            </a:r>
          </a:p>
          <a:p>
            <a:pPr marL="1371600" lvl="2" indent="-457200">
              <a:buSzPct val="90000"/>
            </a:pPr>
            <a:r>
              <a:rPr lang="zh-CN" altLang="en-US" sz="2000" dirty="0" smtClean="0"/>
              <a:t>布局管理器 </a:t>
            </a:r>
            <a:r>
              <a:rPr lang="en-US" altLang="zh-CN" sz="2000" dirty="0" smtClean="0"/>
              <a:t>(Layout manager)</a:t>
            </a:r>
          </a:p>
          <a:p>
            <a:pPr marL="1371600" lvl="2" indent="-457200">
              <a:buSzPct val="90000"/>
            </a:pPr>
            <a:r>
              <a:rPr lang="zh-CN" altLang="en-US" sz="2000" dirty="0" smtClean="0"/>
              <a:t>绘图和图形操作类</a:t>
            </a:r>
            <a:r>
              <a:rPr lang="en-US" altLang="zh-CN" sz="2000" dirty="0" smtClean="0"/>
              <a:t>, </a:t>
            </a:r>
            <a:r>
              <a:rPr lang="zh-CN" altLang="en-US" sz="2000" dirty="0" smtClean="0"/>
              <a:t>如</a:t>
            </a:r>
            <a:r>
              <a:rPr lang="en-US" altLang="zh-CN" sz="2000" dirty="0" smtClean="0"/>
              <a:t>Shape</a:t>
            </a:r>
            <a:r>
              <a:rPr lang="zh-CN" altLang="en-US" sz="2000" dirty="0" smtClean="0"/>
              <a:t>、</a:t>
            </a:r>
            <a:r>
              <a:rPr lang="en-US" altLang="zh-CN" sz="2000" dirty="0" smtClean="0"/>
              <a:t>Font</a:t>
            </a:r>
            <a:r>
              <a:rPr lang="zh-CN" altLang="en-US" sz="2000" dirty="0" smtClean="0"/>
              <a:t>、</a:t>
            </a:r>
            <a:r>
              <a:rPr lang="en-US" altLang="zh-CN" sz="2000" dirty="0" smtClean="0"/>
              <a:t>Color</a:t>
            </a:r>
            <a:r>
              <a:rPr lang="zh-CN" altLang="en-US" sz="2000" dirty="0" smtClean="0"/>
              <a:t>类等</a:t>
            </a:r>
          </a:p>
          <a:p>
            <a:pPr marL="990600" lvl="1" indent="-533400">
              <a:buSzPct val="90000"/>
              <a:buFont typeface="Wingdings" panose="05000000000000000000" pitchFamily="2" charset="2"/>
              <a:buAutoNum type="arabicPeriod" startAt="2"/>
            </a:pPr>
            <a:r>
              <a:rPr lang="en-US" altLang="zh-CN" sz="2400" dirty="0" smtClean="0"/>
              <a:t>Swing Components (Swing</a:t>
            </a:r>
            <a:r>
              <a:rPr lang="zh-CN" altLang="en-US" sz="2400" dirty="0" smtClean="0"/>
              <a:t>组件</a:t>
            </a:r>
            <a:r>
              <a:rPr lang="en-US" altLang="zh-CN" sz="2400" dirty="0" smtClean="0"/>
              <a:t>, JFC</a:t>
            </a:r>
            <a:r>
              <a:rPr lang="zh-CN" altLang="en-US" sz="2400" dirty="0" smtClean="0"/>
              <a:t>的核心</a:t>
            </a:r>
            <a:r>
              <a:rPr lang="en-US" altLang="zh-CN" sz="2400" dirty="0" smtClean="0"/>
              <a:t>)</a:t>
            </a:r>
          </a:p>
          <a:p>
            <a:pPr marL="1371600" lvl="2" indent="-457200">
              <a:buSzPct val="90000"/>
            </a:pPr>
            <a:r>
              <a:rPr lang="en-US" altLang="zh-CN" sz="2000" dirty="0" smtClean="0"/>
              <a:t>a set of GUI components with a </a:t>
            </a:r>
            <a:r>
              <a:rPr lang="en-US" altLang="zh-CN" sz="2000" dirty="0" smtClean="0">
                <a:solidFill>
                  <a:schemeClr val="hlink"/>
                </a:solidFill>
              </a:rPr>
              <a:t>pluggable</a:t>
            </a:r>
            <a:r>
              <a:rPr lang="en-US" altLang="zh-CN" sz="2000" dirty="0" smtClean="0"/>
              <a:t> look and feel (</a:t>
            </a:r>
            <a:r>
              <a:rPr lang="zh-CN" altLang="en-US" sz="2000" dirty="0" smtClean="0"/>
              <a:t>包括已有的</a:t>
            </a:r>
            <a:r>
              <a:rPr lang="en-US" altLang="zh-CN" sz="2000" dirty="0" smtClean="0"/>
              <a:t>AWT</a:t>
            </a:r>
            <a:r>
              <a:rPr lang="zh-CN" altLang="en-US" sz="2000" dirty="0" smtClean="0"/>
              <a:t>组件</a:t>
            </a:r>
            <a:r>
              <a:rPr lang="en-US" altLang="zh-CN" sz="2000" dirty="0" smtClean="0"/>
              <a:t>(Button</a:t>
            </a:r>
            <a:r>
              <a:rPr lang="zh-CN" altLang="en-US" sz="2000" dirty="0" smtClean="0"/>
              <a:t>、</a:t>
            </a:r>
            <a:r>
              <a:rPr lang="en-US" altLang="zh-CN" sz="2000" dirty="0" smtClean="0"/>
              <a:t>Scrollbar</a:t>
            </a:r>
            <a:r>
              <a:rPr lang="zh-CN" altLang="en-US" sz="2000" dirty="0" smtClean="0"/>
              <a:t>、</a:t>
            </a:r>
            <a:r>
              <a:rPr lang="en-US" altLang="zh-CN" sz="2000" dirty="0" smtClean="0"/>
              <a:t>Label</a:t>
            </a:r>
            <a:r>
              <a:rPr lang="zh-CN" altLang="en-US" sz="2000" dirty="0" smtClean="0"/>
              <a:t>等</a:t>
            </a:r>
            <a:r>
              <a:rPr lang="en-US" altLang="zh-CN" sz="2000" dirty="0" smtClean="0"/>
              <a:t>)</a:t>
            </a:r>
            <a:r>
              <a:rPr lang="zh-CN" altLang="en-US" sz="2000" dirty="0" smtClean="0"/>
              <a:t>和更高层的组件 </a:t>
            </a:r>
            <a:r>
              <a:rPr lang="en-US" altLang="zh-CN" sz="2000" dirty="0" smtClean="0"/>
              <a:t>(</a:t>
            </a:r>
            <a:r>
              <a:rPr lang="zh-CN" altLang="en-US" sz="2000" dirty="0" smtClean="0"/>
              <a:t>如</a:t>
            </a:r>
            <a:r>
              <a:rPr lang="en-US" altLang="zh-CN" sz="2000" dirty="0" smtClean="0"/>
              <a:t>tree view</a:t>
            </a:r>
            <a:r>
              <a:rPr lang="zh-CN" altLang="en-US" sz="2000" dirty="0" smtClean="0"/>
              <a:t>、</a:t>
            </a:r>
            <a:r>
              <a:rPr lang="en-US" altLang="zh-CN" sz="2000" dirty="0" smtClean="0"/>
              <a:t>list box</a:t>
            </a:r>
            <a:r>
              <a:rPr lang="zh-CN" altLang="en-US" sz="2000" dirty="0" smtClean="0"/>
              <a:t>、</a:t>
            </a:r>
            <a:r>
              <a:rPr lang="en-US" altLang="zh-CN" sz="2000" dirty="0" smtClean="0"/>
              <a:t>tabbed panes</a:t>
            </a:r>
            <a:r>
              <a:rPr lang="zh-CN" altLang="en-US" sz="2000" dirty="0" smtClean="0"/>
              <a:t>等</a:t>
            </a:r>
            <a:r>
              <a:rPr lang="en-US" altLang="zh-CN" sz="2000" dirty="0" smtClean="0"/>
              <a:t>)</a:t>
            </a:r>
          </a:p>
          <a:p>
            <a:pPr marL="1371600" lvl="2" indent="-457200">
              <a:buSzPct val="90000"/>
            </a:pPr>
            <a:r>
              <a:rPr lang="en-US" altLang="zh-CN" sz="2000" dirty="0" smtClean="0"/>
              <a:t>The </a:t>
            </a:r>
            <a:r>
              <a:rPr lang="en-US" altLang="zh-CN" sz="2000" dirty="0" smtClean="0">
                <a:solidFill>
                  <a:schemeClr val="hlink"/>
                </a:solidFill>
              </a:rPr>
              <a:t>pluggable look and feel</a:t>
            </a:r>
            <a:r>
              <a:rPr lang="en-US" altLang="zh-CN" sz="2000" dirty="0" smtClean="0"/>
              <a:t> lets you design a single set of GUI components that can automatically have </a:t>
            </a:r>
            <a:r>
              <a:rPr lang="en-US" altLang="zh-CN" sz="2000" dirty="0" smtClean="0">
                <a:solidFill>
                  <a:schemeClr val="folHlink"/>
                </a:solidFill>
              </a:rPr>
              <a:t>the look and feel of any OS platform</a:t>
            </a:r>
            <a:r>
              <a:rPr lang="en-US" altLang="zh-CN" sz="2000" dirty="0" smtClean="0"/>
              <a:t> (Microsoft Windows, Solaris, Macintosh).</a:t>
            </a:r>
          </a:p>
          <a:p>
            <a:pPr marL="1371600" lvl="2" indent="-457200">
              <a:buSzPct val="90000"/>
            </a:pPr>
            <a:r>
              <a:rPr lang="zh-CN" altLang="en-US" sz="2000" dirty="0" smtClean="0"/>
              <a:t>基于</a:t>
            </a:r>
            <a:r>
              <a:rPr lang="en-US" altLang="zh-CN" sz="2000" dirty="0" smtClean="0"/>
              <a:t>Java 1.1 </a:t>
            </a:r>
            <a:r>
              <a:rPr lang="en-US" altLang="zh-CN" sz="2000" dirty="0" smtClean="0">
                <a:solidFill>
                  <a:schemeClr val="hlink"/>
                </a:solidFill>
              </a:rPr>
              <a:t>Lightweight</a:t>
            </a:r>
            <a:r>
              <a:rPr lang="en-US" altLang="zh-CN" sz="2000" dirty="0" smtClean="0"/>
              <a:t> UI Framework</a:t>
            </a:r>
            <a:endParaRPr lang="en-US" altLang="zh-CN" sz="2000" dirty="0" smtClean="0"/>
          </a:p>
        </p:txBody>
      </p:sp>
    </p:spTree>
    <p:extLst>
      <p:ext uri="{BB962C8B-B14F-4D97-AF65-F5344CB8AC3E}">
        <p14:creationId xmlns:p14="http://schemas.microsoft.com/office/powerpoint/2010/main" val="13620123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1"/>
          <p:cNvSpPr>
            <a:spLocks noGrp="1"/>
          </p:cNvSpPr>
          <p:nvPr>
            <p:ph idx="1"/>
          </p:nvPr>
        </p:nvSpPr>
        <p:spPr>
          <a:xfrm>
            <a:off x="71438" y="1500188"/>
            <a:ext cx="8977312" cy="4625975"/>
          </a:xfrm>
        </p:spPr>
        <p:txBody>
          <a:bodyPr/>
          <a:lstStyle/>
          <a:p>
            <a:pPr lvl="1">
              <a:spcBef>
                <a:spcPct val="0"/>
              </a:spcBef>
              <a:buFont typeface="Wingdings" panose="05000000000000000000" pitchFamily="2" charset="2"/>
              <a:buChar char="n"/>
            </a:pPr>
            <a:r>
              <a:rPr lang="zh-CN" altLang="en-US" smtClean="0">
                <a:latin typeface="宋体" panose="02010600030101010101" pitchFamily="2" charset="-122"/>
                <a:cs typeface="Tahoma" panose="020B0604030504040204" pitchFamily="34" charset="0"/>
              </a:rPr>
              <a:t>光标类：</a:t>
            </a:r>
            <a:r>
              <a:rPr lang="en-US" altLang="zh-CN" smtClean="0">
                <a:solidFill>
                  <a:schemeClr val="tx1"/>
                </a:solidFill>
                <a:latin typeface="宋体" panose="02010600030101010101" pitchFamily="2" charset="-122"/>
                <a:cs typeface="Tahoma" panose="020B0604030504040204" pitchFamily="34" charset="0"/>
              </a:rPr>
              <a:t>java.awt.Cursor</a:t>
            </a:r>
          </a:p>
          <a:p>
            <a:pPr lvl="1">
              <a:spcBef>
                <a:spcPct val="0"/>
              </a:spcBef>
              <a:buFont typeface="Wingdings" panose="05000000000000000000" pitchFamily="2" charset="2"/>
              <a:buChar char="n"/>
            </a:pPr>
            <a:r>
              <a:rPr lang="zh-CN" altLang="en-US" smtClean="0">
                <a:latin typeface="宋体" panose="02010600030101010101" pitchFamily="2" charset="-122"/>
                <a:cs typeface="Tahoma" panose="020B0604030504040204" pitchFamily="34" charset="0"/>
              </a:rPr>
              <a:t>光标对象的获取</a:t>
            </a:r>
          </a:p>
          <a:p>
            <a:pPr marL="1625600" lvl="2" indent="-711200">
              <a:spcBef>
                <a:spcPct val="0"/>
              </a:spcBef>
              <a:buClr>
                <a:schemeClr val="tx1"/>
              </a:buClr>
              <a:buFont typeface="Wingdings" panose="05000000000000000000" pitchFamily="2" charset="2"/>
              <a:buChar char="Ø"/>
            </a:pPr>
            <a:r>
              <a:rPr lang="en-US" altLang="zh-CN" smtClean="0">
                <a:solidFill>
                  <a:schemeClr val="tx1"/>
                </a:solidFill>
                <a:latin typeface="宋体" panose="02010600030101010101" pitchFamily="2" charset="-122"/>
                <a:cs typeface="Tahoma" panose="020B0604030504040204" pitchFamily="34" charset="0"/>
              </a:rPr>
              <a:t>Cursor.getPredefinedCursor(int); </a:t>
            </a:r>
            <a:r>
              <a:rPr lang="en-US" altLang="zh-CN" smtClean="0">
                <a:latin typeface="宋体" panose="02010600030101010101" pitchFamily="2" charset="-122"/>
                <a:cs typeface="Tahoma" panose="020B0604030504040204" pitchFamily="34" charset="0"/>
              </a:rPr>
              <a:t/>
            </a:r>
            <a:br>
              <a:rPr lang="en-US" altLang="zh-CN" smtClean="0">
                <a:latin typeface="宋体" panose="02010600030101010101" pitchFamily="2" charset="-122"/>
                <a:cs typeface="Tahoma" panose="020B0604030504040204" pitchFamily="34" charset="0"/>
              </a:rPr>
            </a:br>
            <a:r>
              <a:rPr lang="en-US" altLang="zh-CN" smtClean="0">
                <a:solidFill>
                  <a:schemeClr val="tx1"/>
                </a:solidFill>
                <a:latin typeface="宋体" panose="02010600030101010101" pitchFamily="2" charset="-122"/>
                <a:cs typeface="Tahoma" panose="020B0604030504040204" pitchFamily="34" charset="0"/>
              </a:rPr>
              <a:t>//</a:t>
            </a:r>
            <a:r>
              <a:rPr lang="zh-CN" altLang="en-US" smtClean="0">
                <a:solidFill>
                  <a:schemeClr val="tx1"/>
                </a:solidFill>
                <a:latin typeface="宋体" panose="02010600030101010101" pitchFamily="2" charset="-122"/>
                <a:cs typeface="Tahoma" panose="020B0604030504040204" pitchFamily="34" charset="0"/>
              </a:rPr>
              <a:t>如：</a:t>
            </a:r>
            <a:r>
              <a:rPr lang="en-US" altLang="zh-CN" smtClean="0">
                <a:solidFill>
                  <a:schemeClr val="tx1"/>
                </a:solidFill>
                <a:latin typeface="宋体" panose="02010600030101010101" pitchFamily="2" charset="-122"/>
                <a:cs typeface="Tahoma" panose="020B0604030504040204" pitchFamily="34" charset="0"/>
              </a:rPr>
              <a:t>DEFAULT_CURSOR</a:t>
            </a:r>
            <a:r>
              <a:rPr lang="zh-CN" altLang="en-US" smtClean="0">
                <a:solidFill>
                  <a:schemeClr val="tx1"/>
                </a:solidFill>
                <a:latin typeface="宋体" panose="02010600030101010101" pitchFamily="2" charset="-122"/>
                <a:cs typeface="Tahoma" panose="020B0604030504040204" pitchFamily="34" charset="0"/>
              </a:rPr>
              <a:t>、</a:t>
            </a:r>
            <a:r>
              <a:rPr lang="en-US" altLang="zh-CN" smtClean="0">
                <a:solidFill>
                  <a:schemeClr val="tx1"/>
                </a:solidFill>
                <a:latin typeface="宋体" panose="02010600030101010101" pitchFamily="2" charset="-122"/>
                <a:cs typeface="Tahoma" panose="020B0604030504040204" pitchFamily="34" charset="0"/>
              </a:rPr>
              <a:t>HAND_CURSOR</a:t>
            </a:r>
            <a:r>
              <a:rPr lang="zh-CN" altLang="en-US" smtClean="0">
                <a:solidFill>
                  <a:schemeClr val="tx1"/>
                </a:solidFill>
                <a:latin typeface="宋体" panose="02010600030101010101" pitchFamily="2" charset="-122"/>
                <a:cs typeface="Tahoma" panose="020B0604030504040204" pitchFamily="34" charset="0"/>
              </a:rPr>
              <a:t>、</a:t>
            </a:r>
            <a:r>
              <a:rPr lang="en-US" altLang="zh-CN" smtClean="0">
                <a:solidFill>
                  <a:schemeClr val="tx1"/>
                </a:solidFill>
                <a:latin typeface="宋体" panose="02010600030101010101" pitchFamily="2" charset="-122"/>
                <a:cs typeface="Tahoma" panose="020B0604030504040204" pitchFamily="34" charset="0"/>
              </a:rPr>
              <a:t>WAIT_CURSOR</a:t>
            </a:r>
            <a:r>
              <a:rPr lang="zh-CN" altLang="en-US" smtClean="0">
                <a:solidFill>
                  <a:schemeClr val="tx1"/>
                </a:solidFill>
                <a:latin typeface="宋体" panose="02010600030101010101" pitchFamily="2" charset="-122"/>
                <a:cs typeface="Tahoma" panose="020B0604030504040204" pitchFamily="34" charset="0"/>
              </a:rPr>
              <a:t>、</a:t>
            </a:r>
            <a:r>
              <a:rPr lang="en-US" altLang="zh-CN" smtClean="0">
                <a:solidFill>
                  <a:schemeClr val="tx1"/>
                </a:solidFill>
                <a:latin typeface="宋体" panose="02010600030101010101" pitchFamily="2" charset="-122"/>
                <a:cs typeface="Tahoma" panose="020B0604030504040204" pitchFamily="34" charset="0"/>
              </a:rPr>
              <a:t>TEXT_CORSOR</a:t>
            </a:r>
            <a:r>
              <a:rPr lang="zh-CN" altLang="en-US" smtClean="0">
                <a:solidFill>
                  <a:schemeClr val="tx1"/>
                </a:solidFill>
                <a:latin typeface="宋体" panose="02010600030101010101" pitchFamily="2" charset="-122"/>
                <a:cs typeface="Tahoma" panose="020B0604030504040204" pitchFamily="34" charset="0"/>
              </a:rPr>
              <a:t>、</a:t>
            </a:r>
            <a:r>
              <a:rPr lang="en-US" altLang="zh-CN" smtClean="0">
                <a:solidFill>
                  <a:schemeClr val="tx1"/>
                </a:solidFill>
                <a:latin typeface="宋体" panose="02010600030101010101" pitchFamily="2" charset="-122"/>
                <a:cs typeface="Tahoma" panose="020B0604030504040204" pitchFamily="34" charset="0"/>
              </a:rPr>
              <a:t>CROSSHAIR_CURSOR</a:t>
            </a:r>
          </a:p>
          <a:p>
            <a:pPr lvl="1">
              <a:spcBef>
                <a:spcPct val="0"/>
              </a:spcBef>
              <a:buClrTx/>
              <a:buFont typeface="Wingdings" panose="05000000000000000000" pitchFamily="2" charset="2"/>
              <a:buChar char="n"/>
            </a:pPr>
            <a:r>
              <a:rPr lang="zh-CN" altLang="en-US" smtClean="0">
                <a:latin typeface="宋体" panose="02010600030101010101" pitchFamily="2" charset="-122"/>
                <a:cs typeface="Tahoma" panose="020B0604030504040204" pitchFamily="34" charset="0"/>
              </a:rPr>
              <a:t>设置组件的光标</a:t>
            </a:r>
          </a:p>
          <a:p>
            <a:pPr marL="1625600" lvl="2" indent="-711200">
              <a:spcBef>
                <a:spcPct val="0"/>
              </a:spcBef>
              <a:buClr>
                <a:schemeClr val="tx1"/>
              </a:buClr>
              <a:buFont typeface="Wingdings" panose="05000000000000000000" pitchFamily="2" charset="2"/>
              <a:buChar char="Ø"/>
            </a:pPr>
            <a:r>
              <a:rPr lang="en-US" altLang="zh-CN" smtClean="0">
                <a:solidFill>
                  <a:schemeClr val="tx1"/>
                </a:solidFill>
                <a:latin typeface="宋体" panose="02010600030101010101" pitchFamily="2" charset="-122"/>
                <a:cs typeface="Tahoma" panose="020B0604030504040204" pitchFamily="34" charset="0"/>
              </a:rPr>
              <a:t>setCursor(Cursor.HAND_CURSOR);</a:t>
            </a:r>
          </a:p>
          <a:p>
            <a:endParaRPr lang="zh-CN" altLang="en-US" smtClean="0"/>
          </a:p>
        </p:txBody>
      </p:sp>
      <p:sp>
        <p:nvSpPr>
          <p:cNvPr id="3" name="Rectangle 2"/>
          <p:cNvSpPr txBox="1">
            <a:spLocks noChangeArrowheads="1"/>
          </p:cNvSpPr>
          <p:nvPr/>
        </p:nvSpPr>
        <p:spPr>
          <a:xfrm>
            <a:off x="428625" y="357188"/>
            <a:ext cx="8229600" cy="642937"/>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组件的光标设置</a:t>
            </a:r>
            <a:endParaRPr lang="zh-CN" altLang="en-US" sz="3600" b="1" kern="0" dirty="0">
              <a:solidFill>
                <a:schemeClr val="hlink"/>
              </a:solidFill>
              <a:effectLst>
                <a:outerShdw blurRad="38100" dist="38100" dir="2700000" algn="tl">
                  <a:srgbClr val="000000"/>
                </a:outerShdw>
              </a:effectLst>
              <a:latin typeface="+mj-lt"/>
              <a:ea typeface="+mj-ea"/>
              <a:cs typeface="+mj-cs"/>
            </a:endParaRPr>
          </a:p>
          <a:p>
            <a:pPr algn="ctr" eaLnBrk="0" hangingPunct="0">
              <a:defRPr/>
            </a:pPr>
            <a:endParaRPr lang="zh-CN" altLang="en-US" sz="3600" b="1" kern="0" dirty="0">
              <a:solidFill>
                <a:schemeClr val="hlink"/>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1"/>
          <p:cNvSpPr>
            <a:spLocks noGrp="1"/>
          </p:cNvSpPr>
          <p:nvPr>
            <p:ph idx="1"/>
          </p:nvPr>
        </p:nvSpPr>
        <p:spPr>
          <a:xfrm>
            <a:off x="71438" y="1285875"/>
            <a:ext cx="8977312" cy="4840288"/>
          </a:xfrm>
        </p:spPr>
        <p:txBody>
          <a:bodyPr/>
          <a:lstStyle/>
          <a:p>
            <a:pPr lvl="1">
              <a:spcBef>
                <a:spcPct val="0"/>
              </a:spcBef>
              <a:buFont typeface="Wingdings" panose="05000000000000000000" pitchFamily="2" charset="2"/>
              <a:buChar char="n"/>
            </a:pPr>
            <a:r>
              <a:rPr lang="en-US" altLang="zh-CN" dirty="0" err="1" smtClean="0">
                <a:latin typeface="宋体" panose="02010600030101010101" pitchFamily="2" charset="-122"/>
                <a:cs typeface="Tahoma" panose="020B0604030504040204" pitchFamily="34" charset="0"/>
              </a:rPr>
              <a:t>JPanel</a:t>
            </a:r>
            <a:endParaRPr lang="en-US" altLang="zh-CN" dirty="0" smtClean="0">
              <a:latin typeface="宋体" panose="02010600030101010101" pitchFamily="2" charset="-122"/>
              <a:cs typeface="Tahoma" panose="020B0604030504040204" pitchFamily="34" charset="0"/>
            </a:endParaRPr>
          </a:p>
          <a:p>
            <a:pPr marL="1625600" lvl="2" indent="-711200">
              <a:spcBef>
                <a:spcPct val="0"/>
              </a:spcBef>
              <a:buClr>
                <a:schemeClr val="tx1"/>
              </a:buClr>
              <a:buFont typeface="Wingdings" panose="05000000000000000000" pitchFamily="2" charset="2"/>
              <a:buChar char="Ø"/>
            </a:pPr>
            <a:r>
              <a:rPr lang="zh-CN" altLang="en-US" dirty="0" smtClean="0">
                <a:latin typeface="宋体" panose="02010600030101010101" pitchFamily="2" charset="-122"/>
              </a:rPr>
              <a:t>创建对象</a:t>
            </a:r>
            <a:br>
              <a:rPr lang="zh-CN" altLang="en-US" dirty="0" smtClean="0">
                <a:latin typeface="宋体" panose="02010600030101010101" pitchFamily="2" charset="-122"/>
              </a:rPr>
            </a:br>
            <a:r>
              <a:rPr lang="en-US" altLang="zh-CN" dirty="0" err="1" smtClean="0">
                <a:latin typeface="宋体" panose="02010600030101010101" pitchFamily="2" charset="-122"/>
              </a:rPr>
              <a:t>JPanel</a:t>
            </a:r>
            <a:r>
              <a:rPr lang="en-US" altLang="zh-CN" dirty="0" smtClean="0">
                <a:latin typeface="宋体" panose="02010600030101010101" pitchFamily="2" charset="-122"/>
              </a:rPr>
              <a:t> p = new </a:t>
            </a:r>
            <a:r>
              <a:rPr lang="en-US" altLang="zh-CN" dirty="0" err="1" smtClean="0">
                <a:latin typeface="宋体" panose="02010600030101010101" pitchFamily="2" charset="-122"/>
              </a:rPr>
              <a:t>JPanel</a:t>
            </a:r>
            <a:r>
              <a:rPr lang="en-US" altLang="zh-CN" dirty="0" smtClean="0">
                <a:latin typeface="宋体" panose="02010600030101010101" pitchFamily="2" charset="-122"/>
              </a:rPr>
              <a:t>(); </a:t>
            </a:r>
          </a:p>
          <a:p>
            <a:pPr marL="1625600" lvl="2" indent="-711200">
              <a:spcBef>
                <a:spcPct val="0"/>
              </a:spcBef>
              <a:buClr>
                <a:schemeClr val="tx1"/>
              </a:buClr>
              <a:buFont typeface="Wingdings" panose="05000000000000000000" pitchFamily="2" charset="2"/>
              <a:buChar char="Ø"/>
            </a:pPr>
            <a:r>
              <a:rPr lang="zh-CN" altLang="en-US" dirty="0" smtClean="0">
                <a:latin typeface="宋体" panose="02010600030101010101" pitchFamily="2" charset="-122"/>
              </a:rPr>
              <a:t>默认布局为</a:t>
            </a:r>
            <a:r>
              <a:rPr lang="en-US" altLang="zh-CN" dirty="0" err="1" smtClean="0">
                <a:latin typeface="宋体" panose="02010600030101010101" pitchFamily="2" charset="-122"/>
              </a:rPr>
              <a:t>FlowLayout</a:t>
            </a:r>
            <a:r>
              <a:rPr lang="zh-CN" altLang="en-US" dirty="0" smtClean="0">
                <a:latin typeface="宋体" panose="02010600030101010101" pitchFamily="2" charset="-122"/>
              </a:rPr>
              <a:t>，可以改变，如</a:t>
            </a:r>
            <a:br>
              <a:rPr lang="zh-CN" altLang="en-US" dirty="0" smtClean="0">
                <a:latin typeface="宋体" panose="02010600030101010101" pitchFamily="2" charset="-122"/>
              </a:rPr>
            </a:br>
            <a:r>
              <a:rPr lang="en-US" altLang="zh-CN" dirty="0" err="1" smtClean="0">
                <a:latin typeface="宋体" panose="02010600030101010101" pitchFamily="2" charset="-122"/>
              </a:rPr>
              <a:t>p.setLayout</a:t>
            </a:r>
            <a:r>
              <a:rPr lang="en-US" altLang="zh-CN" dirty="0" smtClean="0">
                <a:latin typeface="宋体" panose="02010600030101010101" pitchFamily="2" charset="-122"/>
              </a:rPr>
              <a:t>(new </a:t>
            </a:r>
            <a:r>
              <a:rPr lang="en-US" altLang="zh-CN" dirty="0" err="1" smtClean="0">
                <a:latin typeface="宋体" panose="02010600030101010101" pitchFamily="2" charset="-122"/>
              </a:rPr>
              <a:t>GridLayout</a:t>
            </a:r>
            <a:r>
              <a:rPr lang="en-US" altLang="zh-CN" dirty="0" smtClean="0">
                <a:latin typeface="宋体" panose="02010600030101010101" pitchFamily="2" charset="-122"/>
              </a:rPr>
              <a:t>(2,3));</a:t>
            </a:r>
          </a:p>
          <a:p>
            <a:pPr marL="1625600" lvl="2" indent="-711200">
              <a:spcBef>
                <a:spcPct val="0"/>
              </a:spcBef>
              <a:buClr>
                <a:schemeClr val="tx1"/>
              </a:buClr>
              <a:buFont typeface="Wingdings" panose="05000000000000000000" pitchFamily="2" charset="2"/>
              <a:buChar char="Ø"/>
            </a:pPr>
            <a:r>
              <a:rPr lang="zh-CN" altLang="en-US" dirty="0" smtClean="0">
                <a:latin typeface="宋体" panose="02010600030101010101" pitchFamily="2" charset="-122"/>
              </a:rPr>
              <a:t>添加组件</a:t>
            </a:r>
            <a:br>
              <a:rPr lang="zh-CN" altLang="en-US" dirty="0" smtClean="0">
                <a:latin typeface="宋体" panose="02010600030101010101" pitchFamily="2" charset="-122"/>
              </a:rPr>
            </a:br>
            <a:r>
              <a:rPr lang="en-US" altLang="zh-CN" dirty="0" err="1" smtClean="0">
                <a:latin typeface="宋体" panose="02010600030101010101" pitchFamily="2" charset="-122"/>
              </a:rPr>
              <a:t>p.add</a:t>
            </a:r>
            <a:r>
              <a:rPr lang="en-US" altLang="zh-CN" dirty="0" smtClean="0">
                <a:latin typeface="宋体" panose="02010600030101010101" pitchFamily="2" charset="-122"/>
              </a:rPr>
              <a:t>(</a:t>
            </a:r>
            <a:r>
              <a:rPr lang="zh-CN" altLang="en-US" dirty="0" smtClean="0">
                <a:latin typeface="宋体" panose="02010600030101010101" pitchFamily="2" charset="-122"/>
              </a:rPr>
              <a:t>组件对象</a:t>
            </a:r>
            <a:r>
              <a:rPr lang="en-US" altLang="zh-CN" dirty="0" smtClean="0">
                <a:latin typeface="宋体" panose="02010600030101010101" pitchFamily="2" charset="-122"/>
              </a:rPr>
              <a:t>1);</a:t>
            </a:r>
            <a:br>
              <a:rPr lang="en-US" altLang="zh-CN" dirty="0" smtClean="0">
                <a:latin typeface="宋体" panose="02010600030101010101" pitchFamily="2" charset="-122"/>
              </a:rPr>
            </a:br>
            <a:r>
              <a:rPr lang="en-US" altLang="zh-CN" dirty="0" err="1" smtClean="0">
                <a:latin typeface="宋体" panose="02010600030101010101" pitchFamily="2" charset="-122"/>
              </a:rPr>
              <a:t>p.add</a:t>
            </a:r>
            <a:r>
              <a:rPr lang="en-US" altLang="zh-CN" dirty="0" smtClean="0">
                <a:latin typeface="宋体" panose="02010600030101010101" pitchFamily="2" charset="-122"/>
              </a:rPr>
              <a:t>(</a:t>
            </a:r>
            <a:r>
              <a:rPr lang="zh-CN" altLang="en-US" dirty="0" smtClean="0">
                <a:latin typeface="宋体" panose="02010600030101010101" pitchFamily="2" charset="-122"/>
              </a:rPr>
              <a:t>组件对象</a:t>
            </a:r>
            <a:r>
              <a:rPr lang="en-US" altLang="zh-CN" dirty="0" smtClean="0">
                <a:latin typeface="宋体" panose="02010600030101010101" pitchFamily="2" charset="-122"/>
              </a:rPr>
              <a:t>2);</a:t>
            </a:r>
            <a:br>
              <a:rPr lang="en-US" altLang="zh-CN" dirty="0" smtClean="0">
                <a:latin typeface="宋体" panose="02010600030101010101" pitchFamily="2" charset="-122"/>
              </a:rPr>
            </a:br>
            <a:r>
              <a:rPr lang="en-US" altLang="zh-CN" dirty="0" smtClean="0">
                <a:latin typeface="Arial" panose="020B0604020202020204" pitchFamily="34" charset="0"/>
              </a:rPr>
              <a:t>……</a:t>
            </a:r>
            <a:endParaRPr lang="en-US" altLang="zh-CN" dirty="0" smtClean="0">
              <a:latin typeface="宋体" panose="02010600030101010101" pitchFamily="2" charset="-122"/>
            </a:endParaRPr>
          </a:p>
          <a:p>
            <a:endParaRPr lang="zh-CN" altLang="en-US" dirty="0" smtClean="0"/>
          </a:p>
        </p:txBody>
      </p:sp>
      <p:sp>
        <p:nvSpPr>
          <p:cNvPr id="3" name="Rectangle 2"/>
          <p:cNvSpPr txBox="1">
            <a:spLocks noChangeArrowheads="1"/>
          </p:cNvSpPr>
          <p:nvPr/>
        </p:nvSpPr>
        <p:spPr>
          <a:xfrm>
            <a:off x="428625" y="357188"/>
            <a:ext cx="8229600" cy="642937"/>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中间容器的使用</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1"/>
          <p:cNvSpPr>
            <a:spLocks noGrp="1"/>
          </p:cNvSpPr>
          <p:nvPr>
            <p:ph idx="1"/>
          </p:nvPr>
        </p:nvSpPr>
        <p:spPr>
          <a:xfrm>
            <a:off x="71438" y="1214438"/>
            <a:ext cx="8977312" cy="4911725"/>
          </a:xfrm>
        </p:spPr>
        <p:txBody>
          <a:bodyPr/>
          <a:lstStyle/>
          <a:p>
            <a:pPr lvl="1">
              <a:spcBef>
                <a:spcPct val="0"/>
              </a:spcBef>
              <a:buFont typeface="Wingdings" panose="05000000000000000000" pitchFamily="2" charset="2"/>
              <a:buChar char="n"/>
            </a:pPr>
            <a:r>
              <a:rPr lang="en-US" altLang="zh-CN" smtClean="0">
                <a:latin typeface="宋体" panose="02010600030101010101" pitchFamily="2" charset="-122"/>
                <a:cs typeface="Tahoma" panose="020B0604030504040204" pitchFamily="34" charset="0"/>
              </a:rPr>
              <a:t>JScrollPane</a:t>
            </a:r>
          </a:p>
          <a:p>
            <a:pPr marL="1625600" lvl="2" indent="-711200">
              <a:spcBef>
                <a:spcPct val="0"/>
              </a:spcBef>
              <a:buClrTx/>
              <a:buFontTx/>
              <a:buNone/>
            </a:pPr>
            <a:r>
              <a:rPr lang="en-US" altLang="zh-CN" sz="2400" smtClean="0">
                <a:solidFill>
                  <a:schemeClr val="tx1"/>
                </a:solidFill>
                <a:latin typeface="宋体" panose="02010600030101010101" pitchFamily="2" charset="-122"/>
              </a:rPr>
              <a:t>JTextArea ta = new JTextArea(50,50);</a:t>
            </a:r>
          </a:p>
          <a:p>
            <a:pPr marL="1625600" lvl="2" indent="-711200">
              <a:spcBef>
                <a:spcPct val="0"/>
              </a:spcBef>
              <a:buClrTx/>
              <a:buFontTx/>
              <a:buNone/>
            </a:pPr>
            <a:r>
              <a:rPr lang="en-US" altLang="zh-CN" sz="2400" smtClean="0">
                <a:solidFill>
                  <a:schemeClr val="tx1"/>
                </a:solidFill>
                <a:latin typeface="宋体" panose="02010600030101010101" pitchFamily="2" charset="-122"/>
              </a:rPr>
              <a:t>JScrollPane sp = new JScrollPane(ta);</a:t>
            </a:r>
          </a:p>
          <a:p>
            <a:pPr lvl="1">
              <a:spcBef>
                <a:spcPct val="0"/>
              </a:spcBef>
              <a:buFont typeface="Wingdings" panose="05000000000000000000" pitchFamily="2" charset="2"/>
              <a:buChar char="n"/>
            </a:pPr>
            <a:r>
              <a:rPr lang="en-US" altLang="zh-CN" smtClean="0">
                <a:latin typeface="宋体" panose="02010600030101010101" pitchFamily="2" charset="-122"/>
                <a:cs typeface="Tahoma" panose="020B0604030504040204" pitchFamily="34" charset="0"/>
              </a:rPr>
              <a:t>JSplitPane</a:t>
            </a:r>
          </a:p>
          <a:p>
            <a:pPr>
              <a:spcBef>
                <a:spcPct val="0"/>
              </a:spcBef>
              <a:buClrTx/>
              <a:buFontTx/>
              <a:buNone/>
            </a:pPr>
            <a:r>
              <a:rPr lang="en-US" altLang="zh-CN" sz="2400" smtClean="0">
                <a:latin typeface="宋体" panose="02010600030101010101" pitchFamily="2" charset="-122"/>
              </a:rPr>
              <a:t>JTextArea ta = new JTextArea(50,50);</a:t>
            </a:r>
          </a:p>
          <a:p>
            <a:pPr>
              <a:spcBef>
                <a:spcPct val="0"/>
              </a:spcBef>
              <a:buClrTx/>
              <a:buFontTx/>
              <a:buNone/>
            </a:pPr>
            <a:r>
              <a:rPr lang="en-US" altLang="zh-CN" sz="2400" smtClean="0">
                <a:latin typeface="宋体" panose="02010600030101010101" pitchFamily="2" charset="-122"/>
              </a:rPr>
              <a:t>JPanel p = new JPanel();</a:t>
            </a:r>
          </a:p>
          <a:p>
            <a:pPr>
              <a:spcBef>
                <a:spcPct val="0"/>
              </a:spcBef>
              <a:buClrTx/>
              <a:buFontTx/>
              <a:buNone/>
            </a:pPr>
            <a:r>
              <a:rPr lang="en-US" altLang="zh-CN" sz="2400" smtClean="0">
                <a:latin typeface="宋体" panose="02010600030101010101" pitchFamily="2" charset="-122"/>
              </a:rPr>
              <a:t>JSplitPane sp = new JSplitPane (JSplitPane. 						HORIZONTAL_SPLIT,ta,p);</a:t>
            </a:r>
          </a:p>
          <a:p>
            <a:pPr>
              <a:spcBef>
                <a:spcPct val="0"/>
              </a:spcBef>
              <a:buClrTx/>
              <a:buFontTx/>
              <a:buNone/>
            </a:pPr>
            <a:r>
              <a:rPr lang="en-US" altLang="zh-CN" sz="2400" smtClean="0">
                <a:latin typeface="宋体" panose="02010600030101010101" pitchFamily="2" charset="-122"/>
              </a:rPr>
              <a:t>//</a:t>
            </a:r>
            <a:r>
              <a:rPr lang="zh-CN" altLang="en-US" sz="2400" smtClean="0">
                <a:latin typeface="宋体" panose="02010600030101010101" pitchFamily="2" charset="-122"/>
              </a:rPr>
              <a:t>另一种方式</a:t>
            </a:r>
          </a:p>
          <a:p>
            <a:pPr>
              <a:spcBef>
                <a:spcPct val="0"/>
              </a:spcBef>
              <a:buClrTx/>
              <a:buFontTx/>
              <a:buNone/>
            </a:pPr>
            <a:r>
              <a:rPr lang="en-US" altLang="zh-CN" sz="2400" smtClean="0">
                <a:latin typeface="宋体" panose="02010600030101010101" pitchFamily="2" charset="-122"/>
              </a:rPr>
              <a:t>JSplitPane sp = new</a:t>
            </a:r>
            <a:br>
              <a:rPr lang="en-US" altLang="zh-CN" sz="2400" smtClean="0">
                <a:latin typeface="宋体" panose="02010600030101010101" pitchFamily="2" charset="-122"/>
              </a:rPr>
            </a:br>
            <a:r>
              <a:rPr lang="en-US" altLang="zh-CN" sz="2400" smtClean="0">
                <a:latin typeface="宋体" panose="02010600030101010101" pitchFamily="2" charset="-122"/>
              </a:rPr>
              <a:t>JSplitPane(JSplitPane.VERTICAL_SPLIT,true,ta,p);</a:t>
            </a:r>
          </a:p>
          <a:p>
            <a:pPr marL="1625600" lvl="2" indent="-711200">
              <a:spcBef>
                <a:spcPct val="0"/>
              </a:spcBef>
              <a:buClrTx/>
              <a:buFontTx/>
              <a:buNone/>
            </a:pPr>
            <a:endParaRPr lang="en-US" altLang="zh-CN" sz="2400" smtClean="0">
              <a:solidFill>
                <a:schemeClr val="tx1"/>
              </a:solidFill>
              <a:latin typeface="宋体" panose="02010600030101010101" pitchFamily="2" charset="-122"/>
            </a:endParaRPr>
          </a:p>
          <a:p>
            <a:endParaRPr lang="zh-CN" altLang="en-US" smtClean="0"/>
          </a:p>
        </p:txBody>
      </p:sp>
      <p:sp>
        <p:nvSpPr>
          <p:cNvPr id="3" name="Rectangle 2"/>
          <p:cNvSpPr txBox="1">
            <a:spLocks noChangeArrowheads="1"/>
          </p:cNvSpPr>
          <p:nvPr/>
        </p:nvSpPr>
        <p:spPr>
          <a:xfrm>
            <a:off x="428625" y="357188"/>
            <a:ext cx="8229600" cy="642937"/>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中间容器的使用</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1"/>
          <p:cNvSpPr>
            <a:spLocks noGrp="1"/>
          </p:cNvSpPr>
          <p:nvPr>
            <p:ph idx="1"/>
          </p:nvPr>
        </p:nvSpPr>
        <p:spPr>
          <a:xfrm>
            <a:off x="71438" y="1143000"/>
            <a:ext cx="8977312" cy="4983163"/>
          </a:xfrm>
        </p:spPr>
        <p:txBody>
          <a:bodyPr/>
          <a:lstStyle/>
          <a:p>
            <a:pPr lvl="1">
              <a:lnSpc>
                <a:spcPct val="95000"/>
              </a:lnSpc>
              <a:spcBef>
                <a:spcPct val="0"/>
              </a:spcBef>
              <a:buFont typeface="Wingdings" panose="05000000000000000000" pitchFamily="2" charset="2"/>
              <a:buChar char="n"/>
            </a:pPr>
            <a:r>
              <a:rPr lang="en-US" altLang="zh-CN" smtClean="0">
                <a:latin typeface="宋体" panose="02010600030101010101" pitchFamily="2" charset="-122"/>
                <a:cs typeface="Tahoma" panose="020B0604030504040204" pitchFamily="34" charset="0"/>
              </a:rPr>
              <a:t>JTabbedPane</a:t>
            </a:r>
          </a:p>
          <a:p>
            <a:pPr marL="1625600" lvl="2" indent="-711200">
              <a:lnSpc>
                <a:spcPct val="95000"/>
              </a:lnSpc>
              <a:spcBef>
                <a:spcPct val="0"/>
              </a:spcBef>
              <a:buClrTx/>
              <a:buFontTx/>
              <a:buNone/>
            </a:pPr>
            <a:r>
              <a:rPr lang="en-US" altLang="zh-CN" smtClean="0">
                <a:solidFill>
                  <a:schemeClr val="tx1"/>
                </a:solidFill>
                <a:latin typeface="宋体" panose="02010600030101010101" pitchFamily="2" charset="-122"/>
              </a:rPr>
              <a:t>JTabbedPane tp = new JTabbedPane();</a:t>
            </a:r>
          </a:p>
          <a:p>
            <a:pPr marL="1625600" lvl="2" indent="-711200">
              <a:lnSpc>
                <a:spcPct val="95000"/>
              </a:lnSpc>
              <a:spcBef>
                <a:spcPct val="0"/>
              </a:spcBef>
              <a:buClrTx/>
              <a:buFontTx/>
              <a:buNone/>
            </a:pPr>
            <a:r>
              <a:rPr lang="en-US" altLang="zh-CN" smtClean="0">
                <a:solidFill>
                  <a:schemeClr val="tx1"/>
                </a:solidFill>
                <a:latin typeface="宋体" panose="02010600030101010101" pitchFamily="2" charset="-122"/>
              </a:rPr>
              <a:t>tp.setTabPlacement(int);</a:t>
            </a:r>
          </a:p>
          <a:p>
            <a:pPr marL="1625600" lvl="2" indent="-711200">
              <a:lnSpc>
                <a:spcPct val="95000"/>
              </a:lnSpc>
              <a:spcBef>
                <a:spcPct val="0"/>
              </a:spcBef>
              <a:buClrTx/>
              <a:buFontTx/>
              <a:buNone/>
            </a:pPr>
            <a:r>
              <a:rPr lang="en-US" altLang="zh-CN" smtClean="0">
                <a:solidFill>
                  <a:schemeClr val="tx1"/>
                </a:solidFill>
                <a:latin typeface="宋体" panose="02010600030101010101" pitchFamily="2" charset="-122"/>
              </a:rPr>
              <a:t>tp.addChangeListener(ChangeListener);</a:t>
            </a:r>
          </a:p>
          <a:p>
            <a:pPr marL="1625600" lvl="2" indent="-711200">
              <a:lnSpc>
                <a:spcPct val="95000"/>
              </a:lnSpc>
              <a:spcBef>
                <a:spcPct val="0"/>
              </a:spcBef>
              <a:buClrTx/>
              <a:buFontTx/>
              <a:buNone/>
            </a:pPr>
            <a:r>
              <a:rPr lang="en-US" altLang="zh-CN" smtClean="0">
                <a:solidFill>
                  <a:schemeClr val="tx1"/>
                </a:solidFill>
                <a:latin typeface="宋体" panose="02010600030101010101" pitchFamily="2" charset="-122"/>
              </a:rPr>
              <a:t>JPanel p1 = new JPanel();</a:t>
            </a:r>
          </a:p>
          <a:p>
            <a:pPr marL="1625600" lvl="2" indent="-711200">
              <a:lnSpc>
                <a:spcPct val="95000"/>
              </a:lnSpc>
              <a:spcBef>
                <a:spcPct val="0"/>
              </a:spcBef>
              <a:buClrTx/>
              <a:buFontTx/>
              <a:buNone/>
            </a:pPr>
            <a:r>
              <a:rPr lang="en-US" altLang="zh-CN" smtClean="0">
                <a:solidFill>
                  <a:schemeClr val="tx1"/>
                </a:solidFill>
                <a:latin typeface="宋体" panose="02010600030101010101" pitchFamily="2" charset="-122"/>
              </a:rPr>
              <a:t>JPanel p2 = new JPanel();</a:t>
            </a:r>
          </a:p>
          <a:p>
            <a:pPr marL="1625600" lvl="2" indent="-711200">
              <a:lnSpc>
                <a:spcPct val="95000"/>
              </a:lnSpc>
              <a:spcBef>
                <a:spcPct val="0"/>
              </a:spcBef>
              <a:buClrTx/>
              <a:buFontTx/>
              <a:buNone/>
            </a:pPr>
            <a:r>
              <a:rPr lang="en-US" altLang="zh-CN" smtClean="0">
                <a:solidFill>
                  <a:schemeClr val="tx1"/>
                </a:solidFill>
                <a:latin typeface="宋体" panose="02010600030101010101" pitchFamily="2" charset="-122"/>
              </a:rPr>
              <a:t>tp.addTab(</a:t>
            </a:r>
            <a:r>
              <a:rPr lang="en-US" altLang="zh-CN" smtClean="0">
                <a:solidFill>
                  <a:schemeClr val="tx1"/>
                </a:solidFill>
                <a:latin typeface="Arial" panose="020B0604020202020204" pitchFamily="34" charset="0"/>
              </a:rPr>
              <a:t>“</a:t>
            </a:r>
            <a:r>
              <a:rPr lang="en-US" altLang="zh-CN" smtClean="0">
                <a:solidFill>
                  <a:schemeClr val="tx1"/>
                </a:solidFill>
                <a:latin typeface="宋体" panose="02010600030101010101" pitchFamily="2" charset="-122"/>
              </a:rPr>
              <a:t>p1</a:t>
            </a:r>
            <a:r>
              <a:rPr lang="en-US" altLang="zh-CN" smtClean="0">
                <a:solidFill>
                  <a:schemeClr val="tx1"/>
                </a:solidFill>
                <a:latin typeface="Arial" panose="020B0604020202020204" pitchFamily="34" charset="0"/>
              </a:rPr>
              <a:t>”</a:t>
            </a:r>
            <a:r>
              <a:rPr lang="en-US" altLang="zh-CN" smtClean="0">
                <a:solidFill>
                  <a:schemeClr val="tx1"/>
                </a:solidFill>
                <a:latin typeface="宋体" panose="02010600030101010101" pitchFamily="2" charset="-122"/>
              </a:rPr>
              <a:t>,p1);</a:t>
            </a:r>
          </a:p>
          <a:p>
            <a:pPr marL="1625600" lvl="2" indent="-711200">
              <a:lnSpc>
                <a:spcPct val="95000"/>
              </a:lnSpc>
              <a:spcBef>
                <a:spcPct val="0"/>
              </a:spcBef>
              <a:buClrTx/>
              <a:buFontTx/>
              <a:buNone/>
            </a:pPr>
            <a:r>
              <a:rPr lang="en-US" altLang="zh-CN" smtClean="0">
                <a:solidFill>
                  <a:schemeClr val="tx1"/>
                </a:solidFill>
                <a:latin typeface="宋体" panose="02010600030101010101" pitchFamily="2" charset="-122"/>
              </a:rPr>
              <a:t>tp.addTab(</a:t>
            </a:r>
            <a:r>
              <a:rPr lang="en-US" altLang="zh-CN" smtClean="0">
                <a:solidFill>
                  <a:schemeClr val="tx1"/>
                </a:solidFill>
                <a:latin typeface="Arial" panose="020B0604020202020204" pitchFamily="34" charset="0"/>
              </a:rPr>
              <a:t>“</a:t>
            </a:r>
            <a:r>
              <a:rPr lang="en-US" altLang="zh-CN" smtClean="0">
                <a:solidFill>
                  <a:schemeClr val="tx1"/>
                </a:solidFill>
                <a:latin typeface="宋体" panose="02010600030101010101" pitchFamily="2" charset="-122"/>
              </a:rPr>
              <a:t>p2</a:t>
            </a:r>
            <a:r>
              <a:rPr lang="en-US" altLang="zh-CN" smtClean="0">
                <a:solidFill>
                  <a:schemeClr val="tx1"/>
                </a:solidFill>
                <a:latin typeface="Arial" panose="020B0604020202020204" pitchFamily="34" charset="0"/>
              </a:rPr>
              <a:t>”</a:t>
            </a:r>
            <a:r>
              <a:rPr lang="en-US" altLang="zh-CN" smtClean="0">
                <a:solidFill>
                  <a:schemeClr val="tx1"/>
                </a:solidFill>
                <a:latin typeface="宋体" panose="02010600030101010101" pitchFamily="2" charset="-122"/>
              </a:rPr>
              <a:t>,p2);</a:t>
            </a:r>
          </a:p>
          <a:p>
            <a:pPr marL="1625600" lvl="2" indent="-711200">
              <a:lnSpc>
                <a:spcPct val="95000"/>
              </a:lnSpc>
              <a:spcBef>
                <a:spcPct val="0"/>
              </a:spcBef>
              <a:buClrTx/>
              <a:buFontTx/>
              <a:buNone/>
            </a:pPr>
            <a:r>
              <a:rPr lang="en-US" altLang="zh-CN" smtClean="0">
                <a:solidFill>
                  <a:schemeClr val="tx1"/>
                </a:solidFill>
                <a:latin typeface="宋体" panose="02010600030101010101" pitchFamily="2" charset="-122"/>
              </a:rPr>
              <a:t>tp.removeTabAt(0);</a:t>
            </a:r>
          </a:p>
          <a:p>
            <a:pPr marL="1625600" lvl="2" indent="-711200">
              <a:lnSpc>
                <a:spcPct val="95000"/>
              </a:lnSpc>
              <a:spcBef>
                <a:spcPct val="0"/>
              </a:spcBef>
              <a:buClrTx/>
              <a:buFontTx/>
              <a:buNone/>
            </a:pPr>
            <a:r>
              <a:rPr lang="en-US" altLang="zh-CN" smtClean="0">
                <a:solidFill>
                  <a:schemeClr val="tx1"/>
                </a:solidFill>
                <a:latin typeface="宋体" panose="02010600030101010101" pitchFamily="2" charset="-122"/>
              </a:rPr>
              <a:t>int n = tp.getTabCount();</a:t>
            </a:r>
          </a:p>
          <a:p>
            <a:endParaRPr lang="zh-CN" altLang="en-US" smtClean="0"/>
          </a:p>
        </p:txBody>
      </p:sp>
      <p:sp>
        <p:nvSpPr>
          <p:cNvPr id="5" name="Rectangle 2"/>
          <p:cNvSpPr txBox="1">
            <a:spLocks noChangeArrowheads="1"/>
          </p:cNvSpPr>
          <p:nvPr/>
        </p:nvSpPr>
        <p:spPr>
          <a:xfrm>
            <a:off x="428625" y="357188"/>
            <a:ext cx="8229600" cy="642937"/>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中间容器的使用</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1"/>
          <p:cNvSpPr>
            <a:spLocks noGrp="1"/>
          </p:cNvSpPr>
          <p:nvPr>
            <p:ph idx="1"/>
          </p:nvPr>
        </p:nvSpPr>
        <p:spPr>
          <a:xfrm>
            <a:off x="188442" y="1412776"/>
            <a:ext cx="8977312" cy="504056"/>
          </a:xfrm>
        </p:spPr>
        <p:txBody>
          <a:bodyPr/>
          <a:lstStyle/>
          <a:p>
            <a:pPr lvl="1">
              <a:lnSpc>
                <a:spcPct val="75000"/>
              </a:lnSpc>
              <a:spcBef>
                <a:spcPct val="0"/>
              </a:spcBef>
              <a:buFont typeface="Wingdings" panose="05000000000000000000" pitchFamily="2" charset="2"/>
              <a:buNone/>
            </a:pPr>
            <a:r>
              <a:rPr lang="en-US" altLang="zh-CN" sz="2400" dirty="0" err="1" smtClean="0">
                <a:latin typeface="宋体" panose="02010600030101010101" pitchFamily="2" charset="-122"/>
                <a:cs typeface="Tahoma" panose="020B0604030504040204" pitchFamily="34" charset="0"/>
              </a:rPr>
              <a:t>JInternalFrame</a:t>
            </a:r>
            <a:endParaRPr lang="en-US" altLang="zh-CN" sz="2400" dirty="0" smtClean="0">
              <a:latin typeface="宋体" panose="02010600030101010101" pitchFamily="2" charset="-122"/>
              <a:cs typeface="Tahoma" panose="020B0604030504040204" pitchFamily="34" charset="0"/>
            </a:endParaRPr>
          </a:p>
        </p:txBody>
      </p:sp>
      <p:sp>
        <p:nvSpPr>
          <p:cNvPr id="5" name="Rectangle 2"/>
          <p:cNvSpPr txBox="1">
            <a:spLocks noChangeArrowheads="1"/>
          </p:cNvSpPr>
          <p:nvPr/>
        </p:nvSpPr>
        <p:spPr>
          <a:xfrm>
            <a:off x="428625" y="357188"/>
            <a:ext cx="8229600" cy="642937"/>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中间容器的使用</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2"/>
          <p:cNvSpPr>
            <a:spLocks noChangeArrowheads="1"/>
          </p:cNvSpPr>
          <p:nvPr/>
        </p:nvSpPr>
        <p:spPr bwMode="auto">
          <a:xfrm>
            <a:off x="542925" y="1340768"/>
            <a:ext cx="8001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tabLst>
                <a:tab pos="381000" algn="l"/>
              </a:tabLst>
              <a:defRPr>
                <a:solidFill>
                  <a:schemeClr val="tx1"/>
                </a:solidFill>
                <a:latin typeface="Garamond" panose="02020404030301010803" pitchFamily="18" charset="0"/>
                <a:ea typeface="宋体" panose="02010600030101010101" pitchFamily="2" charset="-122"/>
              </a:defRPr>
            </a:lvl1pPr>
            <a:lvl2pPr marL="1143000" indent="-571500" eaLnBrk="0" hangingPunct="0">
              <a:tabLst>
                <a:tab pos="381000" algn="l"/>
              </a:tabLst>
              <a:defRPr>
                <a:solidFill>
                  <a:schemeClr val="tx1"/>
                </a:solidFill>
                <a:latin typeface="Garamond" panose="02020404030301010803" pitchFamily="18" charset="0"/>
                <a:ea typeface="宋体" panose="02010600030101010101" pitchFamily="2" charset="-122"/>
              </a:defRPr>
            </a:lvl2pPr>
            <a:lvl3pPr marL="1143000" indent="-228600" eaLnBrk="0" hangingPunct="0">
              <a:tabLst>
                <a:tab pos="381000" algn="l"/>
              </a:tabLst>
              <a:defRPr>
                <a:solidFill>
                  <a:schemeClr val="tx1"/>
                </a:solidFill>
                <a:latin typeface="Garamond" panose="02020404030301010803" pitchFamily="18" charset="0"/>
                <a:ea typeface="宋体" panose="02010600030101010101" pitchFamily="2" charset="-122"/>
              </a:defRPr>
            </a:lvl3pPr>
            <a:lvl4pPr marL="1600200" indent="-228600" eaLnBrk="0" hangingPunct="0">
              <a:tabLst>
                <a:tab pos="381000" algn="l"/>
              </a:tabLst>
              <a:defRPr>
                <a:solidFill>
                  <a:schemeClr val="tx1"/>
                </a:solidFill>
                <a:latin typeface="Garamond" panose="02020404030301010803" pitchFamily="18" charset="0"/>
                <a:ea typeface="宋体" panose="02010600030101010101" pitchFamily="2" charset="-122"/>
              </a:defRPr>
            </a:lvl4pPr>
            <a:lvl5pPr marL="2057400" indent="-228600" eaLnBrk="0" hangingPunct="0">
              <a:tabLst>
                <a:tab pos="381000" algn="l"/>
              </a:tabLst>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tabLst>
                <a:tab pos="381000" algn="l"/>
              </a:tabLs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tabLst>
                <a:tab pos="381000" algn="l"/>
              </a:tabLs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tabLst>
                <a:tab pos="381000" algn="l"/>
              </a:tabLs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tabLst>
                <a:tab pos="381000" algn="l"/>
              </a:tabLst>
              <a:defRPr>
                <a:solidFill>
                  <a:schemeClr val="tx1"/>
                </a:solidFill>
                <a:latin typeface="Garamond" panose="02020404030301010803" pitchFamily="18" charset="0"/>
                <a:ea typeface="宋体" panose="02010600030101010101" pitchFamily="2" charset="-122"/>
              </a:defRPr>
            </a:lvl9pPr>
          </a:lstStyle>
          <a:p>
            <a:pPr eaLnBrk="1" hangingPunct="1">
              <a:lnSpc>
                <a:spcPct val="120000"/>
              </a:lnSpc>
              <a:buClr>
                <a:schemeClr val="hlink"/>
              </a:buClr>
              <a:buFont typeface="Wingdings" panose="05000000000000000000" pitchFamily="2" charset="2"/>
              <a:buChar char="v"/>
            </a:pPr>
            <a:r>
              <a:rPr lang="en-US" altLang="zh-CN" sz="2800" dirty="0">
                <a:latin typeface="+mj-ea"/>
                <a:ea typeface="+mj-ea"/>
              </a:rPr>
              <a:t>Java</a:t>
            </a:r>
            <a:r>
              <a:rPr lang="zh-CN" altLang="en-US" sz="2800" dirty="0">
                <a:latin typeface="+mj-ea"/>
                <a:ea typeface="+mj-ea"/>
              </a:rPr>
              <a:t>用户图形界面设计步骤</a:t>
            </a:r>
          </a:p>
          <a:p>
            <a:pPr lvl="1" eaLnBrk="1" hangingPunct="1">
              <a:lnSpc>
                <a:spcPct val="120000"/>
              </a:lnSpc>
              <a:buClr>
                <a:srgbClr val="FF9900"/>
              </a:buClr>
              <a:buFont typeface="Wingdings" panose="05000000000000000000" pitchFamily="2" charset="2"/>
              <a:buChar char="q"/>
            </a:pPr>
            <a:r>
              <a:rPr lang="zh-CN" altLang="en-US" sz="2800" dirty="0">
                <a:latin typeface="+mj-ea"/>
                <a:ea typeface="+mj-ea"/>
              </a:rPr>
              <a:t>根据需要往界面中添加组件</a:t>
            </a:r>
          </a:p>
          <a:p>
            <a:pPr lvl="1" eaLnBrk="1" hangingPunct="1">
              <a:lnSpc>
                <a:spcPct val="120000"/>
              </a:lnSpc>
              <a:buClr>
                <a:srgbClr val="FF9900"/>
              </a:buClr>
              <a:buFont typeface="Wingdings" panose="05000000000000000000" pitchFamily="2" charset="2"/>
              <a:buChar char="q"/>
            </a:pPr>
            <a:r>
              <a:rPr lang="zh-CN" altLang="en-US" sz="2800" dirty="0">
                <a:latin typeface="+mj-ea"/>
                <a:ea typeface="+mj-ea"/>
              </a:rPr>
              <a:t>通过布局管理器对容器中的组件进行组织排列</a:t>
            </a:r>
          </a:p>
          <a:p>
            <a:pPr lvl="1" eaLnBrk="1" hangingPunct="1">
              <a:lnSpc>
                <a:spcPct val="120000"/>
              </a:lnSpc>
              <a:buClr>
                <a:srgbClr val="FF9900"/>
              </a:buClr>
              <a:buFont typeface="Wingdings" panose="05000000000000000000" pitchFamily="2" charset="2"/>
              <a:buChar char="q"/>
            </a:pPr>
            <a:r>
              <a:rPr lang="zh-CN" altLang="en-US" sz="2800" dirty="0">
                <a:latin typeface="+mj-ea"/>
                <a:ea typeface="+mj-ea"/>
              </a:rPr>
              <a:t>如何相应用户对组件的操作，即事件处理</a:t>
            </a:r>
          </a:p>
        </p:txBody>
      </p:sp>
      <p:sp>
        <p:nvSpPr>
          <p:cNvPr id="5" name="Rectangle 2"/>
          <p:cNvSpPr txBox="1">
            <a:spLocks noChangeArrowheads="1"/>
          </p:cNvSpPr>
          <p:nvPr/>
        </p:nvSpPr>
        <p:spPr>
          <a:xfrm>
            <a:off x="428625" y="357188"/>
            <a:ext cx="8229600" cy="642937"/>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小结</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23528" y="12204"/>
            <a:ext cx="8229600" cy="1143000"/>
          </a:xfrm>
          <a:prstGeom prst="rect">
            <a:avLst/>
          </a:prstGeom>
        </p:spPr>
        <p:txBody>
          <a:bodyPr/>
          <a:lstStyle/>
          <a:p>
            <a:pPr eaLnBrk="1" hangingPunct="1">
              <a:defRPr/>
            </a:pPr>
            <a:r>
              <a:rPr lang="zh-CN" altLang="en-US" sz="5400" dirty="0" smtClean="0"/>
              <a:t>布局管理</a:t>
            </a:r>
            <a:endParaRPr lang="zh-CN" altLang="en-US" sz="54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71438" y="1214438"/>
            <a:ext cx="8977312" cy="4911725"/>
          </a:xfrm>
        </p:spPr>
        <p:txBody>
          <a:bodyPr/>
          <a:lstStyle/>
          <a:p>
            <a:pPr lvl="1">
              <a:buClrTx/>
              <a:buFont typeface="Wingdings" panose="05000000000000000000" pitchFamily="2" charset="2"/>
              <a:buChar char="n"/>
              <a:defRPr/>
            </a:pPr>
            <a:r>
              <a:rPr lang="zh-CN" altLang="en-US" sz="2400" dirty="0" smtClean="0">
                <a:latin typeface="宋体" pitchFamily="2" charset="-122"/>
              </a:rPr>
              <a:t>布局是指组件在容器中的排列方式，主要有：</a:t>
            </a:r>
          </a:p>
          <a:p>
            <a:pPr marL="1625600" lvl="2" indent="-711200">
              <a:lnSpc>
                <a:spcPct val="95000"/>
              </a:lnSpc>
              <a:spcBef>
                <a:spcPct val="0"/>
              </a:spcBef>
              <a:buClrTx/>
              <a:buFont typeface="Wingdings" panose="05000000000000000000" pitchFamily="2" charset="2"/>
              <a:buChar char="Ø"/>
              <a:defRPr/>
            </a:pPr>
            <a:r>
              <a:rPr lang="en-US" altLang="zh-CN" sz="2400" dirty="0" err="1" smtClean="0">
                <a:solidFill>
                  <a:schemeClr val="tx1"/>
                </a:solidFill>
                <a:latin typeface="宋体" pitchFamily="2" charset="-122"/>
              </a:rPr>
              <a:t>FlowLayout</a:t>
            </a:r>
            <a:r>
              <a:rPr lang="en-US" altLang="zh-CN" sz="2400" dirty="0" smtClean="0">
                <a:solidFill>
                  <a:schemeClr val="tx1"/>
                </a:solidFill>
                <a:latin typeface="宋体" pitchFamily="2" charset="-122"/>
              </a:rPr>
              <a:t>		</a:t>
            </a:r>
            <a:r>
              <a:rPr lang="zh-CN" altLang="en-US" sz="2400" dirty="0" smtClean="0">
                <a:solidFill>
                  <a:schemeClr val="tx1"/>
                </a:solidFill>
                <a:latin typeface="宋体" pitchFamily="2" charset="-122"/>
              </a:rPr>
              <a:t>流式布局</a:t>
            </a:r>
          </a:p>
          <a:p>
            <a:pPr marL="1625600" lvl="2" indent="-711200">
              <a:lnSpc>
                <a:spcPct val="95000"/>
              </a:lnSpc>
              <a:spcBef>
                <a:spcPct val="0"/>
              </a:spcBef>
              <a:buClrTx/>
              <a:buFont typeface="Wingdings" panose="05000000000000000000" pitchFamily="2" charset="2"/>
              <a:buChar char="Ø"/>
              <a:defRPr/>
            </a:pPr>
            <a:r>
              <a:rPr lang="en-US" altLang="zh-CN" sz="2400" dirty="0" err="1" smtClean="0">
                <a:solidFill>
                  <a:schemeClr val="tx1"/>
                </a:solidFill>
                <a:latin typeface="宋体" pitchFamily="2" charset="-122"/>
              </a:rPr>
              <a:t>BorderLayout</a:t>
            </a:r>
            <a:r>
              <a:rPr lang="en-US" altLang="zh-CN" sz="2400" dirty="0" smtClean="0">
                <a:solidFill>
                  <a:schemeClr val="tx1"/>
                </a:solidFill>
                <a:latin typeface="宋体" pitchFamily="2" charset="-122"/>
              </a:rPr>
              <a:t>		</a:t>
            </a:r>
            <a:r>
              <a:rPr lang="zh-CN" altLang="en-US" sz="2400" dirty="0" smtClean="0">
                <a:solidFill>
                  <a:schemeClr val="tx1"/>
                </a:solidFill>
                <a:latin typeface="宋体" pitchFamily="2" charset="-122"/>
              </a:rPr>
              <a:t>边界布局</a:t>
            </a:r>
          </a:p>
          <a:p>
            <a:pPr marL="1625600" lvl="2" indent="-711200">
              <a:lnSpc>
                <a:spcPct val="95000"/>
              </a:lnSpc>
              <a:spcBef>
                <a:spcPct val="0"/>
              </a:spcBef>
              <a:buClrTx/>
              <a:buFont typeface="Wingdings" panose="05000000000000000000" pitchFamily="2" charset="2"/>
              <a:buChar char="Ø"/>
              <a:defRPr/>
            </a:pPr>
            <a:r>
              <a:rPr lang="en-US" altLang="zh-CN" sz="2400" dirty="0" err="1" smtClean="0">
                <a:solidFill>
                  <a:schemeClr val="tx1"/>
                </a:solidFill>
                <a:latin typeface="宋体" pitchFamily="2" charset="-122"/>
              </a:rPr>
              <a:t>GridLayout</a:t>
            </a:r>
            <a:r>
              <a:rPr lang="en-US" altLang="zh-CN" sz="2400" dirty="0" smtClean="0">
                <a:solidFill>
                  <a:schemeClr val="tx1"/>
                </a:solidFill>
                <a:latin typeface="宋体" pitchFamily="2" charset="-122"/>
              </a:rPr>
              <a:t>		</a:t>
            </a:r>
            <a:r>
              <a:rPr lang="zh-CN" altLang="en-US" sz="2400" dirty="0" smtClean="0">
                <a:solidFill>
                  <a:schemeClr val="tx1"/>
                </a:solidFill>
                <a:latin typeface="宋体" pitchFamily="2" charset="-122"/>
              </a:rPr>
              <a:t>网格布局</a:t>
            </a:r>
          </a:p>
          <a:p>
            <a:pPr marL="1625600" lvl="2" indent="-711200">
              <a:lnSpc>
                <a:spcPct val="95000"/>
              </a:lnSpc>
              <a:spcBef>
                <a:spcPct val="0"/>
              </a:spcBef>
              <a:buClrTx/>
              <a:buFont typeface="Wingdings" panose="05000000000000000000" pitchFamily="2" charset="2"/>
              <a:buChar char="Ø"/>
              <a:defRPr/>
            </a:pPr>
            <a:r>
              <a:rPr lang="en-US" altLang="zh-CN" sz="2400" dirty="0" err="1" smtClean="0">
                <a:solidFill>
                  <a:schemeClr val="tx1"/>
                </a:solidFill>
                <a:latin typeface="宋体" pitchFamily="2" charset="-122"/>
              </a:rPr>
              <a:t>CardLayout</a:t>
            </a:r>
            <a:r>
              <a:rPr lang="en-US" altLang="zh-CN" sz="2400" dirty="0" smtClean="0">
                <a:solidFill>
                  <a:schemeClr val="tx1"/>
                </a:solidFill>
                <a:latin typeface="宋体" pitchFamily="2" charset="-122"/>
              </a:rPr>
              <a:t>		</a:t>
            </a:r>
            <a:r>
              <a:rPr lang="zh-CN" altLang="en-US" sz="2400" dirty="0" smtClean="0">
                <a:solidFill>
                  <a:schemeClr val="tx1"/>
                </a:solidFill>
                <a:latin typeface="宋体" pitchFamily="2" charset="-122"/>
              </a:rPr>
              <a:t>卡片布局</a:t>
            </a:r>
          </a:p>
          <a:p>
            <a:pPr marL="1625600" lvl="2" indent="-711200">
              <a:lnSpc>
                <a:spcPct val="95000"/>
              </a:lnSpc>
              <a:spcBef>
                <a:spcPct val="0"/>
              </a:spcBef>
              <a:buClrTx/>
              <a:buFont typeface="Wingdings" panose="05000000000000000000" pitchFamily="2" charset="2"/>
              <a:buChar char="Ø"/>
              <a:defRPr/>
            </a:pPr>
            <a:r>
              <a:rPr lang="en-US" altLang="zh-CN" sz="2400" dirty="0" err="1" smtClean="0">
                <a:solidFill>
                  <a:schemeClr val="tx1"/>
                </a:solidFill>
                <a:latin typeface="宋体" pitchFamily="2" charset="-122"/>
              </a:rPr>
              <a:t>BoxLayout</a:t>
            </a:r>
            <a:r>
              <a:rPr lang="en-US" altLang="zh-CN" sz="2400" dirty="0" smtClean="0">
                <a:solidFill>
                  <a:schemeClr val="tx1"/>
                </a:solidFill>
                <a:latin typeface="宋体" pitchFamily="2" charset="-122"/>
              </a:rPr>
              <a:t>		</a:t>
            </a:r>
            <a:r>
              <a:rPr lang="zh-CN" altLang="en-US" sz="2400" dirty="0" smtClean="0">
                <a:solidFill>
                  <a:schemeClr val="tx1"/>
                </a:solidFill>
                <a:latin typeface="宋体" pitchFamily="2" charset="-122"/>
              </a:rPr>
              <a:t>盒式布局</a:t>
            </a:r>
          </a:p>
          <a:p>
            <a:pPr marL="1625600" lvl="2" indent="-711200">
              <a:lnSpc>
                <a:spcPct val="95000"/>
              </a:lnSpc>
              <a:spcBef>
                <a:spcPct val="0"/>
              </a:spcBef>
              <a:buClrTx/>
              <a:buFont typeface="Wingdings" panose="05000000000000000000" pitchFamily="2" charset="2"/>
              <a:buChar char="Ø"/>
              <a:defRPr/>
            </a:pPr>
            <a:r>
              <a:rPr lang="en-US" altLang="zh-CN" sz="2400" dirty="0" err="1" smtClean="0">
                <a:solidFill>
                  <a:schemeClr val="tx1"/>
                </a:solidFill>
                <a:latin typeface="宋体" pitchFamily="2" charset="-122"/>
              </a:rPr>
              <a:t>GridBagLayout</a:t>
            </a:r>
            <a:r>
              <a:rPr lang="en-US" altLang="zh-CN" sz="2400" dirty="0" smtClean="0">
                <a:solidFill>
                  <a:schemeClr val="tx1"/>
                </a:solidFill>
                <a:latin typeface="宋体" pitchFamily="2" charset="-122"/>
              </a:rPr>
              <a:t>		</a:t>
            </a:r>
            <a:r>
              <a:rPr lang="zh-CN" altLang="en-US" sz="2400" dirty="0" smtClean="0">
                <a:solidFill>
                  <a:schemeClr val="tx1"/>
                </a:solidFill>
                <a:latin typeface="宋体" pitchFamily="2" charset="-122"/>
              </a:rPr>
              <a:t>网格包布局</a:t>
            </a:r>
          </a:p>
          <a:p>
            <a:pPr marL="1625600" lvl="2" indent="-711200">
              <a:lnSpc>
                <a:spcPct val="95000"/>
              </a:lnSpc>
              <a:spcBef>
                <a:spcPct val="0"/>
              </a:spcBef>
              <a:buClrTx/>
              <a:buFont typeface="Wingdings" panose="05000000000000000000" pitchFamily="2" charset="2"/>
              <a:buChar char="Ø"/>
              <a:defRPr/>
            </a:pPr>
            <a:r>
              <a:rPr lang="en-US" altLang="zh-CN" sz="2400" dirty="0" smtClean="0">
                <a:solidFill>
                  <a:schemeClr val="tx1"/>
                </a:solidFill>
                <a:latin typeface="宋体" pitchFamily="2" charset="-122"/>
              </a:rPr>
              <a:t>null			</a:t>
            </a:r>
            <a:r>
              <a:rPr lang="zh-CN" altLang="en-US" sz="2400" dirty="0" smtClean="0">
                <a:solidFill>
                  <a:schemeClr val="tx1"/>
                </a:solidFill>
                <a:latin typeface="宋体" pitchFamily="2" charset="-122"/>
              </a:rPr>
              <a:t>空布局（不使用布局）</a:t>
            </a:r>
            <a:endParaRPr lang="en-US" altLang="zh-CN" sz="2400" dirty="0" smtClean="0">
              <a:solidFill>
                <a:schemeClr val="tx1"/>
              </a:solidFill>
              <a:latin typeface="宋体" pitchFamily="2" charset="-122"/>
            </a:endParaRPr>
          </a:p>
          <a:p>
            <a:pPr marL="812800">
              <a:lnSpc>
                <a:spcPct val="95000"/>
              </a:lnSpc>
              <a:spcBef>
                <a:spcPct val="0"/>
              </a:spcBef>
              <a:buClrTx/>
              <a:buFont typeface="Wingdings" panose="05000000000000000000" pitchFamily="2" charset="2"/>
              <a:buNone/>
              <a:defRPr/>
            </a:pPr>
            <a:r>
              <a:rPr lang="zh-CN" altLang="en-US" sz="2400" dirty="0" smtClean="0">
                <a:solidFill>
                  <a:srgbClr val="FF0000"/>
                </a:solidFill>
                <a:latin typeface="+mj-ea"/>
                <a:ea typeface="+mj-ea"/>
              </a:rPr>
              <a:t>注：对于一些复杂的情况，往往需要使用容器的嵌套，各容器可使用不同的布局。当容器的尺寸改变时，布局管理器会自动调整组件的排列</a:t>
            </a:r>
          </a:p>
        </p:txBody>
      </p:sp>
      <p:sp>
        <p:nvSpPr>
          <p:cNvPr id="3" name="Rectangle 2"/>
          <p:cNvSpPr txBox="1">
            <a:spLocks noChangeArrowheads="1"/>
          </p:cNvSpPr>
          <p:nvPr/>
        </p:nvSpPr>
        <p:spPr>
          <a:xfrm>
            <a:off x="428625" y="357188"/>
            <a:ext cx="8229600" cy="642937"/>
          </a:xfrm>
          <a:prstGeom prst="rect">
            <a:avLst/>
          </a:prstGeom>
        </p:spPr>
        <p:txBody>
          <a:bodyPr/>
          <a:lstStyle/>
          <a:p>
            <a:pPr algn="ctr" eaLnBrk="0" hangingPunct="0">
              <a:defRPr/>
            </a:pPr>
            <a:r>
              <a:rPr lang="zh-CN" altLang="en-US" sz="3600" b="1" kern="0" dirty="0">
                <a:solidFill>
                  <a:schemeClr val="hlink"/>
                </a:solidFill>
                <a:effectLst>
                  <a:outerShdw blurRad="38100" dist="38100" dir="2700000" algn="tl">
                    <a:srgbClr val="000000"/>
                  </a:outerShdw>
                </a:effectLst>
                <a:latin typeface="+mj-lt"/>
                <a:ea typeface="+mj-ea"/>
                <a:cs typeface="+mj-cs"/>
              </a:rPr>
              <a:t>布局的概念</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1"/>
          <p:cNvSpPr>
            <a:spLocks noGrp="1"/>
          </p:cNvSpPr>
          <p:nvPr>
            <p:ph idx="1"/>
          </p:nvPr>
        </p:nvSpPr>
        <p:spPr>
          <a:xfrm>
            <a:off x="0" y="1071563"/>
            <a:ext cx="8977313" cy="5286375"/>
          </a:xfrm>
        </p:spPr>
        <p:txBody>
          <a:bodyPr/>
          <a:lstStyle/>
          <a:p>
            <a:pPr lvl="1">
              <a:spcBef>
                <a:spcPts val="200"/>
              </a:spcBef>
              <a:spcAft>
                <a:spcPts val="200"/>
              </a:spcAft>
              <a:buFont typeface="Wingdings" panose="05000000000000000000" pitchFamily="2" charset="2"/>
              <a:buChar char="Ø"/>
            </a:pPr>
            <a:r>
              <a:rPr lang="zh-CN" altLang="en-US" smtClean="0">
                <a:latin typeface="宋体" panose="02010600030101010101" pitchFamily="2" charset="-122"/>
                <a:cs typeface="Tahoma" panose="020B0604030504040204" pitchFamily="34" charset="0"/>
              </a:rPr>
              <a:t>该布局以行为单位依次排列各组件，一行排不下时，另起一行</a:t>
            </a:r>
          </a:p>
          <a:p>
            <a:pPr lvl="1">
              <a:spcBef>
                <a:spcPts val="200"/>
              </a:spcBef>
              <a:spcAft>
                <a:spcPts val="200"/>
              </a:spcAft>
              <a:buFont typeface="Wingdings" panose="05000000000000000000" pitchFamily="2" charset="2"/>
              <a:buChar char="Ø"/>
            </a:pPr>
            <a:r>
              <a:rPr lang="en-US" altLang="zh-CN" smtClean="0">
                <a:latin typeface="宋体" panose="02010600030101010101" pitchFamily="2" charset="-122"/>
                <a:cs typeface="Tahoma" panose="020B0604030504040204" pitchFamily="34" charset="0"/>
              </a:rPr>
              <a:t>JPanel</a:t>
            </a:r>
            <a:r>
              <a:rPr lang="zh-CN" altLang="en-US" smtClean="0">
                <a:latin typeface="宋体" panose="02010600030101010101" pitchFamily="2" charset="-122"/>
                <a:cs typeface="Tahoma" panose="020B0604030504040204" pitchFamily="34" charset="0"/>
              </a:rPr>
              <a:t>的默认布局是</a:t>
            </a:r>
            <a:r>
              <a:rPr lang="en-US" altLang="zh-CN" smtClean="0">
                <a:latin typeface="宋体" panose="02010600030101010101" pitchFamily="2" charset="-122"/>
                <a:cs typeface="Tahoma" panose="020B0604030504040204" pitchFamily="34" charset="0"/>
              </a:rPr>
              <a:t>FlowLayout</a:t>
            </a:r>
          </a:p>
          <a:p>
            <a:pPr lvl="1">
              <a:spcBef>
                <a:spcPts val="200"/>
              </a:spcBef>
              <a:spcAft>
                <a:spcPts val="200"/>
              </a:spcAft>
              <a:buFont typeface="Wingdings" panose="05000000000000000000" pitchFamily="2" charset="2"/>
              <a:buChar char="Ø"/>
            </a:pPr>
            <a:r>
              <a:rPr lang="zh-CN" altLang="en-US" smtClean="0">
                <a:latin typeface="宋体" panose="02010600030101010101" pitchFamily="2" charset="-122"/>
                <a:cs typeface="Tahoma" panose="020B0604030504040204" pitchFamily="34" charset="0"/>
              </a:rPr>
              <a:t>构造方法</a:t>
            </a:r>
          </a:p>
          <a:p>
            <a:pPr marL="1625600" lvl="2" indent="-711200">
              <a:spcBef>
                <a:spcPts val="200"/>
              </a:spcBef>
              <a:spcAft>
                <a:spcPts val="200"/>
              </a:spcAft>
              <a:buFont typeface="Wingdings" panose="05000000000000000000" pitchFamily="2" charset="2"/>
              <a:buChar char="Ø"/>
            </a:pPr>
            <a:r>
              <a:rPr lang="en-US" altLang="zh-CN" sz="2400" smtClean="0">
                <a:solidFill>
                  <a:schemeClr val="tx1"/>
                </a:solidFill>
                <a:latin typeface="宋体" panose="02010600030101010101" pitchFamily="2" charset="-122"/>
                <a:cs typeface="Tahoma" panose="020B0604030504040204" pitchFamily="34" charset="0"/>
              </a:rPr>
              <a:t>FlowLayout();</a:t>
            </a:r>
          </a:p>
          <a:p>
            <a:pPr marL="1625600" lvl="2" indent="-711200">
              <a:spcBef>
                <a:spcPts val="200"/>
              </a:spcBef>
              <a:spcAft>
                <a:spcPts val="200"/>
              </a:spcAft>
              <a:buFont typeface="Wingdings" panose="05000000000000000000" pitchFamily="2" charset="2"/>
              <a:buChar char="Ø"/>
            </a:pPr>
            <a:r>
              <a:rPr lang="en-US" altLang="zh-CN" sz="2400" smtClean="0">
                <a:solidFill>
                  <a:schemeClr val="tx1"/>
                </a:solidFill>
                <a:latin typeface="宋体" panose="02010600030101010101" pitchFamily="2" charset="-122"/>
                <a:cs typeface="Tahoma" panose="020B0604030504040204" pitchFamily="34" charset="0"/>
              </a:rPr>
              <a:t>FlowLayout(int align);</a:t>
            </a:r>
            <a:br>
              <a:rPr lang="en-US" altLang="zh-CN" sz="2400" smtClean="0">
                <a:solidFill>
                  <a:schemeClr val="tx1"/>
                </a:solidFill>
                <a:latin typeface="宋体" panose="02010600030101010101" pitchFamily="2" charset="-122"/>
                <a:cs typeface="Tahoma" panose="020B0604030504040204" pitchFamily="34" charset="0"/>
              </a:rPr>
            </a:br>
            <a:r>
              <a:rPr lang="en-US" altLang="zh-CN" sz="2400" smtClean="0">
                <a:solidFill>
                  <a:schemeClr val="tx1"/>
                </a:solidFill>
                <a:latin typeface="宋体" panose="02010600030101010101" pitchFamily="2" charset="-122"/>
                <a:cs typeface="Tahoma" panose="020B0604030504040204" pitchFamily="34" charset="0"/>
              </a:rPr>
              <a:t>//align</a:t>
            </a:r>
            <a:r>
              <a:rPr lang="zh-CN" altLang="en-US" sz="2400" smtClean="0">
                <a:solidFill>
                  <a:schemeClr val="tx1"/>
                </a:solidFill>
                <a:latin typeface="宋体" panose="02010600030101010101" pitchFamily="2" charset="-122"/>
                <a:cs typeface="Tahoma" panose="020B0604030504040204" pitchFamily="34" charset="0"/>
              </a:rPr>
              <a:t>一般取值有：</a:t>
            </a:r>
            <a:r>
              <a:rPr lang="en-US" altLang="zh-CN" sz="2400" smtClean="0">
                <a:solidFill>
                  <a:schemeClr val="tx1"/>
                </a:solidFill>
                <a:latin typeface="宋体" panose="02010600030101010101" pitchFamily="2" charset="-122"/>
                <a:cs typeface="Tahoma" panose="020B0604030504040204" pitchFamily="34" charset="0"/>
              </a:rPr>
              <a:t>CENTER</a:t>
            </a:r>
            <a:r>
              <a:rPr lang="zh-CN" altLang="en-US" sz="2400" smtClean="0">
                <a:solidFill>
                  <a:schemeClr val="tx1"/>
                </a:solidFill>
                <a:latin typeface="宋体" panose="02010600030101010101" pitchFamily="2" charset="-122"/>
                <a:cs typeface="Tahoma" panose="020B0604030504040204" pitchFamily="34" charset="0"/>
              </a:rPr>
              <a:t>、</a:t>
            </a:r>
            <a:r>
              <a:rPr lang="en-US" altLang="zh-CN" sz="2400" smtClean="0">
                <a:solidFill>
                  <a:schemeClr val="tx1"/>
                </a:solidFill>
                <a:latin typeface="宋体" panose="02010600030101010101" pitchFamily="2" charset="-122"/>
                <a:cs typeface="Tahoma" panose="020B0604030504040204" pitchFamily="34" charset="0"/>
              </a:rPr>
              <a:t>LEFT</a:t>
            </a:r>
            <a:r>
              <a:rPr lang="zh-CN" altLang="en-US" sz="2400" smtClean="0">
                <a:solidFill>
                  <a:schemeClr val="tx1"/>
                </a:solidFill>
                <a:latin typeface="宋体" panose="02010600030101010101" pitchFamily="2" charset="-122"/>
                <a:cs typeface="Tahoma" panose="020B0604030504040204" pitchFamily="34" charset="0"/>
              </a:rPr>
              <a:t>、</a:t>
            </a:r>
            <a:r>
              <a:rPr lang="en-US" altLang="zh-CN" sz="2400" smtClean="0">
                <a:solidFill>
                  <a:schemeClr val="tx1"/>
                </a:solidFill>
                <a:latin typeface="宋体" panose="02010600030101010101" pitchFamily="2" charset="-122"/>
                <a:cs typeface="Tahoma" panose="020B0604030504040204" pitchFamily="34" charset="0"/>
              </a:rPr>
              <a:t>RIGHT</a:t>
            </a:r>
          </a:p>
          <a:p>
            <a:pPr marL="1625600" lvl="2" indent="-711200">
              <a:spcBef>
                <a:spcPts val="200"/>
              </a:spcBef>
              <a:spcAft>
                <a:spcPts val="200"/>
              </a:spcAft>
              <a:buFont typeface="Wingdings" panose="05000000000000000000" pitchFamily="2" charset="2"/>
              <a:buChar char="Ø"/>
            </a:pPr>
            <a:r>
              <a:rPr lang="en-US" altLang="zh-CN" sz="2400" smtClean="0">
                <a:solidFill>
                  <a:schemeClr val="tx1"/>
                </a:solidFill>
                <a:latin typeface="宋体" panose="02010600030101010101" pitchFamily="2" charset="-122"/>
                <a:cs typeface="Tahoma" panose="020B0604030504040204" pitchFamily="34" charset="0"/>
              </a:rPr>
              <a:t>FlowLayout(int align,int hgap,int vgap);</a:t>
            </a:r>
            <a:br>
              <a:rPr lang="en-US" altLang="zh-CN" sz="2400" smtClean="0">
                <a:solidFill>
                  <a:schemeClr val="tx1"/>
                </a:solidFill>
                <a:latin typeface="宋体" panose="02010600030101010101" pitchFamily="2" charset="-122"/>
                <a:cs typeface="Tahoma" panose="020B0604030504040204" pitchFamily="34" charset="0"/>
              </a:rPr>
            </a:br>
            <a:r>
              <a:rPr lang="en-US" altLang="zh-CN" sz="2400" smtClean="0">
                <a:solidFill>
                  <a:schemeClr val="tx1"/>
                </a:solidFill>
                <a:latin typeface="宋体" panose="02010600030101010101" pitchFamily="2" charset="-122"/>
                <a:cs typeface="Tahoma" panose="020B0604030504040204" pitchFamily="34" charset="0"/>
              </a:rPr>
              <a:t>//hgap</a:t>
            </a:r>
            <a:r>
              <a:rPr lang="zh-CN" altLang="en-US" sz="2400" smtClean="0">
                <a:solidFill>
                  <a:schemeClr val="tx1"/>
                </a:solidFill>
                <a:latin typeface="宋体" panose="02010600030101010101" pitchFamily="2" charset="-122"/>
                <a:cs typeface="Tahoma" panose="020B0604030504040204" pitchFamily="34" charset="0"/>
              </a:rPr>
              <a:t>和</a:t>
            </a:r>
            <a:r>
              <a:rPr lang="en-US" altLang="zh-CN" sz="2400" smtClean="0">
                <a:solidFill>
                  <a:schemeClr val="tx1"/>
                </a:solidFill>
                <a:latin typeface="宋体" panose="02010600030101010101" pitchFamily="2" charset="-122"/>
                <a:cs typeface="Tahoma" panose="020B0604030504040204" pitchFamily="34" charset="0"/>
              </a:rPr>
              <a:t>vgap</a:t>
            </a:r>
            <a:r>
              <a:rPr lang="zh-CN" altLang="en-US" sz="2400" smtClean="0">
                <a:solidFill>
                  <a:schemeClr val="tx1"/>
                </a:solidFill>
                <a:latin typeface="宋体" panose="02010600030101010101" pitchFamily="2" charset="-122"/>
                <a:cs typeface="Tahoma" panose="020B0604030504040204" pitchFamily="34" charset="0"/>
              </a:rPr>
              <a:t>指定组件与容器起始边界以及组件间的水平和垂直间距，默认值为</a:t>
            </a:r>
            <a:r>
              <a:rPr lang="en-US" altLang="zh-CN" sz="2400" smtClean="0">
                <a:solidFill>
                  <a:schemeClr val="tx1"/>
                </a:solidFill>
                <a:latin typeface="宋体" panose="02010600030101010101" pitchFamily="2" charset="-122"/>
                <a:cs typeface="Tahoma" panose="020B0604030504040204" pitchFamily="34" charset="0"/>
              </a:rPr>
              <a:t>5</a:t>
            </a:r>
            <a:r>
              <a:rPr lang="zh-CN" altLang="en-US" sz="2400" smtClean="0">
                <a:solidFill>
                  <a:schemeClr val="tx1"/>
                </a:solidFill>
                <a:latin typeface="宋体" panose="02010600030101010101" pitchFamily="2" charset="-122"/>
                <a:cs typeface="Tahoma" panose="020B0604030504040204" pitchFamily="34" charset="0"/>
              </a:rPr>
              <a:t>个像素</a:t>
            </a:r>
          </a:p>
          <a:p>
            <a:pPr lvl="1">
              <a:spcBef>
                <a:spcPts val="200"/>
              </a:spcBef>
              <a:spcAft>
                <a:spcPts val="200"/>
              </a:spcAft>
              <a:buFont typeface="Wingdings" panose="05000000000000000000" pitchFamily="2" charset="2"/>
              <a:buChar char="Ø"/>
            </a:pPr>
            <a:r>
              <a:rPr lang="zh-CN" altLang="en-US" sz="2400" smtClean="0">
                <a:solidFill>
                  <a:schemeClr val="tx1"/>
                </a:solidFill>
                <a:latin typeface="宋体" panose="02010600030101010101" pitchFamily="2" charset="-122"/>
                <a:cs typeface="Tahoma" panose="020B0604030504040204" pitchFamily="34" charset="0"/>
              </a:rPr>
              <a:t>例如：</a:t>
            </a:r>
            <a:r>
              <a:rPr lang="en-US" altLang="zh-CN" sz="2400" smtClean="0">
                <a:solidFill>
                  <a:schemeClr val="tx1"/>
                </a:solidFill>
                <a:latin typeface="宋体" panose="02010600030101010101" pitchFamily="2" charset="-122"/>
                <a:cs typeface="Tahoma" panose="020B0604030504040204" pitchFamily="34" charset="0"/>
              </a:rPr>
              <a:t>FlowLayout layout = new</a:t>
            </a:r>
            <a:br>
              <a:rPr lang="en-US" altLang="zh-CN" sz="2400" smtClean="0">
                <a:solidFill>
                  <a:schemeClr val="tx1"/>
                </a:solidFill>
                <a:latin typeface="宋体" panose="02010600030101010101" pitchFamily="2" charset="-122"/>
                <a:cs typeface="Tahoma" panose="020B0604030504040204" pitchFamily="34" charset="0"/>
              </a:rPr>
            </a:br>
            <a:r>
              <a:rPr lang="en-US" altLang="zh-CN" sz="2400" smtClean="0">
                <a:solidFill>
                  <a:schemeClr val="tx1"/>
                </a:solidFill>
                <a:latin typeface="宋体" panose="02010600030101010101" pitchFamily="2" charset="-122"/>
                <a:cs typeface="Tahoma" panose="020B0604030504040204" pitchFamily="34" charset="0"/>
              </a:rPr>
              <a:t>    FlowLayout(FlowLayout.LEFT, 10, 10);</a:t>
            </a:r>
          </a:p>
          <a:p>
            <a:pPr>
              <a:spcBef>
                <a:spcPts val="200"/>
              </a:spcBef>
              <a:spcAft>
                <a:spcPts val="200"/>
              </a:spcAft>
            </a:pPr>
            <a:endParaRPr lang="zh-CN" altLang="en-US" sz="2400" smtClean="0"/>
          </a:p>
        </p:txBody>
      </p:sp>
      <p:sp>
        <p:nvSpPr>
          <p:cNvPr id="3" name="Rectangle 2"/>
          <p:cNvSpPr txBox="1">
            <a:spLocks noChangeArrowheads="1"/>
          </p:cNvSpPr>
          <p:nvPr/>
        </p:nvSpPr>
        <p:spPr>
          <a:xfrm>
            <a:off x="428625" y="357188"/>
            <a:ext cx="8229600" cy="642937"/>
          </a:xfrm>
          <a:prstGeom prst="rect">
            <a:avLst/>
          </a:prstGeom>
        </p:spPr>
        <p:txBody>
          <a:bodyPr/>
          <a:lstStyle/>
          <a:p>
            <a:pPr algn="ctr" eaLnBrk="0" hangingPunct="0">
              <a:defRPr/>
            </a:pPr>
            <a:r>
              <a:rPr lang="en-US" altLang="zh-CN" sz="3600" b="1" dirty="0" err="1">
                <a:solidFill>
                  <a:srgbClr val="FFC000"/>
                </a:solidFill>
                <a:effectLst>
                  <a:outerShdw blurRad="38100" dist="38100" dir="2700000" algn="tl">
                    <a:srgbClr val="000000">
                      <a:alpha val="43137"/>
                    </a:srgbClr>
                  </a:outerShdw>
                </a:effectLst>
                <a:latin typeface="宋体" pitchFamily="2" charset="-122"/>
                <a:cs typeface="Tahoma" pitchFamily="34" charset="0"/>
              </a:rPr>
              <a:t>FlowLayout</a:t>
            </a:r>
            <a:endParaRPr lang="zh-CN" altLang="en-US" sz="3600" b="1" kern="0" dirty="0">
              <a:solidFill>
                <a:srgbClr val="FFC0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1"/>
          <p:cNvSpPr>
            <a:spLocks noGrp="1"/>
          </p:cNvSpPr>
          <p:nvPr>
            <p:ph idx="1"/>
          </p:nvPr>
        </p:nvSpPr>
        <p:spPr>
          <a:xfrm>
            <a:off x="71438" y="1143000"/>
            <a:ext cx="8977312" cy="4983163"/>
          </a:xfrm>
        </p:spPr>
        <p:txBody>
          <a:bodyPr/>
          <a:lstStyle/>
          <a:p>
            <a:pPr marL="1625600" lvl="2" indent="-711200">
              <a:buClr>
                <a:srgbClr val="FFFF00"/>
              </a:buClr>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创建</a:t>
            </a:r>
            <a:r>
              <a:rPr lang="en-US" altLang="zh-CN" dirty="0" err="1" smtClean="0">
                <a:latin typeface="宋体" panose="02010600030101010101" pitchFamily="2" charset="-122"/>
                <a:cs typeface="Tahoma" panose="020B0604030504040204" pitchFamily="34" charset="0"/>
              </a:rPr>
              <a:t>FlowLayout</a:t>
            </a:r>
            <a:r>
              <a:rPr lang="zh-CN" altLang="en-US" dirty="0" smtClean="0">
                <a:latin typeface="宋体" panose="02010600030101010101" pitchFamily="2" charset="-122"/>
                <a:cs typeface="Tahoma" panose="020B0604030504040204" pitchFamily="34" charset="0"/>
              </a:rPr>
              <a:t>布局对象</a:t>
            </a:r>
            <a:br>
              <a:rPr lang="zh-CN" altLang="en-US" dirty="0" smtClean="0">
                <a:latin typeface="宋体" panose="02010600030101010101" pitchFamily="2" charset="-122"/>
                <a:cs typeface="Tahoma" panose="020B0604030504040204" pitchFamily="34" charset="0"/>
              </a:rPr>
            </a:br>
            <a:r>
              <a:rPr lang="en-US" altLang="zh-CN" dirty="0" err="1" smtClean="0">
                <a:latin typeface="宋体" panose="02010600030101010101" pitchFamily="2" charset="-122"/>
                <a:cs typeface="Tahoma" panose="020B0604030504040204" pitchFamily="34" charset="0"/>
              </a:rPr>
              <a:t>FlowLayout</a:t>
            </a:r>
            <a:r>
              <a:rPr lang="en-US" altLang="zh-CN" dirty="0" smtClean="0">
                <a:latin typeface="宋体" panose="02010600030101010101" pitchFamily="2" charset="-122"/>
                <a:cs typeface="Tahoma" panose="020B0604030504040204" pitchFamily="34" charset="0"/>
              </a:rPr>
              <a:t> l = new </a:t>
            </a:r>
            <a:r>
              <a:rPr lang="en-US" altLang="zh-CN" dirty="0" err="1" smtClean="0">
                <a:latin typeface="宋体" panose="02010600030101010101" pitchFamily="2" charset="-122"/>
                <a:cs typeface="Tahoma" panose="020B0604030504040204" pitchFamily="34" charset="0"/>
              </a:rPr>
              <a:t>FlowLayout</a:t>
            </a:r>
            <a:r>
              <a:rPr lang="en-US" altLang="zh-CN" dirty="0" smtClean="0">
                <a:latin typeface="宋体" panose="02010600030101010101" pitchFamily="2" charset="-122"/>
                <a:cs typeface="Tahoma" panose="020B0604030504040204" pitchFamily="34" charset="0"/>
              </a:rPr>
              <a:t>();</a:t>
            </a:r>
          </a:p>
          <a:p>
            <a:pPr marL="1625600" lvl="2" indent="-711200">
              <a:buClr>
                <a:srgbClr val="FFFF00"/>
              </a:buClr>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创建容器对象</a:t>
            </a:r>
            <a:br>
              <a:rPr lang="zh-CN" altLang="en-US" dirty="0" smtClean="0">
                <a:latin typeface="宋体" panose="02010600030101010101" pitchFamily="2" charset="-122"/>
                <a:cs typeface="Tahoma" panose="020B0604030504040204" pitchFamily="34" charset="0"/>
              </a:rPr>
            </a:br>
            <a:r>
              <a:rPr lang="en-US" altLang="zh-CN" dirty="0" err="1" smtClean="0">
                <a:latin typeface="宋体" panose="02010600030101010101" pitchFamily="2" charset="-122"/>
                <a:cs typeface="Tahoma" panose="020B0604030504040204" pitchFamily="34" charset="0"/>
              </a:rPr>
              <a:t>JPanel</a:t>
            </a:r>
            <a:r>
              <a:rPr lang="en-US" altLang="zh-CN" dirty="0" smtClean="0">
                <a:latin typeface="宋体" panose="02010600030101010101" pitchFamily="2" charset="-122"/>
                <a:cs typeface="Tahoma" panose="020B0604030504040204" pitchFamily="34" charset="0"/>
              </a:rPr>
              <a:t> panel = new </a:t>
            </a:r>
            <a:r>
              <a:rPr lang="en-US" altLang="zh-CN" dirty="0" err="1" smtClean="0">
                <a:latin typeface="宋体" panose="02010600030101010101" pitchFamily="2" charset="-122"/>
                <a:cs typeface="Tahoma" panose="020B0604030504040204" pitchFamily="34" charset="0"/>
              </a:rPr>
              <a:t>JPanel</a:t>
            </a:r>
            <a:r>
              <a:rPr lang="en-US" altLang="zh-CN" dirty="0" smtClean="0">
                <a:latin typeface="宋体" panose="02010600030101010101" pitchFamily="2" charset="-122"/>
                <a:cs typeface="Tahoma" panose="020B0604030504040204" pitchFamily="34" charset="0"/>
              </a:rPr>
              <a:t>();</a:t>
            </a:r>
          </a:p>
          <a:p>
            <a:pPr marL="1625600" lvl="2" indent="-711200">
              <a:buClr>
                <a:srgbClr val="FFFF00"/>
              </a:buClr>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设置容器对象的布局或使用默认布局</a:t>
            </a:r>
            <a:br>
              <a:rPr lang="zh-CN" altLang="en-US" dirty="0" smtClean="0">
                <a:latin typeface="宋体" panose="02010600030101010101" pitchFamily="2" charset="-122"/>
                <a:cs typeface="Tahoma" panose="020B0604030504040204" pitchFamily="34" charset="0"/>
              </a:rPr>
            </a:br>
            <a:r>
              <a:rPr lang="en-US" altLang="zh-CN" dirty="0" err="1" smtClean="0">
                <a:latin typeface="宋体" panose="02010600030101010101" pitchFamily="2" charset="-122"/>
                <a:cs typeface="Tahoma" panose="020B0604030504040204" pitchFamily="34" charset="0"/>
              </a:rPr>
              <a:t>panel.setLayout</a:t>
            </a:r>
            <a:r>
              <a:rPr lang="en-US" altLang="zh-CN" dirty="0" smtClean="0">
                <a:latin typeface="宋体" panose="02010600030101010101" pitchFamily="2" charset="-122"/>
                <a:cs typeface="Tahoma" panose="020B0604030504040204" pitchFamily="34" charset="0"/>
              </a:rPr>
              <a:t>(l);</a:t>
            </a:r>
          </a:p>
          <a:p>
            <a:pPr marL="1625600" lvl="2" indent="-711200">
              <a:buClr>
                <a:srgbClr val="FFFF00"/>
              </a:buClr>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向容器中添加组件对象</a:t>
            </a:r>
            <a:r>
              <a:rPr lang="en-US" altLang="zh-CN" dirty="0" smtClean="0">
                <a:latin typeface="宋体" panose="02010600030101010101" pitchFamily="2" charset="-122"/>
                <a:cs typeface="Tahoma" panose="020B0604030504040204" pitchFamily="34" charset="0"/>
              </a:rPr>
              <a:t>(</a:t>
            </a:r>
            <a:r>
              <a:rPr lang="zh-CN" altLang="en-US" dirty="0" smtClean="0">
                <a:latin typeface="宋体" panose="02010600030101010101" pitchFamily="2" charset="-122"/>
                <a:cs typeface="Tahoma" panose="020B0604030504040204" pitchFamily="34" charset="0"/>
              </a:rPr>
              <a:t>设组件对象已创建</a:t>
            </a:r>
            <a:r>
              <a:rPr lang="en-US" altLang="zh-CN" dirty="0" smtClean="0">
                <a:latin typeface="宋体" panose="02010600030101010101" pitchFamily="2" charset="-122"/>
                <a:cs typeface="Tahoma" panose="020B0604030504040204" pitchFamily="34" charset="0"/>
              </a:rPr>
              <a:t>)</a:t>
            </a:r>
            <a:br>
              <a:rPr lang="en-US" altLang="zh-CN" dirty="0" smtClean="0">
                <a:latin typeface="宋体" panose="02010600030101010101" pitchFamily="2" charset="-122"/>
                <a:cs typeface="Tahoma" panose="020B0604030504040204" pitchFamily="34" charset="0"/>
              </a:rPr>
            </a:br>
            <a:r>
              <a:rPr lang="en-US" altLang="zh-CN" dirty="0" err="1" smtClean="0">
                <a:latin typeface="宋体" panose="02010600030101010101" pitchFamily="2" charset="-122"/>
                <a:cs typeface="Tahoma" panose="020B0604030504040204" pitchFamily="34" charset="0"/>
              </a:rPr>
              <a:t>panel.add</a:t>
            </a:r>
            <a:r>
              <a:rPr lang="en-US" altLang="zh-CN" dirty="0" smtClean="0">
                <a:latin typeface="宋体" panose="02010600030101010101" pitchFamily="2" charset="-122"/>
                <a:cs typeface="Tahoma" panose="020B0604030504040204" pitchFamily="34" charset="0"/>
              </a:rPr>
              <a:t>(</a:t>
            </a:r>
            <a:r>
              <a:rPr lang="zh-CN" altLang="en-US" dirty="0" smtClean="0">
                <a:latin typeface="宋体" panose="02010600030101010101" pitchFamily="2" charset="-122"/>
                <a:cs typeface="Tahoma" panose="020B0604030504040204" pitchFamily="34" charset="0"/>
              </a:rPr>
              <a:t>组件对象</a:t>
            </a:r>
            <a:r>
              <a:rPr lang="en-US" altLang="zh-CN" dirty="0" smtClean="0">
                <a:latin typeface="宋体" panose="02010600030101010101" pitchFamily="2" charset="-122"/>
                <a:cs typeface="Tahoma" panose="020B0604030504040204" pitchFamily="34" charset="0"/>
              </a:rPr>
              <a:t>);</a:t>
            </a:r>
          </a:p>
          <a:p>
            <a:endParaRPr lang="zh-CN" altLang="en-US" dirty="0" smtClean="0"/>
          </a:p>
        </p:txBody>
      </p:sp>
      <p:sp>
        <p:nvSpPr>
          <p:cNvPr id="3" name="Rectangle 2"/>
          <p:cNvSpPr txBox="1">
            <a:spLocks noChangeArrowheads="1"/>
          </p:cNvSpPr>
          <p:nvPr/>
        </p:nvSpPr>
        <p:spPr>
          <a:xfrm>
            <a:off x="428625" y="357188"/>
            <a:ext cx="8229600" cy="642937"/>
          </a:xfrm>
          <a:prstGeom prst="rect">
            <a:avLst/>
          </a:prstGeom>
        </p:spPr>
        <p:txBody>
          <a:bodyPr/>
          <a:lstStyle/>
          <a:p>
            <a:pPr marL="711200" lvl="1" algn="ctr">
              <a:buClr>
                <a:schemeClr val="tx1"/>
              </a:buClr>
              <a:defRPr/>
            </a:pPr>
            <a:r>
              <a:rPr lang="en-US" altLang="zh-CN" sz="3600" b="1" dirty="0" err="1">
                <a:solidFill>
                  <a:srgbClr val="FFC000"/>
                </a:solidFill>
                <a:effectLst>
                  <a:outerShdw blurRad="38100" dist="38100" dir="2700000" algn="tl">
                    <a:srgbClr val="000000">
                      <a:alpha val="43137"/>
                    </a:srgbClr>
                  </a:outerShdw>
                </a:effectLst>
                <a:latin typeface="宋体" pitchFamily="2" charset="-122"/>
                <a:cs typeface="Tahoma" pitchFamily="34" charset="0"/>
              </a:rPr>
              <a:t>FlowLayout</a:t>
            </a:r>
            <a:r>
              <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rPr>
              <a:t>布局的使用</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533400" y="1143000"/>
            <a:ext cx="8305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SzPct val="90000"/>
            </a:pPr>
            <a:r>
              <a:rPr lang="zh-CN" altLang="en-US" sz="3600" smtClean="0"/>
              <a:t>什么是组件</a:t>
            </a:r>
            <a:r>
              <a:rPr lang="en-US" altLang="zh-CN" sz="3600" smtClean="0"/>
              <a:t>?</a:t>
            </a:r>
          </a:p>
          <a:p>
            <a:pPr marL="990600" lvl="1" indent="-533400">
              <a:buSzPct val="90000"/>
            </a:pPr>
            <a:r>
              <a:rPr lang="zh-CN" altLang="en-US" smtClean="0"/>
              <a:t>构成图形用户界面的元素，拿来即用</a:t>
            </a:r>
          </a:p>
          <a:p>
            <a:pPr marL="1371600" lvl="2" indent="-457200">
              <a:buSzPct val="90000"/>
            </a:pPr>
            <a:r>
              <a:rPr lang="zh-CN" altLang="en-US" smtClean="0"/>
              <a:t>用图形表示</a:t>
            </a:r>
            <a:r>
              <a:rPr lang="en-US" altLang="zh-CN" smtClean="0"/>
              <a:t>(</a:t>
            </a:r>
            <a:r>
              <a:rPr lang="zh-CN" altLang="en-US" smtClean="0"/>
              <a:t>能在屏幕上显示，能和用户进行交互</a:t>
            </a:r>
            <a:r>
              <a:rPr lang="en-US" altLang="zh-CN" smtClean="0"/>
              <a:t>)</a:t>
            </a:r>
          </a:p>
          <a:p>
            <a:pPr marL="990600" lvl="1" indent="-533400">
              <a:buSzPct val="90000"/>
            </a:pPr>
            <a:r>
              <a:rPr lang="en-US" altLang="zh-CN" smtClean="0"/>
              <a:t>Button</a:t>
            </a:r>
            <a:r>
              <a:rPr lang="zh-CN" altLang="en-US" smtClean="0"/>
              <a:t>、</a:t>
            </a:r>
            <a:r>
              <a:rPr lang="en-US" altLang="zh-CN" smtClean="0"/>
              <a:t>Checkbox</a:t>
            </a:r>
            <a:r>
              <a:rPr lang="zh-CN" altLang="en-US" smtClean="0"/>
              <a:t>、</a:t>
            </a:r>
            <a:r>
              <a:rPr lang="en-US" altLang="zh-CN" smtClean="0"/>
              <a:t>Scrollbar</a:t>
            </a:r>
            <a:r>
              <a:rPr lang="zh-CN" altLang="en-US" smtClean="0"/>
              <a:t>、</a:t>
            </a:r>
            <a:r>
              <a:rPr lang="en-US" altLang="zh-CN" smtClean="0"/>
              <a:t>Choice</a:t>
            </a:r>
            <a:r>
              <a:rPr lang="zh-CN" altLang="en-US" smtClean="0"/>
              <a:t>、</a:t>
            </a:r>
            <a:r>
              <a:rPr lang="en-US" altLang="zh-CN" smtClean="0"/>
              <a:t>Frame</a:t>
            </a:r>
            <a:endParaRPr lang="en-US" altLang="zh-CN" dirty="0" smtClean="0"/>
          </a:p>
        </p:txBody>
      </p:sp>
      <p:pic>
        <p:nvPicPr>
          <p:cNvPr id="6" name="Picture 4" descr="InternalFrameDe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929063"/>
            <a:ext cx="3505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DD-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929063"/>
            <a:ext cx="3508375"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4bFrameDemo-w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29063"/>
            <a:ext cx="2114550"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58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out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755650" y="1268413"/>
            <a:ext cx="8083550" cy="2008187"/>
          </a:xfrm>
        </p:spPr>
        <p:txBody>
          <a:bodyPr/>
          <a:lstStyle/>
          <a:p>
            <a:pPr marL="666750" lvl="1" indent="-476250">
              <a:lnSpc>
                <a:spcPct val="120000"/>
              </a:lnSpc>
              <a:buClr>
                <a:srgbClr val="FF9933"/>
              </a:buClr>
              <a:buFont typeface="Wingdings" panose="05000000000000000000" pitchFamily="2" charset="2"/>
              <a:buNone/>
              <a:tabLst>
                <a:tab pos="762000" algn="l"/>
              </a:tabLst>
            </a:pPr>
            <a:r>
              <a:rPr lang="zh-CN" altLang="en-US" sz="2400" smtClean="0">
                <a:ea typeface="楷体_GB2312" pitchFamily="49" charset="-122"/>
              </a:rPr>
              <a:t>例如，</a:t>
            </a:r>
            <a:r>
              <a:rPr lang="en-US" altLang="zh-CN" sz="2400" smtClean="0"/>
              <a:t>setLayout(new FlowLayout(FlowLayout.LEFT, 10, 20));</a:t>
            </a:r>
            <a:endParaRPr lang="en-US" altLang="zh-CN" sz="2400" smtClean="0">
              <a:ea typeface="楷体_GB2312" pitchFamily="49" charset="-122"/>
            </a:endParaRPr>
          </a:p>
          <a:p>
            <a:pPr marL="666750" lvl="1" indent="-476250">
              <a:lnSpc>
                <a:spcPct val="120000"/>
              </a:lnSpc>
              <a:buClr>
                <a:schemeClr val="accent2"/>
              </a:buClr>
              <a:buFont typeface="Wingdings" panose="05000000000000000000" pitchFamily="2" charset="2"/>
              <a:buChar char="ü"/>
              <a:tabLst>
                <a:tab pos="762000" algn="l"/>
              </a:tabLst>
            </a:pPr>
            <a:r>
              <a:rPr lang="zh-CN" altLang="en-US" sz="2400" smtClean="0">
                <a:ea typeface="楷体_GB2312" pitchFamily="49" charset="-122"/>
              </a:rPr>
              <a:t>缺点：当用户对由</a:t>
            </a:r>
            <a:r>
              <a:rPr lang="en-US" altLang="zh-CN" sz="2400" smtClean="0">
                <a:ea typeface="楷体_GB2312" pitchFamily="49" charset="-122"/>
              </a:rPr>
              <a:t>FlowLayout</a:t>
            </a:r>
            <a:r>
              <a:rPr lang="zh-CN" altLang="en-US" sz="2400" smtClean="0">
                <a:ea typeface="楷体_GB2312" pitchFamily="49" charset="-122"/>
              </a:rPr>
              <a:t>布局管理的区域进行缩放时，布局发生变化。</a:t>
            </a:r>
          </a:p>
        </p:txBody>
      </p:sp>
      <p:pic>
        <p:nvPicPr>
          <p:cNvPr id="8294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938" y="3429000"/>
            <a:ext cx="7848600" cy="1143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2948" name="Rectangle 7"/>
          <p:cNvSpPr>
            <a:spLocks noChangeArrowheads="1"/>
          </p:cNvSpPr>
          <p:nvPr/>
        </p:nvSpPr>
        <p:spPr bwMode="auto">
          <a:xfrm>
            <a:off x="1905000" y="5181600"/>
            <a:ext cx="5562600" cy="685800"/>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lnSpc>
                <a:spcPct val="120000"/>
              </a:lnSpc>
              <a:spcBef>
                <a:spcPct val="20000"/>
              </a:spcBef>
              <a:buClr>
                <a:srgbClr val="FF9933"/>
              </a:buClr>
              <a:buFont typeface="Wingdings" panose="05000000000000000000" pitchFamily="2" charset="2"/>
              <a:buNone/>
            </a:pPr>
            <a:r>
              <a:rPr lang="zh-CN" altLang="en-US" sz="2800" b="1">
                <a:solidFill>
                  <a:srgbClr val="FF0000"/>
                </a:solidFill>
              </a:rPr>
              <a:t>该布局适用于组件个数较少的情况。</a:t>
            </a:r>
          </a:p>
        </p:txBody>
      </p:sp>
      <p:sp>
        <p:nvSpPr>
          <p:cNvPr id="5" name="Rectangle 2"/>
          <p:cNvSpPr txBox="1">
            <a:spLocks noChangeArrowheads="1"/>
          </p:cNvSpPr>
          <p:nvPr/>
        </p:nvSpPr>
        <p:spPr>
          <a:xfrm>
            <a:off x="428625" y="285750"/>
            <a:ext cx="8229600" cy="642938"/>
          </a:xfrm>
          <a:prstGeom prst="rect">
            <a:avLst/>
          </a:prstGeom>
        </p:spPr>
        <p:txBody>
          <a:bodyPr/>
          <a:lstStyle/>
          <a:p>
            <a:pPr marL="711200" lvl="1" algn="ctr">
              <a:buClr>
                <a:schemeClr val="tx1"/>
              </a:buClr>
              <a:defRPr/>
            </a:pPr>
            <a:r>
              <a:rPr lang="en-US" altLang="zh-CN" sz="3600" b="1" dirty="0" err="1">
                <a:solidFill>
                  <a:srgbClr val="FFC000"/>
                </a:solidFill>
                <a:effectLst>
                  <a:outerShdw blurRad="38100" dist="38100" dir="2700000" algn="tl">
                    <a:srgbClr val="000000">
                      <a:alpha val="43137"/>
                    </a:srgbClr>
                  </a:outerShdw>
                </a:effectLst>
                <a:latin typeface="宋体" pitchFamily="2" charset="-122"/>
                <a:cs typeface="Tahoma" pitchFamily="34" charset="0"/>
              </a:rPr>
              <a:t>FlowLayout</a:t>
            </a:r>
            <a:r>
              <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rPr>
              <a:t>布局的使用</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1"/>
          <p:cNvSpPr>
            <a:spLocks noGrp="1"/>
          </p:cNvSpPr>
          <p:nvPr>
            <p:ph idx="1"/>
          </p:nvPr>
        </p:nvSpPr>
        <p:spPr>
          <a:xfrm>
            <a:off x="71438" y="1214438"/>
            <a:ext cx="8977312" cy="4911725"/>
          </a:xfrm>
        </p:spPr>
        <p:txBody>
          <a:bodyPr/>
          <a:lstStyle/>
          <a:p>
            <a:pPr lvl="1">
              <a:lnSpc>
                <a:spcPct val="90000"/>
              </a:lnSpc>
              <a:buFont typeface="Wingdings" panose="05000000000000000000" pitchFamily="2" charset="2"/>
              <a:buChar char="n"/>
            </a:pPr>
            <a:r>
              <a:rPr lang="zh-CN" altLang="en-US" smtClean="0">
                <a:latin typeface="宋体" panose="02010600030101010101" pitchFamily="2" charset="-122"/>
                <a:cs typeface="Tahoma" panose="020B0604030504040204" pitchFamily="34" charset="0"/>
              </a:rPr>
              <a:t>按照东、西、南、北、中</a:t>
            </a:r>
            <a:r>
              <a:rPr lang="en-US" altLang="zh-CN" smtClean="0">
                <a:latin typeface="宋体" panose="02010600030101010101" pitchFamily="2" charset="-122"/>
                <a:cs typeface="Tahoma" panose="020B0604030504040204" pitchFamily="34" charset="0"/>
              </a:rPr>
              <a:t>5</a:t>
            </a:r>
            <a:r>
              <a:rPr lang="zh-CN" altLang="en-US" smtClean="0">
                <a:latin typeface="宋体" panose="02010600030101010101" pitchFamily="2" charset="-122"/>
                <a:cs typeface="Tahoma" panose="020B0604030504040204" pitchFamily="34" charset="0"/>
              </a:rPr>
              <a:t>个方位排列各组件</a:t>
            </a:r>
          </a:p>
          <a:p>
            <a:pPr lvl="1">
              <a:lnSpc>
                <a:spcPct val="90000"/>
              </a:lnSpc>
              <a:buFont typeface="Wingdings" panose="05000000000000000000" pitchFamily="2" charset="2"/>
              <a:buChar char="n"/>
            </a:pPr>
            <a:r>
              <a:rPr lang="zh-CN" altLang="en-US" smtClean="0">
                <a:latin typeface="宋体" panose="02010600030101010101" pitchFamily="2" charset="-122"/>
                <a:cs typeface="Tahoma" panose="020B0604030504040204" pitchFamily="34" charset="0"/>
              </a:rPr>
              <a:t>顶层容器</a:t>
            </a:r>
            <a:r>
              <a:rPr lang="en-US" altLang="zh-CN" smtClean="0">
                <a:latin typeface="宋体" panose="02010600030101010101" pitchFamily="2" charset="-122"/>
                <a:cs typeface="Tahoma" panose="020B0604030504040204" pitchFamily="34" charset="0"/>
              </a:rPr>
              <a:t>JFrame</a:t>
            </a:r>
            <a:r>
              <a:rPr lang="zh-CN" altLang="en-US" smtClean="0">
                <a:latin typeface="宋体" panose="02010600030101010101" pitchFamily="2" charset="-122"/>
                <a:cs typeface="Tahoma" panose="020B0604030504040204" pitchFamily="34" charset="0"/>
              </a:rPr>
              <a:t>、</a:t>
            </a:r>
            <a:r>
              <a:rPr lang="en-US" altLang="zh-CN" smtClean="0">
                <a:latin typeface="宋体" panose="02010600030101010101" pitchFamily="2" charset="-122"/>
                <a:cs typeface="Tahoma" panose="020B0604030504040204" pitchFamily="34" charset="0"/>
              </a:rPr>
              <a:t>JApplet</a:t>
            </a:r>
            <a:r>
              <a:rPr lang="zh-CN" altLang="en-US" smtClean="0">
                <a:latin typeface="宋体" panose="02010600030101010101" pitchFamily="2" charset="-122"/>
                <a:cs typeface="Tahoma" panose="020B0604030504040204" pitchFamily="34" charset="0"/>
              </a:rPr>
              <a:t>、</a:t>
            </a:r>
            <a:r>
              <a:rPr lang="en-US" altLang="zh-CN" smtClean="0">
                <a:latin typeface="宋体" panose="02010600030101010101" pitchFamily="2" charset="-122"/>
                <a:cs typeface="Tahoma" panose="020B0604030504040204" pitchFamily="34" charset="0"/>
              </a:rPr>
              <a:t>JDialog</a:t>
            </a:r>
            <a:r>
              <a:rPr lang="zh-CN" altLang="en-US" smtClean="0">
                <a:latin typeface="宋体" panose="02010600030101010101" pitchFamily="2" charset="-122"/>
                <a:cs typeface="Tahoma" panose="020B0604030504040204" pitchFamily="34" charset="0"/>
              </a:rPr>
              <a:t>、</a:t>
            </a:r>
            <a:r>
              <a:rPr lang="en-US" altLang="zh-CN" smtClean="0">
                <a:latin typeface="宋体" panose="02010600030101010101" pitchFamily="2" charset="-122"/>
                <a:cs typeface="Tahoma" panose="020B0604030504040204" pitchFamily="34" charset="0"/>
              </a:rPr>
              <a:t>JWindow</a:t>
            </a:r>
            <a:r>
              <a:rPr lang="zh-CN" altLang="en-US" smtClean="0">
                <a:latin typeface="宋体" panose="02010600030101010101" pitchFamily="2" charset="-122"/>
                <a:cs typeface="Tahoma" panose="020B0604030504040204" pitchFamily="34" charset="0"/>
              </a:rPr>
              <a:t>的默认布局都是</a:t>
            </a:r>
            <a:r>
              <a:rPr lang="en-US" altLang="zh-CN" smtClean="0">
                <a:latin typeface="宋体" panose="02010600030101010101" pitchFamily="2" charset="-122"/>
                <a:cs typeface="Tahoma" panose="020B0604030504040204" pitchFamily="34" charset="0"/>
              </a:rPr>
              <a:t>BorderLayout</a:t>
            </a:r>
          </a:p>
          <a:p>
            <a:pPr lvl="1">
              <a:lnSpc>
                <a:spcPct val="90000"/>
              </a:lnSpc>
              <a:buFont typeface="Wingdings" panose="05000000000000000000" pitchFamily="2" charset="2"/>
              <a:buChar char="n"/>
            </a:pPr>
            <a:endParaRPr lang="en-US" altLang="zh-CN" smtClean="0">
              <a:latin typeface="宋体" panose="02010600030101010101" pitchFamily="2" charset="-122"/>
              <a:cs typeface="Tahoma" panose="020B0604030504040204" pitchFamily="34" charset="0"/>
            </a:endParaRPr>
          </a:p>
          <a:p>
            <a:endParaRPr lang="zh-CN" altLang="en-US" smtClean="0"/>
          </a:p>
        </p:txBody>
      </p:sp>
      <p:sp>
        <p:nvSpPr>
          <p:cNvPr id="4" name="Rectangle 2"/>
          <p:cNvSpPr txBox="1">
            <a:spLocks noChangeArrowheads="1"/>
          </p:cNvSpPr>
          <p:nvPr/>
        </p:nvSpPr>
        <p:spPr>
          <a:xfrm>
            <a:off x="428625" y="357188"/>
            <a:ext cx="8229600" cy="642937"/>
          </a:xfrm>
          <a:prstGeom prst="rect">
            <a:avLst/>
          </a:prstGeom>
        </p:spPr>
        <p:txBody>
          <a:bodyPr/>
          <a:lstStyle/>
          <a:p>
            <a:pPr algn="ctr">
              <a:lnSpc>
                <a:spcPct val="90000"/>
              </a:lnSpc>
              <a:defRPr/>
            </a:pPr>
            <a:r>
              <a:rPr lang="en-US" altLang="zh-CN" sz="3600" b="1" dirty="0" err="1">
                <a:solidFill>
                  <a:srgbClr val="FFC000"/>
                </a:solidFill>
                <a:effectLst>
                  <a:outerShdw blurRad="38100" dist="38100" dir="2700000" algn="tl">
                    <a:srgbClr val="000000">
                      <a:alpha val="43137"/>
                    </a:srgbClr>
                  </a:outerShdw>
                </a:effectLst>
                <a:latin typeface="+mj-ea"/>
                <a:ea typeface="+mj-ea"/>
              </a:rPr>
              <a:t>BorderLayout</a:t>
            </a:r>
            <a:endParaRPr lang="en-US" altLang="zh-CN" sz="3600" b="1" dirty="0">
              <a:solidFill>
                <a:srgbClr val="FFC000"/>
              </a:solidFill>
              <a:effectLst>
                <a:outerShdw blurRad="38100" dist="38100" dir="2700000" algn="tl">
                  <a:srgbClr val="000000">
                    <a:alpha val="43137"/>
                  </a:srgbClr>
                </a:outerShdw>
              </a:effectLst>
              <a:latin typeface="+mj-ea"/>
              <a:ea typeface="+mj-ea"/>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l="27614" t="33519" r="37793" b="36365"/>
          <a:stretch>
            <a:fillRect/>
          </a:stretch>
        </p:blipFill>
        <p:spPr bwMode="auto">
          <a:xfrm>
            <a:off x="2143125" y="2786063"/>
            <a:ext cx="4608513"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1"/>
          <p:cNvSpPr>
            <a:spLocks noGrp="1"/>
          </p:cNvSpPr>
          <p:nvPr>
            <p:ph idx="1"/>
          </p:nvPr>
        </p:nvSpPr>
        <p:spPr>
          <a:xfrm>
            <a:off x="539552" y="1143000"/>
            <a:ext cx="8118673" cy="4983163"/>
          </a:xfrm>
        </p:spPr>
        <p:txBody>
          <a:bodyPr/>
          <a:lstStyle/>
          <a:p>
            <a:pPr marL="1625600" lvl="2" indent="-711200">
              <a:lnSpc>
                <a:spcPct val="90000"/>
              </a:lnSpc>
              <a:buClr>
                <a:srgbClr val="FFFF00"/>
              </a:buClr>
              <a:buFont typeface="Wingdings" panose="05000000000000000000" pitchFamily="2" charset="2"/>
              <a:buChar char="n"/>
            </a:pPr>
            <a:r>
              <a:rPr lang="zh-CN" altLang="en-US" sz="2000" dirty="0" smtClean="0">
                <a:solidFill>
                  <a:srgbClr val="FF0000"/>
                </a:solidFill>
                <a:latin typeface="+mj-ea"/>
                <a:ea typeface="+mj-ea"/>
                <a:cs typeface="Tahoma" panose="020B0604030504040204" pitchFamily="34" charset="0"/>
              </a:rPr>
              <a:t>构造方法</a:t>
            </a:r>
          </a:p>
          <a:p>
            <a:pPr marL="1625600" lvl="2" indent="-711200">
              <a:lnSpc>
                <a:spcPct val="90000"/>
              </a:lnSpc>
              <a:buClr>
                <a:schemeClr val="tx1"/>
              </a:buClr>
              <a:buFont typeface="Wingdings" panose="05000000000000000000" pitchFamily="2" charset="2"/>
              <a:buChar char="Ø"/>
            </a:pPr>
            <a:r>
              <a:rPr lang="en-US" altLang="zh-CN" sz="2000" dirty="0" err="1" smtClean="0">
                <a:solidFill>
                  <a:schemeClr val="tx1"/>
                </a:solidFill>
                <a:latin typeface="+mj-ea"/>
                <a:ea typeface="+mj-ea"/>
                <a:cs typeface="Tahoma" panose="020B0604030504040204" pitchFamily="34" charset="0"/>
              </a:rPr>
              <a:t>BorderLayout</a:t>
            </a:r>
            <a:r>
              <a:rPr lang="en-US" altLang="zh-CN" sz="2000" dirty="0" smtClean="0">
                <a:solidFill>
                  <a:schemeClr val="tx1"/>
                </a:solidFill>
                <a:latin typeface="+mj-ea"/>
                <a:ea typeface="+mj-ea"/>
                <a:cs typeface="Tahoma" panose="020B0604030504040204" pitchFamily="34" charset="0"/>
              </a:rPr>
              <a:t>();</a:t>
            </a:r>
          </a:p>
          <a:p>
            <a:pPr marL="1625600" lvl="2" indent="-711200">
              <a:lnSpc>
                <a:spcPct val="90000"/>
              </a:lnSpc>
              <a:buClr>
                <a:schemeClr val="tx1"/>
              </a:buClr>
              <a:buFont typeface="Wingdings" panose="05000000000000000000" pitchFamily="2" charset="2"/>
              <a:buChar char="Ø"/>
            </a:pPr>
            <a:r>
              <a:rPr lang="en-US" altLang="zh-CN" sz="2000" dirty="0" err="1" smtClean="0">
                <a:solidFill>
                  <a:schemeClr val="tx1"/>
                </a:solidFill>
                <a:latin typeface="+mj-ea"/>
                <a:ea typeface="+mj-ea"/>
                <a:cs typeface="Tahoma" panose="020B0604030504040204" pitchFamily="34" charset="0"/>
              </a:rPr>
              <a:t>BorderLayout</a:t>
            </a:r>
            <a:r>
              <a:rPr lang="en-US" altLang="zh-CN" sz="2000" dirty="0" smtClean="0">
                <a:solidFill>
                  <a:schemeClr val="tx1"/>
                </a:solidFill>
                <a:latin typeface="+mj-ea"/>
                <a:ea typeface="+mj-ea"/>
                <a:cs typeface="Tahoma" panose="020B0604030504040204" pitchFamily="34" charset="0"/>
              </a:rPr>
              <a:t>(</a:t>
            </a:r>
            <a:r>
              <a:rPr lang="en-US" altLang="zh-CN" sz="2000" dirty="0" err="1" smtClean="0">
                <a:solidFill>
                  <a:schemeClr val="tx1"/>
                </a:solidFill>
                <a:latin typeface="+mj-ea"/>
                <a:ea typeface="+mj-ea"/>
                <a:cs typeface="Tahoma" panose="020B0604030504040204" pitchFamily="34" charset="0"/>
              </a:rPr>
              <a:t>int</a:t>
            </a:r>
            <a:r>
              <a:rPr lang="en-US" altLang="zh-CN" sz="2000" dirty="0" smtClean="0">
                <a:solidFill>
                  <a:schemeClr val="tx1"/>
                </a:solidFill>
                <a:latin typeface="+mj-ea"/>
                <a:ea typeface="+mj-ea"/>
                <a:cs typeface="Tahoma" panose="020B0604030504040204" pitchFamily="34" charset="0"/>
              </a:rPr>
              <a:t> </a:t>
            </a:r>
            <a:r>
              <a:rPr lang="en-US" altLang="zh-CN" sz="2000" dirty="0" err="1" smtClean="0">
                <a:solidFill>
                  <a:schemeClr val="tx1"/>
                </a:solidFill>
                <a:latin typeface="+mj-ea"/>
                <a:ea typeface="+mj-ea"/>
                <a:cs typeface="Tahoma" panose="020B0604030504040204" pitchFamily="34" charset="0"/>
              </a:rPr>
              <a:t>hgap,int</a:t>
            </a:r>
            <a:r>
              <a:rPr lang="en-US" altLang="zh-CN" sz="2000" dirty="0" smtClean="0">
                <a:solidFill>
                  <a:schemeClr val="tx1"/>
                </a:solidFill>
                <a:latin typeface="+mj-ea"/>
                <a:ea typeface="+mj-ea"/>
                <a:cs typeface="Tahoma" panose="020B0604030504040204" pitchFamily="34" charset="0"/>
              </a:rPr>
              <a:t> </a:t>
            </a:r>
            <a:r>
              <a:rPr lang="en-US" altLang="zh-CN" sz="2000" dirty="0" err="1" smtClean="0">
                <a:solidFill>
                  <a:schemeClr val="tx1"/>
                </a:solidFill>
                <a:latin typeface="+mj-ea"/>
                <a:ea typeface="+mj-ea"/>
                <a:cs typeface="Tahoma" panose="020B0604030504040204" pitchFamily="34" charset="0"/>
              </a:rPr>
              <a:t>vgap</a:t>
            </a:r>
            <a:r>
              <a:rPr lang="en-US" altLang="zh-CN" sz="2000" dirty="0" smtClean="0">
                <a:solidFill>
                  <a:schemeClr val="tx1"/>
                </a:solidFill>
                <a:latin typeface="+mj-ea"/>
                <a:ea typeface="+mj-ea"/>
                <a:cs typeface="Tahoma" panose="020B0604030504040204" pitchFamily="34" charset="0"/>
              </a:rPr>
              <a:t>);</a:t>
            </a:r>
            <a:r>
              <a:rPr lang="en-US" altLang="zh-CN" sz="2000" dirty="0" smtClean="0">
                <a:latin typeface="+mj-ea"/>
                <a:ea typeface="+mj-ea"/>
                <a:cs typeface="Tahoma" panose="020B0604030504040204" pitchFamily="34" charset="0"/>
              </a:rPr>
              <a:t/>
            </a:r>
            <a:br>
              <a:rPr lang="en-US" altLang="zh-CN" sz="2000" dirty="0" smtClean="0">
                <a:latin typeface="+mj-ea"/>
                <a:ea typeface="+mj-ea"/>
                <a:cs typeface="Tahoma" panose="020B0604030504040204" pitchFamily="34" charset="0"/>
              </a:rPr>
            </a:br>
            <a:r>
              <a:rPr lang="en-US" altLang="zh-CN" sz="2000" dirty="0" smtClean="0">
                <a:solidFill>
                  <a:srgbClr val="FF0000"/>
                </a:solidFill>
                <a:latin typeface="+mj-ea"/>
                <a:ea typeface="+mj-ea"/>
                <a:cs typeface="Tahoma" panose="020B0604030504040204" pitchFamily="34" charset="0"/>
              </a:rPr>
              <a:t>//</a:t>
            </a:r>
            <a:r>
              <a:rPr lang="en-US" altLang="zh-CN" sz="2000" dirty="0" err="1" smtClean="0">
                <a:solidFill>
                  <a:srgbClr val="FF0000"/>
                </a:solidFill>
                <a:latin typeface="+mj-ea"/>
                <a:ea typeface="+mj-ea"/>
                <a:cs typeface="Tahoma" panose="020B0604030504040204" pitchFamily="34" charset="0"/>
              </a:rPr>
              <a:t>hgap</a:t>
            </a:r>
            <a:r>
              <a:rPr lang="zh-CN" altLang="en-US" sz="2000" dirty="0" smtClean="0">
                <a:solidFill>
                  <a:srgbClr val="FF0000"/>
                </a:solidFill>
                <a:latin typeface="+mj-ea"/>
                <a:ea typeface="+mj-ea"/>
                <a:cs typeface="Tahoma" panose="020B0604030504040204" pitchFamily="34" charset="0"/>
              </a:rPr>
              <a:t>和</a:t>
            </a:r>
            <a:r>
              <a:rPr lang="en-US" altLang="zh-CN" sz="2000" dirty="0" err="1" smtClean="0">
                <a:solidFill>
                  <a:srgbClr val="FF0000"/>
                </a:solidFill>
                <a:latin typeface="+mj-ea"/>
                <a:ea typeface="+mj-ea"/>
                <a:cs typeface="Tahoma" panose="020B0604030504040204" pitchFamily="34" charset="0"/>
              </a:rPr>
              <a:t>vgap</a:t>
            </a:r>
            <a:r>
              <a:rPr lang="zh-CN" altLang="en-US" sz="2000" dirty="0" smtClean="0">
                <a:solidFill>
                  <a:srgbClr val="FF0000"/>
                </a:solidFill>
                <a:latin typeface="+mj-ea"/>
                <a:ea typeface="+mj-ea"/>
                <a:cs typeface="Tahoma" panose="020B0604030504040204" pitchFamily="34" charset="0"/>
              </a:rPr>
              <a:t>指定组件间的水平和垂直间距，默认值为</a:t>
            </a:r>
            <a:r>
              <a:rPr lang="en-US" altLang="zh-CN" sz="2000" dirty="0" smtClean="0">
                <a:solidFill>
                  <a:srgbClr val="FF0000"/>
                </a:solidFill>
                <a:latin typeface="+mj-ea"/>
                <a:ea typeface="+mj-ea"/>
                <a:cs typeface="Tahoma" panose="020B0604030504040204" pitchFamily="34" charset="0"/>
              </a:rPr>
              <a:t>0</a:t>
            </a:r>
            <a:r>
              <a:rPr lang="zh-CN" altLang="en-US" sz="2000" dirty="0" smtClean="0">
                <a:solidFill>
                  <a:srgbClr val="FF0000"/>
                </a:solidFill>
                <a:latin typeface="+mj-ea"/>
                <a:ea typeface="+mj-ea"/>
                <a:cs typeface="Tahoma" panose="020B0604030504040204" pitchFamily="34" charset="0"/>
              </a:rPr>
              <a:t>个像素</a:t>
            </a:r>
          </a:p>
          <a:p>
            <a:pPr>
              <a:lnSpc>
                <a:spcPct val="90000"/>
              </a:lnSpc>
              <a:buFont typeface="Wingdings" panose="05000000000000000000" pitchFamily="2" charset="2"/>
              <a:buNone/>
            </a:pPr>
            <a:r>
              <a:rPr lang="zh-CN" altLang="en-US" sz="2800" dirty="0" smtClean="0">
                <a:latin typeface="+mj-ea"/>
                <a:ea typeface="+mj-ea"/>
                <a:cs typeface="Tahoma" panose="020B0604030504040204" pitchFamily="34" charset="0"/>
              </a:rPr>
              <a:t>例如：</a:t>
            </a:r>
            <a:r>
              <a:rPr lang="en-US" altLang="zh-CN" sz="2800" dirty="0" err="1" smtClean="0">
                <a:latin typeface="+mj-ea"/>
                <a:ea typeface="+mj-ea"/>
                <a:cs typeface="Tahoma" panose="020B0604030504040204" pitchFamily="34" charset="0"/>
              </a:rPr>
              <a:t>BorderLayout</a:t>
            </a:r>
            <a:r>
              <a:rPr lang="en-US" altLang="zh-CN" sz="2800" dirty="0" smtClean="0">
                <a:latin typeface="+mj-ea"/>
                <a:ea typeface="+mj-ea"/>
                <a:cs typeface="Tahoma" panose="020B0604030504040204" pitchFamily="34" charset="0"/>
              </a:rPr>
              <a:t> lay1 = new </a:t>
            </a:r>
            <a:r>
              <a:rPr lang="en-US" altLang="zh-CN" sz="2800" dirty="0" err="1" smtClean="0">
                <a:latin typeface="+mj-ea"/>
                <a:ea typeface="+mj-ea"/>
                <a:cs typeface="Tahoma" panose="020B0604030504040204" pitchFamily="34" charset="0"/>
              </a:rPr>
              <a:t>BorderLayout</a:t>
            </a:r>
            <a:r>
              <a:rPr lang="en-US" altLang="zh-CN" sz="2800" dirty="0" smtClean="0">
                <a:latin typeface="+mj-ea"/>
                <a:ea typeface="+mj-ea"/>
                <a:cs typeface="Tahoma" panose="020B0604030504040204" pitchFamily="34" charset="0"/>
              </a:rPr>
              <a:t>();</a:t>
            </a:r>
          </a:p>
          <a:p>
            <a:pPr>
              <a:lnSpc>
                <a:spcPct val="90000"/>
              </a:lnSpc>
              <a:buFont typeface="Wingdings" panose="05000000000000000000" pitchFamily="2" charset="2"/>
              <a:buNone/>
            </a:pPr>
            <a:r>
              <a:rPr lang="en-US" altLang="zh-CN" sz="2800" dirty="0" smtClean="0">
                <a:latin typeface="+mj-ea"/>
                <a:ea typeface="+mj-ea"/>
                <a:cs typeface="Tahoma" panose="020B0604030504040204" pitchFamily="34" charset="0"/>
              </a:rPr>
              <a:t>	</a:t>
            </a:r>
            <a:r>
              <a:rPr lang="en-US" altLang="zh-CN" sz="2800" dirty="0" err="1" smtClean="0">
                <a:latin typeface="+mj-ea"/>
                <a:ea typeface="+mj-ea"/>
                <a:cs typeface="Tahoma" panose="020B0604030504040204" pitchFamily="34" charset="0"/>
              </a:rPr>
              <a:t>BorderLayout</a:t>
            </a:r>
            <a:r>
              <a:rPr lang="en-US" altLang="zh-CN" sz="2800" dirty="0" smtClean="0">
                <a:latin typeface="+mj-ea"/>
                <a:ea typeface="+mj-ea"/>
                <a:cs typeface="Tahoma" panose="020B0604030504040204" pitchFamily="34" charset="0"/>
              </a:rPr>
              <a:t> lay2 = new </a:t>
            </a:r>
            <a:r>
              <a:rPr lang="en-US" altLang="zh-CN" sz="2800" dirty="0" err="1" smtClean="0">
                <a:latin typeface="+mj-ea"/>
                <a:ea typeface="+mj-ea"/>
                <a:cs typeface="Tahoma" panose="020B0604030504040204" pitchFamily="34" charset="0"/>
              </a:rPr>
              <a:t>BorderLayout</a:t>
            </a:r>
            <a:r>
              <a:rPr lang="en-US" altLang="zh-CN" sz="2800" dirty="0" smtClean="0">
                <a:latin typeface="+mj-ea"/>
                <a:ea typeface="+mj-ea"/>
                <a:cs typeface="Tahoma" panose="020B0604030504040204" pitchFamily="34" charset="0"/>
              </a:rPr>
              <a:t>(10, 10);</a:t>
            </a:r>
          </a:p>
          <a:p>
            <a:endParaRPr lang="zh-CN" altLang="en-US" sz="2800" dirty="0" smtClean="0">
              <a:latin typeface="+mj-ea"/>
              <a:ea typeface="+mj-ea"/>
            </a:endParaRPr>
          </a:p>
        </p:txBody>
      </p:sp>
      <p:sp>
        <p:nvSpPr>
          <p:cNvPr id="5" name="Rectangle 2"/>
          <p:cNvSpPr txBox="1">
            <a:spLocks noChangeArrowheads="1"/>
          </p:cNvSpPr>
          <p:nvPr/>
        </p:nvSpPr>
        <p:spPr>
          <a:xfrm>
            <a:off x="428625" y="357188"/>
            <a:ext cx="8229600" cy="642937"/>
          </a:xfrm>
          <a:prstGeom prst="rect">
            <a:avLst/>
          </a:prstGeom>
        </p:spPr>
        <p:txBody>
          <a:bodyPr/>
          <a:lstStyle/>
          <a:p>
            <a:pPr algn="ctr">
              <a:lnSpc>
                <a:spcPct val="90000"/>
              </a:lnSpc>
              <a:defRPr/>
            </a:pPr>
            <a:r>
              <a:rPr lang="en-US" altLang="zh-CN" sz="3600" b="1" dirty="0" err="1">
                <a:solidFill>
                  <a:srgbClr val="FFC000"/>
                </a:solidFill>
                <a:effectLst>
                  <a:outerShdw blurRad="38100" dist="38100" dir="2700000" algn="tl">
                    <a:srgbClr val="000000">
                      <a:alpha val="43137"/>
                    </a:srgbClr>
                  </a:outerShdw>
                </a:effectLst>
                <a:latin typeface="+mj-ea"/>
                <a:ea typeface="+mj-ea"/>
              </a:rPr>
              <a:t>BorderLayout</a:t>
            </a:r>
            <a:endParaRPr lang="en-US" altLang="zh-CN" sz="3600" b="1" dirty="0">
              <a:solidFill>
                <a:srgbClr val="FFC000"/>
              </a:solidFill>
              <a:effectLst>
                <a:outerShdw blurRad="38100" dist="38100" dir="2700000" algn="tl">
                  <a:srgbClr val="000000">
                    <a:alpha val="43137"/>
                  </a:srgbClr>
                </a:outerShdw>
              </a:effectLst>
              <a:latin typeface="+mj-ea"/>
              <a:ea typeface="+mj-ea"/>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1"/>
          <p:cNvSpPr>
            <a:spLocks noGrp="1"/>
          </p:cNvSpPr>
          <p:nvPr>
            <p:ph idx="1"/>
          </p:nvPr>
        </p:nvSpPr>
        <p:spPr>
          <a:xfrm>
            <a:off x="166688" y="1340768"/>
            <a:ext cx="8977312" cy="5054600"/>
          </a:xfrm>
        </p:spPr>
        <p:txBody>
          <a:bodyPr/>
          <a:lstStyle/>
          <a:p>
            <a:pPr marL="1625600" lvl="2" indent="-711200">
              <a:lnSpc>
                <a:spcPct val="90000"/>
              </a:lnSpc>
              <a:spcBef>
                <a:spcPts val="200"/>
              </a:spcBef>
              <a:spcAft>
                <a:spcPts val="200"/>
              </a:spcAft>
              <a:buClr>
                <a:srgbClr val="FFFF00"/>
              </a:buClr>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创建</a:t>
            </a:r>
            <a:r>
              <a:rPr lang="en-US" altLang="zh-CN" dirty="0" err="1" smtClean="0">
                <a:latin typeface="宋体" panose="02010600030101010101" pitchFamily="2" charset="-122"/>
                <a:cs typeface="Tahoma" panose="020B0604030504040204" pitchFamily="34" charset="0"/>
              </a:rPr>
              <a:t>BorderLayout</a:t>
            </a:r>
            <a:r>
              <a:rPr lang="zh-CN" altLang="en-US" dirty="0" smtClean="0">
                <a:latin typeface="宋体" panose="02010600030101010101" pitchFamily="2" charset="-122"/>
                <a:cs typeface="Tahoma" panose="020B0604030504040204" pitchFamily="34" charset="0"/>
              </a:rPr>
              <a:t>布局对象</a:t>
            </a:r>
            <a:br>
              <a:rPr lang="zh-CN" altLang="en-US" dirty="0" smtClean="0">
                <a:latin typeface="宋体" panose="02010600030101010101" pitchFamily="2" charset="-122"/>
                <a:cs typeface="Tahoma" panose="020B0604030504040204" pitchFamily="34" charset="0"/>
              </a:rPr>
            </a:br>
            <a:r>
              <a:rPr lang="en-US" altLang="zh-CN" dirty="0" err="1" smtClean="0">
                <a:latin typeface="宋体" panose="02010600030101010101" pitchFamily="2" charset="-122"/>
                <a:cs typeface="Tahoma" panose="020B0604030504040204" pitchFamily="34" charset="0"/>
              </a:rPr>
              <a:t>BorderLayout</a:t>
            </a:r>
            <a:r>
              <a:rPr lang="en-US" altLang="zh-CN" dirty="0" smtClean="0">
                <a:latin typeface="宋体" panose="02010600030101010101" pitchFamily="2" charset="-122"/>
                <a:cs typeface="Tahoma" panose="020B0604030504040204" pitchFamily="34" charset="0"/>
              </a:rPr>
              <a:t> l = new </a:t>
            </a:r>
            <a:r>
              <a:rPr lang="en-US" altLang="zh-CN" dirty="0" err="1" smtClean="0">
                <a:latin typeface="宋体" panose="02010600030101010101" pitchFamily="2" charset="-122"/>
                <a:cs typeface="Tahoma" panose="020B0604030504040204" pitchFamily="34" charset="0"/>
              </a:rPr>
              <a:t>BorderLayout</a:t>
            </a:r>
            <a:r>
              <a:rPr lang="en-US" altLang="zh-CN" dirty="0" smtClean="0">
                <a:latin typeface="宋体" panose="02010600030101010101" pitchFamily="2" charset="-122"/>
                <a:cs typeface="Tahoma" panose="020B0604030504040204" pitchFamily="34" charset="0"/>
              </a:rPr>
              <a:t>();</a:t>
            </a:r>
          </a:p>
          <a:p>
            <a:pPr marL="1625600" lvl="2" indent="-711200">
              <a:lnSpc>
                <a:spcPct val="90000"/>
              </a:lnSpc>
              <a:spcBef>
                <a:spcPts val="200"/>
              </a:spcBef>
              <a:spcAft>
                <a:spcPts val="200"/>
              </a:spcAft>
              <a:buClr>
                <a:srgbClr val="FFFF00"/>
              </a:buClr>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创建容器对象</a:t>
            </a:r>
            <a:br>
              <a:rPr lang="zh-CN" altLang="en-US" dirty="0" smtClean="0">
                <a:latin typeface="宋体" panose="02010600030101010101" pitchFamily="2" charset="-122"/>
                <a:cs typeface="Tahoma" panose="020B0604030504040204" pitchFamily="34" charset="0"/>
              </a:rPr>
            </a:br>
            <a:r>
              <a:rPr lang="en-US" altLang="zh-CN" dirty="0" err="1" smtClean="0">
                <a:latin typeface="宋体" panose="02010600030101010101" pitchFamily="2" charset="-122"/>
                <a:cs typeface="Tahoma" panose="020B0604030504040204" pitchFamily="34" charset="0"/>
              </a:rPr>
              <a:t>JPanel</a:t>
            </a:r>
            <a:r>
              <a:rPr lang="en-US" altLang="zh-CN" dirty="0" smtClean="0">
                <a:latin typeface="宋体" panose="02010600030101010101" pitchFamily="2" charset="-122"/>
                <a:cs typeface="Tahoma" panose="020B0604030504040204" pitchFamily="34" charset="0"/>
              </a:rPr>
              <a:t> panel = new </a:t>
            </a:r>
            <a:r>
              <a:rPr lang="en-US" altLang="zh-CN" dirty="0" err="1" smtClean="0">
                <a:latin typeface="宋体" panose="02010600030101010101" pitchFamily="2" charset="-122"/>
                <a:cs typeface="Tahoma" panose="020B0604030504040204" pitchFamily="34" charset="0"/>
              </a:rPr>
              <a:t>JPanel</a:t>
            </a:r>
            <a:r>
              <a:rPr lang="en-US" altLang="zh-CN" dirty="0" smtClean="0">
                <a:latin typeface="宋体" panose="02010600030101010101" pitchFamily="2" charset="-122"/>
                <a:cs typeface="Tahoma" panose="020B0604030504040204" pitchFamily="34" charset="0"/>
              </a:rPr>
              <a:t>();</a:t>
            </a:r>
          </a:p>
          <a:p>
            <a:pPr marL="1625600" lvl="2" indent="-711200">
              <a:lnSpc>
                <a:spcPct val="90000"/>
              </a:lnSpc>
              <a:spcBef>
                <a:spcPts val="200"/>
              </a:spcBef>
              <a:spcAft>
                <a:spcPts val="200"/>
              </a:spcAft>
              <a:buClr>
                <a:srgbClr val="FFFF00"/>
              </a:buClr>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设置容器对象的布局或使用默认布局</a:t>
            </a:r>
            <a:br>
              <a:rPr lang="zh-CN" altLang="en-US" dirty="0" smtClean="0">
                <a:latin typeface="宋体" panose="02010600030101010101" pitchFamily="2" charset="-122"/>
                <a:cs typeface="Tahoma" panose="020B0604030504040204" pitchFamily="34" charset="0"/>
              </a:rPr>
            </a:br>
            <a:r>
              <a:rPr lang="en-US" altLang="zh-CN" dirty="0" err="1" smtClean="0">
                <a:latin typeface="宋体" panose="02010600030101010101" pitchFamily="2" charset="-122"/>
                <a:cs typeface="Tahoma" panose="020B0604030504040204" pitchFamily="34" charset="0"/>
              </a:rPr>
              <a:t>panel.setLayout</a:t>
            </a:r>
            <a:r>
              <a:rPr lang="en-US" altLang="zh-CN" dirty="0" smtClean="0">
                <a:latin typeface="宋体" panose="02010600030101010101" pitchFamily="2" charset="-122"/>
                <a:cs typeface="Tahoma" panose="020B0604030504040204" pitchFamily="34" charset="0"/>
              </a:rPr>
              <a:t>(l);</a:t>
            </a:r>
          </a:p>
          <a:p>
            <a:pPr marL="1625600" lvl="2" indent="-711200">
              <a:lnSpc>
                <a:spcPct val="90000"/>
              </a:lnSpc>
              <a:spcBef>
                <a:spcPts val="200"/>
              </a:spcBef>
              <a:spcAft>
                <a:spcPts val="200"/>
              </a:spcAft>
              <a:buClr>
                <a:srgbClr val="FFFF00"/>
              </a:buClr>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向容器中添加组件对象</a:t>
            </a:r>
            <a:r>
              <a:rPr lang="en-US" altLang="zh-CN" dirty="0" smtClean="0">
                <a:latin typeface="宋体" panose="02010600030101010101" pitchFamily="2" charset="-122"/>
                <a:cs typeface="Tahoma" panose="020B0604030504040204" pitchFamily="34" charset="0"/>
              </a:rPr>
              <a:t>(</a:t>
            </a:r>
            <a:r>
              <a:rPr lang="zh-CN" altLang="en-US" dirty="0" smtClean="0">
                <a:latin typeface="宋体" panose="02010600030101010101" pitchFamily="2" charset="-122"/>
                <a:cs typeface="Tahoma" panose="020B0604030504040204" pitchFamily="34" charset="0"/>
              </a:rPr>
              <a:t>设组件对象已创建</a:t>
            </a:r>
            <a:r>
              <a:rPr lang="en-US" altLang="zh-CN" dirty="0" smtClean="0">
                <a:latin typeface="宋体" panose="02010600030101010101" pitchFamily="2" charset="-122"/>
                <a:cs typeface="Tahoma" panose="020B0604030504040204" pitchFamily="34" charset="0"/>
              </a:rPr>
              <a:t>) </a:t>
            </a:r>
            <a:br>
              <a:rPr lang="en-US" altLang="zh-CN" dirty="0" smtClean="0">
                <a:latin typeface="宋体" panose="02010600030101010101" pitchFamily="2" charset="-122"/>
                <a:cs typeface="Tahoma" panose="020B0604030504040204" pitchFamily="34" charset="0"/>
              </a:rPr>
            </a:br>
            <a:r>
              <a:rPr lang="en-US" altLang="zh-CN" dirty="0" err="1" smtClean="0">
                <a:latin typeface="宋体" panose="02010600030101010101" pitchFamily="2" charset="-122"/>
                <a:cs typeface="Tahoma" panose="020B0604030504040204" pitchFamily="34" charset="0"/>
              </a:rPr>
              <a:t>panel.add</a:t>
            </a:r>
            <a:r>
              <a:rPr lang="en-US" altLang="zh-CN" dirty="0" smtClean="0">
                <a:latin typeface="宋体" panose="02010600030101010101" pitchFamily="2" charset="-122"/>
                <a:cs typeface="Tahoma" panose="020B0604030504040204" pitchFamily="34" charset="0"/>
              </a:rPr>
              <a:t>(</a:t>
            </a:r>
            <a:r>
              <a:rPr lang="zh-CN" altLang="en-US" dirty="0" smtClean="0">
                <a:latin typeface="宋体" panose="02010600030101010101" pitchFamily="2" charset="-122"/>
                <a:cs typeface="Tahoma" panose="020B0604030504040204" pitchFamily="34" charset="0"/>
              </a:rPr>
              <a:t>组件对象</a:t>
            </a:r>
            <a:r>
              <a:rPr lang="en-US" altLang="zh-CN" dirty="0" smtClean="0">
                <a:latin typeface="宋体" panose="02010600030101010101" pitchFamily="2" charset="-122"/>
                <a:cs typeface="Tahoma" panose="020B0604030504040204" pitchFamily="34" charset="0"/>
              </a:rPr>
              <a:t>,</a:t>
            </a:r>
            <a:r>
              <a:rPr lang="zh-CN" altLang="en-US" dirty="0" smtClean="0">
                <a:latin typeface="宋体" panose="02010600030101010101" pitchFamily="2" charset="-122"/>
                <a:cs typeface="Tahoma" panose="020B0604030504040204" pitchFamily="34" charset="0"/>
              </a:rPr>
              <a:t>方位</a:t>
            </a:r>
            <a:r>
              <a:rPr lang="en-US" altLang="zh-CN" dirty="0" smtClean="0">
                <a:latin typeface="宋体" panose="02010600030101010101" pitchFamily="2" charset="-122"/>
                <a:cs typeface="Tahoma" panose="020B0604030504040204" pitchFamily="34" charset="0"/>
              </a:rPr>
              <a:t>);</a:t>
            </a:r>
            <a:br>
              <a:rPr lang="en-US" altLang="zh-CN" dirty="0" smtClean="0">
                <a:latin typeface="宋体" panose="02010600030101010101" pitchFamily="2" charset="-122"/>
                <a:cs typeface="Tahoma" panose="020B0604030504040204" pitchFamily="34" charset="0"/>
              </a:rPr>
            </a:br>
            <a:r>
              <a:rPr lang="en-US" altLang="zh-CN" dirty="0" smtClean="0">
                <a:latin typeface="宋体" panose="02010600030101010101" pitchFamily="2" charset="-122"/>
                <a:cs typeface="Tahoma" panose="020B0604030504040204" pitchFamily="34" charset="0"/>
              </a:rPr>
              <a:t>//</a:t>
            </a:r>
            <a:r>
              <a:rPr lang="zh-CN" altLang="en-US" dirty="0" smtClean="0">
                <a:latin typeface="宋体" panose="02010600030101010101" pitchFamily="2" charset="-122"/>
                <a:cs typeface="Tahoma" panose="020B0604030504040204" pitchFamily="34" charset="0"/>
              </a:rPr>
              <a:t>方位的取值为：</a:t>
            </a:r>
            <a:br>
              <a:rPr lang="zh-CN" altLang="en-US" dirty="0" smtClean="0">
                <a:latin typeface="宋体" panose="02010600030101010101" pitchFamily="2" charset="-122"/>
                <a:cs typeface="Tahoma" panose="020B0604030504040204" pitchFamily="34" charset="0"/>
              </a:rPr>
            </a:br>
            <a:r>
              <a:rPr lang="en-US" altLang="zh-CN" sz="2400" dirty="0" err="1" smtClean="0">
                <a:latin typeface="宋体" panose="02010600030101010101" pitchFamily="2" charset="-122"/>
                <a:cs typeface="Tahoma" panose="020B0604030504040204" pitchFamily="34" charset="0"/>
              </a:rPr>
              <a:t>BorderLayout.EAST</a:t>
            </a:r>
            <a:r>
              <a:rPr lang="en-US" altLang="zh-CN" sz="2400" dirty="0" smtClean="0">
                <a:latin typeface="宋体" panose="02010600030101010101" pitchFamily="2" charset="-122"/>
                <a:cs typeface="Tahoma" panose="020B0604030504040204" pitchFamily="34" charset="0"/>
              </a:rPr>
              <a:t>    </a:t>
            </a:r>
            <a:r>
              <a:rPr lang="zh-CN" altLang="en-US" sz="2400" dirty="0" smtClean="0">
                <a:latin typeface="宋体" panose="02010600030101010101" pitchFamily="2" charset="-122"/>
                <a:cs typeface="Tahoma" panose="020B0604030504040204" pitchFamily="34" charset="0"/>
              </a:rPr>
              <a:t>或  </a:t>
            </a:r>
            <a:r>
              <a:rPr lang="zh-CN" altLang="en-US" sz="2400" dirty="0" smtClean="0">
                <a:latin typeface="Arial" panose="020B0604020202020204" pitchFamily="34" charset="0"/>
                <a:cs typeface="Tahoma" panose="020B0604030504040204" pitchFamily="34" charset="0"/>
              </a:rPr>
              <a:t>“</a:t>
            </a:r>
            <a:r>
              <a:rPr lang="en-US" altLang="zh-CN" sz="2400" dirty="0" smtClean="0">
                <a:latin typeface="宋体" panose="02010600030101010101" pitchFamily="2" charset="-122"/>
                <a:cs typeface="Tahoma" panose="020B0604030504040204" pitchFamily="34" charset="0"/>
              </a:rPr>
              <a:t>East</a:t>
            </a:r>
            <a:r>
              <a:rPr lang="en-US" altLang="zh-CN" sz="2400" dirty="0" smtClean="0">
                <a:latin typeface="Arial" panose="020B0604020202020204" pitchFamily="34" charset="0"/>
                <a:cs typeface="Tahoma" panose="020B0604030504040204" pitchFamily="34" charset="0"/>
              </a:rPr>
              <a:t>”</a:t>
            </a:r>
            <a:r>
              <a:rPr lang="en-US" altLang="zh-CN" sz="2400" dirty="0" smtClean="0">
                <a:latin typeface="宋体" panose="02010600030101010101" pitchFamily="2" charset="-122"/>
                <a:cs typeface="Tahoma" panose="020B0604030504040204" pitchFamily="34" charset="0"/>
              </a:rPr>
              <a:t/>
            </a:r>
            <a:br>
              <a:rPr lang="en-US" altLang="zh-CN" sz="2400" dirty="0" smtClean="0">
                <a:latin typeface="宋体" panose="02010600030101010101" pitchFamily="2" charset="-122"/>
                <a:cs typeface="Tahoma" panose="020B0604030504040204" pitchFamily="34" charset="0"/>
              </a:rPr>
            </a:br>
            <a:r>
              <a:rPr lang="en-US" altLang="zh-CN" sz="2400" dirty="0" err="1" smtClean="0">
                <a:latin typeface="宋体" panose="02010600030101010101" pitchFamily="2" charset="-122"/>
                <a:cs typeface="Tahoma" panose="020B0604030504040204" pitchFamily="34" charset="0"/>
              </a:rPr>
              <a:t>BorderLayout.WEST</a:t>
            </a:r>
            <a:r>
              <a:rPr lang="en-US" altLang="zh-CN" sz="2400" dirty="0" smtClean="0">
                <a:latin typeface="宋体" panose="02010600030101010101" pitchFamily="2" charset="-122"/>
                <a:cs typeface="Tahoma" panose="020B0604030504040204" pitchFamily="34" charset="0"/>
              </a:rPr>
              <a:t>    </a:t>
            </a:r>
            <a:r>
              <a:rPr lang="zh-CN" altLang="en-US" sz="2400" dirty="0" smtClean="0">
                <a:latin typeface="宋体" panose="02010600030101010101" pitchFamily="2" charset="-122"/>
                <a:cs typeface="Tahoma" panose="020B0604030504040204" pitchFamily="34" charset="0"/>
              </a:rPr>
              <a:t>或  </a:t>
            </a:r>
            <a:r>
              <a:rPr lang="zh-CN" altLang="en-US" sz="2400" dirty="0" smtClean="0">
                <a:latin typeface="Arial" panose="020B0604020202020204" pitchFamily="34" charset="0"/>
                <a:cs typeface="Tahoma" panose="020B0604030504040204" pitchFamily="34" charset="0"/>
              </a:rPr>
              <a:t>“</a:t>
            </a:r>
            <a:r>
              <a:rPr lang="en-US" altLang="zh-CN" sz="2400" dirty="0" smtClean="0">
                <a:latin typeface="宋体" panose="02010600030101010101" pitchFamily="2" charset="-122"/>
                <a:cs typeface="Tahoma" panose="020B0604030504040204" pitchFamily="34" charset="0"/>
              </a:rPr>
              <a:t>West</a:t>
            </a:r>
            <a:r>
              <a:rPr lang="en-US" altLang="zh-CN" sz="2400" dirty="0" smtClean="0">
                <a:latin typeface="Arial" panose="020B0604020202020204" pitchFamily="34" charset="0"/>
                <a:cs typeface="Tahoma" panose="020B0604030504040204" pitchFamily="34" charset="0"/>
              </a:rPr>
              <a:t>”</a:t>
            </a:r>
            <a:r>
              <a:rPr lang="en-US" altLang="zh-CN" sz="2400" dirty="0" smtClean="0">
                <a:latin typeface="宋体" panose="02010600030101010101" pitchFamily="2" charset="-122"/>
                <a:cs typeface="Tahoma" panose="020B0604030504040204" pitchFamily="34" charset="0"/>
              </a:rPr>
              <a:t/>
            </a:r>
            <a:br>
              <a:rPr lang="en-US" altLang="zh-CN" sz="2400" dirty="0" smtClean="0">
                <a:latin typeface="宋体" panose="02010600030101010101" pitchFamily="2" charset="-122"/>
                <a:cs typeface="Tahoma" panose="020B0604030504040204" pitchFamily="34" charset="0"/>
              </a:rPr>
            </a:br>
            <a:r>
              <a:rPr lang="en-US" altLang="zh-CN" sz="2400" dirty="0" err="1" smtClean="0">
                <a:latin typeface="宋体" panose="02010600030101010101" pitchFamily="2" charset="-122"/>
                <a:cs typeface="Tahoma" panose="020B0604030504040204" pitchFamily="34" charset="0"/>
              </a:rPr>
              <a:t>BorderLayout.SOUTH</a:t>
            </a:r>
            <a:r>
              <a:rPr lang="en-US" altLang="zh-CN" sz="2400" dirty="0" smtClean="0">
                <a:latin typeface="宋体" panose="02010600030101010101" pitchFamily="2" charset="-122"/>
                <a:cs typeface="Tahoma" panose="020B0604030504040204" pitchFamily="34" charset="0"/>
              </a:rPr>
              <a:t>   </a:t>
            </a:r>
            <a:r>
              <a:rPr lang="zh-CN" altLang="en-US" sz="2400" dirty="0" smtClean="0">
                <a:latin typeface="宋体" panose="02010600030101010101" pitchFamily="2" charset="-122"/>
                <a:cs typeface="Tahoma" panose="020B0604030504040204" pitchFamily="34" charset="0"/>
              </a:rPr>
              <a:t>或  </a:t>
            </a:r>
            <a:r>
              <a:rPr lang="zh-CN" altLang="en-US" sz="2400" dirty="0" smtClean="0">
                <a:latin typeface="Arial" panose="020B0604020202020204" pitchFamily="34" charset="0"/>
                <a:cs typeface="Tahoma" panose="020B0604030504040204" pitchFamily="34" charset="0"/>
              </a:rPr>
              <a:t>“</a:t>
            </a:r>
            <a:r>
              <a:rPr lang="en-US" altLang="zh-CN" sz="2400" dirty="0" smtClean="0">
                <a:latin typeface="宋体" panose="02010600030101010101" pitchFamily="2" charset="-122"/>
                <a:cs typeface="Tahoma" panose="020B0604030504040204" pitchFamily="34" charset="0"/>
              </a:rPr>
              <a:t>South</a:t>
            </a:r>
            <a:r>
              <a:rPr lang="en-US" altLang="zh-CN" sz="2400" dirty="0" smtClean="0">
                <a:latin typeface="Arial" panose="020B0604020202020204" pitchFamily="34" charset="0"/>
                <a:cs typeface="Tahoma" panose="020B0604030504040204" pitchFamily="34" charset="0"/>
              </a:rPr>
              <a:t>”</a:t>
            </a:r>
            <a:r>
              <a:rPr lang="en-US" altLang="zh-CN" sz="2400" dirty="0" smtClean="0">
                <a:latin typeface="宋体" panose="02010600030101010101" pitchFamily="2" charset="-122"/>
                <a:cs typeface="Tahoma" panose="020B0604030504040204" pitchFamily="34" charset="0"/>
              </a:rPr>
              <a:t/>
            </a:r>
            <a:br>
              <a:rPr lang="en-US" altLang="zh-CN" sz="2400" dirty="0" smtClean="0">
                <a:latin typeface="宋体" panose="02010600030101010101" pitchFamily="2" charset="-122"/>
                <a:cs typeface="Tahoma" panose="020B0604030504040204" pitchFamily="34" charset="0"/>
              </a:rPr>
            </a:br>
            <a:r>
              <a:rPr lang="en-US" altLang="zh-CN" sz="2400" dirty="0" err="1" smtClean="0">
                <a:latin typeface="宋体" panose="02010600030101010101" pitchFamily="2" charset="-122"/>
                <a:cs typeface="Tahoma" panose="020B0604030504040204" pitchFamily="34" charset="0"/>
              </a:rPr>
              <a:t>BorderLayout.NORTH</a:t>
            </a:r>
            <a:r>
              <a:rPr lang="en-US" altLang="zh-CN" sz="2400" dirty="0" smtClean="0">
                <a:latin typeface="宋体" panose="02010600030101010101" pitchFamily="2" charset="-122"/>
                <a:cs typeface="Tahoma" panose="020B0604030504040204" pitchFamily="34" charset="0"/>
              </a:rPr>
              <a:t>   </a:t>
            </a:r>
            <a:r>
              <a:rPr lang="zh-CN" altLang="en-US" sz="2400" dirty="0" smtClean="0">
                <a:latin typeface="宋体" panose="02010600030101010101" pitchFamily="2" charset="-122"/>
                <a:cs typeface="Tahoma" panose="020B0604030504040204" pitchFamily="34" charset="0"/>
              </a:rPr>
              <a:t>或  </a:t>
            </a:r>
            <a:r>
              <a:rPr lang="zh-CN" altLang="en-US" sz="2400" dirty="0" smtClean="0">
                <a:latin typeface="Arial" panose="020B0604020202020204" pitchFamily="34" charset="0"/>
                <a:cs typeface="Tahoma" panose="020B0604030504040204" pitchFamily="34" charset="0"/>
              </a:rPr>
              <a:t>“</a:t>
            </a:r>
            <a:r>
              <a:rPr lang="en-US" altLang="zh-CN" sz="2400" dirty="0" smtClean="0">
                <a:latin typeface="宋体" panose="02010600030101010101" pitchFamily="2" charset="-122"/>
                <a:cs typeface="Tahoma" panose="020B0604030504040204" pitchFamily="34" charset="0"/>
              </a:rPr>
              <a:t>North</a:t>
            </a:r>
            <a:r>
              <a:rPr lang="en-US" altLang="zh-CN" sz="2400" dirty="0" smtClean="0">
                <a:latin typeface="Arial" panose="020B0604020202020204" pitchFamily="34" charset="0"/>
                <a:cs typeface="Tahoma" panose="020B0604030504040204" pitchFamily="34" charset="0"/>
              </a:rPr>
              <a:t>”</a:t>
            </a:r>
            <a:r>
              <a:rPr lang="en-US" altLang="zh-CN" sz="2400" dirty="0" smtClean="0">
                <a:latin typeface="宋体" panose="02010600030101010101" pitchFamily="2" charset="-122"/>
                <a:cs typeface="Tahoma" panose="020B0604030504040204" pitchFamily="34" charset="0"/>
              </a:rPr>
              <a:t/>
            </a:r>
            <a:br>
              <a:rPr lang="en-US" altLang="zh-CN" sz="2400" dirty="0" smtClean="0">
                <a:latin typeface="宋体" panose="02010600030101010101" pitchFamily="2" charset="-122"/>
                <a:cs typeface="Tahoma" panose="020B0604030504040204" pitchFamily="34" charset="0"/>
              </a:rPr>
            </a:br>
            <a:r>
              <a:rPr lang="en-US" altLang="zh-CN" sz="2400" dirty="0" err="1" smtClean="0">
                <a:latin typeface="宋体" panose="02010600030101010101" pitchFamily="2" charset="-122"/>
                <a:cs typeface="Tahoma" panose="020B0604030504040204" pitchFamily="34" charset="0"/>
              </a:rPr>
              <a:t>BorderLayout.CENTER</a:t>
            </a:r>
            <a:r>
              <a:rPr lang="en-US" altLang="zh-CN" sz="2400" dirty="0" smtClean="0">
                <a:latin typeface="宋体" panose="02010600030101010101" pitchFamily="2" charset="-122"/>
                <a:cs typeface="Tahoma" panose="020B0604030504040204" pitchFamily="34" charset="0"/>
              </a:rPr>
              <a:t>  </a:t>
            </a:r>
            <a:r>
              <a:rPr lang="zh-CN" altLang="en-US" sz="2400" dirty="0" smtClean="0">
                <a:latin typeface="宋体" panose="02010600030101010101" pitchFamily="2" charset="-122"/>
                <a:cs typeface="Tahoma" panose="020B0604030504040204" pitchFamily="34" charset="0"/>
              </a:rPr>
              <a:t>或  </a:t>
            </a:r>
            <a:r>
              <a:rPr lang="zh-CN" altLang="en-US" sz="2400" dirty="0" smtClean="0">
                <a:latin typeface="Arial" panose="020B0604020202020204" pitchFamily="34" charset="0"/>
                <a:cs typeface="Tahoma" panose="020B0604030504040204" pitchFamily="34" charset="0"/>
              </a:rPr>
              <a:t>“</a:t>
            </a:r>
            <a:r>
              <a:rPr lang="en-US" altLang="zh-CN" sz="2400" dirty="0" smtClean="0">
                <a:latin typeface="宋体" panose="02010600030101010101" pitchFamily="2" charset="-122"/>
                <a:cs typeface="Tahoma" panose="020B0604030504040204" pitchFamily="34" charset="0"/>
              </a:rPr>
              <a:t>Center</a:t>
            </a:r>
            <a:r>
              <a:rPr lang="en-US" altLang="zh-CN" sz="2400" dirty="0" smtClean="0">
                <a:latin typeface="Arial" panose="020B0604020202020204" pitchFamily="34" charset="0"/>
                <a:cs typeface="Tahoma" panose="020B0604030504040204" pitchFamily="34" charset="0"/>
              </a:rPr>
              <a:t>”</a:t>
            </a:r>
            <a:r>
              <a:rPr lang="en-US" altLang="zh-CN" sz="2400" dirty="0" smtClean="0">
                <a:latin typeface="宋体" panose="02010600030101010101" pitchFamily="2" charset="-122"/>
                <a:cs typeface="Tahoma" panose="020B0604030504040204" pitchFamily="34" charset="0"/>
              </a:rPr>
              <a:t>(</a:t>
            </a:r>
            <a:r>
              <a:rPr lang="zh-CN" altLang="en-US" sz="2400" dirty="0" smtClean="0">
                <a:latin typeface="宋体" panose="02010600030101010101" pitchFamily="2" charset="-122"/>
                <a:cs typeface="Tahoma" panose="020B0604030504040204" pitchFamily="34" charset="0"/>
              </a:rPr>
              <a:t>默认</a:t>
            </a:r>
            <a:r>
              <a:rPr lang="en-US" altLang="zh-CN" sz="2400" dirty="0" smtClean="0">
                <a:latin typeface="宋体" panose="02010600030101010101" pitchFamily="2" charset="-122"/>
                <a:cs typeface="Tahoma" panose="020B0604030504040204" pitchFamily="34" charset="0"/>
              </a:rPr>
              <a:t>)</a:t>
            </a:r>
          </a:p>
        </p:txBody>
      </p:sp>
      <p:sp>
        <p:nvSpPr>
          <p:cNvPr id="3" name="Rectangle 2"/>
          <p:cNvSpPr txBox="1">
            <a:spLocks noChangeArrowheads="1"/>
          </p:cNvSpPr>
          <p:nvPr/>
        </p:nvSpPr>
        <p:spPr>
          <a:xfrm>
            <a:off x="-26640" y="404664"/>
            <a:ext cx="8229600" cy="642937"/>
          </a:xfrm>
          <a:prstGeom prst="rect">
            <a:avLst/>
          </a:prstGeom>
        </p:spPr>
        <p:txBody>
          <a:bodyPr/>
          <a:lstStyle/>
          <a:p>
            <a:pPr marL="711200" lvl="1" algn="ctr">
              <a:buClr>
                <a:schemeClr val="tx1"/>
              </a:buClr>
              <a:defRPr/>
            </a:pPr>
            <a:r>
              <a:rPr lang="en-US" altLang="zh-CN" sz="3600" b="1" dirty="0" err="1">
                <a:solidFill>
                  <a:srgbClr val="FFC000"/>
                </a:solidFill>
                <a:effectLst>
                  <a:outerShdw blurRad="38100" dist="38100" dir="2700000" algn="tl">
                    <a:srgbClr val="000000">
                      <a:alpha val="43137"/>
                    </a:srgbClr>
                  </a:outerShdw>
                </a:effectLst>
                <a:latin typeface="+mj-ea"/>
              </a:rPr>
              <a:t>BorderLayout</a:t>
            </a:r>
            <a:r>
              <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rPr>
              <a:t>布局的使用</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ChangeArrowheads="1"/>
          </p:cNvSpPr>
          <p:nvPr/>
        </p:nvSpPr>
        <p:spPr bwMode="auto">
          <a:xfrm>
            <a:off x="680517" y="1283499"/>
            <a:ext cx="754380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Garamond" panose="02020404030301010803" pitchFamily="18" charset="0"/>
                <a:ea typeface="宋体" panose="02010600030101010101" pitchFamily="2" charset="-122"/>
              </a:defRPr>
            </a:lvl1pPr>
            <a:lvl2pPr marL="762000" indent="-4762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lvl="1" eaLnBrk="1" hangingPunct="1">
              <a:lnSpc>
                <a:spcPct val="120000"/>
              </a:lnSpc>
              <a:spcBef>
                <a:spcPct val="20000"/>
              </a:spcBef>
              <a:spcAft>
                <a:spcPct val="20000"/>
              </a:spcAft>
              <a:buClr>
                <a:schemeClr val="accent2"/>
              </a:buClr>
              <a:buFont typeface="Wingdings" panose="05000000000000000000" pitchFamily="2" charset="2"/>
              <a:buChar char="Ø"/>
            </a:pPr>
            <a:r>
              <a:rPr lang="zh-CN" altLang="en-US" sz="2400" b="1" dirty="0">
                <a:latin typeface="+mj-ea"/>
                <a:ea typeface="+mj-ea"/>
              </a:rPr>
              <a:t>缺点：当加入的组件超过</a:t>
            </a:r>
            <a:r>
              <a:rPr lang="en-US" altLang="zh-CN" sz="2400" b="1" dirty="0">
                <a:latin typeface="+mj-ea"/>
                <a:ea typeface="+mj-ea"/>
              </a:rPr>
              <a:t>5</a:t>
            </a:r>
            <a:r>
              <a:rPr lang="zh-CN" altLang="en-US" sz="2400" b="1" dirty="0">
                <a:latin typeface="+mj-ea"/>
                <a:ea typeface="+mj-ea"/>
              </a:rPr>
              <a:t>个时，就必须使用容器的嵌套或其它布局。</a:t>
            </a:r>
          </a:p>
          <a:p>
            <a:pPr lvl="1" eaLnBrk="1" hangingPunct="1">
              <a:lnSpc>
                <a:spcPct val="120000"/>
              </a:lnSpc>
              <a:spcBef>
                <a:spcPct val="20000"/>
              </a:spcBef>
              <a:spcAft>
                <a:spcPct val="20000"/>
              </a:spcAft>
              <a:buClr>
                <a:schemeClr val="accent2"/>
              </a:buClr>
              <a:buFont typeface="Wingdings" panose="05000000000000000000" pitchFamily="2" charset="2"/>
              <a:buChar char="Ø"/>
            </a:pPr>
            <a:r>
              <a:rPr lang="zh-CN" altLang="en-US" sz="2400" b="1" dirty="0">
                <a:latin typeface="+mj-ea"/>
                <a:ea typeface="+mj-ea"/>
              </a:rPr>
              <a:t>优点：当容器缩放时，组件相应的位置不变化，但大小改变。</a:t>
            </a:r>
          </a:p>
        </p:txBody>
      </p:sp>
      <p:grpSp>
        <p:nvGrpSpPr>
          <p:cNvPr id="1029" name="Group 7"/>
          <p:cNvGrpSpPr>
            <a:grpSpLocks/>
          </p:cNvGrpSpPr>
          <p:nvPr/>
        </p:nvGrpSpPr>
        <p:grpSpPr bwMode="auto">
          <a:xfrm>
            <a:off x="685800" y="3429000"/>
            <a:ext cx="7848600" cy="2057400"/>
            <a:chOff x="288" y="2352"/>
            <a:chExt cx="4944" cy="1392"/>
          </a:xfrm>
        </p:grpSpPr>
        <p:graphicFrame>
          <p:nvGraphicFramePr>
            <p:cNvPr id="1026" name="Object 2"/>
            <p:cNvGraphicFramePr>
              <a:graphicFrameLocks noChangeAspect="1"/>
            </p:cNvGraphicFramePr>
            <p:nvPr/>
          </p:nvGraphicFramePr>
          <p:xfrm>
            <a:off x="288" y="2352"/>
            <a:ext cx="2448" cy="1392"/>
          </p:xfrm>
          <a:graphic>
            <a:graphicData uri="http://schemas.openxmlformats.org/presentationml/2006/ole">
              <mc:AlternateContent xmlns:mc="http://schemas.openxmlformats.org/markup-compatibility/2006">
                <mc:Choice xmlns:v="urn:schemas-microsoft-com:vml" Requires="v">
                  <p:oleObj spid="_x0000_s1177" name="位图图像" r:id="rId3" imgW="2257740" imgH="1542857" progId="PBrush">
                    <p:embed/>
                  </p:oleObj>
                </mc:Choice>
                <mc:Fallback>
                  <p:oleObj name="位图图像" r:id="rId3" imgW="2257740" imgH="1542857"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2352"/>
                          <a:ext cx="2448"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3648" y="2544"/>
            <a:ext cx="1584" cy="1126"/>
          </p:xfrm>
          <a:graphic>
            <a:graphicData uri="http://schemas.openxmlformats.org/presentationml/2006/ole">
              <mc:AlternateContent xmlns:mc="http://schemas.openxmlformats.org/markup-compatibility/2006">
                <mc:Choice xmlns:v="urn:schemas-microsoft-com:vml" Requires="v">
                  <p:oleObj spid="_x0000_s1178" name="位图图像" r:id="rId5" imgW="1542857" imgH="952633" progId="PBrush">
                    <p:embed/>
                  </p:oleObj>
                </mc:Choice>
                <mc:Fallback>
                  <p:oleObj name="位图图像" r:id="rId5" imgW="1542857" imgH="952633" progId="PBrush">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 y="2544"/>
                          <a:ext cx="1584" cy="1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3" name="AutoShape 6"/>
            <p:cNvSpPr>
              <a:spLocks noChangeArrowheads="1"/>
            </p:cNvSpPr>
            <p:nvPr/>
          </p:nvSpPr>
          <p:spPr bwMode="auto">
            <a:xfrm>
              <a:off x="2832" y="2928"/>
              <a:ext cx="720" cy="240"/>
            </a:xfrm>
            <a:prstGeom prst="rightArrow">
              <a:avLst>
                <a:gd name="adj1" fmla="val 50000"/>
                <a:gd name="adj2" fmla="val 75000"/>
              </a:avLst>
            </a:prstGeom>
            <a:solidFill>
              <a:srgbClr val="CCFFCC"/>
            </a:solidFill>
            <a:ln w="38100">
              <a:solidFill>
                <a:srgbClr val="FF9900"/>
              </a:solidFill>
              <a:miter lim="800000"/>
              <a:headEnd/>
              <a:tailEnd/>
            </a:ln>
          </p:spPr>
          <p:txBody>
            <a:bodyPr wrap="none" anchor="ct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endParaRPr lang="zh-CN" altLang="en-US"/>
            </a:p>
          </p:txBody>
        </p:sp>
      </p:grpSp>
      <p:sp>
        <p:nvSpPr>
          <p:cNvPr id="1030" name="Rectangle 8"/>
          <p:cNvSpPr>
            <a:spLocks noChangeArrowheads="1"/>
          </p:cNvSpPr>
          <p:nvPr/>
        </p:nvSpPr>
        <p:spPr bwMode="auto">
          <a:xfrm>
            <a:off x="1600200" y="5715000"/>
            <a:ext cx="25555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zh-CN" altLang="en-US" sz="2000" b="1" dirty="0">
                <a:latin typeface="+mj-ea"/>
                <a:ea typeface="+mj-ea"/>
                <a:hlinkClick r:id="" action="ppaction://hlinkshowjump?jump=nextslide"/>
              </a:rPr>
              <a:t>示例：</a:t>
            </a:r>
            <a:r>
              <a:rPr lang="en-US" altLang="zh-CN" sz="2000" b="1" dirty="0">
                <a:latin typeface="+mj-ea"/>
                <a:ea typeface="+mj-ea"/>
                <a:hlinkClick r:id="" action="ppaction://hlinkshowjump?jump=nextslide"/>
              </a:rPr>
              <a:t> </a:t>
            </a:r>
            <a:r>
              <a:rPr lang="zh-CN" altLang="en-US" sz="2000" b="1" dirty="0">
                <a:latin typeface="+mj-ea"/>
                <a:ea typeface="+mj-ea"/>
                <a:hlinkClick r:id="" action="ppaction://hlinkshowjump?jump=nextslide"/>
              </a:rPr>
              <a:t>边界布局示例</a:t>
            </a:r>
            <a:endParaRPr lang="zh-CN" altLang="en-US" sz="2000" b="1" dirty="0">
              <a:latin typeface="+mj-ea"/>
              <a:ea typeface="+mj-ea"/>
            </a:endParaRPr>
          </a:p>
        </p:txBody>
      </p:sp>
      <p:sp>
        <p:nvSpPr>
          <p:cNvPr id="8" name="Rectangle 2"/>
          <p:cNvSpPr txBox="1">
            <a:spLocks noChangeArrowheads="1"/>
          </p:cNvSpPr>
          <p:nvPr/>
        </p:nvSpPr>
        <p:spPr>
          <a:xfrm>
            <a:off x="-108520" y="442094"/>
            <a:ext cx="8229600" cy="642938"/>
          </a:xfrm>
          <a:prstGeom prst="rect">
            <a:avLst/>
          </a:prstGeom>
        </p:spPr>
        <p:txBody>
          <a:bodyPr/>
          <a:lstStyle/>
          <a:p>
            <a:pPr marL="711200" lvl="1" algn="ctr">
              <a:buClr>
                <a:schemeClr val="tx1"/>
              </a:buClr>
              <a:defRPr/>
            </a:pPr>
            <a:r>
              <a:rPr lang="en-US" altLang="zh-CN" sz="3600" b="1" dirty="0" err="1">
                <a:solidFill>
                  <a:srgbClr val="FFC000"/>
                </a:solidFill>
                <a:effectLst>
                  <a:outerShdw blurRad="38100" dist="38100" dir="2700000" algn="tl">
                    <a:srgbClr val="000000">
                      <a:alpha val="43137"/>
                    </a:srgbClr>
                  </a:outerShdw>
                </a:effectLst>
                <a:latin typeface="+mj-ea"/>
              </a:rPr>
              <a:t>BorderLayout</a:t>
            </a:r>
            <a:r>
              <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rPr>
              <a:t>布局的使用</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1"/>
          <p:cNvSpPr>
            <a:spLocks noGrp="1"/>
          </p:cNvSpPr>
          <p:nvPr>
            <p:ph idx="1"/>
          </p:nvPr>
        </p:nvSpPr>
        <p:spPr>
          <a:xfrm>
            <a:off x="71438" y="1143000"/>
            <a:ext cx="8977312" cy="4983163"/>
          </a:xfrm>
        </p:spPr>
        <p:txBody>
          <a:bodyPr/>
          <a:lstStyle/>
          <a:p>
            <a:pPr lvl="1">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按照二维网格以相同大小依次排列各组件</a:t>
            </a:r>
          </a:p>
          <a:p>
            <a:pPr lvl="1">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构造方法</a:t>
            </a:r>
          </a:p>
          <a:p>
            <a:pPr marL="1625600" lvl="2" indent="-711200">
              <a:buClr>
                <a:schemeClr val="tx1"/>
              </a:buClr>
              <a:buFont typeface="Wingdings" panose="05000000000000000000" pitchFamily="2" charset="2"/>
              <a:buChar char="Ø"/>
            </a:pPr>
            <a:r>
              <a:rPr lang="en-US" altLang="zh-CN" dirty="0" err="1" smtClean="0">
                <a:solidFill>
                  <a:schemeClr val="tx1"/>
                </a:solidFill>
                <a:latin typeface="宋体" panose="02010600030101010101" pitchFamily="2" charset="-122"/>
                <a:cs typeface="Tahoma" panose="020B0604030504040204" pitchFamily="34" charset="0"/>
              </a:rPr>
              <a:t>GridLayout</a:t>
            </a:r>
            <a:r>
              <a:rPr lang="en-US" altLang="zh-CN" dirty="0" smtClean="0">
                <a:solidFill>
                  <a:schemeClr val="tx1"/>
                </a:solidFill>
                <a:latin typeface="宋体" panose="02010600030101010101" pitchFamily="2" charset="-122"/>
                <a:cs typeface="Tahoma" panose="020B0604030504040204" pitchFamily="34" charset="0"/>
              </a:rPr>
              <a:t>();//</a:t>
            </a:r>
            <a:r>
              <a:rPr lang="zh-CN" altLang="en-US" dirty="0" smtClean="0">
                <a:solidFill>
                  <a:schemeClr val="tx1"/>
                </a:solidFill>
                <a:latin typeface="宋体" panose="02010600030101010101" pitchFamily="2" charset="-122"/>
                <a:cs typeface="Tahoma" panose="020B0604030504040204" pitchFamily="34" charset="0"/>
              </a:rPr>
              <a:t>一行、每个组件一列</a:t>
            </a:r>
          </a:p>
          <a:p>
            <a:pPr marL="1625600" lvl="2" indent="-711200">
              <a:buClr>
                <a:schemeClr val="tx1"/>
              </a:buClr>
              <a:buFont typeface="Wingdings" panose="05000000000000000000" pitchFamily="2" charset="2"/>
              <a:buChar char="Ø"/>
            </a:pPr>
            <a:r>
              <a:rPr lang="en-US" altLang="zh-CN" dirty="0" err="1" smtClean="0">
                <a:solidFill>
                  <a:schemeClr val="tx1"/>
                </a:solidFill>
                <a:latin typeface="宋体" panose="02010600030101010101" pitchFamily="2" charset="-122"/>
                <a:cs typeface="Tahoma" panose="020B0604030504040204" pitchFamily="34" charset="0"/>
              </a:rPr>
              <a:t>GridLayout</a:t>
            </a:r>
            <a:r>
              <a:rPr lang="en-US" altLang="zh-CN" dirty="0" smtClean="0">
                <a:solidFill>
                  <a:schemeClr val="tx1"/>
                </a:solidFill>
                <a:latin typeface="宋体" panose="02010600030101010101" pitchFamily="2" charset="-122"/>
                <a:cs typeface="Tahoma" panose="020B0604030504040204" pitchFamily="34" charset="0"/>
              </a:rPr>
              <a:t>(</a:t>
            </a:r>
            <a:r>
              <a:rPr lang="en-US" altLang="zh-CN" dirty="0" err="1" smtClean="0">
                <a:solidFill>
                  <a:schemeClr val="tx1"/>
                </a:solidFill>
                <a:latin typeface="宋体" panose="02010600030101010101" pitchFamily="2" charset="-122"/>
                <a:cs typeface="Tahoma" panose="020B0604030504040204" pitchFamily="34" charset="0"/>
              </a:rPr>
              <a:t>int</a:t>
            </a:r>
            <a:r>
              <a:rPr lang="en-US" altLang="zh-CN" dirty="0" smtClean="0">
                <a:solidFill>
                  <a:schemeClr val="tx1"/>
                </a:solidFill>
                <a:latin typeface="宋体" panose="02010600030101010101" pitchFamily="2" charset="-122"/>
                <a:cs typeface="Tahoma" panose="020B0604030504040204" pitchFamily="34" charset="0"/>
              </a:rPr>
              <a:t> </a:t>
            </a:r>
            <a:r>
              <a:rPr lang="en-US" altLang="zh-CN" dirty="0" err="1" smtClean="0">
                <a:solidFill>
                  <a:schemeClr val="tx1"/>
                </a:solidFill>
                <a:latin typeface="宋体" panose="02010600030101010101" pitchFamily="2" charset="-122"/>
                <a:cs typeface="Tahoma" panose="020B0604030504040204" pitchFamily="34" charset="0"/>
              </a:rPr>
              <a:t>rows,int</a:t>
            </a:r>
            <a:r>
              <a:rPr lang="en-US" altLang="zh-CN" dirty="0" smtClean="0">
                <a:solidFill>
                  <a:schemeClr val="tx1"/>
                </a:solidFill>
                <a:latin typeface="宋体" panose="02010600030101010101" pitchFamily="2" charset="-122"/>
                <a:cs typeface="Tahoma" panose="020B0604030504040204" pitchFamily="34" charset="0"/>
              </a:rPr>
              <a:t> cols);//</a:t>
            </a:r>
            <a:r>
              <a:rPr lang="zh-CN" altLang="en-US" dirty="0" smtClean="0">
                <a:solidFill>
                  <a:schemeClr val="tx1"/>
                </a:solidFill>
                <a:latin typeface="宋体" panose="02010600030101010101" pitchFamily="2" charset="-122"/>
                <a:cs typeface="Tahoma" panose="020B0604030504040204" pitchFamily="34" charset="0"/>
              </a:rPr>
              <a:t>行列数</a:t>
            </a:r>
          </a:p>
          <a:p>
            <a:pPr marL="1625600" lvl="2" indent="-711200">
              <a:buClr>
                <a:schemeClr val="tx1"/>
              </a:buClr>
              <a:buFont typeface="Wingdings" panose="05000000000000000000" pitchFamily="2" charset="2"/>
              <a:buChar char="Ø"/>
            </a:pPr>
            <a:r>
              <a:rPr lang="en-US" altLang="zh-CN" dirty="0" err="1" smtClean="0">
                <a:solidFill>
                  <a:schemeClr val="tx1"/>
                </a:solidFill>
                <a:latin typeface="宋体" panose="02010600030101010101" pitchFamily="2" charset="-122"/>
                <a:cs typeface="Tahoma" panose="020B0604030504040204" pitchFamily="34" charset="0"/>
              </a:rPr>
              <a:t>GridLayout</a:t>
            </a:r>
            <a:r>
              <a:rPr lang="en-US" altLang="zh-CN" dirty="0" smtClean="0">
                <a:solidFill>
                  <a:schemeClr val="tx1"/>
                </a:solidFill>
                <a:latin typeface="宋体" panose="02010600030101010101" pitchFamily="2" charset="-122"/>
                <a:cs typeface="Tahoma" panose="020B0604030504040204" pitchFamily="34" charset="0"/>
              </a:rPr>
              <a:t>(</a:t>
            </a:r>
            <a:r>
              <a:rPr lang="en-US" altLang="zh-CN" dirty="0" err="1" smtClean="0">
                <a:solidFill>
                  <a:schemeClr val="tx1"/>
                </a:solidFill>
                <a:latin typeface="宋体" panose="02010600030101010101" pitchFamily="2" charset="-122"/>
                <a:cs typeface="Tahoma" panose="020B0604030504040204" pitchFamily="34" charset="0"/>
              </a:rPr>
              <a:t>rows,cols,int</a:t>
            </a:r>
            <a:r>
              <a:rPr lang="en-US" altLang="zh-CN" dirty="0" smtClean="0">
                <a:solidFill>
                  <a:schemeClr val="tx1"/>
                </a:solidFill>
                <a:latin typeface="宋体" panose="02010600030101010101" pitchFamily="2" charset="-122"/>
                <a:cs typeface="Tahoma" panose="020B0604030504040204" pitchFamily="34" charset="0"/>
              </a:rPr>
              <a:t> </a:t>
            </a:r>
            <a:r>
              <a:rPr lang="en-US" altLang="zh-CN" dirty="0" err="1" smtClean="0">
                <a:solidFill>
                  <a:schemeClr val="tx1"/>
                </a:solidFill>
                <a:latin typeface="宋体" panose="02010600030101010101" pitchFamily="2" charset="-122"/>
                <a:cs typeface="Tahoma" panose="020B0604030504040204" pitchFamily="34" charset="0"/>
              </a:rPr>
              <a:t>hgap,int</a:t>
            </a:r>
            <a:r>
              <a:rPr lang="en-US" altLang="zh-CN" dirty="0" smtClean="0">
                <a:solidFill>
                  <a:schemeClr val="tx1"/>
                </a:solidFill>
                <a:latin typeface="宋体" panose="02010600030101010101" pitchFamily="2" charset="-122"/>
                <a:cs typeface="Tahoma" panose="020B0604030504040204" pitchFamily="34" charset="0"/>
              </a:rPr>
              <a:t> </a:t>
            </a:r>
            <a:r>
              <a:rPr lang="en-US" altLang="zh-CN" dirty="0" err="1" smtClean="0">
                <a:solidFill>
                  <a:schemeClr val="tx1"/>
                </a:solidFill>
                <a:latin typeface="宋体" panose="02010600030101010101" pitchFamily="2" charset="-122"/>
                <a:cs typeface="Tahoma" panose="020B0604030504040204" pitchFamily="34" charset="0"/>
              </a:rPr>
              <a:t>vgap</a:t>
            </a:r>
            <a:r>
              <a:rPr lang="en-US" altLang="zh-CN" dirty="0" smtClean="0">
                <a:solidFill>
                  <a:schemeClr val="tx1"/>
                </a:solidFill>
                <a:latin typeface="宋体" panose="02010600030101010101" pitchFamily="2" charset="-122"/>
                <a:cs typeface="Tahoma" panose="020B0604030504040204" pitchFamily="34" charset="0"/>
              </a:rPr>
              <a:t>);</a:t>
            </a:r>
            <a:r>
              <a:rPr lang="en-US" altLang="zh-CN" dirty="0" smtClean="0">
                <a:latin typeface="宋体" panose="02010600030101010101" pitchFamily="2" charset="-122"/>
                <a:cs typeface="Tahoma" panose="020B0604030504040204" pitchFamily="34" charset="0"/>
              </a:rPr>
              <a:t/>
            </a:r>
            <a:br>
              <a:rPr lang="en-US" altLang="zh-CN" dirty="0" smtClean="0">
                <a:latin typeface="宋体" panose="02010600030101010101" pitchFamily="2" charset="-122"/>
                <a:cs typeface="Tahoma" panose="020B0604030504040204" pitchFamily="34" charset="0"/>
              </a:rPr>
            </a:br>
            <a:r>
              <a:rPr lang="en-US" altLang="zh-CN" dirty="0" smtClean="0">
                <a:solidFill>
                  <a:srgbClr val="FF0000"/>
                </a:solidFill>
                <a:latin typeface="宋体" panose="02010600030101010101" pitchFamily="2" charset="-122"/>
                <a:cs typeface="Tahoma" panose="020B0604030504040204" pitchFamily="34" charset="0"/>
              </a:rPr>
              <a:t>//</a:t>
            </a:r>
            <a:r>
              <a:rPr lang="zh-CN" altLang="en-US" dirty="0" smtClean="0">
                <a:solidFill>
                  <a:srgbClr val="FF0000"/>
                </a:solidFill>
                <a:latin typeface="宋体" panose="02010600030101010101" pitchFamily="2" charset="-122"/>
                <a:cs typeface="Tahoma" panose="020B0604030504040204" pitchFamily="34" charset="0"/>
              </a:rPr>
              <a:t>行行、列列的间距，默认值为</a:t>
            </a:r>
            <a:r>
              <a:rPr lang="en-US" altLang="zh-CN" dirty="0" smtClean="0">
                <a:solidFill>
                  <a:srgbClr val="FF0000"/>
                </a:solidFill>
                <a:latin typeface="宋体" panose="02010600030101010101" pitchFamily="2" charset="-122"/>
                <a:cs typeface="Tahoma" panose="020B0604030504040204" pitchFamily="34" charset="0"/>
              </a:rPr>
              <a:t>0</a:t>
            </a:r>
            <a:r>
              <a:rPr lang="zh-CN" altLang="en-US" dirty="0" smtClean="0">
                <a:solidFill>
                  <a:srgbClr val="FF0000"/>
                </a:solidFill>
                <a:latin typeface="宋体" panose="02010600030101010101" pitchFamily="2" charset="-122"/>
                <a:cs typeface="Tahoma" panose="020B0604030504040204" pitchFamily="34" charset="0"/>
              </a:rPr>
              <a:t>个像素</a:t>
            </a:r>
          </a:p>
          <a:p>
            <a:pPr>
              <a:buFont typeface="Wingdings" panose="05000000000000000000" pitchFamily="2" charset="2"/>
              <a:buNone/>
            </a:pPr>
            <a:r>
              <a:rPr lang="zh-CN" altLang="en-US" dirty="0" smtClean="0">
                <a:latin typeface="宋体" panose="02010600030101010101" pitchFamily="2" charset="-122"/>
                <a:cs typeface="Tahoma" panose="020B0604030504040204" pitchFamily="34" charset="0"/>
              </a:rPr>
              <a:t>例如：</a:t>
            </a:r>
            <a:r>
              <a:rPr lang="en-US" altLang="zh-CN" dirty="0" err="1" smtClean="0">
                <a:latin typeface="宋体" panose="02010600030101010101" pitchFamily="2" charset="-122"/>
                <a:cs typeface="Tahoma" panose="020B0604030504040204" pitchFamily="34" charset="0"/>
              </a:rPr>
              <a:t>GridLayout</a:t>
            </a:r>
            <a:r>
              <a:rPr lang="en-US" altLang="zh-CN" dirty="0" smtClean="0">
                <a:latin typeface="宋体" panose="02010600030101010101" pitchFamily="2" charset="-122"/>
                <a:cs typeface="Tahoma" panose="020B0604030504040204" pitchFamily="34" charset="0"/>
              </a:rPr>
              <a:t> lay1 = new </a:t>
            </a:r>
            <a:r>
              <a:rPr lang="en-US" altLang="zh-CN" dirty="0" err="1" smtClean="0">
                <a:latin typeface="宋体" panose="02010600030101010101" pitchFamily="2" charset="-122"/>
                <a:cs typeface="Tahoma" panose="020B0604030504040204" pitchFamily="34" charset="0"/>
              </a:rPr>
              <a:t>GridLayout</a:t>
            </a:r>
            <a:r>
              <a:rPr lang="en-US" altLang="zh-CN" dirty="0" smtClean="0">
                <a:latin typeface="宋体" panose="02010600030101010101" pitchFamily="2" charset="-122"/>
                <a:cs typeface="Tahoma" panose="020B0604030504040204" pitchFamily="34" charset="0"/>
              </a:rPr>
              <a:t>(3,3);</a:t>
            </a:r>
          </a:p>
          <a:p>
            <a:pPr lvl="1">
              <a:buFont typeface="Wingdings" panose="05000000000000000000" pitchFamily="2" charset="2"/>
              <a:buNone/>
            </a:pPr>
            <a:r>
              <a:rPr lang="en-US" altLang="zh-CN" dirty="0" smtClean="0">
                <a:solidFill>
                  <a:schemeClr val="tx1"/>
                </a:solidFill>
                <a:latin typeface="宋体" panose="02010600030101010101" pitchFamily="2" charset="-122"/>
                <a:cs typeface="Tahoma" panose="020B0604030504040204" pitchFamily="34" charset="0"/>
              </a:rPr>
              <a:t>   </a:t>
            </a:r>
            <a:r>
              <a:rPr lang="en-US" altLang="zh-CN" dirty="0" err="1" smtClean="0">
                <a:solidFill>
                  <a:schemeClr val="tx1"/>
                </a:solidFill>
                <a:latin typeface="宋体" panose="02010600030101010101" pitchFamily="2" charset="-122"/>
                <a:cs typeface="Tahoma" panose="020B0604030504040204" pitchFamily="34" charset="0"/>
              </a:rPr>
              <a:t>GridLayout</a:t>
            </a:r>
            <a:r>
              <a:rPr lang="en-US" altLang="zh-CN" dirty="0" smtClean="0">
                <a:solidFill>
                  <a:schemeClr val="tx1"/>
                </a:solidFill>
                <a:latin typeface="宋体" panose="02010600030101010101" pitchFamily="2" charset="-122"/>
                <a:cs typeface="Tahoma" panose="020B0604030504040204" pitchFamily="34" charset="0"/>
              </a:rPr>
              <a:t> lay2 = new </a:t>
            </a:r>
            <a:r>
              <a:rPr lang="en-US" altLang="zh-CN" dirty="0" err="1" smtClean="0">
                <a:solidFill>
                  <a:schemeClr val="tx1"/>
                </a:solidFill>
                <a:latin typeface="宋体" panose="02010600030101010101" pitchFamily="2" charset="-122"/>
                <a:cs typeface="Tahoma" panose="020B0604030504040204" pitchFamily="34" charset="0"/>
              </a:rPr>
              <a:t>GridLayout</a:t>
            </a:r>
            <a:r>
              <a:rPr lang="en-US" altLang="zh-CN" dirty="0" smtClean="0">
                <a:solidFill>
                  <a:schemeClr val="tx1"/>
                </a:solidFill>
                <a:latin typeface="宋体" panose="02010600030101010101" pitchFamily="2" charset="-122"/>
                <a:cs typeface="Tahoma" panose="020B0604030504040204" pitchFamily="34" charset="0"/>
              </a:rPr>
              <a:t>(5,2,10,10);</a:t>
            </a:r>
          </a:p>
          <a:p>
            <a:endParaRPr lang="zh-CN" altLang="en-US" dirty="0" smtClean="0"/>
          </a:p>
        </p:txBody>
      </p:sp>
      <p:sp>
        <p:nvSpPr>
          <p:cNvPr id="3" name="Rectangle 2"/>
          <p:cNvSpPr txBox="1">
            <a:spLocks noChangeArrowheads="1"/>
          </p:cNvSpPr>
          <p:nvPr/>
        </p:nvSpPr>
        <p:spPr>
          <a:xfrm>
            <a:off x="428625" y="357188"/>
            <a:ext cx="8229600" cy="642937"/>
          </a:xfrm>
          <a:prstGeom prst="rect">
            <a:avLst/>
          </a:prstGeom>
        </p:spPr>
        <p:txBody>
          <a:bodyPr/>
          <a:lstStyle/>
          <a:p>
            <a:pPr marL="711200" lvl="1" algn="ctr">
              <a:buClr>
                <a:schemeClr val="tx1"/>
              </a:buClr>
              <a:defRPr/>
            </a:pPr>
            <a:r>
              <a:rPr lang="en-US" altLang="zh-CN" sz="3600" b="1" dirty="0" err="1">
                <a:solidFill>
                  <a:srgbClr val="FFC000"/>
                </a:solidFill>
                <a:effectLst>
                  <a:outerShdw blurRad="38100" dist="38100" dir="2700000" algn="tl">
                    <a:srgbClr val="000000">
                      <a:alpha val="43137"/>
                    </a:srgbClr>
                  </a:outerShdw>
                </a:effectLst>
                <a:latin typeface="宋体" pitchFamily="2" charset="-122"/>
              </a:rPr>
              <a:t>GridLayout</a:t>
            </a:r>
            <a:endParaRPr lang="en-US" altLang="zh-CN" sz="3600" b="1" dirty="0">
              <a:solidFill>
                <a:srgbClr val="FFC000"/>
              </a:solidFill>
              <a:effectLst>
                <a:outerShdw blurRad="38100" dist="38100" dir="2700000" algn="tl">
                  <a:srgbClr val="000000">
                    <a:alpha val="43137"/>
                  </a:srgbClr>
                </a:outerShdw>
              </a:effectLst>
              <a:latin typeface="宋体" pitchFamily="2" charset="-122"/>
            </a:endParaRPr>
          </a:p>
          <a:p>
            <a:pPr marL="711200" lvl="1" algn="ctr">
              <a:buClr>
                <a:schemeClr val="tx1"/>
              </a:buClr>
              <a:defRPr/>
            </a:pPr>
            <a:endPar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1"/>
          <p:cNvSpPr>
            <a:spLocks noGrp="1"/>
          </p:cNvSpPr>
          <p:nvPr>
            <p:ph idx="1"/>
          </p:nvPr>
        </p:nvSpPr>
        <p:spPr>
          <a:xfrm>
            <a:off x="428625" y="1340768"/>
            <a:ext cx="8005142" cy="4713387"/>
          </a:xfrm>
        </p:spPr>
        <p:txBody>
          <a:bodyPr/>
          <a:lstStyle/>
          <a:p>
            <a:pPr marL="1625600" lvl="2" indent="-711200">
              <a:buClr>
                <a:srgbClr val="FFFF00"/>
              </a:buClr>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创建</a:t>
            </a:r>
            <a:r>
              <a:rPr lang="en-US" altLang="zh-CN" dirty="0" err="1" smtClean="0">
                <a:latin typeface="宋体" panose="02010600030101010101" pitchFamily="2" charset="-122"/>
                <a:cs typeface="Tahoma" panose="020B0604030504040204" pitchFamily="34" charset="0"/>
              </a:rPr>
              <a:t>GridLayout</a:t>
            </a:r>
            <a:r>
              <a:rPr lang="zh-CN" altLang="en-US" dirty="0" smtClean="0">
                <a:latin typeface="宋体" panose="02010600030101010101" pitchFamily="2" charset="-122"/>
                <a:cs typeface="Tahoma" panose="020B0604030504040204" pitchFamily="34" charset="0"/>
              </a:rPr>
              <a:t>布局对象</a:t>
            </a:r>
            <a:br>
              <a:rPr lang="zh-CN" altLang="en-US" dirty="0" smtClean="0">
                <a:latin typeface="宋体" panose="02010600030101010101" pitchFamily="2" charset="-122"/>
                <a:cs typeface="Tahoma" panose="020B0604030504040204" pitchFamily="34" charset="0"/>
              </a:rPr>
            </a:br>
            <a:r>
              <a:rPr lang="en-US" altLang="zh-CN" dirty="0" err="1" smtClean="0">
                <a:latin typeface="宋体" panose="02010600030101010101" pitchFamily="2" charset="-122"/>
                <a:cs typeface="Tahoma" panose="020B0604030504040204" pitchFamily="34" charset="0"/>
              </a:rPr>
              <a:t>GridLayout</a:t>
            </a:r>
            <a:r>
              <a:rPr lang="en-US" altLang="zh-CN" dirty="0" smtClean="0">
                <a:latin typeface="宋体" panose="02010600030101010101" pitchFamily="2" charset="-122"/>
                <a:cs typeface="Tahoma" panose="020B0604030504040204" pitchFamily="34" charset="0"/>
              </a:rPr>
              <a:t> l = new </a:t>
            </a:r>
            <a:r>
              <a:rPr lang="en-US" altLang="zh-CN" dirty="0" err="1" smtClean="0">
                <a:latin typeface="宋体" panose="02010600030101010101" pitchFamily="2" charset="-122"/>
                <a:cs typeface="Tahoma" panose="020B0604030504040204" pitchFamily="34" charset="0"/>
              </a:rPr>
              <a:t>GridLayout</a:t>
            </a:r>
            <a:r>
              <a:rPr lang="en-US" altLang="zh-CN" dirty="0" smtClean="0">
                <a:latin typeface="宋体" panose="02010600030101010101" pitchFamily="2" charset="-122"/>
                <a:cs typeface="Tahoma" panose="020B0604030504040204" pitchFamily="34" charset="0"/>
              </a:rPr>
              <a:t>(2,2);</a:t>
            </a:r>
          </a:p>
          <a:p>
            <a:pPr marL="1625600" lvl="2" indent="-711200">
              <a:buClr>
                <a:srgbClr val="FFFF00"/>
              </a:buClr>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创建容器对象</a:t>
            </a:r>
            <a:br>
              <a:rPr lang="zh-CN" altLang="en-US" dirty="0" smtClean="0">
                <a:latin typeface="宋体" panose="02010600030101010101" pitchFamily="2" charset="-122"/>
                <a:cs typeface="Tahoma" panose="020B0604030504040204" pitchFamily="34" charset="0"/>
              </a:rPr>
            </a:br>
            <a:r>
              <a:rPr lang="en-US" altLang="zh-CN" dirty="0" err="1" smtClean="0">
                <a:latin typeface="宋体" panose="02010600030101010101" pitchFamily="2" charset="-122"/>
                <a:cs typeface="Tahoma" panose="020B0604030504040204" pitchFamily="34" charset="0"/>
              </a:rPr>
              <a:t>JPanel</a:t>
            </a:r>
            <a:r>
              <a:rPr lang="en-US" altLang="zh-CN" dirty="0" smtClean="0">
                <a:latin typeface="宋体" panose="02010600030101010101" pitchFamily="2" charset="-122"/>
                <a:cs typeface="Tahoma" panose="020B0604030504040204" pitchFamily="34" charset="0"/>
              </a:rPr>
              <a:t> panel = new </a:t>
            </a:r>
            <a:r>
              <a:rPr lang="en-US" altLang="zh-CN" dirty="0" err="1" smtClean="0">
                <a:latin typeface="宋体" panose="02010600030101010101" pitchFamily="2" charset="-122"/>
                <a:cs typeface="Tahoma" panose="020B0604030504040204" pitchFamily="34" charset="0"/>
              </a:rPr>
              <a:t>JPanel</a:t>
            </a:r>
            <a:r>
              <a:rPr lang="en-US" altLang="zh-CN" dirty="0" smtClean="0">
                <a:latin typeface="宋体" panose="02010600030101010101" pitchFamily="2" charset="-122"/>
                <a:cs typeface="Tahoma" panose="020B0604030504040204" pitchFamily="34" charset="0"/>
              </a:rPr>
              <a:t>();</a:t>
            </a:r>
          </a:p>
          <a:p>
            <a:pPr marL="1625600" lvl="2" indent="-711200">
              <a:buClr>
                <a:srgbClr val="FFFF00"/>
              </a:buClr>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设置容器对象的布局或使用默认布局</a:t>
            </a:r>
            <a:br>
              <a:rPr lang="zh-CN" altLang="en-US" dirty="0" smtClean="0">
                <a:latin typeface="宋体" panose="02010600030101010101" pitchFamily="2" charset="-122"/>
                <a:cs typeface="Tahoma" panose="020B0604030504040204" pitchFamily="34" charset="0"/>
              </a:rPr>
            </a:br>
            <a:r>
              <a:rPr lang="en-US" altLang="zh-CN" dirty="0" err="1" smtClean="0">
                <a:latin typeface="宋体" panose="02010600030101010101" pitchFamily="2" charset="-122"/>
                <a:cs typeface="Tahoma" panose="020B0604030504040204" pitchFamily="34" charset="0"/>
              </a:rPr>
              <a:t>panel.setLayout</a:t>
            </a:r>
            <a:r>
              <a:rPr lang="en-US" altLang="zh-CN" dirty="0" smtClean="0">
                <a:latin typeface="宋体" panose="02010600030101010101" pitchFamily="2" charset="-122"/>
                <a:cs typeface="Tahoma" panose="020B0604030504040204" pitchFamily="34" charset="0"/>
              </a:rPr>
              <a:t>(l);</a:t>
            </a:r>
          </a:p>
          <a:p>
            <a:pPr marL="1625600" lvl="2" indent="-711200">
              <a:buClr>
                <a:srgbClr val="FFFF00"/>
              </a:buClr>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向容器中添加组件对象</a:t>
            </a:r>
            <a:r>
              <a:rPr lang="en-US" altLang="zh-CN" dirty="0" smtClean="0">
                <a:latin typeface="宋体" panose="02010600030101010101" pitchFamily="2" charset="-122"/>
                <a:cs typeface="Tahoma" panose="020B0604030504040204" pitchFamily="34" charset="0"/>
              </a:rPr>
              <a:t>(</a:t>
            </a:r>
            <a:r>
              <a:rPr lang="zh-CN" altLang="en-US" dirty="0" smtClean="0">
                <a:latin typeface="宋体" panose="02010600030101010101" pitchFamily="2" charset="-122"/>
                <a:cs typeface="Tahoma" panose="020B0604030504040204" pitchFamily="34" charset="0"/>
              </a:rPr>
              <a:t>设组件对象已创建</a:t>
            </a:r>
            <a:r>
              <a:rPr lang="en-US" altLang="zh-CN" dirty="0" smtClean="0">
                <a:latin typeface="宋体" panose="02010600030101010101" pitchFamily="2" charset="-122"/>
                <a:cs typeface="Tahoma" panose="020B0604030504040204" pitchFamily="34" charset="0"/>
              </a:rPr>
              <a:t>)</a:t>
            </a:r>
            <a:br>
              <a:rPr lang="en-US" altLang="zh-CN" dirty="0" smtClean="0">
                <a:latin typeface="宋体" panose="02010600030101010101" pitchFamily="2" charset="-122"/>
                <a:cs typeface="Tahoma" panose="020B0604030504040204" pitchFamily="34" charset="0"/>
              </a:rPr>
            </a:br>
            <a:r>
              <a:rPr lang="en-US" altLang="zh-CN" dirty="0" err="1" smtClean="0">
                <a:latin typeface="宋体" panose="02010600030101010101" pitchFamily="2" charset="-122"/>
                <a:cs typeface="Tahoma" panose="020B0604030504040204" pitchFamily="34" charset="0"/>
              </a:rPr>
              <a:t>panel.add</a:t>
            </a:r>
            <a:r>
              <a:rPr lang="en-US" altLang="zh-CN" dirty="0" smtClean="0">
                <a:latin typeface="宋体" panose="02010600030101010101" pitchFamily="2" charset="-122"/>
                <a:cs typeface="Tahoma" panose="020B0604030504040204" pitchFamily="34" charset="0"/>
              </a:rPr>
              <a:t>(</a:t>
            </a:r>
            <a:r>
              <a:rPr lang="zh-CN" altLang="en-US" dirty="0" smtClean="0">
                <a:latin typeface="宋体" panose="02010600030101010101" pitchFamily="2" charset="-122"/>
                <a:cs typeface="Tahoma" panose="020B0604030504040204" pitchFamily="34" charset="0"/>
              </a:rPr>
              <a:t>组件对象</a:t>
            </a:r>
            <a:r>
              <a:rPr lang="en-US" altLang="zh-CN" dirty="0" smtClean="0">
                <a:latin typeface="宋体" panose="02010600030101010101" pitchFamily="2" charset="-122"/>
                <a:cs typeface="Tahoma" panose="020B0604030504040204" pitchFamily="34" charset="0"/>
              </a:rPr>
              <a:t>);</a:t>
            </a:r>
          </a:p>
          <a:p>
            <a:endParaRPr lang="zh-CN" altLang="en-US" dirty="0" smtClean="0"/>
          </a:p>
        </p:txBody>
      </p:sp>
      <p:sp>
        <p:nvSpPr>
          <p:cNvPr id="3" name="Rectangle 2"/>
          <p:cNvSpPr txBox="1">
            <a:spLocks noChangeArrowheads="1"/>
          </p:cNvSpPr>
          <p:nvPr/>
        </p:nvSpPr>
        <p:spPr>
          <a:xfrm>
            <a:off x="428625" y="357188"/>
            <a:ext cx="8229600" cy="642937"/>
          </a:xfrm>
          <a:prstGeom prst="rect">
            <a:avLst/>
          </a:prstGeom>
        </p:spPr>
        <p:txBody>
          <a:bodyPr/>
          <a:lstStyle/>
          <a:p>
            <a:pPr marL="711200" lvl="1" algn="ctr">
              <a:buClr>
                <a:schemeClr val="tx1"/>
              </a:buClr>
              <a:defRPr/>
            </a:pPr>
            <a:r>
              <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rPr>
              <a:t>布局的使用</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590800"/>
            <a:ext cx="6629400" cy="1981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9091" name="Rectangle 3"/>
          <p:cNvSpPr>
            <a:spLocks noChangeArrowheads="1"/>
          </p:cNvSpPr>
          <p:nvPr/>
        </p:nvSpPr>
        <p:spPr bwMode="auto">
          <a:xfrm>
            <a:off x="2411760" y="4778375"/>
            <a:ext cx="5562600" cy="685800"/>
          </a:xfrm>
          <a:prstGeom prst="rect">
            <a:avLst/>
          </a:prstGeom>
          <a:noFill/>
          <a:ln w="381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lnSpc>
                <a:spcPct val="120000"/>
              </a:lnSpc>
              <a:spcBef>
                <a:spcPct val="20000"/>
              </a:spcBef>
              <a:buClr>
                <a:srgbClr val="FF9933"/>
              </a:buClr>
              <a:buFont typeface="Wingdings" panose="05000000000000000000" pitchFamily="2" charset="2"/>
              <a:buNone/>
            </a:pPr>
            <a:r>
              <a:rPr lang="zh-CN" altLang="en-US" sz="2800" b="1">
                <a:solidFill>
                  <a:srgbClr val="FF0000"/>
                </a:solidFill>
                <a:latin typeface="华文新魏" panose="02010800040101010101" pitchFamily="2" charset="-122"/>
                <a:ea typeface="华文新魏" panose="02010800040101010101" pitchFamily="2" charset="-122"/>
              </a:rPr>
              <a:t>该布局适用于组件个数较多的情况。</a:t>
            </a:r>
          </a:p>
        </p:txBody>
      </p:sp>
      <p:sp>
        <p:nvSpPr>
          <p:cNvPr id="89092" name="Rectangle 4"/>
          <p:cNvSpPr>
            <a:spLocks noChangeArrowheads="1"/>
          </p:cNvSpPr>
          <p:nvPr/>
        </p:nvSpPr>
        <p:spPr bwMode="auto">
          <a:xfrm>
            <a:off x="609600" y="1295400"/>
            <a:ext cx="8001000"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Garamond" panose="02020404030301010803" pitchFamily="18" charset="0"/>
                <a:ea typeface="宋体" panose="02010600030101010101" pitchFamily="2" charset="-122"/>
              </a:defRPr>
            </a:lvl1pPr>
            <a:lvl2pPr marL="857250" indent="-4762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lvl="1" eaLnBrk="1" hangingPunct="1">
              <a:lnSpc>
                <a:spcPct val="120000"/>
              </a:lnSpc>
              <a:spcBef>
                <a:spcPct val="20000"/>
              </a:spcBef>
              <a:buClr>
                <a:schemeClr val="accent2"/>
              </a:buClr>
              <a:buFont typeface="Wingdings" panose="05000000000000000000" pitchFamily="2" charset="2"/>
              <a:buChar char="Ø"/>
            </a:pPr>
            <a:r>
              <a:rPr lang="zh-CN" altLang="en-US" sz="2800" b="1" dirty="0">
                <a:latin typeface="华文新魏" panose="02010800040101010101" pitchFamily="2" charset="-122"/>
                <a:ea typeface="华文新魏" panose="02010800040101010101" pitchFamily="2" charset="-122"/>
              </a:rPr>
              <a:t>优点：组件的相应位置不随区域的缩放而改变，只是组件的大小改变。</a:t>
            </a:r>
          </a:p>
        </p:txBody>
      </p:sp>
      <p:sp>
        <p:nvSpPr>
          <p:cNvPr id="5" name="Rectangle 2"/>
          <p:cNvSpPr txBox="1">
            <a:spLocks noChangeArrowheads="1"/>
          </p:cNvSpPr>
          <p:nvPr/>
        </p:nvSpPr>
        <p:spPr>
          <a:xfrm>
            <a:off x="428625" y="357188"/>
            <a:ext cx="8229600" cy="642937"/>
          </a:xfrm>
          <a:prstGeom prst="rect">
            <a:avLst/>
          </a:prstGeom>
        </p:spPr>
        <p:txBody>
          <a:bodyPr/>
          <a:lstStyle/>
          <a:p>
            <a:pPr marL="711200" lvl="1" algn="ctr">
              <a:buClr>
                <a:schemeClr val="tx1"/>
              </a:buClr>
              <a:defRPr/>
            </a:pPr>
            <a:r>
              <a:rPr lang="en-US" altLang="zh-CN" sz="3600" b="1" dirty="0" err="1">
                <a:solidFill>
                  <a:srgbClr val="FFC000"/>
                </a:solidFill>
                <a:effectLst>
                  <a:outerShdw blurRad="38100" dist="38100" dir="2700000" algn="tl">
                    <a:srgbClr val="000000">
                      <a:alpha val="43137"/>
                    </a:srgbClr>
                  </a:outerShdw>
                </a:effectLst>
                <a:latin typeface="宋体" pitchFamily="2" charset="-122"/>
              </a:rPr>
              <a:t>GridLayout</a:t>
            </a:r>
            <a:endParaRPr lang="en-US" altLang="zh-CN" sz="3600" b="1" dirty="0">
              <a:solidFill>
                <a:srgbClr val="FFC000"/>
              </a:solidFill>
              <a:effectLst>
                <a:outerShdw blurRad="38100" dist="38100" dir="2700000" algn="tl">
                  <a:srgbClr val="000000">
                    <a:alpha val="43137"/>
                  </a:srgbClr>
                </a:outerShdw>
              </a:effectLst>
              <a:latin typeface="宋体" pitchFamily="2" charset="-122"/>
            </a:endParaRPr>
          </a:p>
          <a:p>
            <a:pPr marL="711200" lvl="1" algn="ctr">
              <a:buClr>
                <a:schemeClr val="tx1"/>
              </a:buClr>
              <a:defRPr/>
            </a:pPr>
            <a:endPar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1"/>
          <p:cNvSpPr>
            <a:spLocks noGrp="1"/>
          </p:cNvSpPr>
          <p:nvPr>
            <p:ph idx="1"/>
          </p:nvPr>
        </p:nvSpPr>
        <p:spPr>
          <a:xfrm>
            <a:off x="71438" y="1214438"/>
            <a:ext cx="8977312" cy="4911725"/>
          </a:xfrm>
        </p:spPr>
        <p:txBody>
          <a:bodyPr/>
          <a:lstStyle/>
          <a:p>
            <a:pPr lvl="1">
              <a:buFont typeface="Wingdings" panose="05000000000000000000" pitchFamily="2" charset="2"/>
              <a:buChar char="n"/>
            </a:pPr>
            <a:r>
              <a:rPr lang="zh-CN" altLang="en-US" smtClean="0"/>
              <a:t>从网格出发来布局组件，但一个组件在横向和纵向上都可以占据多个网格，灵活但比较复杂</a:t>
            </a:r>
          </a:p>
          <a:p>
            <a:pPr lvl="1">
              <a:buFont typeface="Wingdings" panose="05000000000000000000" pitchFamily="2" charset="2"/>
              <a:buChar char="n"/>
            </a:pPr>
            <a:r>
              <a:rPr lang="zh-CN" altLang="en-US" smtClean="0"/>
              <a:t>使用</a:t>
            </a:r>
            <a:r>
              <a:rPr lang="en-US" altLang="zh-CN" smtClean="0"/>
              <a:t>GridBagConstraints</a:t>
            </a:r>
            <a:r>
              <a:rPr lang="zh-CN" altLang="en-US" smtClean="0"/>
              <a:t>指定组件在布局时的有关约束值</a:t>
            </a:r>
            <a:endParaRPr lang="zh-CN" altLang="en-US" smtClean="0">
              <a:solidFill>
                <a:schemeClr val="tx1"/>
              </a:solidFill>
              <a:latin typeface="宋体" panose="02010600030101010101" pitchFamily="2" charset="-122"/>
              <a:cs typeface="Tahoma" panose="020B0604030504040204" pitchFamily="34" charset="0"/>
            </a:endParaRPr>
          </a:p>
          <a:p>
            <a:endParaRPr lang="zh-CN" altLang="en-US" smtClean="0"/>
          </a:p>
        </p:txBody>
      </p:sp>
      <p:sp>
        <p:nvSpPr>
          <p:cNvPr id="3" name="Rectangle 2"/>
          <p:cNvSpPr txBox="1">
            <a:spLocks noChangeArrowheads="1"/>
          </p:cNvSpPr>
          <p:nvPr/>
        </p:nvSpPr>
        <p:spPr>
          <a:xfrm>
            <a:off x="428625" y="357188"/>
            <a:ext cx="8229600" cy="642937"/>
          </a:xfrm>
          <a:prstGeom prst="rect">
            <a:avLst/>
          </a:prstGeom>
        </p:spPr>
        <p:txBody>
          <a:bodyPr/>
          <a:lstStyle/>
          <a:p>
            <a:pPr marL="711200" lvl="1" algn="ctr">
              <a:buClr>
                <a:schemeClr val="tx1"/>
              </a:buClr>
              <a:defRPr/>
            </a:pPr>
            <a:r>
              <a:rPr lang="en-US" altLang="zh-CN" sz="3600" b="1" dirty="0" err="1">
                <a:solidFill>
                  <a:srgbClr val="FFC000"/>
                </a:solidFill>
                <a:effectLst>
                  <a:outerShdw blurRad="38100" dist="38100" dir="2700000" algn="tl">
                    <a:srgbClr val="000000">
                      <a:alpha val="43137"/>
                    </a:srgbClr>
                  </a:outerShdw>
                </a:effectLst>
                <a:latin typeface="+mj-ea"/>
                <a:ea typeface="+mj-ea"/>
              </a:rPr>
              <a:t>GridBagLayout</a:t>
            </a:r>
            <a:endParaRPr lang="en-US" altLang="zh-CN" sz="3600" b="1" dirty="0">
              <a:solidFill>
                <a:srgbClr val="FFC000"/>
              </a:solidFill>
              <a:effectLst>
                <a:outerShdw blurRad="38100" dist="38100" dir="2700000" algn="tl">
                  <a:srgbClr val="000000">
                    <a:alpha val="43137"/>
                  </a:srgbClr>
                </a:outerShdw>
              </a:effectLst>
              <a:latin typeface="+mj-ea"/>
              <a:ea typeface="+mj-ea"/>
            </a:endParaRPr>
          </a:p>
          <a:p>
            <a:pPr marL="711200" lvl="1" algn="ctr">
              <a:buClr>
                <a:schemeClr val="tx1"/>
              </a:buClr>
              <a:defRPr/>
            </a:pPr>
            <a:endPar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32291" t="48927" r="39330" b="34695"/>
          <a:stretch>
            <a:fillRect/>
          </a:stretch>
        </p:blipFill>
        <p:spPr bwMode="auto">
          <a:xfrm>
            <a:off x="2214563" y="3429000"/>
            <a:ext cx="55626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438" y="1143000"/>
            <a:ext cx="8977312" cy="4983163"/>
          </a:xfrm>
        </p:spPr>
        <p:txBody>
          <a:bodyPr/>
          <a:lstStyle/>
          <a:p>
            <a:pPr marL="1625600" lvl="2" indent="-711200">
              <a:lnSpc>
                <a:spcPct val="95000"/>
              </a:lnSpc>
              <a:spcBef>
                <a:spcPct val="0"/>
              </a:spcBef>
              <a:spcAft>
                <a:spcPct val="0"/>
              </a:spcAft>
              <a:buClr>
                <a:srgbClr val="FFFF00"/>
              </a:buClr>
              <a:buFont typeface="Wingdings" panose="05000000000000000000" pitchFamily="2" charset="2"/>
              <a:buChar char="n"/>
              <a:defRPr/>
            </a:pPr>
            <a:r>
              <a:rPr lang="zh-CN" altLang="en-US" dirty="0" smtClean="0">
                <a:latin typeface="宋体" pitchFamily="2" charset="-122"/>
              </a:rPr>
              <a:t>属性（</a:t>
            </a:r>
            <a:r>
              <a:rPr lang="en-US" altLang="zh-CN" dirty="0" smtClean="0">
                <a:latin typeface="宋体" pitchFamily="2" charset="-122"/>
              </a:rPr>
              <a:t>11</a:t>
            </a:r>
            <a:r>
              <a:rPr lang="zh-CN" altLang="en-US" dirty="0" smtClean="0">
                <a:latin typeface="宋体" pitchFamily="2" charset="-122"/>
              </a:rPr>
              <a:t>个）</a:t>
            </a:r>
          </a:p>
          <a:p>
            <a:pPr marL="2082800" lvl="3" indent="-711200">
              <a:lnSpc>
                <a:spcPct val="95000"/>
              </a:lnSpc>
              <a:spcBef>
                <a:spcPct val="0"/>
              </a:spcBef>
              <a:spcAft>
                <a:spcPct val="0"/>
              </a:spcAft>
              <a:buClr>
                <a:schemeClr val="tx1"/>
              </a:buClr>
              <a:buFont typeface="Wingdings" panose="05000000000000000000" pitchFamily="2" charset="2"/>
              <a:buChar char="Ø"/>
              <a:defRPr/>
            </a:pPr>
            <a:r>
              <a:rPr lang="en-US" altLang="zh-CN" dirty="0" err="1" smtClean="0">
                <a:latin typeface="宋体" pitchFamily="2" charset="-122"/>
              </a:rPr>
              <a:t>gridx,gridy</a:t>
            </a:r>
            <a:r>
              <a:rPr lang="en-US" altLang="zh-CN" dirty="0" smtClean="0">
                <a:latin typeface="宋体" pitchFamily="2" charset="-122"/>
              </a:rPr>
              <a:t>–</a:t>
            </a:r>
            <a:r>
              <a:rPr lang="zh-CN" altLang="en-US" dirty="0" smtClean="0">
                <a:latin typeface="宋体" pitchFamily="2" charset="-122"/>
              </a:rPr>
              <a:t>位置</a:t>
            </a:r>
          </a:p>
          <a:p>
            <a:pPr marL="2082800" lvl="3" indent="-711200">
              <a:lnSpc>
                <a:spcPct val="95000"/>
              </a:lnSpc>
              <a:spcBef>
                <a:spcPct val="0"/>
              </a:spcBef>
              <a:spcAft>
                <a:spcPct val="0"/>
              </a:spcAft>
              <a:buClr>
                <a:schemeClr val="tx1"/>
              </a:buClr>
              <a:buFont typeface="Wingdings" panose="05000000000000000000" pitchFamily="2" charset="2"/>
              <a:buChar char="Ø"/>
              <a:defRPr/>
            </a:pPr>
            <a:r>
              <a:rPr lang="en-US" altLang="zh-CN" dirty="0" err="1" smtClean="0">
                <a:latin typeface="宋体" pitchFamily="2" charset="-122"/>
              </a:rPr>
              <a:t>gridwidth,gridheight</a:t>
            </a:r>
            <a:r>
              <a:rPr lang="en-US" altLang="zh-CN" dirty="0" smtClean="0">
                <a:latin typeface="宋体" pitchFamily="2" charset="-122"/>
              </a:rPr>
              <a:t>–</a:t>
            </a:r>
            <a:r>
              <a:rPr lang="zh-CN" altLang="en-US" dirty="0" smtClean="0">
                <a:latin typeface="宋体" pitchFamily="2" charset="-122"/>
              </a:rPr>
              <a:t>占据网格数</a:t>
            </a:r>
          </a:p>
          <a:p>
            <a:pPr marL="2082800" lvl="3" indent="-711200">
              <a:lnSpc>
                <a:spcPct val="95000"/>
              </a:lnSpc>
              <a:spcBef>
                <a:spcPct val="0"/>
              </a:spcBef>
              <a:spcAft>
                <a:spcPct val="0"/>
              </a:spcAft>
              <a:buClr>
                <a:schemeClr val="tx1"/>
              </a:buClr>
              <a:buFont typeface="Wingdings" panose="05000000000000000000" pitchFamily="2" charset="2"/>
              <a:buChar char="Ø"/>
              <a:defRPr/>
            </a:pPr>
            <a:r>
              <a:rPr lang="en-US" altLang="zh-CN" dirty="0" smtClean="0">
                <a:latin typeface="宋体" pitchFamily="2" charset="-122"/>
              </a:rPr>
              <a:t>anchor–</a:t>
            </a:r>
            <a:r>
              <a:rPr lang="zh-CN" altLang="en-US" dirty="0" smtClean="0">
                <a:latin typeface="宋体" pitchFamily="2" charset="-122"/>
              </a:rPr>
              <a:t>方位</a:t>
            </a:r>
          </a:p>
          <a:p>
            <a:pPr marL="2082800" lvl="3" indent="-711200">
              <a:lnSpc>
                <a:spcPct val="95000"/>
              </a:lnSpc>
              <a:spcBef>
                <a:spcPct val="0"/>
              </a:spcBef>
              <a:spcAft>
                <a:spcPct val="0"/>
              </a:spcAft>
              <a:buClr>
                <a:schemeClr val="tx1"/>
              </a:buClr>
              <a:buFont typeface="Wingdings" panose="05000000000000000000" pitchFamily="2" charset="2"/>
              <a:buChar char="Ø"/>
              <a:defRPr/>
            </a:pPr>
            <a:r>
              <a:rPr lang="en-US" altLang="zh-CN" dirty="0" smtClean="0">
                <a:latin typeface="宋体" pitchFamily="2" charset="-122"/>
              </a:rPr>
              <a:t>fill–</a:t>
            </a:r>
            <a:r>
              <a:rPr lang="zh-CN" altLang="en-US" dirty="0" smtClean="0">
                <a:latin typeface="宋体" pitchFamily="2" charset="-122"/>
              </a:rPr>
              <a:t>充满方式</a:t>
            </a:r>
          </a:p>
          <a:p>
            <a:pPr marL="2540000" lvl="4" indent="-711200">
              <a:lnSpc>
                <a:spcPct val="95000"/>
              </a:lnSpc>
              <a:spcBef>
                <a:spcPct val="0"/>
              </a:spcBef>
              <a:spcAft>
                <a:spcPct val="0"/>
              </a:spcAft>
              <a:buClr>
                <a:schemeClr val="tx1"/>
              </a:buClr>
              <a:buFont typeface="Wingdings" panose="05000000000000000000" pitchFamily="2" charset="2"/>
              <a:buChar char="Ø"/>
              <a:defRPr/>
            </a:pPr>
            <a:r>
              <a:rPr lang="en-US" altLang="zh-CN" dirty="0" err="1" smtClean="0">
                <a:latin typeface="宋体" pitchFamily="2" charset="-122"/>
              </a:rPr>
              <a:t>javax.awt.GridBagConstraints.HORIZONTAL</a:t>
            </a:r>
            <a:endParaRPr lang="en-US" altLang="zh-CN" dirty="0" smtClean="0">
              <a:latin typeface="宋体" pitchFamily="2" charset="-122"/>
            </a:endParaRPr>
          </a:p>
          <a:p>
            <a:pPr marL="2540000" lvl="4" indent="-711200">
              <a:lnSpc>
                <a:spcPct val="95000"/>
              </a:lnSpc>
              <a:spcBef>
                <a:spcPct val="0"/>
              </a:spcBef>
              <a:spcAft>
                <a:spcPct val="0"/>
              </a:spcAft>
              <a:buClr>
                <a:schemeClr val="tx1"/>
              </a:buClr>
              <a:buFont typeface="Wingdings" panose="05000000000000000000" pitchFamily="2" charset="2"/>
              <a:buChar char="Ø"/>
              <a:defRPr/>
            </a:pPr>
            <a:r>
              <a:rPr lang="en-US" altLang="zh-CN" dirty="0" err="1" smtClean="0">
                <a:latin typeface="宋体" pitchFamily="2" charset="-122"/>
              </a:rPr>
              <a:t>javax.awt.GridBagConstraints.VERTICAL</a:t>
            </a:r>
            <a:endParaRPr lang="en-US" altLang="zh-CN" dirty="0" smtClean="0">
              <a:latin typeface="宋体" pitchFamily="2" charset="-122"/>
            </a:endParaRPr>
          </a:p>
          <a:p>
            <a:pPr marL="2540000" lvl="4" indent="-711200">
              <a:lnSpc>
                <a:spcPct val="95000"/>
              </a:lnSpc>
              <a:spcBef>
                <a:spcPct val="0"/>
              </a:spcBef>
              <a:spcAft>
                <a:spcPct val="0"/>
              </a:spcAft>
              <a:buClr>
                <a:schemeClr val="tx1"/>
              </a:buClr>
              <a:buFont typeface="Wingdings" panose="05000000000000000000" pitchFamily="2" charset="2"/>
              <a:buChar char="Ø"/>
              <a:defRPr/>
            </a:pPr>
            <a:r>
              <a:rPr lang="en-US" altLang="zh-CN" dirty="0" err="1" smtClean="0">
                <a:latin typeface="宋体" pitchFamily="2" charset="-122"/>
              </a:rPr>
              <a:t>javax.awt.GridBagConstraints.BOTH</a:t>
            </a:r>
            <a:endParaRPr lang="zh-CN" altLang="en-US" dirty="0" smtClean="0">
              <a:latin typeface="宋体" pitchFamily="2" charset="-122"/>
            </a:endParaRPr>
          </a:p>
          <a:p>
            <a:pPr marL="1625600" lvl="2" indent="-711200">
              <a:lnSpc>
                <a:spcPct val="95000"/>
              </a:lnSpc>
              <a:spcBef>
                <a:spcPct val="0"/>
              </a:spcBef>
              <a:spcAft>
                <a:spcPct val="0"/>
              </a:spcAft>
              <a:buClr>
                <a:srgbClr val="FFFF00"/>
              </a:buClr>
              <a:buFont typeface="Wingdings" panose="05000000000000000000" pitchFamily="2" charset="2"/>
              <a:buChar char="n"/>
              <a:defRPr/>
            </a:pPr>
            <a:r>
              <a:rPr lang="zh-CN" altLang="en-US" dirty="0" smtClean="0">
                <a:latin typeface="宋体" pitchFamily="2" charset="-122"/>
              </a:rPr>
              <a:t>创建对象</a:t>
            </a:r>
          </a:p>
          <a:p>
            <a:pPr marL="2082800" lvl="3" indent="-711200">
              <a:lnSpc>
                <a:spcPct val="95000"/>
              </a:lnSpc>
              <a:spcBef>
                <a:spcPct val="0"/>
              </a:spcBef>
              <a:spcAft>
                <a:spcPct val="0"/>
              </a:spcAft>
              <a:buClr>
                <a:schemeClr val="tx1"/>
              </a:buClr>
              <a:buFont typeface="Wingdings" panose="05000000000000000000" pitchFamily="2" charset="2"/>
              <a:buChar char="Ø"/>
              <a:defRPr/>
            </a:pPr>
            <a:r>
              <a:rPr lang="en-US" altLang="zh-CN" dirty="0" err="1" smtClean="0">
                <a:latin typeface="宋体" pitchFamily="2" charset="-122"/>
              </a:rPr>
              <a:t>GridBagConstraints</a:t>
            </a:r>
            <a:r>
              <a:rPr lang="en-US" altLang="zh-CN" dirty="0" smtClean="0">
                <a:latin typeface="宋体" pitchFamily="2" charset="-122"/>
              </a:rPr>
              <a:t> gbc1</a:t>
            </a:r>
            <a:r>
              <a:rPr lang="zh-CN" altLang="en-US" dirty="0" smtClean="0">
                <a:latin typeface="宋体" pitchFamily="2" charset="-122"/>
              </a:rPr>
              <a:t>，</a:t>
            </a:r>
            <a:r>
              <a:rPr lang="en-US" altLang="zh-CN" dirty="0" smtClean="0">
                <a:latin typeface="宋体" pitchFamily="2" charset="-122"/>
              </a:rPr>
              <a:t>gbc2</a:t>
            </a:r>
            <a:r>
              <a:rPr lang="zh-CN" altLang="en-US" dirty="0" smtClean="0">
                <a:latin typeface="宋体" pitchFamily="2" charset="-122"/>
              </a:rPr>
              <a:t>；</a:t>
            </a:r>
          </a:p>
          <a:p>
            <a:pPr marL="2082800" lvl="3" indent="-711200">
              <a:lnSpc>
                <a:spcPct val="95000"/>
              </a:lnSpc>
              <a:spcBef>
                <a:spcPct val="0"/>
              </a:spcBef>
              <a:spcAft>
                <a:spcPct val="0"/>
              </a:spcAft>
              <a:buClr>
                <a:schemeClr val="tx1"/>
              </a:buClr>
              <a:buFont typeface="Wingdings" panose="05000000000000000000" pitchFamily="2" charset="2"/>
              <a:buChar char="Ø"/>
              <a:defRPr/>
            </a:pPr>
            <a:r>
              <a:rPr lang="en-US" altLang="zh-CN" dirty="0" smtClean="0">
                <a:latin typeface="宋体" pitchFamily="2" charset="-122"/>
              </a:rPr>
              <a:t>gbc1 = new </a:t>
            </a:r>
            <a:r>
              <a:rPr lang="en-US" altLang="zh-CN" dirty="0" err="1" smtClean="0">
                <a:latin typeface="宋体" pitchFamily="2" charset="-122"/>
              </a:rPr>
              <a:t>GridBagConstraints</a:t>
            </a:r>
            <a:r>
              <a:rPr lang="en-US" altLang="zh-CN" dirty="0" smtClean="0">
                <a:latin typeface="宋体" pitchFamily="2" charset="-122"/>
              </a:rPr>
              <a:t>();</a:t>
            </a:r>
          </a:p>
          <a:p>
            <a:pPr marL="2082800" lvl="3" indent="-711200">
              <a:lnSpc>
                <a:spcPct val="95000"/>
              </a:lnSpc>
              <a:spcBef>
                <a:spcPct val="0"/>
              </a:spcBef>
              <a:spcAft>
                <a:spcPct val="0"/>
              </a:spcAft>
              <a:buClr>
                <a:schemeClr val="tx1"/>
              </a:buClr>
              <a:buFont typeface="Wingdings" panose="05000000000000000000" pitchFamily="2" charset="2"/>
              <a:buChar char="Ø"/>
              <a:defRPr/>
            </a:pPr>
            <a:r>
              <a:rPr lang="en-US" altLang="zh-CN" dirty="0" smtClean="0">
                <a:latin typeface="宋体" pitchFamily="2" charset="-122"/>
              </a:rPr>
              <a:t>gbc2 = new </a:t>
            </a:r>
            <a:r>
              <a:rPr lang="en-US" altLang="zh-CN" dirty="0" err="1" smtClean="0">
                <a:latin typeface="宋体" pitchFamily="2" charset="-122"/>
              </a:rPr>
              <a:t>GridBagConstraints</a:t>
            </a:r>
            <a:r>
              <a:rPr lang="en-US" altLang="zh-CN" dirty="0" smtClean="0">
                <a:latin typeface="宋体" pitchFamily="2" charset="-122"/>
              </a:rPr>
              <a:t>(…);</a:t>
            </a:r>
          </a:p>
          <a:p>
            <a:pPr>
              <a:buFont typeface="Wingdings" panose="05000000000000000000" pitchFamily="2" charset="2"/>
              <a:buChar char="Ø"/>
              <a:defRPr/>
            </a:pPr>
            <a:endParaRPr lang="zh-CN" altLang="en-US" dirty="0"/>
          </a:p>
        </p:txBody>
      </p:sp>
      <p:sp>
        <p:nvSpPr>
          <p:cNvPr id="3" name="Rectangle 2"/>
          <p:cNvSpPr txBox="1">
            <a:spLocks noChangeArrowheads="1"/>
          </p:cNvSpPr>
          <p:nvPr/>
        </p:nvSpPr>
        <p:spPr>
          <a:xfrm>
            <a:off x="428625" y="357188"/>
            <a:ext cx="8229600" cy="642937"/>
          </a:xfrm>
          <a:prstGeom prst="rect">
            <a:avLst/>
          </a:prstGeom>
        </p:spPr>
        <p:txBody>
          <a:bodyPr/>
          <a:lstStyle/>
          <a:p>
            <a:pPr lvl="1" algn="ctr">
              <a:lnSpc>
                <a:spcPct val="95000"/>
              </a:lnSpc>
              <a:defRPr/>
            </a:pPr>
            <a:r>
              <a:rPr lang="en-US" altLang="zh-CN" sz="3600" b="1" dirty="0" err="1">
                <a:solidFill>
                  <a:srgbClr val="FFC000"/>
                </a:solidFill>
                <a:effectLst>
                  <a:outerShdw blurRad="38100" dist="38100" dir="2700000" algn="tl">
                    <a:srgbClr val="000000">
                      <a:alpha val="43137"/>
                    </a:srgbClr>
                  </a:outerShdw>
                </a:effectLst>
                <a:latin typeface="宋体" pitchFamily="2" charset="-122"/>
              </a:rPr>
              <a:t>GridBagConstraints</a:t>
            </a:r>
            <a:endParaRPr lang="en-US" altLang="zh-CN" sz="3600" b="1" dirty="0">
              <a:solidFill>
                <a:srgbClr val="FFC000"/>
              </a:solidFill>
              <a:effectLst>
                <a:outerShdw blurRad="38100" dist="38100" dir="2700000" algn="tl">
                  <a:srgbClr val="000000">
                    <a:alpha val="43137"/>
                  </a:srgbClr>
                </a:outerShdw>
              </a:effectLst>
              <a:latin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0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71600"/>
            <a:ext cx="6019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081"/>
          <p:cNvGrpSpPr>
            <a:grpSpLocks/>
          </p:cNvGrpSpPr>
          <p:nvPr/>
        </p:nvGrpSpPr>
        <p:grpSpPr bwMode="auto">
          <a:xfrm>
            <a:off x="4500563" y="1643063"/>
            <a:ext cx="4133850" cy="276225"/>
            <a:chOff x="2832" y="1101"/>
            <a:chExt cx="2604" cy="174"/>
          </a:xfrm>
        </p:grpSpPr>
        <p:grpSp>
          <p:nvGrpSpPr>
            <p:cNvPr id="11308" name="Group 1034"/>
            <p:cNvGrpSpPr>
              <a:grpSpLocks/>
            </p:cNvGrpSpPr>
            <p:nvPr/>
          </p:nvGrpSpPr>
          <p:grpSpPr bwMode="auto">
            <a:xfrm>
              <a:off x="2832" y="1146"/>
              <a:ext cx="1971" cy="56"/>
              <a:chOff x="2395" y="1378"/>
              <a:chExt cx="1237" cy="56"/>
            </a:xfrm>
          </p:grpSpPr>
          <p:sp>
            <p:nvSpPr>
              <p:cNvPr id="11310" name="Line 1035"/>
              <p:cNvSpPr>
                <a:spLocks noChangeShapeType="1"/>
              </p:cNvSpPr>
              <p:nvPr/>
            </p:nvSpPr>
            <p:spPr bwMode="auto">
              <a:xfrm>
                <a:off x="2395" y="1423"/>
                <a:ext cx="120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11311" name="Freeform 1036"/>
              <p:cNvSpPr>
                <a:spLocks/>
              </p:cNvSpPr>
              <p:nvPr/>
            </p:nvSpPr>
            <p:spPr bwMode="auto">
              <a:xfrm>
                <a:off x="3581" y="1378"/>
                <a:ext cx="51" cy="56"/>
              </a:xfrm>
              <a:custGeom>
                <a:avLst/>
                <a:gdLst>
                  <a:gd name="T0" fmla="*/ 0 w 102"/>
                  <a:gd name="T1" fmla="*/ 4 h 112"/>
                  <a:gd name="T2" fmla="*/ 3 w 102"/>
                  <a:gd name="T3" fmla="*/ 2 h 112"/>
                  <a:gd name="T4" fmla="*/ 0 w 102"/>
                  <a:gd name="T5" fmla="*/ 0 h 112"/>
                  <a:gd name="T6" fmla="*/ 1 w 102"/>
                  <a:gd name="T7" fmla="*/ 2 h 112"/>
                  <a:gd name="T8" fmla="*/ 0 w 102"/>
                  <a:gd name="T9" fmla="*/ 4 h 112"/>
                  <a:gd name="T10" fmla="*/ 0 60000 65536"/>
                  <a:gd name="T11" fmla="*/ 0 60000 65536"/>
                  <a:gd name="T12" fmla="*/ 0 60000 65536"/>
                  <a:gd name="T13" fmla="*/ 0 60000 65536"/>
                  <a:gd name="T14" fmla="*/ 0 60000 65536"/>
                  <a:gd name="T15" fmla="*/ 0 w 102"/>
                  <a:gd name="T16" fmla="*/ 0 h 112"/>
                  <a:gd name="T17" fmla="*/ 102 w 102"/>
                  <a:gd name="T18" fmla="*/ 112 h 112"/>
                </a:gdLst>
                <a:ahLst/>
                <a:cxnLst>
                  <a:cxn ang="T10">
                    <a:pos x="T0" y="T1"/>
                  </a:cxn>
                  <a:cxn ang="T11">
                    <a:pos x="T2" y="T3"/>
                  </a:cxn>
                  <a:cxn ang="T12">
                    <a:pos x="T4" y="T5"/>
                  </a:cxn>
                  <a:cxn ang="T13">
                    <a:pos x="T6" y="T7"/>
                  </a:cxn>
                  <a:cxn ang="T14">
                    <a:pos x="T8" y="T9"/>
                  </a:cxn>
                </a:cxnLst>
                <a:rect l="T15" t="T16" r="T17" b="T18"/>
                <a:pathLst>
                  <a:path w="102" h="112">
                    <a:moveTo>
                      <a:pt x="0" y="112"/>
                    </a:moveTo>
                    <a:lnTo>
                      <a:pt x="102" y="57"/>
                    </a:lnTo>
                    <a:lnTo>
                      <a:pt x="0" y="0"/>
                    </a:lnTo>
                    <a:lnTo>
                      <a:pt x="31" y="57"/>
                    </a:lnTo>
                    <a:lnTo>
                      <a:pt x="0"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endParaRPr lang="zh-CN" altLang="en-US">
                  <a:solidFill>
                    <a:srgbClr val="FF0000"/>
                  </a:solidFill>
                </a:endParaRPr>
              </a:p>
            </p:txBody>
          </p:sp>
        </p:grpSp>
        <p:sp>
          <p:nvSpPr>
            <p:cNvPr id="11309" name="Rectangle 1062"/>
            <p:cNvSpPr>
              <a:spLocks noChangeArrowheads="1"/>
            </p:cNvSpPr>
            <p:nvPr/>
          </p:nvSpPr>
          <p:spPr bwMode="auto">
            <a:xfrm>
              <a:off x="4812" y="1101"/>
              <a:ext cx="62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i="1">
                  <a:solidFill>
                    <a:srgbClr val="FF0000"/>
                  </a:solidFill>
                  <a:latin typeface="Arial" panose="020B0604020202020204" pitchFamily="34" charset="0"/>
                </a:rPr>
                <a:t>Menu</a:t>
              </a:r>
              <a:endParaRPr lang="en-US" altLang="zh-CN">
                <a:solidFill>
                  <a:srgbClr val="FF0000"/>
                </a:solidFill>
                <a:latin typeface="Tahoma" panose="020B0604030504040204" pitchFamily="34" charset="0"/>
              </a:endParaRPr>
            </a:p>
          </p:txBody>
        </p:sp>
      </p:grpSp>
      <p:grpSp>
        <p:nvGrpSpPr>
          <p:cNvPr id="4" name="Group 1084"/>
          <p:cNvGrpSpPr>
            <a:grpSpLocks/>
          </p:cNvGrpSpPr>
          <p:nvPr/>
        </p:nvGrpSpPr>
        <p:grpSpPr bwMode="auto">
          <a:xfrm>
            <a:off x="6286500" y="3357563"/>
            <a:ext cx="2509838" cy="276225"/>
            <a:chOff x="4128" y="2475"/>
            <a:chExt cx="1581" cy="174"/>
          </a:xfrm>
        </p:grpSpPr>
        <p:grpSp>
          <p:nvGrpSpPr>
            <p:cNvPr id="11304" name="Group 1043"/>
            <p:cNvGrpSpPr>
              <a:grpSpLocks/>
            </p:cNvGrpSpPr>
            <p:nvPr/>
          </p:nvGrpSpPr>
          <p:grpSpPr bwMode="auto">
            <a:xfrm>
              <a:off x="4128" y="2589"/>
              <a:ext cx="672" cy="56"/>
              <a:chOff x="3106" y="2333"/>
              <a:chExt cx="470" cy="56"/>
            </a:xfrm>
          </p:grpSpPr>
          <p:sp>
            <p:nvSpPr>
              <p:cNvPr id="11306" name="Line 1044"/>
              <p:cNvSpPr>
                <a:spLocks noChangeShapeType="1"/>
              </p:cNvSpPr>
              <p:nvPr/>
            </p:nvSpPr>
            <p:spPr bwMode="auto">
              <a:xfrm>
                <a:off x="3106" y="2360"/>
                <a:ext cx="436"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11307" name="Freeform 1045"/>
              <p:cNvSpPr>
                <a:spLocks/>
              </p:cNvSpPr>
              <p:nvPr/>
            </p:nvSpPr>
            <p:spPr bwMode="auto">
              <a:xfrm>
                <a:off x="3525" y="2333"/>
                <a:ext cx="51" cy="56"/>
              </a:xfrm>
              <a:custGeom>
                <a:avLst/>
                <a:gdLst>
                  <a:gd name="T0" fmla="*/ 0 w 101"/>
                  <a:gd name="T1" fmla="*/ 3 h 113"/>
                  <a:gd name="T2" fmla="*/ 4 w 101"/>
                  <a:gd name="T3" fmla="*/ 1 h 113"/>
                  <a:gd name="T4" fmla="*/ 0 w 101"/>
                  <a:gd name="T5" fmla="*/ 0 h 113"/>
                  <a:gd name="T6" fmla="*/ 1 w 101"/>
                  <a:gd name="T7" fmla="*/ 1 h 113"/>
                  <a:gd name="T8" fmla="*/ 0 w 101"/>
                  <a:gd name="T9" fmla="*/ 3 h 113"/>
                  <a:gd name="T10" fmla="*/ 0 60000 65536"/>
                  <a:gd name="T11" fmla="*/ 0 60000 65536"/>
                  <a:gd name="T12" fmla="*/ 0 60000 65536"/>
                  <a:gd name="T13" fmla="*/ 0 60000 65536"/>
                  <a:gd name="T14" fmla="*/ 0 60000 65536"/>
                  <a:gd name="T15" fmla="*/ 0 w 101"/>
                  <a:gd name="T16" fmla="*/ 0 h 113"/>
                  <a:gd name="T17" fmla="*/ 101 w 101"/>
                  <a:gd name="T18" fmla="*/ 113 h 113"/>
                </a:gdLst>
                <a:ahLst/>
                <a:cxnLst>
                  <a:cxn ang="T10">
                    <a:pos x="T0" y="T1"/>
                  </a:cxn>
                  <a:cxn ang="T11">
                    <a:pos x="T2" y="T3"/>
                  </a:cxn>
                  <a:cxn ang="T12">
                    <a:pos x="T4" y="T5"/>
                  </a:cxn>
                  <a:cxn ang="T13">
                    <a:pos x="T6" y="T7"/>
                  </a:cxn>
                  <a:cxn ang="T14">
                    <a:pos x="T8" y="T9"/>
                  </a:cxn>
                </a:cxnLst>
                <a:rect l="T15" t="T16" r="T17" b="T18"/>
                <a:pathLst>
                  <a:path w="101" h="113">
                    <a:moveTo>
                      <a:pt x="0" y="113"/>
                    </a:moveTo>
                    <a:lnTo>
                      <a:pt x="101" y="58"/>
                    </a:lnTo>
                    <a:lnTo>
                      <a:pt x="0" y="0"/>
                    </a:lnTo>
                    <a:lnTo>
                      <a:pt x="31" y="58"/>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endParaRPr lang="zh-CN" altLang="en-US">
                  <a:solidFill>
                    <a:srgbClr val="FF0000"/>
                  </a:solidFill>
                </a:endParaRPr>
              </a:p>
            </p:txBody>
          </p:sp>
        </p:grpSp>
        <p:sp>
          <p:nvSpPr>
            <p:cNvPr id="11305" name="Rectangle 1068"/>
            <p:cNvSpPr>
              <a:spLocks noChangeArrowheads="1"/>
            </p:cNvSpPr>
            <p:nvPr/>
          </p:nvSpPr>
          <p:spPr bwMode="auto">
            <a:xfrm>
              <a:off x="4893" y="2475"/>
              <a:ext cx="8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i="1">
                  <a:solidFill>
                    <a:srgbClr val="FF0000"/>
                  </a:solidFill>
                  <a:latin typeface="Arial" panose="020B0604020202020204" pitchFamily="34" charset="0"/>
                </a:rPr>
                <a:t>List Box</a:t>
              </a:r>
              <a:endParaRPr lang="en-US" altLang="zh-CN">
                <a:solidFill>
                  <a:srgbClr val="FF0000"/>
                </a:solidFill>
                <a:latin typeface="Tahoma" panose="020B0604030504040204" pitchFamily="34" charset="0"/>
              </a:endParaRPr>
            </a:p>
          </p:txBody>
        </p:sp>
      </p:grpSp>
      <p:grpSp>
        <p:nvGrpSpPr>
          <p:cNvPr id="6" name="Group 1085"/>
          <p:cNvGrpSpPr>
            <a:grpSpLocks/>
          </p:cNvGrpSpPr>
          <p:nvPr/>
        </p:nvGrpSpPr>
        <p:grpSpPr bwMode="auto">
          <a:xfrm>
            <a:off x="5638800" y="4267200"/>
            <a:ext cx="2563813" cy="276225"/>
            <a:chOff x="3552" y="2688"/>
            <a:chExt cx="1615" cy="174"/>
          </a:xfrm>
        </p:grpSpPr>
        <p:grpSp>
          <p:nvGrpSpPr>
            <p:cNvPr id="11300" name="Group 1046"/>
            <p:cNvGrpSpPr>
              <a:grpSpLocks/>
            </p:cNvGrpSpPr>
            <p:nvPr/>
          </p:nvGrpSpPr>
          <p:grpSpPr bwMode="auto">
            <a:xfrm>
              <a:off x="3552" y="2736"/>
              <a:ext cx="823" cy="56"/>
              <a:chOff x="2758" y="2713"/>
              <a:chExt cx="823" cy="56"/>
            </a:xfrm>
          </p:grpSpPr>
          <p:sp>
            <p:nvSpPr>
              <p:cNvPr id="11302" name="Line 1047"/>
              <p:cNvSpPr>
                <a:spLocks noChangeShapeType="1"/>
              </p:cNvSpPr>
              <p:nvPr/>
            </p:nvSpPr>
            <p:spPr bwMode="auto">
              <a:xfrm>
                <a:off x="2758" y="2741"/>
                <a:ext cx="78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11303" name="Freeform 1048"/>
              <p:cNvSpPr>
                <a:spLocks/>
              </p:cNvSpPr>
              <p:nvPr/>
            </p:nvSpPr>
            <p:spPr bwMode="auto">
              <a:xfrm>
                <a:off x="3530" y="2713"/>
                <a:ext cx="51" cy="56"/>
              </a:xfrm>
              <a:custGeom>
                <a:avLst/>
                <a:gdLst>
                  <a:gd name="T0" fmla="*/ 0 w 102"/>
                  <a:gd name="T1" fmla="*/ 3 h 113"/>
                  <a:gd name="T2" fmla="*/ 3 w 102"/>
                  <a:gd name="T3" fmla="*/ 1 h 113"/>
                  <a:gd name="T4" fmla="*/ 0 w 102"/>
                  <a:gd name="T5" fmla="*/ 0 h 113"/>
                  <a:gd name="T6" fmla="*/ 1 w 102"/>
                  <a:gd name="T7" fmla="*/ 1 h 113"/>
                  <a:gd name="T8" fmla="*/ 0 w 102"/>
                  <a:gd name="T9" fmla="*/ 3 h 113"/>
                  <a:gd name="T10" fmla="*/ 0 60000 65536"/>
                  <a:gd name="T11" fmla="*/ 0 60000 65536"/>
                  <a:gd name="T12" fmla="*/ 0 60000 65536"/>
                  <a:gd name="T13" fmla="*/ 0 60000 65536"/>
                  <a:gd name="T14" fmla="*/ 0 60000 65536"/>
                  <a:gd name="T15" fmla="*/ 0 w 102"/>
                  <a:gd name="T16" fmla="*/ 0 h 113"/>
                  <a:gd name="T17" fmla="*/ 102 w 102"/>
                  <a:gd name="T18" fmla="*/ 113 h 113"/>
                </a:gdLst>
                <a:ahLst/>
                <a:cxnLst>
                  <a:cxn ang="T10">
                    <a:pos x="T0" y="T1"/>
                  </a:cxn>
                  <a:cxn ang="T11">
                    <a:pos x="T2" y="T3"/>
                  </a:cxn>
                  <a:cxn ang="T12">
                    <a:pos x="T4" y="T5"/>
                  </a:cxn>
                  <a:cxn ang="T13">
                    <a:pos x="T6" y="T7"/>
                  </a:cxn>
                  <a:cxn ang="T14">
                    <a:pos x="T8" y="T9"/>
                  </a:cxn>
                </a:cxnLst>
                <a:rect l="T15" t="T16" r="T17" b="T18"/>
                <a:pathLst>
                  <a:path w="102" h="113">
                    <a:moveTo>
                      <a:pt x="0" y="113"/>
                    </a:moveTo>
                    <a:lnTo>
                      <a:pt x="102" y="57"/>
                    </a:lnTo>
                    <a:lnTo>
                      <a:pt x="0" y="0"/>
                    </a:lnTo>
                    <a:lnTo>
                      <a:pt x="31" y="57"/>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endParaRPr lang="zh-CN" altLang="en-US">
                  <a:solidFill>
                    <a:srgbClr val="FF0000"/>
                  </a:solidFill>
                </a:endParaRPr>
              </a:p>
            </p:txBody>
          </p:sp>
        </p:grpSp>
        <p:sp>
          <p:nvSpPr>
            <p:cNvPr id="11301" name="Rectangle 1070"/>
            <p:cNvSpPr>
              <a:spLocks noChangeArrowheads="1"/>
            </p:cNvSpPr>
            <p:nvPr/>
          </p:nvSpPr>
          <p:spPr bwMode="auto">
            <a:xfrm>
              <a:off x="4464" y="2688"/>
              <a:ext cx="7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i="1">
                  <a:solidFill>
                    <a:srgbClr val="FF0000"/>
                  </a:solidFill>
                  <a:latin typeface="Arial" panose="020B0604020202020204" pitchFamily="34" charset="0"/>
                </a:rPr>
                <a:t>Check Box</a:t>
              </a:r>
              <a:endParaRPr lang="en-US" altLang="zh-CN">
                <a:solidFill>
                  <a:srgbClr val="FF0000"/>
                </a:solidFill>
                <a:latin typeface="Tahoma" panose="020B0604030504040204" pitchFamily="34" charset="0"/>
              </a:endParaRPr>
            </a:p>
          </p:txBody>
        </p:sp>
      </p:grpSp>
      <p:grpSp>
        <p:nvGrpSpPr>
          <p:cNvPr id="8" name="Group 1086"/>
          <p:cNvGrpSpPr>
            <a:grpSpLocks/>
          </p:cNvGrpSpPr>
          <p:nvPr/>
        </p:nvGrpSpPr>
        <p:grpSpPr bwMode="auto">
          <a:xfrm>
            <a:off x="4876800" y="4876800"/>
            <a:ext cx="3467100" cy="276225"/>
            <a:chOff x="3072" y="3072"/>
            <a:chExt cx="2184" cy="174"/>
          </a:xfrm>
        </p:grpSpPr>
        <p:grpSp>
          <p:nvGrpSpPr>
            <p:cNvPr id="11296" name="Group 1052"/>
            <p:cNvGrpSpPr>
              <a:grpSpLocks/>
            </p:cNvGrpSpPr>
            <p:nvPr/>
          </p:nvGrpSpPr>
          <p:grpSpPr bwMode="auto">
            <a:xfrm>
              <a:off x="3072" y="3120"/>
              <a:ext cx="1264" cy="56"/>
              <a:chOff x="2317" y="3007"/>
              <a:chExt cx="1264" cy="56"/>
            </a:xfrm>
          </p:grpSpPr>
          <p:sp>
            <p:nvSpPr>
              <p:cNvPr id="11298" name="Line 1053"/>
              <p:cNvSpPr>
                <a:spLocks noChangeShapeType="1"/>
              </p:cNvSpPr>
              <p:nvPr/>
            </p:nvSpPr>
            <p:spPr bwMode="auto">
              <a:xfrm>
                <a:off x="2317" y="3030"/>
                <a:ext cx="1230" cy="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11299" name="Freeform 1054"/>
              <p:cNvSpPr>
                <a:spLocks/>
              </p:cNvSpPr>
              <p:nvPr/>
            </p:nvSpPr>
            <p:spPr bwMode="auto">
              <a:xfrm>
                <a:off x="3530" y="3007"/>
                <a:ext cx="51" cy="56"/>
              </a:xfrm>
              <a:custGeom>
                <a:avLst/>
                <a:gdLst>
                  <a:gd name="T0" fmla="*/ 0 w 102"/>
                  <a:gd name="T1" fmla="*/ 4 h 112"/>
                  <a:gd name="T2" fmla="*/ 3 w 102"/>
                  <a:gd name="T3" fmla="*/ 2 h 112"/>
                  <a:gd name="T4" fmla="*/ 0 w 102"/>
                  <a:gd name="T5" fmla="*/ 0 h 112"/>
                  <a:gd name="T6" fmla="*/ 1 w 102"/>
                  <a:gd name="T7" fmla="*/ 2 h 112"/>
                  <a:gd name="T8" fmla="*/ 0 w 102"/>
                  <a:gd name="T9" fmla="*/ 4 h 112"/>
                  <a:gd name="T10" fmla="*/ 0 60000 65536"/>
                  <a:gd name="T11" fmla="*/ 0 60000 65536"/>
                  <a:gd name="T12" fmla="*/ 0 60000 65536"/>
                  <a:gd name="T13" fmla="*/ 0 60000 65536"/>
                  <a:gd name="T14" fmla="*/ 0 60000 65536"/>
                  <a:gd name="T15" fmla="*/ 0 w 102"/>
                  <a:gd name="T16" fmla="*/ 0 h 112"/>
                  <a:gd name="T17" fmla="*/ 102 w 102"/>
                  <a:gd name="T18" fmla="*/ 112 h 112"/>
                </a:gdLst>
                <a:ahLst/>
                <a:cxnLst>
                  <a:cxn ang="T10">
                    <a:pos x="T0" y="T1"/>
                  </a:cxn>
                  <a:cxn ang="T11">
                    <a:pos x="T2" y="T3"/>
                  </a:cxn>
                  <a:cxn ang="T12">
                    <a:pos x="T4" y="T5"/>
                  </a:cxn>
                  <a:cxn ang="T13">
                    <a:pos x="T6" y="T7"/>
                  </a:cxn>
                  <a:cxn ang="T14">
                    <a:pos x="T8" y="T9"/>
                  </a:cxn>
                </a:cxnLst>
                <a:rect l="T15" t="T16" r="T17" b="T18"/>
                <a:pathLst>
                  <a:path w="102" h="112">
                    <a:moveTo>
                      <a:pt x="0" y="112"/>
                    </a:moveTo>
                    <a:lnTo>
                      <a:pt x="102" y="55"/>
                    </a:lnTo>
                    <a:lnTo>
                      <a:pt x="0" y="0"/>
                    </a:lnTo>
                    <a:lnTo>
                      <a:pt x="31" y="55"/>
                    </a:lnTo>
                    <a:lnTo>
                      <a:pt x="0"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endParaRPr lang="zh-CN" altLang="en-US">
                  <a:solidFill>
                    <a:srgbClr val="FF0000"/>
                  </a:solidFill>
                </a:endParaRPr>
              </a:p>
            </p:txBody>
          </p:sp>
        </p:grpSp>
        <p:sp>
          <p:nvSpPr>
            <p:cNvPr id="11297" name="Rectangle 1072"/>
            <p:cNvSpPr>
              <a:spLocks noChangeArrowheads="1"/>
            </p:cNvSpPr>
            <p:nvPr/>
          </p:nvSpPr>
          <p:spPr bwMode="auto">
            <a:xfrm>
              <a:off x="4416" y="3072"/>
              <a:ext cx="8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i="1">
                  <a:solidFill>
                    <a:srgbClr val="FF0000"/>
                  </a:solidFill>
                  <a:latin typeface="Arial" panose="020B0604020202020204" pitchFamily="34" charset="0"/>
                </a:rPr>
                <a:t>Radio Button</a:t>
              </a:r>
              <a:endParaRPr lang="en-US" altLang="zh-CN">
                <a:solidFill>
                  <a:srgbClr val="FF0000"/>
                </a:solidFill>
                <a:latin typeface="Tahoma" panose="020B0604030504040204" pitchFamily="34" charset="0"/>
              </a:endParaRPr>
            </a:p>
          </p:txBody>
        </p:sp>
      </p:grpSp>
      <p:grpSp>
        <p:nvGrpSpPr>
          <p:cNvPr id="10" name="Group 1087"/>
          <p:cNvGrpSpPr>
            <a:grpSpLocks/>
          </p:cNvGrpSpPr>
          <p:nvPr/>
        </p:nvGrpSpPr>
        <p:grpSpPr bwMode="auto">
          <a:xfrm>
            <a:off x="6643688" y="5715000"/>
            <a:ext cx="2066925" cy="276225"/>
            <a:chOff x="4232" y="4095"/>
            <a:chExt cx="1302" cy="174"/>
          </a:xfrm>
        </p:grpSpPr>
        <p:grpSp>
          <p:nvGrpSpPr>
            <p:cNvPr id="11292" name="Group 1049"/>
            <p:cNvGrpSpPr>
              <a:grpSpLocks/>
            </p:cNvGrpSpPr>
            <p:nvPr/>
          </p:nvGrpSpPr>
          <p:grpSpPr bwMode="auto">
            <a:xfrm>
              <a:off x="4232" y="4176"/>
              <a:ext cx="625" cy="57"/>
              <a:chOff x="3169" y="3345"/>
              <a:chExt cx="412" cy="57"/>
            </a:xfrm>
          </p:grpSpPr>
          <p:sp>
            <p:nvSpPr>
              <p:cNvPr id="11294" name="Line 1050"/>
              <p:cNvSpPr>
                <a:spLocks noChangeShapeType="1"/>
              </p:cNvSpPr>
              <p:nvPr/>
            </p:nvSpPr>
            <p:spPr bwMode="auto">
              <a:xfrm>
                <a:off x="3169" y="3373"/>
                <a:ext cx="378"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11295" name="Freeform 1051"/>
              <p:cNvSpPr>
                <a:spLocks/>
              </p:cNvSpPr>
              <p:nvPr/>
            </p:nvSpPr>
            <p:spPr bwMode="auto">
              <a:xfrm>
                <a:off x="3530" y="3345"/>
                <a:ext cx="51" cy="57"/>
              </a:xfrm>
              <a:custGeom>
                <a:avLst/>
                <a:gdLst>
                  <a:gd name="T0" fmla="*/ 0 w 102"/>
                  <a:gd name="T1" fmla="*/ 4 h 112"/>
                  <a:gd name="T2" fmla="*/ 3 w 102"/>
                  <a:gd name="T3" fmla="*/ 2 h 112"/>
                  <a:gd name="T4" fmla="*/ 0 w 102"/>
                  <a:gd name="T5" fmla="*/ 0 h 112"/>
                  <a:gd name="T6" fmla="*/ 1 w 102"/>
                  <a:gd name="T7" fmla="*/ 2 h 112"/>
                  <a:gd name="T8" fmla="*/ 0 w 102"/>
                  <a:gd name="T9" fmla="*/ 4 h 112"/>
                  <a:gd name="T10" fmla="*/ 0 60000 65536"/>
                  <a:gd name="T11" fmla="*/ 0 60000 65536"/>
                  <a:gd name="T12" fmla="*/ 0 60000 65536"/>
                  <a:gd name="T13" fmla="*/ 0 60000 65536"/>
                  <a:gd name="T14" fmla="*/ 0 60000 65536"/>
                  <a:gd name="T15" fmla="*/ 0 w 102"/>
                  <a:gd name="T16" fmla="*/ 0 h 112"/>
                  <a:gd name="T17" fmla="*/ 102 w 102"/>
                  <a:gd name="T18" fmla="*/ 112 h 112"/>
                </a:gdLst>
                <a:ahLst/>
                <a:cxnLst>
                  <a:cxn ang="T10">
                    <a:pos x="T0" y="T1"/>
                  </a:cxn>
                  <a:cxn ang="T11">
                    <a:pos x="T2" y="T3"/>
                  </a:cxn>
                  <a:cxn ang="T12">
                    <a:pos x="T4" y="T5"/>
                  </a:cxn>
                  <a:cxn ang="T13">
                    <a:pos x="T6" y="T7"/>
                  </a:cxn>
                  <a:cxn ang="T14">
                    <a:pos x="T8" y="T9"/>
                  </a:cxn>
                </a:cxnLst>
                <a:rect l="T15" t="T16" r="T17" b="T18"/>
                <a:pathLst>
                  <a:path w="102" h="112">
                    <a:moveTo>
                      <a:pt x="0" y="112"/>
                    </a:moveTo>
                    <a:lnTo>
                      <a:pt x="102" y="57"/>
                    </a:lnTo>
                    <a:lnTo>
                      <a:pt x="0" y="0"/>
                    </a:lnTo>
                    <a:lnTo>
                      <a:pt x="31" y="57"/>
                    </a:lnTo>
                    <a:lnTo>
                      <a:pt x="0"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endParaRPr lang="zh-CN" altLang="en-US">
                  <a:solidFill>
                    <a:srgbClr val="FF0000"/>
                  </a:solidFill>
                </a:endParaRPr>
              </a:p>
            </p:txBody>
          </p:sp>
        </p:grpSp>
        <p:sp>
          <p:nvSpPr>
            <p:cNvPr id="11293" name="Rectangle 1074"/>
            <p:cNvSpPr>
              <a:spLocks noChangeArrowheads="1"/>
            </p:cNvSpPr>
            <p:nvPr/>
          </p:nvSpPr>
          <p:spPr bwMode="auto">
            <a:xfrm>
              <a:off x="4862" y="4095"/>
              <a:ext cx="67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i="1">
                  <a:solidFill>
                    <a:srgbClr val="FF0000"/>
                  </a:solidFill>
                  <a:latin typeface="Arial" panose="020B0604020202020204" pitchFamily="34" charset="0"/>
                </a:rPr>
                <a:t>Button</a:t>
              </a:r>
              <a:endParaRPr lang="en-US" altLang="zh-CN">
                <a:solidFill>
                  <a:srgbClr val="FF0000"/>
                </a:solidFill>
                <a:latin typeface="Tahoma" panose="020B0604030504040204" pitchFamily="34" charset="0"/>
              </a:endParaRPr>
            </a:p>
          </p:txBody>
        </p:sp>
      </p:grpSp>
      <p:grpSp>
        <p:nvGrpSpPr>
          <p:cNvPr id="12" name="Group 1079"/>
          <p:cNvGrpSpPr>
            <a:grpSpLocks/>
          </p:cNvGrpSpPr>
          <p:nvPr/>
        </p:nvGrpSpPr>
        <p:grpSpPr bwMode="auto">
          <a:xfrm>
            <a:off x="285750" y="2571750"/>
            <a:ext cx="1417638" cy="276225"/>
            <a:chOff x="180" y="1620"/>
            <a:chExt cx="893" cy="174"/>
          </a:xfrm>
        </p:grpSpPr>
        <p:grpSp>
          <p:nvGrpSpPr>
            <p:cNvPr id="11288" name="Group 1055"/>
            <p:cNvGrpSpPr>
              <a:grpSpLocks/>
            </p:cNvGrpSpPr>
            <p:nvPr/>
          </p:nvGrpSpPr>
          <p:grpSpPr bwMode="auto">
            <a:xfrm>
              <a:off x="720" y="1679"/>
              <a:ext cx="353" cy="56"/>
              <a:chOff x="1072" y="2006"/>
              <a:chExt cx="353" cy="56"/>
            </a:xfrm>
          </p:grpSpPr>
          <p:sp>
            <p:nvSpPr>
              <p:cNvPr id="11290" name="Line 1056"/>
              <p:cNvSpPr>
                <a:spLocks noChangeShapeType="1"/>
              </p:cNvSpPr>
              <p:nvPr/>
            </p:nvSpPr>
            <p:spPr bwMode="auto">
              <a:xfrm flipH="1">
                <a:off x="1105" y="2034"/>
                <a:ext cx="320"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11291" name="Freeform 1057"/>
              <p:cNvSpPr>
                <a:spLocks/>
              </p:cNvSpPr>
              <p:nvPr/>
            </p:nvSpPr>
            <p:spPr bwMode="auto">
              <a:xfrm>
                <a:off x="1072" y="2006"/>
                <a:ext cx="51" cy="56"/>
              </a:xfrm>
              <a:custGeom>
                <a:avLst/>
                <a:gdLst>
                  <a:gd name="T0" fmla="*/ 3 w 103"/>
                  <a:gd name="T1" fmla="*/ 0 h 112"/>
                  <a:gd name="T2" fmla="*/ 0 w 103"/>
                  <a:gd name="T3" fmla="*/ 2 h 112"/>
                  <a:gd name="T4" fmla="*/ 3 w 103"/>
                  <a:gd name="T5" fmla="*/ 4 h 112"/>
                  <a:gd name="T6" fmla="*/ 2 w 103"/>
                  <a:gd name="T7" fmla="*/ 2 h 112"/>
                  <a:gd name="T8" fmla="*/ 3 w 103"/>
                  <a:gd name="T9" fmla="*/ 0 h 112"/>
                  <a:gd name="T10" fmla="*/ 0 60000 65536"/>
                  <a:gd name="T11" fmla="*/ 0 60000 65536"/>
                  <a:gd name="T12" fmla="*/ 0 60000 65536"/>
                  <a:gd name="T13" fmla="*/ 0 60000 65536"/>
                  <a:gd name="T14" fmla="*/ 0 60000 65536"/>
                  <a:gd name="T15" fmla="*/ 0 w 103"/>
                  <a:gd name="T16" fmla="*/ 0 h 112"/>
                  <a:gd name="T17" fmla="*/ 103 w 103"/>
                  <a:gd name="T18" fmla="*/ 112 h 112"/>
                </a:gdLst>
                <a:ahLst/>
                <a:cxnLst>
                  <a:cxn ang="T10">
                    <a:pos x="T0" y="T1"/>
                  </a:cxn>
                  <a:cxn ang="T11">
                    <a:pos x="T2" y="T3"/>
                  </a:cxn>
                  <a:cxn ang="T12">
                    <a:pos x="T4" y="T5"/>
                  </a:cxn>
                  <a:cxn ang="T13">
                    <a:pos x="T6" y="T7"/>
                  </a:cxn>
                  <a:cxn ang="T14">
                    <a:pos x="T8" y="T9"/>
                  </a:cxn>
                </a:cxnLst>
                <a:rect l="T15" t="T16" r="T17" b="T18"/>
                <a:pathLst>
                  <a:path w="103" h="112">
                    <a:moveTo>
                      <a:pt x="103" y="0"/>
                    </a:moveTo>
                    <a:lnTo>
                      <a:pt x="0" y="57"/>
                    </a:lnTo>
                    <a:lnTo>
                      <a:pt x="103" y="112"/>
                    </a:lnTo>
                    <a:lnTo>
                      <a:pt x="72" y="57"/>
                    </a:lnTo>
                    <a:lnTo>
                      <a:pt x="1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endParaRPr lang="zh-CN" altLang="en-US">
                  <a:solidFill>
                    <a:srgbClr val="FF0000"/>
                  </a:solidFill>
                </a:endParaRPr>
              </a:p>
            </p:txBody>
          </p:sp>
        </p:grpSp>
        <p:sp>
          <p:nvSpPr>
            <p:cNvPr id="11289" name="Rectangle 1076"/>
            <p:cNvSpPr>
              <a:spLocks noChangeArrowheads="1"/>
            </p:cNvSpPr>
            <p:nvPr/>
          </p:nvSpPr>
          <p:spPr bwMode="auto">
            <a:xfrm>
              <a:off x="180" y="1620"/>
              <a:ext cx="4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i="1" dirty="0">
                  <a:solidFill>
                    <a:srgbClr val="FF0000"/>
                  </a:solidFill>
                  <a:latin typeface="Arial" panose="020B0604020202020204" pitchFamily="34" charset="0"/>
                </a:rPr>
                <a:t>Label  </a:t>
              </a:r>
              <a:endParaRPr lang="en-US" altLang="zh-CN" dirty="0">
                <a:solidFill>
                  <a:srgbClr val="FF0000"/>
                </a:solidFill>
                <a:latin typeface="Tahoma" panose="020B0604030504040204" pitchFamily="34" charset="0"/>
              </a:endParaRPr>
            </a:p>
          </p:txBody>
        </p:sp>
      </p:grpSp>
      <p:grpSp>
        <p:nvGrpSpPr>
          <p:cNvPr id="14" name="Group 1080"/>
          <p:cNvGrpSpPr>
            <a:grpSpLocks/>
          </p:cNvGrpSpPr>
          <p:nvPr/>
        </p:nvGrpSpPr>
        <p:grpSpPr bwMode="auto">
          <a:xfrm>
            <a:off x="142875" y="3929063"/>
            <a:ext cx="1906588" cy="554037"/>
            <a:chOff x="90" y="2475"/>
            <a:chExt cx="1201" cy="349"/>
          </a:xfrm>
        </p:grpSpPr>
        <p:grpSp>
          <p:nvGrpSpPr>
            <p:cNvPr id="11284" name="Group 1058"/>
            <p:cNvGrpSpPr>
              <a:grpSpLocks/>
            </p:cNvGrpSpPr>
            <p:nvPr/>
          </p:nvGrpSpPr>
          <p:grpSpPr bwMode="auto">
            <a:xfrm>
              <a:off x="720" y="2732"/>
              <a:ext cx="571" cy="56"/>
              <a:chOff x="1072" y="2321"/>
              <a:chExt cx="235" cy="56"/>
            </a:xfrm>
          </p:grpSpPr>
          <p:sp>
            <p:nvSpPr>
              <p:cNvPr id="11286" name="Line 1059"/>
              <p:cNvSpPr>
                <a:spLocks noChangeShapeType="1"/>
              </p:cNvSpPr>
              <p:nvPr/>
            </p:nvSpPr>
            <p:spPr bwMode="auto">
              <a:xfrm flipH="1">
                <a:off x="1105" y="2349"/>
                <a:ext cx="20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11287" name="Freeform 1060"/>
              <p:cNvSpPr>
                <a:spLocks/>
              </p:cNvSpPr>
              <p:nvPr/>
            </p:nvSpPr>
            <p:spPr bwMode="auto">
              <a:xfrm>
                <a:off x="1072" y="2321"/>
                <a:ext cx="51" cy="56"/>
              </a:xfrm>
              <a:custGeom>
                <a:avLst/>
                <a:gdLst>
                  <a:gd name="T0" fmla="*/ 3 w 103"/>
                  <a:gd name="T1" fmla="*/ 0 h 113"/>
                  <a:gd name="T2" fmla="*/ 0 w 103"/>
                  <a:gd name="T3" fmla="*/ 1 h 113"/>
                  <a:gd name="T4" fmla="*/ 3 w 103"/>
                  <a:gd name="T5" fmla="*/ 3 h 113"/>
                  <a:gd name="T6" fmla="*/ 2 w 103"/>
                  <a:gd name="T7" fmla="*/ 1 h 113"/>
                  <a:gd name="T8" fmla="*/ 3 w 103"/>
                  <a:gd name="T9" fmla="*/ 0 h 113"/>
                  <a:gd name="T10" fmla="*/ 0 60000 65536"/>
                  <a:gd name="T11" fmla="*/ 0 60000 65536"/>
                  <a:gd name="T12" fmla="*/ 0 60000 65536"/>
                  <a:gd name="T13" fmla="*/ 0 60000 65536"/>
                  <a:gd name="T14" fmla="*/ 0 60000 65536"/>
                  <a:gd name="T15" fmla="*/ 0 w 103"/>
                  <a:gd name="T16" fmla="*/ 0 h 113"/>
                  <a:gd name="T17" fmla="*/ 103 w 103"/>
                  <a:gd name="T18" fmla="*/ 113 h 113"/>
                </a:gdLst>
                <a:ahLst/>
                <a:cxnLst>
                  <a:cxn ang="T10">
                    <a:pos x="T0" y="T1"/>
                  </a:cxn>
                  <a:cxn ang="T11">
                    <a:pos x="T2" y="T3"/>
                  </a:cxn>
                  <a:cxn ang="T12">
                    <a:pos x="T4" y="T5"/>
                  </a:cxn>
                  <a:cxn ang="T13">
                    <a:pos x="T6" y="T7"/>
                  </a:cxn>
                  <a:cxn ang="T14">
                    <a:pos x="T8" y="T9"/>
                  </a:cxn>
                </a:cxnLst>
                <a:rect l="T15" t="T16" r="T17" b="T18"/>
                <a:pathLst>
                  <a:path w="103" h="113">
                    <a:moveTo>
                      <a:pt x="103" y="0"/>
                    </a:moveTo>
                    <a:lnTo>
                      <a:pt x="0" y="56"/>
                    </a:lnTo>
                    <a:lnTo>
                      <a:pt x="103" y="113"/>
                    </a:lnTo>
                    <a:lnTo>
                      <a:pt x="72" y="56"/>
                    </a:lnTo>
                    <a:lnTo>
                      <a:pt x="1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endParaRPr lang="zh-CN" altLang="en-US">
                  <a:solidFill>
                    <a:srgbClr val="FF0000"/>
                  </a:solidFill>
                </a:endParaRPr>
              </a:p>
            </p:txBody>
          </p:sp>
        </p:grpSp>
        <p:sp>
          <p:nvSpPr>
            <p:cNvPr id="11285" name="Rectangle 1078"/>
            <p:cNvSpPr>
              <a:spLocks noChangeArrowheads="1"/>
            </p:cNvSpPr>
            <p:nvPr/>
          </p:nvSpPr>
          <p:spPr bwMode="auto">
            <a:xfrm>
              <a:off x="90" y="2475"/>
              <a:ext cx="76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i="1">
                  <a:solidFill>
                    <a:srgbClr val="FF0000"/>
                  </a:solidFill>
                  <a:latin typeface="Arial" panose="020B0604020202020204" pitchFamily="34" charset="0"/>
                </a:rPr>
                <a:t>Frame Window</a:t>
              </a:r>
              <a:endParaRPr lang="en-US" altLang="zh-CN">
                <a:solidFill>
                  <a:srgbClr val="FF0000"/>
                </a:solidFill>
                <a:latin typeface="Tahoma" panose="020B0604030504040204" pitchFamily="34" charset="0"/>
              </a:endParaRPr>
            </a:p>
          </p:txBody>
        </p:sp>
      </p:grpSp>
      <p:grpSp>
        <p:nvGrpSpPr>
          <p:cNvPr id="16" name="Group 1082"/>
          <p:cNvGrpSpPr>
            <a:grpSpLocks/>
          </p:cNvGrpSpPr>
          <p:nvPr/>
        </p:nvGrpSpPr>
        <p:grpSpPr bwMode="auto">
          <a:xfrm>
            <a:off x="6284913" y="2143125"/>
            <a:ext cx="2859087" cy="276225"/>
            <a:chOff x="3959" y="1344"/>
            <a:chExt cx="1801" cy="174"/>
          </a:xfrm>
        </p:grpSpPr>
        <p:grpSp>
          <p:nvGrpSpPr>
            <p:cNvPr id="11280" name="Group 1037"/>
            <p:cNvGrpSpPr>
              <a:grpSpLocks/>
            </p:cNvGrpSpPr>
            <p:nvPr/>
          </p:nvGrpSpPr>
          <p:grpSpPr bwMode="auto">
            <a:xfrm>
              <a:off x="3959" y="1423"/>
              <a:ext cx="752" cy="56"/>
              <a:chOff x="3142" y="1537"/>
              <a:chExt cx="491" cy="56"/>
            </a:xfrm>
          </p:grpSpPr>
          <p:sp>
            <p:nvSpPr>
              <p:cNvPr id="11282" name="Line 1038"/>
              <p:cNvSpPr>
                <a:spLocks noChangeShapeType="1"/>
              </p:cNvSpPr>
              <p:nvPr/>
            </p:nvSpPr>
            <p:spPr bwMode="auto">
              <a:xfrm>
                <a:off x="3142" y="1554"/>
                <a:ext cx="43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11283" name="Freeform 1039"/>
              <p:cNvSpPr>
                <a:spLocks/>
              </p:cNvSpPr>
              <p:nvPr/>
            </p:nvSpPr>
            <p:spPr bwMode="auto">
              <a:xfrm>
                <a:off x="3583" y="1537"/>
                <a:ext cx="50" cy="56"/>
              </a:xfrm>
              <a:custGeom>
                <a:avLst/>
                <a:gdLst>
                  <a:gd name="T0" fmla="*/ 0 w 101"/>
                  <a:gd name="T1" fmla="*/ 3 h 113"/>
                  <a:gd name="T2" fmla="*/ 3 w 101"/>
                  <a:gd name="T3" fmla="*/ 1 h 113"/>
                  <a:gd name="T4" fmla="*/ 0 w 101"/>
                  <a:gd name="T5" fmla="*/ 0 h 113"/>
                  <a:gd name="T6" fmla="*/ 0 w 101"/>
                  <a:gd name="T7" fmla="*/ 1 h 113"/>
                  <a:gd name="T8" fmla="*/ 0 w 101"/>
                  <a:gd name="T9" fmla="*/ 3 h 113"/>
                  <a:gd name="T10" fmla="*/ 0 60000 65536"/>
                  <a:gd name="T11" fmla="*/ 0 60000 65536"/>
                  <a:gd name="T12" fmla="*/ 0 60000 65536"/>
                  <a:gd name="T13" fmla="*/ 0 60000 65536"/>
                  <a:gd name="T14" fmla="*/ 0 60000 65536"/>
                  <a:gd name="T15" fmla="*/ 0 w 101"/>
                  <a:gd name="T16" fmla="*/ 0 h 113"/>
                  <a:gd name="T17" fmla="*/ 101 w 101"/>
                  <a:gd name="T18" fmla="*/ 113 h 113"/>
                </a:gdLst>
                <a:ahLst/>
                <a:cxnLst>
                  <a:cxn ang="T10">
                    <a:pos x="T0" y="T1"/>
                  </a:cxn>
                  <a:cxn ang="T11">
                    <a:pos x="T2" y="T3"/>
                  </a:cxn>
                  <a:cxn ang="T12">
                    <a:pos x="T4" y="T5"/>
                  </a:cxn>
                  <a:cxn ang="T13">
                    <a:pos x="T6" y="T7"/>
                  </a:cxn>
                  <a:cxn ang="T14">
                    <a:pos x="T8" y="T9"/>
                  </a:cxn>
                </a:cxnLst>
                <a:rect l="T15" t="T16" r="T17" b="T18"/>
                <a:pathLst>
                  <a:path w="101" h="113">
                    <a:moveTo>
                      <a:pt x="0" y="113"/>
                    </a:moveTo>
                    <a:lnTo>
                      <a:pt x="101" y="57"/>
                    </a:lnTo>
                    <a:lnTo>
                      <a:pt x="0" y="0"/>
                    </a:lnTo>
                    <a:lnTo>
                      <a:pt x="31" y="57"/>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endParaRPr lang="zh-CN" altLang="en-US">
                  <a:solidFill>
                    <a:srgbClr val="FF0000"/>
                  </a:solidFill>
                </a:endParaRPr>
              </a:p>
            </p:txBody>
          </p:sp>
        </p:grpSp>
        <p:sp>
          <p:nvSpPr>
            <p:cNvPr id="11281" name="Rectangle 1064"/>
            <p:cNvSpPr>
              <a:spLocks noChangeArrowheads="1"/>
            </p:cNvSpPr>
            <p:nvPr/>
          </p:nvSpPr>
          <p:spPr bwMode="auto">
            <a:xfrm>
              <a:off x="4752" y="1344"/>
              <a:ext cx="100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i="1">
                  <a:solidFill>
                    <a:srgbClr val="FF0000"/>
                  </a:solidFill>
                  <a:latin typeface="Arial" panose="020B0604020202020204" pitchFamily="34" charset="0"/>
                </a:rPr>
                <a:t>Text Box</a:t>
              </a:r>
              <a:endParaRPr lang="en-US" altLang="zh-CN">
                <a:solidFill>
                  <a:srgbClr val="FF0000"/>
                </a:solidFill>
                <a:latin typeface="Tahoma" panose="020B0604030504040204" pitchFamily="34" charset="0"/>
              </a:endParaRPr>
            </a:p>
          </p:txBody>
        </p:sp>
      </p:grpSp>
      <p:grpSp>
        <p:nvGrpSpPr>
          <p:cNvPr id="18" name="Group 1088"/>
          <p:cNvGrpSpPr>
            <a:grpSpLocks/>
          </p:cNvGrpSpPr>
          <p:nvPr/>
        </p:nvGrpSpPr>
        <p:grpSpPr bwMode="auto">
          <a:xfrm>
            <a:off x="6526213" y="2667000"/>
            <a:ext cx="2617787" cy="276225"/>
            <a:chOff x="4111" y="1680"/>
            <a:chExt cx="1649" cy="174"/>
          </a:xfrm>
        </p:grpSpPr>
        <p:grpSp>
          <p:nvGrpSpPr>
            <p:cNvPr id="11276" name="Group 1040"/>
            <p:cNvGrpSpPr>
              <a:grpSpLocks/>
            </p:cNvGrpSpPr>
            <p:nvPr/>
          </p:nvGrpSpPr>
          <p:grpSpPr bwMode="auto">
            <a:xfrm>
              <a:off x="4111" y="1761"/>
              <a:ext cx="477" cy="57"/>
              <a:chOff x="2978" y="1692"/>
              <a:chExt cx="465" cy="57"/>
            </a:xfrm>
          </p:grpSpPr>
          <p:sp>
            <p:nvSpPr>
              <p:cNvPr id="11278" name="Line 1041"/>
              <p:cNvSpPr>
                <a:spLocks noChangeShapeType="1"/>
              </p:cNvSpPr>
              <p:nvPr/>
            </p:nvSpPr>
            <p:spPr bwMode="auto">
              <a:xfrm>
                <a:off x="2978" y="1731"/>
                <a:ext cx="43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11279" name="Freeform 1042"/>
              <p:cNvSpPr>
                <a:spLocks/>
              </p:cNvSpPr>
              <p:nvPr/>
            </p:nvSpPr>
            <p:spPr bwMode="auto">
              <a:xfrm>
                <a:off x="3392" y="1692"/>
                <a:ext cx="51" cy="57"/>
              </a:xfrm>
              <a:custGeom>
                <a:avLst/>
                <a:gdLst>
                  <a:gd name="T0" fmla="*/ 0 w 101"/>
                  <a:gd name="T1" fmla="*/ 4 h 112"/>
                  <a:gd name="T2" fmla="*/ 4 w 101"/>
                  <a:gd name="T3" fmla="*/ 2 h 112"/>
                  <a:gd name="T4" fmla="*/ 0 w 101"/>
                  <a:gd name="T5" fmla="*/ 0 h 112"/>
                  <a:gd name="T6" fmla="*/ 1 w 101"/>
                  <a:gd name="T7" fmla="*/ 2 h 112"/>
                  <a:gd name="T8" fmla="*/ 0 w 101"/>
                  <a:gd name="T9" fmla="*/ 4 h 112"/>
                  <a:gd name="T10" fmla="*/ 0 60000 65536"/>
                  <a:gd name="T11" fmla="*/ 0 60000 65536"/>
                  <a:gd name="T12" fmla="*/ 0 60000 65536"/>
                  <a:gd name="T13" fmla="*/ 0 60000 65536"/>
                  <a:gd name="T14" fmla="*/ 0 60000 65536"/>
                  <a:gd name="T15" fmla="*/ 0 w 101"/>
                  <a:gd name="T16" fmla="*/ 0 h 112"/>
                  <a:gd name="T17" fmla="*/ 101 w 101"/>
                  <a:gd name="T18" fmla="*/ 112 h 112"/>
                </a:gdLst>
                <a:ahLst/>
                <a:cxnLst>
                  <a:cxn ang="T10">
                    <a:pos x="T0" y="T1"/>
                  </a:cxn>
                  <a:cxn ang="T11">
                    <a:pos x="T2" y="T3"/>
                  </a:cxn>
                  <a:cxn ang="T12">
                    <a:pos x="T4" y="T5"/>
                  </a:cxn>
                  <a:cxn ang="T13">
                    <a:pos x="T6" y="T7"/>
                  </a:cxn>
                  <a:cxn ang="T14">
                    <a:pos x="T8" y="T9"/>
                  </a:cxn>
                </a:cxnLst>
                <a:rect l="T15" t="T16" r="T17" b="T18"/>
                <a:pathLst>
                  <a:path w="101" h="112">
                    <a:moveTo>
                      <a:pt x="0" y="112"/>
                    </a:moveTo>
                    <a:lnTo>
                      <a:pt x="101" y="57"/>
                    </a:lnTo>
                    <a:lnTo>
                      <a:pt x="0" y="0"/>
                    </a:lnTo>
                    <a:lnTo>
                      <a:pt x="31" y="57"/>
                    </a:lnTo>
                    <a:lnTo>
                      <a:pt x="0"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endParaRPr lang="zh-CN" altLang="en-US">
                  <a:solidFill>
                    <a:srgbClr val="FF0000"/>
                  </a:solidFill>
                </a:endParaRPr>
              </a:p>
            </p:txBody>
          </p:sp>
        </p:grpSp>
        <p:sp>
          <p:nvSpPr>
            <p:cNvPr id="11277" name="Rectangle 1066"/>
            <p:cNvSpPr>
              <a:spLocks noChangeArrowheads="1"/>
            </p:cNvSpPr>
            <p:nvPr/>
          </p:nvSpPr>
          <p:spPr bwMode="auto">
            <a:xfrm>
              <a:off x="4752" y="1680"/>
              <a:ext cx="100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en-US" altLang="zh-CN" i="1">
                  <a:solidFill>
                    <a:srgbClr val="FF0000"/>
                  </a:solidFill>
                  <a:latin typeface="Arial" panose="020B0604020202020204" pitchFamily="34" charset="0"/>
                </a:rPr>
                <a:t>Combo Box</a:t>
              </a:r>
              <a:endParaRPr lang="en-US" altLang="zh-CN">
                <a:solidFill>
                  <a:srgbClr val="FF0000"/>
                </a:solidFill>
                <a:latin typeface="Tahom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1"/>
          <p:cNvSpPr>
            <a:spLocks noGrp="1"/>
          </p:cNvSpPr>
          <p:nvPr>
            <p:ph idx="1"/>
          </p:nvPr>
        </p:nvSpPr>
        <p:spPr>
          <a:xfrm>
            <a:off x="71438" y="1214438"/>
            <a:ext cx="8977312" cy="4911725"/>
          </a:xfrm>
        </p:spPr>
        <p:txBody>
          <a:bodyPr/>
          <a:lstStyle/>
          <a:p>
            <a:pPr marL="1625600" lvl="2" indent="-711200">
              <a:lnSpc>
                <a:spcPct val="90000"/>
              </a:lnSpc>
              <a:buClr>
                <a:schemeClr val="tx1"/>
              </a:buClr>
              <a:buFont typeface="Wingdings" panose="05000000000000000000" pitchFamily="2" charset="2"/>
              <a:buChar char="Ø"/>
            </a:pPr>
            <a:r>
              <a:rPr lang="en-US" altLang="zh-CN" smtClean="0">
                <a:solidFill>
                  <a:schemeClr val="tx1"/>
                </a:solidFill>
                <a:latin typeface="宋体" panose="02010600030101010101" pitchFamily="2" charset="-122"/>
              </a:rPr>
              <a:t>GridBagLayout gbl = new GridBagLayout();</a:t>
            </a:r>
          </a:p>
          <a:p>
            <a:pPr marL="1625600" lvl="2" indent="-711200">
              <a:lnSpc>
                <a:spcPct val="90000"/>
              </a:lnSpc>
              <a:buClr>
                <a:schemeClr val="tx1"/>
              </a:buClr>
              <a:buFont typeface="Wingdings" panose="05000000000000000000" pitchFamily="2" charset="2"/>
              <a:buChar char="Ø"/>
            </a:pPr>
            <a:r>
              <a:rPr lang="en-US" altLang="zh-CN" smtClean="0">
                <a:solidFill>
                  <a:schemeClr val="tx1"/>
                </a:solidFill>
                <a:latin typeface="宋体" panose="02010600030101010101" pitchFamily="2" charset="-122"/>
              </a:rPr>
              <a:t>JPanel panel = new JPanel();</a:t>
            </a:r>
          </a:p>
          <a:p>
            <a:pPr marL="1625600" lvl="2" indent="-711200">
              <a:lnSpc>
                <a:spcPct val="90000"/>
              </a:lnSpc>
              <a:buClr>
                <a:schemeClr val="tx1"/>
              </a:buClr>
              <a:buFont typeface="Wingdings" panose="05000000000000000000" pitchFamily="2" charset="2"/>
              <a:buChar char="Ø"/>
            </a:pPr>
            <a:r>
              <a:rPr lang="en-US" altLang="zh-CN" smtClean="0">
                <a:solidFill>
                  <a:schemeClr val="tx1"/>
                </a:solidFill>
                <a:latin typeface="宋体" panose="02010600030101010101" pitchFamily="2" charset="-122"/>
              </a:rPr>
              <a:t>panel.setLayout(gbl);</a:t>
            </a:r>
          </a:p>
          <a:p>
            <a:pPr marL="1625600" lvl="2" indent="-711200">
              <a:lnSpc>
                <a:spcPct val="90000"/>
              </a:lnSpc>
              <a:buClr>
                <a:schemeClr val="tx1"/>
              </a:buClr>
              <a:buFont typeface="Wingdings" panose="05000000000000000000" pitchFamily="2" charset="2"/>
              <a:buChar char="Ø"/>
            </a:pPr>
            <a:r>
              <a:rPr lang="en-US" altLang="zh-CN" smtClean="0">
                <a:solidFill>
                  <a:schemeClr val="tx1"/>
                </a:solidFill>
                <a:latin typeface="宋体" panose="02010600030101010101" pitchFamily="2" charset="-122"/>
              </a:rPr>
              <a:t>GridBagConstraints gbc = new   GridBagConstraints();</a:t>
            </a:r>
            <a:br>
              <a:rPr lang="en-US" altLang="zh-CN" smtClean="0">
                <a:solidFill>
                  <a:schemeClr val="tx1"/>
                </a:solidFill>
                <a:latin typeface="宋体" panose="02010600030101010101" pitchFamily="2" charset="-122"/>
              </a:rPr>
            </a:br>
            <a:r>
              <a:rPr lang="en-US" altLang="zh-CN" smtClean="0">
                <a:solidFill>
                  <a:schemeClr val="tx1"/>
                </a:solidFill>
                <a:latin typeface="宋体" panose="02010600030101010101" pitchFamily="2" charset="-122"/>
              </a:rPr>
              <a:t>…… //</a:t>
            </a:r>
            <a:r>
              <a:rPr lang="zh-CN" altLang="en-US" smtClean="0">
                <a:solidFill>
                  <a:schemeClr val="tx1"/>
                </a:solidFill>
                <a:latin typeface="宋体" panose="02010600030101010101" pitchFamily="2" charset="-122"/>
              </a:rPr>
              <a:t>设置</a:t>
            </a:r>
          </a:p>
          <a:p>
            <a:pPr marL="1625600" lvl="2" indent="-711200">
              <a:lnSpc>
                <a:spcPct val="90000"/>
              </a:lnSpc>
              <a:buClr>
                <a:schemeClr val="tx1"/>
              </a:buClr>
              <a:buFont typeface="Wingdings" panose="05000000000000000000" pitchFamily="2" charset="2"/>
              <a:buChar char="Ø"/>
            </a:pPr>
            <a:r>
              <a:rPr lang="en-US" altLang="zh-CN" smtClean="0">
                <a:solidFill>
                  <a:schemeClr val="tx1"/>
                </a:solidFill>
                <a:latin typeface="宋体" panose="02010600030101010101" pitchFamily="2" charset="-122"/>
              </a:rPr>
              <a:t>JButton button = new JButton(</a:t>
            </a:r>
            <a:r>
              <a:rPr lang="en-US" altLang="zh-CN" smtClean="0">
                <a:solidFill>
                  <a:schemeClr val="tx1"/>
                </a:solidFill>
              </a:rPr>
              <a:t>"</a:t>
            </a:r>
            <a:r>
              <a:rPr lang="en-US" altLang="zh-CN" smtClean="0">
                <a:solidFill>
                  <a:schemeClr val="tx1"/>
                </a:solidFill>
                <a:latin typeface="宋体" panose="02010600030101010101" pitchFamily="2" charset="-122"/>
              </a:rPr>
              <a:t>Button</a:t>
            </a:r>
            <a:r>
              <a:rPr lang="en-US" altLang="zh-CN" smtClean="0">
                <a:solidFill>
                  <a:schemeClr val="tx1"/>
                </a:solidFill>
              </a:rPr>
              <a:t>"</a:t>
            </a:r>
            <a:r>
              <a:rPr lang="en-US" altLang="zh-CN" smtClean="0">
                <a:solidFill>
                  <a:schemeClr val="tx1"/>
                </a:solidFill>
                <a:latin typeface="宋体" panose="02010600030101010101" pitchFamily="2" charset="-122"/>
              </a:rPr>
              <a:t>);</a:t>
            </a:r>
          </a:p>
          <a:p>
            <a:pPr marL="1625600" lvl="2" indent="-711200">
              <a:lnSpc>
                <a:spcPct val="90000"/>
              </a:lnSpc>
              <a:buClr>
                <a:schemeClr val="tx1"/>
              </a:buClr>
              <a:buFont typeface="Wingdings" panose="05000000000000000000" pitchFamily="2" charset="2"/>
              <a:buChar char="Ø"/>
            </a:pPr>
            <a:r>
              <a:rPr lang="en-US" altLang="zh-CN" smtClean="0">
                <a:solidFill>
                  <a:schemeClr val="tx1"/>
                </a:solidFill>
                <a:latin typeface="宋体" panose="02010600030101010101" pitchFamily="2" charset="-122"/>
              </a:rPr>
              <a:t>panel.add(button, gbc);</a:t>
            </a:r>
          </a:p>
          <a:p>
            <a:pPr>
              <a:buFont typeface="Wingdings" panose="05000000000000000000" pitchFamily="2" charset="2"/>
              <a:buChar char="Ø"/>
            </a:pPr>
            <a:endParaRPr lang="zh-CN" altLang="en-US" smtClean="0"/>
          </a:p>
        </p:txBody>
      </p:sp>
      <p:sp>
        <p:nvSpPr>
          <p:cNvPr id="3" name="Rectangle 2"/>
          <p:cNvSpPr txBox="1">
            <a:spLocks noChangeArrowheads="1"/>
          </p:cNvSpPr>
          <p:nvPr/>
        </p:nvSpPr>
        <p:spPr>
          <a:xfrm>
            <a:off x="428625" y="357188"/>
            <a:ext cx="8229600" cy="642937"/>
          </a:xfrm>
          <a:prstGeom prst="rect">
            <a:avLst/>
          </a:prstGeom>
        </p:spPr>
        <p:txBody>
          <a:bodyPr/>
          <a:lstStyle/>
          <a:p>
            <a:pPr marL="711200" lvl="1" algn="ctr">
              <a:buClr>
                <a:schemeClr val="tx1"/>
              </a:buClr>
              <a:defRPr/>
            </a:pPr>
            <a:r>
              <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rPr>
              <a:t>布局的使用</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内容占位符 1"/>
          <p:cNvSpPr>
            <a:spLocks noGrp="1"/>
          </p:cNvSpPr>
          <p:nvPr>
            <p:ph idx="1"/>
          </p:nvPr>
        </p:nvSpPr>
        <p:spPr>
          <a:xfrm>
            <a:off x="71438" y="1285875"/>
            <a:ext cx="8977312" cy="4840288"/>
          </a:xfrm>
        </p:spPr>
        <p:txBody>
          <a:bodyPr/>
          <a:lstStyle/>
          <a:p>
            <a:pPr marL="1625600" lvl="2" indent="-711200">
              <a:lnSpc>
                <a:spcPct val="110000"/>
              </a:lnSpc>
              <a:spcBef>
                <a:spcPct val="0"/>
              </a:spcBef>
              <a:spcAft>
                <a:spcPct val="0"/>
              </a:spcAft>
              <a:buClr>
                <a:schemeClr val="tx1"/>
              </a:buClr>
              <a:buFont typeface="Wingdings" panose="05000000000000000000" pitchFamily="2" charset="2"/>
              <a:buChar char="Ø"/>
            </a:pPr>
            <a:r>
              <a:rPr lang="zh-CN" altLang="en-US" smtClean="0">
                <a:solidFill>
                  <a:schemeClr val="tx1"/>
                </a:solidFill>
                <a:latin typeface="宋体" panose="02010600030101010101" pitchFamily="2" charset="-122"/>
              </a:rPr>
              <a:t>画出组件布局草图</a:t>
            </a:r>
          </a:p>
          <a:p>
            <a:pPr marL="1625600" lvl="2" indent="-711200">
              <a:lnSpc>
                <a:spcPct val="110000"/>
              </a:lnSpc>
              <a:spcBef>
                <a:spcPct val="0"/>
              </a:spcBef>
              <a:spcAft>
                <a:spcPct val="0"/>
              </a:spcAft>
              <a:buClr>
                <a:schemeClr val="tx1"/>
              </a:buClr>
              <a:buFont typeface="Wingdings" panose="05000000000000000000" pitchFamily="2" charset="2"/>
              <a:buChar char="Ø"/>
            </a:pPr>
            <a:r>
              <a:rPr lang="zh-CN" altLang="en-US" smtClean="0">
                <a:solidFill>
                  <a:schemeClr val="tx1"/>
                </a:solidFill>
                <a:latin typeface="宋体" panose="02010600030101010101" pitchFamily="2" charset="-122"/>
              </a:rPr>
              <a:t>确定每个组件应占据的网格</a:t>
            </a:r>
          </a:p>
          <a:p>
            <a:pPr marL="1625600" lvl="2" indent="-711200">
              <a:lnSpc>
                <a:spcPct val="110000"/>
              </a:lnSpc>
              <a:spcBef>
                <a:spcPct val="0"/>
              </a:spcBef>
              <a:spcAft>
                <a:spcPct val="0"/>
              </a:spcAft>
              <a:buClr>
                <a:schemeClr val="tx1"/>
              </a:buClr>
              <a:buFont typeface="Wingdings" panose="05000000000000000000" pitchFamily="2" charset="2"/>
              <a:buChar char="Ø"/>
            </a:pPr>
            <a:r>
              <a:rPr lang="zh-CN" altLang="en-US" smtClean="0">
                <a:solidFill>
                  <a:schemeClr val="tx1"/>
                </a:solidFill>
                <a:latin typeface="宋体" panose="02010600030101010101" pitchFamily="2" charset="-122"/>
              </a:rPr>
              <a:t>分别在</a:t>
            </a:r>
            <a:r>
              <a:rPr lang="en-US" altLang="zh-CN" smtClean="0">
                <a:solidFill>
                  <a:schemeClr val="tx1"/>
                </a:solidFill>
                <a:latin typeface="宋体" panose="02010600030101010101" pitchFamily="2" charset="-122"/>
              </a:rPr>
              <a:t>x</a:t>
            </a:r>
            <a:r>
              <a:rPr lang="zh-CN" altLang="en-US" smtClean="0">
                <a:solidFill>
                  <a:schemeClr val="tx1"/>
                </a:solidFill>
                <a:latin typeface="宋体" panose="02010600030101010101" pitchFamily="2" charset="-122"/>
              </a:rPr>
              <a:t>和</a:t>
            </a:r>
            <a:r>
              <a:rPr lang="en-US" altLang="zh-CN" smtClean="0">
                <a:solidFill>
                  <a:schemeClr val="tx1"/>
                </a:solidFill>
                <a:latin typeface="宋体" panose="02010600030101010101" pitchFamily="2" charset="-122"/>
              </a:rPr>
              <a:t>y</a:t>
            </a:r>
            <a:r>
              <a:rPr lang="zh-CN" altLang="en-US" smtClean="0">
                <a:solidFill>
                  <a:schemeClr val="tx1"/>
                </a:solidFill>
                <a:latin typeface="宋体" panose="02010600030101010101" pitchFamily="2" charset="-122"/>
              </a:rPr>
              <a:t>方向上为网格标上序号</a:t>
            </a:r>
          </a:p>
          <a:p>
            <a:pPr marL="1625600" lvl="2" indent="-711200">
              <a:lnSpc>
                <a:spcPct val="110000"/>
              </a:lnSpc>
              <a:spcBef>
                <a:spcPct val="0"/>
              </a:spcBef>
              <a:spcAft>
                <a:spcPct val="0"/>
              </a:spcAft>
              <a:buClr>
                <a:schemeClr val="tx1"/>
              </a:buClr>
              <a:buFont typeface="Wingdings" panose="05000000000000000000" pitchFamily="2" charset="2"/>
              <a:buChar char="Ø"/>
            </a:pPr>
            <a:r>
              <a:rPr lang="zh-CN" altLang="en-US" smtClean="0">
                <a:solidFill>
                  <a:schemeClr val="tx1"/>
                </a:solidFill>
                <a:latin typeface="宋体" panose="02010600030101010101" pitchFamily="2" charset="-122"/>
              </a:rPr>
              <a:t>组件的</a:t>
            </a:r>
            <a:r>
              <a:rPr lang="en-US" altLang="zh-CN" smtClean="0">
                <a:solidFill>
                  <a:schemeClr val="tx1"/>
                </a:solidFill>
                <a:latin typeface="宋体" panose="02010600030101010101" pitchFamily="2" charset="-122"/>
              </a:rPr>
              <a:t>gridx,gridy,gridwidth,gridheight</a:t>
            </a:r>
          </a:p>
          <a:p>
            <a:pPr marL="1625600" lvl="2" indent="-711200">
              <a:lnSpc>
                <a:spcPct val="110000"/>
              </a:lnSpc>
              <a:spcBef>
                <a:spcPct val="0"/>
              </a:spcBef>
              <a:spcAft>
                <a:spcPct val="0"/>
              </a:spcAft>
              <a:buClr>
                <a:schemeClr val="tx1"/>
              </a:buClr>
              <a:buFont typeface="Wingdings" panose="05000000000000000000" pitchFamily="2" charset="2"/>
              <a:buChar char="Ø"/>
            </a:pPr>
            <a:r>
              <a:rPr lang="zh-CN" altLang="en-US" smtClean="0">
                <a:solidFill>
                  <a:schemeClr val="tx1"/>
                </a:solidFill>
                <a:latin typeface="宋体" panose="02010600030101010101" pitchFamily="2" charset="-122"/>
              </a:rPr>
              <a:t>据填充和对齐要求设置</a:t>
            </a:r>
            <a:r>
              <a:rPr lang="en-US" altLang="zh-CN" smtClean="0">
                <a:solidFill>
                  <a:schemeClr val="tx1"/>
                </a:solidFill>
                <a:latin typeface="宋体" panose="02010600030101010101" pitchFamily="2" charset="-122"/>
              </a:rPr>
              <a:t>fill</a:t>
            </a:r>
            <a:r>
              <a:rPr lang="zh-CN" altLang="en-US" smtClean="0">
                <a:solidFill>
                  <a:schemeClr val="tx1"/>
                </a:solidFill>
                <a:latin typeface="宋体" panose="02010600030101010101" pitchFamily="2" charset="-122"/>
              </a:rPr>
              <a:t>和</a:t>
            </a:r>
            <a:r>
              <a:rPr lang="en-US" altLang="zh-CN" smtClean="0">
                <a:solidFill>
                  <a:schemeClr val="tx1"/>
                </a:solidFill>
                <a:latin typeface="宋体" panose="02010600030101010101" pitchFamily="2" charset="-122"/>
              </a:rPr>
              <a:t>anchor</a:t>
            </a:r>
            <a:r>
              <a:rPr lang="zh-CN" altLang="en-US" smtClean="0">
                <a:solidFill>
                  <a:schemeClr val="tx1"/>
                </a:solidFill>
                <a:latin typeface="宋体" panose="02010600030101010101" pitchFamily="2" charset="-122"/>
              </a:rPr>
              <a:t>值</a:t>
            </a:r>
          </a:p>
          <a:p>
            <a:pPr marL="1625600" lvl="2" indent="-711200">
              <a:lnSpc>
                <a:spcPct val="110000"/>
              </a:lnSpc>
              <a:spcBef>
                <a:spcPct val="0"/>
              </a:spcBef>
              <a:spcAft>
                <a:spcPct val="0"/>
              </a:spcAft>
              <a:buClr>
                <a:schemeClr val="tx1"/>
              </a:buClr>
              <a:buFont typeface="Wingdings" panose="05000000000000000000" pitchFamily="2" charset="2"/>
              <a:buChar char="Ø"/>
            </a:pPr>
            <a:r>
              <a:rPr lang="zh-CN" altLang="en-US" smtClean="0">
                <a:solidFill>
                  <a:schemeClr val="tx1"/>
                </a:solidFill>
                <a:latin typeface="宋体" panose="02010600030101010101" pitchFamily="2" charset="-122"/>
              </a:rPr>
              <a:t>须保持默认大小的组件的</a:t>
            </a:r>
            <a:r>
              <a:rPr lang="en-US" altLang="zh-CN" smtClean="0">
                <a:solidFill>
                  <a:schemeClr val="tx1"/>
                </a:solidFill>
                <a:latin typeface="宋体" panose="02010600030101010101" pitchFamily="2" charset="-122"/>
              </a:rPr>
              <a:t>weightx</a:t>
            </a:r>
            <a:r>
              <a:rPr lang="zh-CN" altLang="en-US" smtClean="0">
                <a:solidFill>
                  <a:schemeClr val="tx1"/>
                </a:solidFill>
                <a:latin typeface="宋体" panose="02010600030101010101" pitchFamily="2" charset="-122"/>
              </a:rPr>
              <a:t>和</a:t>
            </a:r>
            <a:r>
              <a:rPr lang="en-US" altLang="zh-CN" smtClean="0">
                <a:solidFill>
                  <a:schemeClr val="tx1"/>
                </a:solidFill>
                <a:latin typeface="宋体" panose="02010600030101010101" pitchFamily="2" charset="-122"/>
              </a:rPr>
              <a:t>weighty</a:t>
            </a:r>
            <a:r>
              <a:rPr lang="zh-CN" altLang="en-US" smtClean="0">
                <a:solidFill>
                  <a:schemeClr val="tx1"/>
                </a:solidFill>
                <a:latin typeface="宋体" panose="02010600030101010101" pitchFamily="2" charset="-122"/>
              </a:rPr>
              <a:t>值设为</a:t>
            </a:r>
            <a:r>
              <a:rPr lang="en-US" altLang="zh-CN" smtClean="0">
                <a:solidFill>
                  <a:schemeClr val="tx1"/>
                </a:solidFill>
                <a:latin typeface="宋体" panose="02010600030101010101" pitchFamily="2" charset="-122"/>
              </a:rPr>
              <a:t>0</a:t>
            </a:r>
            <a:r>
              <a:rPr lang="zh-CN" altLang="en-US" smtClean="0">
                <a:solidFill>
                  <a:schemeClr val="tx1"/>
                </a:solidFill>
                <a:latin typeface="宋体" panose="02010600030101010101" pitchFamily="2" charset="-122"/>
              </a:rPr>
              <a:t>，其余的设为</a:t>
            </a:r>
            <a:r>
              <a:rPr lang="en-US" altLang="zh-CN" smtClean="0">
                <a:solidFill>
                  <a:schemeClr val="tx1"/>
                </a:solidFill>
                <a:latin typeface="宋体" panose="02010600030101010101" pitchFamily="2" charset="-122"/>
              </a:rPr>
              <a:t>100</a:t>
            </a:r>
          </a:p>
          <a:p>
            <a:pPr marL="1625600" lvl="2" indent="-711200">
              <a:lnSpc>
                <a:spcPct val="110000"/>
              </a:lnSpc>
              <a:spcBef>
                <a:spcPct val="0"/>
              </a:spcBef>
              <a:spcAft>
                <a:spcPct val="0"/>
              </a:spcAft>
              <a:buClr>
                <a:schemeClr val="tx1"/>
              </a:buClr>
              <a:buFont typeface="Wingdings" panose="05000000000000000000" pitchFamily="2" charset="2"/>
              <a:buChar char="Ø"/>
            </a:pPr>
            <a:r>
              <a:rPr lang="zh-CN" altLang="en-US" smtClean="0">
                <a:solidFill>
                  <a:schemeClr val="tx1"/>
                </a:solidFill>
                <a:latin typeface="宋体" panose="02010600030101010101" pitchFamily="2" charset="-122"/>
              </a:rPr>
              <a:t>看是否需要设置填塞值</a:t>
            </a:r>
            <a:r>
              <a:rPr lang="en-US" altLang="zh-CN" smtClean="0">
                <a:solidFill>
                  <a:schemeClr val="tx1"/>
                </a:solidFill>
                <a:latin typeface="宋体" panose="02010600030101010101" pitchFamily="2" charset="-122"/>
              </a:rPr>
              <a:t>insets</a:t>
            </a:r>
            <a:r>
              <a:rPr lang="zh-CN" altLang="en-US" smtClean="0">
                <a:solidFill>
                  <a:schemeClr val="tx1"/>
                </a:solidFill>
                <a:latin typeface="宋体" panose="02010600030101010101" pitchFamily="2" charset="-122"/>
              </a:rPr>
              <a:t>和</a:t>
            </a:r>
            <a:r>
              <a:rPr lang="en-US" altLang="zh-CN" smtClean="0">
                <a:solidFill>
                  <a:schemeClr val="tx1"/>
                </a:solidFill>
                <a:latin typeface="宋体" panose="02010600030101010101" pitchFamily="2" charset="-122"/>
              </a:rPr>
              <a:t>ipadx</a:t>
            </a:r>
            <a:r>
              <a:rPr lang="zh-CN" altLang="en-US" smtClean="0">
                <a:solidFill>
                  <a:schemeClr val="tx1"/>
                </a:solidFill>
                <a:latin typeface="宋体" panose="02010600030101010101" pitchFamily="2" charset="-122"/>
              </a:rPr>
              <a:t>、</a:t>
            </a:r>
            <a:r>
              <a:rPr lang="en-US" altLang="zh-CN" smtClean="0">
                <a:solidFill>
                  <a:schemeClr val="tx1"/>
                </a:solidFill>
                <a:latin typeface="宋体" panose="02010600030101010101" pitchFamily="2" charset="-122"/>
              </a:rPr>
              <a:t>ipady</a:t>
            </a:r>
          </a:p>
          <a:p>
            <a:pPr marL="1625600" lvl="2" indent="-711200">
              <a:lnSpc>
                <a:spcPct val="110000"/>
              </a:lnSpc>
              <a:spcBef>
                <a:spcPct val="0"/>
              </a:spcBef>
              <a:spcAft>
                <a:spcPct val="0"/>
              </a:spcAft>
              <a:buClr>
                <a:schemeClr val="tx1"/>
              </a:buClr>
              <a:buFont typeface="Wingdings" panose="05000000000000000000" pitchFamily="2" charset="2"/>
              <a:buChar char="Ø"/>
            </a:pPr>
            <a:r>
              <a:rPr lang="zh-CN" altLang="en-US" smtClean="0">
                <a:solidFill>
                  <a:schemeClr val="tx1"/>
                </a:solidFill>
                <a:latin typeface="宋体" panose="02010600030101010101" pitchFamily="2" charset="-122"/>
              </a:rPr>
              <a:t>编写代码</a:t>
            </a:r>
          </a:p>
          <a:p>
            <a:pPr marL="1625600" lvl="2" indent="-711200">
              <a:lnSpc>
                <a:spcPct val="110000"/>
              </a:lnSpc>
              <a:spcBef>
                <a:spcPct val="0"/>
              </a:spcBef>
              <a:spcAft>
                <a:spcPct val="0"/>
              </a:spcAft>
              <a:buClr>
                <a:schemeClr val="tx1"/>
              </a:buClr>
              <a:buFont typeface="Wingdings" panose="05000000000000000000" pitchFamily="2" charset="2"/>
              <a:buChar char="Ø"/>
            </a:pPr>
            <a:r>
              <a:rPr lang="zh-CN" altLang="en-US" smtClean="0">
                <a:solidFill>
                  <a:schemeClr val="tx1"/>
                </a:solidFill>
                <a:latin typeface="宋体" panose="02010600030101010101" pitchFamily="2" charset="-122"/>
              </a:rPr>
              <a:t>运行程序，观察结果，必要时进行修改</a:t>
            </a:r>
            <a:endParaRPr lang="zh-CN" altLang="en-US" smtClean="0">
              <a:solidFill>
                <a:schemeClr val="tx1"/>
              </a:solidFill>
              <a:latin typeface="宋体" panose="02010600030101010101" pitchFamily="2" charset="-122"/>
              <a:cs typeface="Tahoma" panose="020B0604030504040204" pitchFamily="34" charset="0"/>
            </a:endParaRPr>
          </a:p>
          <a:p>
            <a:endParaRPr lang="zh-CN" altLang="en-US" smtClean="0"/>
          </a:p>
        </p:txBody>
      </p:sp>
      <p:sp>
        <p:nvSpPr>
          <p:cNvPr id="3" name="Rectangle 2"/>
          <p:cNvSpPr txBox="1">
            <a:spLocks noChangeArrowheads="1"/>
          </p:cNvSpPr>
          <p:nvPr/>
        </p:nvSpPr>
        <p:spPr>
          <a:xfrm>
            <a:off x="428625" y="357188"/>
            <a:ext cx="8229600" cy="642937"/>
          </a:xfrm>
          <a:prstGeom prst="rect">
            <a:avLst/>
          </a:prstGeom>
        </p:spPr>
        <p:txBody>
          <a:bodyPr/>
          <a:lstStyle/>
          <a:p>
            <a:pPr marL="711200" lvl="1" algn="ctr">
              <a:buClr>
                <a:schemeClr val="tx1"/>
              </a:buClr>
              <a:defRPr/>
            </a:pPr>
            <a:r>
              <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rPr>
              <a:t>一般布局步骤</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内容占位符 1"/>
          <p:cNvSpPr>
            <a:spLocks noGrp="1"/>
          </p:cNvSpPr>
          <p:nvPr>
            <p:ph idx="1"/>
          </p:nvPr>
        </p:nvSpPr>
        <p:spPr>
          <a:xfrm>
            <a:off x="71438" y="1214438"/>
            <a:ext cx="8977312" cy="4911725"/>
          </a:xfrm>
        </p:spPr>
        <p:txBody>
          <a:bodyPr/>
          <a:lstStyle/>
          <a:p>
            <a:pPr lvl="1">
              <a:lnSpc>
                <a:spcPct val="90000"/>
              </a:lnSpc>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该布局以一叠卡片的形式依次排列各组件</a:t>
            </a:r>
          </a:p>
          <a:p>
            <a:pPr lvl="1">
              <a:lnSpc>
                <a:spcPct val="90000"/>
              </a:lnSpc>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构造方法</a:t>
            </a:r>
          </a:p>
          <a:p>
            <a:pPr marL="1625600" lvl="2" indent="-711200">
              <a:lnSpc>
                <a:spcPct val="90000"/>
              </a:lnSpc>
              <a:buClr>
                <a:schemeClr val="tx1"/>
              </a:buClr>
              <a:buFont typeface="Wingdings" panose="05000000000000000000" pitchFamily="2" charset="2"/>
              <a:buChar char="Ø"/>
            </a:pPr>
            <a:r>
              <a:rPr lang="en-US" altLang="zh-CN" dirty="0" err="1" smtClean="0">
                <a:solidFill>
                  <a:schemeClr val="tx1"/>
                </a:solidFill>
                <a:latin typeface="宋体" panose="02010600030101010101" pitchFamily="2" charset="-122"/>
                <a:cs typeface="Tahoma" panose="020B0604030504040204" pitchFamily="34" charset="0"/>
              </a:rPr>
              <a:t>CardLayout</a:t>
            </a:r>
            <a:r>
              <a:rPr lang="en-US" altLang="zh-CN" dirty="0" smtClean="0">
                <a:solidFill>
                  <a:schemeClr val="tx1"/>
                </a:solidFill>
                <a:latin typeface="宋体" panose="02010600030101010101" pitchFamily="2" charset="-122"/>
                <a:cs typeface="Tahoma" panose="020B0604030504040204" pitchFamily="34" charset="0"/>
              </a:rPr>
              <a:t>();</a:t>
            </a:r>
          </a:p>
          <a:p>
            <a:pPr marL="1625600" lvl="2" indent="-711200">
              <a:lnSpc>
                <a:spcPct val="90000"/>
              </a:lnSpc>
              <a:buClr>
                <a:schemeClr val="tx1"/>
              </a:buClr>
              <a:buFont typeface="Wingdings" panose="05000000000000000000" pitchFamily="2" charset="2"/>
              <a:buChar char="Ø"/>
            </a:pPr>
            <a:r>
              <a:rPr lang="en-US" altLang="zh-CN" dirty="0" err="1" smtClean="0">
                <a:solidFill>
                  <a:schemeClr val="tx1"/>
                </a:solidFill>
                <a:latin typeface="宋体" panose="02010600030101010101" pitchFamily="2" charset="-122"/>
                <a:cs typeface="Tahoma" panose="020B0604030504040204" pitchFamily="34" charset="0"/>
              </a:rPr>
              <a:t>CardLayout</a:t>
            </a:r>
            <a:r>
              <a:rPr lang="en-US" altLang="zh-CN" dirty="0" smtClean="0">
                <a:solidFill>
                  <a:schemeClr val="tx1"/>
                </a:solidFill>
                <a:latin typeface="宋体" panose="02010600030101010101" pitchFamily="2" charset="-122"/>
                <a:cs typeface="Tahoma" panose="020B0604030504040204" pitchFamily="34" charset="0"/>
              </a:rPr>
              <a:t>(</a:t>
            </a:r>
            <a:r>
              <a:rPr lang="en-US" altLang="zh-CN" dirty="0" err="1" smtClean="0">
                <a:solidFill>
                  <a:schemeClr val="tx1"/>
                </a:solidFill>
                <a:latin typeface="宋体" panose="02010600030101010101" pitchFamily="2" charset="-122"/>
                <a:cs typeface="Tahoma" panose="020B0604030504040204" pitchFamily="34" charset="0"/>
              </a:rPr>
              <a:t>int</a:t>
            </a:r>
            <a:r>
              <a:rPr lang="en-US" altLang="zh-CN" dirty="0" smtClean="0">
                <a:solidFill>
                  <a:schemeClr val="tx1"/>
                </a:solidFill>
                <a:latin typeface="宋体" panose="02010600030101010101" pitchFamily="2" charset="-122"/>
                <a:cs typeface="Tahoma" panose="020B0604030504040204" pitchFamily="34" charset="0"/>
              </a:rPr>
              <a:t> </a:t>
            </a:r>
            <a:r>
              <a:rPr lang="en-US" altLang="zh-CN" dirty="0" err="1" smtClean="0">
                <a:solidFill>
                  <a:schemeClr val="tx1"/>
                </a:solidFill>
                <a:latin typeface="宋体" panose="02010600030101010101" pitchFamily="2" charset="-122"/>
                <a:cs typeface="Tahoma" panose="020B0604030504040204" pitchFamily="34" charset="0"/>
              </a:rPr>
              <a:t>hgap,int</a:t>
            </a:r>
            <a:r>
              <a:rPr lang="en-US" altLang="zh-CN" dirty="0" smtClean="0">
                <a:solidFill>
                  <a:schemeClr val="tx1"/>
                </a:solidFill>
                <a:latin typeface="宋体" panose="02010600030101010101" pitchFamily="2" charset="-122"/>
                <a:cs typeface="Tahoma" panose="020B0604030504040204" pitchFamily="34" charset="0"/>
              </a:rPr>
              <a:t> </a:t>
            </a:r>
            <a:r>
              <a:rPr lang="en-US" altLang="zh-CN" dirty="0" err="1" smtClean="0">
                <a:solidFill>
                  <a:schemeClr val="tx1"/>
                </a:solidFill>
                <a:latin typeface="宋体" panose="02010600030101010101" pitchFamily="2" charset="-122"/>
                <a:cs typeface="Tahoma" panose="020B0604030504040204" pitchFamily="34" charset="0"/>
              </a:rPr>
              <a:t>vgap</a:t>
            </a:r>
            <a:r>
              <a:rPr lang="en-US" altLang="zh-CN" dirty="0" smtClean="0">
                <a:solidFill>
                  <a:schemeClr val="tx1"/>
                </a:solidFill>
                <a:latin typeface="宋体" panose="02010600030101010101" pitchFamily="2" charset="-122"/>
                <a:cs typeface="Tahoma" panose="020B0604030504040204" pitchFamily="34" charset="0"/>
              </a:rPr>
              <a:t>);</a:t>
            </a:r>
            <a:r>
              <a:rPr lang="en-US" altLang="zh-CN" dirty="0" smtClean="0">
                <a:latin typeface="宋体" panose="02010600030101010101" pitchFamily="2" charset="-122"/>
                <a:cs typeface="Tahoma" panose="020B0604030504040204" pitchFamily="34" charset="0"/>
              </a:rPr>
              <a:t/>
            </a:r>
            <a:br>
              <a:rPr lang="en-US" altLang="zh-CN" dirty="0" smtClean="0">
                <a:latin typeface="宋体" panose="02010600030101010101" pitchFamily="2" charset="-122"/>
                <a:cs typeface="Tahoma" panose="020B0604030504040204" pitchFamily="34" charset="0"/>
              </a:rPr>
            </a:br>
            <a:r>
              <a:rPr lang="en-US" altLang="zh-CN" dirty="0" smtClean="0">
                <a:solidFill>
                  <a:srgbClr val="FF0000"/>
                </a:solidFill>
                <a:latin typeface="宋体" panose="02010600030101010101" pitchFamily="2" charset="-122"/>
                <a:cs typeface="Tahoma" panose="020B0604030504040204" pitchFamily="34" charset="0"/>
              </a:rPr>
              <a:t>//</a:t>
            </a:r>
            <a:r>
              <a:rPr lang="zh-CN" altLang="en-US" dirty="0" smtClean="0">
                <a:solidFill>
                  <a:srgbClr val="FF0000"/>
                </a:solidFill>
                <a:latin typeface="宋体" panose="02010600030101010101" pitchFamily="2" charset="-122"/>
                <a:cs typeface="Tahoma" panose="020B0604030504040204" pitchFamily="34" charset="0"/>
              </a:rPr>
              <a:t>组件与容器边界间距，默认值为</a:t>
            </a:r>
            <a:r>
              <a:rPr lang="en-US" altLang="zh-CN" dirty="0" smtClean="0">
                <a:solidFill>
                  <a:srgbClr val="FF0000"/>
                </a:solidFill>
                <a:latin typeface="宋体" panose="02010600030101010101" pitchFamily="2" charset="-122"/>
                <a:cs typeface="Tahoma" panose="020B0604030504040204" pitchFamily="34" charset="0"/>
              </a:rPr>
              <a:t>0</a:t>
            </a:r>
            <a:r>
              <a:rPr lang="zh-CN" altLang="en-US" dirty="0" smtClean="0">
                <a:solidFill>
                  <a:srgbClr val="FF0000"/>
                </a:solidFill>
                <a:latin typeface="宋体" panose="02010600030101010101" pitchFamily="2" charset="-122"/>
                <a:cs typeface="Tahoma" panose="020B0604030504040204" pitchFamily="34" charset="0"/>
              </a:rPr>
              <a:t>个像素</a:t>
            </a:r>
          </a:p>
          <a:p>
            <a:pPr lvl="1">
              <a:lnSpc>
                <a:spcPct val="90000"/>
              </a:lnSpc>
              <a:buFont typeface="Wingdings" panose="05000000000000000000" pitchFamily="2" charset="2"/>
              <a:buNone/>
            </a:pPr>
            <a:r>
              <a:rPr lang="zh-CN" altLang="en-US" dirty="0" smtClean="0">
                <a:solidFill>
                  <a:schemeClr val="tx1"/>
                </a:solidFill>
                <a:latin typeface="宋体" panose="02010600030101010101" pitchFamily="2" charset="-122"/>
                <a:cs typeface="Tahoma" panose="020B0604030504040204" pitchFamily="34" charset="0"/>
              </a:rPr>
              <a:t>例如：</a:t>
            </a:r>
          </a:p>
          <a:p>
            <a:pPr lvl="1">
              <a:lnSpc>
                <a:spcPct val="90000"/>
              </a:lnSpc>
              <a:buFont typeface="Wingdings" panose="05000000000000000000" pitchFamily="2" charset="2"/>
              <a:buNone/>
            </a:pPr>
            <a:r>
              <a:rPr lang="zh-CN" altLang="en-US" dirty="0" smtClean="0">
                <a:solidFill>
                  <a:schemeClr val="tx1"/>
                </a:solidFill>
                <a:latin typeface="宋体" panose="02010600030101010101" pitchFamily="2" charset="-122"/>
                <a:cs typeface="Tahoma" panose="020B0604030504040204" pitchFamily="34" charset="0"/>
              </a:rPr>
              <a:t> </a:t>
            </a:r>
            <a:r>
              <a:rPr lang="en-US" altLang="zh-CN" dirty="0" err="1" smtClean="0">
                <a:solidFill>
                  <a:schemeClr val="tx1"/>
                </a:solidFill>
                <a:latin typeface="宋体" panose="02010600030101010101" pitchFamily="2" charset="-122"/>
                <a:cs typeface="Tahoma" panose="020B0604030504040204" pitchFamily="34" charset="0"/>
              </a:rPr>
              <a:t>CardLayout</a:t>
            </a:r>
            <a:r>
              <a:rPr lang="en-US" altLang="zh-CN" dirty="0" smtClean="0">
                <a:solidFill>
                  <a:schemeClr val="tx1"/>
                </a:solidFill>
                <a:latin typeface="宋体" panose="02010600030101010101" pitchFamily="2" charset="-122"/>
                <a:cs typeface="Tahoma" panose="020B0604030504040204" pitchFamily="34" charset="0"/>
              </a:rPr>
              <a:t> layout1 = new </a:t>
            </a:r>
            <a:r>
              <a:rPr lang="en-US" altLang="zh-CN" dirty="0" err="1" smtClean="0">
                <a:solidFill>
                  <a:schemeClr val="tx1"/>
                </a:solidFill>
                <a:latin typeface="宋体" panose="02010600030101010101" pitchFamily="2" charset="-122"/>
                <a:cs typeface="Tahoma" panose="020B0604030504040204" pitchFamily="34" charset="0"/>
              </a:rPr>
              <a:t>CardLayout</a:t>
            </a:r>
            <a:r>
              <a:rPr lang="en-US" altLang="zh-CN" dirty="0" smtClean="0">
                <a:solidFill>
                  <a:schemeClr val="tx1"/>
                </a:solidFill>
                <a:latin typeface="宋体" panose="02010600030101010101" pitchFamily="2" charset="-122"/>
                <a:cs typeface="Tahoma" panose="020B0604030504040204" pitchFamily="34" charset="0"/>
              </a:rPr>
              <a:t>();</a:t>
            </a:r>
          </a:p>
          <a:p>
            <a:pPr lvl="1">
              <a:lnSpc>
                <a:spcPct val="90000"/>
              </a:lnSpc>
              <a:buFont typeface="Wingdings" panose="05000000000000000000" pitchFamily="2" charset="2"/>
              <a:buNone/>
            </a:pPr>
            <a:r>
              <a:rPr lang="en-US" altLang="zh-CN" dirty="0" smtClean="0">
                <a:solidFill>
                  <a:schemeClr val="tx1"/>
                </a:solidFill>
                <a:latin typeface="宋体" panose="02010600030101010101" pitchFamily="2" charset="-122"/>
                <a:cs typeface="Tahoma" panose="020B0604030504040204" pitchFamily="34" charset="0"/>
              </a:rPr>
              <a:t> </a:t>
            </a:r>
            <a:r>
              <a:rPr lang="en-US" altLang="zh-CN" dirty="0" err="1" smtClean="0">
                <a:solidFill>
                  <a:schemeClr val="tx1"/>
                </a:solidFill>
                <a:latin typeface="宋体" panose="02010600030101010101" pitchFamily="2" charset="-122"/>
                <a:cs typeface="Tahoma" panose="020B0604030504040204" pitchFamily="34" charset="0"/>
              </a:rPr>
              <a:t>CardLayout</a:t>
            </a:r>
            <a:r>
              <a:rPr lang="en-US" altLang="zh-CN" dirty="0" smtClean="0">
                <a:solidFill>
                  <a:schemeClr val="tx1"/>
                </a:solidFill>
                <a:latin typeface="宋体" panose="02010600030101010101" pitchFamily="2" charset="-122"/>
                <a:cs typeface="Tahoma" panose="020B0604030504040204" pitchFamily="34" charset="0"/>
              </a:rPr>
              <a:t> layout2 = new </a:t>
            </a:r>
            <a:r>
              <a:rPr lang="en-US" altLang="zh-CN" dirty="0" err="1" smtClean="0">
                <a:solidFill>
                  <a:schemeClr val="tx1"/>
                </a:solidFill>
                <a:latin typeface="宋体" panose="02010600030101010101" pitchFamily="2" charset="-122"/>
                <a:cs typeface="Tahoma" panose="020B0604030504040204" pitchFamily="34" charset="0"/>
              </a:rPr>
              <a:t>CardLayout</a:t>
            </a:r>
            <a:r>
              <a:rPr lang="en-US" altLang="zh-CN" dirty="0" smtClean="0">
                <a:solidFill>
                  <a:schemeClr val="tx1"/>
                </a:solidFill>
                <a:latin typeface="宋体" panose="02010600030101010101" pitchFamily="2" charset="-122"/>
                <a:cs typeface="Tahoma" panose="020B0604030504040204" pitchFamily="34" charset="0"/>
              </a:rPr>
              <a:t>(10,10);</a:t>
            </a:r>
          </a:p>
          <a:p>
            <a:endParaRPr lang="zh-CN" altLang="en-US" dirty="0" smtClean="0"/>
          </a:p>
        </p:txBody>
      </p:sp>
      <p:sp>
        <p:nvSpPr>
          <p:cNvPr id="3" name="Rectangle 2"/>
          <p:cNvSpPr txBox="1">
            <a:spLocks noChangeArrowheads="1"/>
          </p:cNvSpPr>
          <p:nvPr/>
        </p:nvSpPr>
        <p:spPr>
          <a:xfrm>
            <a:off x="428625" y="357188"/>
            <a:ext cx="8229600" cy="642937"/>
          </a:xfrm>
          <a:prstGeom prst="rect">
            <a:avLst/>
          </a:prstGeom>
        </p:spPr>
        <p:txBody>
          <a:bodyPr/>
          <a:lstStyle/>
          <a:p>
            <a:pPr marL="711200" lvl="1" algn="ctr">
              <a:buClr>
                <a:schemeClr val="tx1"/>
              </a:buClr>
              <a:defRPr/>
            </a:pPr>
            <a:r>
              <a:rPr lang="en-US" altLang="zh-CN" sz="3600" b="1" dirty="0" err="1">
                <a:solidFill>
                  <a:srgbClr val="FFC000"/>
                </a:solidFill>
                <a:effectLst>
                  <a:outerShdw blurRad="38100" dist="38100" dir="2700000" algn="tl">
                    <a:srgbClr val="000000">
                      <a:alpha val="43137"/>
                    </a:srgbClr>
                  </a:outerShdw>
                </a:effectLst>
                <a:latin typeface="宋体" pitchFamily="2" charset="-122"/>
              </a:rPr>
              <a:t>CardLayout</a:t>
            </a:r>
            <a:endParaRPr lang="en-US" altLang="zh-CN" sz="3600" b="1" dirty="0">
              <a:solidFill>
                <a:srgbClr val="FFC000"/>
              </a:solidFill>
              <a:effectLst>
                <a:outerShdw blurRad="38100" dist="38100" dir="2700000" algn="tl">
                  <a:srgbClr val="000000">
                    <a:alpha val="43137"/>
                  </a:srgbClr>
                </a:outerShdw>
              </a:effectLst>
              <a:latin typeface="宋体" pitchFamily="2" charset="-122"/>
            </a:endParaRPr>
          </a:p>
          <a:p>
            <a:pPr marL="711200" lvl="1" algn="ctr">
              <a:buClr>
                <a:schemeClr val="tx1"/>
              </a:buClr>
              <a:defRPr/>
            </a:pPr>
            <a:endPar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438" y="1143000"/>
            <a:ext cx="8977312" cy="4983163"/>
          </a:xfrm>
        </p:spPr>
        <p:txBody>
          <a:bodyPr/>
          <a:lstStyle/>
          <a:p>
            <a:pPr marL="1625600" lvl="2" indent="-711200">
              <a:spcBef>
                <a:spcPct val="0"/>
              </a:spcBef>
              <a:spcAft>
                <a:spcPct val="0"/>
              </a:spcAft>
              <a:buClr>
                <a:srgbClr val="FFFF00"/>
              </a:buClr>
              <a:buFont typeface="Wingdings" panose="05000000000000000000" pitchFamily="2" charset="2"/>
              <a:buChar char="n"/>
              <a:defRPr/>
            </a:pPr>
            <a:r>
              <a:rPr lang="zh-CN" altLang="en-US" dirty="0" smtClean="0">
                <a:latin typeface="宋体" pitchFamily="2" charset="-122"/>
                <a:cs typeface="Tahoma" pitchFamily="34" charset="0"/>
              </a:rPr>
              <a:t>创建</a:t>
            </a:r>
            <a:r>
              <a:rPr lang="en-US" altLang="zh-CN" dirty="0" err="1" smtClean="0">
                <a:latin typeface="宋体" pitchFamily="2" charset="-122"/>
                <a:cs typeface="Tahoma" pitchFamily="34" charset="0"/>
              </a:rPr>
              <a:t>CardLayout</a:t>
            </a:r>
            <a:r>
              <a:rPr lang="zh-CN" altLang="en-US" dirty="0" smtClean="0">
                <a:latin typeface="宋体" pitchFamily="2" charset="-122"/>
                <a:cs typeface="Tahoma" pitchFamily="34" charset="0"/>
              </a:rPr>
              <a:t>布局对象</a:t>
            </a:r>
            <a:br>
              <a:rPr lang="zh-CN" altLang="en-US" dirty="0" smtClean="0">
                <a:latin typeface="宋体" pitchFamily="2" charset="-122"/>
                <a:cs typeface="Tahoma" pitchFamily="34" charset="0"/>
              </a:rPr>
            </a:br>
            <a:r>
              <a:rPr lang="en-US" altLang="zh-CN" dirty="0" err="1" smtClean="0">
                <a:latin typeface="宋体" pitchFamily="2" charset="-122"/>
                <a:cs typeface="Tahoma" pitchFamily="34" charset="0"/>
              </a:rPr>
              <a:t>CardLayout</a:t>
            </a:r>
            <a:r>
              <a:rPr lang="en-US" altLang="zh-CN" dirty="0" smtClean="0">
                <a:latin typeface="宋体" pitchFamily="2" charset="-122"/>
                <a:cs typeface="Tahoma" pitchFamily="34" charset="0"/>
              </a:rPr>
              <a:t> l = new </a:t>
            </a:r>
            <a:r>
              <a:rPr lang="en-US" altLang="zh-CN" dirty="0" err="1" smtClean="0">
                <a:latin typeface="宋体" pitchFamily="2" charset="-122"/>
                <a:cs typeface="Tahoma" pitchFamily="34" charset="0"/>
              </a:rPr>
              <a:t>CardLayout</a:t>
            </a:r>
            <a:r>
              <a:rPr lang="en-US" altLang="zh-CN" dirty="0" smtClean="0">
                <a:latin typeface="宋体" pitchFamily="2" charset="-122"/>
                <a:cs typeface="Tahoma" pitchFamily="34" charset="0"/>
              </a:rPr>
              <a:t>();</a:t>
            </a:r>
          </a:p>
          <a:p>
            <a:pPr marL="1625600" lvl="2" indent="-711200">
              <a:spcBef>
                <a:spcPct val="0"/>
              </a:spcBef>
              <a:spcAft>
                <a:spcPct val="0"/>
              </a:spcAft>
              <a:buClr>
                <a:srgbClr val="FFFF00"/>
              </a:buClr>
              <a:buFont typeface="Wingdings" panose="05000000000000000000" pitchFamily="2" charset="2"/>
              <a:buChar char="n"/>
              <a:defRPr/>
            </a:pPr>
            <a:r>
              <a:rPr lang="zh-CN" altLang="en-US" dirty="0" smtClean="0">
                <a:latin typeface="宋体" pitchFamily="2" charset="-122"/>
                <a:cs typeface="Tahoma" pitchFamily="34" charset="0"/>
              </a:rPr>
              <a:t>创建容器对象</a:t>
            </a:r>
            <a:br>
              <a:rPr lang="zh-CN" altLang="en-US" dirty="0" smtClean="0">
                <a:latin typeface="宋体" pitchFamily="2" charset="-122"/>
                <a:cs typeface="Tahoma" pitchFamily="34" charset="0"/>
              </a:rPr>
            </a:br>
            <a:r>
              <a:rPr lang="en-US" altLang="zh-CN" dirty="0" err="1" smtClean="0">
                <a:latin typeface="宋体" pitchFamily="2" charset="-122"/>
                <a:cs typeface="Tahoma" pitchFamily="34" charset="0"/>
              </a:rPr>
              <a:t>JPanel</a:t>
            </a:r>
            <a:r>
              <a:rPr lang="en-US" altLang="zh-CN" dirty="0" smtClean="0">
                <a:latin typeface="宋体" pitchFamily="2" charset="-122"/>
                <a:cs typeface="Tahoma" pitchFamily="34" charset="0"/>
              </a:rPr>
              <a:t> panel = new </a:t>
            </a:r>
            <a:r>
              <a:rPr lang="en-US" altLang="zh-CN" dirty="0" err="1" smtClean="0">
                <a:latin typeface="宋体" pitchFamily="2" charset="-122"/>
                <a:cs typeface="Tahoma" pitchFamily="34" charset="0"/>
              </a:rPr>
              <a:t>JPanel</a:t>
            </a:r>
            <a:r>
              <a:rPr lang="en-US" altLang="zh-CN" dirty="0" smtClean="0">
                <a:latin typeface="宋体" pitchFamily="2" charset="-122"/>
                <a:cs typeface="Tahoma" pitchFamily="34" charset="0"/>
              </a:rPr>
              <a:t>();</a:t>
            </a:r>
          </a:p>
          <a:p>
            <a:pPr marL="1625600" lvl="2" indent="-711200">
              <a:spcBef>
                <a:spcPct val="0"/>
              </a:spcBef>
              <a:spcAft>
                <a:spcPct val="0"/>
              </a:spcAft>
              <a:buClr>
                <a:srgbClr val="FFFF00"/>
              </a:buClr>
              <a:buFont typeface="Wingdings" panose="05000000000000000000" pitchFamily="2" charset="2"/>
              <a:buChar char="n"/>
              <a:defRPr/>
            </a:pPr>
            <a:r>
              <a:rPr lang="zh-CN" altLang="en-US" dirty="0" smtClean="0">
                <a:latin typeface="宋体" pitchFamily="2" charset="-122"/>
                <a:cs typeface="Tahoma" pitchFamily="34" charset="0"/>
              </a:rPr>
              <a:t>设置容器对象的布局或使用默认布局</a:t>
            </a:r>
            <a:br>
              <a:rPr lang="zh-CN" altLang="en-US" dirty="0" smtClean="0">
                <a:latin typeface="宋体" pitchFamily="2" charset="-122"/>
                <a:cs typeface="Tahoma" pitchFamily="34" charset="0"/>
              </a:rPr>
            </a:br>
            <a:r>
              <a:rPr lang="en-US" altLang="zh-CN" dirty="0" err="1" smtClean="0">
                <a:latin typeface="宋体" pitchFamily="2" charset="-122"/>
                <a:cs typeface="Tahoma" pitchFamily="34" charset="0"/>
              </a:rPr>
              <a:t>panel.setLayout</a:t>
            </a:r>
            <a:r>
              <a:rPr lang="en-US" altLang="zh-CN" dirty="0" smtClean="0">
                <a:latin typeface="宋体" pitchFamily="2" charset="-122"/>
                <a:cs typeface="Tahoma" pitchFamily="34" charset="0"/>
              </a:rPr>
              <a:t>(l);</a:t>
            </a:r>
          </a:p>
          <a:p>
            <a:pPr marL="1625600" lvl="2" indent="-711200">
              <a:spcBef>
                <a:spcPct val="0"/>
              </a:spcBef>
              <a:spcAft>
                <a:spcPct val="0"/>
              </a:spcAft>
              <a:buClr>
                <a:srgbClr val="FFFF00"/>
              </a:buClr>
              <a:buFont typeface="Wingdings" panose="05000000000000000000" pitchFamily="2" charset="2"/>
              <a:buChar char="n"/>
              <a:defRPr/>
            </a:pPr>
            <a:r>
              <a:rPr lang="zh-CN" altLang="en-US" dirty="0" smtClean="0">
                <a:latin typeface="宋体" pitchFamily="2" charset="-122"/>
                <a:cs typeface="Tahoma" pitchFamily="34" charset="0"/>
              </a:rPr>
              <a:t>向容器中添加组件对象</a:t>
            </a:r>
            <a:r>
              <a:rPr lang="en-US" altLang="zh-CN" dirty="0" smtClean="0">
                <a:latin typeface="宋体" pitchFamily="2" charset="-122"/>
                <a:cs typeface="Tahoma" pitchFamily="34" charset="0"/>
              </a:rPr>
              <a:t>(</a:t>
            </a:r>
            <a:r>
              <a:rPr lang="zh-CN" altLang="en-US" dirty="0" smtClean="0">
                <a:latin typeface="宋体" pitchFamily="2" charset="-122"/>
                <a:cs typeface="Tahoma" pitchFamily="34" charset="0"/>
              </a:rPr>
              <a:t>设组件对象已创建</a:t>
            </a:r>
            <a:r>
              <a:rPr lang="en-US" altLang="zh-CN" dirty="0" smtClean="0">
                <a:latin typeface="宋体" pitchFamily="2" charset="-122"/>
                <a:cs typeface="Tahoma" pitchFamily="34" charset="0"/>
              </a:rPr>
              <a:t>)</a:t>
            </a:r>
            <a:br>
              <a:rPr lang="en-US" altLang="zh-CN" dirty="0" smtClean="0">
                <a:latin typeface="宋体" pitchFamily="2" charset="-122"/>
                <a:cs typeface="Tahoma" pitchFamily="34" charset="0"/>
              </a:rPr>
            </a:br>
            <a:r>
              <a:rPr lang="en-US" altLang="zh-CN" dirty="0" err="1" smtClean="0">
                <a:latin typeface="宋体" pitchFamily="2" charset="-122"/>
                <a:cs typeface="Tahoma" pitchFamily="34" charset="0"/>
              </a:rPr>
              <a:t>panel.add</a:t>
            </a:r>
            <a:r>
              <a:rPr lang="en-US" altLang="zh-CN" dirty="0" smtClean="0">
                <a:latin typeface="宋体" pitchFamily="2" charset="-122"/>
                <a:cs typeface="Tahoma" pitchFamily="34" charset="0"/>
              </a:rPr>
              <a:t>(</a:t>
            </a:r>
            <a:r>
              <a:rPr lang="zh-CN" altLang="en-US" dirty="0" smtClean="0">
                <a:latin typeface="宋体" pitchFamily="2" charset="-122"/>
                <a:cs typeface="Tahoma" pitchFamily="34" charset="0"/>
              </a:rPr>
              <a:t>组件对象，</a:t>
            </a:r>
            <a:r>
              <a:rPr lang="zh-CN" altLang="en-US" dirty="0" smtClean="0">
                <a:latin typeface="Arial"/>
                <a:cs typeface="Tahoma" pitchFamily="34" charset="0"/>
              </a:rPr>
              <a:t>“</a:t>
            </a:r>
            <a:r>
              <a:rPr lang="zh-CN" altLang="en-US" dirty="0" smtClean="0">
                <a:latin typeface="宋体" pitchFamily="2" charset="-122"/>
                <a:cs typeface="Tahoma" pitchFamily="34" charset="0"/>
              </a:rPr>
              <a:t>名称</a:t>
            </a:r>
            <a:r>
              <a:rPr lang="zh-CN" altLang="en-US" dirty="0" smtClean="0">
                <a:latin typeface="Arial"/>
                <a:cs typeface="Tahoma" pitchFamily="34" charset="0"/>
              </a:rPr>
              <a:t>”</a:t>
            </a:r>
            <a:r>
              <a:rPr lang="en-US" altLang="zh-CN" dirty="0" smtClean="0">
                <a:latin typeface="宋体" pitchFamily="2" charset="-122"/>
                <a:cs typeface="Tahoma" pitchFamily="34" charset="0"/>
              </a:rPr>
              <a:t>);</a:t>
            </a:r>
          </a:p>
          <a:p>
            <a:pPr marL="1625600" lvl="2" indent="-711200">
              <a:spcBef>
                <a:spcPct val="0"/>
              </a:spcBef>
              <a:spcAft>
                <a:spcPct val="0"/>
              </a:spcAft>
              <a:buClr>
                <a:srgbClr val="FFFF00"/>
              </a:buClr>
              <a:buFont typeface="Wingdings" panose="05000000000000000000" pitchFamily="2" charset="2"/>
              <a:buChar char="n"/>
              <a:defRPr/>
            </a:pPr>
            <a:r>
              <a:rPr lang="zh-CN" altLang="en-US" dirty="0" smtClean="0">
                <a:latin typeface="宋体" pitchFamily="2" charset="-122"/>
                <a:cs typeface="Tahoma" pitchFamily="34" charset="0"/>
              </a:rPr>
              <a:t>显示组件</a:t>
            </a:r>
          </a:p>
          <a:p>
            <a:pPr marL="2082800" lvl="3" indent="-711200">
              <a:spcBef>
                <a:spcPct val="0"/>
              </a:spcBef>
              <a:spcAft>
                <a:spcPct val="0"/>
              </a:spcAft>
              <a:buClr>
                <a:srgbClr val="FFFF00"/>
              </a:buClr>
              <a:buFont typeface="Wingdings" panose="05000000000000000000" pitchFamily="2" charset="2"/>
              <a:buChar char="Ø"/>
              <a:defRPr/>
            </a:pPr>
            <a:r>
              <a:rPr lang="en-US" altLang="zh-CN" dirty="0" err="1" smtClean="0">
                <a:latin typeface="宋体" pitchFamily="2" charset="-122"/>
                <a:cs typeface="Tahoma" pitchFamily="34" charset="0"/>
              </a:rPr>
              <a:t>l.show</a:t>
            </a:r>
            <a:r>
              <a:rPr lang="en-US" altLang="zh-CN" dirty="0" smtClean="0">
                <a:latin typeface="宋体" pitchFamily="2" charset="-122"/>
                <a:cs typeface="Tahoma" pitchFamily="34" charset="0"/>
              </a:rPr>
              <a:t>(panel,</a:t>
            </a:r>
            <a:r>
              <a:rPr lang="en-US" altLang="zh-CN" dirty="0" smtClean="0">
                <a:latin typeface="Arial"/>
                <a:cs typeface="Tahoma" pitchFamily="34" charset="0"/>
              </a:rPr>
              <a:t>“</a:t>
            </a:r>
            <a:r>
              <a:rPr lang="zh-CN" altLang="en-US" dirty="0" smtClean="0">
                <a:latin typeface="宋体" pitchFamily="2" charset="-122"/>
                <a:cs typeface="Tahoma" pitchFamily="34" charset="0"/>
              </a:rPr>
              <a:t>名称</a:t>
            </a:r>
            <a:r>
              <a:rPr lang="zh-CN" altLang="en-US" dirty="0" smtClean="0">
                <a:latin typeface="Arial"/>
                <a:cs typeface="Tahoma" pitchFamily="34" charset="0"/>
              </a:rPr>
              <a:t>”</a:t>
            </a:r>
            <a:r>
              <a:rPr lang="en-US" altLang="zh-CN" dirty="0" smtClean="0">
                <a:latin typeface="宋体" pitchFamily="2" charset="-122"/>
                <a:cs typeface="Tahoma" pitchFamily="34" charset="0"/>
              </a:rPr>
              <a:t>);</a:t>
            </a:r>
          </a:p>
          <a:p>
            <a:pPr marL="2082800" lvl="3" indent="-711200">
              <a:spcBef>
                <a:spcPct val="0"/>
              </a:spcBef>
              <a:spcAft>
                <a:spcPct val="0"/>
              </a:spcAft>
              <a:buClr>
                <a:srgbClr val="FFFF00"/>
              </a:buClr>
              <a:buFont typeface="Wingdings" panose="05000000000000000000" pitchFamily="2" charset="2"/>
              <a:buChar char="Ø"/>
              <a:defRPr/>
            </a:pPr>
            <a:r>
              <a:rPr lang="en-US" altLang="zh-CN" dirty="0" err="1" smtClean="0">
                <a:latin typeface="宋体" pitchFamily="2" charset="-122"/>
                <a:cs typeface="Tahoma" pitchFamily="34" charset="0"/>
              </a:rPr>
              <a:t>l.first</a:t>
            </a:r>
            <a:r>
              <a:rPr lang="en-US" altLang="zh-CN" dirty="0" smtClean="0">
                <a:latin typeface="宋体" pitchFamily="2" charset="-122"/>
                <a:cs typeface="Tahoma" pitchFamily="34" charset="0"/>
              </a:rPr>
              <a:t>(panel);   </a:t>
            </a:r>
            <a:r>
              <a:rPr lang="en-US" altLang="zh-CN" dirty="0" err="1" smtClean="0">
                <a:latin typeface="宋体" pitchFamily="2" charset="-122"/>
                <a:cs typeface="Tahoma" pitchFamily="34" charset="0"/>
              </a:rPr>
              <a:t>l.last</a:t>
            </a:r>
            <a:r>
              <a:rPr lang="en-US" altLang="zh-CN" dirty="0" smtClean="0">
                <a:latin typeface="宋体" pitchFamily="2" charset="-122"/>
                <a:cs typeface="Tahoma" pitchFamily="34" charset="0"/>
              </a:rPr>
              <a:t>(panel);</a:t>
            </a:r>
          </a:p>
          <a:p>
            <a:pPr marL="2082800" lvl="3" indent="-711200">
              <a:spcBef>
                <a:spcPct val="0"/>
              </a:spcBef>
              <a:spcAft>
                <a:spcPct val="0"/>
              </a:spcAft>
              <a:buClr>
                <a:srgbClr val="FFFF00"/>
              </a:buClr>
              <a:buFont typeface="Wingdings" panose="05000000000000000000" pitchFamily="2" charset="2"/>
              <a:buChar char="Ø"/>
              <a:defRPr/>
            </a:pPr>
            <a:r>
              <a:rPr lang="en-US" altLang="zh-CN" dirty="0" err="1" smtClean="0">
                <a:latin typeface="宋体" pitchFamily="2" charset="-122"/>
                <a:cs typeface="Tahoma" pitchFamily="34" charset="0"/>
              </a:rPr>
              <a:t>l.next</a:t>
            </a:r>
            <a:r>
              <a:rPr lang="en-US" altLang="zh-CN" dirty="0" smtClean="0">
                <a:latin typeface="宋体" pitchFamily="2" charset="-122"/>
                <a:cs typeface="Tahoma" pitchFamily="34" charset="0"/>
              </a:rPr>
              <a:t>(panel);    </a:t>
            </a:r>
            <a:r>
              <a:rPr lang="en-US" altLang="zh-CN" dirty="0" err="1" smtClean="0">
                <a:latin typeface="宋体" pitchFamily="2" charset="-122"/>
                <a:cs typeface="Tahoma" pitchFamily="34" charset="0"/>
              </a:rPr>
              <a:t>l.previous</a:t>
            </a:r>
            <a:r>
              <a:rPr lang="en-US" altLang="zh-CN" dirty="0" smtClean="0">
                <a:latin typeface="宋体" pitchFamily="2" charset="-122"/>
                <a:cs typeface="Tahoma" pitchFamily="34" charset="0"/>
              </a:rPr>
              <a:t>(panel);</a:t>
            </a:r>
          </a:p>
          <a:p>
            <a:pPr>
              <a:buClr>
                <a:srgbClr val="FFFF00"/>
              </a:buClr>
              <a:buFont typeface="Wingdings" panose="05000000000000000000" pitchFamily="2" charset="2"/>
              <a:buChar char="n"/>
              <a:defRPr/>
            </a:pPr>
            <a:endParaRPr lang="zh-CN" altLang="en-US" dirty="0"/>
          </a:p>
        </p:txBody>
      </p:sp>
      <p:sp>
        <p:nvSpPr>
          <p:cNvPr id="3" name="Rectangle 2"/>
          <p:cNvSpPr txBox="1">
            <a:spLocks noChangeArrowheads="1"/>
          </p:cNvSpPr>
          <p:nvPr/>
        </p:nvSpPr>
        <p:spPr>
          <a:xfrm>
            <a:off x="428625" y="357188"/>
            <a:ext cx="8229600" cy="642937"/>
          </a:xfrm>
          <a:prstGeom prst="rect">
            <a:avLst/>
          </a:prstGeom>
        </p:spPr>
        <p:txBody>
          <a:bodyPr/>
          <a:lstStyle/>
          <a:p>
            <a:pPr marL="711200" lvl="1" algn="ctr">
              <a:buClr>
                <a:schemeClr val="tx1"/>
              </a:buClr>
              <a:defRPr/>
            </a:pPr>
            <a:r>
              <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rPr>
              <a:t>布局的使用</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1"/>
          <p:cNvSpPr>
            <a:spLocks noGrp="1"/>
          </p:cNvSpPr>
          <p:nvPr>
            <p:ph idx="1"/>
          </p:nvPr>
        </p:nvSpPr>
        <p:spPr>
          <a:xfrm>
            <a:off x="19472" y="1394495"/>
            <a:ext cx="8977313" cy="5429250"/>
          </a:xfrm>
        </p:spPr>
        <p:txBody>
          <a:bodyPr/>
          <a:lstStyle/>
          <a:p>
            <a:pPr lvl="1">
              <a:spcBef>
                <a:spcPts val="200"/>
              </a:spcBef>
              <a:spcAft>
                <a:spcPts val="200"/>
              </a:spcAft>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以一行或一列的方式依次排列各组件</a:t>
            </a:r>
          </a:p>
          <a:p>
            <a:pPr lvl="1">
              <a:spcBef>
                <a:spcPts val="200"/>
              </a:spcBef>
              <a:spcAft>
                <a:spcPts val="200"/>
              </a:spcAft>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容器</a:t>
            </a:r>
            <a:r>
              <a:rPr lang="en-US" altLang="zh-CN" dirty="0" smtClean="0">
                <a:latin typeface="宋体" panose="02010600030101010101" pitchFamily="2" charset="-122"/>
                <a:cs typeface="Tahoma" panose="020B0604030504040204" pitchFamily="34" charset="0"/>
              </a:rPr>
              <a:t>Box</a:t>
            </a:r>
            <a:r>
              <a:rPr lang="zh-CN" altLang="en-US" dirty="0" smtClean="0">
                <a:latin typeface="宋体" panose="02010600030101010101" pitchFamily="2" charset="-122"/>
                <a:cs typeface="Tahoma" panose="020B0604030504040204" pitchFamily="34" charset="0"/>
              </a:rPr>
              <a:t>的默认布局为且只能为</a:t>
            </a:r>
            <a:r>
              <a:rPr lang="en-US" altLang="zh-CN" dirty="0" err="1" smtClean="0">
                <a:latin typeface="宋体" panose="02010600030101010101" pitchFamily="2" charset="-122"/>
                <a:cs typeface="Tahoma" panose="020B0604030504040204" pitchFamily="34" charset="0"/>
              </a:rPr>
              <a:t>BoxLayout</a:t>
            </a:r>
            <a:endParaRPr lang="en-US" altLang="zh-CN" dirty="0" smtClean="0">
              <a:latin typeface="宋体" panose="02010600030101010101" pitchFamily="2" charset="-122"/>
              <a:cs typeface="Tahoma" panose="020B0604030504040204" pitchFamily="34" charset="0"/>
            </a:endParaRPr>
          </a:p>
          <a:p>
            <a:pPr lvl="1">
              <a:spcBef>
                <a:spcPts val="200"/>
              </a:spcBef>
              <a:spcAft>
                <a:spcPts val="200"/>
              </a:spcAft>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在实际应用中，常使用</a:t>
            </a:r>
            <a:r>
              <a:rPr lang="en-US" altLang="zh-CN" dirty="0" smtClean="0">
                <a:latin typeface="宋体" panose="02010600030101010101" pitchFamily="2" charset="-122"/>
                <a:cs typeface="Tahoma" panose="020B0604030504040204" pitchFamily="34" charset="0"/>
              </a:rPr>
              <a:t>Box</a:t>
            </a:r>
            <a:r>
              <a:rPr lang="zh-CN" altLang="en-US" dirty="0" smtClean="0">
                <a:latin typeface="宋体" panose="02010600030101010101" pitchFamily="2" charset="-122"/>
                <a:cs typeface="Tahoma" panose="020B0604030504040204" pitchFamily="34" charset="0"/>
              </a:rPr>
              <a:t>的有关方法实现布局</a:t>
            </a:r>
            <a:endParaRPr lang="en-US" altLang="zh-CN" dirty="0" smtClean="0">
              <a:latin typeface="宋体" panose="02010600030101010101" pitchFamily="2" charset="-122"/>
              <a:cs typeface="Tahoma" panose="020B0604030504040204" pitchFamily="34" charset="0"/>
            </a:endParaRPr>
          </a:p>
          <a:p>
            <a:pPr lvl="1">
              <a:spcBef>
                <a:spcPts val="200"/>
              </a:spcBef>
              <a:spcAft>
                <a:spcPts val="200"/>
              </a:spcAft>
              <a:buFont typeface="Wingdings" panose="05000000000000000000" pitchFamily="2" charset="2"/>
              <a:buChar char="n"/>
            </a:pPr>
            <a:r>
              <a:rPr lang="en-US" altLang="zh-CN" dirty="0" err="1" smtClean="0">
                <a:latin typeface="宋体" panose="02010600030101010101" pitchFamily="2" charset="-122"/>
                <a:cs typeface="Tahoma" panose="020B0604030504040204" pitchFamily="34" charset="0"/>
              </a:rPr>
              <a:t>javax.swing.Box</a:t>
            </a:r>
            <a:r>
              <a:rPr lang="zh-CN" altLang="en-US" dirty="0" smtClean="0">
                <a:latin typeface="宋体" panose="02010600030101010101" pitchFamily="2" charset="-122"/>
                <a:cs typeface="Tahoma" panose="020B0604030504040204" pitchFamily="34" charset="0"/>
              </a:rPr>
              <a:t>类的使用</a:t>
            </a:r>
          </a:p>
          <a:p>
            <a:pPr marL="1625600" lvl="2" indent="-711200">
              <a:spcBef>
                <a:spcPts val="200"/>
              </a:spcBef>
              <a:spcAft>
                <a:spcPts val="200"/>
              </a:spcAft>
              <a:buClr>
                <a:schemeClr val="tx1"/>
              </a:buClr>
              <a:buFont typeface="Wingdings" panose="05000000000000000000" pitchFamily="2" charset="2"/>
              <a:buChar char="Ø"/>
            </a:pPr>
            <a:r>
              <a:rPr lang="zh-CN" altLang="en-US" dirty="0" smtClean="0">
                <a:solidFill>
                  <a:schemeClr val="tx1"/>
                </a:solidFill>
                <a:latin typeface="宋体" panose="02010600030101010101" pitchFamily="2" charset="-122"/>
                <a:cs typeface="Tahoma" panose="020B0604030504040204" pitchFamily="34" charset="0"/>
              </a:rPr>
              <a:t>创建</a:t>
            </a:r>
            <a:r>
              <a:rPr lang="en-US" altLang="zh-CN" dirty="0" smtClean="0">
                <a:solidFill>
                  <a:schemeClr val="tx1"/>
                </a:solidFill>
                <a:latin typeface="宋体" panose="02010600030101010101" pitchFamily="2" charset="-122"/>
                <a:cs typeface="Tahoma" panose="020B0604030504040204" pitchFamily="34" charset="0"/>
              </a:rPr>
              <a:t>Box</a:t>
            </a:r>
            <a:r>
              <a:rPr lang="zh-CN" altLang="en-US" dirty="0" smtClean="0">
                <a:solidFill>
                  <a:schemeClr val="tx1"/>
                </a:solidFill>
                <a:latin typeface="宋体" panose="02010600030101010101" pitchFamily="2" charset="-122"/>
                <a:cs typeface="Tahoma" panose="020B0604030504040204" pitchFamily="34" charset="0"/>
              </a:rPr>
              <a:t>对象</a:t>
            </a:r>
            <a:r>
              <a:rPr lang="zh-CN" altLang="en-US" dirty="0" smtClean="0">
                <a:latin typeface="宋体" panose="02010600030101010101" pitchFamily="2" charset="-122"/>
                <a:cs typeface="Tahoma" panose="020B0604030504040204" pitchFamily="34" charset="0"/>
              </a:rPr>
              <a:t/>
            </a:r>
            <a:br>
              <a:rPr lang="zh-CN" altLang="en-US" dirty="0" smtClean="0">
                <a:latin typeface="宋体" panose="02010600030101010101" pitchFamily="2" charset="-122"/>
                <a:cs typeface="Tahoma" panose="020B0604030504040204" pitchFamily="34" charset="0"/>
              </a:rPr>
            </a:br>
            <a:r>
              <a:rPr lang="en-US" altLang="zh-CN" dirty="0" smtClean="0">
                <a:solidFill>
                  <a:srgbClr val="FF0000"/>
                </a:solidFill>
                <a:latin typeface="宋体" panose="02010600030101010101" pitchFamily="2" charset="-122"/>
                <a:cs typeface="Tahoma" panose="020B0604030504040204" pitchFamily="34" charset="0"/>
              </a:rPr>
              <a:t>Box b1 = </a:t>
            </a:r>
            <a:r>
              <a:rPr lang="en-US" altLang="zh-CN" dirty="0" err="1" smtClean="0">
                <a:solidFill>
                  <a:srgbClr val="FF0000"/>
                </a:solidFill>
                <a:latin typeface="宋体" panose="02010600030101010101" pitchFamily="2" charset="-122"/>
                <a:cs typeface="Tahoma" panose="020B0604030504040204" pitchFamily="34" charset="0"/>
              </a:rPr>
              <a:t>Box.createHorizontalBox</a:t>
            </a:r>
            <a:r>
              <a:rPr lang="en-US" altLang="zh-CN" dirty="0" smtClean="0">
                <a:solidFill>
                  <a:srgbClr val="FF0000"/>
                </a:solidFill>
                <a:latin typeface="宋体" panose="02010600030101010101" pitchFamily="2" charset="-122"/>
                <a:cs typeface="Tahoma" panose="020B0604030504040204" pitchFamily="34" charset="0"/>
              </a:rPr>
              <a:t>();</a:t>
            </a:r>
          </a:p>
          <a:p>
            <a:pPr marL="1625600" lvl="2" indent="-711200">
              <a:spcBef>
                <a:spcPts val="200"/>
              </a:spcBef>
              <a:spcAft>
                <a:spcPts val="200"/>
              </a:spcAft>
              <a:buClr>
                <a:schemeClr val="tx1"/>
              </a:buClr>
              <a:buFont typeface="Wingdings" panose="05000000000000000000" pitchFamily="2" charset="2"/>
              <a:buNone/>
            </a:pPr>
            <a:r>
              <a:rPr lang="en-US" altLang="zh-CN" dirty="0" smtClean="0"/>
              <a:t>			</a:t>
            </a:r>
            <a:r>
              <a:rPr lang="zh-CN" altLang="en-US" dirty="0" smtClean="0"/>
              <a:t> 创建一个从左到右显示其组件的 </a:t>
            </a:r>
            <a:r>
              <a:rPr lang="en-US" altLang="zh-CN" dirty="0" smtClean="0"/>
              <a:t>Box</a:t>
            </a:r>
            <a:r>
              <a:rPr lang="en-US" altLang="zh-CN" dirty="0" smtClean="0">
                <a:solidFill>
                  <a:srgbClr val="CCFFFF"/>
                </a:solidFill>
                <a:latin typeface="宋体" panose="02010600030101010101" pitchFamily="2" charset="-122"/>
                <a:cs typeface="Tahoma" panose="020B0604030504040204" pitchFamily="34" charset="0"/>
              </a:rPr>
              <a:t/>
            </a:r>
            <a:br>
              <a:rPr lang="en-US" altLang="zh-CN" dirty="0" smtClean="0">
                <a:solidFill>
                  <a:srgbClr val="CCFFFF"/>
                </a:solidFill>
                <a:latin typeface="宋体" panose="02010600030101010101" pitchFamily="2" charset="-122"/>
                <a:cs typeface="Tahoma" panose="020B0604030504040204" pitchFamily="34" charset="0"/>
              </a:rPr>
            </a:br>
            <a:r>
              <a:rPr lang="en-US" altLang="zh-CN" dirty="0" err="1" smtClean="0">
                <a:solidFill>
                  <a:srgbClr val="FF0000"/>
                </a:solidFill>
                <a:latin typeface="宋体" panose="02010600030101010101" pitchFamily="2" charset="-122"/>
                <a:cs typeface="Tahoma" panose="020B0604030504040204" pitchFamily="34" charset="0"/>
              </a:rPr>
              <a:t>Box</a:t>
            </a:r>
            <a:r>
              <a:rPr lang="en-US" altLang="zh-CN" dirty="0" smtClean="0">
                <a:solidFill>
                  <a:srgbClr val="FF0000"/>
                </a:solidFill>
                <a:latin typeface="宋体" panose="02010600030101010101" pitchFamily="2" charset="-122"/>
                <a:cs typeface="Tahoma" panose="020B0604030504040204" pitchFamily="34" charset="0"/>
              </a:rPr>
              <a:t> b2 = </a:t>
            </a:r>
            <a:r>
              <a:rPr lang="en-US" altLang="zh-CN" dirty="0" err="1" smtClean="0">
                <a:solidFill>
                  <a:srgbClr val="FF0000"/>
                </a:solidFill>
                <a:latin typeface="宋体" panose="02010600030101010101" pitchFamily="2" charset="-122"/>
                <a:cs typeface="Tahoma" panose="020B0604030504040204" pitchFamily="34" charset="0"/>
              </a:rPr>
              <a:t>Box.createVerticalBox</a:t>
            </a:r>
            <a:r>
              <a:rPr lang="en-US" altLang="zh-CN" dirty="0" smtClean="0">
                <a:solidFill>
                  <a:srgbClr val="FF0000"/>
                </a:solidFill>
                <a:latin typeface="宋体" panose="02010600030101010101" pitchFamily="2" charset="-122"/>
                <a:cs typeface="Tahoma" panose="020B0604030504040204" pitchFamily="34" charset="0"/>
              </a:rPr>
              <a:t>();</a:t>
            </a:r>
          </a:p>
          <a:p>
            <a:pPr marL="1625600" lvl="2" indent="-711200">
              <a:spcBef>
                <a:spcPts val="200"/>
              </a:spcBef>
              <a:spcAft>
                <a:spcPts val="200"/>
              </a:spcAft>
              <a:buClr>
                <a:schemeClr val="tx1"/>
              </a:buClr>
              <a:buFont typeface="Wingdings" panose="05000000000000000000" pitchFamily="2" charset="2"/>
              <a:buNone/>
            </a:pPr>
            <a:r>
              <a:rPr lang="en-US" altLang="zh-CN" dirty="0" smtClean="0">
                <a:solidFill>
                  <a:srgbClr val="CCFFFF"/>
                </a:solidFill>
                <a:latin typeface="宋体" panose="02010600030101010101" pitchFamily="2" charset="-122"/>
                <a:cs typeface="Tahoma" panose="020B0604030504040204" pitchFamily="34" charset="0"/>
              </a:rPr>
              <a:t>		     </a:t>
            </a:r>
            <a:r>
              <a:rPr lang="zh-CN" altLang="en-US" dirty="0" smtClean="0"/>
              <a:t> 创建一个从上到下显示其组件的 </a:t>
            </a:r>
            <a:r>
              <a:rPr lang="en-US" altLang="zh-CN" dirty="0" smtClean="0"/>
              <a:t>Box</a:t>
            </a:r>
            <a:endParaRPr lang="en-US" altLang="zh-CN" dirty="0" smtClean="0">
              <a:solidFill>
                <a:srgbClr val="CCFFFF"/>
              </a:solidFill>
              <a:latin typeface="宋体" panose="02010600030101010101" pitchFamily="2" charset="-122"/>
              <a:cs typeface="Tahoma" panose="020B0604030504040204" pitchFamily="34" charset="0"/>
            </a:endParaRPr>
          </a:p>
          <a:p>
            <a:pPr marL="1625600" lvl="2" indent="-711200">
              <a:spcBef>
                <a:spcPts val="200"/>
              </a:spcBef>
              <a:spcAft>
                <a:spcPts val="200"/>
              </a:spcAft>
              <a:buClr>
                <a:schemeClr val="tx1"/>
              </a:buClr>
              <a:buFont typeface="Wingdings" panose="05000000000000000000" pitchFamily="2" charset="2"/>
              <a:buChar char="Ø"/>
            </a:pPr>
            <a:r>
              <a:rPr lang="zh-CN" altLang="en-US" dirty="0" smtClean="0">
                <a:solidFill>
                  <a:schemeClr val="tx1"/>
                </a:solidFill>
                <a:latin typeface="宋体" panose="02010600030101010101" pitchFamily="2" charset="-122"/>
                <a:cs typeface="Tahoma" panose="020B0604030504040204" pitchFamily="34" charset="0"/>
              </a:rPr>
              <a:t>向盒子中添加组件对象</a:t>
            </a:r>
            <a:r>
              <a:rPr lang="en-US" altLang="zh-CN" dirty="0" smtClean="0">
                <a:solidFill>
                  <a:schemeClr val="tx1"/>
                </a:solidFill>
                <a:latin typeface="宋体" panose="02010600030101010101" pitchFamily="2" charset="-122"/>
                <a:cs typeface="Tahoma" panose="020B0604030504040204" pitchFamily="34" charset="0"/>
              </a:rPr>
              <a:t>(</a:t>
            </a:r>
            <a:r>
              <a:rPr lang="zh-CN" altLang="en-US" dirty="0" smtClean="0">
                <a:solidFill>
                  <a:schemeClr val="tx1"/>
                </a:solidFill>
                <a:latin typeface="宋体" panose="02010600030101010101" pitchFamily="2" charset="-122"/>
                <a:cs typeface="Tahoma" panose="020B0604030504040204" pitchFamily="34" charset="0"/>
              </a:rPr>
              <a:t>设组件对象已创建</a:t>
            </a:r>
            <a:r>
              <a:rPr lang="en-US" altLang="zh-CN" dirty="0" smtClean="0">
                <a:solidFill>
                  <a:schemeClr val="tx1"/>
                </a:solidFill>
                <a:latin typeface="宋体" panose="02010600030101010101" pitchFamily="2" charset="-122"/>
                <a:cs typeface="Tahoma" panose="020B0604030504040204" pitchFamily="34" charset="0"/>
              </a:rPr>
              <a:t>)</a:t>
            </a:r>
            <a:br>
              <a:rPr lang="en-US" altLang="zh-CN" dirty="0" smtClean="0">
                <a:solidFill>
                  <a:schemeClr val="tx1"/>
                </a:solidFill>
                <a:latin typeface="宋体" panose="02010600030101010101" pitchFamily="2" charset="-122"/>
                <a:cs typeface="Tahoma" panose="020B0604030504040204" pitchFamily="34" charset="0"/>
              </a:rPr>
            </a:br>
            <a:r>
              <a:rPr lang="en-US" altLang="zh-CN" dirty="0" smtClean="0">
                <a:solidFill>
                  <a:srgbClr val="FF0000"/>
                </a:solidFill>
                <a:latin typeface="宋体" panose="02010600030101010101" pitchFamily="2" charset="-122"/>
                <a:cs typeface="Tahoma" panose="020B0604030504040204" pitchFamily="34" charset="0"/>
              </a:rPr>
              <a:t>b1.add(</a:t>
            </a:r>
            <a:r>
              <a:rPr lang="zh-CN" altLang="en-US" dirty="0" smtClean="0">
                <a:solidFill>
                  <a:srgbClr val="FF0000"/>
                </a:solidFill>
                <a:latin typeface="宋体" panose="02010600030101010101" pitchFamily="2" charset="-122"/>
                <a:cs typeface="Tahoma" panose="020B0604030504040204" pitchFamily="34" charset="0"/>
              </a:rPr>
              <a:t>组件对象</a:t>
            </a:r>
            <a:r>
              <a:rPr lang="en-US" altLang="zh-CN" dirty="0" smtClean="0">
                <a:solidFill>
                  <a:srgbClr val="FF0000"/>
                </a:solidFill>
                <a:latin typeface="宋体" panose="02010600030101010101" pitchFamily="2" charset="-122"/>
                <a:cs typeface="Tahoma" panose="020B0604030504040204" pitchFamily="34" charset="0"/>
              </a:rPr>
              <a:t>);</a:t>
            </a:r>
          </a:p>
        </p:txBody>
      </p:sp>
      <p:sp>
        <p:nvSpPr>
          <p:cNvPr id="3" name="Rectangle 2"/>
          <p:cNvSpPr txBox="1">
            <a:spLocks noChangeArrowheads="1"/>
          </p:cNvSpPr>
          <p:nvPr/>
        </p:nvSpPr>
        <p:spPr>
          <a:xfrm>
            <a:off x="285750" y="214313"/>
            <a:ext cx="8229600" cy="642937"/>
          </a:xfrm>
          <a:prstGeom prst="rect">
            <a:avLst/>
          </a:prstGeom>
        </p:spPr>
        <p:txBody>
          <a:bodyPr/>
          <a:lstStyle/>
          <a:p>
            <a:pPr marL="711200" lvl="1" algn="ctr">
              <a:buClr>
                <a:schemeClr val="tx1"/>
              </a:buClr>
              <a:defRPr/>
            </a:pPr>
            <a:r>
              <a:rPr lang="en-US" altLang="zh-CN" sz="3600" b="1" dirty="0" err="1">
                <a:solidFill>
                  <a:srgbClr val="FFC000"/>
                </a:solidFill>
                <a:effectLst>
                  <a:outerShdw blurRad="38100" dist="38100" dir="2700000" algn="tl">
                    <a:srgbClr val="000000">
                      <a:alpha val="43137"/>
                    </a:srgbClr>
                  </a:outerShdw>
                </a:effectLst>
                <a:latin typeface="宋体" pitchFamily="2" charset="-122"/>
              </a:rPr>
              <a:t>BoxLayout</a:t>
            </a:r>
            <a:endParaRPr lang="en-US" altLang="zh-CN" sz="3600" b="1" dirty="0">
              <a:solidFill>
                <a:srgbClr val="FFC000"/>
              </a:solidFill>
              <a:effectLst>
                <a:outerShdw blurRad="38100" dist="38100" dir="2700000" algn="tl">
                  <a:srgbClr val="000000">
                    <a:alpha val="43137"/>
                  </a:srgbClr>
                </a:outerShdw>
              </a:effectLst>
              <a:latin typeface="宋体" pitchFamily="2" charset="-122"/>
            </a:endParaRPr>
          </a:p>
          <a:p>
            <a:pPr marL="711200" lvl="1" algn="ctr">
              <a:buClr>
                <a:schemeClr val="tx1"/>
              </a:buClr>
              <a:defRPr/>
            </a:pPr>
            <a:endPar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438" y="1143000"/>
            <a:ext cx="8977312" cy="4983163"/>
          </a:xfrm>
        </p:spPr>
        <p:txBody>
          <a:bodyPr/>
          <a:lstStyle/>
          <a:p>
            <a:pPr marL="1625600" lvl="2" indent="-711200">
              <a:lnSpc>
                <a:spcPct val="105000"/>
              </a:lnSpc>
              <a:spcBef>
                <a:spcPct val="0"/>
              </a:spcBef>
              <a:spcAft>
                <a:spcPct val="0"/>
              </a:spcAft>
              <a:buClr>
                <a:srgbClr val="FFFF00"/>
              </a:buClr>
              <a:buFont typeface="Wingdings" panose="05000000000000000000" pitchFamily="2" charset="2"/>
              <a:buChar char="n"/>
              <a:defRPr/>
            </a:pPr>
            <a:r>
              <a:rPr lang="zh-CN" altLang="en-US" dirty="0" smtClean="0">
                <a:solidFill>
                  <a:srgbClr val="FF0000"/>
                </a:solidFill>
                <a:latin typeface="宋体" pitchFamily="2" charset="-122"/>
                <a:cs typeface="Tahoma" pitchFamily="34" charset="0"/>
              </a:rPr>
              <a:t>添加</a:t>
            </a:r>
            <a:r>
              <a:rPr lang="en-US" altLang="zh-CN" dirty="0" smtClean="0">
                <a:solidFill>
                  <a:srgbClr val="FF0000"/>
                </a:solidFill>
                <a:latin typeface="宋体" pitchFamily="2" charset="-122"/>
                <a:cs typeface="Tahoma" pitchFamily="34" charset="0"/>
              </a:rPr>
              <a:t>Glue</a:t>
            </a:r>
            <a:r>
              <a:rPr lang="zh-CN" altLang="en-US" dirty="0" smtClean="0">
                <a:solidFill>
                  <a:srgbClr val="FF0000"/>
                </a:solidFill>
                <a:latin typeface="宋体" pitchFamily="2" charset="-122"/>
                <a:cs typeface="Tahoma" pitchFamily="34" charset="0"/>
              </a:rPr>
              <a:t>：</a:t>
            </a:r>
            <a:r>
              <a:rPr lang="en-US" altLang="zh-CN" dirty="0" smtClean="0">
                <a:solidFill>
                  <a:srgbClr val="FF0000"/>
                </a:solidFill>
                <a:latin typeface="宋体" pitchFamily="2" charset="-122"/>
                <a:cs typeface="Tahoma" pitchFamily="34" charset="0"/>
              </a:rPr>
              <a:t> Glue</a:t>
            </a:r>
            <a:r>
              <a:rPr lang="zh-CN" altLang="en-US" dirty="0" smtClean="0">
                <a:solidFill>
                  <a:srgbClr val="FF0000"/>
                </a:solidFill>
                <a:latin typeface="宋体" pitchFamily="2" charset="-122"/>
                <a:cs typeface="Tahoma" pitchFamily="34" charset="0"/>
              </a:rPr>
              <a:t>用来对组件进行挤压，产生左对齐、右对齐或两端对齐的效果</a:t>
            </a:r>
            <a:endParaRPr lang="en-US" altLang="zh-CN" dirty="0" smtClean="0">
              <a:solidFill>
                <a:srgbClr val="FF0000"/>
              </a:solidFill>
              <a:latin typeface="宋体" pitchFamily="2" charset="-122"/>
              <a:cs typeface="Tahoma" pitchFamily="34" charset="0"/>
            </a:endParaRPr>
          </a:p>
          <a:p>
            <a:pPr marL="2082800" lvl="3" indent="-711200">
              <a:lnSpc>
                <a:spcPct val="105000"/>
              </a:lnSpc>
              <a:spcBef>
                <a:spcPct val="0"/>
              </a:spcBef>
              <a:spcAft>
                <a:spcPct val="0"/>
              </a:spcAft>
              <a:buClr>
                <a:schemeClr val="tx1"/>
              </a:buClr>
              <a:buSzPct val="80000"/>
              <a:buFont typeface="Wingdings" panose="05000000000000000000" pitchFamily="2" charset="2"/>
              <a:buChar char="Ø"/>
              <a:defRPr/>
            </a:pPr>
            <a:r>
              <a:rPr lang="en-US" altLang="zh-CN" dirty="0" smtClean="0">
                <a:latin typeface="宋体" pitchFamily="2" charset="-122"/>
                <a:cs typeface="Tahoma" pitchFamily="34" charset="0"/>
              </a:rPr>
              <a:t>b1.add(</a:t>
            </a:r>
            <a:r>
              <a:rPr lang="en-US" altLang="zh-CN" dirty="0" err="1" smtClean="0">
                <a:latin typeface="宋体" pitchFamily="2" charset="-122"/>
                <a:cs typeface="Tahoma" pitchFamily="34" charset="0"/>
              </a:rPr>
              <a:t>Box.createHorizontalGlue</a:t>
            </a:r>
            <a:r>
              <a:rPr lang="en-US" altLang="zh-CN" dirty="0" smtClean="0">
                <a:latin typeface="宋体" pitchFamily="2" charset="-122"/>
                <a:cs typeface="Tahoma" pitchFamily="34" charset="0"/>
              </a:rPr>
              <a:t>());</a:t>
            </a:r>
          </a:p>
          <a:p>
            <a:pPr marL="2082800" lvl="3" indent="-711200">
              <a:lnSpc>
                <a:spcPct val="105000"/>
              </a:lnSpc>
              <a:spcBef>
                <a:spcPct val="0"/>
              </a:spcBef>
              <a:spcAft>
                <a:spcPct val="0"/>
              </a:spcAft>
              <a:buClr>
                <a:schemeClr val="tx1"/>
              </a:buClr>
              <a:buSzPct val="80000"/>
              <a:buFont typeface="Wingdings" panose="05000000000000000000" pitchFamily="2" charset="2"/>
              <a:buChar char="Ø"/>
              <a:defRPr/>
            </a:pPr>
            <a:r>
              <a:rPr lang="en-US" altLang="zh-CN" dirty="0" smtClean="0">
                <a:latin typeface="宋体" pitchFamily="2" charset="-122"/>
                <a:cs typeface="Tahoma" pitchFamily="34" charset="0"/>
              </a:rPr>
              <a:t>b2.add(</a:t>
            </a:r>
            <a:r>
              <a:rPr lang="en-US" altLang="zh-CN" dirty="0" err="1" smtClean="0">
                <a:latin typeface="宋体" pitchFamily="2" charset="-122"/>
                <a:cs typeface="Tahoma" pitchFamily="34" charset="0"/>
              </a:rPr>
              <a:t>Box.createVerticalGlue</a:t>
            </a:r>
            <a:r>
              <a:rPr lang="en-US" altLang="zh-CN" dirty="0" smtClean="0">
                <a:latin typeface="宋体" pitchFamily="2" charset="-122"/>
                <a:cs typeface="Tahoma" pitchFamily="34" charset="0"/>
              </a:rPr>
              <a:t>());</a:t>
            </a:r>
          </a:p>
          <a:p>
            <a:pPr marL="1625600" lvl="2" indent="-711200">
              <a:lnSpc>
                <a:spcPct val="105000"/>
              </a:lnSpc>
              <a:spcBef>
                <a:spcPct val="0"/>
              </a:spcBef>
              <a:spcAft>
                <a:spcPct val="0"/>
              </a:spcAft>
              <a:buClr>
                <a:srgbClr val="FFFF00"/>
              </a:buClr>
              <a:buFont typeface="Wingdings" panose="05000000000000000000" pitchFamily="2" charset="2"/>
              <a:buChar char="n"/>
              <a:defRPr/>
            </a:pPr>
            <a:r>
              <a:rPr lang="zh-CN" altLang="en-US" dirty="0" smtClean="0">
                <a:solidFill>
                  <a:srgbClr val="FF0000"/>
                </a:solidFill>
                <a:latin typeface="宋体" pitchFamily="2" charset="-122"/>
                <a:cs typeface="Tahoma" pitchFamily="34" charset="0"/>
              </a:rPr>
              <a:t>添加</a:t>
            </a:r>
            <a:r>
              <a:rPr lang="en-US" altLang="zh-CN" dirty="0" smtClean="0">
                <a:solidFill>
                  <a:srgbClr val="FF0000"/>
                </a:solidFill>
                <a:latin typeface="宋体" pitchFamily="2" charset="-122"/>
                <a:cs typeface="Tahoma" pitchFamily="34" charset="0"/>
              </a:rPr>
              <a:t>Strut</a:t>
            </a:r>
            <a:r>
              <a:rPr lang="zh-CN" altLang="en-US" dirty="0" smtClean="0">
                <a:solidFill>
                  <a:srgbClr val="FF0000"/>
                </a:solidFill>
                <a:latin typeface="宋体" pitchFamily="2" charset="-122"/>
                <a:cs typeface="Tahoma" pitchFamily="34" charset="0"/>
              </a:rPr>
              <a:t>：</a:t>
            </a:r>
            <a:r>
              <a:rPr lang="en-US" altLang="zh-CN" dirty="0" smtClean="0">
                <a:solidFill>
                  <a:srgbClr val="FF0000"/>
                </a:solidFill>
                <a:latin typeface="宋体" pitchFamily="2" charset="-122"/>
                <a:cs typeface="Tahoma" pitchFamily="34" charset="0"/>
              </a:rPr>
              <a:t> Strut</a:t>
            </a:r>
            <a:r>
              <a:rPr lang="zh-CN" altLang="en-US" dirty="0" smtClean="0">
                <a:solidFill>
                  <a:srgbClr val="FF0000"/>
                </a:solidFill>
                <a:latin typeface="宋体" pitchFamily="2" charset="-122"/>
                <a:cs typeface="Tahoma" pitchFamily="34" charset="0"/>
              </a:rPr>
              <a:t>用来加入组件间的间距</a:t>
            </a:r>
            <a:endParaRPr lang="en-US" altLang="zh-CN" dirty="0" smtClean="0">
              <a:solidFill>
                <a:srgbClr val="FF0000"/>
              </a:solidFill>
              <a:latin typeface="宋体" pitchFamily="2" charset="-122"/>
              <a:cs typeface="Tahoma" pitchFamily="34" charset="0"/>
            </a:endParaRPr>
          </a:p>
          <a:p>
            <a:pPr marL="2082800" lvl="3" indent="-711200">
              <a:lnSpc>
                <a:spcPct val="105000"/>
              </a:lnSpc>
              <a:spcBef>
                <a:spcPct val="0"/>
              </a:spcBef>
              <a:spcAft>
                <a:spcPct val="0"/>
              </a:spcAft>
              <a:buClr>
                <a:schemeClr val="tx1"/>
              </a:buClr>
              <a:buSzPct val="80000"/>
              <a:buFont typeface="Wingdings" panose="05000000000000000000" pitchFamily="2" charset="2"/>
              <a:buChar char="Ø"/>
              <a:defRPr/>
            </a:pPr>
            <a:r>
              <a:rPr lang="en-US" altLang="zh-CN" dirty="0" smtClean="0">
                <a:latin typeface="宋体" pitchFamily="2" charset="-122"/>
                <a:cs typeface="Tahoma" pitchFamily="34" charset="0"/>
              </a:rPr>
              <a:t>b1.add(</a:t>
            </a:r>
            <a:r>
              <a:rPr lang="en-US" altLang="zh-CN" dirty="0" err="1" smtClean="0">
                <a:latin typeface="宋体" pitchFamily="2" charset="-122"/>
                <a:cs typeface="Tahoma" pitchFamily="34" charset="0"/>
              </a:rPr>
              <a:t>Box.createHorizontalStrut</a:t>
            </a:r>
            <a:r>
              <a:rPr lang="en-US" altLang="zh-CN" dirty="0" smtClean="0">
                <a:latin typeface="宋体" pitchFamily="2" charset="-122"/>
                <a:cs typeface="Tahoma" pitchFamily="34" charset="0"/>
              </a:rPr>
              <a:t>(5));</a:t>
            </a:r>
          </a:p>
          <a:p>
            <a:pPr marL="2082800" lvl="3" indent="-711200">
              <a:lnSpc>
                <a:spcPct val="105000"/>
              </a:lnSpc>
              <a:spcBef>
                <a:spcPct val="0"/>
              </a:spcBef>
              <a:spcAft>
                <a:spcPct val="0"/>
              </a:spcAft>
              <a:buClr>
                <a:schemeClr val="tx1"/>
              </a:buClr>
              <a:buSzPct val="80000"/>
              <a:buFont typeface="Wingdings" panose="05000000000000000000" pitchFamily="2" charset="2"/>
              <a:buChar char="Ø"/>
              <a:defRPr/>
            </a:pPr>
            <a:r>
              <a:rPr lang="en-US" altLang="zh-CN" dirty="0" smtClean="0">
                <a:latin typeface="宋体" pitchFamily="2" charset="-122"/>
                <a:cs typeface="Tahoma" pitchFamily="34" charset="0"/>
              </a:rPr>
              <a:t>b2.add(</a:t>
            </a:r>
            <a:r>
              <a:rPr lang="en-US" altLang="zh-CN" dirty="0" err="1" smtClean="0">
                <a:latin typeface="宋体" pitchFamily="2" charset="-122"/>
                <a:cs typeface="Tahoma" pitchFamily="34" charset="0"/>
              </a:rPr>
              <a:t>Box.createVerticalStrut</a:t>
            </a:r>
            <a:r>
              <a:rPr lang="en-US" altLang="zh-CN" dirty="0" smtClean="0">
                <a:latin typeface="宋体" pitchFamily="2" charset="-122"/>
                <a:cs typeface="Tahoma" pitchFamily="34" charset="0"/>
              </a:rPr>
              <a:t>(5));</a:t>
            </a:r>
          </a:p>
          <a:p>
            <a:pPr marL="1625600" lvl="2" indent="-711200">
              <a:lnSpc>
                <a:spcPct val="105000"/>
              </a:lnSpc>
              <a:spcBef>
                <a:spcPct val="0"/>
              </a:spcBef>
              <a:spcAft>
                <a:spcPct val="0"/>
              </a:spcAft>
              <a:buClr>
                <a:srgbClr val="FFFF00"/>
              </a:buClr>
              <a:buFont typeface="Wingdings" panose="05000000000000000000" pitchFamily="2" charset="2"/>
              <a:buChar char="n"/>
              <a:defRPr/>
            </a:pPr>
            <a:r>
              <a:rPr lang="zh-CN" altLang="en-US" dirty="0" smtClean="0">
                <a:solidFill>
                  <a:srgbClr val="FF0000"/>
                </a:solidFill>
                <a:latin typeface="宋体" pitchFamily="2" charset="-122"/>
                <a:cs typeface="Tahoma" pitchFamily="34" charset="0"/>
              </a:rPr>
              <a:t>添加</a:t>
            </a:r>
            <a:r>
              <a:rPr lang="en-US" altLang="zh-CN" dirty="0" err="1" smtClean="0">
                <a:solidFill>
                  <a:srgbClr val="FF0000"/>
                </a:solidFill>
                <a:latin typeface="宋体" pitchFamily="2" charset="-122"/>
                <a:cs typeface="Tahoma" pitchFamily="34" charset="0"/>
              </a:rPr>
              <a:t>RigidArea</a:t>
            </a:r>
            <a:r>
              <a:rPr lang="zh-CN" altLang="en-US" dirty="0" smtClean="0">
                <a:solidFill>
                  <a:srgbClr val="FF0000"/>
                </a:solidFill>
                <a:latin typeface="宋体" pitchFamily="2" charset="-122"/>
                <a:cs typeface="Tahoma" pitchFamily="34" charset="0"/>
              </a:rPr>
              <a:t>：</a:t>
            </a:r>
            <a:r>
              <a:rPr lang="en-US" altLang="zh-CN" dirty="0" smtClean="0">
                <a:solidFill>
                  <a:srgbClr val="FF0000"/>
                </a:solidFill>
                <a:latin typeface="宋体" pitchFamily="2" charset="-122"/>
                <a:cs typeface="Tahoma" pitchFamily="34" charset="0"/>
              </a:rPr>
              <a:t> </a:t>
            </a:r>
            <a:r>
              <a:rPr lang="en-US" altLang="zh-CN" dirty="0" err="1" smtClean="0">
                <a:solidFill>
                  <a:srgbClr val="FF0000"/>
                </a:solidFill>
                <a:latin typeface="宋体" pitchFamily="2" charset="-122"/>
                <a:cs typeface="Tahoma" pitchFamily="34" charset="0"/>
              </a:rPr>
              <a:t>RigidArea</a:t>
            </a:r>
            <a:r>
              <a:rPr lang="zh-CN" altLang="en-US" dirty="0" smtClean="0">
                <a:solidFill>
                  <a:srgbClr val="FF0000"/>
                </a:solidFill>
                <a:latin typeface="宋体" pitchFamily="2" charset="-122"/>
                <a:cs typeface="Tahoma" pitchFamily="34" charset="0"/>
              </a:rPr>
              <a:t>用来设置组件的间距和高度</a:t>
            </a:r>
            <a:r>
              <a:rPr lang="en-US" altLang="zh-CN" dirty="0" smtClean="0">
                <a:solidFill>
                  <a:srgbClr val="FF0000"/>
                </a:solidFill>
                <a:latin typeface="宋体" pitchFamily="2" charset="-122"/>
                <a:cs typeface="Tahoma" pitchFamily="34" charset="0"/>
              </a:rPr>
              <a:t>(</a:t>
            </a:r>
            <a:r>
              <a:rPr lang="zh-CN" altLang="en-US" dirty="0" smtClean="0">
                <a:solidFill>
                  <a:srgbClr val="FF0000"/>
                </a:solidFill>
                <a:latin typeface="宋体" pitchFamily="2" charset="-122"/>
                <a:cs typeface="Tahoma" pitchFamily="34" charset="0"/>
              </a:rPr>
              <a:t>宽度和间距</a:t>
            </a:r>
            <a:r>
              <a:rPr lang="en-US" altLang="zh-CN" dirty="0" smtClean="0">
                <a:solidFill>
                  <a:srgbClr val="FF0000"/>
                </a:solidFill>
                <a:latin typeface="宋体" pitchFamily="2" charset="-122"/>
                <a:cs typeface="Tahoma" pitchFamily="34" charset="0"/>
              </a:rPr>
              <a:t>)</a:t>
            </a:r>
          </a:p>
          <a:p>
            <a:pPr marL="2082800" lvl="3" indent="-711200">
              <a:lnSpc>
                <a:spcPct val="105000"/>
              </a:lnSpc>
              <a:spcBef>
                <a:spcPct val="0"/>
              </a:spcBef>
              <a:spcAft>
                <a:spcPct val="0"/>
              </a:spcAft>
              <a:buClr>
                <a:schemeClr val="tx1"/>
              </a:buClr>
              <a:buSzPct val="80000"/>
              <a:buFont typeface="Wingdings" panose="05000000000000000000" pitchFamily="2" charset="2"/>
              <a:buChar char="Ø"/>
              <a:defRPr/>
            </a:pPr>
            <a:r>
              <a:rPr lang="en-US" altLang="zh-CN" dirty="0" smtClean="0">
                <a:latin typeface="宋体" pitchFamily="2" charset="-122"/>
                <a:cs typeface="Tahoma" pitchFamily="34" charset="0"/>
              </a:rPr>
              <a:t>Dimension d = new Dimension(50,80);</a:t>
            </a:r>
          </a:p>
          <a:p>
            <a:pPr marL="2082800" lvl="3" indent="-711200">
              <a:lnSpc>
                <a:spcPct val="105000"/>
              </a:lnSpc>
              <a:spcBef>
                <a:spcPct val="0"/>
              </a:spcBef>
              <a:spcAft>
                <a:spcPct val="0"/>
              </a:spcAft>
              <a:buClr>
                <a:schemeClr val="tx1"/>
              </a:buClr>
              <a:buSzPct val="80000"/>
              <a:buFont typeface="Wingdings" panose="05000000000000000000" pitchFamily="2" charset="2"/>
              <a:buChar char="Ø"/>
              <a:defRPr/>
            </a:pPr>
            <a:r>
              <a:rPr lang="en-US" altLang="zh-CN" dirty="0" smtClean="0">
                <a:latin typeface="宋体" pitchFamily="2" charset="-122"/>
                <a:cs typeface="Tahoma" pitchFamily="34" charset="0"/>
              </a:rPr>
              <a:t>b1.add(</a:t>
            </a:r>
            <a:r>
              <a:rPr lang="en-US" altLang="zh-CN" dirty="0" err="1" smtClean="0">
                <a:latin typeface="宋体" pitchFamily="2" charset="-122"/>
                <a:cs typeface="Tahoma" pitchFamily="34" charset="0"/>
              </a:rPr>
              <a:t>Box.createRigidArea</a:t>
            </a:r>
            <a:r>
              <a:rPr lang="en-US" altLang="zh-CN" dirty="0" smtClean="0">
                <a:latin typeface="宋体" pitchFamily="2" charset="-122"/>
                <a:cs typeface="Tahoma" pitchFamily="34" charset="0"/>
              </a:rPr>
              <a:t>(d));</a:t>
            </a:r>
          </a:p>
          <a:p>
            <a:pPr marL="2082800" lvl="3" indent="-711200">
              <a:lnSpc>
                <a:spcPct val="105000"/>
              </a:lnSpc>
              <a:spcBef>
                <a:spcPct val="0"/>
              </a:spcBef>
              <a:spcAft>
                <a:spcPct val="0"/>
              </a:spcAft>
              <a:buClr>
                <a:schemeClr val="tx1"/>
              </a:buClr>
              <a:buSzPct val="80000"/>
              <a:buFont typeface="Wingdings" panose="05000000000000000000" pitchFamily="2" charset="2"/>
              <a:buChar char="Ø"/>
              <a:defRPr/>
            </a:pPr>
            <a:r>
              <a:rPr lang="en-US" altLang="zh-CN" dirty="0" smtClean="0">
                <a:latin typeface="宋体" pitchFamily="2" charset="-122"/>
                <a:cs typeface="Tahoma" pitchFamily="34" charset="0"/>
              </a:rPr>
              <a:t>b2.add(</a:t>
            </a:r>
            <a:r>
              <a:rPr lang="en-US" altLang="zh-CN" dirty="0" err="1" smtClean="0">
                <a:latin typeface="宋体" pitchFamily="2" charset="-122"/>
                <a:cs typeface="Tahoma" pitchFamily="34" charset="0"/>
              </a:rPr>
              <a:t>Box.createRigidArea</a:t>
            </a:r>
            <a:r>
              <a:rPr lang="en-US" altLang="zh-CN" dirty="0" smtClean="0">
                <a:latin typeface="宋体" pitchFamily="2" charset="-122"/>
                <a:cs typeface="Tahoma" pitchFamily="34" charset="0"/>
              </a:rPr>
              <a:t>(d));</a:t>
            </a:r>
          </a:p>
          <a:p>
            <a:pPr>
              <a:defRPr/>
            </a:pPr>
            <a:endParaRPr lang="zh-CN" altLang="en-US" dirty="0"/>
          </a:p>
        </p:txBody>
      </p:sp>
      <p:sp>
        <p:nvSpPr>
          <p:cNvPr id="3" name="Rectangle 2"/>
          <p:cNvSpPr txBox="1">
            <a:spLocks noChangeArrowheads="1"/>
          </p:cNvSpPr>
          <p:nvPr/>
        </p:nvSpPr>
        <p:spPr>
          <a:xfrm>
            <a:off x="428625" y="357188"/>
            <a:ext cx="8229600" cy="642937"/>
          </a:xfrm>
          <a:prstGeom prst="rect">
            <a:avLst/>
          </a:prstGeom>
        </p:spPr>
        <p:txBody>
          <a:bodyPr/>
          <a:lstStyle/>
          <a:p>
            <a:pPr marL="711200" lvl="1" algn="ctr">
              <a:buClr>
                <a:schemeClr val="tx1"/>
              </a:buClr>
              <a:defRPr/>
            </a:pPr>
            <a:r>
              <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rPr>
              <a:t>向盒子中添加必要的透明组件</a:t>
            </a:r>
          </a:p>
          <a:p>
            <a:pPr marL="711200" lvl="1" algn="ctr">
              <a:buClr>
                <a:schemeClr val="tx1"/>
              </a:buClr>
              <a:defRPr/>
            </a:pPr>
            <a:endPar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1"/>
          <p:cNvSpPr>
            <a:spLocks noGrp="1"/>
          </p:cNvSpPr>
          <p:nvPr>
            <p:ph idx="1"/>
          </p:nvPr>
        </p:nvSpPr>
        <p:spPr>
          <a:xfrm>
            <a:off x="71438" y="1143000"/>
            <a:ext cx="8977312" cy="4983163"/>
          </a:xfrm>
        </p:spPr>
        <p:txBody>
          <a:bodyPr/>
          <a:lstStyle/>
          <a:p>
            <a:pPr lvl="1">
              <a:lnSpc>
                <a:spcPct val="110000"/>
              </a:lnSpc>
              <a:spcBef>
                <a:spcPct val="0"/>
              </a:spcBef>
              <a:spcAft>
                <a:spcPct val="0"/>
              </a:spcAft>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不使用任何布局管理器，一般不使用该方式</a:t>
            </a:r>
          </a:p>
          <a:p>
            <a:pPr lvl="1">
              <a:lnSpc>
                <a:spcPct val="110000"/>
              </a:lnSpc>
              <a:spcBef>
                <a:spcPct val="0"/>
              </a:spcBef>
              <a:spcAft>
                <a:spcPct val="0"/>
              </a:spcAft>
              <a:buFont typeface="Wingdings" panose="05000000000000000000" pitchFamily="2" charset="2"/>
              <a:buChar char="n"/>
            </a:pPr>
            <a:r>
              <a:rPr lang="zh-CN" altLang="en-US" dirty="0" smtClean="0">
                <a:latin typeface="宋体" panose="02010600030101010101" pitchFamily="2" charset="-122"/>
                <a:cs typeface="Tahoma" panose="020B0604030504040204" pitchFamily="34" charset="0"/>
              </a:rPr>
              <a:t>空布局的使用</a:t>
            </a:r>
          </a:p>
          <a:p>
            <a:pPr marL="1625600" lvl="2" indent="-711200">
              <a:lnSpc>
                <a:spcPct val="110000"/>
              </a:lnSpc>
              <a:spcBef>
                <a:spcPct val="0"/>
              </a:spcBef>
              <a:spcAft>
                <a:spcPct val="0"/>
              </a:spcAft>
              <a:buClr>
                <a:schemeClr val="tx1"/>
              </a:buClr>
              <a:buFont typeface="Wingdings" panose="05000000000000000000" pitchFamily="2" charset="2"/>
              <a:buChar char="Ø"/>
            </a:pPr>
            <a:r>
              <a:rPr lang="zh-CN" altLang="en-US" dirty="0" smtClean="0">
                <a:solidFill>
                  <a:schemeClr val="tx1"/>
                </a:solidFill>
                <a:latin typeface="宋体" panose="02010600030101010101" pitchFamily="2" charset="-122"/>
                <a:cs typeface="Tahoma" panose="020B0604030504040204" pitchFamily="34" charset="0"/>
              </a:rPr>
              <a:t>创建容器对象</a:t>
            </a:r>
            <a:r>
              <a:rPr lang="zh-CN" altLang="en-US" dirty="0" smtClean="0">
                <a:latin typeface="宋体" panose="02010600030101010101" pitchFamily="2" charset="-122"/>
                <a:cs typeface="Tahoma" panose="020B0604030504040204" pitchFamily="34" charset="0"/>
              </a:rPr>
              <a:t/>
            </a:r>
            <a:br>
              <a:rPr lang="zh-CN" altLang="en-US" dirty="0" smtClean="0">
                <a:latin typeface="宋体" panose="02010600030101010101" pitchFamily="2" charset="-122"/>
                <a:cs typeface="Tahoma" panose="020B0604030504040204" pitchFamily="34" charset="0"/>
              </a:rPr>
            </a:br>
            <a:r>
              <a:rPr lang="en-US" altLang="zh-CN" dirty="0" err="1" smtClean="0">
                <a:solidFill>
                  <a:srgbClr val="FF0000"/>
                </a:solidFill>
                <a:latin typeface="宋体" panose="02010600030101010101" pitchFamily="2" charset="-122"/>
                <a:cs typeface="Tahoma" panose="020B0604030504040204" pitchFamily="34" charset="0"/>
              </a:rPr>
              <a:t>JPanel</a:t>
            </a:r>
            <a:r>
              <a:rPr lang="en-US" altLang="zh-CN" dirty="0" smtClean="0">
                <a:solidFill>
                  <a:srgbClr val="FF0000"/>
                </a:solidFill>
                <a:latin typeface="宋体" panose="02010600030101010101" pitchFamily="2" charset="-122"/>
                <a:cs typeface="Tahoma" panose="020B0604030504040204" pitchFamily="34" charset="0"/>
              </a:rPr>
              <a:t> panel = new </a:t>
            </a:r>
            <a:r>
              <a:rPr lang="en-US" altLang="zh-CN" dirty="0" err="1" smtClean="0">
                <a:solidFill>
                  <a:srgbClr val="FF0000"/>
                </a:solidFill>
                <a:latin typeface="宋体" panose="02010600030101010101" pitchFamily="2" charset="-122"/>
                <a:cs typeface="Tahoma" panose="020B0604030504040204" pitchFamily="34" charset="0"/>
              </a:rPr>
              <a:t>JPanel</a:t>
            </a:r>
            <a:r>
              <a:rPr lang="en-US" altLang="zh-CN" dirty="0" smtClean="0">
                <a:solidFill>
                  <a:srgbClr val="FF0000"/>
                </a:solidFill>
                <a:latin typeface="宋体" panose="02010600030101010101" pitchFamily="2" charset="-122"/>
                <a:cs typeface="Tahoma" panose="020B0604030504040204" pitchFamily="34" charset="0"/>
              </a:rPr>
              <a:t>();</a:t>
            </a:r>
          </a:p>
          <a:p>
            <a:pPr marL="1625600" lvl="2" indent="-711200">
              <a:lnSpc>
                <a:spcPct val="110000"/>
              </a:lnSpc>
              <a:spcBef>
                <a:spcPct val="0"/>
              </a:spcBef>
              <a:spcAft>
                <a:spcPct val="0"/>
              </a:spcAft>
              <a:buClr>
                <a:schemeClr val="tx1"/>
              </a:buClr>
              <a:buFont typeface="Wingdings" panose="05000000000000000000" pitchFamily="2" charset="2"/>
              <a:buChar char="Ø"/>
            </a:pPr>
            <a:r>
              <a:rPr lang="zh-CN" altLang="en-US" dirty="0" smtClean="0">
                <a:solidFill>
                  <a:schemeClr val="tx1"/>
                </a:solidFill>
                <a:latin typeface="宋体" panose="02010600030101010101" pitchFamily="2" charset="-122"/>
                <a:cs typeface="Tahoma" panose="020B0604030504040204" pitchFamily="34" charset="0"/>
              </a:rPr>
              <a:t>设置容器对象的布局为</a:t>
            </a:r>
            <a:r>
              <a:rPr lang="en-US" altLang="zh-CN" dirty="0" smtClean="0">
                <a:solidFill>
                  <a:schemeClr val="tx1"/>
                </a:solidFill>
                <a:latin typeface="宋体" panose="02010600030101010101" pitchFamily="2" charset="-122"/>
                <a:cs typeface="Tahoma" panose="020B0604030504040204" pitchFamily="34" charset="0"/>
              </a:rPr>
              <a:t>null</a:t>
            </a:r>
            <a:r>
              <a:rPr lang="en-US" altLang="zh-CN" dirty="0" smtClean="0">
                <a:latin typeface="宋体" panose="02010600030101010101" pitchFamily="2" charset="-122"/>
                <a:cs typeface="Tahoma" panose="020B0604030504040204" pitchFamily="34" charset="0"/>
              </a:rPr>
              <a:t/>
            </a:r>
            <a:br>
              <a:rPr lang="en-US" altLang="zh-CN" dirty="0" smtClean="0">
                <a:latin typeface="宋体" panose="02010600030101010101" pitchFamily="2" charset="-122"/>
                <a:cs typeface="Tahoma" panose="020B0604030504040204" pitchFamily="34" charset="0"/>
              </a:rPr>
            </a:br>
            <a:r>
              <a:rPr lang="en-US" altLang="zh-CN" dirty="0" err="1" smtClean="0">
                <a:solidFill>
                  <a:srgbClr val="FF0000"/>
                </a:solidFill>
                <a:latin typeface="宋体" panose="02010600030101010101" pitchFamily="2" charset="-122"/>
                <a:cs typeface="Tahoma" panose="020B0604030504040204" pitchFamily="34" charset="0"/>
              </a:rPr>
              <a:t>panel.setLayout</a:t>
            </a:r>
            <a:r>
              <a:rPr lang="en-US" altLang="zh-CN" dirty="0" smtClean="0">
                <a:solidFill>
                  <a:srgbClr val="FF0000"/>
                </a:solidFill>
                <a:latin typeface="宋体" panose="02010600030101010101" pitchFamily="2" charset="-122"/>
                <a:cs typeface="Tahoma" panose="020B0604030504040204" pitchFamily="34" charset="0"/>
              </a:rPr>
              <a:t>(null);</a:t>
            </a:r>
          </a:p>
          <a:p>
            <a:pPr marL="1625600" lvl="2" indent="-711200">
              <a:lnSpc>
                <a:spcPct val="110000"/>
              </a:lnSpc>
              <a:spcBef>
                <a:spcPct val="0"/>
              </a:spcBef>
              <a:spcAft>
                <a:spcPct val="0"/>
              </a:spcAft>
              <a:buClr>
                <a:schemeClr val="tx1"/>
              </a:buClr>
              <a:buFont typeface="Wingdings" panose="05000000000000000000" pitchFamily="2" charset="2"/>
              <a:buChar char="Ø"/>
            </a:pPr>
            <a:r>
              <a:rPr lang="zh-CN" altLang="en-US" dirty="0" smtClean="0">
                <a:solidFill>
                  <a:schemeClr val="tx1"/>
                </a:solidFill>
                <a:latin typeface="宋体" panose="02010600030101010101" pitchFamily="2" charset="-122"/>
                <a:cs typeface="Tahoma" panose="020B0604030504040204" pitchFamily="34" charset="0"/>
              </a:rPr>
              <a:t>设置组件在容器中的位置</a:t>
            </a:r>
            <a:r>
              <a:rPr lang="zh-CN" altLang="en-US" dirty="0" smtClean="0">
                <a:latin typeface="宋体" panose="02010600030101010101" pitchFamily="2" charset="-122"/>
                <a:cs typeface="Tahoma" panose="020B0604030504040204" pitchFamily="34" charset="0"/>
              </a:rPr>
              <a:t/>
            </a:r>
            <a:br>
              <a:rPr lang="zh-CN" altLang="en-US" dirty="0" smtClean="0">
                <a:latin typeface="宋体" panose="02010600030101010101" pitchFamily="2" charset="-122"/>
                <a:cs typeface="Tahoma" panose="020B0604030504040204" pitchFamily="34" charset="0"/>
              </a:rPr>
            </a:br>
            <a:r>
              <a:rPr lang="zh-CN" altLang="en-US" dirty="0" smtClean="0">
                <a:solidFill>
                  <a:srgbClr val="FF0000"/>
                </a:solidFill>
                <a:latin typeface="宋体" panose="02010600030101010101" pitchFamily="2" charset="-122"/>
                <a:cs typeface="Tahoma" panose="020B0604030504040204" pitchFamily="34" charset="0"/>
              </a:rPr>
              <a:t>组件对象</a:t>
            </a:r>
            <a:r>
              <a:rPr lang="en-US" altLang="zh-CN" dirty="0" smtClean="0">
                <a:solidFill>
                  <a:srgbClr val="FF0000"/>
                </a:solidFill>
                <a:latin typeface="宋体" panose="02010600030101010101" pitchFamily="2" charset="-122"/>
                <a:cs typeface="Tahoma" panose="020B0604030504040204" pitchFamily="34" charset="0"/>
              </a:rPr>
              <a:t>.</a:t>
            </a:r>
            <a:r>
              <a:rPr lang="en-US" altLang="zh-CN" dirty="0" err="1" smtClean="0">
                <a:solidFill>
                  <a:srgbClr val="FF0000"/>
                </a:solidFill>
                <a:latin typeface="宋体" panose="02010600030101010101" pitchFamily="2" charset="-122"/>
                <a:cs typeface="Tahoma" panose="020B0604030504040204" pitchFamily="34" charset="0"/>
              </a:rPr>
              <a:t>setBounds</a:t>
            </a:r>
            <a:r>
              <a:rPr lang="en-US" altLang="zh-CN" dirty="0" smtClean="0">
                <a:solidFill>
                  <a:srgbClr val="FF0000"/>
                </a:solidFill>
                <a:latin typeface="宋体" panose="02010600030101010101" pitchFamily="2" charset="-122"/>
                <a:cs typeface="Tahoma" panose="020B0604030504040204" pitchFamily="34" charset="0"/>
              </a:rPr>
              <a:t>(x, y, width, height);</a:t>
            </a:r>
          </a:p>
          <a:p>
            <a:pPr marL="1625600" lvl="2" indent="-711200">
              <a:lnSpc>
                <a:spcPct val="110000"/>
              </a:lnSpc>
              <a:spcBef>
                <a:spcPct val="0"/>
              </a:spcBef>
              <a:spcAft>
                <a:spcPct val="0"/>
              </a:spcAft>
              <a:buClr>
                <a:schemeClr val="tx1"/>
              </a:buClr>
              <a:buFont typeface="Wingdings" panose="05000000000000000000" pitchFamily="2" charset="2"/>
              <a:buChar char="Ø"/>
            </a:pPr>
            <a:r>
              <a:rPr lang="zh-CN" altLang="en-US" dirty="0" smtClean="0">
                <a:solidFill>
                  <a:schemeClr val="tx1"/>
                </a:solidFill>
                <a:latin typeface="宋体" panose="02010600030101010101" pitchFamily="2" charset="-122"/>
                <a:cs typeface="Tahoma" panose="020B0604030504040204" pitchFamily="34" charset="0"/>
              </a:rPr>
              <a:t>向容器中添加组件对象</a:t>
            </a:r>
            <a:r>
              <a:rPr lang="en-US" altLang="zh-CN" dirty="0" smtClean="0">
                <a:solidFill>
                  <a:schemeClr val="tx1"/>
                </a:solidFill>
                <a:latin typeface="宋体" panose="02010600030101010101" pitchFamily="2" charset="-122"/>
                <a:cs typeface="Tahoma" panose="020B0604030504040204" pitchFamily="34" charset="0"/>
              </a:rPr>
              <a:t>(</a:t>
            </a:r>
            <a:r>
              <a:rPr lang="zh-CN" altLang="en-US" dirty="0" smtClean="0">
                <a:solidFill>
                  <a:schemeClr val="tx1"/>
                </a:solidFill>
                <a:latin typeface="宋体" panose="02010600030101010101" pitchFamily="2" charset="-122"/>
                <a:cs typeface="Tahoma" panose="020B0604030504040204" pitchFamily="34" charset="0"/>
              </a:rPr>
              <a:t>设组件对象已创建</a:t>
            </a:r>
            <a:r>
              <a:rPr lang="en-US" altLang="zh-CN" dirty="0" smtClean="0">
                <a:solidFill>
                  <a:schemeClr val="tx1"/>
                </a:solidFill>
                <a:latin typeface="宋体" panose="02010600030101010101" pitchFamily="2" charset="-122"/>
                <a:cs typeface="Tahoma" panose="020B0604030504040204" pitchFamily="34" charset="0"/>
              </a:rPr>
              <a:t>)</a:t>
            </a:r>
            <a:r>
              <a:rPr lang="en-US" altLang="zh-CN" dirty="0" smtClean="0">
                <a:latin typeface="宋体" panose="02010600030101010101" pitchFamily="2" charset="-122"/>
                <a:cs typeface="Tahoma" panose="020B0604030504040204" pitchFamily="34" charset="0"/>
              </a:rPr>
              <a:t/>
            </a:r>
            <a:br>
              <a:rPr lang="en-US" altLang="zh-CN" dirty="0" smtClean="0">
                <a:latin typeface="宋体" panose="02010600030101010101" pitchFamily="2" charset="-122"/>
                <a:cs typeface="Tahoma" panose="020B0604030504040204" pitchFamily="34" charset="0"/>
              </a:rPr>
            </a:br>
            <a:r>
              <a:rPr lang="en-US" altLang="zh-CN" dirty="0" err="1" smtClean="0">
                <a:solidFill>
                  <a:srgbClr val="FF0000"/>
                </a:solidFill>
                <a:latin typeface="宋体" panose="02010600030101010101" pitchFamily="2" charset="-122"/>
                <a:cs typeface="Tahoma" panose="020B0604030504040204" pitchFamily="34" charset="0"/>
              </a:rPr>
              <a:t>panel.add</a:t>
            </a:r>
            <a:r>
              <a:rPr lang="en-US" altLang="zh-CN" dirty="0" smtClean="0">
                <a:solidFill>
                  <a:srgbClr val="FF0000"/>
                </a:solidFill>
                <a:latin typeface="宋体" panose="02010600030101010101" pitchFamily="2" charset="-122"/>
                <a:cs typeface="Tahoma" panose="020B0604030504040204" pitchFamily="34" charset="0"/>
              </a:rPr>
              <a:t>(</a:t>
            </a:r>
            <a:r>
              <a:rPr lang="zh-CN" altLang="en-US" dirty="0" smtClean="0">
                <a:solidFill>
                  <a:srgbClr val="FF0000"/>
                </a:solidFill>
                <a:latin typeface="宋体" panose="02010600030101010101" pitchFamily="2" charset="-122"/>
                <a:cs typeface="Tahoma" panose="020B0604030504040204" pitchFamily="34" charset="0"/>
              </a:rPr>
              <a:t>组件对象</a:t>
            </a:r>
            <a:r>
              <a:rPr lang="en-US" altLang="zh-CN" dirty="0" smtClean="0">
                <a:solidFill>
                  <a:srgbClr val="FF0000"/>
                </a:solidFill>
                <a:latin typeface="宋体" panose="02010600030101010101" pitchFamily="2" charset="-122"/>
                <a:cs typeface="Tahoma" panose="020B0604030504040204" pitchFamily="34" charset="0"/>
              </a:rPr>
              <a:t>);</a:t>
            </a:r>
          </a:p>
          <a:p>
            <a:endParaRPr lang="zh-CN" altLang="en-US" dirty="0" smtClean="0"/>
          </a:p>
        </p:txBody>
      </p:sp>
      <p:sp>
        <p:nvSpPr>
          <p:cNvPr id="3" name="Rectangle 2"/>
          <p:cNvSpPr txBox="1">
            <a:spLocks noChangeArrowheads="1"/>
          </p:cNvSpPr>
          <p:nvPr/>
        </p:nvSpPr>
        <p:spPr>
          <a:xfrm>
            <a:off x="428625" y="357188"/>
            <a:ext cx="8229600" cy="642937"/>
          </a:xfrm>
          <a:prstGeom prst="rect">
            <a:avLst/>
          </a:prstGeom>
        </p:spPr>
        <p:txBody>
          <a:bodyPr/>
          <a:lstStyle/>
          <a:p>
            <a:pPr marL="711200" lvl="1" algn="ctr">
              <a:buClr>
                <a:schemeClr val="tx1"/>
              </a:buClr>
              <a:defRPr/>
            </a:pPr>
            <a:r>
              <a:rPr lang="en-US" altLang="zh-CN" sz="3600" b="1" dirty="0">
                <a:solidFill>
                  <a:srgbClr val="FFC000"/>
                </a:solidFill>
                <a:effectLst>
                  <a:outerShdw blurRad="38100" dist="38100" dir="2700000" algn="tl">
                    <a:srgbClr val="000000">
                      <a:alpha val="43137"/>
                    </a:srgbClr>
                  </a:outerShdw>
                </a:effectLst>
                <a:latin typeface="+mj-ea"/>
                <a:ea typeface="+mj-ea"/>
                <a:cs typeface="Tahoma" pitchFamily="34" charset="0"/>
              </a:rPr>
              <a:t>NULL</a:t>
            </a:r>
            <a:endPar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6919" y="1095376"/>
            <a:ext cx="8977312" cy="642937"/>
          </a:xfrm>
        </p:spPr>
        <p:txBody>
          <a:bodyPr/>
          <a:lstStyle/>
          <a:p>
            <a:pPr>
              <a:buFont typeface="Wingdings" panose="05000000000000000000" pitchFamily="2" charset="2"/>
              <a:buNone/>
              <a:defRPr/>
            </a:pPr>
            <a:r>
              <a:rPr lang="zh-CN" altLang="en-US" sz="2800" dirty="0" smtClean="0">
                <a:latin typeface="+mj-ea"/>
                <a:ea typeface="+mj-ea"/>
              </a:rPr>
              <a:t>如实现以下界面，可以采用哪些布局管理方式：</a:t>
            </a:r>
            <a:endParaRPr lang="zh-CN" altLang="en-US" sz="2800" dirty="0">
              <a:latin typeface="+mj-ea"/>
              <a:ea typeface="+mj-ea"/>
            </a:endParaRPr>
          </a:p>
        </p:txBody>
      </p:sp>
      <p:sp>
        <p:nvSpPr>
          <p:cNvPr id="3" name="Rectangle 2"/>
          <p:cNvSpPr txBox="1">
            <a:spLocks noChangeArrowheads="1"/>
          </p:cNvSpPr>
          <p:nvPr/>
        </p:nvSpPr>
        <p:spPr>
          <a:xfrm>
            <a:off x="428625" y="285750"/>
            <a:ext cx="8229600" cy="642938"/>
          </a:xfrm>
          <a:prstGeom prst="rect">
            <a:avLst/>
          </a:prstGeom>
        </p:spPr>
        <p:txBody>
          <a:bodyPr/>
          <a:lstStyle/>
          <a:p>
            <a:pPr marL="711200" lvl="1" algn="ctr">
              <a:buClr>
                <a:schemeClr val="tx1"/>
              </a:buClr>
              <a:defRPr/>
            </a:pPr>
            <a:r>
              <a:rPr lang="zh-CN" altLang="en-US" sz="3600" b="1" dirty="0">
                <a:solidFill>
                  <a:srgbClr val="FFC000"/>
                </a:solidFill>
                <a:effectLst>
                  <a:outerShdw blurRad="38100" dist="38100" dir="2700000" algn="tl">
                    <a:srgbClr val="000000">
                      <a:alpha val="43137"/>
                    </a:srgbClr>
                  </a:outerShdw>
                </a:effectLst>
                <a:latin typeface="+mj-ea"/>
                <a:ea typeface="+mj-ea"/>
                <a:cs typeface="Tahoma" pitchFamily="34" charset="0"/>
              </a:rPr>
              <a:t>布局管理器的选择</a:t>
            </a:r>
          </a:p>
        </p:txBody>
      </p:sp>
      <p:pic>
        <p:nvPicPr>
          <p:cNvPr id="7" name="图片 6" descr="88f95a98-b1cb-47fa-9869-684b25dd9b4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1928813"/>
            <a:ext cx="40005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descr="aaaf83ef-b768-4d33-b71f-717364fb49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547813"/>
            <a:ext cx="471487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descr="cfe5d931-80aa-42cc-9d5b-927223563bb4.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57625" y="1547813"/>
            <a:ext cx="471487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84ce9c5c-ef44-4b12-bf2b-c011f15b07e5.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4313" y="3476625"/>
            <a:ext cx="47244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amond(in)">
                                      <p:cBhvr>
                                        <p:cTn id="24" dur="2000"/>
                                        <p:tgtEl>
                                          <p:spTgt spid="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heckerboard(across)">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23528" y="44624"/>
            <a:ext cx="8229600" cy="1143000"/>
          </a:xfrm>
          <a:prstGeom prst="rect">
            <a:avLst/>
          </a:prstGeom>
        </p:spPr>
        <p:txBody>
          <a:bodyPr/>
          <a:lstStyle/>
          <a:p>
            <a:pPr eaLnBrk="1" hangingPunct="1">
              <a:defRPr/>
            </a:pPr>
            <a:r>
              <a:rPr lang="zh-CN" altLang="en-US" sz="5400" dirty="0" smtClean="0"/>
              <a:t>事件处理</a:t>
            </a:r>
            <a:endParaRPr lang="zh-CN" altLang="en-US" sz="54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idx="1"/>
          </p:nvPr>
        </p:nvSpPr>
        <p:spPr>
          <a:xfrm>
            <a:off x="428625" y="1214438"/>
            <a:ext cx="7772400" cy="1600200"/>
          </a:xfrm>
        </p:spPr>
        <p:txBody>
          <a:bodyPr/>
          <a:lstStyle/>
          <a:p>
            <a:pPr marL="476250" indent="-476250" algn="just">
              <a:lnSpc>
                <a:spcPct val="120000"/>
              </a:lnSpc>
              <a:buClr>
                <a:schemeClr val="hlink"/>
              </a:buClr>
              <a:buFont typeface="Wingdings" panose="05000000000000000000" pitchFamily="2" charset="2"/>
              <a:buChar char="n"/>
            </a:pPr>
            <a:r>
              <a:rPr lang="zh-CN" altLang="en-US" dirty="0" smtClean="0">
                <a:latin typeface="+mj-ea"/>
                <a:ea typeface="+mj-ea"/>
              </a:rPr>
              <a:t>事件处理机制</a:t>
            </a:r>
          </a:p>
          <a:p>
            <a:pPr marL="1143000" lvl="1" indent="-476250" algn="just">
              <a:lnSpc>
                <a:spcPct val="120000"/>
              </a:lnSpc>
              <a:buClr>
                <a:srgbClr val="FF9900"/>
              </a:buClr>
              <a:buFont typeface="Wingdings" panose="05000000000000000000" pitchFamily="2" charset="2"/>
              <a:buChar char="q"/>
            </a:pPr>
            <a:r>
              <a:rPr lang="zh-CN" altLang="en-US" sz="2400" dirty="0" smtClean="0">
                <a:latin typeface="+mj-ea"/>
                <a:ea typeface="+mj-ea"/>
              </a:rPr>
              <a:t>事件：</a:t>
            </a:r>
            <a:r>
              <a:rPr lang="en-US" altLang="zh-CN" sz="2400" dirty="0" smtClean="0">
                <a:latin typeface="+mj-ea"/>
                <a:ea typeface="+mj-ea"/>
              </a:rPr>
              <a:t>Java</a:t>
            </a:r>
            <a:r>
              <a:rPr lang="zh-CN" altLang="en-US" sz="2400" dirty="0" smtClean="0">
                <a:latin typeface="+mj-ea"/>
                <a:ea typeface="+mj-ea"/>
              </a:rPr>
              <a:t>语言将每一个键盘或鼠标的操作定义为一个“事件”。</a:t>
            </a:r>
            <a:endParaRPr lang="zh-CN" altLang="en-US" sz="2000" dirty="0" smtClean="0">
              <a:latin typeface="+mj-ea"/>
              <a:ea typeface="+mj-ea"/>
            </a:endParaRPr>
          </a:p>
        </p:txBody>
      </p:sp>
      <p:graphicFrame>
        <p:nvGraphicFramePr>
          <p:cNvPr id="2050" name="Object 2"/>
          <p:cNvGraphicFramePr>
            <a:graphicFrameLocks noChangeAspect="1"/>
          </p:cNvGraphicFramePr>
          <p:nvPr/>
        </p:nvGraphicFramePr>
        <p:xfrm>
          <a:off x="914400" y="2971800"/>
          <a:ext cx="4419600" cy="1828800"/>
        </p:xfrm>
        <a:graphic>
          <a:graphicData uri="http://schemas.openxmlformats.org/presentationml/2006/ole">
            <mc:AlternateContent xmlns:mc="http://schemas.openxmlformats.org/markup-compatibility/2006">
              <mc:Choice xmlns:v="urn:schemas-microsoft-com:vml" Requires="v">
                <p:oleObj spid="_x0000_s2130" name="位图图像" r:id="rId4" imgW="2085714" imgH="1000000" progId="PBrush">
                  <p:embed/>
                </p:oleObj>
              </mc:Choice>
              <mc:Fallback>
                <p:oleObj name="位图图像" r:id="rId4" imgW="2085714" imgH="1000000"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971800"/>
                        <a:ext cx="4419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9893" name="Text Box 5"/>
          <p:cNvSpPr txBox="1">
            <a:spLocks noChangeArrowheads="1"/>
          </p:cNvSpPr>
          <p:nvPr/>
        </p:nvSpPr>
        <p:spPr bwMode="auto">
          <a:xfrm>
            <a:off x="971550" y="4221163"/>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spcBef>
                <a:spcPct val="50000"/>
              </a:spcBef>
            </a:pPr>
            <a:r>
              <a:rPr lang="en-US" altLang="zh-CN">
                <a:solidFill>
                  <a:srgbClr val="000000"/>
                </a:solidFill>
              </a:rPr>
              <a:t>click me!</a:t>
            </a:r>
          </a:p>
        </p:txBody>
      </p:sp>
      <p:sp>
        <p:nvSpPr>
          <p:cNvPr id="549894" name="AutoShape 6"/>
          <p:cNvSpPr>
            <a:spLocks noChangeArrowheads="1"/>
          </p:cNvSpPr>
          <p:nvPr/>
        </p:nvSpPr>
        <p:spPr bwMode="auto">
          <a:xfrm>
            <a:off x="6019800" y="2743200"/>
            <a:ext cx="2819400" cy="1219200"/>
          </a:xfrm>
          <a:prstGeom prst="wedgeRectCallout">
            <a:avLst>
              <a:gd name="adj1" fmla="val -113852"/>
              <a:gd name="adj2" fmla="val 33074"/>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zh-CN" altLang="en-US" b="1">
                <a:latin typeface="楷体_GB2312" pitchFamily="49" charset="-122"/>
              </a:rPr>
              <a:t>当用户点击了一个</a:t>
            </a:r>
            <a:r>
              <a:rPr lang="zh-CN" altLang="en-US" b="1">
                <a:solidFill>
                  <a:schemeClr val="hlink"/>
                </a:solidFill>
                <a:latin typeface="楷体_GB2312" pitchFamily="49" charset="-122"/>
              </a:rPr>
              <a:t>按钮</a:t>
            </a:r>
            <a:r>
              <a:rPr lang="zh-CN" altLang="en-US" b="1">
                <a:latin typeface="楷体_GB2312" pitchFamily="49" charset="-122"/>
              </a:rPr>
              <a:t>，意味着一个</a:t>
            </a:r>
            <a:r>
              <a:rPr lang="zh-CN" altLang="en-US" b="1">
                <a:solidFill>
                  <a:schemeClr val="hlink"/>
                </a:solidFill>
                <a:latin typeface="楷体_GB2312" pitchFamily="49" charset="-122"/>
              </a:rPr>
              <a:t>按钮事件</a:t>
            </a:r>
            <a:r>
              <a:rPr lang="zh-CN" altLang="en-US" b="1">
                <a:latin typeface="楷体_GB2312" pitchFamily="49" charset="-122"/>
              </a:rPr>
              <a:t>的发生。</a:t>
            </a:r>
          </a:p>
        </p:txBody>
      </p:sp>
      <p:sp>
        <p:nvSpPr>
          <p:cNvPr id="2054" name="Rectangle 7"/>
          <p:cNvSpPr>
            <a:spLocks noChangeArrowheads="1"/>
          </p:cNvSpPr>
          <p:nvPr/>
        </p:nvSpPr>
        <p:spPr bwMode="auto">
          <a:xfrm>
            <a:off x="755650" y="5229225"/>
            <a:ext cx="74168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Garamond" panose="02020404030301010803" pitchFamily="18" charset="0"/>
                <a:ea typeface="宋体" panose="02010600030101010101" pitchFamily="2" charset="-122"/>
              </a:defRPr>
            </a:lvl1pPr>
            <a:lvl2pPr marL="1143000" indent="-4762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lvl="1" algn="just" eaLnBrk="1" hangingPunct="1">
              <a:lnSpc>
                <a:spcPct val="120000"/>
              </a:lnSpc>
              <a:spcBef>
                <a:spcPct val="20000"/>
              </a:spcBef>
              <a:buClr>
                <a:srgbClr val="FF9900"/>
              </a:buClr>
              <a:buFont typeface="Wingdings" panose="05000000000000000000" pitchFamily="2" charset="2"/>
              <a:buChar char="q"/>
            </a:pPr>
            <a:r>
              <a:rPr lang="zh-CN" altLang="en-US" sz="2400" b="1" dirty="0">
                <a:latin typeface="华文新魏" panose="02010800040101010101" pitchFamily="2" charset="-122"/>
                <a:ea typeface="华文新魏" panose="02010800040101010101" pitchFamily="2" charset="-122"/>
              </a:rPr>
              <a:t>事件响应：当事件发生时程序应该作出何种响应。</a:t>
            </a:r>
          </a:p>
        </p:txBody>
      </p:sp>
      <p:sp>
        <p:nvSpPr>
          <p:cNvPr id="549896" name="AutoShape 8"/>
          <p:cNvSpPr>
            <a:spLocks noChangeArrowheads="1"/>
          </p:cNvSpPr>
          <p:nvPr/>
        </p:nvSpPr>
        <p:spPr bwMode="auto">
          <a:xfrm>
            <a:off x="3886200" y="4495800"/>
            <a:ext cx="4953000" cy="533400"/>
          </a:xfrm>
          <a:prstGeom prst="wedgeRectCallout">
            <a:avLst>
              <a:gd name="adj1" fmla="val -82116"/>
              <a:gd name="adj2" fmla="val -37204"/>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just" eaLnBrk="1" hangingPunct="1">
              <a:lnSpc>
                <a:spcPct val="110000"/>
              </a:lnSpc>
              <a:spcBef>
                <a:spcPct val="20000"/>
              </a:spcBef>
            </a:pPr>
            <a:r>
              <a:rPr lang="zh-CN" altLang="en-US" b="1">
                <a:latin typeface="楷体_GB2312" pitchFamily="49" charset="-122"/>
              </a:rPr>
              <a:t>事件处理方法对该事件进行响应 </a:t>
            </a:r>
            <a:endParaRPr lang="zh-CN" altLang="en-US" b="1"/>
          </a:p>
        </p:txBody>
      </p:sp>
      <p:sp>
        <p:nvSpPr>
          <p:cNvPr id="11" name="Rectangle 2"/>
          <p:cNvSpPr txBox="1">
            <a:spLocks noChangeArrowheads="1"/>
          </p:cNvSpPr>
          <p:nvPr/>
        </p:nvSpPr>
        <p:spPr>
          <a:xfrm>
            <a:off x="428625" y="357188"/>
            <a:ext cx="8229600" cy="642937"/>
          </a:xfrm>
          <a:prstGeom prst="rect">
            <a:avLst/>
          </a:prstGeom>
        </p:spPr>
        <p:txBody>
          <a:bodyPr/>
          <a:lstStyle/>
          <a:p>
            <a:pPr algn="ctr">
              <a:defRPr/>
            </a:pPr>
            <a:r>
              <a:rPr lang="zh-CN" altLang="en-US" sz="3600" b="1" dirty="0">
                <a:solidFill>
                  <a:srgbClr val="FFC000"/>
                </a:solidFill>
                <a:effectLst>
                  <a:outerShdw blurRad="38100" dist="38100" dir="2700000" algn="tl">
                    <a:srgbClr val="000000">
                      <a:alpha val="43137"/>
                    </a:srgbClr>
                  </a:outerShdw>
                </a:effectLst>
                <a:latin typeface="+mj-ea"/>
                <a:ea typeface="+mj-ea"/>
              </a:rPr>
              <a:t>事件处理概述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98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49894"/>
                                        </p:tgtEl>
                                        <p:attrNameLst>
                                          <p:attrName>style.visibility</p:attrName>
                                        </p:attrNameLst>
                                      </p:cBhvr>
                                      <p:to>
                                        <p:strVal val="visible"/>
                                      </p:to>
                                    </p:set>
                                    <p:animEffect transition="in" filter="blinds(horizontal)">
                                      <p:cBhvr>
                                        <p:cTn id="11" dur="500"/>
                                        <p:tgtEl>
                                          <p:spTgt spid="5498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49896"/>
                                        </p:tgtEl>
                                        <p:attrNameLst>
                                          <p:attrName>style.visibility</p:attrName>
                                        </p:attrNameLst>
                                      </p:cBhvr>
                                      <p:to>
                                        <p:strVal val="visible"/>
                                      </p:to>
                                    </p:set>
                                    <p:animEffect transition="in" filter="blinds(horizontal)">
                                      <p:cBhvr>
                                        <p:cTn id="16" dur="500"/>
                                        <p:tgtEl>
                                          <p:spTgt spid="549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3" grpId="0" autoUpdateAnimBg="0"/>
      <p:bldP spid="549894" grpId="0" animBg="1" autoUpdateAnimBg="0"/>
      <p:bldP spid="549896" grpId="0" animBg="1" autoUpdateAnimBg="0"/>
    </p:bldLst>
  </p:timing>
</p:sld>
</file>

<file path=ppt/theme/theme1.xml><?xml version="1.0" encoding="utf-8"?>
<a:theme xmlns:a="http://schemas.openxmlformats.org/drawingml/2006/main" name="自定义设计方案">
  <a:themeElements>
    <a:clrScheme name="Office">
      <a:dk1>
        <a:sysClr val="windowText" lastClr="000000"/>
      </a:dk1>
      <a:lt1>
        <a:sysClr val="window" lastClr="CCEDC7"/>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主题1">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华文新魏"/>
        <a:cs typeface=""/>
      </a:majorFont>
      <a:minorFont>
        <a:latin typeface="Comic Sans MS"/>
        <a:ea typeface="华文行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45720" rIns="0" bIns="45720" numCol="1" anchor="ctr" anchorCtr="0" compatLnSpc="1">
        <a:prstTxWarp prst="textNoShape">
          <a:avLst/>
        </a:prstTxWarp>
        <a:spAutoFit/>
      </a:bodyPr>
      <a:lstStyle>
        <a:defPPr marL="990600" marR="0" indent="-53340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defRPr kumimoji="1" lang="zh-CN" altLang="en-US" sz="2800" b="0" i="0" u="none" strike="noStrike" cap="none" normalizeH="0" baseline="0" smtClean="0">
            <a:ln>
              <a:noFill/>
            </a:ln>
            <a:solidFill>
              <a:schemeClr val="tx1"/>
            </a:solidFill>
            <a:effectLst/>
            <a:latin typeface="Comic Sans MS" panose="030F0702030302020204" pitchFamily="66" charset="0"/>
            <a:ea typeface="华文行楷" panose="0201080004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45720" rIns="0" bIns="45720" numCol="1" anchor="ctr" anchorCtr="0" compatLnSpc="1">
        <a:prstTxWarp prst="textNoShape">
          <a:avLst/>
        </a:prstTxWarp>
        <a:spAutoFit/>
      </a:bodyPr>
      <a:lstStyle>
        <a:defPPr marL="990600" marR="0" indent="-53340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defRPr kumimoji="1" lang="zh-CN" altLang="en-US" sz="2800" b="0" i="0" u="none" strike="noStrike" cap="none" normalizeH="0" baseline="0" smtClean="0">
            <a:ln>
              <a:noFill/>
            </a:ln>
            <a:solidFill>
              <a:schemeClr val="tx1"/>
            </a:solidFill>
            <a:effectLst/>
            <a:latin typeface="Comic Sans MS" panose="030F0702030302020204" pitchFamily="66" charset="0"/>
            <a:ea typeface="华文行楷" panose="0201080004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EDBEA744-ACA1-421E-A48F-04BAA5F19024}" vid="{2C3DB7C4-D3BF-4AB0-AA73-3F83E8C39978}"/>
    </a:ext>
  </a:extLst>
</a:theme>
</file>

<file path=ppt/theme/theme3.xml><?xml version="1.0" encoding="utf-8"?>
<a:theme xmlns:a="http://schemas.openxmlformats.org/drawingml/2006/main" name="Office 主题">
  <a:themeElements>
    <a:clrScheme name="Office">
      <a:dk1>
        <a:sysClr val="windowText" lastClr="000000"/>
      </a:dk1>
      <a:lt1>
        <a:sysClr val="window" lastClr="CCEDC7"/>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27556</TotalTime>
  <Words>6033</Words>
  <Application>Microsoft Office PowerPoint</Application>
  <PresentationFormat>全屏显示(4:3)</PresentationFormat>
  <Paragraphs>1345</Paragraphs>
  <Slides>138</Slides>
  <Notes>4</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138</vt:i4>
      </vt:variant>
    </vt:vector>
  </HeadingPairs>
  <TitlesOfParts>
    <vt:vector size="152" baseType="lpstr">
      <vt:lpstr>Garamond</vt:lpstr>
      <vt:lpstr>宋体</vt:lpstr>
      <vt:lpstr>Arial</vt:lpstr>
      <vt:lpstr>楷体_GB2312</vt:lpstr>
      <vt:lpstr>黑体</vt:lpstr>
      <vt:lpstr>Wingdings</vt:lpstr>
      <vt:lpstr>Calibri</vt:lpstr>
      <vt:lpstr>Times New Roman</vt:lpstr>
      <vt:lpstr>Book Antiqua</vt:lpstr>
      <vt:lpstr>Tahoma</vt:lpstr>
      <vt:lpstr>Courier New</vt:lpstr>
      <vt:lpstr>自定义设计方案</vt:lpstr>
      <vt:lpstr>主题1</vt:lpstr>
      <vt:lpstr>位图图像</vt:lpstr>
      <vt:lpstr>PowerPoint 演示文稿</vt:lpstr>
      <vt:lpstr>主要内容</vt:lpstr>
      <vt:lpstr>本章基本要求</vt:lpstr>
      <vt:lpstr>PowerPoint 演示文稿</vt:lpstr>
      <vt:lpstr>PowerPoint 演示文稿</vt:lpstr>
      <vt:lpstr>PowerPoint 演示文稿</vt:lpstr>
      <vt:lpstr>PowerPoint 演示文稿</vt:lpstr>
      <vt:lpstr>PowerPoint 演示文稿</vt:lpstr>
      <vt:lpstr>PowerPoint 演示文稿</vt:lpstr>
      <vt:lpstr>基本概述</vt:lpstr>
      <vt:lpstr>界面设计中常用组件类的体系结构</vt:lpstr>
      <vt:lpstr>用户界面</vt:lpstr>
      <vt:lpstr>Java程序界面的构成</vt:lpstr>
      <vt:lpstr>PowerPoint 演示文稿</vt:lpstr>
      <vt:lpstr>顶层容器</vt:lpstr>
      <vt:lpstr>中间容器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基本组件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微调器（JSpinner）</vt:lpstr>
      <vt:lpstr>PowerPoint 演示文稿</vt:lpstr>
      <vt:lpstr>计时器（Timer）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布局管理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事件处理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菜单和表格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vector>
  </TitlesOfParts>
  <Company>济南大学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jiax xu</dc:creator>
  <cp:lastModifiedBy>jiax xu</cp:lastModifiedBy>
  <cp:revision>1430</cp:revision>
  <dcterms:created xsi:type="dcterms:W3CDTF">2005-06-14T13:29:13Z</dcterms:created>
  <dcterms:modified xsi:type="dcterms:W3CDTF">2017-04-09T16:10:24Z</dcterms:modified>
</cp:coreProperties>
</file>