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74" r:id="rId3"/>
    <p:sldId id="606" r:id="rId4"/>
    <p:sldId id="576" r:id="rId5"/>
    <p:sldId id="630" r:id="rId6"/>
    <p:sldId id="578" r:id="rId7"/>
    <p:sldId id="601" r:id="rId8"/>
    <p:sldId id="600" r:id="rId9"/>
    <p:sldId id="580" r:id="rId10"/>
    <p:sldId id="581" r:id="rId11"/>
    <p:sldId id="583" r:id="rId12"/>
    <p:sldId id="586" r:id="rId13"/>
    <p:sldId id="603" r:id="rId14"/>
    <p:sldId id="587" r:id="rId15"/>
    <p:sldId id="594" r:id="rId16"/>
    <p:sldId id="605" r:id="rId17"/>
    <p:sldId id="445" r:id="rId18"/>
    <p:sldId id="426" r:id="rId19"/>
    <p:sldId id="427" r:id="rId20"/>
    <p:sldId id="429" r:id="rId21"/>
    <p:sldId id="431" r:id="rId22"/>
    <p:sldId id="433" r:id="rId23"/>
    <p:sldId id="435" r:id="rId24"/>
    <p:sldId id="437" r:id="rId25"/>
    <p:sldId id="631" r:id="rId26"/>
    <p:sldId id="634" r:id="rId27"/>
    <p:sldId id="635" r:id="rId28"/>
    <p:sldId id="636" r:id="rId29"/>
    <p:sldId id="637" r:id="rId30"/>
    <p:sldId id="638" r:id="rId31"/>
    <p:sldId id="639" r:id="rId32"/>
    <p:sldId id="659" r:id="rId33"/>
    <p:sldId id="660" r:id="rId34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B4B9BE"/>
    <a:srgbClr val="33CCFF"/>
    <a:srgbClr val="FF66FF"/>
    <a:srgbClr val="FF6600"/>
    <a:srgbClr val="00CC00"/>
    <a:srgbClr val="FF9933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60" d="100"/>
          <a:sy n="60" d="100"/>
        </p:scale>
        <p:origin x="-534" y="-54"/>
      </p:cViewPr>
      <p:guideLst>
        <p:guide orient="horz" pos="2132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42"/>
        <p:guide pos="218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7505700" y="0"/>
            <a:ext cx="16383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003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0030101010101" pitchFamily="2" charset="-122"/>
              </a:rPr>
              <a:t>7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003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0030101010101" pitchFamily="2" charset="-122"/>
              </a:rPr>
              <a:t>8253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0030101010101" pitchFamily="2" charset="-122"/>
            </a:endParaRPr>
          </a:p>
        </p:txBody>
      </p:sp>
      <p:sp>
        <p:nvSpPr>
          <p:cNvPr id="877584" name="Text Box 16"/>
          <p:cNvSpPr txBox="1">
            <a:spLocks noChangeArrowheads="1"/>
          </p:cNvSpPr>
          <p:nvPr/>
        </p:nvSpPr>
        <p:spPr bwMode="auto">
          <a:xfrm>
            <a:off x="7226300" y="6608701"/>
            <a:ext cx="1917700" cy="249299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zh-CN" altLang="en-US" sz="1800" baseline="0" dirty="0" smtClean="0">
                <a:effectLst/>
                <a:ea typeface="华文隶书" panose="02010800040101010101" pitchFamily="2" charset="-122"/>
              </a:rPr>
              <a:t>中国科学技术大学</a:t>
            </a:r>
            <a:endParaRPr kumimoji="0" lang="zh-CN" altLang="en-US" sz="1800" baseline="0" dirty="0">
              <a:effectLst/>
              <a:ea typeface="华文隶书" panose="0201080004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黑体" panose="02010600030101010101" pitchFamily="2" charset="-122"/>
              </a:rPr>
              <a:t>7.1  8253</a:t>
            </a:r>
            <a:r>
              <a:rPr lang="zh-CN" altLang="en-US" sz="1600" b="1" dirty="0" smtClean="0">
                <a:latin typeface="+mj-lt"/>
                <a:ea typeface="黑体" panose="02010600030101010101" pitchFamily="2" charset="-122"/>
              </a:rPr>
              <a:t>工作原理</a:t>
            </a:r>
            <a:endParaRPr lang="zh-CN" altLang="en-US" sz="1600" b="1" dirty="0">
              <a:latin typeface="+mj-lt"/>
              <a:ea typeface="黑体" panose="0201060003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ll dir="r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0030101010101" pitchFamily="2" charset="-122"/>
          <a:ea typeface="黑体" panose="0201060003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0030101010101" pitchFamily="2" charset="-122"/>
          <a:ea typeface="黑体" panose="0201060003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3562350"/>
            <a:ext cx="7772400" cy="2800351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dirty="0" smtClean="0">
                <a:solidFill>
                  <a:srgbClr val="FFC000"/>
                </a:solidFill>
                <a:latin typeface="+mn-lt"/>
                <a:ea typeface="黑体" panose="02010600030101010101" pitchFamily="2" charset="-122"/>
              </a:rPr>
            </a:br>
            <a:endParaRPr lang="zh-CN" altLang="en-US" dirty="0">
              <a:solidFill>
                <a:srgbClr val="FFC000"/>
              </a:solidFill>
              <a:latin typeface="+mn-lt"/>
              <a:ea typeface="黑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93700" y="850900"/>
            <a:ext cx="8051800" cy="51117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br>
              <a:rPr lang="en-US" altLang="zh-CN" sz="3600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0030101010101" pitchFamily="2" charset="-122"/>
              </a:rPr>
              <a:t>可编程计数器</a:t>
            </a:r>
            <a:r>
              <a:rPr lang="en-US" sz="4800" b="1" dirty="0" smtClean="0">
                <a:solidFill>
                  <a:srgbClr val="FFC000"/>
                </a:solidFill>
                <a:ea typeface="黑体" panose="02010600030101010101" pitchFamily="2" charset="-122"/>
              </a:rPr>
              <a:t>/</a:t>
            </a:r>
            <a:r>
              <a:rPr lang="zh-CN" altLang="en-US" sz="4800" b="1" dirty="0" smtClean="0">
                <a:solidFill>
                  <a:srgbClr val="FFC000"/>
                </a:solidFill>
                <a:ea typeface="黑体" panose="02010600030101010101" pitchFamily="2" charset="-122"/>
              </a:rPr>
              <a:t>定时器</a:t>
            </a:r>
            <a:br>
              <a:rPr lang="zh-CN" altLang="en-US" sz="4800" b="1" dirty="0" smtClean="0">
                <a:solidFill>
                  <a:srgbClr val="FFC000"/>
                </a:solidFill>
                <a:ea typeface="黑体" panose="02010600030101010101" pitchFamily="2" charset="-122"/>
              </a:rPr>
            </a:br>
            <a:r>
              <a:rPr lang="en-US" sz="4800" b="1" dirty="0" smtClean="0">
                <a:solidFill>
                  <a:srgbClr val="FFC000"/>
                </a:solidFill>
                <a:ea typeface="黑体" panose="02010600030101010101" pitchFamily="2" charset="-122"/>
              </a:rPr>
              <a:t>8253/8254</a:t>
            </a:r>
            <a:r>
              <a:rPr lang="zh-CN" altLang="en-US" sz="4800" b="1" dirty="0" smtClean="0">
                <a:solidFill>
                  <a:srgbClr val="FFC000"/>
                </a:solidFill>
                <a:ea typeface="黑体" panose="02010600030101010101" pitchFamily="2" charset="-122"/>
              </a:rPr>
              <a:t>及其应用</a:t>
            </a:r>
            <a:endParaRPr lang="en-US" altLang="zh-CN" sz="36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035" y="1028700"/>
            <a:ext cx="8750935" cy="4623435"/>
          </a:xfrm>
        </p:spPr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黑体" panose="02010600030101010101" pitchFamily="2" charset="-122"/>
              </a:rPr>
              <a:t>写入计数初值后，在门控信号控制下，对</a:t>
            </a:r>
            <a:r>
              <a:rPr lang="en-US" sz="2800" dirty="0" smtClean="0">
                <a:ea typeface="黑体" panose="02010600030101010101" pitchFamily="2" charset="-122"/>
              </a:rPr>
              <a:t>CLK</a:t>
            </a:r>
            <a:r>
              <a:rPr lang="zh-CN" altLang="en-US" sz="2800" dirty="0" smtClean="0">
                <a:ea typeface="黑体" panose="02010600030101010101" pitchFamily="2" charset="-122"/>
              </a:rPr>
              <a:t>脚上的脉冲进行</a:t>
            </a:r>
            <a:r>
              <a:rPr lang="en-US" altLang="zh-CN" sz="2800" dirty="0" smtClean="0">
                <a:ea typeface="黑体" panose="02010600030101010101" pitchFamily="2" charset="-122"/>
                <a:sym typeface="Symbol" panose="05050102010706020507"/>
              </a:rPr>
              <a:t></a:t>
            </a:r>
            <a:r>
              <a:rPr lang="en-US" altLang="zh-CN" sz="2800" dirty="0" smtClean="0">
                <a:ea typeface="黑体" panose="02010600030101010101" pitchFamily="2" charset="-122"/>
              </a:rPr>
              <a:t>1</a:t>
            </a:r>
            <a:r>
              <a:rPr lang="zh-CN" altLang="en-US" sz="2800" dirty="0" smtClean="0">
                <a:ea typeface="黑体" panose="02010600030101010101" pitchFamily="2" charset="-122"/>
              </a:rPr>
              <a:t>计数。计数结束时，从</a:t>
            </a:r>
            <a:r>
              <a:rPr lang="en-US" sz="2800" dirty="0" smtClean="0">
                <a:ea typeface="黑体" panose="02010600030101010101" pitchFamily="2" charset="-122"/>
              </a:rPr>
              <a:t>OUT</a:t>
            </a:r>
            <a:r>
              <a:rPr lang="zh-CN" altLang="en-US" sz="2800" dirty="0" smtClean="0">
                <a:ea typeface="黑体" panose="02010600030101010101" pitchFamily="2" charset="-122"/>
              </a:rPr>
              <a:t>引脚输出脉冲信号。</a:t>
            </a:r>
            <a:endParaRPr lang="en-US" altLang="zh-CN" sz="2800" dirty="0" smtClean="0">
              <a:ea typeface="黑体" panose="02010600030101010101" pitchFamily="2" charset="-122"/>
            </a:endParaRPr>
          </a:p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dirty="0" smtClean="0"/>
              <a:t>定时时间</a:t>
            </a:r>
            <a:r>
              <a:rPr lang="en-US" dirty="0" smtClean="0"/>
              <a:t>=</a:t>
            </a:r>
            <a:r>
              <a:rPr lang="zh-CN" altLang="en-US" dirty="0" smtClean="0"/>
              <a:t>时钟脉冲周期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dirty="0" smtClean="0"/>
              <a:t>×</a:t>
            </a:r>
            <a:r>
              <a:rPr lang="zh-CN" altLang="en-US" dirty="0" smtClean="0"/>
              <a:t>预置的计数初值</a:t>
            </a:r>
            <a:r>
              <a:rPr lang="en-US" dirty="0" smtClean="0"/>
              <a:t>n</a:t>
            </a:r>
            <a:endParaRPr lang="en-US" dirty="0" smtClean="0"/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00FF00"/>
                </a:solidFill>
              </a:rPr>
              <a:t>例如，</a:t>
            </a:r>
            <a:r>
              <a:rPr lang="zh-CN" altLang="en-US" dirty="0" smtClean="0">
                <a:solidFill>
                  <a:schemeClr val="tx1"/>
                </a:solidFill>
              </a:rPr>
              <a:t>设计数脉冲频率为</a:t>
            </a:r>
            <a:r>
              <a:rPr lang="en-US" dirty="0" smtClean="0">
                <a:solidFill>
                  <a:schemeClr val="tx1"/>
                </a:solidFill>
              </a:rPr>
              <a:t>0.5MHz</a:t>
            </a:r>
            <a:r>
              <a:rPr lang="zh-CN" altLang="en-US" dirty="0" smtClean="0">
                <a:solidFill>
                  <a:schemeClr val="tx1"/>
                </a:solidFill>
              </a:rPr>
              <a:t>，即脉冲周期</a:t>
            </a:r>
            <a:r>
              <a:rPr lang="en-US" dirty="0" smtClean="0">
                <a:solidFill>
                  <a:schemeClr val="tx1"/>
                </a:solidFill>
              </a:rPr>
              <a:t>tc= 2μs</a:t>
            </a:r>
            <a:r>
              <a:rPr lang="zh-CN" altLang="en-US" dirty="0" smtClean="0">
                <a:solidFill>
                  <a:schemeClr val="tx1"/>
                </a:solidFill>
              </a:rPr>
              <a:t>，若计数初值</a:t>
            </a:r>
            <a:r>
              <a:rPr lang="en-US" dirty="0" smtClean="0">
                <a:solidFill>
                  <a:schemeClr val="tx1"/>
                </a:solidFill>
              </a:rPr>
              <a:t>n=500</a:t>
            </a:r>
            <a:r>
              <a:rPr lang="zh-CN" altLang="en-US" dirty="0" smtClean="0">
                <a:solidFill>
                  <a:schemeClr val="tx1"/>
                </a:solidFill>
              </a:rPr>
              <a:t>，则计数器进行减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计数，减到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时，定时时间为：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T=2μs×500= 1ms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0030101010101" pitchFamily="2" charset="-122"/>
              </a:rPr>
              <a:t>4.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0030101010101" pitchFamily="2" charset="-122"/>
              </a:rPr>
              <a:t>控制字寄存器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0030101010101" pitchFamily="2" charset="-122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2600" y="1125855"/>
            <a:ext cx="8347075" cy="534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2228850"/>
            <a:ext cx="7467600" cy="2667000"/>
          </a:xfrm>
        </p:spPr>
        <p:txBody>
          <a:bodyPr/>
          <a:lstStyle/>
          <a:p>
            <a:pPr algn="just">
              <a:spcBef>
                <a:spcPts val="2400"/>
              </a:spcBef>
              <a:buNone/>
            </a:pPr>
            <a:r>
              <a:rPr 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7.1.2  </a:t>
            </a:r>
            <a:r>
              <a:rPr lang="zh-CN" alt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初始化编程</a:t>
            </a:r>
            <a:endParaRPr lang="zh-CN" altLang="en-US" sz="4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2400"/>
              </a:spcBef>
              <a:buNone/>
            </a:pPr>
            <a:endParaRPr lang="zh-CN" altLang="en-US" sz="4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53975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7.1.2  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初始化编程和门控信号功能</a:t>
            </a:r>
            <a:endParaRPr lang="zh-CN" altLang="en-US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  <a:ea typeface="黑体" panose="02010600030101010101" pitchFamily="2" charset="-122"/>
              </a:rPr>
              <a:t> </a:t>
            </a:r>
            <a:r>
              <a:rPr lang="en-US" altLang="zh-CN" sz="3600" dirty="0" smtClean="0">
                <a:solidFill>
                  <a:schemeClr val="tx1"/>
                </a:solidFill>
                <a:ea typeface="黑体" panose="02010600030101010101" pitchFamily="2" charset="-122"/>
              </a:rPr>
              <a:t>1. </a:t>
            </a:r>
            <a:r>
              <a:rPr lang="en-US" sz="3600" dirty="0" smtClean="0">
                <a:solidFill>
                  <a:schemeClr val="tx1"/>
                </a:solidFill>
                <a:ea typeface="黑体" panose="02010600030101010101" pitchFamily="2" charset="-122"/>
              </a:rPr>
              <a:t>8253</a:t>
            </a:r>
            <a:r>
              <a:rPr lang="zh-CN" altLang="en-US" sz="3600" dirty="0" smtClean="0">
                <a:solidFill>
                  <a:schemeClr val="tx1"/>
                </a:solidFill>
                <a:ea typeface="黑体" panose="02010600030101010101" pitchFamily="2" charset="-122"/>
              </a:rPr>
              <a:t>的初始化编程步骤</a:t>
            </a:r>
            <a:endParaRPr lang="en-US" altLang="zh-CN" sz="3600" dirty="0" smtClean="0">
              <a:solidFill>
                <a:schemeClr val="tx1"/>
              </a:solidFill>
              <a:ea typeface="黑体" panose="02010600030101010101" pitchFamily="2" charset="-122"/>
            </a:endParaRPr>
          </a:p>
          <a:p>
            <a:pPr>
              <a:buNone/>
            </a:pPr>
            <a:r>
              <a:rPr lang="en-US" sz="2800" dirty="0" smtClean="0">
                <a:ea typeface="黑体" panose="02010600030101010101" pitchFamily="2" charset="-122"/>
              </a:rPr>
              <a:t>1</a:t>
            </a:r>
            <a:r>
              <a:rPr lang="zh-CN" altLang="en-US" sz="2800" dirty="0" smtClean="0">
                <a:ea typeface="黑体" panose="02010600030101010101" pitchFamily="2" charset="-122"/>
              </a:rPr>
              <a:t>）先写入控制字</a:t>
            </a:r>
            <a:endParaRPr lang="zh-CN" altLang="en-US" sz="2800" dirty="0" smtClean="0">
              <a:ea typeface="黑体" panose="02010600030101010101" pitchFamily="2" charset="-122"/>
            </a:endParaRPr>
          </a:p>
          <a:p>
            <a:pPr algn="just">
              <a:buNone/>
            </a:pPr>
            <a:r>
              <a:rPr lang="zh-CN" altLang="en-US" sz="2800" dirty="0" smtClean="0"/>
              <a:t>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控制字用来选定计数通道，规定工作方式和计数格式。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 smtClean="0">
                <a:ea typeface="黑体" panose="02010600030101010101" pitchFamily="2" charset="-122"/>
              </a:rPr>
              <a:t>2</a:t>
            </a:r>
            <a:r>
              <a:rPr lang="zh-CN" altLang="en-US" sz="2800" dirty="0" smtClean="0">
                <a:ea typeface="黑体" panose="02010600030101010101" pitchFamily="2" charset="-122"/>
              </a:rPr>
              <a:t>）后写入计数初值</a:t>
            </a:r>
            <a:r>
              <a:rPr lang="en-US" altLang="zh-CN" sz="2800" dirty="0" smtClean="0">
                <a:ea typeface="黑体" panose="02010600030101010101" pitchFamily="2" charset="-122"/>
              </a:rPr>
              <a:t>n</a:t>
            </a:r>
            <a:endParaRPr lang="zh-CN" altLang="en-US" sz="2800" dirty="0" smtClean="0">
              <a:ea typeface="黑体" panose="02010600030101010101" pitchFamily="2" charset="-122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      写入</a:t>
            </a:r>
            <a:r>
              <a:rPr lang="en-US" sz="2800" dirty="0" smtClean="0">
                <a:solidFill>
                  <a:schemeClr val="tx1"/>
                </a:solidFill>
              </a:rPr>
              <a:t>8</a:t>
            </a:r>
            <a:r>
              <a:rPr lang="en-US" altLang="zh-CN" sz="2800" dirty="0" smtClean="0">
                <a:solidFill>
                  <a:schemeClr val="tx1"/>
                </a:solidFill>
              </a:rPr>
              <a:t>/16</a:t>
            </a:r>
            <a:r>
              <a:rPr lang="zh-CN" altLang="en-US" sz="2800" dirty="0" smtClean="0">
                <a:solidFill>
                  <a:schemeClr val="tx1"/>
                </a:solidFill>
              </a:rPr>
              <a:t>位计数初值。</a:t>
            </a:r>
            <a:r>
              <a:rPr lang="en-US" sz="2800" dirty="0" smtClean="0">
                <a:solidFill>
                  <a:schemeClr val="tx1"/>
                </a:solidFill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</a:rPr>
              <a:t>位要执行</a:t>
            </a:r>
            <a:r>
              <a:rPr lang="en-US" altLang="zh-CN" sz="2800" dirty="0" smtClean="0">
                <a:solidFill>
                  <a:schemeClr val="tx1"/>
                </a:solidFill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</a:rPr>
              <a:t>条</a:t>
            </a:r>
            <a:r>
              <a:rPr lang="en-US" altLang="zh-CN" sz="2800" dirty="0" smtClean="0">
                <a:solidFill>
                  <a:schemeClr val="tx1"/>
                </a:solidFill>
              </a:rPr>
              <a:t>OUT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指令，先送低</a:t>
            </a:r>
            <a:r>
              <a:rPr lang="en-US" sz="2800" dirty="0" smtClean="0">
                <a:solidFill>
                  <a:schemeClr val="tx1"/>
                </a:solidFill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</a:rPr>
              <a:t>位，后送高</a:t>
            </a:r>
            <a:r>
              <a:rPr lang="en-US" altLang="zh-CN" sz="2800" dirty="0" smtClean="0">
                <a:solidFill>
                  <a:schemeClr val="tx1"/>
                </a:solidFill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</a:rPr>
              <a:t>位。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二进制计数时，</a:t>
            </a:r>
            <a:r>
              <a:rPr lang="en-US" altLang="zh-CN" sz="2800" dirty="0" smtClean="0">
                <a:solidFill>
                  <a:schemeClr val="tx1"/>
                </a:solidFill>
              </a:rPr>
              <a:t>n=0000-FFFFH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表示</a:t>
            </a:r>
            <a:r>
              <a:rPr lang="en-US" sz="2800" dirty="0" smtClean="0">
                <a:solidFill>
                  <a:schemeClr val="tx1"/>
                </a:solidFill>
              </a:rPr>
              <a:t>65536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sz="2800" dirty="0" smtClean="0">
                <a:solidFill>
                  <a:schemeClr val="tx1"/>
                </a:solidFill>
              </a:rPr>
              <a:t>BCD</a:t>
            </a:r>
            <a:r>
              <a:rPr lang="zh-CN" altLang="en-US" sz="2800" dirty="0" smtClean="0">
                <a:solidFill>
                  <a:schemeClr val="tx1"/>
                </a:solidFill>
              </a:rPr>
              <a:t>计数时，</a:t>
            </a:r>
            <a:r>
              <a:rPr lang="en-US" altLang="zh-CN" sz="2800" dirty="0" smtClean="0">
                <a:solidFill>
                  <a:schemeClr val="tx1"/>
                </a:solidFill>
              </a:rPr>
              <a:t>n=0000-9999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表示</a:t>
            </a:r>
            <a:r>
              <a:rPr lang="en-US" sz="2800" dirty="0" smtClean="0">
                <a:solidFill>
                  <a:schemeClr val="tx1"/>
                </a:solidFill>
              </a:rPr>
              <a:t>10000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470" y="480695"/>
            <a:ext cx="8554085" cy="6148705"/>
          </a:xfrm>
        </p:spPr>
        <p:txBody>
          <a:bodyPr/>
          <a:lstStyle/>
          <a:p>
            <a:pPr marL="179705" indent="-179705" algn="just">
              <a:buNone/>
            </a:pPr>
            <a:r>
              <a:rPr lang="zh-CN" altLang="en-US" sz="2600" dirty="0" smtClean="0">
                <a:ea typeface="黑体" panose="02010600030101010101" pitchFamily="2" charset="-122"/>
              </a:rPr>
              <a:t> </a:t>
            </a:r>
            <a:r>
              <a:rPr lang="zh-CN" altLang="en-US" dirty="0" smtClean="0">
                <a:ea typeface="黑体" panose="02010600030101010101" pitchFamily="2" charset="-122"/>
              </a:rPr>
              <a:t> </a:t>
            </a:r>
            <a:r>
              <a:rPr lang="zh-CN" altLang="en-US" dirty="0" smtClean="0"/>
              <a:t>设</a:t>
            </a:r>
            <a:r>
              <a:rPr lang="en-US" dirty="0" smtClean="0"/>
              <a:t>8253</a:t>
            </a:r>
            <a:r>
              <a:rPr lang="zh-CN" altLang="en-US" dirty="0" smtClean="0"/>
              <a:t>的</a:t>
            </a:r>
            <a:r>
              <a:rPr lang="en-US" dirty="0" smtClean="0"/>
              <a:t>3</a:t>
            </a:r>
            <a:r>
              <a:rPr lang="zh-CN" altLang="en-US" dirty="0" smtClean="0"/>
              <a:t>个计数器口地址为</a:t>
            </a:r>
            <a:r>
              <a:rPr lang="en-US" dirty="0" smtClean="0"/>
              <a:t>3F0H</a:t>
            </a:r>
            <a:r>
              <a:rPr lang="zh-CN" altLang="en-US" dirty="0" smtClean="0"/>
              <a:t>、</a:t>
            </a:r>
            <a:r>
              <a:rPr lang="en-US" dirty="0" smtClean="0"/>
              <a:t>3F2H</a:t>
            </a:r>
            <a:r>
              <a:rPr lang="zh-CN" altLang="en-US" dirty="0" smtClean="0"/>
              <a:t>和</a:t>
            </a:r>
            <a:r>
              <a:rPr lang="en-US" dirty="0" smtClean="0"/>
              <a:t>3F4H</a:t>
            </a:r>
            <a:r>
              <a:rPr lang="zh-CN" altLang="en-US" dirty="0" smtClean="0"/>
              <a:t>，控制字寄存器地址为</a:t>
            </a:r>
            <a:r>
              <a:rPr lang="en-US" dirty="0" smtClean="0"/>
              <a:t>3F6H</a:t>
            </a:r>
            <a:r>
              <a:rPr lang="zh-CN" altLang="en-US" dirty="0" smtClean="0"/>
              <a:t>，要求通道</a:t>
            </a:r>
            <a:r>
              <a:rPr lang="en-US" dirty="0" smtClean="0"/>
              <a:t>0</a:t>
            </a:r>
            <a:r>
              <a:rPr lang="zh-CN" altLang="en-US" dirty="0" smtClean="0"/>
              <a:t>工作于方式</a:t>
            </a:r>
            <a:r>
              <a:rPr lang="en-US" dirty="0" smtClean="0"/>
              <a:t>3</a:t>
            </a:r>
            <a:r>
              <a:rPr lang="zh-CN" altLang="en-US" dirty="0" smtClean="0"/>
              <a:t>，计数初值</a:t>
            </a:r>
            <a:r>
              <a:rPr lang="en-US" dirty="0" smtClean="0"/>
              <a:t>n=1234H</a:t>
            </a:r>
            <a:r>
              <a:rPr lang="zh-CN" altLang="en-US" dirty="0" smtClean="0"/>
              <a:t>，试编写初始化程序。</a:t>
            </a:r>
            <a:endParaRPr lang="zh-CN" altLang="en-US" dirty="0" smtClean="0"/>
          </a:p>
          <a:p>
            <a:pPr>
              <a:buNone/>
            </a:pPr>
            <a:r>
              <a:rPr lang="en-US" sz="2400" dirty="0" smtClean="0"/>
              <a:t>      MOV 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00110110B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；控制字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选择通道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，先读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写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 smtClean="0"/>
              <a:t>                                		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；低字节，方式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3,</a:t>
            </a:r>
            <a:r>
              <a:rPr lang="zh-CN" sz="2400" dirty="0" smtClean="0">
                <a:solidFill>
                  <a:schemeClr val="tx1">
                    <a:lumMod val="95000"/>
                  </a:schemeClr>
                </a:solidFill>
              </a:rPr>
              <a:t>二进制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3F6H	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；指向控制口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OUT 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；写入控制字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34H	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；计数值低字节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3F0H	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；指向计数器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端口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OUT 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 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；先写入低字节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MOV 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12H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        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；计数值高字节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/>
              <a:t>      OUT    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  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；后写入高字节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2228850"/>
            <a:ext cx="7467600" cy="2667000"/>
          </a:xfrm>
        </p:spPr>
        <p:txBody>
          <a:bodyPr/>
          <a:lstStyle/>
          <a:p>
            <a:pPr algn="just">
              <a:spcBef>
                <a:spcPts val="2400"/>
              </a:spcBef>
              <a:buNone/>
            </a:pPr>
            <a:r>
              <a:rPr lang="en-US" altLang="zh-CN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7.1.3  8253</a:t>
            </a:r>
            <a:r>
              <a:rPr lang="zh-CN" alt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的工作方式</a:t>
            </a:r>
            <a:endParaRPr lang="zh-CN" altLang="en-US" sz="4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3700" y="628650"/>
            <a:ext cx="8229600" cy="927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00FF00"/>
                </a:solidFill>
                <a:latin typeface="+mn-lt"/>
                <a:ea typeface="+mn-ea"/>
              </a:rPr>
              <a:t>7.1.3   8253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的工作方式 </a:t>
            </a:r>
            <a:endParaRPr lang="zh-CN" altLang="en-US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828800"/>
            <a:ext cx="8058150" cy="4648200"/>
          </a:xfrm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003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0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：计数结束中断，输出一个正跳变</a:t>
            </a:r>
            <a:endParaRPr lang="zh-CN" altLang="en-US" baseline="30000" dirty="0" smtClean="0">
              <a:effectLst/>
              <a:ea typeface="黑体" panose="02010600030101010101" pitchFamily="2" charset="-122"/>
            </a:endParaRPr>
          </a:p>
          <a:p>
            <a:pPr marL="358775" indent="-358775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003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1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：可编程单稳输出，输出一个宽度可</a:t>
            </a:r>
            <a:endParaRPr lang="en-US" altLang="zh-CN" dirty="0" smtClean="0">
              <a:effectLst/>
              <a:ea typeface="黑体" panose="02010600030101010101" pitchFamily="2" charset="-122"/>
            </a:endParaRPr>
          </a:p>
          <a:p>
            <a:pPr marL="358775" indent="-358775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en-US" altLang="zh-CN" dirty="0" smtClean="0">
                <a:effectLst/>
                <a:ea typeface="黑体" panose="02010600030101010101" pitchFamily="2" charset="-122"/>
              </a:rPr>
              <a:t>               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调的负脉冲</a:t>
            </a:r>
            <a:endParaRPr lang="zh-CN" altLang="en-US" dirty="0" smtClean="0">
              <a:effectLst/>
              <a:ea typeface="黑体" panose="0201060003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003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2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：比率发生器，输出序列负脉冲</a:t>
            </a:r>
            <a:endParaRPr lang="zh-CN" altLang="en-US" dirty="0" smtClean="0">
              <a:effectLst/>
              <a:ea typeface="黑体" panose="0201060003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003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3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：方波发生器。方式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2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，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3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均可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n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分频</a:t>
            </a:r>
            <a:endParaRPr lang="zh-CN" altLang="en-US" dirty="0" smtClean="0">
              <a:effectLst/>
              <a:ea typeface="黑体" panose="0201060003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003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4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：软件触发选通，写入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n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开始计数</a:t>
            </a:r>
            <a:endParaRPr lang="zh-CN" altLang="en-US" dirty="0" smtClean="0">
              <a:effectLst/>
              <a:ea typeface="黑体" panose="02010600030101010101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FF0000"/>
              </a:buClr>
              <a:buSzPct val="80000"/>
              <a:buNone/>
            </a:pPr>
            <a:r>
              <a:rPr lang="zh-CN" altLang="en-US" dirty="0" smtClean="0">
                <a:effectLst/>
                <a:ea typeface="黑体" panose="02010600030101010101" pitchFamily="2" charset="-122"/>
              </a:rPr>
              <a:t>方式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5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：硬件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(GATE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上升沿</a:t>
            </a:r>
            <a:r>
              <a:rPr lang="en-US" altLang="zh-CN" dirty="0" smtClean="0">
                <a:effectLst/>
                <a:ea typeface="黑体" panose="02010600030101010101" pitchFamily="2" charset="-122"/>
              </a:rPr>
              <a:t>)</a:t>
            </a:r>
            <a:r>
              <a:rPr lang="zh-CN" altLang="en-US" dirty="0" smtClean="0">
                <a:effectLst/>
                <a:ea typeface="黑体" panose="02010600030101010101" pitchFamily="2" charset="-122"/>
              </a:rPr>
              <a:t>触发选通</a:t>
            </a:r>
            <a:endParaRPr lang="zh-CN" altLang="en-US" dirty="0" smtClean="0">
              <a:effectLst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各工作方式的共同点</a:t>
            </a:r>
            <a:endParaRPr lang="zh-CN" altLang="en-US" dirty="0" smtClean="0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50950"/>
            <a:ext cx="8097837" cy="5175250"/>
          </a:xfrm>
        </p:spPr>
        <p:txBody>
          <a:bodyPr/>
          <a:lstStyle/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dirty="0" smtClean="0"/>
              <a:t>写入控制字后，进入选中的工作方式，输出端</a:t>
            </a:r>
            <a:r>
              <a:rPr lang="en-US" altLang="zh-CN" dirty="0" smtClean="0"/>
              <a:t>OUT</a:t>
            </a:r>
            <a:r>
              <a:rPr lang="zh-CN" altLang="en-US" dirty="0" smtClean="0"/>
              <a:t>进入初始态：方式</a:t>
            </a:r>
            <a:r>
              <a:rPr lang="en-US" altLang="zh-CN" dirty="0" smtClean="0">
                <a:solidFill>
                  <a:srgbClr val="00FF00"/>
                </a:solidFill>
              </a:rPr>
              <a:t>0</a:t>
            </a:r>
            <a:r>
              <a:rPr lang="zh-CN" altLang="en-US" dirty="0" smtClean="0"/>
              <a:t>输出</a:t>
            </a:r>
            <a:r>
              <a:rPr lang="zh-CN" altLang="en-US" dirty="0" smtClean="0">
                <a:solidFill>
                  <a:srgbClr val="00FF00"/>
                </a:solidFill>
              </a:rPr>
              <a:t>低</a:t>
            </a:r>
            <a:r>
              <a:rPr lang="zh-CN" altLang="en-US" dirty="0" smtClean="0"/>
              <a:t>电平，其余均输出</a:t>
            </a:r>
            <a:r>
              <a:rPr lang="zh-CN" altLang="en-US" dirty="0" smtClean="0">
                <a:solidFill>
                  <a:srgbClr val="00FF00"/>
                </a:solidFill>
              </a:rPr>
              <a:t>高</a:t>
            </a:r>
            <a:r>
              <a:rPr lang="zh-CN" altLang="en-US" dirty="0" smtClean="0"/>
              <a:t>电平。</a:t>
            </a:r>
            <a:endParaRPr lang="zh-CN" altLang="en-US" dirty="0" smtClean="0"/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dirty="0" smtClean="0"/>
              <a:t>写入计数初值后在</a:t>
            </a:r>
            <a:r>
              <a:rPr lang="en-US" altLang="zh-CN" dirty="0" smtClean="0"/>
              <a:t>GATE</a:t>
            </a:r>
            <a:r>
              <a:rPr lang="zh-CN" altLang="en-US" dirty="0" smtClean="0"/>
              <a:t>控制下计数。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58775" indent="-358775" algn="just" eaLnBrk="1" hangingPunct="1">
              <a:buClr>
                <a:srgbClr val="FF0000"/>
              </a:buClr>
              <a:buSzPct val="85000"/>
              <a:buFont typeface="Wingdings" panose="05000000000000000000" pitchFamily="2" charset="2"/>
              <a:buChar char="n"/>
              <a:defRPr/>
            </a:pPr>
            <a:r>
              <a:rPr lang="zh-CN" altLang="en-US" dirty="0" smtClean="0"/>
              <a:t>如允许计数，要经过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个时钟脉冲的上升沿，到下降沿时计数器执行部件才开始减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计数。</a:t>
            </a:r>
            <a:endParaRPr lang="en-US" altLang="zh-CN" dirty="0" smtClean="0"/>
          </a:p>
          <a:p>
            <a:pPr marL="0" indent="0" algn="just" eaLnBrk="1" hangingPunct="1">
              <a:buClr>
                <a:srgbClr val="FF0000"/>
              </a:buClr>
              <a:buSzPct val="85000"/>
              <a:buFont typeface="Wingdings 3" panose="05040102010807070707" pitchFamily="18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0—</a:t>
            </a:r>
            <a:r>
              <a:rPr lang="zh-CN" altLang="en-US" dirty="0" smtClean="0"/>
              <a:t>计数结束中断</a:t>
            </a:r>
            <a:endParaRPr lang="zh-CN" altLang="en-US" dirty="0" smtClean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0860" y="3283585"/>
            <a:ext cx="8181340" cy="341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992505"/>
            <a:ext cx="8489950" cy="2044700"/>
          </a:xfrm>
        </p:spPr>
        <p:txBody>
          <a:bodyPr/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zh-CN" altLang="en-US" sz="2800" dirty="0" smtClean="0"/>
              <a:t>向计数通道写入计数初值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OUT</a:t>
            </a:r>
            <a:r>
              <a:rPr lang="zh-CN" altLang="en-US" sz="2800" dirty="0" smtClean="0"/>
              <a:t>置为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zh-CN" altLang="en-US" sz="2800" dirty="0" smtClean="0"/>
              <a:t>只有</a:t>
            </a:r>
            <a:r>
              <a:rPr lang="en-US" altLang="zh-CN" sz="2800" dirty="0" smtClean="0"/>
              <a:t>GATE=1</a:t>
            </a:r>
            <a:r>
              <a:rPr lang="zh-CN" altLang="en-US" sz="2800" dirty="0" smtClean="0"/>
              <a:t>才能进行计数。</a:t>
            </a:r>
            <a:endParaRPr lang="en-US" altLang="zh-CN" sz="2800" dirty="0" smtClean="0"/>
          </a:p>
          <a:p>
            <a:pPr marL="358775" indent="-358775" eaLnBrk="1" hangingPunct="1">
              <a:spcBef>
                <a:spcPts val="0"/>
              </a:spcBef>
              <a:buSzPct val="80000"/>
              <a:defRPr/>
            </a:pPr>
            <a:r>
              <a:rPr lang="en-US" altLang="zh-CN" sz="2800" dirty="0" smtClean="0"/>
              <a:t>n</a:t>
            </a:r>
            <a:r>
              <a:rPr lang="zh-CN" altLang="en-US" sz="2800" dirty="0" smtClean="0"/>
              <a:t>写入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CLK</a:t>
            </a:r>
            <a:r>
              <a:rPr lang="zh-CN" altLang="en-US" sz="2800" dirty="0" smtClean="0"/>
              <a:t>后才开始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计数，在</a:t>
            </a:r>
            <a:r>
              <a:rPr lang="en-US" altLang="zh-CN" sz="2800" dirty="0" smtClean="0"/>
              <a:t>(n</a:t>
            </a:r>
            <a:r>
              <a:rPr lang="zh-CN" altLang="en-US" sz="2800" dirty="0" smtClean="0"/>
              <a:t>＋</a:t>
            </a:r>
            <a:r>
              <a:rPr lang="en-US" altLang="zh-CN" sz="2800" dirty="0" smtClean="0"/>
              <a:t>1)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CLK</a:t>
            </a:r>
            <a:r>
              <a:rPr lang="zh-CN" altLang="en-US" sz="2800" dirty="0" smtClean="0"/>
              <a:t>后计数值减为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，从</a:t>
            </a:r>
            <a:r>
              <a:rPr lang="en-US" altLang="zh-CN" sz="2800" dirty="0" smtClean="0"/>
              <a:t>OUT</a:t>
            </a:r>
            <a:r>
              <a:rPr lang="zh-CN" altLang="en-US" sz="2800" dirty="0" smtClean="0"/>
              <a:t>输出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个正跳变</a:t>
            </a:r>
            <a:r>
              <a:rPr lang="zh-CN" altLang="en-US" sz="2800" dirty="0" smtClean="0">
                <a:sym typeface="Wingdings 3" panose="05040102010807070707"/>
              </a:rPr>
              <a:t></a:t>
            </a:r>
            <a:r>
              <a:rPr lang="zh-CN" altLang="en-US" sz="2800" dirty="0" smtClean="0"/>
              <a:t>可作中断请求信号</a:t>
            </a:r>
            <a:r>
              <a:rPr lang="zh-CN" altLang="en-US" sz="2800" dirty="0" smtClean="0">
                <a:sym typeface="Wingdings 3" panose="05040102010807070707"/>
              </a:rPr>
              <a:t>。</a:t>
            </a:r>
            <a:endParaRPr lang="zh-CN" altLang="en-US" sz="2800" dirty="0" smtClean="0"/>
          </a:p>
          <a:p>
            <a:pPr marL="0" indent="0" eaLnBrk="1" hangingPunct="1">
              <a:spcBef>
                <a:spcPts val="0"/>
              </a:spcBef>
              <a:buSzPct val="80000"/>
              <a:buNone/>
              <a:defRPr/>
            </a:pPr>
            <a:endParaRPr lang="zh-CN" altLang="en-US" sz="2800" dirty="0" smtClean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可编程单稳输出</a:t>
            </a:r>
            <a:endParaRPr lang="zh-CN" altLang="en-US" dirty="0" smtClean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1990" y="3295650"/>
            <a:ext cx="803021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806450"/>
            <a:ext cx="8453437" cy="2311400"/>
          </a:xfrm>
        </p:spPr>
        <p:txBody>
          <a:bodyPr/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  <a:buSzPct val="80000"/>
              <a:buNone/>
              <a:defRPr/>
            </a:pPr>
            <a:endParaRPr lang="en-US" altLang="zh-CN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dirty="0" smtClean="0"/>
              <a:t>装入计数初值，</a:t>
            </a:r>
            <a:r>
              <a:rPr lang="en-US" altLang="zh-CN" dirty="0" smtClean="0"/>
              <a:t>GATE</a:t>
            </a:r>
            <a:r>
              <a:rPr lang="zh-CN" altLang="en-US" dirty="0" smtClean="0"/>
              <a:t>产生</a:t>
            </a:r>
            <a:r>
              <a:rPr lang="zh-CN" altLang="en-US" dirty="0" smtClean="0">
                <a:sym typeface="Wingdings 3" panose="05040102010807070707"/>
              </a:rPr>
              <a:t></a:t>
            </a:r>
            <a:r>
              <a:rPr lang="zh-CN" altLang="en-US" dirty="0" smtClean="0"/>
              <a:t>时，才启动计数。</a:t>
            </a:r>
            <a:endParaRPr lang="zh-CN" altLang="en-US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buSzPct val="80000"/>
              <a:defRPr/>
            </a:pPr>
            <a:r>
              <a:rPr lang="zh-CN" altLang="en-US" dirty="0" smtClean="0"/>
              <a:t>计数器减为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 OUT</a:t>
            </a:r>
            <a:r>
              <a:rPr lang="zh-CN" altLang="en-US" dirty="0" smtClean="0"/>
              <a:t>由低变高，产生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个负脉冲。</a:t>
            </a:r>
            <a:endParaRPr lang="zh-CN" altLang="en-US" dirty="0" smtClean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93750" y="2051050"/>
            <a:ext cx="7378700" cy="23391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本章主要内容</a:t>
            </a:r>
            <a:r>
              <a:rPr kumimoji="1"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3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§7.1  8253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的工作原理</a:t>
            </a:r>
            <a:endParaRPr kumimoji="1" lang="en-US" altLang="zh-CN" sz="4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§7.2  8253/8254</a:t>
            </a:r>
            <a:r>
              <a:rPr kumimoji="1" lang="zh-CN" altLang="en-US" sz="4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的应用举例</a:t>
            </a:r>
            <a:endParaRPr kumimoji="1" lang="zh-CN" altLang="en-US" sz="4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比率发生器</a:t>
            </a:r>
            <a:endParaRPr lang="zh-CN" altLang="en-US" dirty="0" smtClean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984250"/>
            <a:ext cx="8320088" cy="2489200"/>
          </a:xfrm>
        </p:spPr>
        <p:txBody>
          <a:bodyPr/>
          <a:lstStyle/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dirty="0" smtClean="0"/>
              <a:t>GATE=1</a:t>
            </a:r>
            <a:r>
              <a:rPr lang="zh-CN" altLang="en-US" dirty="0" smtClean="0"/>
              <a:t>，写入计数初值</a:t>
            </a:r>
            <a:r>
              <a:rPr lang="en-US" altLang="zh-CN" dirty="0" smtClean="0"/>
              <a:t>n</a:t>
            </a:r>
            <a:r>
              <a:rPr lang="zh-CN" altLang="en-US" dirty="0" smtClean="0"/>
              <a:t>后减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计数，减到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</a:t>
            </a:r>
            <a:r>
              <a:rPr lang="en-US" altLang="zh-CN" dirty="0" smtClean="0"/>
              <a:t>OUT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个与</a:t>
            </a:r>
            <a:r>
              <a:rPr lang="en-US" altLang="zh-CN" dirty="0" smtClean="0"/>
              <a:t>CLK</a:t>
            </a:r>
            <a:r>
              <a:rPr lang="zh-CN" altLang="en-US" dirty="0" smtClean="0"/>
              <a:t>脉冲等宽的负脉冲，然后自动装入</a:t>
            </a:r>
            <a:r>
              <a:rPr lang="en-US" altLang="zh-CN" dirty="0" smtClean="0"/>
              <a:t>n</a:t>
            </a:r>
            <a:r>
              <a:rPr lang="zh-CN" altLang="en-US" smtClean="0"/>
              <a:t>，重</a:t>
            </a:r>
            <a:r>
              <a:rPr lang="zh-CN" altLang="en-US" dirty="0" smtClean="0"/>
              <a:t>开始计数。</a:t>
            </a:r>
            <a:endParaRPr lang="zh-CN" altLang="en-US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dirty="0" smtClean="0"/>
              <a:t>这样，每隔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个时钟脉冲就会输出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个负脉冲，对时钟脉冲进行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分频。</a:t>
            </a:r>
            <a:endParaRPr lang="en-US" altLang="zh-CN" dirty="0" smtClean="0"/>
          </a:p>
          <a:p>
            <a:pPr marL="0" indent="0" algn="just" eaLnBrk="1" hangingPunct="1">
              <a:spcBef>
                <a:spcPts val="600"/>
              </a:spcBef>
              <a:buNone/>
              <a:defRPr/>
            </a:pPr>
            <a:endParaRPr lang="zh-CN" altLang="en-US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1"/>
          <a:srcRect b="39588"/>
          <a:stretch>
            <a:fillRect/>
          </a:stretch>
        </p:blipFill>
        <p:spPr bwMode="auto">
          <a:xfrm>
            <a:off x="200660" y="3849370"/>
            <a:ext cx="8916670" cy="205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3—</a:t>
            </a:r>
            <a:r>
              <a:rPr lang="zh-CN" altLang="en-US" dirty="0" smtClean="0"/>
              <a:t>方波发生器</a:t>
            </a:r>
            <a:endParaRPr lang="zh-CN" altLang="en-US" dirty="0" smtClean="0"/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28700"/>
            <a:ext cx="8576945" cy="2933700"/>
          </a:xfrm>
        </p:spPr>
        <p:txBody>
          <a:bodyPr/>
          <a:lstStyle/>
          <a:p>
            <a:pPr marL="342900" indent="-342900" algn="just" eaLnBrk="1" hangingPunct="1">
              <a:spcBef>
                <a:spcPts val="0"/>
              </a:spcBef>
              <a:defRPr/>
            </a:pPr>
            <a:r>
              <a:rPr lang="zh-CN" altLang="en-US" dirty="0" smtClean="0"/>
              <a:t>若初值为偶数，每次</a:t>
            </a:r>
            <a:r>
              <a:rPr lang="en-US" altLang="zh-CN" dirty="0" smtClean="0"/>
              <a:t>-2</a:t>
            </a:r>
            <a:r>
              <a:rPr lang="zh-CN" altLang="en-US" dirty="0" smtClean="0"/>
              <a:t>，减到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OUT=0</a:t>
            </a:r>
            <a:r>
              <a:rPr lang="zh-CN" altLang="en-US" dirty="0" smtClean="0"/>
              <a:t>；又从初值起</a:t>
            </a:r>
            <a:r>
              <a:rPr lang="en-US" altLang="zh-CN" dirty="0" smtClean="0"/>
              <a:t>-2</a:t>
            </a:r>
            <a:r>
              <a:rPr lang="zh-CN" altLang="en-US" dirty="0" smtClean="0"/>
              <a:t>，减到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OUT=1</a:t>
            </a:r>
            <a:r>
              <a:rPr lang="zh-CN" altLang="en-US" dirty="0" smtClean="0"/>
              <a:t>，不断循环进行，输出一系列对称方波。</a:t>
            </a:r>
            <a:endParaRPr lang="zh-CN" altLang="en-US" dirty="0" smtClean="0"/>
          </a:p>
          <a:p>
            <a:pPr marL="342900" indent="-342900" algn="just" eaLnBrk="1" hangingPunct="1">
              <a:spcBef>
                <a:spcPts val="0"/>
              </a:spcBef>
              <a:defRPr/>
            </a:pPr>
            <a:r>
              <a:rPr lang="zh-CN" altLang="en-US" dirty="0" smtClean="0"/>
              <a:t>若初值为奇数，先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，后每次</a:t>
            </a:r>
            <a:r>
              <a:rPr lang="en-US" altLang="zh-CN" dirty="0" smtClean="0"/>
              <a:t>-2</a:t>
            </a:r>
            <a:r>
              <a:rPr lang="zh-CN" altLang="en-US" dirty="0" smtClean="0"/>
              <a:t>，减到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OUT=0 </a:t>
            </a:r>
            <a:r>
              <a:rPr lang="zh-CN" altLang="en-US" dirty="0" smtClean="0"/>
              <a:t>；又从初值起先</a:t>
            </a:r>
            <a:r>
              <a:rPr lang="en-US" altLang="zh-CN" dirty="0" smtClean="0"/>
              <a:t>-3</a:t>
            </a:r>
            <a:r>
              <a:rPr lang="zh-CN" altLang="en-US" dirty="0" smtClean="0"/>
              <a:t>，后每次</a:t>
            </a:r>
            <a:r>
              <a:rPr lang="en-US" altLang="zh-CN" dirty="0" smtClean="0"/>
              <a:t>-2</a:t>
            </a:r>
            <a:r>
              <a:rPr lang="zh-CN" altLang="en-US" dirty="0" smtClean="0"/>
              <a:t>，减到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</a:t>
            </a:r>
            <a:r>
              <a:rPr lang="en-US" altLang="zh-CN" dirty="0" smtClean="0"/>
              <a:t>OUT=1</a:t>
            </a:r>
            <a:r>
              <a:rPr lang="zh-CN" altLang="en-US" dirty="0" smtClean="0"/>
              <a:t>，循环进行，输出不完全对称方波。</a:t>
            </a:r>
            <a:endParaRPr lang="zh-CN" altLang="en-US" dirty="0" smtClean="0">
              <a:solidFill>
                <a:srgbClr val="00FF00"/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9875" y="4116705"/>
            <a:ext cx="8681720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4—</a:t>
            </a:r>
            <a:r>
              <a:rPr lang="zh-CN" altLang="en-US" dirty="0" smtClean="0"/>
              <a:t>软件触发选通</a:t>
            </a:r>
            <a:endParaRPr lang="zh-CN" altLang="en-US" dirty="0" smtClean="0"/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984250"/>
            <a:ext cx="8408987" cy="2089150"/>
          </a:xfrm>
        </p:spPr>
        <p:txBody>
          <a:bodyPr/>
          <a:lstStyle/>
          <a:p>
            <a:pPr marL="358775" indent="-358775" algn="just" eaLnBrk="1" hangingPunct="1">
              <a:spcBef>
                <a:spcPts val="0"/>
              </a:spcBef>
              <a:defRPr/>
            </a:pPr>
            <a:r>
              <a:rPr lang="en-US" altLang="zh-CN" dirty="0" smtClean="0"/>
              <a:t>GATE=1</a:t>
            </a:r>
            <a:r>
              <a:rPr lang="zh-CN" altLang="en-US" dirty="0" smtClean="0"/>
              <a:t>，写入计数初值</a:t>
            </a:r>
            <a:r>
              <a:rPr lang="en-US" altLang="zh-CN" dirty="0" smtClean="0"/>
              <a:t>n</a:t>
            </a:r>
            <a:r>
              <a:rPr lang="zh-CN" altLang="en-US" dirty="0" smtClean="0"/>
              <a:t>后，触发减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计数，减到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个脉宽的单个负脉冲，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一次有效。</a:t>
            </a:r>
            <a:endParaRPr lang="en-US" altLang="zh-CN" dirty="0" smtClean="0"/>
          </a:p>
          <a:p>
            <a:pPr marL="358775" indent="-358775" algn="just" eaLnBrk="1" hangingPunct="1">
              <a:spcBef>
                <a:spcPts val="0"/>
              </a:spcBef>
              <a:defRPr/>
            </a:pPr>
            <a:r>
              <a:rPr lang="zh-CN" altLang="en-US" dirty="0" smtClean="0"/>
              <a:t>如要继续计数，必须重新装入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endParaRPr lang="zh-CN" altLang="en-US" dirty="0" smtClean="0">
              <a:solidFill>
                <a:srgbClr val="00FF00"/>
              </a:solidFill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0910" y="2998470"/>
            <a:ext cx="7282180" cy="388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方式</a:t>
            </a:r>
            <a:r>
              <a:rPr lang="en-US" altLang="zh-CN" dirty="0" smtClean="0"/>
              <a:t>5—</a:t>
            </a:r>
            <a:r>
              <a:rPr lang="zh-CN" altLang="en-US" dirty="0" smtClean="0"/>
              <a:t>硬件触发选通</a:t>
            </a:r>
            <a:endParaRPr lang="zh-CN" altLang="en-US" dirty="0" smtClean="0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73150"/>
            <a:ext cx="8178800" cy="2578100"/>
          </a:xfrm>
        </p:spPr>
        <p:txBody>
          <a:bodyPr/>
          <a:lstStyle/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dirty="0" smtClean="0"/>
              <a:t>写入计数初值后，等</a:t>
            </a:r>
            <a:r>
              <a:rPr lang="en-US" altLang="zh-CN" dirty="0" smtClean="0"/>
              <a:t>GATE</a:t>
            </a:r>
            <a:r>
              <a:rPr lang="zh-CN" altLang="en-US" dirty="0" smtClean="0"/>
              <a:t>产生正跳变，由硬件触发计数。</a:t>
            </a:r>
            <a:endParaRPr lang="zh-CN" altLang="en-US" dirty="0" smtClean="0"/>
          </a:p>
          <a:p>
            <a:pPr marL="358775" indent="-358775" algn="just" eaLnBrk="1" hangingPunct="1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dirty="0" smtClean="0"/>
              <a:t>计数值减到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个脉宽的负脉冲，并自动装入计数初值，但不计数，仍要等硬件触发计数。</a:t>
            </a:r>
            <a:endParaRPr lang="zh-CN" altLang="en-US" dirty="0" smtClean="0"/>
          </a:p>
          <a:p>
            <a:pPr marL="0" indent="0" algn="just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endParaRPr lang="zh-CN" altLang="en-US" dirty="0" smtClean="0">
              <a:solidFill>
                <a:srgbClr val="00FF00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8495" y="3430270"/>
            <a:ext cx="7893685" cy="325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0030101010101" pitchFamily="2" charset="-122"/>
              </a:rPr>
              <a:t>2.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0030101010101" pitchFamily="2" charset="-122"/>
              </a:rPr>
              <a:t>门控信号控制功能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84250"/>
            <a:ext cx="8534400" cy="560070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黑体" panose="02010600030101010101" pitchFamily="2" charset="-122"/>
              </a:rPr>
              <a:t>写入计数初值后，方式</a:t>
            </a:r>
            <a:r>
              <a:rPr lang="en-US" altLang="zh-CN" sz="2600" dirty="0" smtClean="0">
                <a:ea typeface="黑体" panose="02010600030101010101" pitchFamily="2" charset="-122"/>
              </a:rPr>
              <a:t>0</a:t>
            </a:r>
            <a:r>
              <a:rPr lang="zh-CN" altLang="en-US" sz="2600" dirty="0" smtClean="0">
                <a:ea typeface="黑体" panose="02010600030101010101" pitchFamily="2" charset="-122"/>
              </a:rPr>
              <a:t>，</a:t>
            </a:r>
            <a:r>
              <a:rPr lang="en-US" altLang="zh-CN" sz="2600" dirty="0" smtClean="0">
                <a:ea typeface="黑体" panose="02010600030101010101" pitchFamily="2" charset="-122"/>
              </a:rPr>
              <a:t>2</a:t>
            </a:r>
            <a:r>
              <a:rPr lang="zh-CN" altLang="en-US" sz="2600" dirty="0" smtClean="0">
                <a:ea typeface="黑体" panose="02010600030101010101" pitchFamily="2" charset="-122"/>
              </a:rPr>
              <a:t>，</a:t>
            </a:r>
            <a:r>
              <a:rPr lang="en-US" altLang="zh-CN" sz="2600" dirty="0" smtClean="0">
                <a:ea typeface="黑体" panose="02010600030101010101" pitchFamily="2" charset="-122"/>
              </a:rPr>
              <a:t>3</a:t>
            </a:r>
            <a:r>
              <a:rPr lang="zh-CN" altLang="en-US" sz="2600" dirty="0" smtClean="0">
                <a:ea typeface="黑体" panose="02010600030101010101" pitchFamily="2" charset="-122"/>
              </a:rPr>
              <a:t>，</a:t>
            </a:r>
            <a:r>
              <a:rPr lang="en-US" altLang="zh-CN" sz="2600" dirty="0" smtClean="0">
                <a:ea typeface="黑体" panose="02010600030101010101" pitchFamily="2" charset="-122"/>
              </a:rPr>
              <a:t>4</a:t>
            </a:r>
            <a:r>
              <a:rPr lang="zh-CN" altLang="en-US" sz="2600" dirty="0" smtClean="0">
                <a:ea typeface="黑体" panose="02010600030101010101" pitchFamily="2" charset="-122"/>
              </a:rPr>
              <a:t>，在</a:t>
            </a:r>
            <a:r>
              <a:rPr lang="en-US" altLang="zh-CN" sz="2600" dirty="0" smtClean="0">
                <a:ea typeface="黑体" panose="02010600030101010101" pitchFamily="2" charset="-122"/>
              </a:rPr>
              <a:t>GATE</a:t>
            </a:r>
            <a:r>
              <a:rPr lang="zh-CN" altLang="en-US" sz="2600" dirty="0" smtClean="0">
                <a:ea typeface="黑体" panose="02010600030101010101" pitchFamily="2" charset="-122"/>
              </a:rPr>
              <a:t>为高时允许计数。</a:t>
            </a:r>
            <a:endParaRPr lang="en-US" altLang="zh-CN" sz="2600" dirty="0" smtClean="0">
              <a:ea typeface="黑体" panose="02010600030101010101" pitchFamily="2" charset="-122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黑体" panose="02010600030101010101" pitchFamily="2" charset="-122"/>
              </a:rPr>
              <a:t>方式</a:t>
            </a:r>
            <a:r>
              <a:rPr lang="en-US" altLang="zh-CN" sz="2600" dirty="0" smtClean="0">
                <a:ea typeface="黑体" panose="02010600030101010101" pitchFamily="2" charset="-122"/>
              </a:rPr>
              <a:t>1</a:t>
            </a:r>
            <a:r>
              <a:rPr lang="zh-CN" altLang="en-US" sz="2600" dirty="0" smtClean="0">
                <a:ea typeface="黑体" panose="02010600030101010101" pitchFamily="2" charset="-122"/>
              </a:rPr>
              <a:t>，</a:t>
            </a:r>
            <a:r>
              <a:rPr lang="en-US" altLang="zh-CN" sz="2600" dirty="0" smtClean="0">
                <a:ea typeface="黑体" panose="02010600030101010101" pitchFamily="2" charset="-122"/>
              </a:rPr>
              <a:t>5</a:t>
            </a:r>
            <a:r>
              <a:rPr lang="zh-CN" altLang="en-US" sz="2600" dirty="0" smtClean="0">
                <a:ea typeface="黑体" panose="02010600030101010101" pitchFamily="2" charset="-122"/>
              </a:rPr>
              <a:t>，由</a:t>
            </a:r>
            <a:r>
              <a:rPr lang="en-US" altLang="zh-CN" sz="2600" dirty="0" smtClean="0">
                <a:ea typeface="黑体" panose="02010600030101010101" pitchFamily="2" charset="-122"/>
              </a:rPr>
              <a:t>GATE</a:t>
            </a:r>
            <a:r>
              <a:rPr lang="zh-CN" altLang="en-US" sz="2600" dirty="0" smtClean="0">
                <a:ea typeface="黑体" panose="02010600030101010101" pitchFamily="2" charset="-122"/>
              </a:rPr>
              <a:t>的上</a:t>
            </a:r>
            <a:r>
              <a:rPr lang="zh-CN" altLang="en-US" sz="2600" smtClean="0">
                <a:ea typeface="黑体" panose="02010600030101010101" pitchFamily="2" charset="-122"/>
              </a:rPr>
              <a:t>升沿触</a:t>
            </a:r>
            <a:r>
              <a:rPr lang="zh-CN" altLang="en-US" sz="2600" dirty="0" smtClean="0">
                <a:ea typeface="黑体" panose="02010600030101010101" pitchFamily="2" charset="-122"/>
              </a:rPr>
              <a:t>发计数。</a:t>
            </a:r>
            <a:endParaRPr lang="en-US" altLang="zh-CN" sz="2600" dirty="0" smtClean="0">
              <a:ea typeface="黑体" panose="02010600030101010101" pitchFamily="2" charset="-122"/>
            </a:endParaRPr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5950" y="2228850"/>
            <a:ext cx="8058653" cy="423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84200"/>
            <a:ext cx="8229600" cy="71913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7.2.1  8253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定时功能的应用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428750"/>
            <a:ext cx="8372475" cy="50673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3600" dirty="0" smtClean="0">
                <a:solidFill>
                  <a:srgbClr val="00FF00"/>
                </a:solidFill>
              </a:rPr>
              <a:t>例</a:t>
            </a:r>
            <a:r>
              <a:rPr lang="en-US" sz="3600" dirty="0" smtClean="0">
                <a:solidFill>
                  <a:srgbClr val="00FF00"/>
                </a:solidFill>
              </a:rPr>
              <a:t>7.2   </a:t>
            </a:r>
            <a:r>
              <a:rPr lang="zh-CN" altLang="en-US" sz="3600" dirty="0" smtClean="0"/>
              <a:t>某</a:t>
            </a:r>
            <a:r>
              <a:rPr lang="en-US" sz="3600" dirty="0" smtClean="0"/>
              <a:t>8086</a:t>
            </a:r>
            <a:r>
              <a:rPr lang="zh-CN" altLang="en-US" sz="3600" dirty="0" smtClean="0"/>
              <a:t>系统中，</a:t>
            </a:r>
            <a:r>
              <a:rPr lang="en-US" altLang="zh-CN" sz="3600" dirty="0" smtClean="0"/>
              <a:t>8253</a:t>
            </a:r>
            <a:r>
              <a:rPr lang="zh-CN" altLang="en-US" sz="3600" dirty="0" smtClean="0"/>
              <a:t>基地址为</a:t>
            </a:r>
            <a:r>
              <a:rPr lang="en-US" sz="3600" dirty="0" smtClean="0"/>
              <a:t>310H</a:t>
            </a:r>
            <a:r>
              <a:rPr lang="zh-CN" altLang="en-US" sz="3600" dirty="0" smtClean="0"/>
              <a:t>，时钟频率</a:t>
            </a:r>
            <a:r>
              <a:rPr lang="en-US" sz="3600" dirty="0" smtClean="0"/>
              <a:t>1MHz</a:t>
            </a:r>
            <a:r>
              <a:rPr lang="zh-CN" altLang="en-US" sz="3600" dirty="0" smtClean="0"/>
              <a:t>， 要让</a:t>
            </a:r>
            <a:r>
              <a:rPr lang="en-US" sz="3600" dirty="0" smtClean="0"/>
              <a:t>3</a:t>
            </a:r>
            <a:r>
              <a:rPr lang="zh-CN" altLang="en-US" sz="3600" dirty="0" smtClean="0"/>
              <a:t>个计数通道实现如下功能：</a:t>
            </a:r>
            <a:endParaRPr lang="en-US" altLang="zh-CN" sz="3600" dirty="0" smtClean="0"/>
          </a:p>
          <a:p>
            <a:pPr marL="228600" indent="0">
              <a:spcBef>
                <a:spcPts val="0"/>
              </a:spcBef>
              <a:buNone/>
            </a:pPr>
            <a:r>
              <a:rPr lang="en-US" sz="3600" dirty="0" smtClean="0"/>
              <a:t>1</a:t>
            </a:r>
            <a:r>
              <a:rPr lang="zh-CN" altLang="en-US" sz="3600" dirty="0" smtClean="0"/>
              <a:t>）通道</a:t>
            </a:r>
            <a:r>
              <a:rPr lang="en-US" altLang="zh-CN" sz="3600" dirty="0" smtClean="0"/>
              <a:t>0</a:t>
            </a:r>
            <a:r>
              <a:rPr lang="zh-CN" altLang="en-US" sz="3600" dirty="0" smtClean="0"/>
              <a:t>，方式</a:t>
            </a:r>
            <a:r>
              <a:rPr lang="en-US" sz="3600" dirty="0" smtClean="0"/>
              <a:t>3</a:t>
            </a:r>
            <a:r>
              <a:rPr lang="zh-CN" altLang="en-US" sz="3600" dirty="0" smtClean="0"/>
              <a:t>，输出</a:t>
            </a:r>
            <a:r>
              <a:rPr lang="en-US" sz="3600" dirty="0" smtClean="0"/>
              <a:t>2kHz</a:t>
            </a:r>
            <a:r>
              <a:rPr lang="zh-CN" altLang="en-US" sz="3600" dirty="0" smtClean="0"/>
              <a:t>方波；</a:t>
            </a:r>
            <a:endParaRPr lang="zh-CN" altLang="en-US" sz="3600" dirty="0" smtClean="0"/>
          </a:p>
          <a:p>
            <a:pPr marL="228600" indent="0">
              <a:spcBef>
                <a:spcPts val="0"/>
              </a:spcBef>
              <a:buNone/>
            </a:pPr>
            <a:r>
              <a:rPr lang="en-US" sz="3600" dirty="0" smtClean="0"/>
              <a:t>2</a:t>
            </a:r>
            <a:r>
              <a:rPr lang="zh-CN" altLang="en-US" sz="3600" dirty="0" smtClean="0"/>
              <a:t>）通道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，产生宽度为</a:t>
            </a:r>
            <a:r>
              <a:rPr lang="en-US" sz="3600" dirty="0" smtClean="0"/>
              <a:t>480μs</a:t>
            </a:r>
            <a:r>
              <a:rPr lang="zh-CN" altLang="en-US" sz="3600" dirty="0" smtClean="0"/>
              <a:t>的单脉冲；</a:t>
            </a:r>
            <a:endParaRPr lang="zh-CN" altLang="en-US" sz="3600" dirty="0" smtClean="0"/>
          </a:p>
          <a:p>
            <a:pPr marL="228600" indent="0">
              <a:spcBef>
                <a:spcPts val="0"/>
              </a:spcBef>
              <a:buNone/>
            </a:pPr>
            <a:r>
              <a:rPr lang="en-US" sz="3600" dirty="0" smtClean="0"/>
              <a:t>3</a:t>
            </a:r>
            <a:r>
              <a:rPr lang="zh-CN" altLang="en-US" sz="3600" dirty="0" smtClean="0"/>
              <a:t>）通道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，硬件触发，输出单脉冲，时间常数</a:t>
            </a:r>
            <a:r>
              <a:rPr lang="en-US" sz="3600" dirty="0" smtClean="0"/>
              <a:t>26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600" dirty="0" smtClean="0"/>
              <a:t>   试设计电路，并编写各通道初始化程序。</a:t>
            </a:r>
            <a:endParaRPr lang="zh-CN" altLang="en-US" sz="3600" dirty="0" smtClean="0"/>
          </a:p>
          <a:p>
            <a:pPr>
              <a:buNone/>
            </a:pPr>
            <a:endParaRPr lang="zh-CN" altLang="en-US" sz="3600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7050" y="2228850"/>
            <a:ext cx="8134350" cy="423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3700" y="584200"/>
            <a:ext cx="8505825" cy="15113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ea typeface="黑体" panose="02010600030101010101" pitchFamily="2" charset="-122"/>
              </a:rPr>
              <a:t>1) </a:t>
            </a:r>
            <a:r>
              <a:rPr lang="zh-CN" altLang="en-US" dirty="0" smtClean="0">
                <a:ea typeface="黑体" panose="02010600030101010101" pitchFamily="2" charset="-122"/>
              </a:rPr>
              <a:t>硬件电路设计</a:t>
            </a:r>
            <a:endParaRPr lang="en-US" dirty="0" smtClean="0">
              <a:solidFill>
                <a:srgbClr val="FF0000"/>
              </a:solidFill>
              <a:ea typeface="黑体" panose="02010600030101010101" pitchFamily="2" charset="-122"/>
            </a:endParaRPr>
          </a:p>
          <a:p>
            <a:pPr marL="179705" indent="-17970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4</a:t>
            </a:r>
            <a:r>
              <a:rPr lang="zh-CN" altLang="en-US" sz="2800" dirty="0" smtClean="0"/>
              <a:t>个端口地址分别为</a:t>
            </a:r>
            <a:r>
              <a:rPr lang="en-US" sz="2800" dirty="0" smtClean="0"/>
              <a:t>310H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312H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314H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316H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179705" indent="-17970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3</a:t>
            </a:r>
            <a:r>
              <a:rPr lang="zh-CN" altLang="en-US" sz="2800" dirty="0" smtClean="0"/>
              <a:t>个通道的</a:t>
            </a:r>
            <a:r>
              <a:rPr lang="en-US" sz="2800" dirty="0" smtClean="0"/>
              <a:t>CLK</a:t>
            </a:r>
            <a:r>
              <a:rPr lang="zh-CN" altLang="en-US" sz="2800" dirty="0" smtClean="0"/>
              <a:t>连一起，均由频率</a:t>
            </a:r>
            <a:r>
              <a:rPr lang="en-US" sz="2800" dirty="0" smtClean="0"/>
              <a:t>1MHz</a:t>
            </a:r>
            <a:r>
              <a:rPr lang="zh-CN" altLang="en-US" sz="2800" dirty="0" smtClean="0"/>
              <a:t>时钟驱动。</a:t>
            </a:r>
            <a:endParaRPr 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673100"/>
            <a:ext cx="8372475" cy="5626100"/>
          </a:xfrm>
        </p:spPr>
        <p:txBody>
          <a:bodyPr/>
          <a:lstStyle/>
          <a:p>
            <a:pPr algn="just">
              <a:buNone/>
            </a:pPr>
            <a:r>
              <a:rPr lang="en-US" altLang="zh-CN" dirty="0" smtClean="0">
                <a:ea typeface="黑体" panose="02010600030101010101" pitchFamily="2" charset="-122"/>
              </a:rPr>
              <a:t>2) </a:t>
            </a:r>
            <a:r>
              <a:rPr lang="zh-CN" altLang="en-US" dirty="0" smtClean="0">
                <a:ea typeface="黑体" panose="02010600030101010101" pitchFamily="2" charset="-122"/>
              </a:rPr>
              <a:t>软件设计</a:t>
            </a:r>
            <a:endParaRPr lang="en-US" altLang="zh-CN" dirty="0" smtClean="0">
              <a:ea typeface="黑体" panose="0201060003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通道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设为方式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GATE0</a:t>
            </a:r>
            <a:r>
              <a:rPr lang="zh-CN" altLang="en-US" sz="2800" dirty="0" smtClean="0"/>
              <a:t>应接</a:t>
            </a:r>
            <a:r>
              <a:rPr lang="en-US" sz="2800" dirty="0" smtClean="0"/>
              <a:t>+5V</a:t>
            </a:r>
            <a:r>
              <a:rPr lang="zh-CN" altLang="en-US" sz="2800" dirty="0" smtClean="0"/>
              <a:t>，若输出</a:t>
            </a:r>
            <a:r>
              <a:rPr lang="en-US" sz="2800" dirty="0" smtClean="0"/>
              <a:t>2kHz</a:t>
            </a:r>
            <a:r>
              <a:rPr lang="zh-CN" altLang="en-US" sz="2800" dirty="0" smtClean="0"/>
              <a:t>连续方波，时间常数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=1MHz/2kHz=500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sz="2800" dirty="0" smtClean="0"/>
              <a:t>        控制字为：</a:t>
            </a:r>
            <a:r>
              <a:rPr lang="en-US" altLang="zh-CN" sz="2800" dirty="0" smtClean="0"/>
              <a:t>00110111B</a:t>
            </a:r>
            <a:endParaRPr lang="zh-CN" altLang="en-US" sz="2800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通道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设为方式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，构成单稳态电路，由</a:t>
            </a:r>
            <a:r>
              <a:rPr lang="en-US" sz="2800" dirty="0" smtClean="0"/>
              <a:t>GATE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的正跳变触发。若单脉冲宽度</a:t>
            </a:r>
            <a:r>
              <a:rPr lang="en-US" altLang="zh-CN" sz="2800" dirty="0" smtClean="0"/>
              <a:t>=</a:t>
            </a:r>
            <a:r>
              <a:rPr lang="en-US" sz="2800" dirty="0" smtClean="0"/>
              <a:t>480μs</a:t>
            </a:r>
            <a:r>
              <a:rPr lang="zh-CN" altLang="en-US" sz="2800" dirty="0" smtClean="0"/>
              <a:t>，应取时间常数： 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=480μs/1μs=480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sz="2800" dirty="0" smtClean="0"/>
              <a:t>         控制字为</a:t>
            </a:r>
            <a:r>
              <a:rPr lang="en-US" altLang="zh-CN" sz="2800" dirty="0" smtClean="0"/>
              <a:t>:   01110011B</a:t>
            </a:r>
            <a:endParaRPr lang="en-US" altLang="zh-CN" sz="2800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通道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工作于方式</a:t>
            </a:r>
            <a:r>
              <a:rPr lang="en-US" sz="2800" dirty="0" smtClean="0"/>
              <a:t>5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N</a:t>
            </a:r>
            <a:r>
              <a:rPr lang="en-US" altLang="zh-CN" sz="2800" baseline="-25000" dirty="0" smtClean="0"/>
              <a:t>2</a:t>
            </a:r>
            <a:r>
              <a:rPr lang="en-US" sz="2800" dirty="0" smtClean="0"/>
              <a:t>=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GATE</a:t>
            </a:r>
            <a:r>
              <a:rPr lang="en-US" sz="2800" baseline="-25000" dirty="0" smtClean="0"/>
              <a:t>2</a:t>
            </a:r>
            <a:r>
              <a:rPr lang="zh-CN" altLang="en-US" sz="2800" dirty="0" smtClean="0"/>
              <a:t>的正跳变触发计数，计到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时输出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个负脉冲。已知</a:t>
            </a:r>
            <a:r>
              <a:rPr lang="en-US" sz="2800" dirty="0" smtClean="0"/>
              <a:t>N</a:t>
            </a:r>
            <a:r>
              <a:rPr lang="en-US" altLang="zh-CN" sz="2800" baseline="-25000" dirty="0" smtClean="0"/>
              <a:t>2</a:t>
            </a:r>
            <a:r>
              <a:rPr lang="en-US" sz="2800" dirty="0" smtClean="0"/>
              <a:t>=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控制字为：</a:t>
            </a:r>
            <a:r>
              <a:rPr lang="en-US" altLang="zh-CN" sz="2800" dirty="0" smtClean="0"/>
              <a:t>10011011B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 marL="441325" indent="-441325"/>
            <a:r>
              <a:rPr lang="zh-CN" altLang="en-US" dirty="0" smtClean="0"/>
              <a:t>通道</a:t>
            </a:r>
            <a:r>
              <a:rPr lang="en-US" dirty="0" smtClean="0"/>
              <a:t>0</a:t>
            </a:r>
            <a:r>
              <a:rPr lang="zh-CN" altLang="en-US" dirty="0" smtClean="0"/>
              <a:t>初始化程序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 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316H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；控制口地址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00110111B	</a:t>
            </a:r>
            <a:endParaRPr lang="en-US" sz="2600" dirty="0" smtClean="0"/>
          </a:p>
          <a:p>
            <a:pPr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控制字，先读写低字节，方式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；写入方式字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310H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00H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；先写入低字节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05H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；高字节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；后写入高字节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⁻"/>
            </a:pPr>
            <a:endParaRPr lang="zh-CN" altLang="en-US" sz="2600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549900"/>
          </a:xfrm>
        </p:spPr>
        <p:txBody>
          <a:bodyPr/>
          <a:lstStyle/>
          <a:p>
            <a:r>
              <a:rPr lang="zh-CN" altLang="en-US" dirty="0" smtClean="0"/>
              <a:t>通道</a:t>
            </a:r>
            <a:r>
              <a:rPr lang="en-US" dirty="0" smtClean="0"/>
              <a:t>1</a:t>
            </a:r>
            <a:r>
              <a:rPr lang="zh-CN" altLang="en-US" dirty="0" smtClean="0"/>
              <a:t>初始化程序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316H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；控制口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01110011B	</a:t>
            </a:r>
            <a:endParaRPr lang="en-US" sz="2600" dirty="0" smtClean="0"/>
          </a:p>
          <a:p>
            <a:pPr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方式字，先读写低字节，方式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312H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80H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04H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；高字节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可编程计数器</a:t>
            </a:r>
            <a:r>
              <a:rPr lang="en-US" altLang="zh-CN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定时器利用硬件电路和中断来控制定时，定时时间由软件确定，精确、灵活；还能对外部事件计数。</a:t>
            </a:r>
            <a:endParaRPr lang="zh-CN" altLang="en-US" sz="2800" dirty="0" smtClean="0">
              <a:solidFill>
                <a:srgbClr val="FFFF00"/>
              </a:solidFill>
              <a:ea typeface="黑体" panose="0201060003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8253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是一种典型的可编程计数器</a:t>
            </a:r>
            <a:r>
              <a:rPr lang="en-US" altLang="zh-CN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定时器，也称可编程间隔定时器</a:t>
            </a:r>
            <a:r>
              <a:rPr lang="en-US" altLang="zh-CN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(</a:t>
            </a:r>
            <a:r>
              <a:rPr 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Programmable Interval Timer)</a:t>
            </a:r>
            <a:endParaRPr lang="en-US" sz="2800" dirty="0" smtClean="0">
              <a:solidFill>
                <a:srgbClr val="FFFF00"/>
              </a:solidFill>
              <a:ea typeface="黑体" panose="0201060003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内部具有</a:t>
            </a:r>
            <a:r>
              <a:rPr lang="en-US" altLang="zh-CN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个相互独立的</a:t>
            </a:r>
            <a:r>
              <a:rPr lang="en-US" altLang="zh-CN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16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位计数器通道；通过编程，每个通道可按</a:t>
            </a:r>
            <a:r>
              <a:rPr lang="en-US" altLang="zh-CN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6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种不同的方式工作；可按二进制或</a:t>
            </a:r>
            <a:r>
              <a:rPr lang="en-US" altLang="zh-CN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BCD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码计数，最高计数频率</a:t>
            </a:r>
            <a:r>
              <a:rPr lang="en-US" altLang="zh-CN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2MHz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；采用倒计数方式，预先置入初值再进行减</a:t>
            </a:r>
            <a:r>
              <a:rPr lang="en-US" altLang="zh-CN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计数。</a:t>
            </a:r>
            <a:endParaRPr lang="zh-CN" altLang="en-US" sz="2800" dirty="0" smtClean="0">
              <a:solidFill>
                <a:srgbClr val="FFFF00"/>
              </a:solidFill>
              <a:ea typeface="黑体" panose="0201060003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FF00"/>
                </a:solidFill>
                <a:ea typeface="黑体" panose="02010600030101010101" pitchFamily="2" charset="-122"/>
              </a:rPr>
              <a:t>还可用于可编程方波频率产生器、分频器、程控单脉冲发生器等多种场合。</a:t>
            </a:r>
            <a:endParaRPr lang="zh-CN" altLang="en-US" sz="2800" dirty="0" smtClean="0">
              <a:solidFill>
                <a:srgbClr val="FFFF00"/>
              </a:solidFill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762000"/>
            <a:ext cx="8372475" cy="5594350"/>
          </a:xfrm>
        </p:spPr>
        <p:txBody>
          <a:bodyPr/>
          <a:lstStyle/>
          <a:p>
            <a:r>
              <a:rPr lang="zh-CN" altLang="en-US" dirty="0" smtClean="0"/>
              <a:t>通道</a:t>
            </a:r>
            <a:r>
              <a:rPr lang="en-US" dirty="0" smtClean="0"/>
              <a:t>2</a:t>
            </a:r>
            <a:r>
              <a:rPr lang="zh-CN" altLang="en-US" dirty="0" smtClean="0"/>
              <a:t>初始化程序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316H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10011011B	</a:t>
            </a:r>
            <a:endParaRPr lang="en-US" sz="2600" dirty="0" smtClean="0"/>
          </a:p>
          <a:p>
            <a:pPr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控制字，只读写低字节，方式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5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314H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26H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；只写入低字节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080" y="742950"/>
            <a:ext cx="8372475" cy="5746750"/>
          </a:xfrm>
        </p:spPr>
        <p:txBody>
          <a:bodyPr/>
          <a:p>
            <a:pPr marL="0" indent="0">
              <a:buNone/>
            </a:pPr>
            <a:r>
              <a:rPr lang="zh-CN" altLang="en-US"/>
              <a:t>例：现有时钟</a:t>
            </a:r>
            <a:r>
              <a:rPr lang="en-US" altLang="zh-CN"/>
              <a:t>2MHz</a:t>
            </a:r>
            <a:r>
              <a:rPr lang="zh-CN" altLang="en-US"/>
              <a:t>，要求定时器</a:t>
            </a:r>
            <a:r>
              <a:rPr lang="en-US" altLang="zh-CN"/>
              <a:t>1</a:t>
            </a:r>
            <a:r>
              <a:rPr lang="zh-CN" altLang="en-US"/>
              <a:t>输出</a:t>
            </a:r>
            <a:r>
              <a:rPr lang="en-US" altLang="zh-CN"/>
              <a:t>1Hz</a:t>
            </a:r>
            <a:r>
              <a:rPr lang="zh-CN" altLang="en-US"/>
              <a:t>脉冲，试编写程序实现。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答：</a:t>
            </a:r>
            <a:r>
              <a:rPr lang="en-US" altLang="zh-CN"/>
              <a:t>2MHZ/1Hz=2000000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个定时器无法实现，所以需</a:t>
            </a:r>
            <a:r>
              <a:rPr lang="en-US" altLang="zh-CN"/>
              <a:t>2</a:t>
            </a:r>
            <a:r>
              <a:rPr lang="zh-CN" altLang="en-US"/>
              <a:t>个计数器级联，可用</a:t>
            </a:r>
            <a:r>
              <a:rPr lang="zh-CN" altLang="en-US">
                <a:sym typeface="+mn-ea"/>
              </a:rPr>
              <a:t>计数器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的输出脉冲作为计数器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的时钟输入，可设定计数器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工作在方式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，分频</a:t>
            </a:r>
            <a:r>
              <a:rPr lang="en-US" altLang="zh-CN">
                <a:sym typeface="+mn-ea"/>
              </a:rPr>
              <a:t>400</a:t>
            </a:r>
            <a:r>
              <a:rPr lang="zh-CN" altLang="en-US">
                <a:sym typeface="+mn-ea"/>
              </a:rPr>
              <a:t>；计数器工作在方式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，分频</a:t>
            </a:r>
            <a:r>
              <a:rPr lang="en-US" altLang="zh-CN">
                <a:sym typeface="+mn-ea"/>
              </a:rPr>
              <a:t>5000.</a:t>
            </a:r>
            <a:r>
              <a:rPr lang="zh-CN" altLang="en-US">
                <a:sym typeface="+mn-ea"/>
              </a:rPr>
              <a:t>则计数器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的方式控制字为</a:t>
            </a:r>
            <a:r>
              <a:rPr lang="en-US" altLang="zh-CN">
                <a:sym typeface="+mn-ea"/>
              </a:rPr>
              <a:t>00100111</a:t>
            </a:r>
            <a:r>
              <a:rPr lang="zh-CN" altLang="en-US">
                <a:sym typeface="+mn-ea"/>
              </a:rPr>
              <a:t>，计数器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的方式控制字为</a:t>
            </a:r>
            <a:r>
              <a:rPr lang="en-US" altLang="zh-CN">
                <a:sym typeface="+mn-ea"/>
              </a:rPr>
              <a:t>01100101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080" y="676910"/>
            <a:ext cx="8372475" cy="5812790"/>
          </a:xfrm>
        </p:spPr>
        <p:txBody>
          <a:bodyPr/>
          <a:p>
            <a:pPr marL="0" indent="0">
              <a:buNone/>
            </a:pPr>
            <a:r>
              <a:rPr lang="zh-CN" altLang="en-US"/>
              <a:t>例，某微机系统中，</a:t>
            </a:r>
            <a:r>
              <a:rPr lang="en-US" altLang="zh-CN"/>
              <a:t>8253</a:t>
            </a:r>
            <a:r>
              <a:rPr lang="zh-CN" altLang="en-US"/>
              <a:t>端口地址为</a:t>
            </a:r>
            <a:r>
              <a:rPr lang="en-US" altLang="zh-CN"/>
              <a:t>40~43H</a:t>
            </a:r>
            <a:r>
              <a:rPr lang="zh-CN" altLang="en-US"/>
              <a:t>，时钟频率为</a:t>
            </a:r>
            <a:r>
              <a:rPr lang="en-US" altLang="zh-CN"/>
              <a:t>100KHz</a:t>
            </a:r>
            <a:r>
              <a:rPr lang="zh-CN" altLang="en-US"/>
              <a:t>。要求通道</a:t>
            </a:r>
            <a:r>
              <a:rPr lang="en-US" altLang="zh-CN"/>
              <a:t>0</a:t>
            </a:r>
            <a:r>
              <a:rPr lang="zh-CN" altLang="en-US"/>
              <a:t>每秒钟向</a:t>
            </a:r>
            <a:r>
              <a:rPr lang="en-US" altLang="zh-CN"/>
              <a:t>CPU</a:t>
            </a:r>
            <a:r>
              <a:rPr lang="zh-CN" altLang="en-US"/>
              <a:t>发出</a:t>
            </a:r>
            <a:r>
              <a:rPr lang="en-US" altLang="zh-CN"/>
              <a:t>50</a:t>
            </a:r>
            <a:r>
              <a:rPr lang="zh-CN" altLang="en-US"/>
              <a:t>次中断，试编程实现。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答：</a:t>
            </a:r>
            <a:r>
              <a:rPr lang="en-US" altLang="zh-CN"/>
              <a:t>n=1MHz/50=2000</a:t>
            </a:r>
            <a:endParaRPr lang="en-US" altLang="zh-CN"/>
          </a:p>
          <a:p>
            <a:pPr marL="441325" indent="-441325">
              <a:spcBef>
                <a:spcPts val="600"/>
              </a:spcBef>
            </a:pPr>
            <a:r>
              <a:rPr lang="en-US" altLang="zh-CN"/>
              <a:t>        </a:t>
            </a:r>
            <a:r>
              <a:rPr lang="zh-CN" altLang="en-US" dirty="0" smtClean="0">
                <a:sym typeface="+mn-ea"/>
              </a:rPr>
              <a:t>对计数器</a:t>
            </a:r>
            <a:r>
              <a:rPr lang="en-US" dirty="0" smtClean="0">
                <a:sym typeface="+mn-ea"/>
              </a:rPr>
              <a:t>0</a:t>
            </a:r>
            <a:r>
              <a:rPr lang="zh-CN" altLang="en-US" dirty="0" smtClean="0">
                <a:sym typeface="+mn-ea"/>
              </a:rPr>
              <a:t>进行初始化的程序</a:t>
            </a:r>
            <a:r>
              <a:rPr lang="en-US" dirty="0" smtClean="0">
                <a:sym typeface="+mn-ea"/>
              </a:rPr>
              <a:t>: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ym typeface="+mn-ea"/>
              </a:rPr>
              <a:t>       </a:t>
            </a:r>
            <a:r>
              <a:rPr lang="en-US" dirty="0" smtClean="0">
                <a:sym typeface="+mn-ea"/>
              </a:rPr>
              <a:t>MOV	AL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00100110B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	</a:t>
            </a:r>
            <a:endParaRPr lang="en-US" altLang="zh-CN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ym typeface="+mn-ea"/>
              </a:rPr>
              <a:t>       </a:t>
            </a:r>
            <a:r>
              <a:rPr lang="en-US" dirty="0" smtClean="0">
                <a:sym typeface="+mn-ea"/>
              </a:rPr>
              <a:t>OUT	43H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AL		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ym typeface="+mn-ea"/>
              </a:rPr>
              <a:t>       </a:t>
            </a:r>
            <a:r>
              <a:rPr lang="en-US" dirty="0" smtClean="0">
                <a:sym typeface="+mn-ea"/>
              </a:rPr>
              <a:t>MOV	AX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altLang="zh-CN" dirty="0" smtClean="0">
                <a:sym typeface="+mn-ea"/>
              </a:rPr>
              <a:t>2</a:t>
            </a:r>
            <a:r>
              <a:rPr lang="en-US" dirty="0" smtClean="0">
                <a:sym typeface="+mn-ea"/>
              </a:rPr>
              <a:t>000		</a:t>
            </a:r>
            <a:endParaRPr lang="en-US" dirty="0" smtClean="0">
              <a:sym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ym typeface="+mn-ea"/>
              </a:rPr>
              <a:t>       </a:t>
            </a:r>
            <a:r>
              <a:rPr lang="en-US" dirty="0" smtClean="0">
                <a:sym typeface="+mn-ea"/>
              </a:rPr>
              <a:t>OUT	40H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AL		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ym typeface="+mn-ea"/>
              </a:rPr>
              <a:t>       </a:t>
            </a:r>
            <a:r>
              <a:rPr lang="en-US" dirty="0" smtClean="0">
                <a:sym typeface="+mn-ea"/>
              </a:rPr>
              <a:t>MOV	AL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AH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ym typeface="+mn-ea"/>
              </a:rPr>
              <a:t>       </a:t>
            </a:r>
            <a:r>
              <a:rPr lang="en-US" dirty="0" smtClean="0">
                <a:sym typeface="+mn-ea"/>
              </a:rPr>
              <a:t>OUT	40H</a:t>
            </a:r>
            <a:r>
              <a:rPr lang="zh-CN" altLang="en-US" dirty="0" smtClean="0">
                <a:sym typeface="+mn-ea"/>
              </a:rPr>
              <a:t>，</a:t>
            </a:r>
            <a:r>
              <a:rPr lang="en-US" dirty="0" smtClean="0">
                <a:sym typeface="+mn-ea"/>
              </a:rPr>
              <a:t>AL		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990600" y="2597785"/>
            <a:ext cx="752602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413385" y="792480"/>
            <a:ext cx="831723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 dirty="0" smtClean="0">
                <a:sym typeface="+mn-ea"/>
              </a:rPr>
              <a:t>用</a:t>
            </a:r>
            <a:r>
              <a:rPr lang="en-US" sz="3600" b="1" dirty="0" smtClean="0">
                <a:sym typeface="+mn-ea"/>
              </a:rPr>
              <a:t>8253</a:t>
            </a:r>
            <a:r>
              <a:rPr lang="zh-CN" altLang="en-US" sz="3600" b="1" dirty="0" smtClean="0">
                <a:sym typeface="+mn-ea"/>
              </a:rPr>
              <a:t>控制</a:t>
            </a:r>
            <a:r>
              <a:rPr lang="en-US" sz="3600" b="1" dirty="0" smtClean="0">
                <a:sym typeface="+mn-ea"/>
              </a:rPr>
              <a:t>LED</a:t>
            </a:r>
            <a:r>
              <a:rPr lang="zh-CN" altLang="en-US" sz="3600" b="1" dirty="0" smtClean="0">
                <a:sym typeface="+mn-ea"/>
              </a:rPr>
              <a:t>发光管的点亮和熄灭，要求点亮</a:t>
            </a:r>
            <a:r>
              <a:rPr lang="en-US" sz="3600" b="1" dirty="0" smtClean="0">
                <a:sym typeface="+mn-ea"/>
              </a:rPr>
              <a:t>10</a:t>
            </a:r>
            <a:r>
              <a:rPr lang="en-US" altLang="zh-CN" sz="3600" b="1" dirty="0" smtClean="0">
                <a:sym typeface="+mn-ea"/>
              </a:rPr>
              <a:t>s</a:t>
            </a:r>
            <a:r>
              <a:rPr lang="zh-CN" altLang="en-US" sz="3600" b="1" dirty="0" smtClean="0">
                <a:sym typeface="+mn-ea"/>
              </a:rPr>
              <a:t>，熄灭</a:t>
            </a:r>
            <a:r>
              <a:rPr lang="en-US" sz="3600" b="1" dirty="0" smtClean="0">
                <a:sym typeface="+mn-ea"/>
              </a:rPr>
              <a:t>10</a:t>
            </a:r>
            <a:r>
              <a:rPr lang="en-US" altLang="zh-CN" sz="3600" b="1" dirty="0" smtClean="0">
                <a:sym typeface="+mn-ea"/>
              </a:rPr>
              <a:t>s</a:t>
            </a:r>
            <a:r>
              <a:rPr lang="zh-CN" altLang="en-US" sz="3600" b="1" dirty="0" smtClean="0">
                <a:sym typeface="+mn-ea"/>
              </a:rPr>
              <a:t>，再重复。</a:t>
            </a:r>
            <a:endParaRPr lang="zh-CN" altLang="en-US" sz="3600" b="1"/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206500"/>
            <a:ext cx="8229600" cy="674688"/>
          </a:xfrm>
        </p:spPr>
        <p:txBody>
          <a:bodyPr/>
          <a:lstStyle/>
          <a:p>
            <a:r>
              <a:rPr lang="en-US" altLang="zh-CN" sz="5400" dirty="0" smtClean="0">
                <a:latin typeface="+mn-lt"/>
                <a:ea typeface="华文中宋" panose="02010600040101010101" pitchFamily="2" charset="-122"/>
                <a:cs typeface="Times New Roman" panose="02020603050405020304"/>
              </a:rPr>
              <a:t>§</a:t>
            </a:r>
            <a:r>
              <a:rPr lang="en-US" altLang="zh-CN" sz="5400" dirty="0" smtClean="0">
                <a:latin typeface="+mn-lt"/>
                <a:ea typeface="华文中宋" panose="02010600040101010101" pitchFamily="2" charset="-122"/>
              </a:rPr>
              <a:t>7.1  8253</a:t>
            </a:r>
            <a:r>
              <a:rPr lang="zh-CN" altLang="en-US" sz="5400" dirty="0" smtClean="0">
                <a:latin typeface="+mn-lt"/>
                <a:ea typeface="华文中宋" panose="02010600040101010101" pitchFamily="2" charset="-122"/>
              </a:rPr>
              <a:t>的工作原理</a:t>
            </a:r>
            <a:endParaRPr lang="zh-CN" altLang="en-US" sz="5400" dirty="0"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50" y="2717800"/>
            <a:ext cx="7467600" cy="2222500"/>
          </a:xfrm>
        </p:spPr>
        <p:txBody>
          <a:bodyPr/>
          <a:lstStyle/>
          <a:p>
            <a:pPr algn="just">
              <a:buNone/>
            </a:pPr>
            <a:r>
              <a:rPr 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7.1.1  8253</a:t>
            </a:r>
            <a:r>
              <a:rPr lang="zh-CN" altLang="en-US" sz="36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的内部结构和引脚信号</a:t>
            </a:r>
            <a:endParaRPr lang="en-US" altLang="zh-CN" sz="3600" dirty="0" smtClean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7.1.2 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初始化编程和门控信号功能</a:t>
            </a:r>
            <a:endParaRPr lang="en-US" altLang="zh-CN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7.1.3  8253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的工作方式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8150" y="258445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7.1.1  8253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的内部结构和引脚信号</a:t>
            </a:r>
            <a:endParaRPr lang="zh-CN" altLang="en-US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584200"/>
            <a:ext cx="3467100" cy="674688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0030101010101" pitchFamily="2" charset="-122"/>
              </a:rPr>
              <a:t>8253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0030101010101" pitchFamily="2" charset="-122"/>
              </a:rPr>
              <a:t>内部结构</a:t>
            </a:r>
            <a:endParaRPr lang="en-US" sz="2800" dirty="0">
              <a:solidFill>
                <a:srgbClr val="FFFF00"/>
              </a:solidFill>
              <a:latin typeface="+mn-lt"/>
              <a:ea typeface="黑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50950"/>
            <a:ext cx="5741670" cy="496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60720" y="1005840"/>
            <a:ext cx="333375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0030101010101" pitchFamily="2" charset="-122"/>
                <a:sym typeface="Wingdings 3" panose="05040102010807070707"/>
              </a:rPr>
              <a:t>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0030101010101" pitchFamily="2" charset="-122"/>
              </a:rPr>
              <a:t>内部结构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0030101010101" pitchFamily="2" charset="-122"/>
              </a:rPr>
              <a:t>包含以下几部分：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0030101010101" pitchFamily="2" charset="-122"/>
            </a:endParaRPr>
          </a:p>
          <a:p>
            <a:pPr marL="342900" lvl="0" indent="-342900" algn="l">
              <a:spcBef>
                <a:spcPts val="60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0030101010101" pitchFamily="2" charset="-122"/>
              </a:rPr>
              <a:t>数据总线缓冲器</a:t>
            </a:r>
            <a:endParaRPr kumimoji="0" lang="en-US" altLang="zh-CN" sz="2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0030101010101" pitchFamily="2" charset="-122"/>
              </a:rPr>
              <a:t>读</a:t>
            </a:r>
            <a:r>
              <a:rPr kumimoji="0" lang="en-US" altLang="zh-CN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0030101010101" pitchFamily="2" charset="-122"/>
              </a:rPr>
              <a:t>/</a:t>
            </a:r>
            <a:r>
              <a:rPr kumimoji="0" lang="zh-CN" altLang="en-US" sz="26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0030101010101" pitchFamily="2" charset="-122"/>
              </a:rPr>
              <a:t>写控制逻辑</a:t>
            </a:r>
            <a:endParaRPr kumimoji="0" lang="en-US" altLang="zh-CN" sz="2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0030101010101" pitchFamily="2" charset="-122"/>
              </a:rPr>
              <a:t>计数器或计数通道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0030101010101" pitchFamily="2" charset="-122"/>
              </a:rPr>
              <a:t>0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0030101010101" pitchFamily="2" charset="-122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0030101010101" pitchFamily="2" charset="-122"/>
              </a:rPr>
              <a:t>3</a:t>
            </a:r>
            <a:endParaRPr kumimoji="0" lang="en-US" altLang="zh-CN" sz="26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0030101010101" pitchFamily="2" charset="-122"/>
              </a:rPr>
              <a:t>控制字寄存器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80000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0030101010101" pitchFamily="2" charset="-122"/>
              </a:rPr>
              <a:t>从图中也可看到各部件相应的引脚信号。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0030101010101" pitchFamily="2" charset="-122"/>
              </a:rPr>
              <a:t>2. 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0030101010101" pitchFamily="2" charset="-122"/>
              </a:rPr>
              <a:t>读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0030101010101" pitchFamily="2" charset="-122"/>
              </a:rPr>
              <a:t>/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0030101010101" pitchFamily="2" charset="-122"/>
              </a:rPr>
              <a:t>写控制逻辑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黑体" panose="02010600030101010101" pitchFamily="2" charset="-122"/>
              </a:rPr>
              <a:t>接收控制总线的输入信号，组合后形成各种控制信号。可接收的信号有</a:t>
            </a:r>
            <a:r>
              <a:rPr lang="en-US" dirty="0" smtClean="0">
                <a:ea typeface="黑体" panose="02010600030101010101" pitchFamily="2" charset="-122"/>
              </a:rPr>
              <a:t>:</a:t>
            </a:r>
            <a:endParaRPr lang="zh-CN" altLang="en-US" dirty="0" smtClean="0">
              <a:ea typeface="黑体" panose="02010600030101010101" pitchFamily="2" charset="-122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）片选信号       ，由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I/O 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端口译码电路产生</a:t>
            </a:r>
            <a:endParaRPr lang="en-US" altLang="zh-CN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）读信号        ，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读取选定计数器中的内容</a:t>
            </a:r>
            <a:endParaRPr lang="zh-CN" altLang="en-US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）写信号        ，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CPU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写入计数初值，或控制字</a:t>
            </a:r>
            <a:endParaRPr lang="zh-CN" altLang="en-US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4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800" baseline="-25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0  </a:t>
            </a:r>
            <a:r>
              <a:rPr lang="zh-CN" alt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，端口选择信号，即</a:t>
            </a:r>
            <a:endParaRPr lang="en-US" altLang="zh-CN" sz="28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    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=00</a:t>
            </a:r>
            <a:r>
              <a:rPr lang="zh-CN" altLang="en-US" sz="2800" dirty="0" smtClean="0"/>
              <a:t>，通道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；   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=01</a:t>
            </a:r>
            <a:r>
              <a:rPr lang="zh-CN" altLang="en-US" sz="2800" dirty="0" smtClean="0"/>
              <a:t>，通道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buNone/>
            </a:pPr>
            <a:r>
              <a:rPr lang="en-US" sz="2800" dirty="0" smtClean="0"/>
              <a:t>    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=10</a:t>
            </a:r>
            <a:r>
              <a:rPr lang="zh-CN" altLang="en-US" sz="2800" dirty="0" smtClean="0"/>
              <a:t>，通道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；   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=11</a:t>
            </a:r>
            <a:r>
              <a:rPr lang="zh-CN" altLang="en-US" sz="2800" dirty="0" smtClean="0"/>
              <a:t>，控制字寄存器</a:t>
            </a:r>
            <a:endParaRPr lang="zh-CN" altLang="en-US" sz="2800" dirty="0" smtClean="0"/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82850" y="2362200"/>
          <a:ext cx="645833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2850" y="2362200"/>
                        <a:ext cx="645833" cy="5778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27250" y="2940050"/>
          <a:ext cx="7143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3" imgW="6400800" imgH="4876800" progId="Equation.DSMT4">
                  <p:embed/>
                </p:oleObj>
              </mc:Choice>
              <mc:Fallback>
                <p:oleObj name="Equation" r:id="rId3" imgW="6400800" imgH="48768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7250" y="2940050"/>
                        <a:ext cx="714375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038350" y="3429000"/>
          <a:ext cx="850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7620000" imgH="5181600" progId="Equation.DSMT4">
                  <p:embed/>
                </p:oleObj>
              </mc:Choice>
              <mc:Fallback>
                <p:oleObj name="Equation" r:id="rId5" imgW="7620000" imgH="51816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8350" y="3429000"/>
                        <a:ext cx="8509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84200"/>
            <a:ext cx="8229600" cy="674688"/>
          </a:xfrm>
        </p:spPr>
        <p:txBody>
          <a:bodyPr/>
          <a:lstStyle/>
          <a:p>
            <a:r>
              <a:rPr lang="zh-CN" altLang="en-US" sz="3600" dirty="0" smtClean="0">
                <a:latin typeface="+mn-ea"/>
                <a:ea typeface="+mn-ea"/>
              </a:rPr>
              <a:t>输入信号组合形成的控制功能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450" y="1384300"/>
            <a:ext cx="3422650" cy="5105400"/>
          </a:xfrm>
        </p:spPr>
        <p:txBody>
          <a:bodyPr/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=0</a:t>
            </a:r>
            <a:r>
              <a:rPr lang="zh-CN" altLang="en-US" sz="2800" dirty="0" smtClean="0"/>
              <a:t>时，才能工作</a:t>
            </a:r>
            <a:endParaRPr lang="en-US" altLang="zh-CN" sz="2800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=0</a:t>
            </a:r>
            <a:r>
              <a:rPr lang="zh-CN" altLang="en-US" sz="2800" dirty="0" smtClean="0"/>
              <a:t>时，可向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个计数器和控制口写入数据</a:t>
            </a:r>
            <a:endParaRPr lang="en-US" altLang="zh-CN" sz="2800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=0</a:t>
            </a:r>
            <a:r>
              <a:rPr lang="zh-CN" altLang="en-US" sz="2800" dirty="0" smtClean="0"/>
              <a:t>时，可从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个计数器读出数据，但不能读控制口。</a:t>
            </a:r>
            <a:endParaRPr lang="en-US" altLang="zh-CN" sz="2800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和       都为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时为非法操作。</a:t>
            </a:r>
            <a:endParaRPr lang="zh-CN" altLang="en-US" sz="2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" y="1873250"/>
            <a:ext cx="5401778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549900" y="1295400"/>
          <a:ext cx="646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5791200" imgH="5181600" progId="Equation.DSMT4">
                  <p:embed/>
                </p:oleObj>
              </mc:Choice>
              <mc:Fallback>
                <p:oleObj name="Equation" r:id="rId2" imgW="57912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9900" y="1295400"/>
                        <a:ext cx="646113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549900" y="3473450"/>
          <a:ext cx="7143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4" imgW="6400800" imgH="4876800" progId="Equation.DSMT4">
                  <p:embed/>
                </p:oleObj>
              </mc:Choice>
              <mc:Fallback>
                <p:oleObj name="Equation" r:id="rId4" imgW="6400800" imgH="48768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9900" y="3473450"/>
                        <a:ext cx="714375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594350" y="5029200"/>
          <a:ext cx="7143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6" imgW="6400800" imgH="4876800" progId="Equation.DSMT4">
                  <p:embed/>
                </p:oleObj>
              </mc:Choice>
              <mc:Fallback>
                <p:oleObj name="Equation" r:id="rId6" imgW="6400800" imgH="4876800" progId="Equation.DSMT4">
                  <p:embed/>
                  <p:pic>
                    <p:nvPicPr>
                      <p:cNvPr id="0" name="图片 307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94350" y="5029200"/>
                        <a:ext cx="714375" cy="544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705600" y="4984750"/>
          <a:ext cx="850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8" imgW="7620000" imgH="5181600" progId="Equation.DSMT4">
                  <p:embed/>
                </p:oleObj>
              </mc:Choice>
              <mc:Fallback>
                <p:oleObj name="Equation" r:id="rId8" imgW="7620000" imgH="5181600" progId="Equation.DSMT4">
                  <p:embed/>
                  <p:pic>
                    <p:nvPicPr>
                      <p:cNvPr id="0" name="图片 307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05600" y="4984750"/>
                        <a:ext cx="8509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5505450" y="1962150"/>
          <a:ext cx="8493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0" imgW="7620000" imgH="5181600" progId="Equation.DSMT4">
                  <p:embed/>
                </p:oleObj>
              </mc:Choice>
              <mc:Fallback>
                <p:oleObj name="Equation" r:id="rId10" imgW="7620000" imgH="5181600" progId="Equation.DSMT4">
                  <p:embed/>
                  <p:pic>
                    <p:nvPicPr>
                      <p:cNvPr id="0" name="图片 307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5450" y="1962150"/>
                        <a:ext cx="849313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3862</Words>
  <Application>WPS 演示</Application>
  <PresentationFormat>全屏显示(4:3)</PresentationFormat>
  <Paragraphs>220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32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黑体</vt:lpstr>
      <vt:lpstr>华文隶书</vt:lpstr>
      <vt:lpstr>楷体_GB2312</vt:lpstr>
      <vt:lpstr>华文琥珀</vt:lpstr>
      <vt:lpstr>华文中宋</vt:lpstr>
      <vt:lpstr>Times New Roman</vt:lpstr>
      <vt:lpstr>Wingdings 3</vt:lpstr>
      <vt:lpstr>Symbol</vt:lpstr>
      <vt:lpstr>微软雅黑</vt:lpstr>
      <vt:lpstr>Wingdings 3</vt:lpstr>
      <vt:lpstr>Calibri</vt:lpstr>
      <vt:lpstr>微机模板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 </vt:lpstr>
      <vt:lpstr>PowerPoint 演示文稿</vt:lpstr>
      <vt:lpstr>PowerPoint 演示文稿</vt:lpstr>
      <vt:lpstr>PowerPoint 演示文稿</vt:lpstr>
      <vt:lpstr>§7.1  8253的工作原理</vt:lpstr>
      <vt:lpstr>7.1.1  8253的内部结构和引脚信号</vt:lpstr>
      <vt:lpstr>8253内部结构</vt:lpstr>
      <vt:lpstr>2. 读/写控制逻辑</vt:lpstr>
      <vt:lpstr>输入信号组合形成的控制功能</vt:lpstr>
      <vt:lpstr>PowerPoint 演示文稿</vt:lpstr>
      <vt:lpstr>4. 控制字寄存器</vt:lpstr>
      <vt:lpstr>PowerPoint 演示文稿</vt:lpstr>
      <vt:lpstr>7.1.2  初始化编程和门控信号功能</vt:lpstr>
      <vt:lpstr>PowerPoint 演示文稿</vt:lpstr>
      <vt:lpstr>PowerPoint 演示文稿</vt:lpstr>
      <vt:lpstr>7.1.3   8253的工作方式 </vt:lpstr>
      <vt:lpstr>各工作方式的共同点</vt:lpstr>
      <vt:lpstr>方式0—计数结束中断</vt:lpstr>
      <vt:lpstr>方式1—可编程单稳输出</vt:lpstr>
      <vt:lpstr>方式2—比率发生器</vt:lpstr>
      <vt:lpstr>方式3—方波发生器</vt:lpstr>
      <vt:lpstr>方式4—软件触发选通</vt:lpstr>
      <vt:lpstr>方式5—硬件触发选通</vt:lpstr>
      <vt:lpstr>2. 门控信号控制功能</vt:lpstr>
      <vt:lpstr>7.2.1  8253定时功能的应用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 8253的原理</dc:title>
  <dc:creator>冯周</dc:creator>
  <cp:lastModifiedBy>woo</cp:lastModifiedBy>
  <cp:revision>405</cp:revision>
  <dcterms:created xsi:type="dcterms:W3CDTF">2003-06-02T09:23:00Z</dcterms:created>
  <dcterms:modified xsi:type="dcterms:W3CDTF">2017-04-16T06:43:16Z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