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261" r:id="rId6"/>
    <p:sldId id="262" r:id="rId7"/>
    <p:sldId id="271" r:id="rId8"/>
    <p:sldId id="263" r:id="rId9"/>
    <p:sldId id="264" r:id="rId10"/>
    <p:sldId id="266" r:id="rId11"/>
    <p:sldId id="268" r:id="rId12"/>
    <p:sldId id="269" r:id="rId13"/>
    <p:sldId id="270" r:id="rId14"/>
    <p:sldId id="259" r:id="rId15"/>
    <p:sldId id="272" r:id="rId16"/>
    <p:sldId id="273" r:id="rId17"/>
    <p:sldId id="275" r:id="rId18"/>
    <p:sldId id="276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5479-A6BD-426E-A192-9A350343313D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0FE-DA95-46A7-8DF7-3FFA4B16C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1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6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92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1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1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9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73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22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4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25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2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30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15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77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64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31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02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32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89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9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7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7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1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9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4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50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年龄只能放整数，不能放其他的类型字符，</a:t>
            </a:r>
            <a:r>
              <a:rPr lang="en-US" altLang="zh-CN" dirty="0" smtClean="0"/>
              <a:t>DTD</a:t>
            </a:r>
            <a:r>
              <a:rPr lang="zh-CN" altLang="en-US" dirty="0" smtClean="0"/>
              <a:t>做不到，</a:t>
            </a:r>
            <a:r>
              <a:rPr lang="en-US" altLang="zh-CN" dirty="0" smtClean="0"/>
              <a:t>Scheme</a:t>
            </a:r>
            <a:r>
              <a:rPr lang="zh-CN" altLang="en-US" dirty="0" smtClean="0"/>
              <a:t>可以做到。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DA0FE-DA95-46A7-8DF7-3FFA4B16C0F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8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9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" y="254235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2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6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AD351E-48AB-4A44-AC18-85001FDF916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9F63E-A131-4DCA-978F-2DD332AC1B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主讲人：倪震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本</a:t>
            </a:r>
            <a:r>
              <a:rPr lang="zh-CN" altLang="en-US" dirty="0">
                <a:solidFill>
                  <a:srgbClr val="FF0000"/>
                </a:solidFill>
              </a:rPr>
              <a:t>幻灯片</a:t>
            </a:r>
            <a:r>
              <a:rPr lang="zh-CN" altLang="en-US" dirty="0" smtClean="0">
                <a:solidFill>
                  <a:srgbClr val="FF0000"/>
                </a:solidFill>
              </a:rPr>
              <a:t>参考了韩顺平老师的课件，特此表示感谢！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3"/>
          <a:stretch/>
        </p:blipFill>
        <p:spPr>
          <a:xfrm>
            <a:off x="1100051" y="2620443"/>
            <a:ext cx="8742009" cy="14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969688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-DTD-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编程校验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正确性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053602"/>
            <a:ext cx="525171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如果是使用的集成开发环境（</a:t>
            </a:r>
            <a:r>
              <a:rPr lang="en-US" altLang="zh-CN" dirty="0" smtClean="0">
                <a:solidFill>
                  <a:srgbClr val="0070C0"/>
                </a:solidFill>
              </a:rPr>
              <a:t>XMLSPY</a:t>
            </a:r>
            <a:r>
              <a:rPr lang="zh-CN" altLang="en-US" dirty="0" smtClean="0">
                <a:solidFill>
                  <a:srgbClr val="0070C0"/>
                </a:solidFill>
              </a:rPr>
              <a:t>），系统会自动校验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IE5</a:t>
            </a:r>
            <a:r>
              <a:rPr lang="zh-CN" altLang="en-US" sz="2000" dirty="0"/>
              <a:t>以上浏览器内置了</a:t>
            </a:r>
            <a:r>
              <a:rPr lang="en-US" altLang="zh-CN" sz="2000" dirty="0"/>
              <a:t>XML</a:t>
            </a:r>
            <a:r>
              <a:rPr lang="zh-CN" altLang="en-US" sz="2000" dirty="0"/>
              <a:t>解析工具：</a:t>
            </a:r>
            <a:r>
              <a:rPr lang="en-US" altLang="zh-CN" sz="2000" dirty="0" err="1"/>
              <a:t>Microsort.XMLDOM</a:t>
            </a:r>
            <a:r>
              <a:rPr lang="zh-CN" altLang="en-US" sz="2000" dirty="0"/>
              <a:t>，开发人员可以编写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代码，利用这个解析工具装载</a:t>
            </a:r>
            <a:r>
              <a:rPr lang="en-US" altLang="zh-CN" sz="2000" dirty="0"/>
              <a:t>xml</a:t>
            </a:r>
            <a:r>
              <a:rPr lang="zh-CN" altLang="en-US" sz="2000" dirty="0"/>
              <a:t>文件，并对</a:t>
            </a:r>
            <a:r>
              <a:rPr lang="en-US" altLang="zh-CN" sz="2000" dirty="0"/>
              <a:t>xml</a:t>
            </a:r>
            <a:r>
              <a:rPr lang="zh-CN" altLang="en-US" sz="2000" dirty="0"/>
              <a:t>文件进行</a:t>
            </a:r>
            <a:r>
              <a:rPr lang="en-US" altLang="zh-CN" sz="2000" dirty="0" err="1"/>
              <a:t>dtd</a:t>
            </a:r>
            <a:r>
              <a:rPr lang="zh-CN" altLang="en-US" sz="2000" dirty="0"/>
              <a:t>验证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682953" y="1940337"/>
            <a:ext cx="5879507" cy="41088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创建</a:t>
            </a:r>
            <a:r>
              <a:rPr lang="en-US" altLang="zh-CN" b="1" dirty="0">
                <a:solidFill>
                  <a:schemeClr val="tx1"/>
                </a:solidFill>
              </a:rPr>
              <a:t>xml</a:t>
            </a:r>
            <a:r>
              <a:rPr lang="zh-CN" altLang="en-US" b="1" dirty="0">
                <a:solidFill>
                  <a:schemeClr val="tx1"/>
                </a:solidFill>
              </a:rPr>
              <a:t>文档解析器</a:t>
            </a:r>
            <a:r>
              <a:rPr lang="zh-CN" altLang="en-US" b="1" dirty="0" smtClean="0">
                <a:solidFill>
                  <a:schemeClr val="tx1"/>
                </a:solidFill>
              </a:rPr>
              <a:t>对象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var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xmldoc</a:t>
            </a:r>
            <a:r>
              <a:rPr lang="en-US" altLang="zh-CN" b="1" dirty="0">
                <a:solidFill>
                  <a:srgbClr val="FF0000"/>
                </a:solidFill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</a:rPr>
              <a:t>ActiveXObject</a:t>
            </a:r>
            <a:r>
              <a:rPr lang="en-US" altLang="zh-CN" b="1" dirty="0">
                <a:solidFill>
                  <a:srgbClr val="FF0000"/>
                </a:solidFill>
              </a:rPr>
              <a:t>("</a:t>
            </a:r>
            <a:r>
              <a:rPr lang="en-US" altLang="zh-CN" b="1" dirty="0" err="1">
                <a:solidFill>
                  <a:srgbClr val="FF0000"/>
                </a:solidFill>
              </a:rPr>
              <a:t>Microsoft.XMLDOM</a:t>
            </a:r>
            <a:r>
              <a:rPr lang="en-US" altLang="zh-CN" b="1" dirty="0">
                <a:solidFill>
                  <a:srgbClr val="FF0000"/>
                </a:solidFill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开启</a:t>
            </a:r>
            <a:r>
              <a:rPr lang="en-US" altLang="zh-CN" b="1" dirty="0"/>
              <a:t>xml</a:t>
            </a:r>
            <a:r>
              <a:rPr lang="zh-CN" altLang="en-US" b="1" dirty="0"/>
              <a:t>校验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xmldoc.validateOnParse</a:t>
            </a:r>
            <a:r>
              <a:rPr lang="en-US" altLang="zh-CN" b="1" dirty="0">
                <a:solidFill>
                  <a:srgbClr val="FF0000"/>
                </a:solidFill>
              </a:rPr>
              <a:t> = "true";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装载</a:t>
            </a:r>
            <a:r>
              <a:rPr lang="en-US" altLang="zh-CN" b="1" dirty="0"/>
              <a:t>xml</a:t>
            </a:r>
            <a:r>
              <a:rPr lang="zh-CN" altLang="en-US" b="1" dirty="0"/>
              <a:t>文档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xmldoc.load</a:t>
            </a:r>
            <a:r>
              <a:rPr lang="en-US" altLang="zh-CN" b="1" dirty="0">
                <a:solidFill>
                  <a:srgbClr val="FF0000"/>
                </a:solidFill>
              </a:rPr>
              <a:t>("book.xml");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获取错误信息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</a:rPr>
              <a:t>xmldoc.parseError.reason</a:t>
            </a:r>
            <a:r>
              <a:rPr lang="en-US" altLang="zh-CN" b="1" dirty="0">
                <a:solidFill>
                  <a:srgbClr val="FF0000"/>
                </a:solidFill>
              </a:rPr>
              <a:t>;  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xmldoc.parseError.line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23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063" y="1660795"/>
            <a:ext cx="8457143" cy="45619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871529" y="2683379"/>
            <a:ext cx="1674976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9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26" y="1797228"/>
            <a:ext cx="7933333" cy="4895238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8494520" y="709301"/>
            <a:ext cx="2563738" cy="1087927"/>
          </a:xfrm>
          <a:prstGeom prst="wedgeRoundRectCallout">
            <a:avLst>
              <a:gd name="adj1" fmla="val -33500"/>
              <a:gd name="adj2" fmla="val 95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此处打开的是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24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06" y="1637242"/>
            <a:ext cx="5657143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70C0"/>
                </a:solidFill>
              </a:rPr>
              <a:t>XML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smtClean="0">
                <a:solidFill>
                  <a:srgbClr val="0070C0"/>
                </a:solidFill>
              </a:rPr>
              <a:t>DTD</a:t>
            </a:r>
            <a:r>
              <a:rPr lang="zh-CN" altLang="en-US" dirty="0" smtClean="0">
                <a:solidFill>
                  <a:srgbClr val="0070C0"/>
                </a:solidFill>
              </a:rPr>
              <a:t>的关系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4114" y="2736671"/>
            <a:ext cx="3264493" cy="2546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引入</a:t>
            </a:r>
            <a:r>
              <a:rPr lang="en-US" altLang="zh-CN" dirty="0" smtClean="0"/>
              <a:t>DTD</a:t>
            </a:r>
            <a:r>
              <a:rPr lang="zh-CN" altLang="en-US" dirty="0" smtClean="0"/>
              <a:t>文件，在可以自定义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的情况下，同时受制于</a:t>
            </a:r>
            <a:r>
              <a:rPr lang="en-US" altLang="zh-CN" dirty="0" smtClean="0"/>
              <a:t>DTD</a:t>
            </a:r>
            <a:r>
              <a:rPr lang="zh-CN" altLang="en-US" dirty="0" smtClean="0"/>
              <a:t>的约束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92394" y="2736670"/>
            <a:ext cx="3264493" cy="2546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针对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文件的规范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1"/>
            <a:endCxn id="2" idx="3"/>
          </p:cNvCxnSpPr>
          <p:nvPr/>
        </p:nvCxnSpPr>
        <p:spPr>
          <a:xfrm flipH="1">
            <a:off x="3768607" y="4009994"/>
            <a:ext cx="3023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6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501611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文档的声明及引用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70C0"/>
                </a:solidFill>
              </a:rPr>
              <a:t>DTD</a:t>
            </a:r>
            <a:r>
              <a:rPr lang="zh-CN" altLang="en-US" dirty="0">
                <a:solidFill>
                  <a:srgbClr val="0070C0"/>
                </a:solidFill>
              </a:rPr>
              <a:t>文档的声明及引用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</a:rPr>
              <a:t>内部</a:t>
            </a:r>
            <a:r>
              <a:rPr lang="en-US" altLang="zh-CN" sz="2000" dirty="0">
                <a:solidFill>
                  <a:srgbClr val="FF3399"/>
                </a:solidFill>
              </a:rPr>
              <a:t>DTD</a:t>
            </a:r>
            <a:r>
              <a:rPr lang="zh-CN" altLang="en-US" sz="2000" dirty="0">
                <a:solidFill>
                  <a:srgbClr val="FF3399"/>
                </a:solidFill>
              </a:rPr>
              <a:t>文档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3399"/>
                </a:solidFill>
              </a:rPr>
              <a:t>	</a:t>
            </a:r>
            <a:r>
              <a:rPr lang="en-US" altLang="zh-CN" sz="2000" dirty="0">
                <a:solidFill>
                  <a:srgbClr val="FF3399"/>
                </a:solidFill>
              </a:rPr>
              <a:t>&lt;!DOCTYPE </a:t>
            </a:r>
            <a:r>
              <a:rPr lang="zh-CN" altLang="en-US" sz="2000" dirty="0">
                <a:solidFill>
                  <a:srgbClr val="FF3399"/>
                </a:solidFill>
              </a:rPr>
              <a:t>根元素  </a:t>
            </a:r>
            <a:r>
              <a:rPr lang="en-US" altLang="zh-CN" sz="2000" dirty="0">
                <a:solidFill>
                  <a:srgbClr val="FF3399"/>
                </a:solidFill>
              </a:rPr>
              <a:t>[</a:t>
            </a:r>
            <a:r>
              <a:rPr lang="zh-CN" altLang="en-US" sz="2000" dirty="0">
                <a:solidFill>
                  <a:srgbClr val="FF3399"/>
                </a:solidFill>
              </a:rPr>
              <a:t>定义内容</a:t>
            </a:r>
            <a:r>
              <a:rPr lang="en-US" altLang="zh-CN" sz="2000" dirty="0">
                <a:solidFill>
                  <a:srgbClr val="FF3399"/>
                </a:solidFill>
              </a:rPr>
              <a:t>]&gt;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外部</a:t>
            </a:r>
            <a:r>
              <a:rPr lang="en-US" altLang="zh-CN" sz="2000" dirty="0">
                <a:solidFill>
                  <a:srgbClr val="FF0000"/>
                </a:solidFill>
              </a:rPr>
              <a:t>DTD</a:t>
            </a:r>
            <a:r>
              <a:rPr lang="zh-CN" altLang="en-US" sz="2000" dirty="0" smtClean="0">
                <a:solidFill>
                  <a:srgbClr val="FF0000"/>
                </a:solidFill>
              </a:rPr>
              <a:t>文档 </a:t>
            </a:r>
            <a:r>
              <a:rPr lang="zh-CN" altLang="en-US" sz="2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尽量使用外部</a:t>
            </a:r>
            <a:r>
              <a:rPr lang="en-US" altLang="zh-CN" sz="2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DTD</a:t>
            </a:r>
            <a:r>
              <a:rPr lang="zh-CN" altLang="en-US" sz="2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文档</a:t>
            </a:r>
            <a:endParaRPr lang="zh-CN" altLang="en-US" sz="2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&lt;!DOCTYPE </a:t>
            </a:r>
            <a:r>
              <a:rPr lang="zh-CN" altLang="en-US" sz="2000" dirty="0">
                <a:solidFill>
                  <a:srgbClr val="FF0000"/>
                </a:solidFill>
              </a:rPr>
              <a:t>根元素  </a:t>
            </a:r>
            <a:r>
              <a:rPr lang="en-US" altLang="zh-CN" sz="2000" dirty="0">
                <a:solidFill>
                  <a:srgbClr val="FF0000"/>
                </a:solidFill>
              </a:rPr>
              <a:t>SYSTEM "DTD</a:t>
            </a:r>
            <a:r>
              <a:rPr lang="zh-CN" altLang="en-US" sz="2000" dirty="0">
                <a:solidFill>
                  <a:srgbClr val="FF0000"/>
                </a:solidFill>
              </a:rPr>
              <a:t>文件路径</a:t>
            </a:r>
            <a:r>
              <a:rPr lang="en-US" altLang="zh-CN" sz="2000" dirty="0">
                <a:solidFill>
                  <a:srgbClr val="FF000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内外部</a:t>
            </a:r>
            <a:r>
              <a:rPr lang="en-US" altLang="zh-CN" sz="2000" dirty="0"/>
              <a:t>DTD</a:t>
            </a:r>
            <a:r>
              <a:rPr lang="zh-CN" altLang="en-US" sz="2000" dirty="0"/>
              <a:t>文档结合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&lt;!DOCTYPE </a:t>
            </a:r>
            <a:r>
              <a:rPr lang="zh-CN" altLang="en-US" sz="2000" dirty="0"/>
              <a:t>根元素  </a:t>
            </a:r>
            <a:r>
              <a:rPr lang="en-US" altLang="zh-CN" sz="2000" dirty="0"/>
              <a:t>SYSTEM "DTD</a:t>
            </a:r>
            <a:r>
              <a:rPr lang="zh-CN" altLang="en-US" sz="2000" dirty="0"/>
              <a:t>文件路径</a:t>
            </a:r>
            <a:r>
              <a:rPr lang="en-US" altLang="zh-CN" sz="2000" dirty="0"/>
              <a:t>" [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		</a:t>
            </a:r>
            <a:r>
              <a:rPr lang="zh-CN" altLang="en-US" sz="2000" dirty="0"/>
              <a:t>定义内容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	</a:t>
            </a:r>
            <a:r>
              <a:rPr lang="en-US" altLang="zh-CN" sz="2000" dirty="0"/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86357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501611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文档的声明及引用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351232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70C0"/>
                </a:solidFill>
              </a:rPr>
              <a:t>DTD</a:t>
            </a:r>
            <a:r>
              <a:rPr lang="zh-CN" altLang="en-US" dirty="0">
                <a:solidFill>
                  <a:srgbClr val="0070C0"/>
                </a:solidFill>
              </a:rPr>
              <a:t>文档的声明及引用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</a:rPr>
              <a:t>内部</a:t>
            </a:r>
            <a:r>
              <a:rPr lang="en-US" altLang="zh-CN" sz="2000" dirty="0">
                <a:solidFill>
                  <a:srgbClr val="FF3399"/>
                </a:solidFill>
              </a:rPr>
              <a:t>DTD</a:t>
            </a:r>
            <a:r>
              <a:rPr lang="zh-CN" altLang="en-US" sz="2000" dirty="0">
                <a:solidFill>
                  <a:srgbClr val="FF3399"/>
                </a:solidFill>
              </a:rPr>
              <a:t>文档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3399"/>
                </a:solidFill>
              </a:rPr>
              <a:t>	</a:t>
            </a:r>
            <a:r>
              <a:rPr lang="en-US" altLang="zh-CN" sz="2000" dirty="0">
                <a:solidFill>
                  <a:srgbClr val="FF3399"/>
                </a:solidFill>
              </a:rPr>
              <a:t>&lt;!DOCTYPE </a:t>
            </a:r>
            <a:r>
              <a:rPr lang="zh-CN" altLang="en-US" sz="2000" dirty="0">
                <a:solidFill>
                  <a:srgbClr val="FF3399"/>
                </a:solidFill>
              </a:rPr>
              <a:t>根元素  </a:t>
            </a:r>
            <a:r>
              <a:rPr lang="en-US" altLang="zh-CN" sz="2000" dirty="0">
                <a:solidFill>
                  <a:srgbClr val="FF3399"/>
                </a:solidFill>
              </a:rPr>
              <a:t>[</a:t>
            </a:r>
            <a:r>
              <a:rPr lang="zh-CN" altLang="en-US" sz="2000" dirty="0">
                <a:solidFill>
                  <a:srgbClr val="FF3399"/>
                </a:solidFill>
              </a:rPr>
              <a:t>定义内容</a:t>
            </a:r>
            <a:r>
              <a:rPr lang="en-US" altLang="zh-CN" sz="2000" dirty="0" smtClean="0">
                <a:solidFill>
                  <a:srgbClr val="FF3399"/>
                </a:solidFill>
              </a:rPr>
              <a:t>]&gt;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86" y="1797228"/>
            <a:ext cx="7904762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501611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文档的声明及引用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754593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70C0"/>
                </a:solidFill>
              </a:rPr>
              <a:t>DTD</a:t>
            </a:r>
            <a:r>
              <a:rPr lang="zh-CN" altLang="en-US" dirty="0">
                <a:solidFill>
                  <a:srgbClr val="0070C0"/>
                </a:solidFill>
              </a:rPr>
              <a:t>文档的声明及引用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外部</a:t>
            </a:r>
            <a:r>
              <a:rPr lang="en-US" altLang="zh-CN" sz="2000" dirty="0">
                <a:solidFill>
                  <a:srgbClr val="FF0000"/>
                </a:solidFill>
              </a:rPr>
              <a:t>DTD</a:t>
            </a:r>
            <a:r>
              <a:rPr lang="zh-CN" altLang="en-US" sz="2000" dirty="0">
                <a:solidFill>
                  <a:srgbClr val="FF0000"/>
                </a:solidFill>
              </a:rPr>
              <a:t>文档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引入</a:t>
            </a:r>
            <a:r>
              <a:rPr lang="zh-CN" altLang="en-US" sz="2000" dirty="0"/>
              <a:t>本地 </a:t>
            </a:r>
            <a:r>
              <a:rPr lang="en-US" altLang="zh-CN" sz="2000" dirty="0" smtClean="0"/>
              <a:t>DTD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&lt;!DOCTYPE </a:t>
            </a:r>
            <a:r>
              <a:rPr lang="zh-CN" altLang="en-US" sz="2000" dirty="0"/>
              <a:t>根元素 </a:t>
            </a:r>
            <a:r>
              <a:rPr lang="en-US" altLang="zh-CN" sz="2000" dirty="0"/>
              <a:t>SYSTEM </a:t>
            </a:r>
            <a:r>
              <a:rPr lang="en-US" altLang="zh-CN" sz="2000" dirty="0" smtClean="0"/>
              <a:t>“DTD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路径</a:t>
            </a:r>
            <a:r>
              <a:rPr lang="en-US" altLang="zh-CN" sz="2000" dirty="0" smtClean="0"/>
              <a:t>”&gt;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引入</a:t>
            </a:r>
            <a:r>
              <a:rPr lang="zh-CN" altLang="en-US" sz="2000" dirty="0"/>
              <a:t>公共的 </a:t>
            </a:r>
            <a:r>
              <a:rPr lang="en-US" altLang="zh-CN" sz="2000" dirty="0" smtClean="0"/>
              <a:t>DTD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&lt;!DOCTYPE </a:t>
            </a:r>
            <a:r>
              <a:rPr lang="zh-CN" altLang="en-US" sz="2000" dirty="0"/>
              <a:t>根元素 </a:t>
            </a:r>
            <a:r>
              <a:rPr lang="en-US" altLang="zh-CN" sz="2000" dirty="0"/>
              <a:t>PUBLIC  </a:t>
            </a:r>
            <a:r>
              <a:rPr lang="en-US" altLang="zh-CN" sz="2000" dirty="0" smtClean="0"/>
              <a:t>“URL</a:t>
            </a:r>
            <a:r>
              <a:rPr lang="zh-CN" altLang="en-US" sz="2000" dirty="0" smtClean="0"/>
              <a:t>地址</a:t>
            </a:r>
            <a:r>
              <a:rPr lang="en-US" altLang="zh-CN" sz="2000" dirty="0" smtClean="0"/>
              <a:t>”&gt; 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9" y="4613384"/>
            <a:ext cx="7819048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7545936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语法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1" y="1861855"/>
            <a:ext cx="8939140" cy="43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828800" y="1410056"/>
            <a:ext cx="2153540" cy="99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36" y="415204"/>
            <a:ext cx="4180952" cy="127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752" y="1797228"/>
            <a:ext cx="8361905" cy="4390476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1948441" y="3418318"/>
            <a:ext cx="1452785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07167" y="4452359"/>
            <a:ext cx="2520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EMPTY</a:t>
            </a:r>
            <a:r>
              <a:rPr lang="zh-CN" altLang="en-US" dirty="0">
                <a:solidFill>
                  <a:srgbClr val="FF0000"/>
                </a:solidFill>
              </a:rPr>
              <a:t>－该元素不能包含子元素和文本，但可以有属性－（空元素）</a:t>
            </a:r>
          </a:p>
        </p:txBody>
      </p:sp>
    </p:spTree>
    <p:extLst>
      <p:ext uri="{BB962C8B-B14F-4D97-AF65-F5344CB8AC3E}">
        <p14:creationId xmlns:p14="http://schemas.microsoft.com/office/powerpoint/2010/main" val="292723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916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什么是</a:t>
            </a:r>
            <a:r>
              <a:rPr lang="en-US" altLang="zh-CN" dirty="0" smtClean="0">
                <a:solidFill>
                  <a:srgbClr val="0070C0"/>
                </a:solidFill>
              </a:rPr>
              <a:t>DTD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DTD </a:t>
            </a:r>
            <a:r>
              <a:rPr lang="en-US" altLang="zh-CN" sz="2000" dirty="0"/>
              <a:t>( document type definition  </a:t>
            </a:r>
            <a:r>
              <a:rPr lang="zh-CN" altLang="en-US" sz="2000" dirty="0"/>
              <a:t>文档类型定义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，该</a:t>
            </a:r>
            <a:r>
              <a:rPr lang="zh-CN" altLang="en-US" sz="2000" dirty="0"/>
              <a:t>文件一般和</a:t>
            </a:r>
            <a:r>
              <a:rPr lang="en-US" altLang="zh-CN" sz="2000" dirty="0"/>
              <a:t>xml</a:t>
            </a:r>
            <a:r>
              <a:rPr lang="zh-CN" altLang="en-US" sz="2000" dirty="0"/>
              <a:t>文件配合</a:t>
            </a:r>
            <a:r>
              <a:rPr lang="zh-CN" altLang="en-US" sz="2000" dirty="0" smtClean="0"/>
              <a:t>使用。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45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7167" y="4452359"/>
            <a:ext cx="2520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zh-CN" altLang="en-US" dirty="0">
                <a:solidFill>
                  <a:srgbClr val="FF0000"/>
                </a:solidFill>
              </a:rPr>
              <a:t>－该元素可以包含任何在</a:t>
            </a:r>
            <a:r>
              <a:rPr lang="en-US" altLang="zh-CN" dirty="0">
                <a:solidFill>
                  <a:srgbClr val="FF0000"/>
                </a:solidFill>
              </a:rPr>
              <a:t>DTD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zh-CN" altLang="en-US" u="wavyDbl" dirty="0">
                <a:solidFill>
                  <a:srgbClr val="FF0000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的元素</a:t>
            </a:r>
            <a:r>
              <a:rPr lang="zh-CN" altLang="en-US" dirty="0" smtClean="0">
                <a:solidFill>
                  <a:srgbClr val="FF0000"/>
                </a:solidFill>
              </a:rPr>
              <a:t>内容）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809" y="2168039"/>
            <a:ext cx="4095238" cy="125714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999716" y="2392822"/>
            <a:ext cx="116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094" y="3518786"/>
            <a:ext cx="8561905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7167" y="4452359"/>
            <a:ext cx="2520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zh-CN" altLang="en-US" dirty="0">
                <a:solidFill>
                  <a:srgbClr val="FF0000"/>
                </a:solidFill>
              </a:rPr>
              <a:t>－该元素可以包含任何在</a:t>
            </a:r>
            <a:r>
              <a:rPr lang="en-US" altLang="zh-CN" dirty="0">
                <a:solidFill>
                  <a:srgbClr val="FF0000"/>
                </a:solidFill>
              </a:rPr>
              <a:t>DTD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zh-CN" altLang="en-US" u="wavyDbl" dirty="0">
                <a:solidFill>
                  <a:srgbClr val="FF0000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的元素</a:t>
            </a:r>
            <a:r>
              <a:rPr lang="zh-CN" altLang="en-US" dirty="0" smtClean="0">
                <a:solidFill>
                  <a:srgbClr val="FF0000"/>
                </a:solidFill>
              </a:rPr>
              <a:t>内容）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09" y="2168039"/>
            <a:ext cx="4095238" cy="125714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999716" y="2392822"/>
            <a:ext cx="116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809" y="3418786"/>
            <a:ext cx="6009524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7167" y="4452359"/>
            <a:ext cx="252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#PCDATA</a:t>
            </a:r>
            <a:r>
              <a:rPr lang="zh-CN" altLang="en-US" dirty="0">
                <a:solidFill>
                  <a:srgbClr val="FF0000"/>
                </a:solidFill>
              </a:rPr>
              <a:t>－可以包含任何字符数据，但是不能在其中包含任何子元素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其它类型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组合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999716" y="2392822"/>
            <a:ext cx="116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94" y="3518786"/>
            <a:ext cx="8561905" cy="27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94" y="2027419"/>
            <a:ext cx="4180952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9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(1)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7167" y="4452359"/>
            <a:ext cx="2520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#PCDATA</a:t>
            </a:r>
            <a:r>
              <a:rPr lang="zh-CN" altLang="en-US" dirty="0">
                <a:solidFill>
                  <a:srgbClr val="FF0000"/>
                </a:solidFill>
              </a:rPr>
              <a:t>－可以包含任何字符数据，但是不能在其中包含任何子元素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其它类型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组合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1999716" y="2392822"/>
            <a:ext cx="1162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94" y="2027419"/>
            <a:ext cx="4180952" cy="1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444" y="3391202"/>
            <a:ext cx="9091438" cy="291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(2)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课堂习题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36998" y="2027420"/>
            <a:ext cx="7704137" cy="409991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 smtClean="0">
                <a:solidFill>
                  <a:srgbClr val="000000"/>
                </a:solidFill>
              </a:rPr>
              <a:t>EMPTY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示例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--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空元素</a:t>
            </a:r>
            <a:endParaRPr lang="en-US" altLang="zh-CN" sz="1700" b="1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b="1" dirty="0">
                <a:solidFill>
                  <a:srgbClr val="FF0000"/>
                </a:solidFill>
              </a:rPr>
              <a:t>第一题</a:t>
            </a:r>
            <a:endParaRPr lang="zh-CN" altLang="en-US" sz="17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&lt;!</a:t>
            </a:r>
            <a:r>
              <a:rPr lang="en-US" altLang="zh-CN" sz="1700" b="1" dirty="0" smtClean="0">
                <a:solidFill>
                  <a:srgbClr val="A50021"/>
                </a:solidFill>
              </a:rPr>
              <a:t>ELEMENT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 </a:t>
            </a:r>
            <a:r>
              <a:rPr lang="en-US" altLang="zh-CN" sz="1700" b="1" dirty="0" smtClean="0">
                <a:solidFill>
                  <a:srgbClr val="A50021"/>
                </a:solidFill>
              </a:rPr>
              <a:t>EMPTY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	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 名字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="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皮诺曹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" 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性别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="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男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" 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年龄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="6"/&gt;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b="1" dirty="0">
                <a:solidFill>
                  <a:srgbClr val="FF0000"/>
                </a:solidFill>
              </a:rPr>
              <a:t>第二题</a:t>
            </a:r>
            <a:endParaRPr lang="en-US" altLang="zh-CN" sz="17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	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皮诺曹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	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大人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皮诺曹爸爸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大人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  <a:endParaRPr lang="en-US" altLang="zh-CN" sz="17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9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(3)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课堂习题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8935" y="2618590"/>
            <a:ext cx="7704137" cy="2282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 smtClean="0">
                <a:solidFill>
                  <a:srgbClr val="000000"/>
                </a:solidFill>
              </a:rPr>
              <a:t>ANY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示例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&lt;!</a:t>
            </a:r>
            <a:r>
              <a:rPr lang="en-US" altLang="zh-CN" sz="1700" b="1" dirty="0" smtClean="0">
                <a:solidFill>
                  <a:srgbClr val="A50021"/>
                </a:solidFill>
              </a:rPr>
              <a:t>ELEMENT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 </a:t>
            </a:r>
            <a:r>
              <a:rPr lang="en-US" altLang="zh-CN" sz="1700" b="1" dirty="0" smtClean="0">
                <a:solidFill>
                  <a:srgbClr val="A50021"/>
                </a:solidFill>
              </a:rPr>
              <a:t>ANY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FF0000"/>
                </a:solidFill>
              </a:rPr>
              <a:t>	&lt;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&gt;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皮诺曹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&gt;&lt;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大人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&gt;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皮诺曹爸爸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大人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&gt;&lt;/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17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9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(4)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课堂习题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042852" y="1824931"/>
            <a:ext cx="7704137" cy="45370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b="1" dirty="0" smtClean="0">
                <a:solidFill>
                  <a:srgbClr val="000000"/>
                </a:solidFill>
              </a:rPr>
              <a:t>#PCDATA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示例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放入文本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&lt;!</a:t>
            </a:r>
            <a:r>
              <a:rPr lang="en-US" altLang="zh-CN" sz="1700" b="1" dirty="0" smtClean="0">
                <a:solidFill>
                  <a:srgbClr val="A50021"/>
                </a:solidFill>
              </a:rPr>
              <a:t>ELEMENT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人 </a:t>
            </a:r>
            <a:r>
              <a:rPr lang="en-US" altLang="zh-CN" sz="1700" b="1" dirty="0" smtClean="0">
                <a:solidFill>
                  <a:srgbClr val="A50021"/>
                </a:solidFill>
              </a:rPr>
              <a:t>(#PCDATA)&gt;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70C0"/>
                </a:solidFill>
              </a:rPr>
              <a:t>	&lt;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人 性别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="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男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" 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年龄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="6"&gt;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皮诺曹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70C0"/>
                </a:solidFill>
              </a:rPr>
              <a:t>人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700" b="1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&gt;&lt;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大人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&gt;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皮诺曹爸爸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大人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&gt;&lt;/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人</a:t>
            </a:r>
            <a:r>
              <a:rPr lang="en-US" altLang="zh-CN" sz="17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solidFill>
                  <a:srgbClr val="000000"/>
                </a:solidFill>
              </a:rPr>
              <a:t>&lt;/</a:t>
            </a:r>
            <a:r>
              <a:rPr lang="zh-CN" altLang="en-US" sz="1700" b="1" dirty="0" smtClean="0">
                <a:solidFill>
                  <a:srgbClr val="000000"/>
                </a:solidFill>
              </a:rPr>
              <a:t>家庭</a:t>
            </a:r>
            <a:r>
              <a:rPr lang="en-US" altLang="zh-CN" sz="1700" b="1" dirty="0" smtClean="0">
                <a:solidFill>
                  <a:srgbClr val="000000"/>
                </a:solidFill>
              </a:rPr>
              <a:t>&gt;</a:t>
            </a:r>
            <a:endParaRPr lang="en-US" altLang="zh-CN" sz="17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1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(5)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课堂习题</a:t>
            </a:r>
          </a:p>
        </p:txBody>
      </p:sp>
      <p:sp>
        <p:nvSpPr>
          <p:cNvPr id="2" name="矩形 1"/>
          <p:cNvSpPr/>
          <p:nvPr/>
        </p:nvSpPr>
        <p:spPr>
          <a:xfrm>
            <a:off x="2073780" y="22576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组合类型示例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&lt;!</a:t>
            </a:r>
            <a:r>
              <a:rPr lang="en-US" altLang="zh-CN" b="1" dirty="0">
                <a:solidFill>
                  <a:srgbClr val="A50021"/>
                </a:solidFill>
              </a:rPr>
              <a:t>ELEMENT</a:t>
            </a:r>
            <a:r>
              <a:rPr lang="en-US" altLang="zh-CN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</a:rPr>
              <a:t>家庭 </a:t>
            </a:r>
            <a:r>
              <a:rPr lang="en-US" altLang="zh-CN" b="1" dirty="0">
                <a:solidFill>
                  <a:srgbClr val="000000"/>
                </a:solidFill>
              </a:rPr>
              <a:t>(</a:t>
            </a:r>
            <a:r>
              <a:rPr lang="zh-CN" altLang="en-US" b="1" dirty="0">
                <a:solidFill>
                  <a:srgbClr val="000000"/>
                </a:solidFill>
              </a:rPr>
              <a:t>人</a:t>
            </a:r>
            <a:r>
              <a:rPr lang="en-US" altLang="zh-CN" b="1" dirty="0">
                <a:solidFill>
                  <a:srgbClr val="000000"/>
                </a:solidFill>
              </a:rPr>
              <a:t>+, </a:t>
            </a:r>
            <a:r>
              <a:rPr lang="zh-CN" altLang="en-US" b="1" dirty="0">
                <a:solidFill>
                  <a:srgbClr val="000000"/>
                </a:solidFill>
              </a:rPr>
              <a:t>家电*</a:t>
            </a:r>
            <a:r>
              <a:rPr lang="en-US" altLang="zh-CN" b="1" dirty="0">
                <a:solidFill>
                  <a:srgbClr val="000000"/>
                </a:solidFill>
              </a:rPr>
              <a:t>)&gt;</a:t>
            </a:r>
          </a:p>
        </p:txBody>
      </p:sp>
      <p:sp>
        <p:nvSpPr>
          <p:cNvPr id="3" name="矩形 2"/>
          <p:cNvSpPr/>
          <p:nvPr/>
        </p:nvSpPr>
        <p:spPr>
          <a:xfrm>
            <a:off x="2073780" y="33643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&lt;</a:t>
            </a:r>
            <a:r>
              <a:rPr lang="zh-CN" altLang="en-US" b="1" dirty="0">
                <a:solidFill>
                  <a:srgbClr val="000000"/>
                </a:solidFill>
              </a:rPr>
              <a:t>家庭</a:t>
            </a:r>
            <a:r>
              <a:rPr lang="en-US" altLang="zh-CN" b="1" dirty="0">
                <a:solidFill>
                  <a:srgbClr val="000000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	&lt;</a:t>
            </a:r>
            <a:r>
              <a:rPr lang="zh-CN" altLang="en-US" b="1" dirty="0">
                <a:solidFill>
                  <a:srgbClr val="000000"/>
                </a:solidFill>
              </a:rPr>
              <a:t>人 名字</a:t>
            </a:r>
            <a:r>
              <a:rPr lang="en-US" altLang="zh-CN" b="1" dirty="0">
                <a:solidFill>
                  <a:srgbClr val="000000"/>
                </a:solidFill>
              </a:rPr>
              <a:t>="</a:t>
            </a:r>
            <a:r>
              <a:rPr lang="zh-CN" altLang="en-US" b="1" dirty="0">
                <a:solidFill>
                  <a:srgbClr val="000000"/>
                </a:solidFill>
              </a:rPr>
              <a:t>郭大路</a:t>
            </a:r>
            <a:r>
              <a:rPr lang="en-US" altLang="zh-CN" b="1" dirty="0">
                <a:solidFill>
                  <a:srgbClr val="000000"/>
                </a:solidFill>
              </a:rPr>
              <a:t>" </a:t>
            </a:r>
            <a:r>
              <a:rPr lang="zh-CN" altLang="en-US" b="1" dirty="0">
                <a:solidFill>
                  <a:srgbClr val="000000"/>
                </a:solidFill>
              </a:rPr>
              <a:t>性别</a:t>
            </a:r>
            <a:r>
              <a:rPr lang="en-US" altLang="zh-CN" b="1" dirty="0">
                <a:solidFill>
                  <a:srgbClr val="000000"/>
                </a:solidFill>
              </a:rPr>
              <a:t>="</a:t>
            </a:r>
            <a:r>
              <a:rPr lang="zh-CN" altLang="en-US" b="1" dirty="0">
                <a:solidFill>
                  <a:srgbClr val="000000"/>
                </a:solidFill>
              </a:rPr>
              <a:t>男</a:t>
            </a:r>
            <a:r>
              <a:rPr lang="en-US" altLang="zh-CN" b="1" dirty="0">
                <a:solidFill>
                  <a:srgbClr val="000000"/>
                </a:solidFill>
              </a:rPr>
              <a:t>" </a:t>
            </a:r>
            <a:r>
              <a:rPr lang="zh-CN" altLang="en-US" b="1" dirty="0">
                <a:solidFill>
                  <a:srgbClr val="000000"/>
                </a:solidFill>
              </a:rPr>
              <a:t>年龄</a:t>
            </a:r>
            <a:r>
              <a:rPr lang="en-US" altLang="zh-CN" b="1" dirty="0">
                <a:solidFill>
                  <a:srgbClr val="000000"/>
                </a:solidFill>
              </a:rPr>
              <a:t>="25"/&gt;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	&lt;</a:t>
            </a:r>
            <a:r>
              <a:rPr lang="zh-CN" altLang="en-US" b="1" dirty="0">
                <a:solidFill>
                  <a:srgbClr val="000000"/>
                </a:solidFill>
              </a:rPr>
              <a:t>人 名字</a:t>
            </a:r>
            <a:r>
              <a:rPr lang="en-US" altLang="zh-CN" b="1" dirty="0">
                <a:solidFill>
                  <a:srgbClr val="000000"/>
                </a:solidFill>
              </a:rPr>
              <a:t>="</a:t>
            </a:r>
            <a:r>
              <a:rPr lang="zh-CN" altLang="en-US" b="1" dirty="0">
                <a:solidFill>
                  <a:srgbClr val="000000"/>
                </a:solidFill>
              </a:rPr>
              <a:t>李寻欢</a:t>
            </a:r>
            <a:r>
              <a:rPr lang="en-US" altLang="zh-CN" b="1" dirty="0">
                <a:solidFill>
                  <a:srgbClr val="000000"/>
                </a:solidFill>
              </a:rPr>
              <a:t>" </a:t>
            </a:r>
            <a:r>
              <a:rPr lang="zh-CN" altLang="en-US" b="1" dirty="0">
                <a:solidFill>
                  <a:srgbClr val="000000"/>
                </a:solidFill>
              </a:rPr>
              <a:t>性别</a:t>
            </a:r>
            <a:r>
              <a:rPr lang="en-US" altLang="zh-CN" b="1" dirty="0">
                <a:solidFill>
                  <a:srgbClr val="000000"/>
                </a:solidFill>
              </a:rPr>
              <a:t>="</a:t>
            </a:r>
            <a:r>
              <a:rPr lang="zh-CN" altLang="en-US" b="1" dirty="0">
                <a:solidFill>
                  <a:srgbClr val="000000"/>
                </a:solidFill>
              </a:rPr>
              <a:t>男</a:t>
            </a:r>
            <a:r>
              <a:rPr lang="en-US" altLang="zh-CN" b="1" dirty="0">
                <a:solidFill>
                  <a:srgbClr val="000000"/>
                </a:solidFill>
              </a:rPr>
              <a:t>" </a:t>
            </a:r>
            <a:r>
              <a:rPr lang="zh-CN" altLang="en-US" b="1" dirty="0">
                <a:solidFill>
                  <a:srgbClr val="000000"/>
                </a:solidFill>
              </a:rPr>
              <a:t>年龄</a:t>
            </a:r>
            <a:r>
              <a:rPr lang="en-US" altLang="zh-CN" b="1" dirty="0">
                <a:solidFill>
                  <a:srgbClr val="000000"/>
                </a:solidFill>
              </a:rPr>
              <a:t>="38" </a:t>
            </a:r>
            <a:r>
              <a:rPr lang="zh-CN" altLang="en-US" b="1" dirty="0">
                <a:solidFill>
                  <a:srgbClr val="000000"/>
                </a:solidFill>
              </a:rPr>
              <a:t>爱好</a:t>
            </a:r>
            <a:r>
              <a:rPr lang="en-US" altLang="zh-CN" b="1" dirty="0">
                <a:solidFill>
                  <a:srgbClr val="000000"/>
                </a:solidFill>
              </a:rPr>
              <a:t>="</a:t>
            </a:r>
            <a:r>
              <a:rPr lang="zh-CN" altLang="en-US" b="1" dirty="0">
                <a:solidFill>
                  <a:srgbClr val="000000"/>
                </a:solidFill>
              </a:rPr>
              <a:t>作个教育家和伟人</a:t>
            </a:r>
            <a:r>
              <a:rPr lang="en-US" altLang="zh-CN" b="1" dirty="0">
                <a:solidFill>
                  <a:srgbClr val="000000"/>
                </a:solidFill>
              </a:rPr>
              <a:t>"/&gt;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	&lt;</a:t>
            </a:r>
            <a:r>
              <a:rPr lang="zh-CN" altLang="en-US" b="1" dirty="0">
                <a:solidFill>
                  <a:srgbClr val="000000"/>
                </a:solidFill>
              </a:rPr>
              <a:t>家电 名称</a:t>
            </a:r>
            <a:r>
              <a:rPr lang="en-US" altLang="zh-CN" b="1" dirty="0">
                <a:solidFill>
                  <a:srgbClr val="000000"/>
                </a:solidFill>
              </a:rPr>
              <a:t>="</a:t>
            </a:r>
            <a:r>
              <a:rPr lang="zh-CN" altLang="en-US" b="1" dirty="0">
                <a:solidFill>
                  <a:srgbClr val="000000"/>
                </a:solidFill>
              </a:rPr>
              <a:t>彩电</a:t>
            </a:r>
            <a:r>
              <a:rPr lang="en-US" altLang="zh-CN" b="1" dirty="0">
                <a:solidFill>
                  <a:srgbClr val="000000"/>
                </a:solidFill>
              </a:rPr>
              <a:t>" </a:t>
            </a:r>
            <a:r>
              <a:rPr lang="zh-CN" altLang="en-US" b="1" dirty="0">
                <a:solidFill>
                  <a:srgbClr val="000000"/>
                </a:solidFill>
              </a:rPr>
              <a:t>数量</a:t>
            </a:r>
            <a:r>
              <a:rPr lang="en-US" altLang="zh-CN" b="1" dirty="0">
                <a:solidFill>
                  <a:srgbClr val="000000"/>
                </a:solidFill>
              </a:rPr>
              <a:t>="3"/&gt;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&lt;/</a:t>
            </a:r>
            <a:r>
              <a:rPr lang="zh-CN" altLang="en-US" b="1" dirty="0">
                <a:solidFill>
                  <a:srgbClr val="000000"/>
                </a:solidFill>
              </a:rPr>
              <a:t>家庭</a:t>
            </a:r>
            <a:r>
              <a:rPr lang="en-US" altLang="zh-CN" b="1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7924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(5)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0070C0"/>
                </a:solidFill>
              </a:rPr>
              <a:t>+ </a:t>
            </a:r>
            <a:r>
              <a:rPr lang="zh-CN" altLang="en-US" dirty="0" smtClean="0">
                <a:solidFill>
                  <a:srgbClr val="0070C0"/>
                </a:solidFill>
              </a:rPr>
              <a:t>从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到多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134" y="3781966"/>
            <a:ext cx="4952381" cy="25238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077" y="1797228"/>
            <a:ext cx="4133333" cy="127619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1760434" y="2358639"/>
            <a:ext cx="2563738" cy="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807" y="3734346"/>
            <a:ext cx="5038095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1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(5)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从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r>
              <a:rPr lang="zh-CN" altLang="en-US" dirty="0" smtClean="0">
                <a:solidFill>
                  <a:srgbClr val="0070C0"/>
                </a:solidFill>
              </a:rPr>
              <a:t>到多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1760434" y="2358639"/>
            <a:ext cx="2563738" cy="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52" y="3303054"/>
            <a:ext cx="4952381" cy="26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123" y="1828968"/>
            <a:ext cx="4095238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在上次的例子中，增加一个面积的标签。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95" y="1797228"/>
            <a:ext cx="5714286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372890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修饰符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92" y="1899778"/>
            <a:ext cx="7605821" cy="42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元素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(6)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，元素出现的顺序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1760434" y="1696199"/>
            <a:ext cx="3127760" cy="72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54" y="2632642"/>
            <a:ext cx="5180952" cy="3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894" y="1044353"/>
            <a:ext cx="4114286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6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545534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语法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10" y="1779078"/>
            <a:ext cx="8450329" cy="45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76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39790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-IMPLIED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8" y="1318167"/>
            <a:ext cx="11929927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70C0"/>
                </a:solidFill>
              </a:rPr>
              <a:t>CDATA </a:t>
            </a:r>
            <a:r>
              <a:rPr lang="zh-CN" altLang="en-US" dirty="0">
                <a:solidFill>
                  <a:srgbClr val="0070C0"/>
                </a:solidFill>
              </a:rPr>
              <a:t>表示可以放入</a:t>
            </a:r>
            <a:r>
              <a:rPr lang="zh-CN" altLang="en-US" dirty="0" smtClean="0">
                <a:solidFill>
                  <a:srgbClr val="0070C0"/>
                </a:solidFill>
              </a:rPr>
              <a:t>文本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-IMPLIED</a:t>
            </a:r>
            <a:r>
              <a:rPr lang="zh-CN" altLang="en-US" dirty="0">
                <a:solidFill>
                  <a:srgbClr val="0070C0"/>
                </a:solidFill>
              </a:rPr>
              <a:t>，表示可以有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9" y="2499485"/>
            <a:ext cx="5161905" cy="31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600" y="2276289"/>
            <a:ext cx="5219048" cy="43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42" y="256157"/>
            <a:ext cx="3388501" cy="17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8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701666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-REQUIRED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-REQUIRED</a:t>
            </a:r>
            <a:r>
              <a:rPr lang="zh-CN" altLang="en-US" dirty="0">
                <a:solidFill>
                  <a:srgbClr val="0070C0"/>
                </a:solidFill>
              </a:rPr>
              <a:t>，表示必须有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47" y="1865594"/>
            <a:ext cx="5057143" cy="44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9" y="2637627"/>
            <a:ext cx="4228571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92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576952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-FIXED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59" y="1318167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—FIXED</a:t>
            </a:r>
            <a:r>
              <a:rPr lang="zh-CN" altLang="en-US" dirty="0" smtClean="0">
                <a:solidFill>
                  <a:srgbClr val="0070C0"/>
                </a:solidFill>
              </a:rPr>
              <a:t>“值”， </a:t>
            </a:r>
            <a:r>
              <a:rPr lang="zh-CN" altLang="en-US" dirty="0">
                <a:solidFill>
                  <a:srgbClr val="0070C0"/>
                </a:solidFill>
              </a:rPr>
              <a:t>表示如果有，则必须是什么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7" y="2037485"/>
            <a:ext cx="5438095" cy="36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05" y="2382359"/>
            <a:ext cx="4152381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8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589776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-FIXED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—FIXED</a:t>
            </a:r>
            <a:r>
              <a:rPr lang="zh-CN" altLang="en-US" dirty="0">
                <a:solidFill>
                  <a:srgbClr val="0070C0"/>
                </a:solidFill>
              </a:rPr>
              <a:t>“值”， 表示如果有，则必须是</a:t>
            </a:r>
            <a:r>
              <a:rPr lang="zh-CN" altLang="en-US" dirty="0" smtClean="0">
                <a:solidFill>
                  <a:srgbClr val="0070C0"/>
                </a:solidFill>
              </a:rPr>
              <a:t>什么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05" y="2382359"/>
            <a:ext cx="4152381" cy="2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79" y="2181333"/>
            <a:ext cx="5123809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8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96802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—ID</a:t>
            </a:r>
            <a:r>
              <a:rPr lang="zh-CN" altLang="en-US" dirty="0">
                <a:solidFill>
                  <a:srgbClr val="0070C0"/>
                </a:solidFill>
              </a:rPr>
              <a:t>， 表示属性的值，不能</a:t>
            </a:r>
            <a:r>
              <a:rPr lang="zh-CN" altLang="en-US" dirty="0" smtClean="0">
                <a:solidFill>
                  <a:srgbClr val="0070C0"/>
                </a:solidFill>
              </a:rPr>
              <a:t>重复，同时</a:t>
            </a:r>
            <a:r>
              <a:rPr lang="zh-CN" altLang="en-US" dirty="0">
                <a:solidFill>
                  <a:srgbClr val="0070C0"/>
                </a:solidFill>
              </a:rPr>
              <a:t>不要用数字</a:t>
            </a:r>
            <a:r>
              <a:rPr lang="zh-CN" altLang="en-US" dirty="0" smtClean="0">
                <a:solidFill>
                  <a:srgbClr val="0070C0"/>
                </a:solidFill>
              </a:rPr>
              <a:t>开头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79" y="2500206"/>
            <a:ext cx="5104762" cy="32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01" y="2887410"/>
            <a:ext cx="4161905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6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96802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—ID</a:t>
            </a:r>
            <a:r>
              <a:rPr lang="zh-CN" altLang="en-US" dirty="0">
                <a:solidFill>
                  <a:srgbClr val="0070C0"/>
                </a:solidFill>
              </a:rPr>
              <a:t>， 表示属性的值，不能</a:t>
            </a:r>
            <a:r>
              <a:rPr lang="zh-CN" altLang="en-US" dirty="0" smtClean="0">
                <a:solidFill>
                  <a:srgbClr val="0070C0"/>
                </a:solidFill>
              </a:rPr>
              <a:t>重复，同时</a:t>
            </a:r>
            <a:r>
              <a:rPr lang="zh-CN" altLang="en-US" dirty="0">
                <a:solidFill>
                  <a:srgbClr val="0070C0"/>
                </a:solidFill>
              </a:rPr>
              <a:t>不要用数字</a:t>
            </a:r>
            <a:r>
              <a:rPr lang="zh-CN" altLang="en-US" dirty="0" smtClean="0">
                <a:solidFill>
                  <a:srgbClr val="0070C0"/>
                </a:solidFill>
              </a:rPr>
              <a:t>开头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01" y="2887410"/>
            <a:ext cx="4161905" cy="21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88" y="2115935"/>
            <a:ext cx="5590476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96802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—ID</a:t>
            </a:r>
            <a:r>
              <a:rPr lang="zh-CN" altLang="en-US" dirty="0">
                <a:solidFill>
                  <a:srgbClr val="0070C0"/>
                </a:solidFill>
              </a:rPr>
              <a:t>， 表示属性的值，不能</a:t>
            </a:r>
            <a:r>
              <a:rPr lang="zh-CN" altLang="en-US" dirty="0" smtClean="0">
                <a:solidFill>
                  <a:srgbClr val="0070C0"/>
                </a:solidFill>
              </a:rPr>
              <a:t>重复，同时</a:t>
            </a:r>
            <a:r>
              <a:rPr lang="zh-CN" altLang="en-US" dirty="0">
                <a:solidFill>
                  <a:srgbClr val="0070C0"/>
                </a:solidFill>
              </a:rPr>
              <a:t>不要用数字</a:t>
            </a:r>
            <a:r>
              <a:rPr lang="zh-CN" altLang="en-US" dirty="0" smtClean="0">
                <a:solidFill>
                  <a:srgbClr val="0070C0"/>
                </a:solidFill>
              </a:rPr>
              <a:t>开头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01" y="2887410"/>
            <a:ext cx="4161905" cy="21428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749" y="2228782"/>
            <a:ext cx="5038095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684" y="1198526"/>
            <a:ext cx="7190476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96802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 smtClean="0">
                <a:solidFill>
                  <a:srgbClr val="0070C0"/>
                </a:solidFill>
              </a:rPr>
              <a:t>—ID</a:t>
            </a:r>
            <a:r>
              <a:rPr lang="zh-CN" altLang="en-US" dirty="0">
                <a:solidFill>
                  <a:srgbClr val="0070C0"/>
                </a:solidFill>
              </a:rPr>
              <a:t>， 表示属性的值，不能</a:t>
            </a:r>
            <a:r>
              <a:rPr lang="zh-CN" altLang="en-US" dirty="0" smtClean="0">
                <a:solidFill>
                  <a:srgbClr val="0070C0"/>
                </a:solidFill>
              </a:rPr>
              <a:t>重复，</a:t>
            </a:r>
            <a:r>
              <a:rPr lang="zh-CN" altLang="en-US" dirty="0" smtClean="0">
                <a:solidFill>
                  <a:srgbClr val="FF0000"/>
                </a:solidFill>
              </a:rPr>
              <a:t>同时</a:t>
            </a:r>
            <a:r>
              <a:rPr lang="zh-CN" altLang="en-US" dirty="0">
                <a:solidFill>
                  <a:srgbClr val="FF0000"/>
                </a:solidFill>
              </a:rPr>
              <a:t>不要用数字</a:t>
            </a:r>
            <a:r>
              <a:rPr lang="zh-CN" altLang="en-US" dirty="0" smtClean="0">
                <a:solidFill>
                  <a:srgbClr val="FF0000"/>
                </a:solidFill>
              </a:rPr>
              <a:t>开头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01" y="2887410"/>
            <a:ext cx="4161905" cy="21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86" y="2154286"/>
            <a:ext cx="5019048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45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78037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-IDREF/IDREFS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>
                <a:solidFill>
                  <a:srgbClr val="0070C0"/>
                </a:solidFill>
              </a:rPr>
              <a:t>—IDREF</a:t>
            </a:r>
            <a:r>
              <a:rPr lang="zh-CN" altLang="en-US" dirty="0">
                <a:solidFill>
                  <a:srgbClr val="0070C0"/>
                </a:solidFill>
              </a:rPr>
              <a:t>属性的值指向文档中其它地方声明的</a:t>
            </a:r>
            <a:r>
              <a:rPr lang="en-US" altLang="zh-CN" dirty="0">
                <a:solidFill>
                  <a:srgbClr val="0070C0"/>
                </a:solidFill>
              </a:rPr>
              <a:t>ID</a:t>
            </a:r>
            <a:r>
              <a:rPr lang="zh-CN" altLang="en-US" dirty="0">
                <a:solidFill>
                  <a:srgbClr val="0070C0"/>
                </a:solidFill>
              </a:rPr>
              <a:t>类型的值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" y="2509183"/>
            <a:ext cx="4180952" cy="23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35" y="2228782"/>
            <a:ext cx="6057143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86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780373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-IDREF/IDREFS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>
                <a:solidFill>
                  <a:srgbClr val="0070C0"/>
                </a:solidFill>
              </a:rPr>
              <a:t>—IDREFS</a:t>
            </a:r>
            <a:r>
              <a:rPr lang="zh-CN" altLang="en-US" dirty="0">
                <a:solidFill>
                  <a:srgbClr val="0070C0"/>
                </a:solidFill>
              </a:rPr>
              <a:t>同</a:t>
            </a:r>
            <a:r>
              <a:rPr lang="en-US" altLang="zh-CN" dirty="0">
                <a:solidFill>
                  <a:srgbClr val="0070C0"/>
                </a:solidFill>
              </a:rPr>
              <a:t>IDREF</a:t>
            </a:r>
            <a:r>
              <a:rPr lang="zh-CN" altLang="en-US" dirty="0">
                <a:solidFill>
                  <a:srgbClr val="0070C0"/>
                </a:solidFill>
              </a:rPr>
              <a:t>，但是可以具有由空格分开的多个引用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715" y="2228782"/>
            <a:ext cx="6628571" cy="43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90" y="2971634"/>
            <a:ext cx="4257143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2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95414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-Enumerated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>
                <a:solidFill>
                  <a:srgbClr val="0070C0"/>
                </a:solidFill>
              </a:rPr>
              <a:t>—</a:t>
            </a:r>
            <a:r>
              <a:rPr lang="en-US" altLang="zh-CN" dirty="0" smtClean="0">
                <a:solidFill>
                  <a:srgbClr val="0070C0"/>
                </a:solidFill>
              </a:rPr>
              <a:t>Enumerated</a:t>
            </a:r>
            <a:r>
              <a:rPr lang="zh-CN" altLang="en-US" dirty="0" smtClean="0">
                <a:solidFill>
                  <a:srgbClr val="0070C0"/>
                </a:solidFill>
              </a:rPr>
              <a:t>，枚举</a:t>
            </a:r>
            <a:r>
              <a:rPr lang="zh-CN" altLang="en-US" dirty="0">
                <a:solidFill>
                  <a:srgbClr val="0070C0"/>
                </a:solidFill>
              </a:rPr>
              <a:t>型，事先定义好一些值，属性的值必须在所列出的值的范围内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2347" y="2416027"/>
            <a:ext cx="7705725" cy="1035050"/>
          </a:xfrm>
          <a:prstGeom prst="rect">
            <a:avLst/>
          </a:prstGeom>
          <a:noFill/>
          <a:ln w="285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&lt;!ATTLIST person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婚姻状态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(single|married|divorced|widowed) #IMPLIED</a:t>
            </a: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&lt;!ATTLIST persion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性别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男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女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) #REQUIRED&gt;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40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95414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-Enumerated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>
                <a:solidFill>
                  <a:srgbClr val="0070C0"/>
                </a:solidFill>
              </a:rPr>
              <a:t>—</a:t>
            </a:r>
            <a:r>
              <a:rPr lang="en-US" altLang="zh-CN" dirty="0" smtClean="0">
                <a:solidFill>
                  <a:srgbClr val="0070C0"/>
                </a:solidFill>
              </a:rPr>
              <a:t>Enumerated</a:t>
            </a:r>
            <a:r>
              <a:rPr lang="zh-CN" altLang="en-US" dirty="0" smtClean="0">
                <a:solidFill>
                  <a:srgbClr val="0070C0"/>
                </a:solidFill>
              </a:rPr>
              <a:t>，枚举</a:t>
            </a:r>
            <a:r>
              <a:rPr lang="zh-CN" altLang="en-US" dirty="0">
                <a:solidFill>
                  <a:srgbClr val="0070C0"/>
                </a:solidFill>
              </a:rPr>
              <a:t>型，事先定义好一些值，属性的值必须在所列出的值的范围内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3" y="2547615"/>
            <a:ext cx="4285714" cy="26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517" y="2295268"/>
            <a:ext cx="7857143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1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95414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-Enumerated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属性语法</a:t>
            </a:r>
            <a:r>
              <a:rPr lang="en-US" altLang="zh-CN" dirty="0">
                <a:solidFill>
                  <a:srgbClr val="0070C0"/>
                </a:solidFill>
              </a:rPr>
              <a:t>—</a:t>
            </a:r>
            <a:r>
              <a:rPr lang="en-US" altLang="zh-CN" dirty="0" smtClean="0">
                <a:solidFill>
                  <a:srgbClr val="0070C0"/>
                </a:solidFill>
              </a:rPr>
              <a:t>Enumerated</a:t>
            </a:r>
            <a:r>
              <a:rPr lang="zh-CN" altLang="en-US" dirty="0" smtClean="0">
                <a:solidFill>
                  <a:srgbClr val="0070C0"/>
                </a:solidFill>
              </a:rPr>
              <a:t>，枚举</a:t>
            </a:r>
            <a:r>
              <a:rPr lang="zh-CN" altLang="en-US" dirty="0">
                <a:solidFill>
                  <a:srgbClr val="0070C0"/>
                </a:solidFill>
              </a:rPr>
              <a:t>型，事先定义好一些值，属性的值必须在所列出的值的范围内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4" y="2172286"/>
            <a:ext cx="10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2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41714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实体定义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720951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实体用于为一段内容创建一个别名，以后在</a:t>
            </a:r>
            <a:r>
              <a:rPr lang="en-US" altLang="zh-CN" dirty="0">
                <a:solidFill>
                  <a:srgbClr val="0070C0"/>
                </a:solidFill>
              </a:rPr>
              <a:t>XML</a:t>
            </a:r>
            <a:r>
              <a:rPr lang="zh-CN" altLang="en-US" dirty="0">
                <a:solidFill>
                  <a:srgbClr val="0070C0"/>
                </a:solidFill>
              </a:rPr>
              <a:t>文档中就可以使用别名引用这段内容</a:t>
            </a:r>
            <a:r>
              <a:rPr lang="zh-CN" altLang="en-US" dirty="0" smtClean="0">
                <a:solidFill>
                  <a:srgbClr val="0070C0"/>
                </a:solidFill>
              </a:rPr>
              <a:t>了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986" y="2444276"/>
            <a:ext cx="9189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DTD</a:t>
            </a:r>
            <a:r>
              <a:rPr lang="zh-CN" altLang="en-US" dirty="0"/>
              <a:t>定义中，一条</a:t>
            </a:r>
            <a:r>
              <a:rPr lang="en-US" altLang="zh-CN" dirty="0"/>
              <a:t>&lt;!ENTITY …&gt;</a:t>
            </a:r>
            <a:r>
              <a:rPr lang="zh-CN" altLang="en-US" dirty="0"/>
              <a:t>语句用于定义一个实体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实体可分为两种类型：</a:t>
            </a:r>
            <a:r>
              <a:rPr lang="zh-CN" altLang="en-US" dirty="0">
                <a:solidFill>
                  <a:srgbClr val="FF0000"/>
                </a:solidFill>
              </a:rPr>
              <a:t>引用实体和参数实体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83" y="2584117"/>
            <a:ext cx="4000000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2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41714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引用实体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636328"/>
            <a:ext cx="11929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实体用于为一段内容创建一个别名，以后在</a:t>
            </a:r>
            <a:r>
              <a:rPr lang="en-US" altLang="zh-CN" dirty="0">
                <a:solidFill>
                  <a:srgbClr val="0070C0"/>
                </a:solidFill>
              </a:rPr>
              <a:t>XML</a:t>
            </a:r>
            <a:r>
              <a:rPr lang="zh-CN" altLang="en-US" dirty="0">
                <a:solidFill>
                  <a:srgbClr val="0070C0"/>
                </a:solidFill>
              </a:rPr>
              <a:t>文档中就可以使用别名引用这段内容</a:t>
            </a:r>
            <a:r>
              <a:rPr lang="zh-CN" altLang="en-US" dirty="0" smtClean="0">
                <a:solidFill>
                  <a:srgbClr val="0070C0"/>
                </a:solidFill>
              </a:rPr>
              <a:t>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一般引用实体在</a:t>
            </a:r>
            <a:r>
              <a:rPr lang="en-US" altLang="zh-CN" dirty="0" smtClean="0">
                <a:solidFill>
                  <a:srgbClr val="FF0000"/>
                </a:solidFill>
              </a:rPr>
              <a:t>DTD</a:t>
            </a:r>
            <a:r>
              <a:rPr lang="zh-CN" altLang="en-US" dirty="0" smtClean="0">
                <a:solidFill>
                  <a:srgbClr val="FF0000"/>
                </a:solidFill>
              </a:rPr>
              <a:t>文件的最后定义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2986" y="2444276"/>
            <a:ext cx="9189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引用实体主要在 </a:t>
            </a:r>
            <a:r>
              <a:rPr lang="en-US" altLang="zh-CN" dirty="0"/>
              <a:t>XML </a:t>
            </a:r>
            <a:r>
              <a:rPr lang="zh-CN" altLang="en-US" dirty="0"/>
              <a:t>文档中被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语法格式</a:t>
            </a:r>
            <a:r>
              <a:rPr lang="en-US" altLang="zh-CN" dirty="0" smtClean="0"/>
              <a:t>(DTD</a:t>
            </a:r>
            <a:r>
              <a:rPr lang="zh-CN" altLang="en-US" dirty="0" smtClean="0"/>
              <a:t>中</a:t>
            </a:r>
            <a:r>
              <a:rPr lang="zh-CN" altLang="en-US" dirty="0"/>
              <a:t>定义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&lt;!ENTITY </a:t>
            </a:r>
            <a:r>
              <a:rPr lang="zh-CN" altLang="en-US" dirty="0"/>
              <a:t>实体名称 “实体内容” </a:t>
            </a:r>
            <a:r>
              <a:rPr lang="en-US" altLang="zh-CN" dirty="0"/>
              <a:t>&gt;</a:t>
            </a:r>
            <a:r>
              <a:rPr lang="zh-CN" altLang="en-US" dirty="0"/>
              <a:t>：直接转变成实体内容</a:t>
            </a:r>
          </a:p>
          <a:p>
            <a:r>
              <a:rPr lang="zh-CN" altLang="en-US" dirty="0"/>
              <a:t>引用方式</a:t>
            </a:r>
            <a:r>
              <a:rPr lang="en-US" altLang="zh-CN" dirty="0"/>
              <a:t>(xml</a:t>
            </a:r>
            <a:r>
              <a:rPr lang="zh-CN" altLang="en-US" dirty="0"/>
              <a:t>中引用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&amp;</a:t>
            </a:r>
            <a:r>
              <a:rPr lang="zh-CN" altLang="en-US" dirty="0"/>
              <a:t>实体名称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举例：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&lt;!ENTITY copyright “I am a programmer"&gt; </a:t>
            </a:r>
          </a:p>
          <a:p>
            <a:r>
              <a:rPr lang="en-US" altLang="zh-CN" dirty="0"/>
              <a:t>	 ……</a:t>
            </a:r>
          </a:p>
          <a:p>
            <a:r>
              <a:rPr lang="en-US" altLang="zh-CN" dirty="0"/>
              <a:t>	 &amp;copyright;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528987" y="2777383"/>
            <a:ext cx="1666430" cy="135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330584" y="2764563"/>
            <a:ext cx="1666430" cy="135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DTD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引用实体在这里定义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1"/>
            <a:endCxn id="3" idx="3"/>
          </p:cNvCxnSpPr>
          <p:nvPr/>
        </p:nvCxnSpPr>
        <p:spPr>
          <a:xfrm flipH="1">
            <a:off x="8195417" y="3443954"/>
            <a:ext cx="1135167" cy="1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41714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引用实体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33" y="1260418"/>
            <a:ext cx="11929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70C0"/>
                </a:solidFill>
              </a:rPr>
              <a:t>实体用于为一段内容创建一个别名，以后在</a:t>
            </a:r>
            <a:r>
              <a:rPr lang="en-US" altLang="zh-CN" dirty="0">
                <a:solidFill>
                  <a:srgbClr val="0070C0"/>
                </a:solidFill>
              </a:rPr>
              <a:t>XML</a:t>
            </a:r>
            <a:r>
              <a:rPr lang="zh-CN" altLang="en-US" dirty="0">
                <a:solidFill>
                  <a:srgbClr val="0070C0"/>
                </a:solidFill>
              </a:rPr>
              <a:t>文档中就可以使用别名引用这段内容</a:t>
            </a:r>
            <a:r>
              <a:rPr lang="zh-CN" altLang="en-US" dirty="0" smtClean="0">
                <a:solidFill>
                  <a:srgbClr val="0070C0"/>
                </a:solidFill>
              </a:rPr>
              <a:t>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一般引用实体在</a:t>
            </a:r>
            <a:r>
              <a:rPr lang="en-US" altLang="zh-CN" dirty="0" smtClean="0">
                <a:solidFill>
                  <a:srgbClr val="FF0000"/>
                </a:solidFill>
              </a:rPr>
              <a:t>DTD</a:t>
            </a:r>
            <a:r>
              <a:rPr lang="zh-CN" altLang="en-US" dirty="0" smtClean="0">
                <a:solidFill>
                  <a:srgbClr val="FF0000"/>
                </a:solidFill>
              </a:rPr>
              <a:t>文件的最后定义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" y="2600335"/>
            <a:ext cx="4371429" cy="29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8920"/>
          <a:stretch/>
        </p:blipFill>
        <p:spPr>
          <a:xfrm>
            <a:off x="4420572" y="1820544"/>
            <a:ext cx="7771428" cy="4883632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10169494" y="5065244"/>
            <a:ext cx="1897166" cy="1256232"/>
          </a:xfrm>
          <a:prstGeom prst="wedgeRoundRectCallout">
            <a:avLst>
              <a:gd name="adj1" fmla="val -64977"/>
              <a:gd name="adj2" fmla="val -87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此处打开的是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4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2889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参数实体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651876" y="1490885"/>
            <a:ext cx="7777162" cy="4705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1700" smtClean="0"/>
              <a:t>参数实体被 </a:t>
            </a:r>
            <a:r>
              <a:rPr lang="en-US" altLang="zh-CN" sz="1700" smtClean="0"/>
              <a:t>DTD </a:t>
            </a:r>
            <a:r>
              <a:rPr lang="zh-CN" altLang="en-US" sz="1700" smtClean="0"/>
              <a:t>文件自身使用</a:t>
            </a:r>
          </a:p>
          <a:p>
            <a:pPr>
              <a:lnSpc>
                <a:spcPct val="80000"/>
              </a:lnSpc>
            </a:pPr>
            <a:r>
              <a:rPr lang="zh-CN" altLang="en-US" sz="1700" b="1" smtClean="0"/>
              <a:t>语法格式：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smtClean="0">
                <a:latin typeface="宋体" panose="02010600030101010101" pitchFamily="2" charset="-122"/>
              </a:rPr>
              <a:t>   </a:t>
            </a:r>
            <a:r>
              <a:rPr lang="en-US" altLang="zh-CN" sz="1800" smtClean="0">
                <a:latin typeface="宋体" panose="02010600030101010101" pitchFamily="2" charset="-122"/>
              </a:rPr>
              <a:t>&lt;!ENTITY % </a:t>
            </a:r>
            <a:r>
              <a:rPr lang="zh-CN" altLang="en-US" sz="1800" smtClean="0">
                <a:latin typeface="宋体" panose="02010600030101010101" pitchFamily="2" charset="-122"/>
              </a:rPr>
              <a:t>实体名称 </a:t>
            </a:r>
            <a:r>
              <a:rPr lang="en-US" altLang="zh-CN" sz="1800" smtClean="0">
                <a:latin typeface="宋体" panose="02010600030101010101" pitchFamily="2" charset="-122"/>
              </a:rPr>
              <a:t>"</a:t>
            </a:r>
            <a:r>
              <a:rPr lang="zh-CN" altLang="en-US" sz="1800" smtClean="0">
                <a:latin typeface="宋体" panose="02010600030101010101" pitchFamily="2" charset="-122"/>
              </a:rPr>
              <a:t>实体内容</a:t>
            </a:r>
            <a:r>
              <a:rPr lang="en-US" altLang="zh-CN" sz="1800" smtClean="0">
                <a:latin typeface="宋体" panose="02010600030101010101" pitchFamily="2" charset="-122"/>
              </a:rPr>
              <a:t>" &gt;</a:t>
            </a:r>
          </a:p>
          <a:p>
            <a:pPr>
              <a:lnSpc>
                <a:spcPct val="80000"/>
              </a:lnSpc>
            </a:pPr>
            <a:r>
              <a:rPr lang="zh-CN" altLang="en-US" sz="1700" b="1" smtClean="0"/>
              <a:t>引用方式：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%</a:t>
            </a:r>
            <a:r>
              <a:rPr lang="zh-CN" altLang="en-US" sz="1600" smtClean="0">
                <a:latin typeface="宋体" panose="02010600030101010101" pitchFamily="2" charset="-122"/>
              </a:rPr>
              <a:t>实体名称</a:t>
            </a:r>
            <a:r>
              <a:rPr lang="en-US" altLang="zh-CN" sz="1600" smtClean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zh-CN" altLang="en-US" sz="1700" b="1" smtClean="0"/>
              <a:t>举例</a:t>
            </a:r>
            <a:r>
              <a:rPr lang="en-US" altLang="zh-CN" sz="1700" b="1" smtClean="0"/>
              <a:t>1</a:t>
            </a:r>
            <a:r>
              <a:rPr lang="zh-CN" altLang="en-US" sz="1700" b="1" smtClean="0"/>
              <a:t>：</a:t>
            </a:r>
            <a:endParaRPr lang="zh-CN" altLang="en-US" sz="1700" smtClean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smtClean="0">
                <a:latin typeface="宋体" panose="02010600030101010101" pitchFamily="2" charset="-122"/>
              </a:rPr>
              <a:t>	 </a:t>
            </a:r>
            <a:r>
              <a:rPr lang="en-US" altLang="zh-CN" sz="1500" smtClean="0">
                <a:latin typeface="宋体" panose="02010600030101010101" pitchFamily="2" charset="-122"/>
              </a:rPr>
              <a:t>&lt;!ENTITY % TAG_NAMES "</a:t>
            </a:r>
            <a:r>
              <a:rPr lang="zh-CN" altLang="en-US" sz="1500" smtClean="0">
                <a:latin typeface="宋体" panose="02010600030101010101" pitchFamily="2" charset="-122"/>
              </a:rPr>
              <a:t>姓名 </a:t>
            </a:r>
            <a:r>
              <a:rPr lang="en-US" altLang="zh-CN" sz="1500" smtClean="0">
                <a:latin typeface="宋体" panose="02010600030101010101" pitchFamily="2" charset="-122"/>
              </a:rPr>
              <a:t>| EMAIL | </a:t>
            </a:r>
            <a:r>
              <a:rPr lang="zh-CN" altLang="en-US" sz="1500" smtClean="0">
                <a:latin typeface="宋体" panose="02010600030101010101" pitchFamily="2" charset="-122"/>
              </a:rPr>
              <a:t>电话 </a:t>
            </a:r>
            <a:r>
              <a:rPr lang="en-US" altLang="zh-CN" sz="1500" smtClean="0">
                <a:latin typeface="宋体" panose="02010600030101010101" pitchFamily="2" charset="-122"/>
              </a:rPr>
              <a:t>| </a:t>
            </a:r>
            <a:r>
              <a:rPr lang="zh-CN" altLang="en-US" sz="1500" smtClean="0">
                <a:latin typeface="宋体" panose="02010600030101010101" pitchFamily="2" charset="-122"/>
              </a:rPr>
              <a:t>地址</a:t>
            </a:r>
            <a:r>
              <a:rPr lang="en-US" altLang="zh-CN" sz="1500" smtClean="0">
                <a:latin typeface="宋体" panose="02010600030101010101" pitchFamily="2" charset="-122"/>
              </a:rPr>
              <a:t>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smtClean="0">
                <a:latin typeface="宋体" panose="02010600030101010101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smtClean="0">
                <a:latin typeface="宋体" panose="02010600030101010101" pitchFamily="2" charset="-122"/>
              </a:rPr>
              <a:t>    &lt;!ELEMENT </a:t>
            </a:r>
            <a:r>
              <a:rPr lang="zh-CN" altLang="en-US" sz="1500" smtClean="0">
                <a:latin typeface="宋体" panose="02010600030101010101" pitchFamily="2" charset="-122"/>
              </a:rPr>
              <a:t>个人信息 </a:t>
            </a:r>
            <a:r>
              <a:rPr lang="en-US" altLang="zh-CN" sz="1500" smtClean="0">
                <a:latin typeface="宋体" panose="02010600030101010101" pitchFamily="2" charset="-122"/>
              </a:rPr>
              <a:t>(%TAG_NAMES; | </a:t>
            </a:r>
            <a:r>
              <a:rPr lang="zh-CN" altLang="en-US" sz="1500" smtClean="0">
                <a:latin typeface="宋体" panose="02010600030101010101" pitchFamily="2" charset="-122"/>
              </a:rPr>
              <a:t>生日</a:t>
            </a:r>
            <a:r>
              <a:rPr lang="en-US" altLang="zh-CN" sz="1500" smtClean="0">
                <a:latin typeface="宋体" panose="02010600030101010101" pitchFamily="2" charset="-122"/>
              </a:rPr>
              <a:t>)&gt;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smtClean="0">
                <a:latin typeface="宋体" panose="02010600030101010101" pitchFamily="2" charset="-122"/>
              </a:rPr>
              <a:t>	 &lt;!ELEMENT </a:t>
            </a:r>
            <a:r>
              <a:rPr lang="zh-CN" altLang="en-US" sz="1500" smtClean="0">
                <a:latin typeface="宋体" panose="02010600030101010101" pitchFamily="2" charset="-122"/>
              </a:rPr>
              <a:t>客户信息 </a:t>
            </a:r>
            <a:r>
              <a:rPr lang="en-US" altLang="zh-CN" sz="1500" smtClean="0">
                <a:latin typeface="宋体" panose="02010600030101010101" pitchFamily="2" charset="-122"/>
              </a:rPr>
              <a:t>(%TAG_NAMES; | </a:t>
            </a:r>
            <a:r>
              <a:rPr lang="zh-CN" altLang="en-US" sz="1500" smtClean="0">
                <a:latin typeface="宋体" panose="02010600030101010101" pitchFamily="2" charset="-122"/>
              </a:rPr>
              <a:t>公司名</a:t>
            </a:r>
            <a:r>
              <a:rPr lang="en-US" altLang="zh-CN" sz="1500" smtClean="0">
                <a:latin typeface="宋体" panose="02010600030101010101" pitchFamily="2" charset="-122"/>
              </a:rPr>
              <a:t>)&gt;</a:t>
            </a:r>
          </a:p>
          <a:p>
            <a:pPr>
              <a:lnSpc>
                <a:spcPct val="80000"/>
              </a:lnSpc>
            </a:pPr>
            <a:r>
              <a:rPr lang="zh-CN" altLang="en-US" sz="1700" b="1" smtClean="0"/>
              <a:t>举例</a:t>
            </a:r>
            <a:r>
              <a:rPr lang="en-US" altLang="zh-CN" sz="1700" b="1" smtClean="0"/>
              <a:t>2</a:t>
            </a:r>
            <a:r>
              <a:rPr lang="zh-CN" altLang="en-US" sz="1700" b="1" smtClean="0"/>
              <a:t>：</a:t>
            </a:r>
            <a:endParaRPr lang="zh-CN" altLang="en-US" sz="1700" smtClean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&lt;!ENTITY % common.attributes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	 </a:t>
            </a:r>
            <a:r>
              <a:rPr lang="en-US" altLang="zh-CN" sz="1300" smtClean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r>
              <a:rPr lang="en-US" altLang="zh-CN" sz="1600" smtClean="0">
                <a:latin typeface="宋体" panose="02010600030101010101" pitchFamily="2" charset="-122"/>
              </a:rPr>
              <a:t> id ID #IMPLIED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	account CDATA #REQUIRED </a:t>
            </a:r>
            <a:r>
              <a:rPr lang="en-US" altLang="zh-CN" sz="1300" smtClean="0">
                <a:solidFill>
                  <a:srgbClr val="FF0000"/>
                </a:solidFill>
                <a:latin typeface="宋体" panose="02010600030101010101" pitchFamily="2" charset="-122"/>
              </a:rPr>
              <a:t>"</a:t>
            </a:r>
            <a:endParaRPr lang="en-US" altLang="zh-CN" sz="160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&lt;!ATTLIST purchaseOrder %common.attributes;&gt;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smtClean="0">
                <a:latin typeface="宋体" panose="02010600030101010101" pitchFamily="2" charset="-122"/>
              </a:rPr>
              <a:t>&lt;!ATTLIST item %common.attributes;&gt;</a:t>
            </a:r>
            <a:endParaRPr lang="en-US" altLang="zh-CN" sz="1600">
              <a:latin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7093009" y="264920"/>
            <a:ext cx="1734796" cy="931492"/>
          </a:xfrm>
          <a:prstGeom prst="wedgeRoundRectCallout">
            <a:avLst>
              <a:gd name="adj1" fmla="val -50882"/>
              <a:gd name="adj2" fmla="val 753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注意空格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9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61" y="2046195"/>
            <a:ext cx="4904762" cy="138095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854437" y="2341548"/>
            <a:ext cx="1726251" cy="1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939895" y="3427147"/>
            <a:ext cx="1717966" cy="109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861" y="3973936"/>
            <a:ext cx="5047619" cy="1390476"/>
          </a:xfrm>
          <a:prstGeom prst="rect">
            <a:avLst/>
          </a:prstGeom>
        </p:spPr>
      </p:pic>
      <p:sp>
        <p:nvSpPr>
          <p:cNvPr id="17" name="圆角矩形标注 16"/>
          <p:cNvSpPr/>
          <p:nvPr/>
        </p:nvSpPr>
        <p:spPr>
          <a:xfrm>
            <a:off x="5093293" y="641059"/>
            <a:ext cx="1897167" cy="880092"/>
          </a:xfrm>
          <a:prstGeom prst="wedgeRoundRectCallout">
            <a:avLst>
              <a:gd name="adj1" fmla="val -20833"/>
              <a:gd name="adj2" fmla="val 112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注意这里面的空格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62889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属性定义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参数实体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1" y="2185245"/>
            <a:ext cx="5438095" cy="30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21" y="2098041"/>
            <a:ext cx="4619048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1068112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-DTD-DTD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文件的编码要与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相同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455" y="1797228"/>
            <a:ext cx="8514286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1068112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文件约束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-DTD-DTD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文件的编码要与</a:t>
            </a:r>
            <a:r>
              <a:rPr lang="en-US" altLang="zh-CN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相同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64" y="2027419"/>
            <a:ext cx="6923330" cy="382590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794617" y="2392822"/>
            <a:ext cx="1401510" cy="2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5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72" y="728872"/>
            <a:ext cx="7780952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4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039" y="641059"/>
            <a:ext cx="42306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XML</a:t>
            </a:r>
            <a:r>
              <a:rPr lang="zh-CN" altLang="en-US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文件</a:t>
            </a:r>
            <a:r>
              <a:rPr lang="zh-CN" altLang="en-US" sz="3800" dirty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约束</a:t>
            </a:r>
            <a:r>
              <a:rPr lang="en-US" altLang="zh-CN" sz="3800" dirty="0" smtClean="0">
                <a:solidFill>
                  <a:schemeClr val="tx1"/>
                </a:solidFill>
                <a:latin typeface="Arial" panose="020B0604020202020204" pitchFamily="34" charset="0"/>
                <a:ea typeface="新宋体" panose="02010609030101010101" pitchFamily="49" charset="-122"/>
                <a:cs typeface="宋体" panose="02010600030101010101" pitchFamily="2" charset="-122"/>
              </a:rPr>
              <a:t>-DTD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79" y="1797228"/>
            <a:ext cx="11929927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70C0"/>
                </a:solidFill>
              </a:rPr>
              <a:t>引例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" y="2257610"/>
            <a:ext cx="2231287" cy="1887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13" y="976100"/>
            <a:ext cx="7952381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530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1752</Words>
  <Application>Microsoft Office PowerPoint</Application>
  <PresentationFormat>宽屏</PresentationFormat>
  <Paragraphs>272</Paragraphs>
  <Slides>50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隶书</vt:lpstr>
      <vt:lpstr>宋体</vt:lpstr>
      <vt:lpstr>新宋体</vt:lpstr>
      <vt:lpstr>Arial</vt:lpstr>
      <vt:lpstr>Calibri</vt:lpstr>
      <vt:lpstr>Calibri Light</vt:lpstr>
      <vt:lpstr>Times New Roman</vt:lpstr>
      <vt:lpstr>Wingdings</vt:lpstr>
      <vt:lpstr>回顾</vt:lpstr>
      <vt:lpstr>PowerPoint 演示文稿</vt:lpstr>
      <vt:lpstr>XML文件约束-DTD</vt:lpstr>
      <vt:lpstr>XML文件约束-DTD</vt:lpstr>
      <vt:lpstr>XML文件约束-DTD</vt:lpstr>
      <vt:lpstr>XML文件约束-DTD</vt:lpstr>
      <vt:lpstr>XML文件约束-DTD-DTD文件的编码要与XML相同</vt:lpstr>
      <vt:lpstr>XML文件约束-DTD-DTD文件的编码要与XML相同</vt:lpstr>
      <vt:lpstr>XML文件约束-DTD</vt:lpstr>
      <vt:lpstr>XML文件约束-DTD</vt:lpstr>
      <vt:lpstr>XML文件约束-DTD-编程校验XML文档正确性</vt:lpstr>
      <vt:lpstr>XML文件约束-DTD</vt:lpstr>
      <vt:lpstr>XML文件约束-DTD</vt:lpstr>
      <vt:lpstr>XML文件约束-DTD</vt:lpstr>
      <vt:lpstr>XML文件约束-DTD</vt:lpstr>
      <vt:lpstr>DTD文档的声明及引用</vt:lpstr>
      <vt:lpstr>DTD文档的声明及引用</vt:lpstr>
      <vt:lpstr>DTD文档的声明及引用</vt:lpstr>
      <vt:lpstr>DTD元素(1)</vt:lpstr>
      <vt:lpstr>DTD元素(1)</vt:lpstr>
      <vt:lpstr>DTD元素(1)</vt:lpstr>
      <vt:lpstr>DTD元素(1)</vt:lpstr>
      <vt:lpstr>DTD元素(1)</vt:lpstr>
      <vt:lpstr>DTD元素(1)</vt:lpstr>
      <vt:lpstr>DTD元素(2)</vt:lpstr>
      <vt:lpstr>DTD元素(3)</vt:lpstr>
      <vt:lpstr>DTD元素(4)</vt:lpstr>
      <vt:lpstr>DTD元素(5)</vt:lpstr>
      <vt:lpstr>DTD元素(5)</vt:lpstr>
      <vt:lpstr>DTD元素(5)</vt:lpstr>
      <vt:lpstr>DTD元素-修饰符</vt:lpstr>
      <vt:lpstr>DTD元素(6)</vt:lpstr>
      <vt:lpstr>DTD属性-属性定义-语法 </vt:lpstr>
      <vt:lpstr>DTD属性-属性定义-IMPLIED </vt:lpstr>
      <vt:lpstr>DTD属性-属性定义-REQUIRED </vt:lpstr>
      <vt:lpstr>DTD属性-属性定义-FIXED</vt:lpstr>
      <vt:lpstr>DTD属性-属性定义-FIXED </vt:lpstr>
      <vt:lpstr>DTD属性-属性定义-ID </vt:lpstr>
      <vt:lpstr>DTD属性-属性定义-ID </vt:lpstr>
      <vt:lpstr>DTD属性-属性定义-ID </vt:lpstr>
      <vt:lpstr>DTD属性-属性定义-ID </vt:lpstr>
      <vt:lpstr>DTD属性-属性定义-IDREF/IDREFS </vt:lpstr>
      <vt:lpstr>DTD属性-属性定义-IDREF/IDREFS </vt:lpstr>
      <vt:lpstr>DTD属性-属性定义-Enumerated</vt:lpstr>
      <vt:lpstr>DTD属性-属性定义-Enumerated</vt:lpstr>
      <vt:lpstr>DTD属性-属性定义-Enumerated</vt:lpstr>
      <vt:lpstr>DTD属性-属性定义-实体定义 </vt:lpstr>
      <vt:lpstr>DTD属性-属性定义-引用实体 </vt:lpstr>
      <vt:lpstr>DTD属性-属性定义-引用实体 </vt:lpstr>
      <vt:lpstr>DTD属性-属性定义-参数实体</vt:lpstr>
      <vt:lpstr>DTD属性-属性定义-参数实体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walkinnet</dc:creator>
  <cp:lastModifiedBy>walkinnet</cp:lastModifiedBy>
  <cp:revision>135</cp:revision>
  <dcterms:created xsi:type="dcterms:W3CDTF">2017-02-27T11:36:07Z</dcterms:created>
  <dcterms:modified xsi:type="dcterms:W3CDTF">2017-03-05T19:45:18Z</dcterms:modified>
</cp:coreProperties>
</file>