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5479-A6BD-426E-A192-9A350343313D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A0FE-DA95-46A7-8DF7-3FFA4B16C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8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" y="254235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2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6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AD351E-48AB-4A44-AC18-85001FDF916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主讲人：倪震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本</a:t>
            </a:r>
            <a:r>
              <a:rPr lang="zh-CN" altLang="en-US" dirty="0">
                <a:solidFill>
                  <a:srgbClr val="FF0000"/>
                </a:solidFill>
              </a:rPr>
              <a:t>幻灯片</a:t>
            </a:r>
            <a:r>
              <a:rPr lang="zh-CN" altLang="en-US" dirty="0" smtClean="0">
                <a:solidFill>
                  <a:srgbClr val="FF0000"/>
                </a:solidFill>
              </a:rPr>
              <a:t>参考了韩顺平老师的课件，特此表示感谢！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3"/>
          <a:stretch/>
        </p:blipFill>
        <p:spPr>
          <a:xfrm>
            <a:off x="1100051" y="2620443"/>
            <a:ext cx="8742009" cy="14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47564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解析机制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645" y="2090676"/>
            <a:ext cx="12089450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ea typeface="华文新魏" panose="02010800040101010101" pitchFamily="2" charset="-122"/>
              </a:rPr>
              <a:t>SAX</a:t>
            </a:r>
            <a:r>
              <a:rPr lang="zh-CN" altLang="en-US" sz="2800" dirty="0">
                <a:ea typeface="华文新魏" panose="02010800040101010101" pitchFamily="2" charset="-122"/>
              </a:rPr>
              <a:t>采用</a:t>
            </a:r>
            <a:r>
              <a:rPr lang="zh-CN" altLang="en-US" sz="2800" b="1" dirty="0">
                <a:solidFill>
                  <a:srgbClr val="0000FF"/>
                </a:solidFill>
                <a:ea typeface="华文新魏" panose="02010800040101010101" pitchFamily="2" charset="-122"/>
              </a:rPr>
              <a:t>事件处理</a:t>
            </a:r>
            <a:r>
              <a:rPr lang="zh-CN" altLang="en-US" sz="2800" dirty="0">
                <a:ea typeface="华文新魏" panose="02010800040101010101" pitchFamily="2" charset="-122"/>
              </a:rPr>
              <a:t>的方式解析</a:t>
            </a:r>
            <a:r>
              <a:rPr lang="en-US" altLang="zh-CN" sz="2800" dirty="0">
                <a:ea typeface="华文新魏" panose="02010800040101010101" pitchFamily="2" charset="-122"/>
              </a:rPr>
              <a:t>XML</a:t>
            </a:r>
            <a:r>
              <a:rPr lang="zh-CN" altLang="en-US" sz="2800" dirty="0">
                <a:ea typeface="华文新魏" panose="02010800040101010101" pitchFamily="2" charset="-122"/>
              </a:rPr>
              <a:t>文件，利用 </a:t>
            </a:r>
            <a:r>
              <a:rPr lang="en-US" altLang="zh-CN" sz="2800" dirty="0">
                <a:ea typeface="华文新魏" panose="02010800040101010101" pitchFamily="2" charset="-122"/>
              </a:rPr>
              <a:t>SAX </a:t>
            </a:r>
            <a:r>
              <a:rPr lang="zh-CN" altLang="en-US" sz="2800" dirty="0">
                <a:ea typeface="华文新魏" panose="02010800040101010101" pitchFamily="2" charset="-122"/>
              </a:rPr>
              <a:t>解析 </a:t>
            </a:r>
            <a:r>
              <a:rPr lang="en-US" altLang="zh-CN" sz="2800" dirty="0">
                <a:ea typeface="华文新魏" panose="02010800040101010101" pitchFamily="2" charset="-122"/>
              </a:rPr>
              <a:t>XML </a:t>
            </a:r>
            <a:r>
              <a:rPr lang="zh-CN" altLang="en-US" sz="2800" dirty="0">
                <a:ea typeface="华文新魏" panose="02010800040101010101" pitchFamily="2" charset="-122"/>
              </a:rPr>
              <a:t>文档，涉及两个部分：</a:t>
            </a:r>
            <a:r>
              <a:rPr lang="zh-CN" altLang="en-US" sz="2800" dirty="0">
                <a:solidFill>
                  <a:srgbClr val="FF0000"/>
                </a:solidFill>
                <a:ea typeface="华文新魏" panose="02010800040101010101" pitchFamily="2" charset="-122"/>
              </a:rPr>
              <a:t>解析器</a:t>
            </a:r>
            <a:r>
              <a:rPr lang="zh-CN" altLang="en-US" sz="2800" dirty="0">
                <a:ea typeface="华文新魏" panose="0201080004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ea typeface="华文新魏" panose="02010800040101010101" pitchFamily="2" charset="-122"/>
              </a:rPr>
              <a:t>事件处理器</a:t>
            </a:r>
            <a:r>
              <a:rPr lang="zh-CN" altLang="en-US" sz="2800" dirty="0" smtClean="0">
                <a:ea typeface="华文新魏" panose="02010800040101010101" pitchFamily="2" charset="-122"/>
              </a:rPr>
              <a:t>：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华文新魏" panose="02010800040101010101" pitchFamily="2" charset="-122"/>
              </a:rPr>
              <a:t>解析器可以使用</a:t>
            </a:r>
            <a:r>
              <a:rPr lang="en-US" altLang="zh-CN" sz="2800" dirty="0" smtClean="0">
                <a:ea typeface="华文新魏" panose="02010800040101010101" pitchFamily="2" charset="-122"/>
              </a:rPr>
              <a:t>JAXP</a:t>
            </a:r>
            <a:r>
              <a:rPr lang="zh-CN" altLang="en-US" sz="2800" dirty="0" smtClean="0">
                <a:ea typeface="华文新魏" panose="02010800040101010101" pitchFamily="2" charset="-122"/>
              </a:rPr>
              <a:t>的</a:t>
            </a:r>
            <a:r>
              <a:rPr lang="en-US" altLang="zh-CN" sz="2800" dirty="0" smtClean="0">
                <a:ea typeface="华文新魏" panose="02010800040101010101" pitchFamily="2" charset="-122"/>
              </a:rPr>
              <a:t>API</a:t>
            </a:r>
            <a:r>
              <a:rPr lang="zh-CN" altLang="en-US" sz="2800" dirty="0" smtClean="0">
                <a:ea typeface="华文新魏" panose="02010800040101010101" pitchFamily="2" charset="-122"/>
              </a:rPr>
              <a:t>创建，创建出</a:t>
            </a:r>
            <a:r>
              <a:rPr lang="en-US" altLang="zh-CN" sz="2800" dirty="0" smtClean="0">
                <a:ea typeface="华文新魏" panose="02010800040101010101" pitchFamily="2" charset="-122"/>
              </a:rPr>
              <a:t>SAX</a:t>
            </a:r>
            <a:r>
              <a:rPr lang="zh-CN" altLang="en-US" sz="2800" dirty="0" smtClean="0">
                <a:ea typeface="华文新魏" panose="02010800040101010101" pitchFamily="2" charset="-122"/>
              </a:rPr>
              <a:t>解析器后，就可以指定解析器去解析某个</a:t>
            </a:r>
            <a:r>
              <a:rPr lang="en-US" altLang="zh-CN" sz="2800" dirty="0" smtClean="0">
                <a:ea typeface="华文新魏" panose="02010800040101010101" pitchFamily="2" charset="-122"/>
              </a:rPr>
              <a:t>XML</a:t>
            </a:r>
            <a:r>
              <a:rPr lang="zh-CN" altLang="en-US" sz="2800" dirty="0" smtClean="0">
                <a:ea typeface="华文新魏" panose="02010800040101010101" pitchFamily="2" charset="-122"/>
              </a:rPr>
              <a:t>文档。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华文新魏" panose="02010800040101010101" pitchFamily="2" charset="-122"/>
              </a:rPr>
              <a:t>解析</a:t>
            </a:r>
            <a:r>
              <a:rPr lang="zh-CN" altLang="en-US" sz="2800" dirty="0">
                <a:ea typeface="华文新魏" panose="02010800040101010101" pitchFamily="2" charset="-122"/>
              </a:rPr>
              <a:t>器采用</a:t>
            </a:r>
            <a:r>
              <a:rPr lang="en-US" altLang="zh-CN" sz="2800" dirty="0">
                <a:ea typeface="华文新魏" panose="02010800040101010101" pitchFamily="2" charset="-122"/>
              </a:rPr>
              <a:t>SAX</a:t>
            </a:r>
            <a:r>
              <a:rPr lang="zh-CN" altLang="en-US" sz="2800" dirty="0">
                <a:ea typeface="华文新魏" panose="02010800040101010101" pitchFamily="2" charset="-122"/>
              </a:rPr>
              <a:t>方式在解析某个</a:t>
            </a:r>
            <a:r>
              <a:rPr lang="en-US" altLang="zh-CN" sz="2800" dirty="0">
                <a:ea typeface="华文新魏" panose="02010800040101010101" pitchFamily="2" charset="-122"/>
              </a:rPr>
              <a:t>XML</a:t>
            </a:r>
            <a:r>
              <a:rPr lang="zh-CN" altLang="en-US" sz="2800" dirty="0">
                <a:ea typeface="华文新魏" panose="02010800040101010101" pitchFamily="2" charset="-122"/>
              </a:rPr>
              <a:t>文档时，它只要解析到</a:t>
            </a:r>
            <a:r>
              <a:rPr lang="en-US" altLang="zh-CN" sz="2800" dirty="0">
                <a:ea typeface="华文新魏" panose="02010800040101010101" pitchFamily="2" charset="-122"/>
              </a:rPr>
              <a:t>XML</a:t>
            </a:r>
            <a:r>
              <a:rPr lang="zh-CN" altLang="en-US" sz="2800" dirty="0">
                <a:ea typeface="华文新魏" panose="02010800040101010101" pitchFamily="2" charset="-122"/>
              </a:rPr>
              <a:t>文档的一个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组成部分</a:t>
            </a:r>
            <a:r>
              <a:rPr lang="zh-CN" altLang="en-US" sz="2800" dirty="0">
                <a:ea typeface="华文新魏" panose="02010800040101010101" pitchFamily="2" charset="-122"/>
              </a:rPr>
              <a:t>，都会去调用事件处理器的一个方法，解析器在调用事件处理器的方法时，会把当前解析到的</a:t>
            </a:r>
            <a:r>
              <a:rPr lang="en-US" altLang="zh-CN" sz="2800" dirty="0">
                <a:ea typeface="华文新魏" panose="02010800040101010101" pitchFamily="2" charset="-122"/>
              </a:rPr>
              <a:t>xml</a:t>
            </a:r>
            <a:r>
              <a:rPr lang="zh-CN" altLang="en-US" sz="2800" dirty="0">
                <a:ea typeface="华文新魏" panose="02010800040101010101" pitchFamily="2" charset="-122"/>
              </a:rPr>
              <a:t>文件内容作为</a:t>
            </a:r>
            <a:r>
              <a:rPr lang="zh-CN" altLang="en-US" sz="2800" dirty="0">
                <a:solidFill>
                  <a:srgbClr val="0000FF"/>
                </a:solidFill>
                <a:ea typeface="华文新魏" panose="02010800040101010101" pitchFamily="2" charset="-122"/>
              </a:rPr>
              <a:t>方法的参数</a:t>
            </a:r>
            <a:r>
              <a:rPr lang="zh-CN" altLang="en-US" sz="2800" dirty="0">
                <a:ea typeface="华文新魏" panose="02010800040101010101" pitchFamily="2" charset="-122"/>
              </a:rPr>
              <a:t>传递给事件处理器。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华文新魏" panose="02010800040101010101" pitchFamily="2" charset="-122"/>
              </a:rPr>
              <a:t>事件处理器由程序员编写，程序员通过事件处理器中方法的参数，就可以很轻松地得到</a:t>
            </a:r>
            <a:r>
              <a:rPr lang="en-US" altLang="zh-CN" sz="2800" dirty="0">
                <a:ea typeface="华文新魏" panose="02010800040101010101" pitchFamily="2" charset="-122"/>
              </a:rPr>
              <a:t>sax</a:t>
            </a:r>
            <a:r>
              <a:rPr lang="zh-CN" altLang="en-US" sz="2800" dirty="0">
                <a:ea typeface="华文新魏" panose="02010800040101010101" pitchFamily="2" charset="-122"/>
              </a:rPr>
              <a:t>解析器解析到的数据，从而可以决定如何对数据进行处理。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2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63193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文档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645" y="2090676"/>
            <a:ext cx="1208945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300" dirty="0">
                <a:ea typeface="华文新魏" panose="02010800040101010101" pitchFamily="2" charset="-122"/>
              </a:rPr>
              <a:t>使用</a:t>
            </a:r>
            <a:r>
              <a:rPr lang="en-US" altLang="zh-CN" sz="3300" dirty="0" err="1">
                <a:ea typeface="华文新魏" panose="02010800040101010101" pitchFamily="2" charset="-122"/>
              </a:rPr>
              <a:t>SAXParserFactory</a:t>
            </a:r>
            <a:r>
              <a:rPr lang="zh-CN" altLang="en-US" sz="3300" dirty="0">
                <a:ea typeface="华文新魏" panose="02010800040101010101" pitchFamily="2" charset="-122"/>
              </a:rPr>
              <a:t>创建</a:t>
            </a:r>
            <a:r>
              <a:rPr lang="en-US" altLang="zh-CN" sz="3300" dirty="0">
                <a:ea typeface="华文新魏" panose="02010800040101010101" pitchFamily="2" charset="-122"/>
              </a:rPr>
              <a:t>SAX</a:t>
            </a:r>
            <a:r>
              <a:rPr lang="zh-CN" altLang="en-US" sz="3300" dirty="0">
                <a:ea typeface="华文新魏" panose="02010800040101010101" pitchFamily="2" charset="-122"/>
              </a:rPr>
              <a:t>解析工厂</a:t>
            </a:r>
          </a:p>
          <a:p>
            <a:pPr lvl="1">
              <a:buFontTx/>
              <a:buNone/>
            </a:pPr>
            <a:r>
              <a:rPr lang="en-US" altLang="zh-CN" sz="2000" dirty="0" err="1">
                <a:ea typeface="华文新魏" panose="02010800040101010101" pitchFamily="2" charset="-122"/>
              </a:rPr>
              <a:t>SAXParserFactory</a:t>
            </a:r>
            <a:r>
              <a:rPr lang="en-US" altLang="zh-CN" sz="2000" dirty="0"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ea typeface="华文新魏" panose="02010800040101010101" pitchFamily="2" charset="-122"/>
              </a:rPr>
              <a:t>spf</a:t>
            </a:r>
            <a:r>
              <a:rPr lang="en-US" altLang="zh-CN" sz="2000" dirty="0">
                <a:ea typeface="华文新魏" panose="02010800040101010101" pitchFamily="2" charset="-122"/>
              </a:rPr>
              <a:t> = </a:t>
            </a:r>
            <a:r>
              <a:rPr lang="en-US" altLang="zh-CN" sz="2000" dirty="0" err="1">
                <a:ea typeface="华文新魏" panose="02010800040101010101" pitchFamily="2" charset="-122"/>
              </a:rPr>
              <a:t>SAXParserFactory.newInstance</a:t>
            </a:r>
            <a:r>
              <a:rPr lang="en-US" altLang="zh-CN" sz="2000" dirty="0">
                <a:ea typeface="华文新魏" panose="02010800040101010101" pitchFamily="2" charset="-122"/>
              </a:rPr>
              <a:t>();</a:t>
            </a:r>
          </a:p>
          <a:p>
            <a:r>
              <a:rPr lang="zh-CN" altLang="en-US" sz="3300" dirty="0">
                <a:ea typeface="华文新魏" panose="02010800040101010101" pitchFamily="2" charset="-122"/>
              </a:rPr>
              <a:t>通过</a:t>
            </a:r>
            <a:r>
              <a:rPr lang="en-US" altLang="zh-CN" sz="3300" dirty="0">
                <a:ea typeface="华文新魏" panose="02010800040101010101" pitchFamily="2" charset="-122"/>
              </a:rPr>
              <a:t>SAX</a:t>
            </a:r>
            <a:r>
              <a:rPr lang="zh-CN" altLang="en-US" sz="3300" dirty="0">
                <a:ea typeface="华文新魏" panose="02010800040101010101" pitchFamily="2" charset="-122"/>
              </a:rPr>
              <a:t>解析工厂得到解析器对象	</a:t>
            </a:r>
          </a:p>
          <a:p>
            <a:pPr lvl="1">
              <a:buFontTx/>
              <a:buNone/>
            </a:pPr>
            <a:r>
              <a:rPr lang="en-US" altLang="zh-CN" sz="2000" dirty="0" err="1">
                <a:ea typeface="华文新魏" panose="02010800040101010101" pitchFamily="2" charset="-122"/>
              </a:rPr>
              <a:t>SAXParser</a:t>
            </a:r>
            <a:r>
              <a:rPr lang="en-US" altLang="zh-CN" sz="2000" dirty="0">
                <a:ea typeface="华文新魏" panose="02010800040101010101" pitchFamily="2" charset="-122"/>
              </a:rPr>
              <a:t> </a:t>
            </a:r>
            <a:r>
              <a:rPr lang="en-US" altLang="zh-CN" sz="2000" dirty="0" err="1">
                <a:ea typeface="华文新魏" panose="02010800040101010101" pitchFamily="2" charset="-122"/>
              </a:rPr>
              <a:t>sp</a:t>
            </a:r>
            <a:r>
              <a:rPr lang="en-US" altLang="zh-CN" sz="2000" dirty="0">
                <a:ea typeface="华文新魏" panose="02010800040101010101" pitchFamily="2" charset="-122"/>
              </a:rPr>
              <a:t> = </a:t>
            </a:r>
            <a:r>
              <a:rPr lang="en-US" altLang="zh-CN" sz="2000" dirty="0" err="1">
                <a:ea typeface="华文新魏" panose="02010800040101010101" pitchFamily="2" charset="-122"/>
              </a:rPr>
              <a:t>spf.newSAXParser</a:t>
            </a:r>
            <a:r>
              <a:rPr lang="en-US" altLang="zh-CN" sz="2000" dirty="0">
                <a:ea typeface="华文新魏" panose="02010800040101010101" pitchFamily="2" charset="-122"/>
              </a:rPr>
              <a:t>();</a:t>
            </a:r>
          </a:p>
          <a:p>
            <a:r>
              <a:rPr lang="zh-CN" altLang="en-US" sz="3300" dirty="0">
                <a:ea typeface="华文新魏" panose="02010800040101010101" pitchFamily="2" charset="-122"/>
              </a:rPr>
              <a:t>将解析对象和事件处理器对象关联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ea typeface="华文新魏" panose="02010800040101010101" pitchFamily="2" charset="-122"/>
              </a:rPr>
              <a:t>	 </a:t>
            </a:r>
            <a:r>
              <a:rPr lang="en-US" altLang="zh-CN" sz="2000" dirty="0" err="1">
                <a:ea typeface="华文新魏" panose="02010800040101010101" pitchFamily="2" charset="-122"/>
              </a:rPr>
              <a:t>sp.parse</a:t>
            </a:r>
            <a:r>
              <a:rPr lang="en-US" altLang="zh-CN" sz="2000" dirty="0">
                <a:ea typeface="华文新魏" panose="02010800040101010101" pitchFamily="2" charset="-122"/>
              </a:rPr>
              <a:t>("</a:t>
            </a:r>
            <a:r>
              <a:rPr lang="en-US" altLang="zh-CN" sz="2000" dirty="0" err="1">
                <a:ea typeface="华文新魏" panose="02010800040101010101" pitchFamily="2" charset="-122"/>
              </a:rPr>
              <a:t>src</a:t>
            </a:r>
            <a:r>
              <a:rPr lang="en-US" altLang="zh-CN" sz="2000" dirty="0">
                <a:ea typeface="华文新魏" panose="02010800040101010101" pitchFamily="2" charset="-122"/>
              </a:rPr>
              <a:t>/myClass.xml", new </a:t>
            </a:r>
            <a:r>
              <a:rPr lang="en-US" altLang="zh-CN" sz="2000" dirty="0" err="1">
                <a:ea typeface="华文新魏" panose="02010800040101010101" pitchFamily="2" charset="-122"/>
              </a:rPr>
              <a:t>MyHander</a:t>
            </a:r>
            <a:r>
              <a:rPr lang="en-US" altLang="zh-CN" sz="2000" dirty="0">
                <a:ea typeface="华文新魏" panose="02010800040101010101" pitchFamily="2" charset="-122"/>
              </a:rPr>
              <a:t>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0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63193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文档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4677" y="208654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&lt;?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xml version="1.0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"?&gt;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班级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学生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名字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张三</a:t>
            </a:r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名字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&gt;23&lt;/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介绍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学习刻苦</a:t>
            </a:r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介绍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学生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学生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名字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名字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&gt;32&lt;/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介绍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是一个好学生</a:t>
            </a:r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介绍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学生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班级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9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563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>
                <a:ea typeface="华文新魏" panose="02010800040101010101" pitchFamily="2" charset="-122"/>
              </a:rPr>
              <a:t>在使用 </a:t>
            </a:r>
            <a:r>
              <a:rPr lang="en-US" altLang="zh-CN" sz="3200" dirty="0">
                <a:ea typeface="华文新魏" panose="02010800040101010101" pitchFamily="2" charset="-122"/>
              </a:rPr>
              <a:t>DOM </a:t>
            </a:r>
            <a:r>
              <a:rPr lang="zh-CN" altLang="en-US" sz="3200" dirty="0">
                <a:ea typeface="华文新魏" panose="02010800040101010101" pitchFamily="2" charset="-122"/>
              </a:rPr>
              <a:t>解析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文档时，需要读取整个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文档，在内存中构建代表整个 </a:t>
            </a:r>
            <a:r>
              <a:rPr lang="en-US" altLang="zh-CN" sz="3200" dirty="0">
                <a:ea typeface="华文新魏" panose="02010800040101010101" pitchFamily="2" charset="-122"/>
              </a:rPr>
              <a:t>DOM </a:t>
            </a:r>
            <a:r>
              <a:rPr lang="zh-CN" altLang="en-US" sz="3200" dirty="0">
                <a:ea typeface="华文新魏" panose="02010800040101010101" pitchFamily="2" charset="-122"/>
              </a:rPr>
              <a:t>树的</a:t>
            </a:r>
            <a:r>
              <a:rPr lang="en-US" altLang="zh-CN" sz="3200" dirty="0" err="1">
                <a:ea typeface="华文新魏" panose="02010800040101010101" pitchFamily="2" charset="-122"/>
              </a:rPr>
              <a:t>Doucment</a:t>
            </a:r>
            <a:r>
              <a:rPr lang="zh-CN" altLang="en-US" sz="3200" dirty="0">
                <a:ea typeface="华文新魏" panose="02010800040101010101" pitchFamily="2" charset="-122"/>
              </a:rPr>
              <a:t>对象，从而再对</a:t>
            </a:r>
            <a:r>
              <a:rPr lang="en-US" altLang="zh-CN" sz="3200" dirty="0">
                <a:ea typeface="华文新魏" panose="02010800040101010101" pitchFamily="2" charset="-122"/>
              </a:rPr>
              <a:t>XML</a:t>
            </a:r>
            <a:r>
              <a:rPr lang="zh-CN" altLang="en-US" sz="3200" dirty="0">
                <a:ea typeface="华文新魏" panose="02010800040101010101" pitchFamily="2" charset="-122"/>
              </a:rPr>
              <a:t>文档进行操作。此种情况下，如果 </a:t>
            </a:r>
            <a:r>
              <a:rPr lang="en-US" altLang="zh-CN" sz="3200" dirty="0">
                <a:ea typeface="华文新魏" panose="02010800040101010101" pitchFamily="2" charset="-122"/>
              </a:rPr>
              <a:t>XML </a:t>
            </a:r>
            <a:r>
              <a:rPr lang="zh-CN" altLang="en-US" sz="3200" dirty="0">
                <a:ea typeface="华文新魏" panose="02010800040101010101" pitchFamily="2" charset="-122"/>
              </a:rPr>
              <a:t>文档特别大，就会消耗计算机的大量内存，严重情况下可能还会导致内存溢出</a:t>
            </a:r>
            <a:r>
              <a:rPr lang="zh-CN" altLang="en-US" sz="3200" dirty="0" smtClean="0">
                <a:ea typeface="华文新魏" panose="02010800040101010101" pitchFamily="2" charset="-122"/>
              </a:rPr>
              <a:t>。</a:t>
            </a:r>
            <a:endParaRPr lang="en-US" altLang="zh-CN" sz="3200" dirty="0" smtClean="0"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3200" dirty="0" smtClean="0"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32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563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 smtClean="0">
                <a:ea typeface="华文新魏" panose="02010800040101010101" pitchFamily="2" charset="-122"/>
              </a:rPr>
              <a:t>面</a:t>
            </a:r>
            <a:r>
              <a:rPr lang="zh-CN" altLang="zh-CN" sz="3200" dirty="0">
                <a:ea typeface="华文新魏" panose="02010800040101010101" pitchFamily="2" charset="-122"/>
              </a:rPr>
              <a:t>试题: 说请下下面的代码会出现什么问题?</a:t>
            </a:r>
          </a:p>
          <a:p>
            <a:r>
              <a:rPr lang="en-US" altLang="zh-CN" sz="3200" dirty="0"/>
              <a:t>byte bytes[]=new byte[1024*1024*1000];</a:t>
            </a:r>
            <a:endParaRPr lang="zh-CN" altLang="zh-CN" sz="3200" dirty="0"/>
          </a:p>
          <a:p>
            <a:r>
              <a:rPr lang="en-US" altLang="zh-CN" sz="3200" dirty="0"/>
              <a:t>bytes[0]=0;</a:t>
            </a:r>
            <a:endParaRPr lang="zh-CN" altLang="zh-CN" sz="3200" dirty="0"/>
          </a:p>
          <a:p>
            <a:r>
              <a:rPr lang="en-US" altLang="zh-CN" sz="3200" dirty="0" err="1"/>
              <a:t>System.out.println</a:t>
            </a:r>
            <a:r>
              <a:rPr lang="en-US" altLang="zh-CN" sz="3200" dirty="0"/>
              <a:t>(bytes[0]);</a:t>
            </a:r>
            <a:endParaRPr lang="zh-CN" altLang="zh-CN" sz="3200" dirty="0"/>
          </a:p>
          <a:p>
            <a:pPr>
              <a:lnSpc>
                <a:spcPct val="80000"/>
              </a:lnSpc>
            </a:pPr>
            <a:endParaRPr lang="zh-CN" altLang="en-US" sz="3200" dirty="0"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3200" dirty="0"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117" y="2741749"/>
            <a:ext cx="6595927" cy="1905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9" y="4442995"/>
            <a:ext cx="4417389" cy="2349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203" y="6315143"/>
            <a:ext cx="8114286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563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" y="1798368"/>
            <a:ext cx="8142217" cy="40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563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5" y="1307632"/>
            <a:ext cx="7769141" cy="55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563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73" y="471782"/>
            <a:ext cx="5036509" cy="57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563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 smtClean="0">
                <a:ea typeface="华文新魏" panose="02010800040101010101" pitchFamily="2" charset="-122"/>
              </a:rPr>
              <a:t>SAX</a:t>
            </a:r>
            <a:r>
              <a:rPr lang="zh-CN" altLang="en-US" sz="3200" dirty="0">
                <a:ea typeface="华文新魏" panose="02010800040101010101" pitchFamily="2" charset="-122"/>
              </a:rPr>
              <a:t>解析允许在读取文档的时候，即对文档进行处理，而不必等到整个文档装载完才会文档进行操作</a:t>
            </a:r>
            <a:r>
              <a:rPr lang="zh-CN" altLang="en-US" sz="3200" dirty="0" smtClean="0">
                <a:ea typeface="华文新魏" panose="02010800040101010101" pitchFamily="2" charset="-122"/>
              </a:rPr>
              <a:t>。</a:t>
            </a:r>
            <a:endParaRPr lang="en-US" altLang="zh-CN" sz="3200" dirty="0" smtClean="0"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3200" dirty="0"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3200" dirty="0">
                <a:ea typeface="华文新魏" panose="02010800040101010101" pitchFamily="2" charset="-122"/>
              </a:rPr>
              <a:t>通过继承</a:t>
            </a:r>
            <a:r>
              <a:rPr lang="en-US" altLang="zh-CN" sz="3200" dirty="0" err="1">
                <a:solidFill>
                  <a:srgbClr val="FF0000"/>
                </a:solidFill>
                <a:ea typeface="华文新魏" panose="02010800040101010101" pitchFamily="2" charset="-122"/>
              </a:rPr>
              <a:t>DefaultHandler</a:t>
            </a:r>
            <a:r>
              <a:rPr lang="en-US" altLang="zh-CN" sz="3200" dirty="0">
                <a:ea typeface="华文新魏" panose="02010800040101010101" pitchFamily="2" charset="-122"/>
              </a:rPr>
              <a:t> ,</a:t>
            </a:r>
            <a:r>
              <a:rPr lang="zh-CN" altLang="en-US" sz="3200" dirty="0">
                <a:ea typeface="华文新魏" panose="02010800040101010101" pitchFamily="2" charset="-122"/>
              </a:rPr>
              <a:t>来开发一个</a:t>
            </a:r>
            <a:r>
              <a:rPr lang="en-US" altLang="zh-CN" sz="3200" dirty="0">
                <a:ea typeface="华文新魏" panose="02010800040101010101" pitchFamily="2" charset="-122"/>
              </a:rPr>
              <a:t>sax</a:t>
            </a:r>
            <a:r>
              <a:rPr lang="zh-CN" altLang="en-US" sz="3200" dirty="0">
                <a:ea typeface="华文新魏" panose="02010800040101010101" pitchFamily="2" charset="-122"/>
              </a:rPr>
              <a:t>解析器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4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55563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的</a:t>
            </a: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346" y="2026722"/>
            <a:ext cx="37117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&lt;?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xml version="1.0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"?&gt;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班级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学生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名字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张三</a:t>
            </a:r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名字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&gt;23&lt;/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介绍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学习刻苦</a:t>
            </a:r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介绍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学生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学生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名字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李四</a:t>
            </a:r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名字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&gt;32&lt;/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介绍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是一个好学生</a:t>
            </a:r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介绍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学生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&lt;/</a:t>
            </a:r>
            <a:r>
              <a:rPr lang="zh-CN" altLang="en-US" dirty="0">
                <a:latin typeface="Consolas" panose="020B0609020204030204" pitchFamily="49" charset="0"/>
              </a:rPr>
              <a:t>班级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99761" y="1948441"/>
            <a:ext cx="3520867" cy="421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31065" y="2026722"/>
            <a:ext cx="3085032" cy="413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SAX</a:t>
            </a:r>
            <a:r>
              <a:rPr lang="zh-CN" altLang="en-US" dirty="0"/>
              <a:t>解析器开始扫描</a:t>
            </a:r>
            <a:endParaRPr lang="en-US" altLang="zh-CN" dirty="0"/>
          </a:p>
          <a:p>
            <a:r>
              <a:rPr lang="zh-CN" altLang="en-US" dirty="0"/>
              <a:t>如果发现了文档开始就会去</a:t>
            </a:r>
            <a:r>
              <a:rPr lang="zh-CN" altLang="en-US" dirty="0" smtClean="0"/>
              <a:t>调用事件处理器</a:t>
            </a:r>
            <a:r>
              <a:rPr lang="zh-CN" altLang="en-US" dirty="0"/>
              <a:t>相应的方法</a:t>
            </a:r>
            <a:endParaRPr lang="en-US" altLang="zh-CN" dirty="0"/>
          </a:p>
          <a:p>
            <a:r>
              <a:rPr lang="zh-CN" altLang="en-US" dirty="0"/>
              <a:t>比如，当发现文档开始，就调用</a:t>
            </a:r>
            <a:r>
              <a:rPr lang="en-US" altLang="zh-CN" dirty="0" err="1"/>
              <a:t>startDocument</a:t>
            </a:r>
            <a:r>
              <a:rPr lang="en-US" altLang="zh-CN" dirty="0"/>
              <a:t>( )</a:t>
            </a:r>
            <a:r>
              <a:rPr lang="zh-CN" altLang="en-US" dirty="0"/>
              <a:t>，如果发现一个元素（标签），就调用</a:t>
            </a:r>
            <a:r>
              <a:rPr lang="en-US" altLang="zh-CN" dirty="0" err="1"/>
              <a:t>startElement</a:t>
            </a:r>
            <a:r>
              <a:rPr lang="en-US" altLang="zh-CN" dirty="0"/>
              <a:t>( 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708164" y="2392822"/>
            <a:ext cx="1504060" cy="7263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SAX</a:t>
            </a:r>
            <a:r>
              <a:rPr lang="zh-CN" altLang="en-US" dirty="0" smtClean="0"/>
              <a:t>解析器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29600" y="3426864"/>
            <a:ext cx="2674834" cy="22931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事件处理器（继承</a:t>
            </a:r>
            <a:r>
              <a:rPr lang="en-US" altLang="zh-CN" dirty="0" smtClean="0"/>
              <a:t>Default Handler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>
              <a:lnSpc>
                <a:spcPts val="1300"/>
              </a:lnSpc>
              <a:defRPr sz="1000"/>
            </a:pPr>
            <a:r>
              <a:rPr lang="zh-CN" altLang="en-US" dirty="0"/>
              <a:t>有一些函数</a:t>
            </a:r>
          </a:p>
          <a:p>
            <a:pPr>
              <a:lnSpc>
                <a:spcPts val="1300"/>
              </a:lnSpc>
              <a:defRPr sz="1000"/>
            </a:pPr>
            <a:r>
              <a:rPr lang="zh-CN" altLang="en-US" dirty="0"/>
              <a:t>startDocument(参数);</a:t>
            </a:r>
          </a:p>
          <a:p>
            <a:pPr>
              <a:lnSpc>
                <a:spcPts val="1300"/>
              </a:lnSpc>
              <a:defRPr sz="1000"/>
            </a:pPr>
            <a:r>
              <a:rPr lang="zh-CN" altLang="en-US" dirty="0"/>
              <a:t>startElement(参数)</a:t>
            </a:r>
          </a:p>
          <a:p>
            <a:pPr>
              <a:lnSpc>
                <a:spcPts val="1300"/>
              </a:lnSpc>
              <a:defRPr sz="1000"/>
            </a:pPr>
            <a:r>
              <a:rPr lang="zh-CN" altLang="en-US" dirty="0"/>
              <a:t>character(参数){</a:t>
            </a:r>
          </a:p>
          <a:p>
            <a:pPr>
              <a:lnSpc>
                <a:spcPts val="1200"/>
              </a:lnSpc>
              <a:defRPr sz="1000"/>
            </a:pPr>
            <a:r>
              <a:rPr lang="zh-CN" altLang="en-US" dirty="0"/>
              <a:t>//执行什么</a:t>
            </a:r>
            <a:r>
              <a:rPr lang="zh-CN" altLang="en-US" dirty="0" smtClean="0"/>
              <a:t>操作由程序员自己指定</a:t>
            </a:r>
            <a:endParaRPr lang="zh-CN" altLang="en-US" dirty="0"/>
          </a:p>
          <a:p>
            <a:pPr>
              <a:lnSpc>
                <a:spcPts val="1300"/>
              </a:lnSpc>
              <a:defRPr sz="1000"/>
            </a:pPr>
            <a:r>
              <a:rPr lang="zh-CN" altLang="en-US" dirty="0"/>
              <a:t>}</a:t>
            </a:r>
          </a:p>
          <a:p>
            <a:pPr>
              <a:lnSpc>
                <a:spcPts val="1200"/>
              </a:lnSpc>
              <a:defRPr sz="1000"/>
            </a:pPr>
            <a:r>
              <a:rPr lang="zh-CN" altLang="en-US" dirty="0"/>
              <a:t>endElement(参数..)</a:t>
            </a:r>
          </a:p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221338" y="4213077"/>
            <a:ext cx="2136449" cy="17091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939327" y="4580546"/>
            <a:ext cx="2486826" cy="2478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471782"/>
            <a:ext cx="47564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SAX</a:t>
            </a:r>
            <a:r>
              <a:rPr lang="zh-CN" altLang="en-US" sz="60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解析机制</a:t>
            </a:r>
            <a:endParaRPr lang="zh-CN" altLang="en-US" sz="6000" dirty="0">
              <a:solidFill>
                <a:schemeClr val="tx1"/>
              </a:solidFill>
              <a:latin typeface="Arial" panose="020B0604020202020204" pitchFamily="34" charset="0"/>
              <a:ea typeface="新宋体" panose="0201060903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50" y="1689024"/>
            <a:ext cx="120894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sax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是一种推式的机制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你创建一个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sax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解析器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解析器在发现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xml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文档中的内容时就告诉你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把事件推给你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).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如何处理这些内容，由程序员自己决定。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在基于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sax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的程序中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有五个最常用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sax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事件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</a:rPr>
              <a:t>startDocument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() ----&gt;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告诉你解析器发现了文档的开始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告诉你解析器开始扫描文档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</a:rPr>
              <a:t>endDocument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() ---&gt;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告诉你解析器发现了文档尾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</a:rPr>
              <a:t>startElement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()------&gt; 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告诉你解析器发现了一个起始标签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该事件告诉你元素的名称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该元素所有的属性名和值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character() -----&gt;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告诉你解析器发现了一些文本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将得到一个字符数组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该数组的偏移量和一个长度变量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有这三个变量你可以得到解析器所发现的文本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err="1">
                <a:solidFill>
                  <a:srgbClr val="000000"/>
                </a:solidFill>
                <a:ea typeface="华文新魏" panose="02010800040101010101" pitchFamily="2" charset="-122"/>
              </a:rPr>
              <a:t>endElement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()-----&gt; 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告诉你解析器发现了一个结束标签</a:t>
            </a:r>
            <a:r>
              <a:rPr kumimoji="1" lang="en-US" altLang="zh-CN" sz="2800" dirty="0">
                <a:solidFill>
                  <a:srgbClr val="000000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 sz="2800" dirty="0">
                <a:solidFill>
                  <a:srgbClr val="000000"/>
                </a:solidFill>
                <a:ea typeface="华文新魏" panose="02010800040101010101" pitchFamily="2" charset="-122"/>
              </a:rPr>
              <a:t>该事件告诉你元素的名称</a:t>
            </a:r>
            <a:endParaRPr kumimoji="1" lang="zh-CN" altLang="en-US" sz="28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5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909</TotalTime>
  <Words>778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华文新魏</vt:lpstr>
      <vt:lpstr>宋体</vt:lpstr>
      <vt:lpstr>新宋体</vt:lpstr>
      <vt:lpstr>Arial</vt:lpstr>
      <vt:lpstr>Calibri</vt:lpstr>
      <vt:lpstr>Calibri Light</vt:lpstr>
      <vt:lpstr>Consolas</vt:lpstr>
      <vt:lpstr>Wingdings</vt:lpstr>
      <vt:lpstr>回顾</vt:lpstr>
      <vt:lpstr>PowerPoint 演示文稿</vt:lpstr>
      <vt:lpstr>XML的SAX解析</vt:lpstr>
      <vt:lpstr>XML的SAX解析</vt:lpstr>
      <vt:lpstr>XML的SAX解析</vt:lpstr>
      <vt:lpstr>XML的SAX解析</vt:lpstr>
      <vt:lpstr>XML的SAX解析</vt:lpstr>
      <vt:lpstr>XML的SAX解析</vt:lpstr>
      <vt:lpstr>XML的SAX解析</vt:lpstr>
      <vt:lpstr>SAX解析机制</vt:lpstr>
      <vt:lpstr>SAX解析机制</vt:lpstr>
      <vt:lpstr>SAX解析XML文档</vt:lpstr>
      <vt:lpstr>SAX解析XML文档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walkinnet</dc:creator>
  <cp:lastModifiedBy>walkinnet</cp:lastModifiedBy>
  <cp:revision>175</cp:revision>
  <dcterms:created xsi:type="dcterms:W3CDTF">2017-02-27T11:36:07Z</dcterms:created>
  <dcterms:modified xsi:type="dcterms:W3CDTF">2017-04-10T10:21:08Z</dcterms:modified>
</cp:coreProperties>
</file>