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5479-A6BD-426E-A192-9A350343313D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DA0FE-DA95-46A7-8DF7-3FFA4B16C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91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Jdom</a:t>
            </a:r>
            <a:r>
              <a:rPr lang="en-US" altLang="zh-CN" dirty="0" smtClean="0"/>
              <a:t> </a:t>
            </a:r>
            <a:r>
              <a:rPr lang="zh-CN" altLang="en-US" dirty="0" smtClean="0"/>
              <a:t>原来与</a:t>
            </a:r>
            <a:r>
              <a:rPr lang="en-US" altLang="zh-CN" dirty="0" smtClean="0"/>
              <a:t>dom4j</a:t>
            </a:r>
            <a:r>
              <a:rPr lang="zh-CN" altLang="en-US" dirty="0" smtClean="0"/>
              <a:t>是一家 </a:t>
            </a:r>
            <a:r>
              <a:rPr lang="en-US" altLang="zh-CN" dirty="0" smtClean="0"/>
              <a:t>SQLSERVER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SYBASE</a:t>
            </a:r>
            <a:r>
              <a:rPr lang="zh-CN" altLang="en-US" dirty="0" smtClean="0"/>
              <a:t>是一家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DA0FE-DA95-46A7-8DF7-3FFA4B16C0F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026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Jdom</a:t>
            </a:r>
            <a:r>
              <a:rPr lang="en-US" altLang="zh-CN" dirty="0" smtClean="0"/>
              <a:t> </a:t>
            </a:r>
            <a:r>
              <a:rPr lang="zh-CN" altLang="en-US" dirty="0" smtClean="0"/>
              <a:t>原来与</a:t>
            </a:r>
            <a:r>
              <a:rPr lang="en-US" altLang="zh-CN" dirty="0" smtClean="0"/>
              <a:t>dom4j</a:t>
            </a:r>
            <a:r>
              <a:rPr lang="zh-CN" altLang="en-US" dirty="0" smtClean="0"/>
              <a:t>是一家 </a:t>
            </a:r>
            <a:r>
              <a:rPr lang="en-US" altLang="zh-CN" dirty="0" smtClean="0"/>
              <a:t>SQLSERVER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SYBASE</a:t>
            </a:r>
            <a:r>
              <a:rPr lang="zh-CN" altLang="en-US" dirty="0" smtClean="0"/>
              <a:t>是一家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DA0FE-DA95-46A7-8DF7-3FFA4B16C0F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1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Jdom</a:t>
            </a:r>
            <a:r>
              <a:rPr lang="en-US" altLang="zh-CN" dirty="0" smtClean="0"/>
              <a:t> </a:t>
            </a:r>
            <a:r>
              <a:rPr lang="zh-CN" altLang="en-US" dirty="0" smtClean="0"/>
              <a:t>原来与</a:t>
            </a:r>
            <a:r>
              <a:rPr lang="en-US" altLang="zh-CN" dirty="0" smtClean="0"/>
              <a:t>dom4j</a:t>
            </a:r>
            <a:r>
              <a:rPr lang="zh-CN" altLang="en-US" dirty="0" smtClean="0"/>
              <a:t>是一家 </a:t>
            </a:r>
            <a:r>
              <a:rPr lang="en-US" altLang="zh-CN" dirty="0" smtClean="0"/>
              <a:t>SQLSERVER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SYBASE</a:t>
            </a:r>
            <a:r>
              <a:rPr lang="zh-CN" altLang="en-US" dirty="0" smtClean="0"/>
              <a:t>是一家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DA0FE-DA95-46A7-8DF7-3FFA4B16C0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01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Jdom</a:t>
            </a:r>
            <a:r>
              <a:rPr lang="en-US" altLang="zh-CN" dirty="0" smtClean="0"/>
              <a:t> </a:t>
            </a:r>
            <a:r>
              <a:rPr lang="zh-CN" altLang="en-US" dirty="0" smtClean="0"/>
              <a:t>原来与</a:t>
            </a:r>
            <a:r>
              <a:rPr lang="en-US" altLang="zh-CN" dirty="0" smtClean="0"/>
              <a:t>dom4j</a:t>
            </a:r>
            <a:r>
              <a:rPr lang="zh-CN" altLang="en-US" dirty="0" smtClean="0"/>
              <a:t>是一家 </a:t>
            </a:r>
            <a:r>
              <a:rPr lang="en-US" altLang="zh-CN" dirty="0" smtClean="0"/>
              <a:t>SQLSERVER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SYBASE</a:t>
            </a:r>
            <a:r>
              <a:rPr lang="zh-CN" altLang="en-US" dirty="0" smtClean="0"/>
              <a:t>是一家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DA0FE-DA95-46A7-8DF7-3FFA4B16C0F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763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Jdom</a:t>
            </a:r>
            <a:r>
              <a:rPr lang="en-US" altLang="zh-CN" dirty="0" smtClean="0"/>
              <a:t> </a:t>
            </a:r>
            <a:r>
              <a:rPr lang="zh-CN" altLang="en-US" dirty="0" smtClean="0"/>
              <a:t>原来与</a:t>
            </a:r>
            <a:r>
              <a:rPr lang="en-US" altLang="zh-CN" dirty="0" smtClean="0"/>
              <a:t>dom4j</a:t>
            </a:r>
            <a:r>
              <a:rPr lang="zh-CN" altLang="en-US" dirty="0" smtClean="0"/>
              <a:t>是一家 </a:t>
            </a:r>
            <a:r>
              <a:rPr lang="en-US" altLang="zh-CN" dirty="0" smtClean="0"/>
              <a:t>SQLSERVER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SYBASE</a:t>
            </a:r>
            <a:r>
              <a:rPr lang="zh-CN" altLang="en-US" dirty="0" smtClean="0"/>
              <a:t>是一家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DA0FE-DA95-46A7-8DF7-3FFA4B16C0F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45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Jdom</a:t>
            </a:r>
            <a:r>
              <a:rPr lang="en-US" altLang="zh-CN" dirty="0" smtClean="0"/>
              <a:t> </a:t>
            </a:r>
            <a:r>
              <a:rPr lang="zh-CN" altLang="en-US" dirty="0" smtClean="0"/>
              <a:t>原来与</a:t>
            </a:r>
            <a:r>
              <a:rPr lang="en-US" altLang="zh-CN" dirty="0" smtClean="0"/>
              <a:t>dom4j</a:t>
            </a:r>
            <a:r>
              <a:rPr lang="zh-CN" altLang="en-US" dirty="0" smtClean="0"/>
              <a:t>是一家 </a:t>
            </a:r>
            <a:r>
              <a:rPr lang="en-US" altLang="zh-CN" dirty="0" smtClean="0"/>
              <a:t>SQLSERVER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SYBASE</a:t>
            </a:r>
            <a:r>
              <a:rPr lang="zh-CN" altLang="en-US" dirty="0" smtClean="0"/>
              <a:t>是一家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DA0FE-DA95-46A7-8DF7-3FFA4B16C0F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22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351E-48AB-4A44-AC18-85001FDF9160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F63E-A131-4DCA-978F-2DD332AC1B0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18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351E-48AB-4A44-AC18-85001FDF9160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F63E-A131-4DCA-978F-2DD332AC1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39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351E-48AB-4A44-AC18-85001FDF9160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F63E-A131-4DCA-978F-2DD332AC1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00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9" y="254235"/>
            <a:ext cx="10058400" cy="1450757"/>
          </a:xfrm>
        </p:spPr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351E-48AB-4A44-AC18-85001FDF9160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F63E-A131-4DCA-978F-2DD332AC1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351E-48AB-4A44-AC18-85001FDF9160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F63E-A131-4DCA-978F-2DD332AC1B0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72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351E-48AB-4A44-AC18-85001FDF9160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F63E-A131-4DCA-978F-2DD332AC1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35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351E-48AB-4A44-AC18-85001FDF9160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F63E-A131-4DCA-978F-2DD332AC1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5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351E-48AB-4A44-AC18-85001FDF9160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F63E-A131-4DCA-978F-2DD332AC1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51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351E-48AB-4A44-AC18-85001FDF9160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F63E-A131-4DCA-978F-2DD332AC1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46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AD351E-48AB-4A44-AC18-85001FDF9160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59F63E-A131-4DCA-978F-2DD332AC1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57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351E-48AB-4A44-AC18-85001FDF9160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F63E-A131-4DCA-978F-2DD332AC1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0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AD351E-48AB-4A44-AC18-85001FDF9160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59F63E-A131-4DCA-978F-2DD332AC1B0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18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主讲人：倪震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本</a:t>
            </a:r>
            <a:r>
              <a:rPr lang="zh-CN" altLang="en-US" dirty="0">
                <a:solidFill>
                  <a:srgbClr val="FF0000"/>
                </a:solidFill>
              </a:rPr>
              <a:t>幻灯片</a:t>
            </a:r>
            <a:r>
              <a:rPr lang="zh-CN" altLang="en-US" dirty="0" smtClean="0">
                <a:solidFill>
                  <a:srgbClr val="FF0000"/>
                </a:solidFill>
              </a:rPr>
              <a:t>参考了韩顺平老师的课件，特此表示感谢！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63"/>
          <a:stretch/>
        </p:blipFill>
        <p:spPr>
          <a:xfrm>
            <a:off x="1100051" y="2620443"/>
            <a:ext cx="8742009" cy="140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3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471782"/>
            <a:ext cx="1072601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zh-CN" altLang="en-US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获得</a:t>
            </a:r>
            <a:r>
              <a:rPr lang="en-US" altLang="zh-CN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JAXP</a:t>
            </a:r>
            <a:r>
              <a:rPr lang="zh-CN" altLang="en-US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中的</a:t>
            </a:r>
            <a:r>
              <a:rPr lang="en-US" altLang="zh-CN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DOM</a:t>
            </a:r>
            <a:r>
              <a:rPr lang="zh-CN" altLang="en-US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解析器步骤</a:t>
            </a:r>
          </a:p>
        </p:txBody>
      </p:sp>
      <p:sp>
        <p:nvSpPr>
          <p:cNvPr id="5" name="矩形 4"/>
          <p:cNvSpPr/>
          <p:nvPr/>
        </p:nvSpPr>
        <p:spPr>
          <a:xfrm>
            <a:off x="90475" y="1817439"/>
            <a:ext cx="9958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3600" dirty="0" smtClean="0">
                <a:solidFill>
                  <a:srgbClr val="0070C0"/>
                </a:solidFill>
                <a:ea typeface="华文新魏" panose="02010800040101010101" pitchFamily="2" charset="-122"/>
              </a:rPr>
              <a:t>入门案例</a:t>
            </a:r>
            <a:endParaRPr lang="zh-CN" altLang="en-US" sz="3600" dirty="0">
              <a:solidFill>
                <a:srgbClr val="0070C0"/>
              </a:solidFill>
              <a:ea typeface="华文新魏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26" y="2463770"/>
            <a:ext cx="4409524" cy="3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0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471782"/>
            <a:ext cx="556274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XML</a:t>
            </a:r>
            <a:r>
              <a:rPr lang="zh-CN" altLang="en-US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的解析技术</a:t>
            </a:r>
          </a:p>
        </p:txBody>
      </p:sp>
      <p:sp>
        <p:nvSpPr>
          <p:cNvPr id="6" name="矩形 5"/>
          <p:cNvSpPr/>
          <p:nvPr/>
        </p:nvSpPr>
        <p:spPr>
          <a:xfrm>
            <a:off x="145279" y="1797228"/>
            <a:ext cx="11929927" cy="2962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/>
              <a:t>XML</a:t>
            </a:r>
            <a:r>
              <a:rPr lang="zh-CN" altLang="en-US" sz="3200" dirty="0"/>
              <a:t>是独立于软件和硬件的信息传输工具。 目前，</a:t>
            </a:r>
            <a:r>
              <a:rPr lang="en-US" altLang="zh-CN" sz="3200" dirty="0"/>
              <a:t>XML</a:t>
            </a:r>
            <a:r>
              <a:rPr lang="zh-CN" altLang="en-US" sz="3200" dirty="0"/>
              <a:t>在</a:t>
            </a:r>
            <a:r>
              <a:rPr lang="en-US" altLang="zh-CN" sz="3200" dirty="0"/>
              <a:t>Web</a:t>
            </a:r>
            <a:r>
              <a:rPr lang="zh-CN" altLang="en-US" sz="3200" dirty="0"/>
              <a:t>中起到的作用不会亚于一直作为 </a:t>
            </a:r>
            <a:r>
              <a:rPr lang="en-US" altLang="zh-CN" sz="3200" dirty="0"/>
              <a:t>Web </a:t>
            </a:r>
            <a:r>
              <a:rPr lang="zh-CN" altLang="en-US" sz="3200" dirty="0"/>
              <a:t>基石的 </a:t>
            </a:r>
            <a:r>
              <a:rPr lang="en-US" altLang="zh-CN" sz="3200" dirty="0"/>
              <a:t>HTML</a:t>
            </a:r>
            <a:r>
              <a:rPr lang="zh-CN" altLang="en-US" sz="3200" dirty="0"/>
              <a:t>。 </a:t>
            </a:r>
            <a:r>
              <a:rPr lang="en-US" altLang="zh-CN" sz="3200" dirty="0"/>
              <a:t>XML</a:t>
            </a:r>
            <a:r>
              <a:rPr lang="zh-CN" altLang="en-US" sz="3200" dirty="0"/>
              <a:t>无所不在。</a:t>
            </a:r>
            <a:r>
              <a:rPr lang="en-US" altLang="zh-CN" sz="3200" dirty="0"/>
              <a:t>XML</a:t>
            </a:r>
            <a:r>
              <a:rPr lang="zh-CN" altLang="en-US" sz="3200" dirty="0"/>
              <a:t>是各种应用程序之间进行数据传输的最常用的工具，并且在信息存储和描述领域变得越来越流行。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4454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471782"/>
            <a:ext cx="556274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XML</a:t>
            </a:r>
            <a:r>
              <a:rPr lang="zh-CN" altLang="en-US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的解析技术</a:t>
            </a:r>
          </a:p>
        </p:txBody>
      </p:sp>
      <p:sp>
        <p:nvSpPr>
          <p:cNvPr id="12" name="矩形 11"/>
          <p:cNvSpPr/>
          <p:nvPr/>
        </p:nvSpPr>
        <p:spPr>
          <a:xfrm>
            <a:off x="623131" y="5225941"/>
            <a:ext cx="10153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CRUD</a:t>
            </a:r>
            <a:r>
              <a:rPr lang="zh-CN" altLang="en-US" dirty="0">
                <a:solidFill>
                  <a:srgbClr val="0070C0"/>
                </a:solidFill>
              </a:rPr>
              <a:t>是指在做计算处理时的增加</a:t>
            </a:r>
            <a:r>
              <a:rPr lang="en-US" altLang="zh-CN" dirty="0">
                <a:solidFill>
                  <a:srgbClr val="0070C0"/>
                </a:solidFill>
              </a:rPr>
              <a:t>(Create)</a:t>
            </a:r>
            <a:r>
              <a:rPr lang="zh-CN" altLang="en-US" dirty="0">
                <a:solidFill>
                  <a:srgbClr val="0070C0"/>
                </a:solidFill>
              </a:rPr>
              <a:t>、读取查询</a:t>
            </a:r>
            <a:r>
              <a:rPr lang="en-US" altLang="zh-CN" dirty="0">
                <a:solidFill>
                  <a:srgbClr val="0070C0"/>
                </a:solidFill>
              </a:rPr>
              <a:t>(Retrieve)</a:t>
            </a:r>
            <a:r>
              <a:rPr lang="zh-CN" altLang="en-US" dirty="0">
                <a:solidFill>
                  <a:srgbClr val="0070C0"/>
                </a:solidFill>
              </a:rPr>
              <a:t>、更新</a:t>
            </a:r>
            <a:r>
              <a:rPr lang="en-US" altLang="zh-CN" dirty="0">
                <a:solidFill>
                  <a:srgbClr val="0070C0"/>
                </a:solidFill>
              </a:rPr>
              <a:t>(Update)</a:t>
            </a:r>
            <a:r>
              <a:rPr lang="zh-CN" altLang="en-US" dirty="0">
                <a:solidFill>
                  <a:srgbClr val="0070C0"/>
                </a:solidFill>
              </a:rPr>
              <a:t>和删除</a:t>
            </a:r>
            <a:r>
              <a:rPr lang="en-US" altLang="zh-CN" dirty="0">
                <a:solidFill>
                  <a:srgbClr val="0070C0"/>
                </a:solidFill>
              </a:rPr>
              <a:t>(Delete)</a:t>
            </a:r>
            <a:r>
              <a:rPr lang="zh-CN" altLang="en-US" dirty="0">
                <a:solidFill>
                  <a:srgbClr val="0070C0"/>
                </a:solidFill>
              </a:rPr>
              <a:t>几个单词的首字母简写。</a:t>
            </a:r>
          </a:p>
        </p:txBody>
      </p:sp>
      <p:sp>
        <p:nvSpPr>
          <p:cNvPr id="14" name="矩形 13"/>
          <p:cNvSpPr/>
          <p:nvPr/>
        </p:nvSpPr>
        <p:spPr>
          <a:xfrm>
            <a:off x="845320" y="1912783"/>
            <a:ext cx="1060604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/>
              <a:t>为什么要去</a:t>
            </a:r>
            <a:r>
              <a:rPr lang="zh-CN" altLang="en-US" sz="4000" dirty="0" smtClean="0"/>
              <a:t>用</a:t>
            </a:r>
            <a:r>
              <a:rPr lang="en-US" altLang="zh-CN" sz="4000" dirty="0"/>
              <a:t>J</a:t>
            </a:r>
            <a:r>
              <a:rPr lang="en-US" altLang="zh-CN" sz="4000" dirty="0" smtClean="0"/>
              <a:t>ava</a:t>
            </a:r>
            <a:r>
              <a:rPr lang="zh-CN" altLang="en-US" sz="4000" dirty="0" smtClean="0"/>
              <a:t>或者</a:t>
            </a:r>
            <a:r>
              <a:rPr lang="en-US" altLang="zh-CN" sz="4000" dirty="0" smtClean="0"/>
              <a:t>C/C++</a:t>
            </a:r>
            <a:r>
              <a:rPr lang="zh-CN" altLang="en-US" sz="4000" dirty="0" smtClean="0"/>
              <a:t>对</a:t>
            </a:r>
            <a:r>
              <a:rPr lang="en-US" altLang="zh-CN" sz="4000" dirty="0" smtClean="0"/>
              <a:t>XML</a:t>
            </a:r>
            <a:r>
              <a:rPr lang="zh-CN" altLang="en-US" sz="4000" dirty="0" smtClean="0"/>
              <a:t>进行</a:t>
            </a:r>
            <a:r>
              <a:rPr lang="en-US" altLang="zh-CN" sz="4000" dirty="0"/>
              <a:t>crud?</a:t>
            </a:r>
          </a:p>
          <a:p>
            <a:r>
              <a:rPr lang="en-US" altLang="zh-CN" sz="4000" dirty="0" smtClean="0"/>
              <a:t>1.XML</a:t>
            </a:r>
            <a:r>
              <a:rPr lang="zh-CN" altLang="en-US" sz="4000" dirty="0" smtClean="0"/>
              <a:t>作为</a:t>
            </a:r>
            <a:r>
              <a:rPr lang="zh-CN" altLang="en-US" sz="4000" dirty="0"/>
              <a:t>数据传递，需要</a:t>
            </a:r>
            <a:r>
              <a:rPr lang="zh-CN" altLang="en-US" sz="4000" dirty="0" smtClean="0"/>
              <a:t>解析；</a:t>
            </a:r>
            <a:endParaRPr lang="zh-CN" altLang="en-US" sz="4000" dirty="0"/>
          </a:p>
          <a:p>
            <a:r>
              <a:rPr lang="en-US" altLang="zh-CN" sz="4000" dirty="0" smtClean="0"/>
              <a:t>2.XML</a:t>
            </a:r>
            <a:r>
              <a:rPr lang="zh-CN" altLang="en-US" sz="4000" dirty="0" smtClean="0"/>
              <a:t>作为</a:t>
            </a:r>
            <a:r>
              <a:rPr lang="zh-CN" altLang="en-US" sz="4000" dirty="0"/>
              <a:t>配置文件，需要</a:t>
            </a:r>
            <a:r>
              <a:rPr lang="zh-CN" altLang="en-US" sz="4000" dirty="0" smtClean="0"/>
              <a:t>读取；</a:t>
            </a:r>
            <a:endParaRPr lang="en-US" altLang="zh-CN" sz="4000" dirty="0"/>
          </a:p>
          <a:p>
            <a:r>
              <a:rPr lang="en-US" altLang="zh-CN" sz="4000" dirty="0" smtClean="0"/>
              <a:t>3.XML</a:t>
            </a:r>
            <a:r>
              <a:rPr lang="zh-CN" altLang="en-US" sz="4000" dirty="0" smtClean="0"/>
              <a:t>作为</a:t>
            </a:r>
            <a:r>
              <a:rPr lang="zh-CN" altLang="en-US" sz="4000" dirty="0"/>
              <a:t>小型</a:t>
            </a:r>
            <a:r>
              <a:rPr lang="zh-CN" altLang="en-US" sz="4000" dirty="0" smtClean="0"/>
              <a:t>数据库，需要进行</a:t>
            </a:r>
            <a:r>
              <a:rPr lang="en-US" altLang="zh-CN" sz="4000" dirty="0" smtClean="0"/>
              <a:t>CRUD</a:t>
            </a:r>
            <a:r>
              <a:rPr lang="zh-CN" altLang="en-US" sz="4000" dirty="0" smtClean="0"/>
              <a:t>操作。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7507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471782"/>
            <a:ext cx="556274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XML</a:t>
            </a:r>
            <a:r>
              <a:rPr lang="zh-CN" altLang="en-US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的解析技术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3144852" y="2247544"/>
            <a:ext cx="1444239" cy="871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JS[ajax]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724115" y="2247543"/>
            <a:ext cx="1444239" cy="871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Java/C/C++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4742916" y="4315626"/>
            <a:ext cx="1529697" cy="1341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XML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4076343" y="3221764"/>
            <a:ext cx="811851" cy="109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6195700" y="3157858"/>
            <a:ext cx="1128045" cy="1234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121494" y="4871253"/>
            <a:ext cx="209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主要是</a:t>
            </a:r>
            <a:r>
              <a:rPr lang="en-US" altLang="zh-CN" dirty="0" smtClean="0">
                <a:solidFill>
                  <a:srgbClr val="FF0000"/>
                </a:solidFill>
              </a:rPr>
              <a:t>JAVA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JS</a:t>
            </a:r>
            <a:r>
              <a:rPr lang="zh-CN" altLang="en-US" dirty="0" smtClean="0">
                <a:solidFill>
                  <a:srgbClr val="FF0000"/>
                </a:solidFill>
              </a:rPr>
              <a:t>对</a:t>
            </a:r>
            <a:r>
              <a:rPr lang="en-US" altLang="zh-CN" dirty="0" smtClean="0">
                <a:solidFill>
                  <a:srgbClr val="FF0000"/>
                </a:solidFill>
              </a:rPr>
              <a:t>XML</a:t>
            </a:r>
            <a:r>
              <a:rPr lang="zh-CN" altLang="en-US" dirty="0" smtClean="0">
                <a:solidFill>
                  <a:srgbClr val="FF0000"/>
                </a:solidFill>
              </a:rPr>
              <a:t>进行解析操作。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85117" y="3065628"/>
            <a:ext cx="23956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W3C</a:t>
            </a:r>
            <a:r>
              <a:rPr lang="zh-CN" altLang="en-US" dirty="0" smtClean="0"/>
              <a:t>组织</a:t>
            </a:r>
            <a:r>
              <a:rPr lang="zh-CN" altLang="en-US" dirty="0"/>
              <a:t>为了大家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方便</a:t>
            </a:r>
            <a:r>
              <a:rPr lang="zh-CN" altLang="en-US" dirty="0"/>
              <a:t>，就定义了一套</a:t>
            </a:r>
            <a:r>
              <a:rPr lang="zh-CN" altLang="en-US" dirty="0" smtClean="0"/>
              <a:t>规范（</a:t>
            </a:r>
            <a:r>
              <a:rPr lang="en-US" altLang="zh-CN" dirty="0"/>
              <a:t> API/</a:t>
            </a:r>
            <a:r>
              <a:rPr lang="zh-CN" altLang="en-US" dirty="0"/>
              <a:t>函数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15" name="文本框 14"/>
          <p:cNvSpPr txBox="1"/>
          <p:nvPr/>
        </p:nvSpPr>
        <p:spPr>
          <a:xfrm>
            <a:off x="7142859" y="3921095"/>
            <a:ext cx="209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文件进行</a:t>
            </a:r>
            <a:r>
              <a:rPr lang="en-US" altLang="zh-CN" dirty="0" smtClean="0"/>
              <a:t>CRUD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62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471782"/>
            <a:ext cx="556274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XML</a:t>
            </a:r>
            <a:r>
              <a:rPr lang="zh-CN" altLang="en-US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的解析技术</a:t>
            </a:r>
          </a:p>
        </p:txBody>
      </p:sp>
      <p:sp>
        <p:nvSpPr>
          <p:cNvPr id="6" name="矩形 5"/>
          <p:cNvSpPr/>
          <p:nvPr/>
        </p:nvSpPr>
        <p:spPr>
          <a:xfrm>
            <a:off x="145279" y="1797228"/>
            <a:ext cx="1192992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200" dirty="0" smtClean="0">
                <a:ea typeface="华文新魏" panose="02010800040101010101" pitchFamily="2" charset="-122"/>
              </a:rPr>
              <a:t>XML</a:t>
            </a:r>
            <a:r>
              <a:rPr lang="zh-CN" altLang="en-US" sz="3200" dirty="0">
                <a:ea typeface="华文新魏" panose="02010800040101010101" pitchFamily="2" charset="-122"/>
              </a:rPr>
              <a:t>解析分为：</a:t>
            </a:r>
            <a:r>
              <a:rPr lang="en-US" altLang="zh-CN" sz="3200" dirty="0" err="1">
                <a:ea typeface="华文新魏" panose="02010800040101010101" pitchFamily="2" charset="-122"/>
              </a:rPr>
              <a:t>dom</a:t>
            </a:r>
            <a:r>
              <a:rPr lang="zh-CN" altLang="en-US" sz="3200" dirty="0">
                <a:ea typeface="华文新魏" panose="02010800040101010101" pitchFamily="2" charset="-122"/>
              </a:rPr>
              <a:t>解析和</a:t>
            </a:r>
            <a:r>
              <a:rPr lang="en-US" altLang="zh-CN" sz="3200" dirty="0">
                <a:ea typeface="华文新魏" panose="02010800040101010101" pitchFamily="2" charset="-122"/>
              </a:rPr>
              <a:t>sax</a:t>
            </a:r>
            <a:r>
              <a:rPr lang="zh-CN" altLang="en-US" sz="3200" dirty="0" smtClean="0">
                <a:ea typeface="华文新魏" panose="02010800040101010101" pitchFamily="2" charset="-122"/>
              </a:rPr>
              <a:t>解析</a:t>
            </a:r>
            <a:r>
              <a:rPr lang="en-US" altLang="zh-CN" sz="3200" dirty="0" smtClean="0">
                <a:ea typeface="华文新魏" panose="02010800040101010101" pitchFamily="2" charset="-122"/>
              </a:rPr>
              <a:t>——</a:t>
            </a:r>
            <a:r>
              <a:rPr lang="zh-CN" altLang="en-US" sz="3200" dirty="0" smtClean="0">
                <a:solidFill>
                  <a:srgbClr val="0070C0"/>
                </a:solidFill>
                <a:ea typeface="华文新魏" panose="02010800040101010101" pitchFamily="2" charset="-122"/>
              </a:rPr>
              <a:t>理论模型</a:t>
            </a:r>
            <a:endParaRPr lang="zh-CN" altLang="en-US" sz="3200" dirty="0">
              <a:solidFill>
                <a:srgbClr val="0070C0"/>
              </a:solidFill>
              <a:ea typeface="华文新魏" panose="02010800040101010101" pitchFamily="2" charset="-122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err="1">
                <a:solidFill>
                  <a:srgbClr val="FF0000"/>
                </a:solidFill>
                <a:ea typeface="华文新魏" panose="02010800040101010101" pitchFamily="2" charset="-122"/>
              </a:rPr>
              <a:t>dom</a:t>
            </a:r>
            <a:r>
              <a:rPr lang="zh-CN" altLang="en-US" sz="3200" dirty="0">
                <a:ea typeface="华文新魏" panose="02010800040101010101" pitchFamily="2" charset="-122"/>
              </a:rPr>
              <a:t>：</a:t>
            </a:r>
            <a:r>
              <a:rPr lang="en-US" altLang="zh-CN" sz="3200" dirty="0">
                <a:ea typeface="华文新魏" panose="02010800040101010101" pitchFamily="2" charset="-122"/>
              </a:rPr>
              <a:t>(Document Object Model, </a:t>
            </a:r>
            <a:r>
              <a:rPr lang="zh-CN" altLang="en-US" sz="3200" dirty="0">
                <a:ea typeface="华文新魏" panose="02010800040101010101" pitchFamily="2" charset="-122"/>
              </a:rPr>
              <a:t>即文档对象模型</a:t>
            </a:r>
            <a:r>
              <a:rPr lang="en-US" altLang="zh-CN" sz="3200" dirty="0">
                <a:ea typeface="华文新魏" panose="02010800040101010101" pitchFamily="2" charset="-122"/>
              </a:rPr>
              <a:t>) </a:t>
            </a:r>
            <a:r>
              <a:rPr lang="zh-CN" altLang="en-US" sz="3200" dirty="0">
                <a:ea typeface="华文新魏" panose="02010800040101010101" pitchFamily="2" charset="-122"/>
              </a:rPr>
              <a:t>是 </a:t>
            </a:r>
            <a:r>
              <a:rPr lang="en-US" altLang="zh-CN" sz="3200" dirty="0">
                <a:ea typeface="华文新魏" panose="02010800040101010101" pitchFamily="2" charset="-122"/>
              </a:rPr>
              <a:t>W3C </a:t>
            </a:r>
            <a:r>
              <a:rPr lang="zh-CN" altLang="en-US" sz="3200" dirty="0">
                <a:ea typeface="华文新魏" panose="02010800040101010101" pitchFamily="2" charset="-122"/>
              </a:rPr>
              <a:t>组织推荐的处理 </a:t>
            </a:r>
            <a:r>
              <a:rPr lang="en-US" altLang="zh-CN" sz="3200" dirty="0">
                <a:ea typeface="华文新魏" panose="02010800040101010101" pitchFamily="2" charset="-122"/>
              </a:rPr>
              <a:t>XML </a:t>
            </a:r>
            <a:r>
              <a:rPr lang="zh-CN" altLang="en-US" sz="3200" dirty="0">
                <a:ea typeface="华文新魏" panose="02010800040101010101" pitchFamily="2" charset="-122"/>
              </a:rPr>
              <a:t>的一种方式。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rgbClr val="FF0000"/>
                </a:solidFill>
                <a:ea typeface="华文新魏" panose="02010800040101010101" pitchFamily="2" charset="-122"/>
              </a:rPr>
              <a:t>sax</a:t>
            </a:r>
            <a:r>
              <a:rPr lang="zh-CN" altLang="en-US" sz="3200" dirty="0">
                <a:ea typeface="华文新魏" panose="02010800040101010101" pitchFamily="2" charset="-122"/>
              </a:rPr>
              <a:t>： </a:t>
            </a:r>
            <a:r>
              <a:rPr lang="en-US" altLang="zh-CN" sz="3200" dirty="0">
                <a:ea typeface="华文新魏" panose="02010800040101010101" pitchFamily="2" charset="-122"/>
              </a:rPr>
              <a:t>(Simple API for XML) </a:t>
            </a:r>
            <a:r>
              <a:rPr lang="zh-CN" altLang="en-US" sz="3200" dirty="0">
                <a:ea typeface="华文新魏" panose="02010800040101010101" pitchFamily="2" charset="-122"/>
              </a:rPr>
              <a:t>不是官方标准，但它是 </a:t>
            </a:r>
            <a:r>
              <a:rPr lang="en-US" altLang="zh-CN" sz="3200" dirty="0">
                <a:ea typeface="华文新魏" panose="02010800040101010101" pitchFamily="2" charset="-122"/>
              </a:rPr>
              <a:t>XML </a:t>
            </a:r>
            <a:r>
              <a:rPr lang="zh-CN" altLang="en-US" sz="3200" dirty="0">
                <a:ea typeface="华文新魏" panose="02010800040101010101" pitchFamily="2" charset="-122"/>
              </a:rPr>
              <a:t>社区事实上的标准，几乎所有的 </a:t>
            </a:r>
            <a:r>
              <a:rPr lang="en-US" altLang="zh-CN" sz="3200" dirty="0">
                <a:ea typeface="华文新魏" panose="02010800040101010101" pitchFamily="2" charset="-122"/>
              </a:rPr>
              <a:t>XML </a:t>
            </a:r>
            <a:r>
              <a:rPr lang="zh-CN" altLang="en-US" sz="3200" dirty="0">
                <a:ea typeface="华文新魏" panose="02010800040101010101" pitchFamily="2" charset="-122"/>
              </a:rPr>
              <a:t>解析器都支持它。</a:t>
            </a:r>
          </a:p>
          <a:p>
            <a:r>
              <a:rPr lang="en-US" altLang="zh-CN" sz="3200" dirty="0">
                <a:ea typeface="华文新魏" panose="02010800040101010101" pitchFamily="2" charset="-122"/>
              </a:rPr>
              <a:t>XML</a:t>
            </a:r>
            <a:r>
              <a:rPr lang="zh-CN" altLang="en-US" sz="3200" dirty="0">
                <a:ea typeface="华文新魏" panose="02010800040101010101" pitchFamily="2" charset="-122"/>
              </a:rPr>
              <a:t>解析</a:t>
            </a:r>
            <a:r>
              <a:rPr lang="zh-CN" altLang="en-US" sz="3200" dirty="0" smtClean="0">
                <a:ea typeface="华文新魏" panose="02010800040101010101" pitchFamily="2" charset="-122"/>
              </a:rPr>
              <a:t>器</a:t>
            </a:r>
            <a:endParaRPr lang="en-US" altLang="zh-CN" sz="3200" dirty="0" smtClean="0">
              <a:ea typeface="华文新魏" panose="02010800040101010101" pitchFamily="2" charset="-122"/>
            </a:endParaRPr>
          </a:p>
          <a:p>
            <a:r>
              <a:rPr lang="en-US" altLang="zh-CN" sz="3200" dirty="0" smtClean="0">
                <a:ea typeface="华文新魏" panose="02010800040101010101" pitchFamily="2" charset="-122"/>
              </a:rPr>
              <a:t>       Crimson(SUN)</a:t>
            </a:r>
            <a:r>
              <a:rPr lang="zh-CN" altLang="en-US" sz="3200" dirty="0">
                <a:ea typeface="华文新魏" panose="02010800040101010101" pitchFamily="2" charset="-122"/>
              </a:rPr>
              <a:t>、</a:t>
            </a:r>
            <a:r>
              <a:rPr lang="en-US" altLang="zh-CN" sz="3200" dirty="0">
                <a:ea typeface="华文新魏" panose="02010800040101010101" pitchFamily="2" charset="-122"/>
              </a:rPr>
              <a:t>Xerces </a:t>
            </a:r>
            <a:r>
              <a:rPr lang="en-US" altLang="zh-CN" sz="3200" dirty="0" smtClean="0">
                <a:ea typeface="华文新魏" panose="02010800040101010101" pitchFamily="2" charset="-122"/>
              </a:rPr>
              <a:t>(IBM-</a:t>
            </a:r>
            <a:r>
              <a:rPr lang="en-US" altLang="zh-CN" sz="3200" dirty="0">
                <a:ea typeface="华文新魏" panose="02010800040101010101" pitchFamily="2" charset="-122"/>
              </a:rPr>
              <a:t>&gt;</a:t>
            </a:r>
            <a:r>
              <a:rPr lang="en-US" altLang="zh-CN" sz="3200" dirty="0" smtClean="0">
                <a:ea typeface="华文新魏" panose="02010800040101010101" pitchFamily="2" charset="-122"/>
              </a:rPr>
              <a:t>apache)</a:t>
            </a:r>
            <a:r>
              <a:rPr lang="zh-CN" altLang="en-US" sz="3200" dirty="0">
                <a:ea typeface="华文新魏" panose="02010800040101010101" pitchFamily="2" charset="-122"/>
              </a:rPr>
              <a:t>、</a:t>
            </a:r>
            <a:r>
              <a:rPr lang="en-US" altLang="zh-CN" sz="3200" dirty="0">
                <a:ea typeface="华文新魏" panose="02010800040101010101" pitchFamily="2" charset="-122"/>
              </a:rPr>
              <a:t>Aelfred2(dom4j)</a:t>
            </a:r>
          </a:p>
          <a:p>
            <a:r>
              <a:rPr lang="en-US" altLang="zh-CN" sz="3200" dirty="0">
                <a:ea typeface="华文新魏" panose="02010800040101010101" pitchFamily="2" charset="-122"/>
              </a:rPr>
              <a:t>XML</a:t>
            </a:r>
            <a:r>
              <a:rPr lang="zh-CN" altLang="en-US" sz="3200" dirty="0">
                <a:ea typeface="华文新魏" panose="02010800040101010101" pitchFamily="2" charset="-122"/>
              </a:rPr>
              <a:t>解析</a:t>
            </a:r>
            <a:r>
              <a:rPr lang="en-US" altLang="zh-CN" sz="3200" dirty="0" smtClean="0">
                <a:ea typeface="华文新魏" panose="02010800040101010101" pitchFamily="2" charset="-122"/>
              </a:rPr>
              <a:t>API (application </a:t>
            </a:r>
            <a:r>
              <a:rPr lang="en-US" altLang="zh-CN" sz="3200" dirty="0">
                <a:ea typeface="华文新魏" panose="02010800040101010101" pitchFamily="2" charset="-122"/>
              </a:rPr>
              <a:t>program </a:t>
            </a:r>
            <a:r>
              <a:rPr lang="en-US" altLang="zh-CN" sz="3200" dirty="0" smtClean="0">
                <a:ea typeface="华文新魏" panose="02010800040101010101" pitchFamily="2" charset="-122"/>
              </a:rPr>
              <a:t>interface) </a:t>
            </a:r>
          </a:p>
          <a:p>
            <a:r>
              <a:rPr lang="en-US" altLang="zh-CN" sz="3200" dirty="0" smtClean="0">
                <a:ea typeface="华文新魏" panose="02010800040101010101" pitchFamily="2" charset="-122"/>
              </a:rPr>
              <a:t>      </a:t>
            </a:r>
            <a:r>
              <a:rPr lang="en-US" altLang="zh-CN" sz="3200" dirty="0" err="1" smtClean="0">
                <a:ea typeface="华文新魏" panose="02010800040101010101" pitchFamily="2" charset="-122"/>
              </a:rPr>
              <a:t>Jaxp</a:t>
            </a:r>
            <a:r>
              <a:rPr lang="en-US" altLang="zh-CN" sz="3200" dirty="0" smtClean="0">
                <a:ea typeface="华文新魏" panose="02010800040101010101" pitchFamily="2" charset="-122"/>
              </a:rPr>
              <a:t>(SUN)[</a:t>
            </a:r>
            <a:r>
              <a:rPr lang="en-US" altLang="zh-CN" sz="3200" dirty="0" err="1">
                <a:ea typeface="华文新魏" panose="02010800040101010101" pitchFamily="2" charset="-122"/>
              </a:rPr>
              <a:t>dom</a:t>
            </a:r>
            <a:r>
              <a:rPr lang="en-US" altLang="zh-CN" sz="3200" dirty="0">
                <a:ea typeface="华文新魏" panose="02010800040101010101" pitchFamily="2" charset="-122"/>
              </a:rPr>
              <a:t>]</a:t>
            </a:r>
            <a:r>
              <a:rPr lang="zh-CN" altLang="en-US" sz="3200" dirty="0">
                <a:ea typeface="华文新魏" panose="02010800040101010101" pitchFamily="2" charset="-122"/>
              </a:rPr>
              <a:t>、</a:t>
            </a:r>
            <a:r>
              <a:rPr lang="en-US" altLang="zh-CN" sz="3200" dirty="0">
                <a:ea typeface="华文新魏" panose="02010800040101010101" pitchFamily="2" charset="-122"/>
              </a:rPr>
              <a:t>dom4j[</a:t>
            </a:r>
            <a:r>
              <a:rPr lang="en-US" altLang="zh-CN" sz="3200" dirty="0" err="1">
                <a:ea typeface="华文新魏" panose="02010800040101010101" pitchFamily="2" charset="-122"/>
              </a:rPr>
              <a:t>dom</a:t>
            </a:r>
            <a:r>
              <a:rPr lang="en-US" altLang="zh-CN" sz="3200" dirty="0">
                <a:ea typeface="华文新魏" panose="02010800040101010101" pitchFamily="2" charset="-122"/>
              </a:rPr>
              <a:t>]</a:t>
            </a:r>
            <a:endParaRPr lang="en-US" altLang="zh-CN" sz="3200" dirty="0"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950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471782"/>
            <a:ext cx="360868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JAXP</a:t>
            </a:r>
            <a:r>
              <a:rPr lang="zh-CN" altLang="en-US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介绍</a:t>
            </a:r>
          </a:p>
        </p:txBody>
      </p:sp>
      <p:sp>
        <p:nvSpPr>
          <p:cNvPr id="2" name="矩形 1"/>
          <p:cNvSpPr/>
          <p:nvPr/>
        </p:nvSpPr>
        <p:spPr>
          <a:xfrm>
            <a:off x="878902" y="4430723"/>
            <a:ext cx="72745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华文新魏" panose="02010800040101010101" pitchFamily="2" charset="-122"/>
              </a:rPr>
              <a:t>Java API for </a:t>
            </a:r>
            <a:r>
              <a:rPr lang="en-US" altLang="zh-CN" sz="2400" dirty="0" err="1">
                <a:solidFill>
                  <a:srgbClr val="FF0000"/>
                </a:solidFill>
                <a:ea typeface="华文新魏" panose="02010800040101010101" pitchFamily="2" charset="-122"/>
              </a:rPr>
              <a:t>XMLProcessing</a:t>
            </a:r>
            <a:r>
              <a:rPr lang="zh-CN" altLang="en-US" sz="2400" dirty="0">
                <a:solidFill>
                  <a:srgbClr val="FF0000"/>
                </a:solidFill>
                <a:ea typeface="华文新魏" panose="02010800040101010101" pitchFamily="2" charset="-122"/>
              </a:rPr>
              <a:t>，意为</a:t>
            </a:r>
            <a:r>
              <a:rPr lang="en-US" altLang="zh-CN" sz="2400" dirty="0">
                <a:solidFill>
                  <a:srgbClr val="FF0000"/>
                </a:solidFill>
                <a:ea typeface="华文新魏" panose="02010800040101010101" pitchFamily="2" charset="-122"/>
              </a:rPr>
              <a:t>XML</a:t>
            </a:r>
            <a:r>
              <a:rPr lang="zh-CN" altLang="en-US" sz="2400" dirty="0">
                <a:solidFill>
                  <a:srgbClr val="FF0000"/>
                </a:solidFill>
                <a:ea typeface="华文新魏" panose="02010800040101010101" pitchFamily="2" charset="-122"/>
              </a:rPr>
              <a:t>处理的</a:t>
            </a:r>
            <a:r>
              <a:rPr lang="en-US" altLang="zh-CN" sz="2400" dirty="0">
                <a:solidFill>
                  <a:srgbClr val="FF0000"/>
                </a:solidFill>
                <a:ea typeface="华文新魏" panose="02010800040101010101" pitchFamily="2" charset="-122"/>
              </a:rPr>
              <a:t>Java </a:t>
            </a:r>
            <a:r>
              <a:rPr lang="en-US" altLang="zh-CN" sz="2400" dirty="0" smtClean="0">
                <a:solidFill>
                  <a:srgbClr val="FF0000"/>
                </a:solidFill>
                <a:ea typeface="华文新魏" panose="02010800040101010101" pitchFamily="2" charset="-122"/>
              </a:rPr>
              <a:t>API</a:t>
            </a:r>
            <a:r>
              <a:rPr lang="zh-CN" altLang="en-US" sz="2400" dirty="0" smtClean="0">
                <a:solidFill>
                  <a:srgbClr val="FF0000"/>
                </a:solidFill>
                <a:ea typeface="华文新魏" panose="02010800040101010101" pitchFamily="2" charset="-122"/>
              </a:rPr>
              <a:t>。</a:t>
            </a:r>
            <a:endParaRPr lang="zh-CN" altLang="en-US" sz="2400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8902" y="1797228"/>
            <a:ext cx="104626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ea typeface="华文新魏" panose="02010800040101010101" pitchFamily="2" charset="-122"/>
              </a:rPr>
              <a:t>JAXP </a:t>
            </a:r>
            <a:r>
              <a:rPr lang="zh-CN" altLang="en-US" sz="3200" dirty="0">
                <a:ea typeface="华文新魏" panose="02010800040101010101" pitchFamily="2" charset="-122"/>
              </a:rPr>
              <a:t>开发包是</a:t>
            </a:r>
            <a:r>
              <a:rPr lang="en-US" altLang="zh-CN" sz="3200" dirty="0">
                <a:ea typeface="华文新魏" panose="02010800040101010101" pitchFamily="2" charset="-122"/>
              </a:rPr>
              <a:t>J2SE</a:t>
            </a:r>
            <a:r>
              <a:rPr lang="zh-CN" altLang="en-US" sz="3200" dirty="0">
                <a:ea typeface="华文新魏" panose="02010800040101010101" pitchFamily="2" charset="-122"/>
              </a:rPr>
              <a:t>的一部分，它由</a:t>
            </a:r>
            <a:r>
              <a:rPr lang="en-US" altLang="zh-CN" sz="3200" dirty="0">
                <a:ea typeface="华文新魏" panose="02010800040101010101" pitchFamily="2" charset="-122"/>
              </a:rPr>
              <a:t>javax.xml</a:t>
            </a:r>
            <a:r>
              <a:rPr lang="zh-CN" altLang="en-US" sz="3200" dirty="0">
                <a:ea typeface="华文新魏" panose="02010800040101010101" pitchFamily="2" charset="-122"/>
              </a:rPr>
              <a:t>、</a:t>
            </a:r>
            <a:r>
              <a:rPr lang="en-US" altLang="zh-CN" sz="3200" dirty="0">
                <a:ea typeface="华文新魏" panose="02010800040101010101" pitchFamily="2" charset="-122"/>
              </a:rPr>
              <a:t>org.w3c.dom </a:t>
            </a:r>
            <a:r>
              <a:rPr lang="zh-CN" altLang="en-US" sz="3200" dirty="0">
                <a:ea typeface="华文新魏" panose="02010800040101010101" pitchFamily="2" charset="-122"/>
              </a:rPr>
              <a:t>、</a:t>
            </a:r>
            <a:r>
              <a:rPr lang="en-US" altLang="zh-CN" sz="3200" dirty="0" err="1">
                <a:ea typeface="华文新魏" panose="02010800040101010101" pitchFamily="2" charset="-122"/>
              </a:rPr>
              <a:t>org.xml.sax</a:t>
            </a:r>
            <a:r>
              <a:rPr lang="en-US" altLang="zh-CN" sz="3200" dirty="0">
                <a:ea typeface="华文新魏" panose="02010800040101010101" pitchFamily="2" charset="-122"/>
              </a:rPr>
              <a:t> </a:t>
            </a:r>
            <a:r>
              <a:rPr lang="zh-CN" altLang="en-US" sz="3200" dirty="0">
                <a:ea typeface="华文新魏" panose="02010800040101010101" pitchFamily="2" charset="-122"/>
              </a:rPr>
              <a:t>包及其子包组成</a:t>
            </a:r>
          </a:p>
          <a:p>
            <a:r>
              <a:rPr lang="zh-CN" altLang="en-US" sz="3200" dirty="0">
                <a:ea typeface="华文新魏" panose="02010800040101010101" pitchFamily="2" charset="-122"/>
              </a:rPr>
              <a:t>在 </a:t>
            </a:r>
            <a:r>
              <a:rPr lang="en-US" altLang="zh-CN" sz="3200" dirty="0" err="1">
                <a:ea typeface="华文新魏" panose="02010800040101010101" pitchFamily="2" charset="-122"/>
              </a:rPr>
              <a:t>javax.xml.parsers</a:t>
            </a:r>
            <a:r>
              <a:rPr lang="en-US" altLang="zh-CN" sz="3200" dirty="0">
                <a:ea typeface="华文新魏" panose="02010800040101010101" pitchFamily="2" charset="-122"/>
              </a:rPr>
              <a:t> </a:t>
            </a:r>
            <a:r>
              <a:rPr lang="zh-CN" altLang="en-US" sz="3200" dirty="0">
                <a:ea typeface="华文新魏" panose="02010800040101010101" pitchFamily="2" charset="-122"/>
              </a:rPr>
              <a:t>包中，定义了几个工厂类，程序员调用这些工厂类，可以得到对</a:t>
            </a:r>
            <a:r>
              <a:rPr lang="en-US" altLang="zh-CN" sz="3200" dirty="0">
                <a:ea typeface="华文新魏" panose="02010800040101010101" pitchFamily="2" charset="-122"/>
              </a:rPr>
              <a:t>xml</a:t>
            </a:r>
            <a:r>
              <a:rPr lang="zh-CN" altLang="en-US" sz="3200" dirty="0">
                <a:ea typeface="华文新魏" panose="02010800040101010101" pitchFamily="2" charset="-122"/>
              </a:rPr>
              <a:t>文档进行解析的 </a:t>
            </a:r>
            <a:r>
              <a:rPr lang="en-US" altLang="zh-CN" sz="3200" dirty="0">
                <a:ea typeface="华文新魏" panose="02010800040101010101" pitchFamily="2" charset="-122"/>
              </a:rPr>
              <a:t>DOM </a:t>
            </a:r>
            <a:r>
              <a:rPr lang="zh-CN" altLang="en-US" sz="3200" dirty="0">
                <a:ea typeface="华文新魏" panose="02010800040101010101" pitchFamily="2" charset="-122"/>
              </a:rPr>
              <a:t>或 </a:t>
            </a:r>
            <a:r>
              <a:rPr lang="en-US" altLang="zh-CN" sz="3200" dirty="0">
                <a:ea typeface="华文新魏" panose="02010800040101010101" pitchFamily="2" charset="-122"/>
              </a:rPr>
              <a:t>SAX </a:t>
            </a:r>
            <a:r>
              <a:rPr lang="zh-CN" altLang="en-US" sz="3200" dirty="0">
                <a:ea typeface="华文新魏" panose="02010800040101010101" pitchFamily="2" charset="-122"/>
              </a:rPr>
              <a:t>的</a:t>
            </a:r>
            <a:r>
              <a:rPr lang="zh-CN" altLang="en-US" sz="3200" dirty="0">
                <a:solidFill>
                  <a:srgbClr val="FF0000"/>
                </a:solidFill>
                <a:ea typeface="华文新魏" panose="02010800040101010101" pitchFamily="2" charset="-122"/>
              </a:rPr>
              <a:t>解析器对象</a:t>
            </a:r>
            <a:r>
              <a:rPr lang="zh-CN" altLang="en-US" sz="3200" dirty="0">
                <a:ea typeface="华文新魏" panose="02010800040101010101" pitchFamily="2" charset="-122"/>
              </a:rPr>
              <a:t>。</a:t>
            </a:r>
            <a:endParaRPr lang="zh-CN" altLang="en-US" sz="3200" dirty="0">
              <a:ea typeface="华文新魏" panose="020108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337" y="5330956"/>
            <a:ext cx="5161905" cy="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471782"/>
            <a:ext cx="1072601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zh-CN" altLang="en-US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获得</a:t>
            </a:r>
            <a:r>
              <a:rPr lang="en-US" altLang="zh-CN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JAXP</a:t>
            </a:r>
            <a:r>
              <a:rPr lang="zh-CN" altLang="en-US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中的</a:t>
            </a:r>
            <a:r>
              <a:rPr lang="en-US" altLang="zh-CN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DOM</a:t>
            </a:r>
            <a:r>
              <a:rPr lang="zh-CN" altLang="en-US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解析器步骤</a:t>
            </a:r>
          </a:p>
        </p:txBody>
      </p:sp>
      <p:sp>
        <p:nvSpPr>
          <p:cNvPr id="3" name="矩形 2"/>
          <p:cNvSpPr/>
          <p:nvPr/>
        </p:nvSpPr>
        <p:spPr>
          <a:xfrm>
            <a:off x="1005554" y="2037323"/>
            <a:ext cx="99586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600" dirty="0">
                <a:ea typeface="华文新魏" panose="02010800040101010101" pitchFamily="2" charset="-122"/>
              </a:rPr>
              <a:t>①</a:t>
            </a:r>
            <a:r>
              <a:rPr lang="zh-CN" altLang="en-US" sz="3600" dirty="0">
                <a:ea typeface="华文新魏" panose="02010800040101010101" pitchFamily="2" charset="-122"/>
              </a:rPr>
              <a:t>调用 </a:t>
            </a:r>
            <a:r>
              <a:rPr lang="en-US" altLang="zh-CN" sz="3600" dirty="0" err="1">
                <a:ea typeface="华文新魏" panose="02010800040101010101" pitchFamily="2" charset="-122"/>
              </a:rPr>
              <a:t>DocumentBuilderFactory.newInstance</a:t>
            </a:r>
            <a:r>
              <a:rPr lang="en-US" altLang="zh-CN" sz="3600" dirty="0">
                <a:ea typeface="华文新魏" panose="02010800040101010101" pitchFamily="2" charset="-122"/>
              </a:rPr>
              <a:t>() </a:t>
            </a:r>
            <a:r>
              <a:rPr lang="zh-CN" altLang="en-US" sz="3600" dirty="0">
                <a:ea typeface="华文新魏" panose="02010800040101010101" pitchFamily="2" charset="-122"/>
              </a:rPr>
              <a:t>方法得到创建 </a:t>
            </a:r>
            <a:r>
              <a:rPr lang="en-US" altLang="zh-CN" sz="3600" dirty="0">
                <a:ea typeface="华文新魏" panose="02010800040101010101" pitchFamily="2" charset="-122"/>
              </a:rPr>
              <a:t>DOM </a:t>
            </a:r>
            <a:r>
              <a:rPr lang="zh-CN" altLang="en-US" sz="3600" dirty="0">
                <a:ea typeface="华文新魏" panose="02010800040101010101" pitchFamily="2" charset="-122"/>
              </a:rPr>
              <a:t>解析器的工厂。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dirty="0">
                <a:ea typeface="华文新魏" panose="02010800040101010101" pitchFamily="2" charset="-122"/>
              </a:rPr>
              <a:t>②调用工厂对象的 </a:t>
            </a:r>
            <a:r>
              <a:rPr lang="en-US" altLang="zh-CN" sz="3600" dirty="0" err="1">
                <a:ea typeface="华文新魏" panose="02010800040101010101" pitchFamily="2" charset="-122"/>
              </a:rPr>
              <a:t>newDocumentBuilder</a:t>
            </a:r>
            <a:r>
              <a:rPr lang="zh-CN" altLang="en-US" sz="3600" dirty="0">
                <a:ea typeface="华文新魏" panose="02010800040101010101" pitchFamily="2" charset="-122"/>
              </a:rPr>
              <a:t>方法得到 </a:t>
            </a:r>
            <a:r>
              <a:rPr lang="en-US" altLang="zh-CN" sz="3600" dirty="0">
                <a:ea typeface="华文新魏" panose="02010800040101010101" pitchFamily="2" charset="-122"/>
              </a:rPr>
              <a:t>DOM </a:t>
            </a:r>
            <a:r>
              <a:rPr lang="zh-CN" altLang="en-US" sz="3600" dirty="0">
                <a:ea typeface="华文新魏" panose="02010800040101010101" pitchFamily="2" charset="-122"/>
              </a:rPr>
              <a:t>解析器对象。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dirty="0">
                <a:ea typeface="华文新魏" panose="02010800040101010101" pitchFamily="2" charset="-122"/>
              </a:rPr>
              <a:t>③调用 </a:t>
            </a:r>
            <a:r>
              <a:rPr lang="en-US" altLang="zh-CN" sz="3600" dirty="0">
                <a:ea typeface="华文新魏" panose="02010800040101010101" pitchFamily="2" charset="-122"/>
              </a:rPr>
              <a:t>DOM </a:t>
            </a:r>
            <a:r>
              <a:rPr lang="zh-CN" altLang="en-US" sz="3600" dirty="0">
                <a:ea typeface="华文新魏" panose="02010800040101010101" pitchFamily="2" charset="-122"/>
              </a:rPr>
              <a:t>解析器对象的 </a:t>
            </a:r>
            <a:r>
              <a:rPr lang="en-US" altLang="zh-CN" sz="3600" dirty="0">
                <a:ea typeface="华文新魏" panose="02010800040101010101" pitchFamily="2" charset="-122"/>
              </a:rPr>
              <a:t>parse() </a:t>
            </a:r>
            <a:r>
              <a:rPr lang="zh-CN" altLang="en-US" sz="3600" dirty="0">
                <a:ea typeface="华文新魏" panose="02010800040101010101" pitchFamily="2" charset="-122"/>
              </a:rPr>
              <a:t>方法解析 </a:t>
            </a:r>
            <a:r>
              <a:rPr lang="en-US" altLang="zh-CN" sz="3600" dirty="0">
                <a:ea typeface="华文新魏" panose="02010800040101010101" pitchFamily="2" charset="-122"/>
              </a:rPr>
              <a:t>XML </a:t>
            </a:r>
            <a:r>
              <a:rPr lang="zh-CN" altLang="en-US" sz="3600" dirty="0">
                <a:ea typeface="华文新魏" panose="02010800040101010101" pitchFamily="2" charset="-122"/>
              </a:rPr>
              <a:t>文档，得到代表整个文档的 </a:t>
            </a:r>
            <a:r>
              <a:rPr lang="en-US" altLang="zh-CN" sz="3600" dirty="0">
                <a:ea typeface="华文新魏" panose="02010800040101010101" pitchFamily="2" charset="-122"/>
              </a:rPr>
              <a:t>Document </a:t>
            </a:r>
            <a:r>
              <a:rPr lang="zh-CN" altLang="en-US" sz="3600" dirty="0">
                <a:ea typeface="华文新魏" panose="02010800040101010101" pitchFamily="2" charset="-122"/>
              </a:rPr>
              <a:t>对象，进行可以利用</a:t>
            </a:r>
            <a:r>
              <a:rPr lang="en-US" altLang="zh-CN" sz="3600" dirty="0">
                <a:ea typeface="华文新魏" panose="02010800040101010101" pitchFamily="2" charset="-122"/>
              </a:rPr>
              <a:t>DOM</a:t>
            </a:r>
            <a:r>
              <a:rPr lang="zh-CN" altLang="en-US" sz="3600" dirty="0">
                <a:ea typeface="华文新魏" panose="02010800040101010101" pitchFamily="2" charset="-122"/>
              </a:rPr>
              <a:t>特性对整个</a:t>
            </a:r>
            <a:r>
              <a:rPr lang="en-US" altLang="zh-CN" sz="3600" dirty="0">
                <a:ea typeface="华文新魏" panose="02010800040101010101" pitchFamily="2" charset="-122"/>
              </a:rPr>
              <a:t>XML</a:t>
            </a:r>
            <a:r>
              <a:rPr lang="zh-CN" altLang="en-US" sz="3600" dirty="0">
                <a:ea typeface="华文新魏" panose="02010800040101010101" pitchFamily="2" charset="-122"/>
              </a:rPr>
              <a:t>文档进行操作了。</a:t>
            </a:r>
            <a:endParaRPr lang="zh-CN" altLang="en-US" sz="3600" dirty="0"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259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95511" y="448282"/>
            <a:ext cx="1072601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zh-CN" altLang="en-US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获得</a:t>
            </a:r>
            <a:r>
              <a:rPr lang="en-US" altLang="zh-CN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JAXP</a:t>
            </a:r>
            <a:r>
              <a:rPr lang="zh-CN" altLang="en-US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中的</a:t>
            </a:r>
            <a:r>
              <a:rPr lang="en-US" altLang="zh-CN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DOM</a:t>
            </a:r>
            <a:r>
              <a:rPr lang="zh-CN" altLang="en-US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解析器步骤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6187153" y="1768981"/>
            <a:ext cx="1367327" cy="726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document</a:t>
            </a:r>
            <a:endParaRPr lang="zh-CN" altLang="en-US" dirty="0"/>
          </a:p>
        </p:txBody>
      </p:sp>
      <p:cxnSp>
        <p:nvCxnSpPr>
          <p:cNvPr id="7" name="直接连接符 6"/>
          <p:cNvCxnSpPr>
            <a:stCxn id="5" idx="2"/>
          </p:cNvCxnSpPr>
          <p:nvPr/>
        </p:nvCxnSpPr>
        <p:spPr>
          <a:xfrm flipH="1">
            <a:off x="6870816" y="2495373"/>
            <a:ext cx="1" cy="239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379432" y="2734656"/>
            <a:ext cx="982767" cy="341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root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5" y="2482436"/>
            <a:ext cx="3019048" cy="3076190"/>
          </a:xfrm>
          <a:prstGeom prst="rect">
            <a:avLst/>
          </a:prstGeom>
        </p:spPr>
      </p:pic>
      <p:cxnSp>
        <p:nvCxnSpPr>
          <p:cNvPr id="11" name="直接连接符 10"/>
          <p:cNvCxnSpPr>
            <a:stCxn id="8" idx="2"/>
          </p:cNvCxnSpPr>
          <p:nvPr/>
        </p:nvCxnSpPr>
        <p:spPr>
          <a:xfrm flipH="1">
            <a:off x="6870815" y="3076487"/>
            <a:ext cx="1" cy="239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942456" y="3315770"/>
            <a:ext cx="5947873" cy="1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942456" y="3315770"/>
            <a:ext cx="0" cy="540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84327" y="3856291"/>
            <a:ext cx="1127850" cy="42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head</a:t>
            </a:r>
            <a:endParaRPr lang="zh-CN" altLang="en-US" dirty="0"/>
          </a:p>
        </p:txBody>
      </p:sp>
      <p:cxnSp>
        <p:nvCxnSpPr>
          <p:cNvPr id="18" name="直接连接符 17"/>
          <p:cNvCxnSpPr>
            <a:stCxn id="16" idx="2"/>
          </p:cNvCxnSpPr>
          <p:nvPr/>
        </p:nvCxnSpPr>
        <p:spPr>
          <a:xfrm flipH="1">
            <a:off x="3942456" y="4281444"/>
            <a:ext cx="5796" cy="28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392872" y="4563456"/>
            <a:ext cx="1127850" cy="42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392872" y="5299461"/>
            <a:ext cx="1127850" cy="42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abc</a:t>
            </a:r>
            <a:endParaRPr lang="zh-CN" altLang="en-US" dirty="0"/>
          </a:p>
        </p:txBody>
      </p:sp>
      <p:cxnSp>
        <p:nvCxnSpPr>
          <p:cNvPr id="24" name="直接连接符 23"/>
          <p:cNvCxnSpPr>
            <a:stCxn id="19" idx="2"/>
            <a:endCxn id="20" idx="0"/>
          </p:cNvCxnSpPr>
          <p:nvPr/>
        </p:nvCxnSpPr>
        <p:spPr>
          <a:xfrm>
            <a:off x="3956797" y="4988609"/>
            <a:ext cx="0" cy="310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870815" y="3324316"/>
            <a:ext cx="0" cy="384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306890" y="3738252"/>
            <a:ext cx="1127850" cy="42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body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6869389" y="4178896"/>
            <a:ext cx="0" cy="384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869531" y="4578947"/>
            <a:ext cx="1999716" cy="8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869531" y="4578947"/>
            <a:ext cx="0" cy="40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869247" y="4578947"/>
            <a:ext cx="0" cy="40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305606" y="5003034"/>
            <a:ext cx="1127850" cy="42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7305322" y="5006242"/>
            <a:ext cx="1127850" cy="42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</a:t>
            </a:r>
            <a:endParaRPr lang="zh-CN" altLang="en-US" dirty="0"/>
          </a:p>
        </p:txBody>
      </p:sp>
      <p:cxnSp>
        <p:nvCxnSpPr>
          <p:cNvPr id="37" name="直接连接符 36"/>
          <p:cNvCxnSpPr/>
          <p:nvPr/>
        </p:nvCxnSpPr>
        <p:spPr>
          <a:xfrm>
            <a:off x="5841042" y="5406463"/>
            <a:ext cx="0" cy="40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251582" y="5843369"/>
            <a:ext cx="1127850" cy="42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段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7301048" y="5802417"/>
            <a:ext cx="1127850" cy="42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段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40" name="直接连接符 39"/>
          <p:cNvCxnSpPr/>
          <p:nvPr/>
        </p:nvCxnSpPr>
        <p:spPr>
          <a:xfrm>
            <a:off x="7864973" y="5394386"/>
            <a:ext cx="0" cy="40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9890329" y="3332862"/>
            <a:ext cx="0" cy="617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9326404" y="3997297"/>
            <a:ext cx="1127850" cy="42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foot</a:t>
            </a:r>
            <a:endParaRPr lang="zh-CN" altLang="en-US" dirty="0"/>
          </a:p>
        </p:txBody>
      </p:sp>
      <p:cxnSp>
        <p:nvCxnSpPr>
          <p:cNvPr id="44" name="直接连接符 43"/>
          <p:cNvCxnSpPr/>
          <p:nvPr/>
        </p:nvCxnSpPr>
        <p:spPr>
          <a:xfrm>
            <a:off x="9890329" y="4440792"/>
            <a:ext cx="0" cy="40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9298017" y="4874308"/>
            <a:ext cx="1127850" cy="42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writer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45" idx="3"/>
          </p:cNvCxnSpPr>
          <p:nvPr/>
        </p:nvCxnSpPr>
        <p:spPr>
          <a:xfrm flipV="1">
            <a:off x="10425867" y="5086884"/>
            <a:ext cx="4016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0827521" y="4874308"/>
            <a:ext cx="1127850" cy="42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Name</a:t>
            </a:r>
            <a:r>
              <a:rPr lang="zh-CN" altLang="en-US" sz="1600" dirty="0" smtClean="0"/>
              <a:t>属性</a:t>
            </a:r>
            <a:endParaRPr lang="zh-CN" altLang="en-US" sz="1600" dirty="0"/>
          </a:p>
        </p:txBody>
      </p:sp>
      <p:cxnSp>
        <p:nvCxnSpPr>
          <p:cNvPr id="49" name="直接连接符 48"/>
          <p:cNvCxnSpPr/>
          <p:nvPr/>
        </p:nvCxnSpPr>
        <p:spPr>
          <a:xfrm>
            <a:off x="11392867" y="5307206"/>
            <a:ext cx="0" cy="40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10827521" y="5716868"/>
            <a:ext cx="1127850" cy="42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17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471782"/>
            <a:ext cx="1072601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zh-CN" altLang="en-US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获得</a:t>
            </a:r>
            <a:r>
              <a:rPr lang="en-US" altLang="zh-CN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JAXP</a:t>
            </a:r>
            <a:r>
              <a:rPr lang="zh-CN" altLang="en-US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中的</a:t>
            </a:r>
            <a:r>
              <a:rPr lang="en-US" altLang="zh-CN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DOM</a:t>
            </a:r>
            <a:r>
              <a:rPr lang="zh-CN" altLang="en-US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解析器步骤</a:t>
            </a:r>
          </a:p>
        </p:txBody>
      </p:sp>
      <p:sp>
        <p:nvSpPr>
          <p:cNvPr id="3" name="矩形 2"/>
          <p:cNvSpPr/>
          <p:nvPr/>
        </p:nvSpPr>
        <p:spPr>
          <a:xfrm>
            <a:off x="230737" y="1738220"/>
            <a:ext cx="117162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600" dirty="0" smtClean="0">
                <a:ea typeface="华文新魏" panose="02010800040101010101" pitchFamily="2" charset="-122"/>
              </a:rPr>
              <a:t>DOM </a:t>
            </a:r>
            <a:r>
              <a:rPr lang="zh-CN" altLang="en-US" sz="3600" dirty="0">
                <a:ea typeface="华文新魏" panose="02010800040101010101" pitchFamily="2" charset="-122"/>
              </a:rPr>
              <a:t>技术会</a:t>
            </a:r>
            <a:r>
              <a:rPr lang="zh-CN" altLang="en-US" sz="3600" dirty="0" smtClean="0">
                <a:ea typeface="华文新魏" panose="02010800040101010101" pitchFamily="2" charset="-122"/>
              </a:rPr>
              <a:t>把</a:t>
            </a:r>
            <a:r>
              <a:rPr lang="en-US" altLang="zh-CN" sz="3600" dirty="0">
                <a:ea typeface="华文新魏" panose="02010800040101010101" pitchFamily="2" charset="-122"/>
              </a:rPr>
              <a:t>XML</a:t>
            </a:r>
            <a:r>
              <a:rPr lang="zh-CN" altLang="en-US" sz="3600" dirty="0" smtClean="0">
                <a:ea typeface="华文新魏" panose="02010800040101010101" pitchFamily="2" charset="-122"/>
              </a:rPr>
              <a:t>文件</a:t>
            </a:r>
            <a:r>
              <a:rPr lang="zh-CN" altLang="en-US" sz="3600" dirty="0">
                <a:ea typeface="华文新魏" panose="02010800040101010101" pitchFamily="2" charset="-122"/>
              </a:rPr>
              <a:t>看做一</a:t>
            </a:r>
            <a:r>
              <a:rPr lang="zh-CN" altLang="en-US" sz="3600" dirty="0" smtClean="0">
                <a:ea typeface="华文新魏" panose="02010800040101010101" pitchFamily="2" charset="-122"/>
              </a:rPr>
              <a:t>个</a:t>
            </a:r>
            <a:r>
              <a:rPr lang="en-US" altLang="zh-CN" sz="3600" dirty="0">
                <a:ea typeface="华文新魏" panose="02010800040101010101" pitchFamily="2" charset="-122"/>
              </a:rPr>
              <a:t>DOM</a:t>
            </a:r>
            <a:r>
              <a:rPr lang="zh-CN" altLang="en-US" sz="3600" dirty="0" smtClean="0">
                <a:ea typeface="华文新魏" panose="02010800040101010101" pitchFamily="2" charset="-122"/>
              </a:rPr>
              <a:t>树。</a:t>
            </a:r>
            <a:endParaRPr lang="en-US" altLang="zh-CN" sz="3600" dirty="0" smtClean="0"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dirty="0" smtClean="0">
                <a:ea typeface="华文新魏" panose="02010800040101010101" pitchFamily="2" charset="-122"/>
              </a:rPr>
              <a:t>从</a:t>
            </a:r>
            <a:r>
              <a:rPr lang="en-US" altLang="zh-CN" sz="3600" dirty="0">
                <a:ea typeface="华文新魏" panose="02010800040101010101" pitchFamily="2" charset="-122"/>
              </a:rPr>
              <a:t>DOM</a:t>
            </a:r>
            <a:r>
              <a:rPr lang="zh-CN" altLang="en-US" sz="3600" dirty="0" smtClean="0">
                <a:ea typeface="华文新魏" panose="02010800040101010101" pitchFamily="2" charset="-122"/>
              </a:rPr>
              <a:t>看</a:t>
            </a:r>
            <a:endParaRPr lang="zh-CN" altLang="en-US" sz="3600" dirty="0"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600" dirty="0">
                <a:ea typeface="华文新魏" panose="02010800040101010101" pitchFamily="2" charset="-122"/>
              </a:rPr>
              <a:t>1. DOM</a:t>
            </a:r>
            <a:r>
              <a:rPr lang="zh-CN" altLang="en-US" sz="3600" dirty="0" smtClean="0">
                <a:ea typeface="华文新魏" panose="02010800040101010101" pitchFamily="2" charset="-122"/>
              </a:rPr>
              <a:t>会把</a:t>
            </a:r>
            <a:r>
              <a:rPr lang="en-US" altLang="zh-CN" sz="3600" dirty="0" smtClean="0">
                <a:ea typeface="华文新魏" panose="02010800040101010101" pitchFamily="2" charset="-122"/>
              </a:rPr>
              <a:t>XML</a:t>
            </a:r>
            <a:r>
              <a:rPr lang="zh-CN" altLang="en-US" sz="3600" dirty="0" smtClean="0">
                <a:ea typeface="华文新魏" panose="02010800040101010101" pitchFamily="2" charset="-122"/>
              </a:rPr>
              <a:t>文件</a:t>
            </a:r>
            <a:r>
              <a:rPr lang="zh-CN" altLang="en-US" sz="3600" dirty="0">
                <a:ea typeface="华文新魏" panose="02010800040101010101" pitchFamily="2" charset="-122"/>
              </a:rPr>
              <a:t>看做一个树，并加载到</a:t>
            </a:r>
            <a:r>
              <a:rPr lang="zh-CN" altLang="en-US" sz="3600" dirty="0" smtClean="0">
                <a:ea typeface="华文新魏" panose="02010800040101010101" pitchFamily="2" charset="-122"/>
              </a:rPr>
              <a:t>内存</a:t>
            </a:r>
            <a:endParaRPr lang="en-US" altLang="zh-CN" sz="3600" dirty="0"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600" dirty="0">
                <a:ea typeface="华文新魏" panose="02010800040101010101" pitchFamily="2" charset="-122"/>
              </a:rPr>
              <a:t>2. DOM</a:t>
            </a:r>
            <a:r>
              <a:rPr lang="en-US" altLang="zh-CN" sz="3600" dirty="0" smtClean="0">
                <a:ea typeface="华文新魏" panose="02010800040101010101" pitchFamily="2" charset="-122"/>
              </a:rPr>
              <a:t> </a:t>
            </a:r>
            <a:r>
              <a:rPr lang="zh-CN" altLang="en-US" sz="3600" dirty="0">
                <a:ea typeface="华文新魏" panose="02010800040101010101" pitchFamily="2" charset="-122"/>
              </a:rPr>
              <a:t>特别适合做</a:t>
            </a:r>
            <a:r>
              <a:rPr lang="en-US" altLang="zh-CN" sz="3600" dirty="0">
                <a:ea typeface="华文新魏" panose="02010800040101010101" pitchFamily="2" charset="-122"/>
              </a:rPr>
              <a:t>crud</a:t>
            </a:r>
            <a:r>
              <a:rPr lang="zh-CN" altLang="en-US" sz="3600" dirty="0">
                <a:ea typeface="华文新魏" panose="02010800040101010101" pitchFamily="2" charset="-122"/>
              </a:rPr>
              <a:t>操作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600" dirty="0">
                <a:ea typeface="华文新魏" panose="02010800040101010101" pitchFamily="2" charset="-122"/>
              </a:rPr>
              <a:t>3. DOM</a:t>
            </a:r>
            <a:r>
              <a:rPr lang="zh-CN" altLang="en-US" sz="3600" dirty="0" smtClean="0">
                <a:ea typeface="华文新魏" panose="02010800040101010101" pitchFamily="2" charset="-122"/>
              </a:rPr>
              <a:t>不</a:t>
            </a:r>
            <a:r>
              <a:rPr lang="zh-CN" altLang="en-US" sz="3600" dirty="0">
                <a:ea typeface="华文新魏" panose="02010800040101010101" pitchFamily="2" charset="-122"/>
              </a:rPr>
              <a:t>太适合去操作比较大的 </a:t>
            </a:r>
            <a:r>
              <a:rPr lang="en-US" altLang="zh-CN" sz="3600" dirty="0">
                <a:ea typeface="华文新魏" panose="02010800040101010101" pitchFamily="2" charset="-122"/>
              </a:rPr>
              <a:t>XML </a:t>
            </a:r>
            <a:endParaRPr lang="en-US" altLang="zh-CN" sz="3600" dirty="0" smtClean="0"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600" dirty="0" smtClean="0">
                <a:ea typeface="华文新魏" panose="02010800040101010101" pitchFamily="2" charset="-122"/>
              </a:rPr>
              <a:t>4</a:t>
            </a:r>
            <a:r>
              <a:rPr lang="en-US" altLang="zh-CN" sz="3600" dirty="0">
                <a:ea typeface="华文新魏" panose="02010800040101010101" pitchFamily="2" charset="-122"/>
              </a:rPr>
              <a:t>. </a:t>
            </a:r>
            <a:r>
              <a:rPr lang="zh-CN" altLang="en-US" sz="3600" dirty="0">
                <a:ea typeface="华文新魏" panose="02010800040101010101" pitchFamily="2" charset="-122"/>
              </a:rPr>
              <a:t>明确概念</a:t>
            </a:r>
            <a:r>
              <a:rPr lang="en-US" altLang="zh-CN" sz="3600" dirty="0" smtClean="0">
                <a:ea typeface="华文新魏" panose="02010800040101010101" pitchFamily="2" charset="-122"/>
              </a:rPr>
              <a:t>:</a:t>
            </a:r>
            <a:r>
              <a:rPr lang="en-US" altLang="zh-CN" sz="3600" dirty="0">
                <a:ea typeface="华文新魏" panose="02010800040101010101" pitchFamily="2" charset="-122"/>
              </a:rPr>
              <a:t> XML</a:t>
            </a:r>
            <a:r>
              <a:rPr lang="zh-CN" altLang="en-US" sz="3600" dirty="0" smtClean="0">
                <a:ea typeface="华文新魏" panose="02010800040101010101" pitchFamily="2" charset="-122"/>
              </a:rPr>
              <a:t>中 </a:t>
            </a:r>
            <a:r>
              <a:rPr lang="en-US" altLang="zh-CN" sz="3600" dirty="0">
                <a:ea typeface="华文新魏" panose="02010800040101010101" pitchFamily="2" charset="-122"/>
              </a:rPr>
              <a:t>&lt;foot&gt; </a:t>
            </a:r>
            <a:r>
              <a:rPr lang="zh-CN" altLang="en-US" sz="3600" dirty="0">
                <a:ea typeface="华文新魏" panose="02010800040101010101" pitchFamily="2" charset="-122"/>
              </a:rPr>
              <a:t>叫元素</a:t>
            </a:r>
            <a:r>
              <a:rPr lang="en-US" altLang="zh-CN" sz="3600" dirty="0">
                <a:ea typeface="华文新魏" panose="02010800040101010101" pitchFamily="2" charset="-122"/>
              </a:rPr>
              <a:t>/</a:t>
            </a:r>
            <a:r>
              <a:rPr lang="zh-CN" altLang="en-US" sz="3600" dirty="0">
                <a:ea typeface="华文新魏" panose="02010800040101010101" pitchFamily="2" charset="-122"/>
              </a:rPr>
              <a:t>标签</a:t>
            </a:r>
            <a:r>
              <a:rPr lang="en-US" altLang="zh-CN" sz="3600" dirty="0">
                <a:ea typeface="华文新魏" panose="02010800040101010101" pitchFamily="2" charset="-122"/>
              </a:rPr>
              <a:t>/</a:t>
            </a:r>
            <a:r>
              <a:rPr lang="zh-CN" altLang="en-US" sz="3600" dirty="0" smtClean="0">
                <a:ea typeface="华文新魏" panose="02010800040101010101" pitchFamily="2" charset="-122"/>
              </a:rPr>
              <a:t>节点（加载到内存）</a:t>
            </a:r>
            <a:endParaRPr lang="zh-CN" altLang="en-US" sz="3600" dirty="0"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600" dirty="0">
                <a:ea typeface="华文新魏" panose="02010800040101010101" pitchFamily="2" charset="-122"/>
              </a:rPr>
              <a:t>5</a:t>
            </a:r>
            <a:r>
              <a:rPr lang="en-US" altLang="zh-CN" sz="3600" dirty="0" smtClean="0">
                <a:ea typeface="华文新魏" panose="02010800040101010101" pitchFamily="2" charset="-122"/>
              </a:rPr>
              <a:t>.</a:t>
            </a:r>
            <a:r>
              <a:rPr lang="en-US" altLang="zh-CN" sz="3600" dirty="0">
                <a:ea typeface="华文新魏" panose="02010800040101010101" pitchFamily="2" charset="-122"/>
              </a:rPr>
              <a:t> DOM</a:t>
            </a:r>
            <a:r>
              <a:rPr lang="zh-CN" altLang="en-US" sz="3600" dirty="0" smtClean="0">
                <a:ea typeface="华文新魏" panose="02010800040101010101" pitchFamily="2" charset="-122"/>
              </a:rPr>
              <a:t>会把</a:t>
            </a:r>
            <a:r>
              <a:rPr lang="en-US" altLang="zh-CN" sz="3600" dirty="0">
                <a:ea typeface="华文新魏" panose="02010800040101010101" pitchFamily="2" charset="-122"/>
              </a:rPr>
              <a:t>XML</a:t>
            </a:r>
            <a:r>
              <a:rPr lang="zh-CN" altLang="en-US" sz="3600" dirty="0" smtClean="0">
                <a:ea typeface="华文新魏" panose="02010800040101010101" pitchFamily="2" charset="-122"/>
              </a:rPr>
              <a:t>文件</a:t>
            </a:r>
            <a:r>
              <a:rPr lang="zh-CN" altLang="en-US" sz="3600" dirty="0">
                <a:ea typeface="华文新魏" panose="02010800040101010101" pitchFamily="2" charset="-122"/>
              </a:rPr>
              <a:t>中每一个元素 </a:t>
            </a:r>
            <a:r>
              <a:rPr lang="en-US" altLang="zh-CN" sz="3600" dirty="0">
                <a:ea typeface="华文新魏" panose="02010800040101010101" pitchFamily="2" charset="-122"/>
              </a:rPr>
              <a:t>/</a:t>
            </a:r>
            <a:r>
              <a:rPr lang="zh-CN" altLang="en-US" sz="3600" dirty="0">
                <a:ea typeface="华文新魏" panose="02010800040101010101" pitchFamily="2" charset="-122"/>
              </a:rPr>
              <a:t>属性</a:t>
            </a:r>
            <a:r>
              <a:rPr lang="en-US" altLang="zh-CN" sz="3600" dirty="0">
                <a:ea typeface="华文新魏" panose="02010800040101010101" pitchFamily="2" charset="-122"/>
              </a:rPr>
              <a:t>/</a:t>
            </a:r>
            <a:r>
              <a:rPr lang="zh-CN" altLang="en-US" sz="3600" dirty="0">
                <a:ea typeface="华文新魏" panose="02010800040101010101" pitchFamily="2" charset="-122"/>
              </a:rPr>
              <a:t>文本都映射成对应的</a:t>
            </a:r>
            <a:r>
              <a:rPr lang="en-US" altLang="zh-CN" sz="3600" dirty="0">
                <a:ea typeface="华文新魏" panose="02010800040101010101" pitchFamily="2" charset="-122"/>
              </a:rPr>
              <a:t>Node</a:t>
            </a:r>
            <a:r>
              <a:rPr lang="zh-CN" altLang="en-US" sz="3600" dirty="0">
                <a:ea typeface="华文新魏" panose="02010800040101010101" pitchFamily="2" charset="-122"/>
              </a:rPr>
              <a:t>对象</a:t>
            </a:r>
            <a:r>
              <a:rPr lang="en-US" altLang="zh-CN" sz="3600" dirty="0">
                <a:ea typeface="华文新魏" panose="02010800040101010101" pitchFamily="2" charset="-122"/>
              </a:rPr>
              <a:t>/Element</a:t>
            </a:r>
            <a:r>
              <a:rPr lang="zh-CN" altLang="en-US" sz="3600" dirty="0" smtClean="0">
                <a:ea typeface="华文新魏" panose="02010800040101010101" pitchFamily="2" charset="-122"/>
              </a:rPr>
              <a:t>对象（</a:t>
            </a:r>
            <a:r>
              <a:rPr lang="en-US" altLang="zh-CN" sz="3600" dirty="0" smtClean="0">
                <a:ea typeface="华文新魏" panose="02010800040101010101" pitchFamily="2" charset="-122"/>
              </a:rPr>
              <a:t>Node</a:t>
            </a:r>
            <a:r>
              <a:rPr lang="zh-CN" altLang="en-US" sz="3600" dirty="0" smtClean="0">
                <a:ea typeface="华文新魏" panose="02010800040101010101" pitchFamily="2" charset="-122"/>
              </a:rPr>
              <a:t>是</a:t>
            </a:r>
            <a:r>
              <a:rPr lang="en-US" altLang="zh-CN" sz="3600" dirty="0" smtClean="0">
                <a:ea typeface="华文新魏" panose="02010800040101010101" pitchFamily="2" charset="-122"/>
              </a:rPr>
              <a:t>Element</a:t>
            </a:r>
            <a:r>
              <a:rPr lang="zh-CN" altLang="en-US" sz="3600" dirty="0" smtClean="0">
                <a:ea typeface="华文新魏" panose="02010800040101010101" pitchFamily="2" charset="-122"/>
              </a:rPr>
              <a:t>的父接口，子接口的方法较多）</a:t>
            </a:r>
            <a:endParaRPr lang="zh-CN" altLang="en-US" sz="3600" dirty="0"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3600" dirty="0"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401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827</TotalTime>
  <Words>668</Words>
  <Application>Microsoft Office PowerPoint</Application>
  <PresentationFormat>宽屏</PresentationFormat>
  <Paragraphs>70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华文新魏</vt:lpstr>
      <vt:lpstr>宋体</vt:lpstr>
      <vt:lpstr>新宋体</vt:lpstr>
      <vt:lpstr>Arial</vt:lpstr>
      <vt:lpstr>Calibri</vt:lpstr>
      <vt:lpstr>Calibri Light</vt:lpstr>
      <vt:lpstr>Wingdings</vt:lpstr>
      <vt:lpstr>回顾</vt:lpstr>
      <vt:lpstr>PowerPoint 演示文稿</vt:lpstr>
      <vt:lpstr>XML的解析技术</vt:lpstr>
      <vt:lpstr>XML的解析技术</vt:lpstr>
      <vt:lpstr>XML的解析技术</vt:lpstr>
      <vt:lpstr>XML的解析技术</vt:lpstr>
      <vt:lpstr>JAXP介绍</vt:lpstr>
      <vt:lpstr>获得JAXP中的DOM解析器步骤</vt:lpstr>
      <vt:lpstr>获得JAXP中的DOM解析器步骤</vt:lpstr>
      <vt:lpstr>获得JAXP中的DOM解析器步骤</vt:lpstr>
      <vt:lpstr>获得JAXP中的DOM解析器步骤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walkinnet</dc:creator>
  <cp:lastModifiedBy>walkinnet</cp:lastModifiedBy>
  <cp:revision>162</cp:revision>
  <dcterms:created xsi:type="dcterms:W3CDTF">2017-02-27T11:36:07Z</dcterms:created>
  <dcterms:modified xsi:type="dcterms:W3CDTF">2017-03-13T11:40:51Z</dcterms:modified>
</cp:coreProperties>
</file>