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4" r:id="rId1"/>
  </p:sldMasterIdLst>
  <p:sldIdLst>
    <p:sldId id="256" r:id="rId2"/>
    <p:sldId id="257" r:id="rId3"/>
    <p:sldId id="258" r:id="rId4"/>
    <p:sldId id="268" r:id="rId5"/>
    <p:sldId id="269" r:id="rId6"/>
    <p:sldId id="259" r:id="rId7"/>
    <p:sldId id="260" r:id="rId8"/>
    <p:sldId id="261" r:id="rId9"/>
    <p:sldId id="263" r:id="rId10"/>
    <p:sldId id="262" r:id="rId11"/>
    <p:sldId id="265" r:id="rId12"/>
    <p:sldId id="272" r:id="rId13"/>
    <p:sldId id="270" r:id="rId14"/>
    <p:sldId id="266"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7429" autoAdjust="0"/>
    <p:restoredTop sz="94660"/>
  </p:normalViewPr>
  <p:slideViewPr>
    <p:cSldViewPr snapToGrid="0">
      <p:cViewPr varScale="1">
        <p:scale>
          <a:sx n="70" d="100"/>
          <a:sy n="70" d="100"/>
        </p:scale>
        <p:origin x="234"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8" Type="http://schemas.openxmlformats.org/officeDocument/2006/relationships/image" Target="../media/image29.svg"/><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image" Target="../media/image23.svg"/><Relationship Id="rId1" Type="http://schemas.openxmlformats.org/officeDocument/2006/relationships/image" Target="../media/image22.png"/><Relationship Id="rId6" Type="http://schemas.openxmlformats.org/officeDocument/2006/relationships/image" Target="../media/image27.svg"/><Relationship Id="rId5" Type="http://schemas.openxmlformats.org/officeDocument/2006/relationships/image" Target="../media/image26.png"/><Relationship Id="rId4" Type="http://schemas.openxmlformats.org/officeDocument/2006/relationships/image" Target="../media/image25.svg"/></Relationships>
</file>

<file path=ppt/diagrams/_rels/drawing1.xml.rels><?xml version="1.0" encoding="UTF-8" standalone="yes"?>
<Relationships xmlns="http://schemas.openxmlformats.org/package/2006/relationships"><Relationship Id="rId8" Type="http://schemas.openxmlformats.org/officeDocument/2006/relationships/image" Target="../media/image29.svg"/><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image" Target="../media/image23.svg"/><Relationship Id="rId1" Type="http://schemas.openxmlformats.org/officeDocument/2006/relationships/image" Target="../media/image22.png"/><Relationship Id="rId6" Type="http://schemas.openxmlformats.org/officeDocument/2006/relationships/image" Target="../media/image27.svg"/><Relationship Id="rId5" Type="http://schemas.openxmlformats.org/officeDocument/2006/relationships/image" Target="../media/image26.png"/><Relationship Id="rId4" Type="http://schemas.openxmlformats.org/officeDocument/2006/relationships/image" Target="../media/image25.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F55BF83-6DA7-4399-9FE5-92A38A2C9242}" type="doc">
      <dgm:prSet loTypeId="urn:microsoft.com/office/officeart/2018/5/layout/IconCircleLabelList" loCatId="icon" qsTypeId="urn:microsoft.com/office/officeart/2005/8/quickstyle/simple1" qsCatId="simple" csTypeId="urn:microsoft.com/office/officeart/2005/8/colors/colorful2" csCatId="colorful" phldr="1"/>
      <dgm:spPr/>
      <dgm:t>
        <a:bodyPr/>
        <a:lstStyle/>
        <a:p>
          <a:endParaRPr lang="en-US"/>
        </a:p>
      </dgm:t>
    </dgm:pt>
    <dgm:pt modelId="{32D9AC1D-1972-4A00-862A-22966CC87805}">
      <dgm:prSet/>
      <dgm:spPr/>
      <dgm:t>
        <a:bodyPr/>
        <a:lstStyle/>
        <a:p>
          <a:pPr>
            <a:lnSpc>
              <a:spcPct val="100000"/>
            </a:lnSpc>
            <a:defRPr cap="all"/>
          </a:pPr>
          <a:r>
            <a:rPr lang="es-AR" dirty="0"/>
            <a:t>Facturación total en ventas: $</a:t>
          </a:r>
          <a:r>
            <a:rPr lang="es-ES" b="0" i="0" dirty="0"/>
            <a:t>2.297.200,86</a:t>
          </a:r>
          <a:endParaRPr lang="en-US" dirty="0"/>
        </a:p>
      </dgm:t>
    </dgm:pt>
    <dgm:pt modelId="{F0B47F7C-1770-420F-A950-2BF6BE063DBA}" type="parTrans" cxnId="{C807BD87-D5D8-42F1-9059-DD99A756B628}">
      <dgm:prSet/>
      <dgm:spPr/>
      <dgm:t>
        <a:bodyPr/>
        <a:lstStyle/>
        <a:p>
          <a:endParaRPr lang="en-US"/>
        </a:p>
      </dgm:t>
    </dgm:pt>
    <dgm:pt modelId="{9B1E5465-6DD7-4CF4-80DC-9C18BFD17A12}" type="sibTrans" cxnId="{C807BD87-D5D8-42F1-9059-DD99A756B628}">
      <dgm:prSet/>
      <dgm:spPr/>
      <dgm:t>
        <a:bodyPr/>
        <a:lstStyle/>
        <a:p>
          <a:endParaRPr lang="en-US"/>
        </a:p>
      </dgm:t>
    </dgm:pt>
    <dgm:pt modelId="{54661D9B-9ABF-483A-B80F-5248E528E8FE}">
      <dgm:prSet/>
      <dgm:spPr/>
      <dgm:t>
        <a:bodyPr/>
        <a:lstStyle/>
        <a:p>
          <a:pPr>
            <a:lnSpc>
              <a:spcPct val="100000"/>
            </a:lnSpc>
            <a:defRPr cap="all"/>
          </a:pPr>
          <a:r>
            <a:rPr lang="es-AR" b="0" i="0" dirty="0">
              <a:solidFill>
                <a:srgbClr val="212121"/>
              </a:solidFill>
              <a:effectLst/>
              <a:latin typeface="Tw Cen MT (Cuerpo)"/>
            </a:rPr>
            <a:t>Cantidad total de unidades vendidas: </a:t>
          </a:r>
        </a:p>
        <a:p>
          <a:pPr>
            <a:lnSpc>
              <a:spcPct val="100000"/>
            </a:lnSpc>
            <a:defRPr cap="all"/>
          </a:pPr>
          <a:r>
            <a:rPr lang="es-ES" b="0" i="0" dirty="0"/>
            <a:t>37.873</a:t>
          </a:r>
          <a:endParaRPr lang="en-US" dirty="0"/>
        </a:p>
      </dgm:t>
    </dgm:pt>
    <dgm:pt modelId="{17AF7B3E-78ED-4777-A070-FD0E6CB53547}" type="parTrans" cxnId="{2B677F32-B7BB-420A-9295-7DB847C39F97}">
      <dgm:prSet/>
      <dgm:spPr/>
      <dgm:t>
        <a:bodyPr/>
        <a:lstStyle/>
        <a:p>
          <a:endParaRPr lang="en-US"/>
        </a:p>
      </dgm:t>
    </dgm:pt>
    <dgm:pt modelId="{EBB1910D-B444-4EF3-9DFC-55B2BC63003B}" type="sibTrans" cxnId="{2B677F32-B7BB-420A-9295-7DB847C39F97}">
      <dgm:prSet/>
      <dgm:spPr/>
      <dgm:t>
        <a:bodyPr/>
        <a:lstStyle/>
        <a:p>
          <a:endParaRPr lang="en-US"/>
        </a:p>
      </dgm:t>
    </dgm:pt>
    <dgm:pt modelId="{A9D6FBAF-50A9-472D-94A3-81DC1D708BE3}">
      <dgm:prSet/>
      <dgm:spPr/>
      <dgm:t>
        <a:bodyPr/>
        <a:lstStyle/>
        <a:p>
          <a:pPr>
            <a:lnSpc>
              <a:spcPct val="100000"/>
            </a:lnSpc>
            <a:defRPr cap="all"/>
          </a:pPr>
          <a:r>
            <a:rPr lang="es-AR" dirty="0"/>
            <a:t>Importe total en descuentos: $</a:t>
          </a:r>
          <a:r>
            <a:rPr lang="es-ES" b="0" i="0" dirty="0"/>
            <a:t>1.561,09</a:t>
          </a:r>
          <a:endParaRPr lang="en-US" dirty="0"/>
        </a:p>
      </dgm:t>
    </dgm:pt>
    <dgm:pt modelId="{F8EFAA7E-D841-4896-A6B1-AC1381A431C2}" type="parTrans" cxnId="{0F5FB71E-BC2D-4718-85E9-5BDBA08E3886}">
      <dgm:prSet/>
      <dgm:spPr/>
      <dgm:t>
        <a:bodyPr/>
        <a:lstStyle/>
        <a:p>
          <a:endParaRPr lang="en-US"/>
        </a:p>
      </dgm:t>
    </dgm:pt>
    <dgm:pt modelId="{FC766FBF-8B95-4C44-B29F-DC7843C8F0FE}" type="sibTrans" cxnId="{0F5FB71E-BC2D-4718-85E9-5BDBA08E3886}">
      <dgm:prSet/>
      <dgm:spPr/>
      <dgm:t>
        <a:bodyPr/>
        <a:lstStyle/>
        <a:p>
          <a:endParaRPr lang="en-US"/>
        </a:p>
      </dgm:t>
    </dgm:pt>
    <dgm:pt modelId="{04C7765B-CE26-4559-98BA-0BEC6E013C4B}">
      <dgm:prSet/>
      <dgm:spPr/>
      <dgm:t>
        <a:bodyPr/>
        <a:lstStyle/>
        <a:p>
          <a:pPr>
            <a:lnSpc>
              <a:spcPct val="100000"/>
            </a:lnSpc>
            <a:defRPr cap="all"/>
          </a:pPr>
          <a:r>
            <a:rPr lang="es-AR" b="0" i="0" dirty="0">
              <a:solidFill>
                <a:srgbClr val="212121"/>
              </a:solidFill>
              <a:effectLst/>
              <a:latin typeface="Tw Cen MT (Cuerpo)"/>
            </a:rPr>
            <a:t>Ganancia total obtenida: $</a:t>
          </a:r>
          <a:r>
            <a:rPr lang="es-ES" b="0" i="0" dirty="0"/>
            <a:t>286.397,02</a:t>
          </a:r>
          <a:endParaRPr lang="en-US" dirty="0"/>
        </a:p>
      </dgm:t>
    </dgm:pt>
    <dgm:pt modelId="{931993BA-5CC2-4342-A8E1-DD6371AA6CD3}" type="parTrans" cxnId="{9ADE1E24-1B79-44F7-8D3B-AE74399CDAA0}">
      <dgm:prSet/>
      <dgm:spPr/>
      <dgm:t>
        <a:bodyPr/>
        <a:lstStyle/>
        <a:p>
          <a:endParaRPr lang="en-US"/>
        </a:p>
      </dgm:t>
    </dgm:pt>
    <dgm:pt modelId="{EF43F9F4-F232-4928-9C77-1AA787073721}" type="sibTrans" cxnId="{9ADE1E24-1B79-44F7-8D3B-AE74399CDAA0}">
      <dgm:prSet/>
      <dgm:spPr/>
      <dgm:t>
        <a:bodyPr/>
        <a:lstStyle/>
        <a:p>
          <a:endParaRPr lang="en-US"/>
        </a:p>
      </dgm:t>
    </dgm:pt>
    <dgm:pt modelId="{07459C1C-8532-43BC-95B9-FDF4C7F58E53}" type="pres">
      <dgm:prSet presAssocID="{4F55BF83-6DA7-4399-9FE5-92A38A2C9242}" presName="root" presStyleCnt="0">
        <dgm:presLayoutVars>
          <dgm:dir/>
          <dgm:resizeHandles val="exact"/>
        </dgm:presLayoutVars>
      </dgm:prSet>
      <dgm:spPr/>
    </dgm:pt>
    <dgm:pt modelId="{8EFFB312-0974-495B-9137-45E537DAE323}" type="pres">
      <dgm:prSet presAssocID="{32D9AC1D-1972-4A00-862A-22966CC87805}" presName="compNode" presStyleCnt="0"/>
      <dgm:spPr/>
    </dgm:pt>
    <dgm:pt modelId="{4FC89C61-4306-4D87-830C-699C886C6476}" type="pres">
      <dgm:prSet presAssocID="{32D9AC1D-1972-4A00-862A-22966CC87805}" presName="iconBgRect" presStyleLbl="bgShp" presStyleIdx="0" presStyleCnt="4"/>
      <dgm:spPr/>
    </dgm:pt>
    <dgm:pt modelId="{FE104588-CF17-4543-98F0-14DE56522DD3}" type="pres">
      <dgm:prSet presAssocID="{32D9AC1D-1972-4A00-862A-22966CC87805}"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Etiqueta"/>
        </a:ext>
      </dgm:extLst>
    </dgm:pt>
    <dgm:pt modelId="{BA38629C-F856-4B22-9533-4D4A1062506B}" type="pres">
      <dgm:prSet presAssocID="{32D9AC1D-1972-4A00-862A-22966CC87805}" presName="spaceRect" presStyleCnt="0"/>
      <dgm:spPr/>
    </dgm:pt>
    <dgm:pt modelId="{71252CCD-4115-4966-9868-C2EC63A56259}" type="pres">
      <dgm:prSet presAssocID="{32D9AC1D-1972-4A00-862A-22966CC87805}" presName="textRect" presStyleLbl="revTx" presStyleIdx="0" presStyleCnt="4">
        <dgm:presLayoutVars>
          <dgm:chMax val="1"/>
          <dgm:chPref val="1"/>
        </dgm:presLayoutVars>
      </dgm:prSet>
      <dgm:spPr/>
    </dgm:pt>
    <dgm:pt modelId="{6C47D126-99F2-4380-ADC1-11CC04C27891}" type="pres">
      <dgm:prSet presAssocID="{9B1E5465-6DD7-4CF4-80DC-9C18BFD17A12}" presName="sibTrans" presStyleCnt="0"/>
      <dgm:spPr/>
    </dgm:pt>
    <dgm:pt modelId="{E07FBEA5-B4B2-4502-B1A2-CBD9002FCB8E}" type="pres">
      <dgm:prSet presAssocID="{54661D9B-9ABF-483A-B80F-5248E528E8FE}" presName="compNode" presStyleCnt="0"/>
      <dgm:spPr/>
    </dgm:pt>
    <dgm:pt modelId="{27589BF5-3CFC-47F4-88C9-9653BAB802D9}" type="pres">
      <dgm:prSet presAssocID="{54661D9B-9ABF-483A-B80F-5248E528E8FE}" presName="iconBgRect" presStyleLbl="bgShp" presStyleIdx="1" presStyleCnt="4"/>
      <dgm:spPr/>
    </dgm:pt>
    <dgm:pt modelId="{0A9A9A78-EDA8-47CF-AB96-5D8C7AEAF894}" type="pres">
      <dgm:prSet presAssocID="{54661D9B-9ABF-483A-B80F-5248E528E8FE}"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Calculadora"/>
        </a:ext>
      </dgm:extLst>
    </dgm:pt>
    <dgm:pt modelId="{14BDAFCB-D50C-4735-A1EF-53F21177CCA2}" type="pres">
      <dgm:prSet presAssocID="{54661D9B-9ABF-483A-B80F-5248E528E8FE}" presName="spaceRect" presStyleCnt="0"/>
      <dgm:spPr/>
    </dgm:pt>
    <dgm:pt modelId="{3F5F7641-D0EC-41A5-A36B-B32F262FC15A}" type="pres">
      <dgm:prSet presAssocID="{54661D9B-9ABF-483A-B80F-5248E528E8FE}" presName="textRect" presStyleLbl="revTx" presStyleIdx="1" presStyleCnt="4">
        <dgm:presLayoutVars>
          <dgm:chMax val="1"/>
          <dgm:chPref val="1"/>
        </dgm:presLayoutVars>
      </dgm:prSet>
      <dgm:spPr/>
    </dgm:pt>
    <dgm:pt modelId="{AB33DAD3-BA08-496B-9BA6-3628058C60A5}" type="pres">
      <dgm:prSet presAssocID="{EBB1910D-B444-4EF3-9DFC-55B2BC63003B}" presName="sibTrans" presStyleCnt="0"/>
      <dgm:spPr/>
    </dgm:pt>
    <dgm:pt modelId="{0634CC30-CDE7-4880-ACE2-1570EEF0EB32}" type="pres">
      <dgm:prSet presAssocID="{A9D6FBAF-50A9-472D-94A3-81DC1D708BE3}" presName="compNode" presStyleCnt="0"/>
      <dgm:spPr/>
    </dgm:pt>
    <dgm:pt modelId="{518C97B4-C930-4A09-A2CF-F1A6538E386B}" type="pres">
      <dgm:prSet presAssocID="{A9D6FBAF-50A9-472D-94A3-81DC1D708BE3}" presName="iconBgRect" presStyleLbl="bgShp" presStyleIdx="2" presStyleCnt="4"/>
      <dgm:spPr/>
    </dgm:pt>
    <dgm:pt modelId="{87FB3636-42E6-4C31-B432-36CDDF42594B}" type="pres">
      <dgm:prSet presAssocID="{A9D6FBAF-50A9-472D-94A3-81DC1D708BE3}"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Sellos discográfico"/>
        </a:ext>
      </dgm:extLst>
    </dgm:pt>
    <dgm:pt modelId="{1FE5332B-77ED-4CC3-83A7-DC2C404BEEE7}" type="pres">
      <dgm:prSet presAssocID="{A9D6FBAF-50A9-472D-94A3-81DC1D708BE3}" presName="spaceRect" presStyleCnt="0"/>
      <dgm:spPr/>
    </dgm:pt>
    <dgm:pt modelId="{BEA73838-D870-486F-AB4C-18C5FA4BF1A1}" type="pres">
      <dgm:prSet presAssocID="{A9D6FBAF-50A9-472D-94A3-81DC1D708BE3}" presName="textRect" presStyleLbl="revTx" presStyleIdx="2" presStyleCnt="4">
        <dgm:presLayoutVars>
          <dgm:chMax val="1"/>
          <dgm:chPref val="1"/>
        </dgm:presLayoutVars>
      </dgm:prSet>
      <dgm:spPr/>
    </dgm:pt>
    <dgm:pt modelId="{2C26BD53-41E6-4DAD-83A8-D434E79BD910}" type="pres">
      <dgm:prSet presAssocID="{FC766FBF-8B95-4C44-B29F-DC7843C8F0FE}" presName="sibTrans" presStyleCnt="0"/>
      <dgm:spPr/>
    </dgm:pt>
    <dgm:pt modelId="{7D900529-FEE2-4CEF-9525-1768720079E3}" type="pres">
      <dgm:prSet presAssocID="{04C7765B-CE26-4559-98BA-0BEC6E013C4B}" presName="compNode" presStyleCnt="0"/>
      <dgm:spPr/>
    </dgm:pt>
    <dgm:pt modelId="{E4085178-2A5D-4410-A67E-6CB76AB538CF}" type="pres">
      <dgm:prSet presAssocID="{04C7765B-CE26-4559-98BA-0BEC6E013C4B}" presName="iconBgRect" presStyleLbl="bgShp" presStyleIdx="3" presStyleCnt="4"/>
      <dgm:spPr/>
    </dgm:pt>
    <dgm:pt modelId="{A60562F3-387E-44F7-B628-C2D993303E65}" type="pres">
      <dgm:prSet presAssocID="{04C7765B-CE26-4559-98BA-0BEC6E013C4B}"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Dólar"/>
        </a:ext>
      </dgm:extLst>
    </dgm:pt>
    <dgm:pt modelId="{CE6F5911-F6DE-46FA-813B-32880A373620}" type="pres">
      <dgm:prSet presAssocID="{04C7765B-CE26-4559-98BA-0BEC6E013C4B}" presName="spaceRect" presStyleCnt="0"/>
      <dgm:spPr/>
    </dgm:pt>
    <dgm:pt modelId="{65C3C6D3-D96B-4CCE-8587-09EE54C4F44E}" type="pres">
      <dgm:prSet presAssocID="{04C7765B-CE26-4559-98BA-0BEC6E013C4B}" presName="textRect" presStyleLbl="revTx" presStyleIdx="3" presStyleCnt="4">
        <dgm:presLayoutVars>
          <dgm:chMax val="1"/>
          <dgm:chPref val="1"/>
        </dgm:presLayoutVars>
      </dgm:prSet>
      <dgm:spPr/>
    </dgm:pt>
  </dgm:ptLst>
  <dgm:cxnLst>
    <dgm:cxn modelId="{0F5FB71E-BC2D-4718-85E9-5BDBA08E3886}" srcId="{4F55BF83-6DA7-4399-9FE5-92A38A2C9242}" destId="{A9D6FBAF-50A9-472D-94A3-81DC1D708BE3}" srcOrd="2" destOrd="0" parTransId="{F8EFAA7E-D841-4896-A6B1-AC1381A431C2}" sibTransId="{FC766FBF-8B95-4C44-B29F-DC7843C8F0FE}"/>
    <dgm:cxn modelId="{9ADE1E24-1B79-44F7-8D3B-AE74399CDAA0}" srcId="{4F55BF83-6DA7-4399-9FE5-92A38A2C9242}" destId="{04C7765B-CE26-4559-98BA-0BEC6E013C4B}" srcOrd="3" destOrd="0" parTransId="{931993BA-5CC2-4342-A8E1-DD6371AA6CD3}" sibTransId="{EF43F9F4-F232-4928-9C77-1AA787073721}"/>
    <dgm:cxn modelId="{A1C7CB2D-2BF6-44E4-8F63-6D67BFE8FBD7}" type="presOf" srcId="{A9D6FBAF-50A9-472D-94A3-81DC1D708BE3}" destId="{BEA73838-D870-486F-AB4C-18C5FA4BF1A1}" srcOrd="0" destOrd="0" presId="urn:microsoft.com/office/officeart/2018/5/layout/IconCircleLabelList"/>
    <dgm:cxn modelId="{2B677F32-B7BB-420A-9295-7DB847C39F97}" srcId="{4F55BF83-6DA7-4399-9FE5-92A38A2C9242}" destId="{54661D9B-9ABF-483A-B80F-5248E528E8FE}" srcOrd="1" destOrd="0" parTransId="{17AF7B3E-78ED-4777-A070-FD0E6CB53547}" sibTransId="{EBB1910D-B444-4EF3-9DFC-55B2BC63003B}"/>
    <dgm:cxn modelId="{8C0A9E43-A6E4-42A6-80B2-8C09B5238E4D}" type="presOf" srcId="{4F55BF83-6DA7-4399-9FE5-92A38A2C9242}" destId="{07459C1C-8532-43BC-95B9-FDF4C7F58E53}" srcOrd="0" destOrd="0" presId="urn:microsoft.com/office/officeart/2018/5/layout/IconCircleLabelList"/>
    <dgm:cxn modelId="{AA997F76-0501-4C70-8076-EF0F0AA6D0B9}" type="presOf" srcId="{32D9AC1D-1972-4A00-862A-22966CC87805}" destId="{71252CCD-4115-4966-9868-C2EC63A56259}" srcOrd="0" destOrd="0" presId="urn:microsoft.com/office/officeart/2018/5/layout/IconCircleLabelList"/>
    <dgm:cxn modelId="{C807BD87-D5D8-42F1-9059-DD99A756B628}" srcId="{4F55BF83-6DA7-4399-9FE5-92A38A2C9242}" destId="{32D9AC1D-1972-4A00-862A-22966CC87805}" srcOrd="0" destOrd="0" parTransId="{F0B47F7C-1770-420F-A950-2BF6BE063DBA}" sibTransId="{9B1E5465-6DD7-4CF4-80DC-9C18BFD17A12}"/>
    <dgm:cxn modelId="{016471B9-288A-4CD6-ABB7-47395BA50D40}" type="presOf" srcId="{04C7765B-CE26-4559-98BA-0BEC6E013C4B}" destId="{65C3C6D3-D96B-4CCE-8587-09EE54C4F44E}" srcOrd="0" destOrd="0" presId="urn:microsoft.com/office/officeart/2018/5/layout/IconCircleLabelList"/>
    <dgm:cxn modelId="{11CC88EB-1B4D-4292-AE5E-0D770D3D1BCC}" type="presOf" srcId="{54661D9B-9ABF-483A-B80F-5248E528E8FE}" destId="{3F5F7641-D0EC-41A5-A36B-B32F262FC15A}" srcOrd="0" destOrd="0" presId="urn:microsoft.com/office/officeart/2018/5/layout/IconCircleLabelList"/>
    <dgm:cxn modelId="{5067302D-74BF-488C-95B6-C63C8007B8EB}" type="presParOf" srcId="{07459C1C-8532-43BC-95B9-FDF4C7F58E53}" destId="{8EFFB312-0974-495B-9137-45E537DAE323}" srcOrd="0" destOrd="0" presId="urn:microsoft.com/office/officeart/2018/5/layout/IconCircleLabelList"/>
    <dgm:cxn modelId="{4ADA4068-0445-4D4A-A8B1-E6D4FE69F351}" type="presParOf" srcId="{8EFFB312-0974-495B-9137-45E537DAE323}" destId="{4FC89C61-4306-4D87-830C-699C886C6476}" srcOrd="0" destOrd="0" presId="urn:microsoft.com/office/officeart/2018/5/layout/IconCircleLabelList"/>
    <dgm:cxn modelId="{17D71B67-9C42-4781-BB9A-B1AF268F14AD}" type="presParOf" srcId="{8EFFB312-0974-495B-9137-45E537DAE323}" destId="{FE104588-CF17-4543-98F0-14DE56522DD3}" srcOrd="1" destOrd="0" presId="urn:microsoft.com/office/officeart/2018/5/layout/IconCircleLabelList"/>
    <dgm:cxn modelId="{49CBFF10-40CC-4071-9A14-7D2C20555674}" type="presParOf" srcId="{8EFFB312-0974-495B-9137-45E537DAE323}" destId="{BA38629C-F856-4B22-9533-4D4A1062506B}" srcOrd="2" destOrd="0" presId="urn:microsoft.com/office/officeart/2018/5/layout/IconCircleLabelList"/>
    <dgm:cxn modelId="{780C1E78-E61C-4A6A-A6E8-AD1062D16DAF}" type="presParOf" srcId="{8EFFB312-0974-495B-9137-45E537DAE323}" destId="{71252CCD-4115-4966-9868-C2EC63A56259}" srcOrd="3" destOrd="0" presId="urn:microsoft.com/office/officeart/2018/5/layout/IconCircleLabelList"/>
    <dgm:cxn modelId="{4AC1509B-89C4-45FC-B376-99B8D2390A9A}" type="presParOf" srcId="{07459C1C-8532-43BC-95B9-FDF4C7F58E53}" destId="{6C47D126-99F2-4380-ADC1-11CC04C27891}" srcOrd="1" destOrd="0" presId="urn:microsoft.com/office/officeart/2018/5/layout/IconCircleLabelList"/>
    <dgm:cxn modelId="{EA691E73-8E96-48B3-BD42-2DDEA92431D9}" type="presParOf" srcId="{07459C1C-8532-43BC-95B9-FDF4C7F58E53}" destId="{E07FBEA5-B4B2-4502-B1A2-CBD9002FCB8E}" srcOrd="2" destOrd="0" presId="urn:microsoft.com/office/officeart/2018/5/layout/IconCircleLabelList"/>
    <dgm:cxn modelId="{E5093010-DE3F-4013-8C07-B832FE8DD13B}" type="presParOf" srcId="{E07FBEA5-B4B2-4502-B1A2-CBD9002FCB8E}" destId="{27589BF5-3CFC-47F4-88C9-9653BAB802D9}" srcOrd="0" destOrd="0" presId="urn:microsoft.com/office/officeart/2018/5/layout/IconCircleLabelList"/>
    <dgm:cxn modelId="{E0FA7A4B-43E0-4B89-9B4D-6A92261716FE}" type="presParOf" srcId="{E07FBEA5-B4B2-4502-B1A2-CBD9002FCB8E}" destId="{0A9A9A78-EDA8-47CF-AB96-5D8C7AEAF894}" srcOrd="1" destOrd="0" presId="urn:microsoft.com/office/officeart/2018/5/layout/IconCircleLabelList"/>
    <dgm:cxn modelId="{F3BD691D-E1B6-4680-A85C-771C8EEDE8E5}" type="presParOf" srcId="{E07FBEA5-B4B2-4502-B1A2-CBD9002FCB8E}" destId="{14BDAFCB-D50C-4735-A1EF-53F21177CCA2}" srcOrd="2" destOrd="0" presId="urn:microsoft.com/office/officeart/2018/5/layout/IconCircleLabelList"/>
    <dgm:cxn modelId="{299B959A-ABE4-4218-97BC-55F9780ACC10}" type="presParOf" srcId="{E07FBEA5-B4B2-4502-B1A2-CBD9002FCB8E}" destId="{3F5F7641-D0EC-41A5-A36B-B32F262FC15A}" srcOrd="3" destOrd="0" presId="urn:microsoft.com/office/officeart/2018/5/layout/IconCircleLabelList"/>
    <dgm:cxn modelId="{C84EB420-8C81-419A-8245-A0D7A2673038}" type="presParOf" srcId="{07459C1C-8532-43BC-95B9-FDF4C7F58E53}" destId="{AB33DAD3-BA08-496B-9BA6-3628058C60A5}" srcOrd="3" destOrd="0" presId="urn:microsoft.com/office/officeart/2018/5/layout/IconCircleLabelList"/>
    <dgm:cxn modelId="{67911D9B-4C1A-4689-A4FA-F1EF2BDAE797}" type="presParOf" srcId="{07459C1C-8532-43BC-95B9-FDF4C7F58E53}" destId="{0634CC30-CDE7-4880-ACE2-1570EEF0EB32}" srcOrd="4" destOrd="0" presId="urn:microsoft.com/office/officeart/2018/5/layout/IconCircleLabelList"/>
    <dgm:cxn modelId="{084DCB7C-5DCD-4F0B-92DA-6D3F5727E645}" type="presParOf" srcId="{0634CC30-CDE7-4880-ACE2-1570EEF0EB32}" destId="{518C97B4-C930-4A09-A2CF-F1A6538E386B}" srcOrd="0" destOrd="0" presId="urn:microsoft.com/office/officeart/2018/5/layout/IconCircleLabelList"/>
    <dgm:cxn modelId="{4BD390C0-288D-4634-95EE-6441B5A9E7EB}" type="presParOf" srcId="{0634CC30-CDE7-4880-ACE2-1570EEF0EB32}" destId="{87FB3636-42E6-4C31-B432-36CDDF42594B}" srcOrd="1" destOrd="0" presId="urn:microsoft.com/office/officeart/2018/5/layout/IconCircleLabelList"/>
    <dgm:cxn modelId="{31E305A3-901A-4B47-A802-AD4C24923402}" type="presParOf" srcId="{0634CC30-CDE7-4880-ACE2-1570EEF0EB32}" destId="{1FE5332B-77ED-4CC3-83A7-DC2C404BEEE7}" srcOrd="2" destOrd="0" presId="urn:microsoft.com/office/officeart/2018/5/layout/IconCircleLabelList"/>
    <dgm:cxn modelId="{CE68172B-D56D-4684-ACDC-8A60DC5AA66A}" type="presParOf" srcId="{0634CC30-CDE7-4880-ACE2-1570EEF0EB32}" destId="{BEA73838-D870-486F-AB4C-18C5FA4BF1A1}" srcOrd="3" destOrd="0" presId="urn:microsoft.com/office/officeart/2018/5/layout/IconCircleLabelList"/>
    <dgm:cxn modelId="{81DB47F7-D6A0-4234-8C8D-2EDEFD7161E2}" type="presParOf" srcId="{07459C1C-8532-43BC-95B9-FDF4C7F58E53}" destId="{2C26BD53-41E6-4DAD-83A8-D434E79BD910}" srcOrd="5" destOrd="0" presId="urn:microsoft.com/office/officeart/2018/5/layout/IconCircleLabelList"/>
    <dgm:cxn modelId="{6DEB7FE1-FA80-473D-BB67-E0F8EC02D9F4}" type="presParOf" srcId="{07459C1C-8532-43BC-95B9-FDF4C7F58E53}" destId="{7D900529-FEE2-4CEF-9525-1768720079E3}" srcOrd="6" destOrd="0" presId="urn:microsoft.com/office/officeart/2018/5/layout/IconCircleLabelList"/>
    <dgm:cxn modelId="{85C37BCB-A102-4ED5-9BF3-F50565B9FE6D}" type="presParOf" srcId="{7D900529-FEE2-4CEF-9525-1768720079E3}" destId="{E4085178-2A5D-4410-A67E-6CB76AB538CF}" srcOrd="0" destOrd="0" presId="urn:microsoft.com/office/officeart/2018/5/layout/IconCircleLabelList"/>
    <dgm:cxn modelId="{9CF23269-15E4-47D7-AEE4-A603A0D3E7ED}" type="presParOf" srcId="{7D900529-FEE2-4CEF-9525-1768720079E3}" destId="{A60562F3-387E-44F7-B628-C2D993303E65}" srcOrd="1" destOrd="0" presId="urn:microsoft.com/office/officeart/2018/5/layout/IconCircleLabelList"/>
    <dgm:cxn modelId="{4CDDD544-3A2B-473B-B6B2-E20113BD0C6C}" type="presParOf" srcId="{7D900529-FEE2-4CEF-9525-1768720079E3}" destId="{CE6F5911-F6DE-46FA-813B-32880A373620}" srcOrd="2" destOrd="0" presId="urn:microsoft.com/office/officeart/2018/5/layout/IconCircleLabelList"/>
    <dgm:cxn modelId="{BC3CC9C1-673D-4C00-A492-AEA48642CAC2}" type="presParOf" srcId="{7D900529-FEE2-4CEF-9525-1768720079E3}" destId="{65C3C6D3-D96B-4CCE-8587-09EE54C4F44E}"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FC89C61-4306-4D87-830C-699C886C6476}">
      <dsp:nvSpPr>
        <dsp:cNvPr id="0" name=""/>
        <dsp:cNvSpPr/>
      </dsp:nvSpPr>
      <dsp:spPr>
        <a:xfrm>
          <a:off x="1214487" y="75624"/>
          <a:ext cx="1098000" cy="1098000"/>
        </a:xfrm>
        <a:prstGeom prst="ellipse">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E104588-CF17-4543-98F0-14DE56522DD3}">
      <dsp:nvSpPr>
        <dsp:cNvPr id="0" name=""/>
        <dsp:cNvSpPr/>
      </dsp:nvSpPr>
      <dsp:spPr>
        <a:xfrm>
          <a:off x="1448487" y="309625"/>
          <a:ext cx="630000" cy="63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1252CCD-4115-4966-9868-C2EC63A56259}">
      <dsp:nvSpPr>
        <dsp:cNvPr id="0" name=""/>
        <dsp:cNvSpPr/>
      </dsp:nvSpPr>
      <dsp:spPr>
        <a:xfrm>
          <a:off x="863487" y="1515625"/>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cap="all"/>
          </a:pPr>
          <a:r>
            <a:rPr lang="es-AR" sz="1500" kern="1200" dirty="0"/>
            <a:t>Facturación total en ventas: $</a:t>
          </a:r>
          <a:r>
            <a:rPr lang="es-ES" sz="1500" b="0" i="0" kern="1200" dirty="0"/>
            <a:t>2.297.200,86</a:t>
          </a:r>
          <a:endParaRPr lang="en-US" sz="1500" kern="1200" dirty="0"/>
        </a:p>
      </dsp:txBody>
      <dsp:txXfrm>
        <a:off x="863487" y="1515625"/>
        <a:ext cx="1800000" cy="720000"/>
      </dsp:txXfrm>
    </dsp:sp>
    <dsp:sp modelId="{27589BF5-3CFC-47F4-88C9-9653BAB802D9}">
      <dsp:nvSpPr>
        <dsp:cNvPr id="0" name=""/>
        <dsp:cNvSpPr/>
      </dsp:nvSpPr>
      <dsp:spPr>
        <a:xfrm>
          <a:off x="3329487" y="75624"/>
          <a:ext cx="1098000" cy="1098000"/>
        </a:xfrm>
        <a:prstGeom prst="ellipse">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A9A9A78-EDA8-47CF-AB96-5D8C7AEAF894}">
      <dsp:nvSpPr>
        <dsp:cNvPr id="0" name=""/>
        <dsp:cNvSpPr/>
      </dsp:nvSpPr>
      <dsp:spPr>
        <a:xfrm>
          <a:off x="3563487" y="309625"/>
          <a:ext cx="630000" cy="63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F5F7641-D0EC-41A5-A36B-B32F262FC15A}">
      <dsp:nvSpPr>
        <dsp:cNvPr id="0" name=""/>
        <dsp:cNvSpPr/>
      </dsp:nvSpPr>
      <dsp:spPr>
        <a:xfrm>
          <a:off x="2978487" y="1515625"/>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cap="all"/>
          </a:pPr>
          <a:r>
            <a:rPr lang="es-AR" sz="1500" b="0" i="0" kern="1200" dirty="0">
              <a:solidFill>
                <a:srgbClr val="212121"/>
              </a:solidFill>
              <a:effectLst/>
              <a:latin typeface="Tw Cen MT (Cuerpo)"/>
            </a:rPr>
            <a:t>Cantidad total de unidades vendidas: </a:t>
          </a:r>
        </a:p>
        <a:p>
          <a:pPr marL="0" lvl="0" indent="0" algn="ctr" defTabSz="666750">
            <a:lnSpc>
              <a:spcPct val="100000"/>
            </a:lnSpc>
            <a:spcBef>
              <a:spcPct val="0"/>
            </a:spcBef>
            <a:spcAft>
              <a:spcPct val="35000"/>
            </a:spcAft>
            <a:buNone/>
            <a:defRPr cap="all"/>
          </a:pPr>
          <a:r>
            <a:rPr lang="es-ES" sz="1500" b="0" i="0" kern="1200" dirty="0"/>
            <a:t>37.873</a:t>
          </a:r>
          <a:endParaRPr lang="en-US" sz="1500" kern="1200" dirty="0"/>
        </a:p>
      </dsp:txBody>
      <dsp:txXfrm>
        <a:off x="2978487" y="1515625"/>
        <a:ext cx="1800000" cy="720000"/>
      </dsp:txXfrm>
    </dsp:sp>
    <dsp:sp modelId="{518C97B4-C930-4A09-A2CF-F1A6538E386B}">
      <dsp:nvSpPr>
        <dsp:cNvPr id="0" name=""/>
        <dsp:cNvSpPr/>
      </dsp:nvSpPr>
      <dsp:spPr>
        <a:xfrm>
          <a:off x="1214487" y="2685625"/>
          <a:ext cx="1098000" cy="1098000"/>
        </a:xfrm>
        <a:prstGeom prst="ellipse">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7FB3636-42E6-4C31-B432-36CDDF42594B}">
      <dsp:nvSpPr>
        <dsp:cNvPr id="0" name=""/>
        <dsp:cNvSpPr/>
      </dsp:nvSpPr>
      <dsp:spPr>
        <a:xfrm>
          <a:off x="1448487" y="2919625"/>
          <a:ext cx="630000" cy="6300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EA73838-D870-486F-AB4C-18C5FA4BF1A1}">
      <dsp:nvSpPr>
        <dsp:cNvPr id="0" name=""/>
        <dsp:cNvSpPr/>
      </dsp:nvSpPr>
      <dsp:spPr>
        <a:xfrm>
          <a:off x="863487" y="4125625"/>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cap="all"/>
          </a:pPr>
          <a:r>
            <a:rPr lang="es-AR" sz="1500" kern="1200" dirty="0"/>
            <a:t>Importe total en descuentos: $</a:t>
          </a:r>
          <a:r>
            <a:rPr lang="es-ES" sz="1500" b="0" i="0" kern="1200" dirty="0"/>
            <a:t>1.561,09</a:t>
          </a:r>
          <a:endParaRPr lang="en-US" sz="1500" kern="1200" dirty="0"/>
        </a:p>
      </dsp:txBody>
      <dsp:txXfrm>
        <a:off x="863487" y="4125625"/>
        <a:ext cx="1800000" cy="720000"/>
      </dsp:txXfrm>
    </dsp:sp>
    <dsp:sp modelId="{E4085178-2A5D-4410-A67E-6CB76AB538CF}">
      <dsp:nvSpPr>
        <dsp:cNvPr id="0" name=""/>
        <dsp:cNvSpPr/>
      </dsp:nvSpPr>
      <dsp:spPr>
        <a:xfrm>
          <a:off x="3329487" y="2685625"/>
          <a:ext cx="1098000" cy="1098000"/>
        </a:xfrm>
        <a:prstGeom prst="ellipse">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60562F3-387E-44F7-B628-C2D993303E65}">
      <dsp:nvSpPr>
        <dsp:cNvPr id="0" name=""/>
        <dsp:cNvSpPr/>
      </dsp:nvSpPr>
      <dsp:spPr>
        <a:xfrm>
          <a:off x="3563487" y="2919625"/>
          <a:ext cx="630000" cy="63000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5C3C6D3-D96B-4CCE-8587-09EE54C4F44E}">
      <dsp:nvSpPr>
        <dsp:cNvPr id="0" name=""/>
        <dsp:cNvSpPr/>
      </dsp:nvSpPr>
      <dsp:spPr>
        <a:xfrm>
          <a:off x="2978487" y="4125625"/>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cap="all"/>
          </a:pPr>
          <a:r>
            <a:rPr lang="es-AR" sz="1500" b="0" i="0" kern="1200" dirty="0">
              <a:solidFill>
                <a:srgbClr val="212121"/>
              </a:solidFill>
              <a:effectLst/>
              <a:latin typeface="Tw Cen MT (Cuerpo)"/>
            </a:rPr>
            <a:t>Ganancia total obtenida: $</a:t>
          </a:r>
          <a:r>
            <a:rPr lang="es-ES" sz="1500" b="0" i="0" kern="1200" dirty="0"/>
            <a:t>286.397,02</a:t>
          </a:r>
          <a:endParaRPr lang="en-US" sz="1500" kern="1200" dirty="0"/>
        </a:p>
      </dsp:txBody>
      <dsp:txXfrm>
        <a:off x="2978487" y="4125625"/>
        <a:ext cx="1800000" cy="720000"/>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lvl1pPr algn="l">
              <a:defRPr/>
            </a:lvl1pPr>
          </a:lstStyle>
          <a:p>
            <a:fld id="{105978D8-8CE7-4911-9400-90F419EFA09E}" type="datetimeFigureOut">
              <a:rPr lang="es-AR" smtClean="0"/>
              <a:t>25/08/2023</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4FB6A720-E5C1-44A3-9A13-7568FE7EAA16}" type="slidenum">
              <a:rPr lang="es-AR" smtClean="0"/>
              <a:t>‹Nº›</a:t>
            </a:fld>
            <a:endParaRPr lang="es-AR"/>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992583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105978D8-8CE7-4911-9400-90F419EFA09E}" type="datetimeFigureOut">
              <a:rPr lang="es-AR" smtClean="0"/>
              <a:t>25/08/2023</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4FB6A720-E5C1-44A3-9A13-7568FE7EAA16}" type="slidenum">
              <a:rPr lang="es-AR" smtClean="0"/>
              <a:t>‹Nº›</a:t>
            </a:fld>
            <a:endParaRPr lang="es-AR"/>
          </a:p>
        </p:txBody>
      </p:sp>
    </p:spTree>
    <p:extLst>
      <p:ext uri="{BB962C8B-B14F-4D97-AF65-F5344CB8AC3E}">
        <p14:creationId xmlns:p14="http://schemas.microsoft.com/office/powerpoint/2010/main" val="25374194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105978D8-8CE7-4911-9400-90F419EFA09E}" type="datetimeFigureOut">
              <a:rPr lang="es-AR" smtClean="0"/>
              <a:t>25/08/2023</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4FB6A720-E5C1-44A3-9A13-7568FE7EAA16}" type="slidenum">
              <a:rPr lang="es-AR" smtClean="0"/>
              <a:t>‹Nº›</a:t>
            </a:fld>
            <a:endParaRPr lang="es-AR"/>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092505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105978D8-8CE7-4911-9400-90F419EFA09E}" type="datetimeFigureOut">
              <a:rPr lang="es-AR" smtClean="0"/>
              <a:t>25/08/2023</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4FB6A720-E5C1-44A3-9A13-7568FE7EAA16}" type="slidenum">
              <a:rPr lang="es-AR" smtClean="0"/>
              <a:t>‹Nº›</a:t>
            </a:fld>
            <a:endParaRPr lang="es-AR"/>
          </a:p>
        </p:txBody>
      </p:sp>
    </p:spTree>
    <p:extLst>
      <p:ext uri="{BB962C8B-B14F-4D97-AF65-F5344CB8AC3E}">
        <p14:creationId xmlns:p14="http://schemas.microsoft.com/office/powerpoint/2010/main" val="27101144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105978D8-8CE7-4911-9400-90F419EFA09E}" type="datetimeFigureOut">
              <a:rPr lang="es-AR" smtClean="0"/>
              <a:t>25/08/2023</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4FB6A720-E5C1-44A3-9A13-7568FE7EAA16}" type="slidenum">
              <a:rPr lang="es-AR" smtClean="0"/>
              <a:t>‹Nº›</a:t>
            </a:fld>
            <a:endParaRPr lang="es-AR"/>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821888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105978D8-8CE7-4911-9400-90F419EFA09E}" type="datetimeFigureOut">
              <a:rPr lang="es-AR" smtClean="0"/>
              <a:t>25/08/2023</a:t>
            </a:fld>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p:txBody>
          <a:bodyPr/>
          <a:lstStyle/>
          <a:p>
            <a:fld id="{4FB6A720-E5C1-44A3-9A13-7568FE7EAA16}" type="slidenum">
              <a:rPr lang="es-AR" smtClean="0"/>
              <a:t>‹Nº›</a:t>
            </a:fld>
            <a:endParaRPr lang="es-AR"/>
          </a:p>
        </p:txBody>
      </p:sp>
    </p:spTree>
    <p:extLst>
      <p:ext uri="{BB962C8B-B14F-4D97-AF65-F5344CB8AC3E}">
        <p14:creationId xmlns:p14="http://schemas.microsoft.com/office/powerpoint/2010/main" val="29955288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024128" y="2967788"/>
            <a:ext cx="4754880" cy="3341572"/>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s-ES"/>
              <a:t>Haga clic para modificar los estilos de texto del patrón</a:t>
            </a:r>
          </a:p>
        </p:txBody>
      </p:sp>
      <p:sp>
        <p:nvSpPr>
          <p:cNvPr id="6" name="Content Placeholder 5"/>
          <p:cNvSpPr>
            <a:spLocks noGrp="1"/>
          </p:cNvSpPr>
          <p:nvPr>
            <p:ph sz="quarter" idx="4"/>
          </p:nvPr>
        </p:nvSpPr>
        <p:spPr>
          <a:xfrm>
            <a:off x="5990888" y="2967788"/>
            <a:ext cx="4754880" cy="3341572"/>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105978D8-8CE7-4911-9400-90F419EFA09E}" type="datetimeFigureOut">
              <a:rPr lang="es-AR" smtClean="0"/>
              <a:t>25/08/2023</a:t>
            </a:fld>
            <a:endParaRPr lang="es-AR"/>
          </a:p>
        </p:txBody>
      </p:sp>
      <p:sp>
        <p:nvSpPr>
          <p:cNvPr id="8" name="Footer Placeholder 7"/>
          <p:cNvSpPr>
            <a:spLocks noGrp="1"/>
          </p:cNvSpPr>
          <p:nvPr>
            <p:ph type="ftr" sz="quarter" idx="11"/>
          </p:nvPr>
        </p:nvSpPr>
        <p:spPr/>
        <p:txBody>
          <a:bodyPr/>
          <a:lstStyle/>
          <a:p>
            <a:endParaRPr lang="es-AR"/>
          </a:p>
        </p:txBody>
      </p:sp>
      <p:sp>
        <p:nvSpPr>
          <p:cNvPr id="9" name="Slide Number Placeholder 8"/>
          <p:cNvSpPr>
            <a:spLocks noGrp="1"/>
          </p:cNvSpPr>
          <p:nvPr>
            <p:ph type="sldNum" sz="quarter" idx="12"/>
          </p:nvPr>
        </p:nvSpPr>
        <p:spPr/>
        <p:txBody>
          <a:bodyPr/>
          <a:lstStyle/>
          <a:p>
            <a:fld id="{4FB6A720-E5C1-44A3-9A13-7568FE7EAA16}" type="slidenum">
              <a:rPr lang="es-AR" smtClean="0"/>
              <a:t>‹Nº›</a:t>
            </a:fld>
            <a:endParaRPr lang="es-AR"/>
          </a:p>
        </p:txBody>
      </p:sp>
    </p:spTree>
    <p:extLst>
      <p:ext uri="{BB962C8B-B14F-4D97-AF65-F5344CB8AC3E}">
        <p14:creationId xmlns:p14="http://schemas.microsoft.com/office/powerpoint/2010/main" val="186659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105978D8-8CE7-4911-9400-90F419EFA09E}" type="datetimeFigureOut">
              <a:rPr lang="es-AR" smtClean="0"/>
              <a:t>25/08/2023</a:t>
            </a:fld>
            <a:endParaRPr lang="es-AR"/>
          </a:p>
        </p:txBody>
      </p:sp>
      <p:sp>
        <p:nvSpPr>
          <p:cNvPr id="4" name="Footer Placeholder 3"/>
          <p:cNvSpPr>
            <a:spLocks noGrp="1"/>
          </p:cNvSpPr>
          <p:nvPr>
            <p:ph type="ftr" sz="quarter" idx="11"/>
          </p:nvPr>
        </p:nvSpPr>
        <p:spPr/>
        <p:txBody>
          <a:bodyPr/>
          <a:lstStyle/>
          <a:p>
            <a:endParaRPr lang="es-AR"/>
          </a:p>
        </p:txBody>
      </p:sp>
      <p:sp>
        <p:nvSpPr>
          <p:cNvPr id="5" name="Slide Number Placeholder 4"/>
          <p:cNvSpPr>
            <a:spLocks noGrp="1"/>
          </p:cNvSpPr>
          <p:nvPr>
            <p:ph type="sldNum" sz="quarter" idx="12"/>
          </p:nvPr>
        </p:nvSpPr>
        <p:spPr/>
        <p:txBody>
          <a:bodyPr/>
          <a:lstStyle/>
          <a:p>
            <a:fld id="{4FB6A720-E5C1-44A3-9A13-7568FE7EAA16}" type="slidenum">
              <a:rPr lang="es-AR" smtClean="0"/>
              <a:t>‹Nº›</a:t>
            </a:fld>
            <a:endParaRPr lang="es-AR"/>
          </a:p>
        </p:txBody>
      </p:sp>
    </p:spTree>
    <p:extLst>
      <p:ext uri="{BB962C8B-B14F-4D97-AF65-F5344CB8AC3E}">
        <p14:creationId xmlns:p14="http://schemas.microsoft.com/office/powerpoint/2010/main" val="26475508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05978D8-8CE7-4911-9400-90F419EFA09E}" type="datetimeFigureOut">
              <a:rPr lang="es-AR" smtClean="0"/>
              <a:t>25/08/2023</a:t>
            </a:fld>
            <a:endParaRPr lang="es-AR"/>
          </a:p>
        </p:txBody>
      </p:sp>
      <p:sp>
        <p:nvSpPr>
          <p:cNvPr id="3" name="Footer Placeholder 2"/>
          <p:cNvSpPr>
            <a:spLocks noGrp="1"/>
          </p:cNvSpPr>
          <p:nvPr>
            <p:ph type="ftr" sz="quarter" idx="11"/>
          </p:nvPr>
        </p:nvSpPr>
        <p:spPr/>
        <p:txBody>
          <a:bodyPr/>
          <a:lstStyle/>
          <a:p>
            <a:endParaRPr lang="es-AR"/>
          </a:p>
        </p:txBody>
      </p:sp>
      <p:sp>
        <p:nvSpPr>
          <p:cNvPr id="4" name="Slide Number Placeholder 3"/>
          <p:cNvSpPr>
            <a:spLocks noGrp="1"/>
          </p:cNvSpPr>
          <p:nvPr>
            <p:ph type="sldNum" sz="quarter" idx="12"/>
          </p:nvPr>
        </p:nvSpPr>
        <p:spPr/>
        <p:txBody>
          <a:bodyPr/>
          <a:lstStyle/>
          <a:p>
            <a:fld id="{4FB6A720-E5C1-44A3-9A13-7568FE7EAA16}" type="slidenum">
              <a:rPr lang="es-AR" smtClean="0"/>
              <a:t>‹Nº›</a:t>
            </a:fld>
            <a:endParaRPr lang="es-AR"/>
          </a:p>
        </p:txBody>
      </p:sp>
    </p:spTree>
    <p:extLst>
      <p:ext uri="{BB962C8B-B14F-4D97-AF65-F5344CB8AC3E}">
        <p14:creationId xmlns:p14="http://schemas.microsoft.com/office/powerpoint/2010/main" val="35833253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105978D8-8CE7-4911-9400-90F419EFA09E}" type="datetimeFigureOut">
              <a:rPr lang="es-AR" smtClean="0"/>
              <a:t>25/08/2023</a:t>
            </a:fld>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p:txBody>
          <a:bodyPr/>
          <a:lstStyle/>
          <a:p>
            <a:fld id="{4FB6A720-E5C1-44A3-9A13-7568FE7EAA16}" type="slidenum">
              <a:rPr lang="es-AR" smtClean="0"/>
              <a:t>‹Nº›</a:t>
            </a:fld>
            <a:endParaRPr lang="es-AR"/>
          </a:p>
        </p:txBody>
      </p:sp>
    </p:spTree>
    <p:extLst>
      <p:ext uri="{BB962C8B-B14F-4D97-AF65-F5344CB8AC3E}">
        <p14:creationId xmlns:p14="http://schemas.microsoft.com/office/powerpoint/2010/main" val="24676536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105978D8-8CE7-4911-9400-90F419EFA09E}" type="datetimeFigureOut">
              <a:rPr lang="es-AR" smtClean="0"/>
              <a:t>25/08/2023</a:t>
            </a:fld>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p:txBody>
          <a:bodyPr/>
          <a:lstStyle/>
          <a:p>
            <a:fld id="{4FB6A720-E5C1-44A3-9A13-7568FE7EAA16}" type="slidenum">
              <a:rPr lang="es-AR" smtClean="0"/>
              <a:t>‹Nº›</a:t>
            </a:fld>
            <a:endParaRPr lang="es-AR"/>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36402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105978D8-8CE7-4911-9400-90F419EFA09E}" type="datetimeFigureOut">
              <a:rPr lang="es-AR" smtClean="0"/>
              <a:t>25/08/2023</a:t>
            </a:fld>
            <a:endParaRPr lang="es-AR"/>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s-AR"/>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FB6A720-E5C1-44A3-9A13-7568FE7EAA16}" type="slidenum">
              <a:rPr lang="es-AR" smtClean="0"/>
              <a:t>‹Nº›</a:t>
            </a:fld>
            <a:endParaRPr lang="es-AR"/>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97748902"/>
      </p:ext>
    </p:extLst>
  </p:cSld>
  <p:clrMap bg1="lt1" tx1="dk1" bg2="lt2" tx2="dk2" accent1="accent1" accent2="accent2" accent3="accent3" accent4="accent4" accent5="accent5" accent6="accent6" hlink="hlink" folHlink="folHlink"/>
  <p:sldLayoutIdLst>
    <p:sldLayoutId id="2147483875" r:id="rId1"/>
    <p:sldLayoutId id="2147483876" r:id="rId2"/>
    <p:sldLayoutId id="2147483877" r:id="rId3"/>
    <p:sldLayoutId id="2147483878" r:id="rId4"/>
    <p:sldLayoutId id="2147483879" r:id="rId5"/>
    <p:sldLayoutId id="2147483880" r:id="rId6"/>
    <p:sldLayoutId id="2147483881" r:id="rId7"/>
    <p:sldLayoutId id="2147483882" r:id="rId8"/>
    <p:sldLayoutId id="2147483883" r:id="rId9"/>
    <p:sldLayoutId id="2147483884" r:id="rId10"/>
    <p:sldLayoutId id="2147483885"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svg"/><Relationship Id="rId3" Type="http://schemas.openxmlformats.org/officeDocument/2006/relationships/image" Target="../media/image3.svg"/><Relationship Id="rId7" Type="http://schemas.openxmlformats.org/officeDocument/2006/relationships/image" Target="../media/image7.svg"/><Relationship Id="rId12"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6.png"/><Relationship Id="rId11" Type="http://schemas.openxmlformats.org/officeDocument/2006/relationships/image" Target="../media/image11.svg"/><Relationship Id="rId5" Type="http://schemas.openxmlformats.org/officeDocument/2006/relationships/image" Target="../media/image5.svg"/><Relationship Id="rId15" Type="http://schemas.openxmlformats.org/officeDocument/2006/relationships/image" Target="../media/image15.sv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svg"/><Relationship Id="rId14" Type="http://schemas.openxmlformats.org/officeDocument/2006/relationships/image" Target="../media/image14.png"/></Relationships>
</file>

<file path=ppt/slides/_rels/slide3.xml.rels><?xml version="1.0" encoding="UTF-8" standalone="yes"?>
<Relationships xmlns="http://schemas.openxmlformats.org/package/2006/relationships"><Relationship Id="rId3" Type="http://schemas.openxmlformats.org/officeDocument/2006/relationships/image" Target="../media/image17.svg"/><Relationship Id="rId7" Type="http://schemas.openxmlformats.org/officeDocument/2006/relationships/image" Target="../media/image21.svg"/><Relationship Id="rId2" Type="http://schemas.openxmlformats.org/officeDocument/2006/relationships/image" Target="../media/image16.png"/><Relationship Id="rId1" Type="http://schemas.openxmlformats.org/officeDocument/2006/relationships/slideLayout" Target="../slideLayouts/slideLayout7.xml"/><Relationship Id="rId6" Type="http://schemas.openxmlformats.org/officeDocument/2006/relationships/image" Target="../media/image20.png"/><Relationship Id="rId5" Type="http://schemas.openxmlformats.org/officeDocument/2006/relationships/image" Target="../media/image19.svg"/><Relationship Id="rId4" Type="http://schemas.openxmlformats.org/officeDocument/2006/relationships/image" Target="../media/image1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8.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31.svg"/><Relationship Id="rId7" Type="http://schemas.openxmlformats.org/officeDocument/2006/relationships/image" Target="../media/image35.svg"/><Relationship Id="rId2" Type="http://schemas.openxmlformats.org/officeDocument/2006/relationships/image" Target="../media/image30.png"/><Relationship Id="rId1" Type="http://schemas.openxmlformats.org/officeDocument/2006/relationships/slideLayout" Target="../slideLayouts/slideLayout7.xml"/><Relationship Id="rId6" Type="http://schemas.openxmlformats.org/officeDocument/2006/relationships/image" Target="../media/image34.png"/><Relationship Id="rId5" Type="http://schemas.openxmlformats.org/officeDocument/2006/relationships/image" Target="../media/image33.svg"/><Relationship Id="rId4" Type="http://schemas.openxmlformats.org/officeDocument/2006/relationships/image" Target="../media/image32.png"/><Relationship Id="rId9" Type="http://schemas.openxmlformats.org/officeDocument/2006/relationships/image" Target="../media/image37.svg"/></Relationships>
</file>

<file path=ppt/slides/_rels/slide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C411DB08-1669-426B-BBEB-FAD285EF80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4" y="0"/>
            <a:ext cx="12188726" cy="68589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029E4219-121F-4CD1-AA58-24746CD29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812659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8A06EEF1-D6C1-1AAA-D2D8-DA5FF31B22A3}"/>
              </a:ext>
            </a:extLst>
          </p:cNvPr>
          <p:cNvSpPr>
            <a:spLocks noGrp="1"/>
          </p:cNvSpPr>
          <p:nvPr>
            <p:ph type="ctrTitle"/>
          </p:nvPr>
        </p:nvSpPr>
        <p:spPr>
          <a:xfrm>
            <a:off x="634275" y="640080"/>
            <a:ext cx="6707817" cy="3034857"/>
          </a:xfrm>
        </p:spPr>
        <p:txBody>
          <a:bodyPr vert="horz" lIns="91440" tIns="45720" rIns="91440" bIns="45720" rtlCol="0" anchor="b">
            <a:normAutofit/>
          </a:bodyPr>
          <a:lstStyle/>
          <a:p>
            <a:r>
              <a:rPr lang="en-US" b="1" i="0" kern="1200" cap="all" spc="200" baseline="0" dirty="0">
                <a:solidFill>
                  <a:srgbClr val="FFFFFF"/>
                </a:solidFill>
                <a:effectLst/>
                <a:latin typeface="+mj-lt"/>
                <a:ea typeface="+mj-ea"/>
                <a:cs typeface="+mj-cs"/>
              </a:rPr>
              <a:t>Sample - Superstore Sales </a:t>
            </a:r>
            <a:endParaRPr lang="en-US" kern="1200" cap="all" spc="200" baseline="0" dirty="0">
              <a:solidFill>
                <a:srgbClr val="FFFFFF"/>
              </a:solidFill>
              <a:latin typeface="+mj-lt"/>
              <a:ea typeface="+mj-ea"/>
              <a:cs typeface="+mj-cs"/>
            </a:endParaRPr>
          </a:p>
        </p:txBody>
      </p:sp>
      <p:sp>
        <p:nvSpPr>
          <p:cNvPr id="4" name="CuadroTexto 3">
            <a:extLst>
              <a:ext uri="{FF2B5EF4-FFF2-40B4-BE49-F238E27FC236}">
                <a16:creationId xmlns:a16="http://schemas.microsoft.com/office/drawing/2014/main" id="{5D83576C-19F5-0140-0A6C-D5D783E2565C}"/>
              </a:ext>
            </a:extLst>
          </p:cNvPr>
          <p:cNvSpPr txBox="1"/>
          <p:nvPr/>
        </p:nvSpPr>
        <p:spPr>
          <a:xfrm>
            <a:off x="638920" y="3849539"/>
            <a:ext cx="6703157" cy="2359417"/>
          </a:xfrm>
          <a:prstGeom prst="rect">
            <a:avLst/>
          </a:prstGeom>
        </p:spPr>
        <p:txBody>
          <a:bodyPr vert="horz" lIns="91440" tIns="45720" rIns="91440" bIns="45720" rtlCol="0" anchor="t">
            <a:normAutofit/>
          </a:bodyPr>
          <a:lstStyle/>
          <a:p>
            <a:pPr algn="r" defTabSz="914400">
              <a:spcAft>
                <a:spcPts val="200"/>
              </a:spcAft>
              <a:buClr>
                <a:schemeClr val="accent1"/>
              </a:buClr>
              <a:buSzPct val="100000"/>
            </a:pPr>
            <a:r>
              <a:rPr lang="en-US" sz="3000" dirty="0" err="1">
                <a:solidFill>
                  <a:srgbClr val="FFFFFF"/>
                </a:solidFill>
                <a:latin typeface="Tw Cen MT Condensed (Títulos)"/>
              </a:rPr>
              <a:t>Entrega</a:t>
            </a:r>
            <a:r>
              <a:rPr lang="en-US" sz="3000" dirty="0">
                <a:solidFill>
                  <a:srgbClr val="FFFFFF"/>
                </a:solidFill>
                <a:latin typeface="Tw Cen MT Condensed (Títulos)"/>
              </a:rPr>
              <a:t> Proyecto Final</a:t>
            </a:r>
          </a:p>
        </p:txBody>
      </p:sp>
      <p:cxnSp>
        <p:nvCxnSpPr>
          <p:cNvPr id="59" name="Straight Connector 58">
            <a:extLst>
              <a:ext uri="{FF2B5EF4-FFF2-40B4-BE49-F238E27FC236}">
                <a16:creationId xmlns:a16="http://schemas.microsoft.com/office/drawing/2014/main" id="{52F50912-06FD-4216-BAD3-21050F59564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45582" y="3765314"/>
            <a:ext cx="5852160" cy="0"/>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5" name="CuadroTexto 4">
            <a:extLst>
              <a:ext uri="{FF2B5EF4-FFF2-40B4-BE49-F238E27FC236}">
                <a16:creationId xmlns:a16="http://schemas.microsoft.com/office/drawing/2014/main" id="{727DEB43-EA9D-4098-6852-7374DAAEBA77}"/>
              </a:ext>
            </a:extLst>
          </p:cNvPr>
          <p:cNvSpPr txBox="1"/>
          <p:nvPr/>
        </p:nvSpPr>
        <p:spPr>
          <a:xfrm>
            <a:off x="1445582" y="5029247"/>
            <a:ext cx="3594347" cy="1401334"/>
          </a:xfrm>
          <a:prstGeom prst="rect">
            <a:avLst/>
          </a:prstGeom>
        </p:spPr>
        <p:txBody>
          <a:bodyPr vert="horz" lIns="91440" tIns="45720" rIns="91440" bIns="45720" rtlCol="0" anchor="t">
            <a:normAutofit/>
          </a:bodyPr>
          <a:lstStyle/>
          <a:p>
            <a:pPr defTabSz="914400">
              <a:spcAft>
                <a:spcPts val="200"/>
              </a:spcAft>
              <a:buClr>
                <a:schemeClr val="accent1"/>
              </a:buClr>
              <a:buSzPct val="100000"/>
            </a:pPr>
            <a:r>
              <a:rPr lang="en-US" sz="2500" b="0" i="0" dirty="0" err="1">
                <a:solidFill>
                  <a:schemeClr val="bg1"/>
                </a:solidFill>
                <a:effectLst/>
                <a:latin typeface="Tw Cen MT Condensed (Títulos)"/>
              </a:rPr>
              <a:t>Equipo</a:t>
            </a:r>
            <a:r>
              <a:rPr lang="en-US" sz="2500" b="0" i="0" dirty="0">
                <a:solidFill>
                  <a:schemeClr val="bg1"/>
                </a:solidFill>
                <a:effectLst/>
                <a:latin typeface="Tw Cen MT Condensed (Títulos)"/>
              </a:rPr>
              <a:t> de </a:t>
            </a:r>
            <a:r>
              <a:rPr lang="en-US" sz="2500" b="0" i="0" dirty="0" err="1">
                <a:solidFill>
                  <a:schemeClr val="bg1"/>
                </a:solidFill>
                <a:effectLst/>
                <a:latin typeface="Tw Cen MT Condensed (Títulos)"/>
              </a:rPr>
              <a:t>trabajo</a:t>
            </a:r>
            <a:r>
              <a:rPr lang="en-US" sz="2500" b="0" i="0" dirty="0">
                <a:solidFill>
                  <a:schemeClr val="bg1"/>
                </a:solidFill>
                <a:effectLst/>
                <a:latin typeface="Tw Cen MT Condensed (Títulos)"/>
              </a:rPr>
              <a:t>:</a:t>
            </a:r>
          </a:p>
          <a:p>
            <a:pPr defTabSz="914400">
              <a:spcAft>
                <a:spcPts val="200"/>
              </a:spcAft>
              <a:buClr>
                <a:schemeClr val="accent1"/>
              </a:buClr>
              <a:buSzPct val="100000"/>
            </a:pPr>
            <a:r>
              <a:rPr lang="en-US" sz="2500" b="0" i="0" dirty="0">
                <a:solidFill>
                  <a:schemeClr val="bg1"/>
                </a:solidFill>
                <a:effectLst/>
                <a:latin typeface="Tw Cen MT Condensed (Títulos)"/>
              </a:rPr>
              <a:t>- Lombardini Gabriela</a:t>
            </a:r>
          </a:p>
          <a:p>
            <a:pPr defTabSz="914400">
              <a:spcAft>
                <a:spcPts val="200"/>
              </a:spcAft>
              <a:buClr>
                <a:schemeClr val="accent1"/>
              </a:buClr>
              <a:buSzPct val="100000"/>
            </a:pPr>
            <a:r>
              <a:rPr lang="en-US" sz="2500" b="0" i="0" dirty="0">
                <a:solidFill>
                  <a:schemeClr val="bg1"/>
                </a:solidFill>
                <a:effectLst/>
                <a:latin typeface="Tw Cen MT Condensed (Títulos)"/>
              </a:rPr>
              <a:t>- Sosa Alonso Florencia Victoria</a:t>
            </a:r>
          </a:p>
          <a:p>
            <a:pPr algn="r" defTabSz="914400">
              <a:spcAft>
                <a:spcPts val="200"/>
              </a:spcAft>
              <a:buClr>
                <a:schemeClr val="accent1"/>
              </a:buClr>
              <a:buSzPct val="100000"/>
            </a:pPr>
            <a:endParaRPr lang="en-US" sz="2000" dirty="0">
              <a:solidFill>
                <a:srgbClr val="FFFFFF"/>
              </a:solidFill>
            </a:endParaRPr>
          </a:p>
        </p:txBody>
      </p:sp>
    </p:spTree>
    <p:extLst>
      <p:ext uri="{BB962C8B-B14F-4D97-AF65-F5344CB8AC3E}">
        <p14:creationId xmlns:p14="http://schemas.microsoft.com/office/powerpoint/2010/main" val="5801998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upo 1">
            <a:extLst>
              <a:ext uri="{FF2B5EF4-FFF2-40B4-BE49-F238E27FC236}">
                <a16:creationId xmlns:a16="http://schemas.microsoft.com/office/drawing/2014/main" id="{87655EC9-46C9-D42C-A21C-767DC7021A1E}"/>
              </a:ext>
            </a:extLst>
          </p:cNvPr>
          <p:cNvGrpSpPr/>
          <p:nvPr/>
        </p:nvGrpSpPr>
        <p:grpSpPr>
          <a:xfrm>
            <a:off x="3508663" y="351658"/>
            <a:ext cx="5174673" cy="576596"/>
            <a:chOff x="2909455" y="373375"/>
            <a:chExt cx="8465127" cy="1136770"/>
          </a:xfrm>
        </p:grpSpPr>
        <p:sp>
          <p:nvSpPr>
            <p:cNvPr id="3" name="Rectángulo: esquinas redondeadas 2">
              <a:extLst>
                <a:ext uri="{FF2B5EF4-FFF2-40B4-BE49-F238E27FC236}">
                  <a16:creationId xmlns:a16="http://schemas.microsoft.com/office/drawing/2014/main" id="{DFC2E902-7610-52B5-05E1-C5D4A944366D}"/>
                </a:ext>
              </a:extLst>
            </p:cNvPr>
            <p:cNvSpPr/>
            <p:nvPr/>
          </p:nvSpPr>
          <p:spPr>
            <a:xfrm>
              <a:off x="2909455" y="373375"/>
              <a:ext cx="8465127" cy="113677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4" name="CuadroTexto 3">
              <a:extLst>
                <a:ext uri="{FF2B5EF4-FFF2-40B4-BE49-F238E27FC236}">
                  <a16:creationId xmlns:a16="http://schemas.microsoft.com/office/drawing/2014/main" id="{1CCB752B-4336-E797-0DA8-ECE9BBFD7C27}"/>
                </a:ext>
              </a:extLst>
            </p:cNvPr>
            <p:cNvSpPr txBox="1"/>
            <p:nvPr/>
          </p:nvSpPr>
          <p:spPr>
            <a:xfrm>
              <a:off x="3138054" y="373375"/>
              <a:ext cx="8007927" cy="1092218"/>
            </a:xfrm>
            <a:prstGeom prst="rect">
              <a:avLst/>
            </a:prstGeom>
            <a:noFill/>
          </p:spPr>
          <p:txBody>
            <a:bodyPr wrap="square">
              <a:spAutoFit/>
            </a:bodyPr>
            <a:lstStyle/>
            <a:p>
              <a:pPr algn="ctr"/>
              <a:r>
                <a:rPr lang="es-AR" sz="3000" dirty="0">
                  <a:solidFill>
                    <a:schemeClr val="bg1"/>
                  </a:solidFill>
                  <a:latin typeface="Tw Cen MT Condensed (Títulos)"/>
                </a:rPr>
                <a:t>¿CUAL ES EL COMPRADOR MÁS HABITUAL?</a:t>
              </a:r>
            </a:p>
          </p:txBody>
        </p:sp>
      </p:grpSp>
      <p:pic>
        <p:nvPicPr>
          <p:cNvPr id="8" name="Imagen 7">
            <a:extLst>
              <a:ext uri="{FF2B5EF4-FFF2-40B4-BE49-F238E27FC236}">
                <a16:creationId xmlns:a16="http://schemas.microsoft.com/office/drawing/2014/main" id="{EE4F2146-6CC7-1BA8-8C16-F476573BB236}"/>
              </a:ext>
            </a:extLst>
          </p:cNvPr>
          <p:cNvPicPr>
            <a:picLocks noChangeAspect="1"/>
          </p:cNvPicPr>
          <p:nvPr/>
        </p:nvPicPr>
        <p:blipFill>
          <a:blip r:embed="rId2"/>
          <a:stretch>
            <a:fillRect/>
          </a:stretch>
        </p:blipFill>
        <p:spPr>
          <a:xfrm>
            <a:off x="1340161" y="3051459"/>
            <a:ext cx="4337003" cy="3353040"/>
          </a:xfrm>
          <a:prstGeom prst="rect">
            <a:avLst/>
          </a:prstGeom>
        </p:spPr>
      </p:pic>
      <p:grpSp>
        <p:nvGrpSpPr>
          <p:cNvPr id="14" name="Grupo 13">
            <a:extLst>
              <a:ext uri="{FF2B5EF4-FFF2-40B4-BE49-F238E27FC236}">
                <a16:creationId xmlns:a16="http://schemas.microsoft.com/office/drawing/2014/main" id="{BA050C3D-D477-77B2-A5AA-A663A8E2C436}"/>
              </a:ext>
            </a:extLst>
          </p:cNvPr>
          <p:cNvGrpSpPr/>
          <p:nvPr/>
        </p:nvGrpSpPr>
        <p:grpSpPr>
          <a:xfrm>
            <a:off x="1137316" y="1385454"/>
            <a:ext cx="9917367" cy="1432214"/>
            <a:chOff x="377273" y="1634836"/>
            <a:chExt cx="9917367" cy="1432214"/>
          </a:xfrm>
        </p:grpSpPr>
        <p:sp>
          <p:nvSpPr>
            <p:cNvPr id="12" name="Rectángulo: esquinas redondeadas 11">
              <a:extLst>
                <a:ext uri="{FF2B5EF4-FFF2-40B4-BE49-F238E27FC236}">
                  <a16:creationId xmlns:a16="http://schemas.microsoft.com/office/drawing/2014/main" id="{9BCF16BF-3FCF-38D9-D64A-B78618FB088F}"/>
                </a:ext>
              </a:extLst>
            </p:cNvPr>
            <p:cNvSpPr/>
            <p:nvPr/>
          </p:nvSpPr>
          <p:spPr>
            <a:xfrm>
              <a:off x="377273" y="1634836"/>
              <a:ext cx="9917367" cy="1432214"/>
            </a:xfrm>
            <a:prstGeom prst="roundRect">
              <a:avLst>
                <a:gd name="adj" fmla="val 10000"/>
              </a:avLst>
            </a:prstGeom>
          </p:spPr>
          <p:style>
            <a:lnRef idx="0">
              <a:schemeClr val="dk1">
                <a:hueOff val="0"/>
                <a:satOff val="0"/>
                <a:lumOff val="0"/>
                <a:alphaOff val="0"/>
              </a:schemeClr>
            </a:lnRef>
            <a:fillRef idx="1">
              <a:schemeClr val="bg1">
                <a:lumMod val="95000"/>
                <a:hueOff val="0"/>
                <a:satOff val="0"/>
                <a:lumOff val="0"/>
                <a:alphaOff val="0"/>
              </a:schemeClr>
            </a:fillRef>
            <a:effectRef idx="0">
              <a:schemeClr val="bg1">
                <a:lumMod val="95000"/>
                <a:hueOff val="0"/>
                <a:satOff val="0"/>
                <a:lumOff val="0"/>
                <a:alphaOff val="0"/>
              </a:schemeClr>
            </a:effectRef>
            <a:fontRef idx="minor">
              <a:schemeClr val="dk1">
                <a:hueOff val="0"/>
                <a:satOff val="0"/>
                <a:lumOff val="0"/>
                <a:alphaOff val="0"/>
              </a:schemeClr>
            </a:fontRef>
          </p:style>
          <p:txBody>
            <a:bodyPr/>
            <a:lstStyle/>
            <a:p>
              <a:endParaRPr lang="es-AR"/>
            </a:p>
          </p:txBody>
        </p:sp>
        <p:sp>
          <p:nvSpPr>
            <p:cNvPr id="10" name="CuadroTexto 9">
              <a:extLst>
                <a:ext uri="{FF2B5EF4-FFF2-40B4-BE49-F238E27FC236}">
                  <a16:creationId xmlns:a16="http://schemas.microsoft.com/office/drawing/2014/main" id="{43758261-302B-CD8D-BFDE-0BF671E76752}"/>
                </a:ext>
              </a:extLst>
            </p:cNvPr>
            <p:cNvSpPr txBox="1"/>
            <p:nvPr/>
          </p:nvSpPr>
          <p:spPr>
            <a:xfrm>
              <a:off x="466970" y="1764878"/>
              <a:ext cx="9737971" cy="1200329"/>
            </a:xfrm>
            <a:prstGeom prst="rect">
              <a:avLst/>
            </a:prstGeom>
            <a:noFill/>
          </p:spPr>
          <p:txBody>
            <a:bodyPr wrap="square">
              <a:spAutoFit/>
            </a:bodyPr>
            <a:lstStyle/>
            <a:p>
              <a:pPr algn="just"/>
              <a:r>
                <a:rPr lang="es-AR" b="0" i="0" dirty="0">
                  <a:solidFill>
                    <a:srgbClr val="374151"/>
                  </a:solidFill>
                  <a:effectLst/>
                  <a:latin typeface="Tw Cen MT (Cuerpo)"/>
                </a:rPr>
                <a:t>El consumidor final es el principal cliente en nuestra base de datos, seguido por el cliente corporativo y, en último lugar, el cliente de home office.</a:t>
              </a:r>
            </a:p>
            <a:p>
              <a:pPr algn="just"/>
              <a:r>
                <a:rPr lang="es-AR" b="0" i="0" dirty="0">
                  <a:solidFill>
                    <a:srgbClr val="374151"/>
                  </a:solidFill>
                  <a:effectLst/>
                  <a:latin typeface="Tw Cen MT (Cuerpo)"/>
                </a:rPr>
                <a:t>Además, se observa que este mismo orden se mantiene cuando se analiza la suma total facturada por tipo de cliente.</a:t>
              </a:r>
            </a:p>
          </p:txBody>
        </p:sp>
      </p:grpSp>
      <p:pic>
        <p:nvPicPr>
          <p:cNvPr id="7" name="Imagen 6">
            <a:extLst>
              <a:ext uri="{FF2B5EF4-FFF2-40B4-BE49-F238E27FC236}">
                <a16:creationId xmlns:a16="http://schemas.microsoft.com/office/drawing/2014/main" id="{11C4B444-B7AA-DEBF-71E5-2CCCAC1893E0}"/>
              </a:ext>
            </a:extLst>
          </p:cNvPr>
          <p:cNvPicPr>
            <a:picLocks noChangeAspect="1"/>
          </p:cNvPicPr>
          <p:nvPr/>
        </p:nvPicPr>
        <p:blipFill>
          <a:blip r:embed="rId3"/>
          <a:stretch>
            <a:fillRect/>
          </a:stretch>
        </p:blipFill>
        <p:spPr>
          <a:xfrm>
            <a:off x="6673300" y="3274867"/>
            <a:ext cx="4305778" cy="3129631"/>
          </a:xfrm>
          <a:prstGeom prst="rect">
            <a:avLst/>
          </a:prstGeom>
        </p:spPr>
      </p:pic>
    </p:spTree>
    <p:extLst>
      <p:ext uri="{BB962C8B-B14F-4D97-AF65-F5344CB8AC3E}">
        <p14:creationId xmlns:p14="http://schemas.microsoft.com/office/powerpoint/2010/main" val="22762514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upo 1">
            <a:extLst>
              <a:ext uri="{FF2B5EF4-FFF2-40B4-BE49-F238E27FC236}">
                <a16:creationId xmlns:a16="http://schemas.microsoft.com/office/drawing/2014/main" id="{88629B15-87FB-BAFE-1880-9946971E402A}"/>
              </a:ext>
            </a:extLst>
          </p:cNvPr>
          <p:cNvGrpSpPr/>
          <p:nvPr/>
        </p:nvGrpSpPr>
        <p:grpSpPr>
          <a:xfrm>
            <a:off x="3173555" y="191296"/>
            <a:ext cx="5844890" cy="576596"/>
            <a:chOff x="2661801" y="470741"/>
            <a:chExt cx="5844890" cy="576596"/>
          </a:xfrm>
        </p:grpSpPr>
        <p:sp>
          <p:nvSpPr>
            <p:cNvPr id="3" name="Rectángulo: esquinas redondeadas 2">
              <a:extLst>
                <a:ext uri="{FF2B5EF4-FFF2-40B4-BE49-F238E27FC236}">
                  <a16:creationId xmlns:a16="http://schemas.microsoft.com/office/drawing/2014/main" id="{DFC2E902-7610-52B5-05E1-C5D4A944366D}"/>
                </a:ext>
              </a:extLst>
            </p:cNvPr>
            <p:cNvSpPr/>
            <p:nvPr/>
          </p:nvSpPr>
          <p:spPr>
            <a:xfrm>
              <a:off x="2661801" y="470741"/>
              <a:ext cx="5844890" cy="57659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4" name="CuadroTexto 3">
              <a:extLst>
                <a:ext uri="{FF2B5EF4-FFF2-40B4-BE49-F238E27FC236}">
                  <a16:creationId xmlns:a16="http://schemas.microsoft.com/office/drawing/2014/main" id="{1CCB752B-4336-E797-0DA8-ECE9BBFD7C27}"/>
                </a:ext>
              </a:extLst>
            </p:cNvPr>
            <p:cNvSpPr txBox="1"/>
            <p:nvPr/>
          </p:nvSpPr>
          <p:spPr>
            <a:xfrm>
              <a:off x="2822479" y="482040"/>
              <a:ext cx="5523533" cy="553998"/>
            </a:xfrm>
            <a:prstGeom prst="rect">
              <a:avLst/>
            </a:prstGeom>
            <a:noFill/>
          </p:spPr>
          <p:txBody>
            <a:bodyPr wrap="square">
              <a:spAutoFit/>
            </a:bodyPr>
            <a:lstStyle/>
            <a:p>
              <a:pPr algn="ctr"/>
              <a:r>
                <a:rPr lang="es-AR" sz="3000" dirty="0">
                  <a:solidFill>
                    <a:schemeClr val="bg1"/>
                  </a:solidFill>
                  <a:latin typeface="Tw Cen MT Condensed (Títulos)"/>
                </a:rPr>
                <a:t>DESCUENTOS POR CATEGORIA Y SUB CATEGORIA</a:t>
              </a:r>
            </a:p>
          </p:txBody>
        </p:sp>
      </p:grpSp>
      <p:grpSp>
        <p:nvGrpSpPr>
          <p:cNvPr id="11" name="Grupo 10">
            <a:extLst>
              <a:ext uri="{FF2B5EF4-FFF2-40B4-BE49-F238E27FC236}">
                <a16:creationId xmlns:a16="http://schemas.microsoft.com/office/drawing/2014/main" id="{827DE23B-C31E-C5C6-6F45-9BBF0C7FC401}"/>
              </a:ext>
            </a:extLst>
          </p:cNvPr>
          <p:cNvGrpSpPr/>
          <p:nvPr/>
        </p:nvGrpSpPr>
        <p:grpSpPr>
          <a:xfrm>
            <a:off x="5181598" y="955639"/>
            <a:ext cx="7010402" cy="1949931"/>
            <a:chOff x="328836" y="3589082"/>
            <a:chExt cx="3005393" cy="2723822"/>
          </a:xfrm>
        </p:grpSpPr>
        <p:sp>
          <p:nvSpPr>
            <p:cNvPr id="12" name="Rectángulo: esquinas redondeadas 11">
              <a:extLst>
                <a:ext uri="{FF2B5EF4-FFF2-40B4-BE49-F238E27FC236}">
                  <a16:creationId xmlns:a16="http://schemas.microsoft.com/office/drawing/2014/main" id="{9BCF16BF-3FCF-38D9-D64A-B78618FB088F}"/>
                </a:ext>
              </a:extLst>
            </p:cNvPr>
            <p:cNvSpPr/>
            <p:nvPr/>
          </p:nvSpPr>
          <p:spPr>
            <a:xfrm>
              <a:off x="328836" y="3589082"/>
              <a:ext cx="3005393" cy="2723822"/>
            </a:xfrm>
            <a:prstGeom prst="roundRect">
              <a:avLst>
                <a:gd name="adj" fmla="val 10000"/>
              </a:avLst>
            </a:prstGeom>
          </p:spPr>
          <p:style>
            <a:lnRef idx="0">
              <a:schemeClr val="dk1">
                <a:hueOff val="0"/>
                <a:satOff val="0"/>
                <a:lumOff val="0"/>
                <a:alphaOff val="0"/>
              </a:schemeClr>
            </a:lnRef>
            <a:fillRef idx="1">
              <a:schemeClr val="bg1">
                <a:lumMod val="95000"/>
                <a:hueOff val="0"/>
                <a:satOff val="0"/>
                <a:lumOff val="0"/>
                <a:alphaOff val="0"/>
              </a:schemeClr>
            </a:fillRef>
            <a:effectRef idx="0">
              <a:schemeClr val="bg1">
                <a:lumMod val="95000"/>
                <a:hueOff val="0"/>
                <a:satOff val="0"/>
                <a:lumOff val="0"/>
                <a:alphaOff val="0"/>
              </a:schemeClr>
            </a:effectRef>
            <a:fontRef idx="minor">
              <a:schemeClr val="dk1">
                <a:hueOff val="0"/>
                <a:satOff val="0"/>
                <a:lumOff val="0"/>
                <a:alphaOff val="0"/>
              </a:schemeClr>
            </a:fontRef>
          </p:style>
          <p:txBody>
            <a:bodyPr/>
            <a:lstStyle/>
            <a:p>
              <a:endParaRPr lang="es-AR"/>
            </a:p>
          </p:txBody>
        </p:sp>
        <p:sp>
          <p:nvSpPr>
            <p:cNvPr id="10" name="CuadroTexto 9">
              <a:extLst>
                <a:ext uri="{FF2B5EF4-FFF2-40B4-BE49-F238E27FC236}">
                  <a16:creationId xmlns:a16="http://schemas.microsoft.com/office/drawing/2014/main" id="{43758261-302B-CD8D-BFDE-0BF671E76752}"/>
                </a:ext>
              </a:extLst>
            </p:cNvPr>
            <p:cNvSpPr txBox="1"/>
            <p:nvPr/>
          </p:nvSpPr>
          <p:spPr>
            <a:xfrm>
              <a:off x="328836" y="3727581"/>
              <a:ext cx="3005393" cy="2241820"/>
            </a:xfrm>
            <a:prstGeom prst="rect">
              <a:avLst/>
            </a:prstGeom>
            <a:noFill/>
          </p:spPr>
          <p:txBody>
            <a:bodyPr wrap="square">
              <a:spAutoFit/>
            </a:bodyPr>
            <a:lstStyle/>
            <a:p>
              <a:pPr algn="just"/>
              <a:r>
                <a:rPr lang="es-AR" sz="1600" dirty="0">
                  <a:solidFill>
                    <a:srgbClr val="374151"/>
                  </a:solidFill>
                  <a:latin typeface="Tw Cen MT (Cuerpo)"/>
                </a:rPr>
                <a:t>S</a:t>
              </a:r>
              <a:r>
                <a:rPr lang="es-AR" sz="1600" b="0" i="0" dirty="0">
                  <a:solidFill>
                    <a:srgbClr val="374151"/>
                  </a:solidFill>
                  <a:effectLst/>
                  <a:latin typeface="Tw Cen MT (Cuerpo)"/>
                </a:rPr>
                <a:t>e destaca que las carpetas, sillas, papel y teléfonos son las subcategorías que reciben los mayores descuentos. </a:t>
              </a:r>
            </a:p>
            <a:p>
              <a:pPr algn="just"/>
              <a:r>
                <a:rPr lang="es-AR" sz="1600" b="0" i="0" dirty="0">
                  <a:solidFill>
                    <a:srgbClr val="374151"/>
                  </a:solidFill>
                  <a:effectLst/>
                  <a:latin typeface="Tw Cen MT (Cuerpo)"/>
                </a:rPr>
                <a:t>Además, se observa que los suplementos de oficina obtienen el mayor porcentaje de descuento entre las categorías generales. Estos hallazgos sugieren la posibilidad de implementar estrategias de descuento específicas para impulsar las ventas y satisfacer las necesidades de los clientes en estas subcategorías y categorías en particular.</a:t>
              </a:r>
            </a:p>
          </p:txBody>
        </p:sp>
      </p:grpSp>
      <p:pic>
        <p:nvPicPr>
          <p:cNvPr id="19" name="Imagen 18">
            <a:extLst>
              <a:ext uri="{FF2B5EF4-FFF2-40B4-BE49-F238E27FC236}">
                <a16:creationId xmlns:a16="http://schemas.microsoft.com/office/drawing/2014/main" id="{E98D9A7F-FC93-83F3-0537-A00D81077B83}"/>
              </a:ext>
            </a:extLst>
          </p:cNvPr>
          <p:cNvPicPr>
            <a:picLocks noChangeAspect="1"/>
          </p:cNvPicPr>
          <p:nvPr/>
        </p:nvPicPr>
        <p:blipFill>
          <a:blip r:embed="rId2"/>
          <a:stretch>
            <a:fillRect/>
          </a:stretch>
        </p:blipFill>
        <p:spPr>
          <a:xfrm>
            <a:off x="0" y="3328082"/>
            <a:ext cx="12192000" cy="3558210"/>
          </a:xfrm>
          <a:prstGeom prst="rect">
            <a:avLst/>
          </a:prstGeom>
        </p:spPr>
      </p:pic>
      <p:pic>
        <p:nvPicPr>
          <p:cNvPr id="21" name="Imagen 20">
            <a:extLst>
              <a:ext uri="{FF2B5EF4-FFF2-40B4-BE49-F238E27FC236}">
                <a16:creationId xmlns:a16="http://schemas.microsoft.com/office/drawing/2014/main" id="{1935E100-05EA-CB11-482E-879CD56F3742}"/>
              </a:ext>
            </a:extLst>
          </p:cNvPr>
          <p:cNvPicPr>
            <a:picLocks noChangeAspect="1"/>
          </p:cNvPicPr>
          <p:nvPr/>
        </p:nvPicPr>
        <p:blipFill>
          <a:blip r:embed="rId3"/>
          <a:stretch>
            <a:fillRect/>
          </a:stretch>
        </p:blipFill>
        <p:spPr>
          <a:xfrm>
            <a:off x="384562" y="832945"/>
            <a:ext cx="4580546" cy="2495137"/>
          </a:xfrm>
          <a:prstGeom prst="rect">
            <a:avLst/>
          </a:prstGeom>
        </p:spPr>
      </p:pic>
    </p:spTree>
    <p:extLst>
      <p:ext uri="{BB962C8B-B14F-4D97-AF65-F5344CB8AC3E}">
        <p14:creationId xmlns:p14="http://schemas.microsoft.com/office/powerpoint/2010/main" val="15430255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posición de imagen 2">
            <a:extLst>
              <a:ext uri="{FF2B5EF4-FFF2-40B4-BE49-F238E27FC236}">
                <a16:creationId xmlns:a16="http://schemas.microsoft.com/office/drawing/2014/main" id="{01BC4893-2B0F-5265-49CF-73538C094A19}"/>
              </a:ext>
            </a:extLst>
          </p:cNvPr>
          <p:cNvSpPr>
            <a:spLocks noGrp="1"/>
          </p:cNvSpPr>
          <p:nvPr>
            <p:ph type="pic" idx="1"/>
          </p:nvPr>
        </p:nvSpPr>
        <p:spPr>
          <a:xfrm>
            <a:off x="0" y="-1"/>
            <a:ext cx="12188952" cy="2971801"/>
          </a:xfrm>
        </p:spPr>
        <p:txBody>
          <a:bodyPr/>
          <a:lstStyle/>
          <a:p>
            <a:r>
              <a:rPr lang="es-AR" sz="4400" dirty="0"/>
              <a:t>5- Algoritmos elegidos</a:t>
            </a:r>
          </a:p>
          <a:p>
            <a:endParaRPr lang="es-AR" dirty="0"/>
          </a:p>
        </p:txBody>
      </p:sp>
      <p:sp>
        <p:nvSpPr>
          <p:cNvPr id="4" name="Marcador de texto 3">
            <a:extLst>
              <a:ext uri="{FF2B5EF4-FFF2-40B4-BE49-F238E27FC236}">
                <a16:creationId xmlns:a16="http://schemas.microsoft.com/office/drawing/2014/main" id="{5703B855-C56F-BE13-ACD2-40D9790F74C7}"/>
              </a:ext>
            </a:extLst>
          </p:cNvPr>
          <p:cNvSpPr>
            <a:spLocks noGrp="1"/>
          </p:cNvSpPr>
          <p:nvPr>
            <p:ph type="body" sz="half" idx="2"/>
          </p:nvPr>
        </p:nvSpPr>
        <p:spPr>
          <a:xfrm>
            <a:off x="8610600" y="3136392"/>
            <a:ext cx="3200400" cy="3429000"/>
          </a:xfrm>
        </p:spPr>
        <p:txBody>
          <a:bodyPr/>
          <a:lstStyle/>
          <a:p>
            <a:r>
              <a:rPr lang="es-ES" b="0" i="0" dirty="0">
                <a:solidFill>
                  <a:srgbClr val="212121"/>
                </a:solidFill>
                <a:effectLst/>
                <a:latin typeface="Roboto" panose="02000000000000000000" pitchFamily="2" charset="0"/>
              </a:rPr>
              <a:t>El </a:t>
            </a:r>
            <a:r>
              <a:rPr lang="es-ES" b="0" i="0" dirty="0" err="1">
                <a:solidFill>
                  <a:srgbClr val="212121"/>
                </a:solidFill>
                <a:effectLst/>
                <a:latin typeface="Roboto" panose="02000000000000000000" pitchFamily="2" charset="0"/>
              </a:rPr>
              <a:t>Random</a:t>
            </a:r>
            <a:r>
              <a:rPr lang="es-ES" b="0" i="0" dirty="0">
                <a:solidFill>
                  <a:srgbClr val="212121"/>
                </a:solidFill>
                <a:effectLst/>
                <a:latin typeface="Roboto" panose="02000000000000000000" pitchFamily="2" charset="0"/>
              </a:rPr>
              <a:t> Forest </a:t>
            </a:r>
            <a:r>
              <a:rPr lang="es-ES" b="0" i="0" dirty="0" err="1">
                <a:solidFill>
                  <a:srgbClr val="212121"/>
                </a:solidFill>
                <a:effectLst/>
                <a:latin typeface="Roboto" panose="02000000000000000000" pitchFamily="2" charset="0"/>
              </a:rPr>
              <a:t>Regressor</a:t>
            </a:r>
            <a:r>
              <a:rPr lang="es-ES" b="0" i="0" dirty="0">
                <a:solidFill>
                  <a:srgbClr val="212121"/>
                </a:solidFill>
                <a:effectLst/>
                <a:latin typeface="Roboto" panose="02000000000000000000" pitchFamily="2" charset="0"/>
              </a:rPr>
              <a:t> obtiene el menor MSE, lo que indica que es el modelo que mejor se ajusta a los datos hasta el momento.</a:t>
            </a:r>
            <a:endParaRPr lang="es-AR" dirty="0"/>
          </a:p>
        </p:txBody>
      </p:sp>
      <p:sp>
        <p:nvSpPr>
          <p:cNvPr id="8" name="CuadroTexto 7">
            <a:extLst>
              <a:ext uri="{FF2B5EF4-FFF2-40B4-BE49-F238E27FC236}">
                <a16:creationId xmlns:a16="http://schemas.microsoft.com/office/drawing/2014/main" id="{ADFF386C-658A-E497-3969-AE9B645FA7AB}"/>
              </a:ext>
            </a:extLst>
          </p:cNvPr>
          <p:cNvSpPr txBox="1"/>
          <p:nvPr/>
        </p:nvSpPr>
        <p:spPr>
          <a:xfrm>
            <a:off x="212598" y="3136392"/>
            <a:ext cx="7806690" cy="3416320"/>
          </a:xfrm>
          <a:prstGeom prst="rect">
            <a:avLst/>
          </a:prstGeom>
          <a:noFill/>
        </p:spPr>
        <p:txBody>
          <a:bodyPr wrap="square">
            <a:spAutoFit/>
          </a:bodyPr>
          <a:lstStyle/>
          <a:p>
            <a:pPr algn="l"/>
            <a:r>
              <a:rPr lang="es-ES" b="0" i="0" dirty="0">
                <a:solidFill>
                  <a:srgbClr val="212121"/>
                </a:solidFill>
                <a:effectLst/>
                <a:latin typeface="Roboto" panose="02000000000000000000" pitchFamily="2" charset="0"/>
              </a:rPr>
              <a:t>Analizando los resultados obtenidos en el proyecto hasta el momento, podemos realizar las siguientes conclusiones:</a:t>
            </a:r>
          </a:p>
          <a:p>
            <a:pPr algn="l"/>
            <a:endParaRPr lang="es-ES" b="0" i="0" dirty="0">
              <a:solidFill>
                <a:srgbClr val="212121"/>
              </a:solidFill>
              <a:effectLst/>
              <a:latin typeface="Roboto" panose="02000000000000000000" pitchFamily="2" charset="0"/>
            </a:endParaRPr>
          </a:p>
          <a:p>
            <a:pPr algn="l"/>
            <a:r>
              <a:rPr lang="es-ES" b="0" i="0" dirty="0">
                <a:solidFill>
                  <a:srgbClr val="212121"/>
                </a:solidFill>
                <a:effectLst/>
                <a:latin typeface="Roboto" panose="02000000000000000000" pitchFamily="2" charset="0"/>
              </a:rPr>
              <a:t>Durante el entrenamiento del modelo:</a:t>
            </a:r>
          </a:p>
          <a:p>
            <a:pPr algn="l"/>
            <a:endParaRPr lang="es-ES" b="0" i="0" dirty="0">
              <a:solidFill>
                <a:srgbClr val="212121"/>
              </a:solidFill>
              <a:effectLst/>
              <a:latin typeface="Roboto" panose="02000000000000000000" pitchFamily="2" charset="0"/>
            </a:endParaRPr>
          </a:p>
          <a:p>
            <a:pPr algn="l"/>
            <a:r>
              <a:rPr lang="es-ES" b="0" i="0" dirty="0">
                <a:solidFill>
                  <a:srgbClr val="212121"/>
                </a:solidFill>
                <a:effectLst/>
                <a:latin typeface="Roboto" panose="02000000000000000000" pitchFamily="2" charset="0"/>
              </a:rPr>
              <a:t>Se han utilizado tres modelos de regresión para predecir el ingreso por ventas. Los resultados del Mean </a:t>
            </a:r>
            <a:r>
              <a:rPr lang="es-ES" b="0" i="0" dirty="0" err="1">
                <a:solidFill>
                  <a:srgbClr val="212121"/>
                </a:solidFill>
                <a:effectLst/>
                <a:latin typeface="Roboto" panose="02000000000000000000" pitchFamily="2" charset="0"/>
              </a:rPr>
              <a:t>Squared</a:t>
            </a:r>
            <a:r>
              <a:rPr lang="es-ES" b="0" i="0" dirty="0">
                <a:solidFill>
                  <a:srgbClr val="212121"/>
                </a:solidFill>
                <a:effectLst/>
                <a:latin typeface="Roboto" panose="02000000000000000000" pitchFamily="2" charset="0"/>
              </a:rPr>
              <a:t> Error (MSE) para cada modelo son los siguientes:</a:t>
            </a:r>
          </a:p>
          <a:p>
            <a:pPr algn="l"/>
            <a:endParaRPr lang="es-ES" b="0" i="0" dirty="0">
              <a:solidFill>
                <a:srgbClr val="212121"/>
              </a:solidFill>
              <a:effectLst/>
              <a:latin typeface="Roboto" panose="02000000000000000000" pitchFamily="2" charset="0"/>
            </a:endParaRPr>
          </a:p>
          <a:p>
            <a:pPr algn="l">
              <a:buFont typeface="Arial" panose="020B0604020202020204" pitchFamily="34" charset="0"/>
              <a:buChar char="•"/>
            </a:pPr>
            <a:r>
              <a:rPr lang="es-ES" b="0" i="0" dirty="0">
                <a:solidFill>
                  <a:srgbClr val="212121"/>
                </a:solidFill>
                <a:effectLst/>
                <a:latin typeface="Roboto" panose="02000000000000000000" pitchFamily="2" charset="0"/>
              </a:rPr>
              <a:t>Linear </a:t>
            </a:r>
            <a:r>
              <a:rPr lang="es-ES" b="0" i="0" dirty="0" err="1">
                <a:solidFill>
                  <a:srgbClr val="212121"/>
                </a:solidFill>
                <a:effectLst/>
                <a:latin typeface="Roboto" panose="02000000000000000000" pitchFamily="2" charset="0"/>
              </a:rPr>
              <a:t>Regression</a:t>
            </a:r>
            <a:r>
              <a:rPr lang="es-ES" b="0" i="0" dirty="0">
                <a:solidFill>
                  <a:srgbClr val="212121"/>
                </a:solidFill>
                <a:effectLst/>
                <a:latin typeface="Roboto" panose="02000000000000000000" pitchFamily="2" charset="0"/>
              </a:rPr>
              <a:t>: 78.15</a:t>
            </a:r>
          </a:p>
          <a:p>
            <a:pPr algn="l">
              <a:buFont typeface="Arial" panose="020B0604020202020204" pitchFamily="34" charset="0"/>
              <a:buChar char="•"/>
            </a:pPr>
            <a:r>
              <a:rPr lang="es-ES" b="0" i="0" dirty="0" err="1">
                <a:solidFill>
                  <a:srgbClr val="212121"/>
                </a:solidFill>
                <a:effectLst/>
                <a:latin typeface="Roboto" panose="02000000000000000000" pitchFamily="2" charset="0"/>
              </a:rPr>
              <a:t>Decision</a:t>
            </a:r>
            <a:r>
              <a:rPr lang="es-ES" b="0" i="0" dirty="0">
                <a:solidFill>
                  <a:srgbClr val="212121"/>
                </a:solidFill>
                <a:effectLst/>
                <a:latin typeface="Roboto" panose="02000000000000000000" pitchFamily="2" charset="0"/>
              </a:rPr>
              <a:t> </a:t>
            </a:r>
            <a:r>
              <a:rPr lang="es-ES" b="0" i="0" dirty="0" err="1">
                <a:solidFill>
                  <a:srgbClr val="212121"/>
                </a:solidFill>
                <a:effectLst/>
                <a:latin typeface="Roboto" panose="02000000000000000000" pitchFamily="2" charset="0"/>
              </a:rPr>
              <a:t>Tree</a:t>
            </a:r>
            <a:r>
              <a:rPr lang="es-ES" b="0" i="0" dirty="0">
                <a:solidFill>
                  <a:srgbClr val="212121"/>
                </a:solidFill>
                <a:effectLst/>
                <a:latin typeface="Roboto" panose="02000000000000000000" pitchFamily="2" charset="0"/>
              </a:rPr>
              <a:t> </a:t>
            </a:r>
            <a:r>
              <a:rPr lang="es-ES" b="0" i="0" dirty="0" err="1">
                <a:solidFill>
                  <a:srgbClr val="212121"/>
                </a:solidFill>
                <a:effectLst/>
                <a:latin typeface="Roboto" panose="02000000000000000000" pitchFamily="2" charset="0"/>
              </a:rPr>
              <a:t>Regressor</a:t>
            </a:r>
            <a:r>
              <a:rPr lang="es-ES" b="0" i="0" dirty="0">
                <a:solidFill>
                  <a:srgbClr val="212121"/>
                </a:solidFill>
                <a:effectLst/>
                <a:latin typeface="Roboto" panose="02000000000000000000" pitchFamily="2" charset="0"/>
              </a:rPr>
              <a:t>: 68.67</a:t>
            </a:r>
          </a:p>
          <a:p>
            <a:pPr algn="l">
              <a:buFont typeface="Arial" panose="020B0604020202020204" pitchFamily="34" charset="0"/>
              <a:buChar char="•"/>
            </a:pPr>
            <a:r>
              <a:rPr lang="es-ES" b="0" i="0" dirty="0" err="1">
                <a:solidFill>
                  <a:srgbClr val="212121"/>
                </a:solidFill>
                <a:effectLst/>
                <a:latin typeface="Roboto" panose="02000000000000000000" pitchFamily="2" charset="0"/>
              </a:rPr>
              <a:t>Random</a:t>
            </a:r>
            <a:r>
              <a:rPr lang="es-ES" b="0" i="0" dirty="0">
                <a:solidFill>
                  <a:srgbClr val="212121"/>
                </a:solidFill>
                <a:effectLst/>
                <a:latin typeface="Roboto" panose="02000000000000000000" pitchFamily="2" charset="0"/>
              </a:rPr>
              <a:t> Forest </a:t>
            </a:r>
            <a:r>
              <a:rPr lang="es-ES" b="0" i="0" dirty="0" err="1">
                <a:solidFill>
                  <a:srgbClr val="212121"/>
                </a:solidFill>
                <a:effectLst/>
                <a:latin typeface="Roboto" panose="02000000000000000000" pitchFamily="2" charset="0"/>
              </a:rPr>
              <a:t>Regressor</a:t>
            </a:r>
            <a:r>
              <a:rPr lang="es-ES" b="0" i="0" dirty="0">
                <a:solidFill>
                  <a:srgbClr val="212121"/>
                </a:solidFill>
                <a:effectLst/>
                <a:latin typeface="Roboto" panose="02000000000000000000" pitchFamily="2" charset="0"/>
              </a:rPr>
              <a:t>: 41.76</a:t>
            </a:r>
          </a:p>
        </p:txBody>
      </p:sp>
      <p:sp>
        <p:nvSpPr>
          <p:cNvPr id="10" name="CuadroTexto 9">
            <a:extLst>
              <a:ext uri="{FF2B5EF4-FFF2-40B4-BE49-F238E27FC236}">
                <a16:creationId xmlns:a16="http://schemas.microsoft.com/office/drawing/2014/main" id="{9A8E71F8-81EF-D6C1-1D2C-E23C7882957A}"/>
              </a:ext>
            </a:extLst>
          </p:cNvPr>
          <p:cNvSpPr txBox="1"/>
          <p:nvPr/>
        </p:nvSpPr>
        <p:spPr>
          <a:xfrm>
            <a:off x="355473" y="791046"/>
            <a:ext cx="6094476" cy="1569660"/>
          </a:xfrm>
          <a:prstGeom prst="rect">
            <a:avLst/>
          </a:prstGeom>
          <a:noFill/>
        </p:spPr>
        <p:txBody>
          <a:bodyPr wrap="square">
            <a:spAutoFit/>
          </a:bodyPr>
          <a:lstStyle/>
          <a:p>
            <a:endParaRPr lang="es-AR" sz="2400" dirty="0"/>
          </a:p>
          <a:p>
            <a:pPr marL="1428750" lvl="2" indent="-514350">
              <a:buFont typeface="+mj-lt"/>
              <a:buAutoNum type="arabicPeriod"/>
            </a:pPr>
            <a:r>
              <a:rPr lang="es-ES" sz="2400" b="0" i="0" dirty="0">
                <a:solidFill>
                  <a:srgbClr val="212121"/>
                </a:solidFill>
                <a:effectLst/>
                <a:latin typeface="Roboto" panose="02000000000000000000" pitchFamily="2" charset="0"/>
              </a:rPr>
              <a:t>Regresión Lineal</a:t>
            </a:r>
          </a:p>
          <a:p>
            <a:pPr marL="1428750" lvl="2" indent="-514350">
              <a:buFont typeface="+mj-lt"/>
              <a:buAutoNum type="arabicPeriod"/>
            </a:pPr>
            <a:r>
              <a:rPr lang="es-ES" sz="2400" b="0" i="0" dirty="0">
                <a:solidFill>
                  <a:srgbClr val="212121"/>
                </a:solidFill>
                <a:effectLst/>
                <a:latin typeface="Roboto" panose="02000000000000000000" pitchFamily="2" charset="0"/>
              </a:rPr>
              <a:t>Árbol de Decisión </a:t>
            </a:r>
          </a:p>
          <a:p>
            <a:pPr marL="1428750" lvl="2" indent="-514350">
              <a:buFont typeface="+mj-lt"/>
              <a:buAutoNum type="arabicPeriod"/>
            </a:pPr>
            <a:r>
              <a:rPr lang="es-ES" sz="2400" b="0" i="0" dirty="0" err="1">
                <a:solidFill>
                  <a:srgbClr val="212121"/>
                </a:solidFill>
                <a:effectLst/>
                <a:latin typeface="Roboto" panose="02000000000000000000" pitchFamily="2" charset="0"/>
              </a:rPr>
              <a:t>Random</a:t>
            </a:r>
            <a:r>
              <a:rPr lang="es-ES" sz="2400" b="0" i="0" dirty="0">
                <a:solidFill>
                  <a:srgbClr val="212121"/>
                </a:solidFill>
                <a:effectLst/>
                <a:latin typeface="Roboto" panose="02000000000000000000" pitchFamily="2" charset="0"/>
              </a:rPr>
              <a:t> Forest.</a:t>
            </a:r>
          </a:p>
        </p:txBody>
      </p:sp>
    </p:spTree>
    <p:extLst>
      <p:ext uri="{BB962C8B-B14F-4D97-AF65-F5344CB8AC3E}">
        <p14:creationId xmlns:p14="http://schemas.microsoft.com/office/powerpoint/2010/main" val="19935961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61657BD-3333-446A-A16A-CBDC77C8E5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457200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s-AR"/>
          </a:p>
        </p:txBody>
      </p:sp>
      <p:sp>
        <p:nvSpPr>
          <p:cNvPr id="10" name="Rectangle 9">
            <a:extLst>
              <a:ext uri="{FF2B5EF4-FFF2-40B4-BE49-F238E27FC236}">
                <a16:creationId xmlns:a16="http://schemas.microsoft.com/office/drawing/2014/main" id="{52CAFF06-4D3A-42A5-8614-B1FA47EA0F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7" y="643467"/>
            <a:ext cx="10905066" cy="5571066"/>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Imagen 3">
            <a:extLst>
              <a:ext uri="{FF2B5EF4-FFF2-40B4-BE49-F238E27FC236}">
                <a16:creationId xmlns:a16="http://schemas.microsoft.com/office/drawing/2014/main" id="{529108EE-F88C-4F4D-5E95-0584475DDD76}"/>
              </a:ext>
            </a:extLst>
          </p:cNvPr>
          <p:cNvPicPr>
            <a:picLocks noChangeAspect="1"/>
          </p:cNvPicPr>
          <p:nvPr/>
        </p:nvPicPr>
        <p:blipFill rotWithShape="1">
          <a:blip r:embed="rId2"/>
          <a:srcRect l="3033" r="564" b="2"/>
          <a:stretch/>
        </p:blipFill>
        <p:spPr>
          <a:xfrm>
            <a:off x="643467" y="97557"/>
            <a:ext cx="10905066" cy="5571066"/>
          </a:xfrm>
          <a:prstGeom prst="rect">
            <a:avLst/>
          </a:prstGeom>
        </p:spPr>
      </p:pic>
      <p:sp>
        <p:nvSpPr>
          <p:cNvPr id="9" name="CuadroTexto 8">
            <a:extLst>
              <a:ext uri="{FF2B5EF4-FFF2-40B4-BE49-F238E27FC236}">
                <a16:creationId xmlns:a16="http://schemas.microsoft.com/office/drawing/2014/main" id="{CFCD25AE-334D-B5F0-DA02-A7A54554AD25}"/>
              </a:ext>
            </a:extLst>
          </p:cNvPr>
          <p:cNvSpPr txBox="1"/>
          <p:nvPr/>
        </p:nvSpPr>
        <p:spPr>
          <a:xfrm>
            <a:off x="643467" y="5568202"/>
            <a:ext cx="11175494" cy="646331"/>
          </a:xfrm>
          <a:prstGeom prst="rect">
            <a:avLst/>
          </a:prstGeom>
          <a:noFill/>
        </p:spPr>
        <p:txBody>
          <a:bodyPr wrap="square">
            <a:spAutoFit/>
          </a:bodyPr>
          <a:lstStyle/>
          <a:p>
            <a:r>
              <a:rPr lang="es-AR" dirty="0"/>
              <a:t>Podemos observar que en la comparación de resultados reales y muestras, los valores se respetan en un gran porcentaje. Lo que indica un buen funcionamiento del modelo.</a:t>
            </a:r>
          </a:p>
        </p:txBody>
      </p:sp>
    </p:spTree>
    <p:extLst>
      <p:ext uri="{BB962C8B-B14F-4D97-AF65-F5344CB8AC3E}">
        <p14:creationId xmlns:p14="http://schemas.microsoft.com/office/powerpoint/2010/main" val="27762331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2" name="Straight Connector 11">
            <a:extLst>
              <a:ext uri="{FF2B5EF4-FFF2-40B4-BE49-F238E27FC236}">
                <a16:creationId xmlns:a16="http://schemas.microsoft.com/office/drawing/2014/main" id="{9200C8B5-FB5A-4F8B-A9BD-693C051418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81AEB8A9-B768-4E30-BA55-D919E6687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01" y="-2"/>
            <a:ext cx="4069936" cy="68580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uadroTexto 3">
            <a:extLst>
              <a:ext uri="{FF2B5EF4-FFF2-40B4-BE49-F238E27FC236}">
                <a16:creationId xmlns:a16="http://schemas.microsoft.com/office/drawing/2014/main" id="{A496F11A-A651-E8B2-CD11-E69E854171F8}"/>
              </a:ext>
            </a:extLst>
          </p:cNvPr>
          <p:cNvSpPr txBox="1"/>
          <p:nvPr/>
        </p:nvSpPr>
        <p:spPr>
          <a:xfrm>
            <a:off x="176526" y="622381"/>
            <a:ext cx="3883409" cy="5613236"/>
          </a:xfrm>
          <a:prstGeom prst="rect">
            <a:avLst/>
          </a:prstGeom>
        </p:spPr>
        <p:txBody>
          <a:bodyPr vert="horz" lIns="91440" tIns="45720" rIns="91440" bIns="45720" rtlCol="0" anchor="ctr">
            <a:normAutofit/>
          </a:bodyPr>
          <a:lstStyle/>
          <a:p>
            <a:pPr algn="just" defTabSz="914400">
              <a:lnSpc>
                <a:spcPct val="80000"/>
              </a:lnSpc>
              <a:spcBef>
                <a:spcPct val="0"/>
              </a:spcBef>
              <a:spcAft>
                <a:spcPts val="600"/>
              </a:spcAft>
            </a:pPr>
            <a:r>
              <a:rPr lang="en-US" sz="5000" b="1" cap="all" spc="100" dirty="0">
                <a:solidFill>
                  <a:srgbClr val="FFFFFF"/>
                </a:solidFill>
                <a:latin typeface="+mj-lt"/>
                <a:ea typeface="+mj-ea"/>
                <a:cs typeface="+mj-cs"/>
              </a:rPr>
              <a:t>7- CONCLUSION</a:t>
            </a:r>
          </a:p>
        </p:txBody>
      </p:sp>
      <p:sp>
        <p:nvSpPr>
          <p:cNvPr id="6" name="CuadroTexto 5">
            <a:extLst>
              <a:ext uri="{FF2B5EF4-FFF2-40B4-BE49-F238E27FC236}">
                <a16:creationId xmlns:a16="http://schemas.microsoft.com/office/drawing/2014/main" id="{529D959E-F939-B9ED-AC8B-B03C178C16AD}"/>
              </a:ext>
            </a:extLst>
          </p:cNvPr>
          <p:cNvSpPr txBox="1"/>
          <p:nvPr/>
        </p:nvSpPr>
        <p:spPr>
          <a:xfrm>
            <a:off x="4310419" y="402285"/>
            <a:ext cx="7881581" cy="5583836"/>
          </a:xfrm>
          <a:prstGeom prst="rect">
            <a:avLst/>
          </a:prstGeom>
          <a:noFill/>
        </p:spPr>
        <p:txBody>
          <a:bodyPr wrap="square">
            <a:spAutoFit/>
          </a:bodyPr>
          <a:lstStyle/>
          <a:p>
            <a:pPr>
              <a:lnSpc>
                <a:spcPct val="150000"/>
              </a:lnSpc>
              <a:spcAft>
                <a:spcPts val="800"/>
              </a:spcAft>
            </a:pPr>
            <a:r>
              <a:rPr lang="es-AR" sz="2000" dirty="0">
                <a:solidFill>
                  <a:srgbClr val="212121"/>
                </a:solidFill>
                <a:effectLst/>
                <a:latin typeface="Roboto" panose="02000000000000000000" pitchFamily="2" charset="0"/>
                <a:ea typeface="Times New Roman" panose="02020603050405020304" pitchFamily="18" charset="0"/>
                <a:cs typeface="Times New Roman" panose="02020603050405020304" pitchFamily="18" charset="0"/>
              </a:rPr>
              <a:t>Dado que la categoría de suplementos de oficina es la más vendida, recomendamos crear ofertas o promociones que incentiven la compra cruzada de productos de otras categorías. Por ejemplo, se podría ofrecer un descuento en productos de papelería o limpieza con la compra de un producto de suplementos de oficina. De esta manera, se podría aumentar el valor promedio de los pedidos y fidelizar a los clientes. Además, la segmentación de clientes nos ayuda a identificar y redirigir las estrategias de marketing hacia los segmentos más rentables y tomar medidas específicas para mejorar el compromiso con los segmentos menos activos. Así, se podría optimizar el uso de los recursos y maximizar el retorno de la inversión.</a:t>
            </a:r>
            <a:endParaRPr lang="es-AR"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2960017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32" name="Straight Connector 31">
            <a:extLst>
              <a:ext uri="{FF2B5EF4-FFF2-40B4-BE49-F238E27FC236}">
                <a16:creationId xmlns:a16="http://schemas.microsoft.com/office/drawing/2014/main" id="{22953FD7-F17A-4D8D-8237-93E8D567166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useBgFill="1">
        <p:nvSpPr>
          <p:cNvPr id="34" name="Rectangle 33">
            <a:extLst>
              <a:ext uri="{FF2B5EF4-FFF2-40B4-BE49-F238E27FC236}">
                <a16:creationId xmlns:a16="http://schemas.microsoft.com/office/drawing/2014/main" id="{90AAC386-A18D-4525-AD1B-4D227ED34C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CuadroTexto 23">
            <a:extLst>
              <a:ext uri="{FF2B5EF4-FFF2-40B4-BE49-F238E27FC236}">
                <a16:creationId xmlns:a16="http://schemas.microsoft.com/office/drawing/2014/main" id="{48E5A949-8EB1-1F98-0972-C49EDF451182}"/>
              </a:ext>
            </a:extLst>
          </p:cNvPr>
          <p:cNvSpPr txBox="1"/>
          <p:nvPr/>
        </p:nvSpPr>
        <p:spPr>
          <a:xfrm>
            <a:off x="8129872" y="643467"/>
            <a:ext cx="3473009" cy="5571066"/>
          </a:xfrm>
          <a:prstGeom prst="rect">
            <a:avLst/>
          </a:prstGeom>
        </p:spPr>
        <p:txBody>
          <a:bodyPr vert="horz" lIns="91440" tIns="45720" rIns="91440" bIns="45720" rtlCol="0" anchor="ctr">
            <a:normAutofit/>
          </a:bodyPr>
          <a:lstStyle/>
          <a:p>
            <a:pPr defTabSz="914400">
              <a:lnSpc>
                <a:spcPct val="80000"/>
              </a:lnSpc>
              <a:spcBef>
                <a:spcPct val="0"/>
              </a:spcBef>
              <a:spcAft>
                <a:spcPts val="600"/>
              </a:spcAft>
            </a:pPr>
            <a:r>
              <a:rPr lang="en-US" sz="5000" b="1" kern="1200" cap="all" spc="100" baseline="0" dirty="0">
                <a:solidFill>
                  <a:schemeClr val="tx1">
                    <a:lumMod val="95000"/>
                    <a:lumOff val="5000"/>
                  </a:schemeClr>
                </a:solidFill>
                <a:latin typeface="+mj-lt"/>
                <a:ea typeface="+mj-ea"/>
                <a:cs typeface="+mj-cs"/>
              </a:rPr>
              <a:t>AGENDA</a:t>
            </a:r>
          </a:p>
        </p:txBody>
      </p:sp>
      <p:cxnSp>
        <p:nvCxnSpPr>
          <p:cNvPr id="36" name="Straight Connector 35">
            <a:extLst>
              <a:ext uri="{FF2B5EF4-FFF2-40B4-BE49-F238E27FC236}">
                <a16:creationId xmlns:a16="http://schemas.microsoft.com/office/drawing/2014/main" id="{C34C4AD0-FE94-4E84-ACA6-CC5BF1A1182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853463" y="2514600"/>
            <a:ext cx="0" cy="18288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2" name="Grupo 1">
            <a:extLst>
              <a:ext uri="{FF2B5EF4-FFF2-40B4-BE49-F238E27FC236}">
                <a16:creationId xmlns:a16="http://schemas.microsoft.com/office/drawing/2014/main" id="{7D2E455E-9E6A-31C5-F4CA-40959EACB1F2}"/>
              </a:ext>
            </a:extLst>
          </p:cNvPr>
          <p:cNvGrpSpPr/>
          <p:nvPr/>
        </p:nvGrpSpPr>
        <p:grpSpPr>
          <a:xfrm>
            <a:off x="942974" y="149049"/>
            <a:ext cx="6596063" cy="793066"/>
            <a:chOff x="942975" y="1025191"/>
            <a:chExt cx="6596063" cy="793066"/>
          </a:xfrm>
        </p:grpSpPr>
        <p:sp>
          <p:nvSpPr>
            <p:cNvPr id="7" name="Rectángulo: esquinas redondeadas 6">
              <a:extLst>
                <a:ext uri="{FF2B5EF4-FFF2-40B4-BE49-F238E27FC236}">
                  <a16:creationId xmlns:a16="http://schemas.microsoft.com/office/drawing/2014/main" id="{34DC7C97-17DD-1909-F189-D9FD8D1320D9}"/>
                </a:ext>
              </a:extLst>
            </p:cNvPr>
            <p:cNvSpPr/>
            <p:nvPr/>
          </p:nvSpPr>
          <p:spPr>
            <a:xfrm>
              <a:off x="942975" y="1025191"/>
              <a:ext cx="6596063" cy="793066"/>
            </a:xfrm>
            <a:prstGeom prst="roundRect">
              <a:avLst>
                <a:gd name="adj" fmla="val 10000"/>
              </a:avLst>
            </a:prstGeom>
          </p:spPr>
          <p:style>
            <a:lnRef idx="0">
              <a:schemeClr val="dk1">
                <a:hueOff val="0"/>
                <a:satOff val="0"/>
                <a:lumOff val="0"/>
                <a:alphaOff val="0"/>
              </a:schemeClr>
            </a:lnRef>
            <a:fillRef idx="1">
              <a:schemeClr val="bg1">
                <a:lumMod val="95000"/>
                <a:hueOff val="0"/>
                <a:satOff val="0"/>
                <a:lumOff val="0"/>
                <a:alphaOff val="0"/>
              </a:schemeClr>
            </a:fillRef>
            <a:effectRef idx="0">
              <a:schemeClr val="bg1">
                <a:lumMod val="95000"/>
                <a:hueOff val="0"/>
                <a:satOff val="0"/>
                <a:lumOff val="0"/>
                <a:alphaOff val="0"/>
              </a:schemeClr>
            </a:effectRef>
            <a:fontRef idx="minor">
              <a:schemeClr val="dk1">
                <a:hueOff val="0"/>
                <a:satOff val="0"/>
                <a:lumOff val="0"/>
                <a:alphaOff val="0"/>
              </a:schemeClr>
            </a:fontRef>
          </p:style>
          <p:txBody>
            <a:bodyPr/>
            <a:lstStyle/>
            <a:p>
              <a:endParaRPr lang="es-AR" dirty="0"/>
            </a:p>
          </p:txBody>
        </p:sp>
        <p:sp>
          <p:nvSpPr>
            <p:cNvPr id="9" name="Rectángulo 8" descr="Teatro">
              <a:extLst>
                <a:ext uri="{FF2B5EF4-FFF2-40B4-BE49-F238E27FC236}">
                  <a16:creationId xmlns:a16="http://schemas.microsoft.com/office/drawing/2014/main" id="{6D150A45-CEEE-8FD3-9E1D-128C6314C95E}"/>
                </a:ext>
              </a:extLst>
            </p:cNvPr>
            <p:cNvSpPr/>
            <p:nvPr/>
          </p:nvSpPr>
          <p:spPr>
            <a:xfrm>
              <a:off x="1100189" y="1100729"/>
              <a:ext cx="518873" cy="568479"/>
            </a:xfrm>
            <a:prstGeom prst="rect">
              <a:avLst/>
            </a:prstGeom>
            <a: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a:ln>
              <a:noFill/>
            </a:ln>
          </p:spPr>
          <p:style>
            <a:lnRef idx="2">
              <a:scrgbClr r="0" g="0" b="0"/>
            </a:lnRef>
            <a:fillRef idx="1">
              <a:scrgbClr r="0" g="0" b="0"/>
            </a:fillRef>
            <a:effectRef idx="0">
              <a:schemeClr val="accent3">
                <a:hueOff val="0"/>
                <a:satOff val="0"/>
                <a:lumOff val="0"/>
                <a:alphaOff val="0"/>
              </a:schemeClr>
            </a:effectRef>
            <a:fontRef idx="minor">
              <a:schemeClr val="lt1"/>
            </a:fontRef>
          </p:style>
          <p:txBody>
            <a:bodyPr/>
            <a:lstStyle/>
            <a:p>
              <a:endParaRPr lang="es-AR"/>
            </a:p>
          </p:txBody>
        </p:sp>
        <p:sp>
          <p:nvSpPr>
            <p:cNvPr id="11" name="Forma libre: forma 10">
              <a:extLst>
                <a:ext uri="{FF2B5EF4-FFF2-40B4-BE49-F238E27FC236}">
                  <a16:creationId xmlns:a16="http://schemas.microsoft.com/office/drawing/2014/main" id="{B93F864C-708D-77B9-0B22-60D70AFE9354}"/>
                </a:ext>
              </a:extLst>
            </p:cNvPr>
            <p:cNvSpPr/>
            <p:nvPr/>
          </p:nvSpPr>
          <p:spPr>
            <a:xfrm>
              <a:off x="1858967" y="1025191"/>
              <a:ext cx="5680071" cy="793066"/>
            </a:xfrm>
            <a:custGeom>
              <a:avLst/>
              <a:gdLst>
                <a:gd name="connsiteX0" fmla="*/ 0 w 4858476"/>
                <a:gd name="connsiteY0" fmla="*/ 0 h 678353"/>
                <a:gd name="connsiteX1" fmla="*/ 4858476 w 4858476"/>
                <a:gd name="connsiteY1" fmla="*/ 0 h 678353"/>
                <a:gd name="connsiteX2" fmla="*/ 4858476 w 4858476"/>
                <a:gd name="connsiteY2" fmla="*/ 678353 h 678353"/>
                <a:gd name="connsiteX3" fmla="*/ 0 w 4858476"/>
                <a:gd name="connsiteY3" fmla="*/ 678353 h 678353"/>
                <a:gd name="connsiteX4" fmla="*/ 0 w 4858476"/>
                <a:gd name="connsiteY4" fmla="*/ 0 h 6783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58476" h="678353">
                  <a:moveTo>
                    <a:pt x="0" y="0"/>
                  </a:moveTo>
                  <a:lnTo>
                    <a:pt x="4858476" y="0"/>
                  </a:lnTo>
                  <a:lnTo>
                    <a:pt x="4858476" y="678353"/>
                  </a:lnTo>
                  <a:lnTo>
                    <a:pt x="0" y="678353"/>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792" tIns="71792" rIns="71792" bIns="71792" numCol="1" spcCol="1270" anchor="ctr" anchorCtr="0">
              <a:noAutofit/>
            </a:bodyPr>
            <a:lstStyle/>
            <a:p>
              <a:pPr defTabSz="979678">
                <a:lnSpc>
                  <a:spcPct val="90000"/>
                </a:lnSpc>
                <a:spcBef>
                  <a:spcPct val="0"/>
                </a:spcBef>
                <a:spcAft>
                  <a:spcPct val="35000"/>
                </a:spcAft>
              </a:pPr>
              <a:r>
                <a:rPr lang="es-AR" sz="2204" kern="1200" dirty="0">
                  <a:solidFill>
                    <a:schemeClr val="tx1">
                      <a:hueOff val="0"/>
                      <a:satOff val="0"/>
                      <a:lumOff val="0"/>
                      <a:alphaOff val="0"/>
                    </a:schemeClr>
                  </a:solidFill>
                  <a:latin typeface="+mn-lt"/>
                  <a:ea typeface="+mn-ea"/>
                  <a:cs typeface="+mn-cs"/>
                </a:rPr>
                <a:t>1- Contexto y audiencia.</a:t>
              </a:r>
              <a:endParaRPr lang="en-US" sz="1900" kern="1200" dirty="0"/>
            </a:p>
          </p:txBody>
        </p:sp>
      </p:grpSp>
      <p:grpSp>
        <p:nvGrpSpPr>
          <p:cNvPr id="8" name="Grupo 7">
            <a:extLst>
              <a:ext uri="{FF2B5EF4-FFF2-40B4-BE49-F238E27FC236}">
                <a16:creationId xmlns:a16="http://schemas.microsoft.com/office/drawing/2014/main" id="{E89C5171-2C96-8DA5-B165-788AF88BF0B2}"/>
              </a:ext>
            </a:extLst>
          </p:cNvPr>
          <p:cNvGrpSpPr/>
          <p:nvPr/>
        </p:nvGrpSpPr>
        <p:grpSpPr>
          <a:xfrm>
            <a:off x="942974" y="1074409"/>
            <a:ext cx="6596063" cy="793066"/>
            <a:chOff x="942975" y="2016524"/>
            <a:chExt cx="6596063" cy="793066"/>
          </a:xfrm>
        </p:grpSpPr>
        <p:grpSp>
          <p:nvGrpSpPr>
            <p:cNvPr id="3" name="Grupo 2">
              <a:extLst>
                <a:ext uri="{FF2B5EF4-FFF2-40B4-BE49-F238E27FC236}">
                  <a16:creationId xmlns:a16="http://schemas.microsoft.com/office/drawing/2014/main" id="{DC57DDA5-0906-530A-122C-D129EBF0643B}"/>
                </a:ext>
              </a:extLst>
            </p:cNvPr>
            <p:cNvGrpSpPr/>
            <p:nvPr/>
          </p:nvGrpSpPr>
          <p:grpSpPr>
            <a:xfrm>
              <a:off x="942975" y="2016524"/>
              <a:ext cx="6596063" cy="793066"/>
              <a:chOff x="942975" y="2016524"/>
              <a:chExt cx="6596063" cy="793066"/>
            </a:xfrm>
          </p:grpSpPr>
          <p:sp>
            <p:nvSpPr>
              <p:cNvPr id="12" name="Rectángulo: esquinas redondeadas 11">
                <a:extLst>
                  <a:ext uri="{FF2B5EF4-FFF2-40B4-BE49-F238E27FC236}">
                    <a16:creationId xmlns:a16="http://schemas.microsoft.com/office/drawing/2014/main" id="{0C07F228-1B22-D93F-BB44-02E38E4A453E}"/>
                  </a:ext>
                </a:extLst>
              </p:cNvPr>
              <p:cNvSpPr/>
              <p:nvPr/>
            </p:nvSpPr>
            <p:spPr>
              <a:xfrm>
                <a:off x="942975" y="2016524"/>
                <a:ext cx="6596063" cy="793066"/>
              </a:xfrm>
              <a:prstGeom prst="roundRect">
                <a:avLst>
                  <a:gd name="adj" fmla="val 10000"/>
                </a:avLst>
              </a:prstGeom>
            </p:spPr>
            <p:style>
              <a:lnRef idx="0">
                <a:schemeClr val="dk1">
                  <a:hueOff val="0"/>
                  <a:satOff val="0"/>
                  <a:lumOff val="0"/>
                  <a:alphaOff val="0"/>
                </a:schemeClr>
              </a:lnRef>
              <a:fillRef idx="1">
                <a:schemeClr val="bg1">
                  <a:lumMod val="95000"/>
                  <a:hueOff val="0"/>
                  <a:satOff val="0"/>
                  <a:lumOff val="0"/>
                  <a:alphaOff val="0"/>
                </a:schemeClr>
              </a:fillRef>
              <a:effectRef idx="0">
                <a:schemeClr val="bg1">
                  <a:lumMod val="95000"/>
                  <a:hueOff val="0"/>
                  <a:satOff val="0"/>
                  <a:lumOff val="0"/>
                  <a:alphaOff val="0"/>
                </a:schemeClr>
              </a:effectRef>
              <a:fontRef idx="minor">
                <a:schemeClr val="dk1">
                  <a:hueOff val="0"/>
                  <a:satOff val="0"/>
                  <a:lumOff val="0"/>
                  <a:alphaOff val="0"/>
                </a:schemeClr>
              </a:fontRef>
            </p:style>
            <p:txBody>
              <a:bodyPr/>
              <a:lstStyle/>
              <a:p>
                <a:endParaRPr lang="es-AR"/>
              </a:p>
            </p:txBody>
          </p:sp>
          <p:sp>
            <p:nvSpPr>
              <p:cNvPr id="13" name="Rectángulo 12" descr="Help">
                <a:extLst>
                  <a:ext uri="{FF2B5EF4-FFF2-40B4-BE49-F238E27FC236}">
                    <a16:creationId xmlns:a16="http://schemas.microsoft.com/office/drawing/2014/main" id="{E7F5FDB0-641E-8B88-798E-382960CE1FE9}"/>
                  </a:ext>
                </a:extLst>
              </p:cNvPr>
              <p:cNvSpPr/>
              <p:nvPr/>
            </p:nvSpPr>
            <p:spPr>
              <a:xfrm>
                <a:off x="1139922" y="2114121"/>
                <a:ext cx="495116" cy="517302"/>
              </a:xfrm>
              <a:prstGeom prst="rect">
                <a:avLst/>
              </a:prstGeom>
              <a: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a:noFill/>
              </a:ln>
            </p:spPr>
            <p:style>
              <a:lnRef idx="2">
                <a:scrgbClr r="0" g="0" b="0"/>
              </a:lnRef>
              <a:fillRef idx="1">
                <a:scrgbClr r="0" g="0" b="0"/>
              </a:fillRef>
              <a:effectRef idx="0">
                <a:schemeClr val="accent4">
                  <a:hueOff val="0"/>
                  <a:satOff val="0"/>
                  <a:lumOff val="0"/>
                  <a:alphaOff val="0"/>
                </a:schemeClr>
              </a:effectRef>
              <a:fontRef idx="minor">
                <a:schemeClr val="lt1"/>
              </a:fontRef>
            </p:style>
            <p:txBody>
              <a:bodyPr/>
              <a:lstStyle/>
              <a:p>
                <a:endParaRPr lang="es-AR"/>
              </a:p>
            </p:txBody>
          </p:sp>
        </p:grpSp>
        <p:sp>
          <p:nvSpPr>
            <p:cNvPr id="14" name="Forma libre: forma 13">
              <a:extLst>
                <a:ext uri="{FF2B5EF4-FFF2-40B4-BE49-F238E27FC236}">
                  <a16:creationId xmlns:a16="http://schemas.microsoft.com/office/drawing/2014/main" id="{FCBBFB5B-F573-16D1-4052-E102981A5445}"/>
                </a:ext>
              </a:extLst>
            </p:cNvPr>
            <p:cNvSpPr/>
            <p:nvPr/>
          </p:nvSpPr>
          <p:spPr>
            <a:xfrm>
              <a:off x="1858967" y="2016524"/>
              <a:ext cx="5680071" cy="793066"/>
            </a:xfrm>
            <a:custGeom>
              <a:avLst/>
              <a:gdLst>
                <a:gd name="connsiteX0" fmla="*/ 0 w 4858476"/>
                <a:gd name="connsiteY0" fmla="*/ 0 h 678353"/>
                <a:gd name="connsiteX1" fmla="*/ 4858476 w 4858476"/>
                <a:gd name="connsiteY1" fmla="*/ 0 h 678353"/>
                <a:gd name="connsiteX2" fmla="*/ 4858476 w 4858476"/>
                <a:gd name="connsiteY2" fmla="*/ 678353 h 678353"/>
                <a:gd name="connsiteX3" fmla="*/ 0 w 4858476"/>
                <a:gd name="connsiteY3" fmla="*/ 678353 h 678353"/>
                <a:gd name="connsiteX4" fmla="*/ 0 w 4858476"/>
                <a:gd name="connsiteY4" fmla="*/ 0 h 6783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58476" h="678353">
                  <a:moveTo>
                    <a:pt x="0" y="0"/>
                  </a:moveTo>
                  <a:lnTo>
                    <a:pt x="4858476" y="0"/>
                  </a:lnTo>
                  <a:lnTo>
                    <a:pt x="4858476" y="678353"/>
                  </a:lnTo>
                  <a:lnTo>
                    <a:pt x="0" y="678353"/>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792" tIns="71792" rIns="71792" bIns="71792" numCol="1" spcCol="1270" anchor="ctr" anchorCtr="0">
              <a:noAutofit/>
            </a:bodyPr>
            <a:lstStyle/>
            <a:p>
              <a:pPr defTabSz="979678">
                <a:lnSpc>
                  <a:spcPct val="90000"/>
                </a:lnSpc>
                <a:spcBef>
                  <a:spcPct val="0"/>
                </a:spcBef>
                <a:spcAft>
                  <a:spcPct val="35000"/>
                </a:spcAft>
              </a:pPr>
              <a:r>
                <a:rPr lang="es-AR" sz="2204" kern="1200" dirty="0">
                  <a:solidFill>
                    <a:schemeClr val="tx1">
                      <a:hueOff val="0"/>
                      <a:satOff val="0"/>
                      <a:lumOff val="0"/>
                      <a:alphaOff val="0"/>
                    </a:schemeClr>
                  </a:solidFill>
                  <a:latin typeface="+mn-lt"/>
                  <a:ea typeface="+mn-ea"/>
                  <a:cs typeface="+mn-cs"/>
                </a:rPr>
                <a:t>2- Hipótesis/ Preguntas de interés.</a:t>
              </a:r>
              <a:endParaRPr lang="en-US" sz="1900" kern="1200" dirty="0"/>
            </a:p>
          </p:txBody>
        </p:sp>
      </p:grpSp>
      <p:grpSp>
        <p:nvGrpSpPr>
          <p:cNvPr id="10" name="Grupo 9">
            <a:extLst>
              <a:ext uri="{FF2B5EF4-FFF2-40B4-BE49-F238E27FC236}">
                <a16:creationId xmlns:a16="http://schemas.microsoft.com/office/drawing/2014/main" id="{C67C47B3-CB56-8341-ACE6-EC5BDDD7F8C5}"/>
              </a:ext>
            </a:extLst>
          </p:cNvPr>
          <p:cNvGrpSpPr/>
          <p:nvPr/>
        </p:nvGrpSpPr>
        <p:grpSpPr>
          <a:xfrm>
            <a:off x="942974" y="1971840"/>
            <a:ext cx="6615071" cy="837750"/>
            <a:chOff x="942974" y="1971840"/>
            <a:chExt cx="6615071" cy="837750"/>
          </a:xfrm>
        </p:grpSpPr>
        <p:grpSp>
          <p:nvGrpSpPr>
            <p:cNvPr id="4" name="Grupo 3">
              <a:extLst>
                <a:ext uri="{FF2B5EF4-FFF2-40B4-BE49-F238E27FC236}">
                  <a16:creationId xmlns:a16="http://schemas.microsoft.com/office/drawing/2014/main" id="{76A233F1-C213-BF9A-08D3-E43DC30169B2}"/>
                </a:ext>
              </a:extLst>
            </p:cNvPr>
            <p:cNvGrpSpPr/>
            <p:nvPr/>
          </p:nvGrpSpPr>
          <p:grpSpPr>
            <a:xfrm>
              <a:off x="942974" y="2016524"/>
              <a:ext cx="6596063" cy="793066"/>
              <a:chOff x="942975" y="3007858"/>
              <a:chExt cx="6596063" cy="793066"/>
            </a:xfrm>
          </p:grpSpPr>
          <p:sp>
            <p:nvSpPr>
              <p:cNvPr id="15" name="Rectángulo: esquinas redondeadas 14">
                <a:extLst>
                  <a:ext uri="{FF2B5EF4-FFF2-40B4-BE49-F238E27FC236}">
                    <a16:creationId xmlns:a16="http://schemas.microsoft.com/office/drawing/2014/main" id="{4A39C9B4-F422-5339-99AA-D5B1DAB90FE9}"/>
                  </a:ext>
                </a:extLst>
              </p:cNvPr>
              <p:cNvSpPr/>
              <p:nvPr/>
            </p:nvSpPr>
            <p:spPr>
              <a:xfrm>
                <a:off x="942975" y="3007858"/>
                <a:ext cx="6596063" cy="793066"/>
              </a:xfrm>
              <a:prstGeom prst="roundRect">
                <a:avLst>
                  <a:gd name="adj" fmla="val 10000"/>
                </a:avLst>
              </a:prstGeom>
            </p:spPr>
            <p:style>
              <a:lnRef idx="0">
                <a:schemeClr val="dk1">
                  <a:hueOff val="0"/>
                  <a:satOff val="0"/>
                  <a:lumOff val="0"/>
                  <a:alphaOff val="0"/>
                </a:schemeClr>
              </a:lnRef>
              <a:fillRef idx="1">
                <a:schemeClr val="bg1">
                  <a:lumMod val="95000"/>
                  <a:hueOff val="0"/>
                  <a:satOff val="0"/>
                  <a:lumOff val="0"/>
                  <a:alphaOff val="0"/>
                </a:schemeClr>
              </a:fillRef>
              <a:effectRef idx="0">
                <a:schemeClr val="bg1">
                  <a:lumMod val="95000"/>
                  <a:hueOff val="0"/>
                  <a:satOff val="0"/>
                  <a:lumOff val="0"/>
                  <a:alphaOff val="0"/>
                </a:schemeClr>
              </a:effectRef>
              <a:fontRef idx="minor">
                <a:schemeClr val="dk1">
                  <a:hueOff val="0"/>
                  <a:satOff val="0"/>
                  <a:lumOff val="0"/>
                  <a:alphaOff val="0"/>
                </a:schemeClr>
              </a:fontRef>
            </p:style>
            <p:txBody>
              <a:bodyPr/>
              <a:lstStyle/>
              <a:p>
                <a:endParaRPr lang="es-AR"/>
              </a:p>
            </p:txBody>
          </p:sp>
          <p:sp>
            <p:nvSpPr>
              <p:cNvPr id="16" name="Rectángulo 15" descr="Base de datos">
                <a:extLst>
                  <a:ext uri="{FF2B5EF4-FFF2-40B4-BE49-F238E27FC236}">
                    <a16:creationId xmlns:a16="http://schemas.microsoft.com/office/drawing/2014/main" id="{A3CE04E1-A85B-C9FD-8ADA-C8BC502008EB}"/>
                  </a:ext>
                </a:extLst>
              </p:cNvPr>
              <p:cNvSpPr/>
              <p:nvPr/>
            </p:nvSpPr>
            <p:spPr>
              <a:xfrm>
                <a:off x="1073072" y="3186259"/>
                <a:ext cx="676086" cy="502379"/>
              </a:xfrm>
              <a:prstGeom prst="rect">
                <a:avLst/>
              </a:prstGeom>
              <a: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a:ln>
                <a:noFill/>
              </a:ln>
            </p:spPr>
            <p:style>
              <a:lnRef idx="2">
                <a:scrgbClr r="0" g="0" b="0"/>
              </a:lnRef>
              <a:fillRef idx="1">
                <a:scrgbClr r="0" g="0" b="0"/>
              </a:fillRef>
              <a:effectRef idx="0">
                <a:schemeClr val="accent5">
                  <a:hueOff val="0"/>
                  <a:satOff val="0"/>
                  <a:lumOff val="0"/>
                  <a:alphaOff val="0"/>
                </a:schemeClr>
              </a:effectRef>
              <a:fontRef idx="minor">
                <a:schemeClr val="lt1"/>
              </a:fontRef>
            </p:style>
            <p:txBody>
              <a:bodyPr/>
              <a:lstStyle/>
              <a:p>
                <a:endParaRPr lang="es-AR"/>
              </a:p>
            </p:txBody>
          </p:sp>
        </p:grpSp>
        <p:sp>
          <p:nvSpPr>
            <p:cNvPr id="17" name="Forma libre: forma 16">
              <a:extLst>
                <a:ext uri="{FF2B5EF4-FFF2-40B4-BE49-F238E27FC236}">
                  <a16:creationId xmlns:a16="http://schemas.microsoft.com/office/drawing/2014/main" id="{DE357663-CA54-3CB8-A4EE-24C140669B37}"/>
                </a:ext>
              </a:extLst>
            </p:cNvPr>
            <p:cNvSpPr/>
            <p:nvPr/>
          </p:nvSpPr>
          <p:spPr>
            <a:xfrm>
              <a:off x="1877974" y="1971840"/>
              <a:ext cx="5680071" cy="793066"/>
            </a:xfrm>
            <a:custGeom>
              <a:avLst/>
              <a:gdLst>
                <a:gd name="connsiteX0" fmla="*/ 0 w 4858476"/>
                <a:gd name="connsiteY0" fmla="*/ 0 h 678353"/>
                <a:gd name="connsiteX1" fmla="*/ 4858476 w 4858476"/>
                <a:gd name="connsiteY1" fmla="*/ 0 h 678353"/>
                <a:gd name="connsiteX2" fmla="*/ 4858476 w 4858476"/>
                <a:gd name="connsiteY2" fmla="*/ 678353 h 678353"/>
                <a:gd name="connsiteX3" fmla="*/ 0 w 4858476"/>
                <a:gd name="connsiteY3" fmla="*/ 678353 h 678353"/>
                <a:gd name="connsiteX4" fmla="*/ 0 w 4858476"/>
                <a:gd name="connsiteY4" fmla="*/ 0 h 6783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58476" h="678353">
                  <a:moveTo>
                    <a:pt x="0" y="0"/>
                  </a:moveTo>
                  <a:lnTo>
                    <a:pt x="4858476" y="0"/>
                  </a:lnTo>
                  <a:lnTo>
                    <a:pt x="4858476" y="678353"/>
                  </a:lnTo>
                  <a:lnTo>
                    <a:pt x="0" y="678353"/>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792" tIns="71792" rIns="71792" bIns="71792" numCol="1" spcCol="1270" anchor="ctr" anchorCtr="0">
              <a:noAutofit/>
            </a:bodyPr>
            <a:lstStyle/>
            <a:p>
              <a:pPr defTabSz="979678">
                <a:lnSpc>
                  <a:spcPct val="90000"/>
                </a:lnSpc>
                <a:spcBef>
                  <a:spcPct val="0"/>
                </a:spcBef>
                <a:spcAft>
                  <a:spcPct val="35000"/>
                </a:spcAft>
              </a:pPr>
              <a:r>
                <a:rPr lang="es-AR" sz="2204" kern="1200" dirty="0">
                  <a:solidFill>
                    <a:schemeClr val="tx1">
                      <a:hueOff val="0"/>
                      <a:satOff val="0"/>
                      <a:lumOff val="0"/>
                      <a:alphaOff val="0"/>
                    </a:schemeClr>
                  </a:solidFill>
                  <a:latin typeface="+mn-lt"/>
                  <a:ea typeface="+mn-ea"/>
                  <a:cs typeface="+mn-cs"/>
                </a:rPr>
                <a:t>3- </a:t>
              </a:r>
              <a:r>
                <a:rPr lang="es-AR" sz="2204" kern="1200" dirty="0" err="1">
                  <a:solidFill>
                    <a:schemeClr val="tx1">
                      <a:hueOff val="0"/>
                      <a:satOff val="0"/>
                      <a:lumOff val="0"/>
                      <a:alphaOff val="0"/>
                    </a:schemeClr>
                  </a:solidFill>
                  <a:latin typeface="+mn-lt"/>
                  <a:ea typeface="+mn-ea"/>
                  <a:cs typeface="+mn-cs"/>
                </a:rPr>
                <a:t>Metadata</a:t>
              </a:r>
              <a:r>
                <a:rPr lang="es-AR" sz="2204" kern="1200" dirty="0">
                  <a:solidFill>
                    <a:schemeClr val="tx1">
                      <a:hueOff val="0"/>
                      <a:satOff val="0"/>
                      <a:lumOff val="0"/>
                      <a:alphaOff val="0"/>
                    </a:schemeClr>
                  </a:solidFill>
                  <a:latin typeface="+mn-lt"/>
                  <a:ea typeface="+mn-ea"/>
                  <a:cs typeface="+mn-cs"/>
                </a:rPr>
                <a:t>.</a:t>
              </a:r>
              <a:endParaRPr lang="en-US" sz="1900" kern="1200" dirty="0"/>
            </a:p>
          </p:txBody>
        </p:sp>
      </p:grpSp>
      <p:grpSp>
        <p:nvGrpSpPr>
          <p:cNvPr id="25" name="Grupo 24">
            <a:extLst>
              <a:ext uri="{FF2B5EF4-FFF2-40B4-BE49-F238E27FC236}">
                <a16:creationId xmlns:a16="http://schemas.microsoft.com/office/drawing/2014/main" id="{6BEEF1BA-C866-608F-CF8C-DDC1F947945B}"/>
              </a:ext>
            </a:extLst>
          </p:cNvPr>
          <p:cNvGrpSpPr/>
          <p:nvPr/>
        </p:nvGrpSpPr>
        <p:grpSpPr>
          <a:xfrm>
            <a:off x="942973" y="2978684"/>
            <a:ext cx="6596063" cy="793066"/>
            <a:chOff x="942975" y="3999191"/>
            <a:chExt cx="6596063" cy="793066"/>
          </a:xfrm>
        </p:grpSpPr>
        <p:grpSp>
          <p:nvGrpSpPr>
            <p:cNvPr id="5" name="Grupo 4">
              <a:extLst>
                <a:ext uri="{FF2B5EF4-FFF2-40B4-BE49-F238E27FC236}">
                  <a16:creationId xmlns:a16="http://schemas.microsoft.com/office/drawing/2014/main" id="{CC81DAAC-536E-30F1-E9A1-401BA917F175}"/>
                </a:ext>
              </a:extLst>
            </p:cNvPr>
            <p:cNvGrpSpPr/>
            <p:nvPr/>
          </p:nvGrpSpPr>
          <p:grpSpPr>
            <a:xfrm>
              <a:off x="942975" y="3999191"/>
              <a:ext cx="6596063" cy="793066"/>
              <a:chOff x="942975" y="3999191"/>
              <a:chExt cx="6596063" cy="793066"/>
            </a:xfrm>
          </p:grpSpPr>
          <p:sp>
            <p:nvSpPr>
              <p:cNvPr id="18" name="Rectángulo: esquinas redondeadas 17">
                <a:extLst>
                  <a:ext uri="{FF2B5EF4-FFF2-40B4-BE49-F238E27FC236}">
                    <a16:creationId xmlns:a16="http://schemas.microsoft.com/office/drawing/2014/main" id="{86A226E2-23E2-C762-C28E-F1032770985D}"/>
                  </a:ext>
                </a:extLst>
              </p:cNvPr>
              <p:cNvSpPr/>
              <p:nvPr/>
            </p:nvSpPr>
            <p:spPr>
              <a:xfrm>
                <a:off x="942975" y="3999191"/>
                <a:ext cx="6596063" cy="793066"/>
              </a:xfrm>
              <a:prstGeom prst="roundRect">
                <a:avLst>
                  <a:gd name="adj" fmla="val 10000"/>
                </a:avLst>
              </a:prstGeom>
            </p:spPr>
            <p:style>
              <a:lnRef idx="0">
                <a:schemeClr val="dk1">
                  <a:hueOff val="0"/>
                  <a:satOff val="0"/>
                  <a:lumOff val="0"/>
                  <a:alphaOff val="0"/>
                </a:schemeClr>
              </a:lnRef>
              <a:fillRef idx="1">
                <a:schemeClr val="bg1">
                  <a:lumMod val="95000"/>
                  <a:hueOff val="0"/>
                  <a:satOff val="0"/>
                  <a:lumOff val="0"/>
                  <a:alphaOff val="0"/>
                </a:schemeClr>
              </a:fillRef>
              <a:effectRef idx="0">
                <a:schemeClr val="bg1">
                  <a:lumMod val="95000"/>
                  <a:hueOff val="0"/>
                  <a:satOff val="0"/>
                  <a:lumOff val="0"/>
                  <a:alphaOff val="0"/>
                </a:schemeClr>
              </a:effectRef>
              <a:fontRef idx="minor">
                <a:schemeClr val="dk1">
                  <a:hueOff val="0"/>
                  <a:satOff val="0"/>
                  <a:lumOff val="0"/>
                  <a:alphaOff val="0"/>
                </a:schemeClr>
              </a:fontRef>
            </p:style>
            <p:txBody>
              <a:bodyPr/>
              <a:lstStyle/>
              <a:p>
                <a:endParaRPr lang="es-AR"/>
              </a:p>
            </p:txBody>
          </p:sp>
          <p:sp>
            <p:nvSpPr>
              <p:cNvPr id="19" name="Rectángulo 18" descr="Pie chart">
                <a:extLst>
                  <a:ext uri="{FF2B5EF4-FFF2-40B4-BE49-F238E27FC236}">
                    <a16:creationId xmlns:a16="http://schemas.microsoft.com/office/drawing/2014/main" id="{83809FCB-76CB-FF2F-0B18-D564A76E72DB}"/>
                  </a:ext>
                </a:extLst>
              </p:cNvPr>
              <p:cNvSpPr/>
              <p:nvPr/>
            </p:nvSpPr>
            <p:spPr>
              <a:xfrm>
                <a:off x="1125309" y="4145082"/>
                <a:ext cx="566281" cy="517264"/>
              </a:xfrm>
              <a:prstGeom prst="rect">
                <a:avLst/>
              </a:prstGeom>
              <a: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a:blipFill>
              <a:ln>
                <a:noFill/>
              </a:ln>
            </p:spPr>
            <p:style>
              <a:lnRef idx="2">
                <a:scrgbClr r="0" g="0" b="0"/>
              </a:lnRef>
              <a:fillRef idx="1">
                <a:scrgbClr r="0" g="0" b="0"/>
              </a:fillRef>
              <a:effectRef idx="0">
                <a:schemeClr val="accent6">
                  <a:hueOff val="0"/>
                  <a:satOff val="0"/>
                  <a:lumOff val="0"/>
                  <a:alphaOff val="0"/>
                </a:schemeClr>
              </a:effectRef>
              <a:fontRef idx="minor">
                <a:schemeClr val="lt1"/>
              </a:fontRef>
            </p:style>
            <p:txBody>
              <a:bodyPr/>
              <a:lstStyle/>
              <a:p>
                <a:endParaRPr lang="es-AR"/>
              </a:p>
            </p:txBody>
          </p:sp>
        </p:grpSp>
        <p:sp>
          <p:nvSpPr>
            <p:cNvPr id="20" name="Forma libre: forma 19">
              <a:extLst>
                <a:ext uri="{FF2B5EF4-FFF2-40B4-BE49-F238E27FC236}">
                  <a16:creationId xmlns:a16="http://schemas.microsoft.com/office/drawing/2014/main" id="{6AF24529-D691-1586-3267-55D2D163C54B}"/>
                </a:ext>
              </a:extLst>
            </p:cNvPr>
            <p:cNvSpPr/>
            <p:nvPr/>
          </p:nvSpPr>
          <p:spPr>
            <a:xfrm>
              <a:off x="1858967" y="3999191"/>
              <a:ext cx="5680071" cy="793066"/>
            </a:xfrm>
            <a:custGeom>
              <a:avLst/>
              <a:gdLst>
                <a:gd name="connsiteX0" fmla="*/ 0 w 4858476"/>
                <a:gd name="connsiteY0" fmla="*/ 0 h 678353"/>
                <a:gd name="connsiteX1" fmla="*/ 4858476 w 4858476"/>
                <a:gd name="connsiteY1" fmla="*/ 0 h 678353"/>
                <a:gd name="connsiteX2" fmla="*/ 4858476 w 4858476"/>
                <a:gd name="connsiteY2" fmla="*/ 678353 h 678353"/>
                <a:gd name="connsiteX3" fmla="*/ 0 w 4858476"/>
                <a:gd name="connsiteY3" fmla="*/ 678353 h 678353"/>
                <a:gd name="connsiteX4" fmla="*/ 0 w 4858476"/>
                <a:gd name="connsiteY4" fmla="*/ 0 h 6783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58476" h="678353">
                  <a:moveTo>
                    <a:pt x="0" y="0"/>
                  </a:moveTo>
                  <a:lnTo>
                    <a:pt x="4858476" y="0"/>
                  </a:lnTo>
                  <a:lnTo>
                    <a:pt x="4858476" y="678353"/>
                  </a:lnTo>
                  <a:lnTo>
                    <a:pt x="0" y="678353"/>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792" tIns="71792" rIns="71792" bIns="71792" numCol="1" spcCol="1270" anchor="ctr" anchorCtr="0">
              <a:noAutofit/>
            </a:bodyPr>
            <a:lstStyle/>
            <a:p>
              <a:pPr defTabSz="979678">
                <a:lnSpc>
                  <a:spcPct val="90000"/>
                </a:lnSpc>
                <a:spcBef>
                  <a:spcPct val="0"/>
                </a:spcBef>
                <a:spcAft>
                  <a:spcPct val="35000"/>
                </a:spcAft>
              </a:pPr>
              <a:r>
                <a:rPr lang="es-AR" sz="2204" kern="1200" dirty="0">
                  <a:solidFill>
                    <a:schemeClr val="tx1">
                      <a:hueOff val="0"/>
                      <a:satOff val="0"/>
                      <a:lumOff val="0"/>
                      <a:alphaOff val="0"/>
                    </a:schemeClr>
                  </a:solidFill>
                  <a:latin typeface="+mn-lt"/>
                  <a:ea typeface="+mn-ea"/>
                  <a:cs typeface="+mn-cs"/>
                </a:rPr>
                <a:t>4- Análisis exploratorio.</a:t>
              </a:r>
              <a:endParaRPr lang="en-US" sz="1900" kern="1200" dirty="0"/>
            </a:p>
          </p:txBody>
        </p:sp>
      </p:grpSp>
      <p:grpSp>
        <p:nvGrpSpPr>
          <p:cNvPr id="26" name="Grupo 25">
            <a:extLst>
              <a:ext uri="{FF2B5EF4-FFF2-40B4-BE49-F238E27FC236}">
                <a16:creationId xmlns:a16="http://schemas.microsoft.com/office/drawing/2014/main" id="{3A18A9FF-483E-797D-9940-B93BFA31EDBF}"/>
              </a:ext>
            </a:extLst>
          </p:cNvPr>
          <p:cNvGrpSpPr/>
          <p:nvPr/>
        </p:nvGrpSpPr>
        <p:grpSpPr>
          <a:xfrm>
            <a:off x="942972" y="5605151"/>
            <a:ext cx="6596063" cy="793066"/>
            <a:chOff x="942975" y="4990525"/>
            <a:chExt cx="6596063" cy="793066"/>
          </a:xfrm>
        </p:grpSpPr>
        <p:grpSp>
          <p:nvGrpSpPr>
            <p:cNvPr id="6" name="Grupo 5">
              <a:extLst>
                <a:ext uri="{FF2B5EF4-FFF2-40B4-BE49-F238E27FC236}">
                  <a16:creationId xmlns:a16="http://schemas.microsoft.com/office/drawing/2014/main" id="{66997EFB-4FD0-621A-42A5-2AD04CEA88CD}"/>
                </a:ext>
              </a:extLst>
            </p:cNvPr>
            <p:cNvGrpSpPr/>
            <p:nvPr/>
          </p:nvGrpSpPr>
          <p:grpSpPr>
            <a:xfrm>
              <a:off x="942975" y="4990525"/>
              <a:ext cx="6596063" cy="793066"/>
              <a:chOff x="942975" y="4990525"/>
              <a:chExt cx="6596063" cy="793066"/>
            </a:xfrm>
          </p:grpSpPr>
          <p:sp>
            <p:nvSpPr>
              <p:cNvPr id="21" name="Rectángulo: esquinas redondeadas 20">
                <a:extLst>
                  <a:ext uri="{FF2B5EF4-FFF2-40B4-BE49-F238E27FC236}">
                    <a16:creationId xmlns:a16="http://schemas.microsoft.com/office/drawing/2014/main" id="{0C57B60C-933F-8CC4-0175-A77AB991D5B9}"/>
                  </a:ext>
                </a:extLst>
              </p:cNvPr>
              <p:cNvSpPr/>
              <p:nvPr/>
            </p:nvSpPr>
            <p:spPr>
              <a:xfrm>
                <a:off x="942975" y="4990525"/>
                <a:ext cx="6596063" cy="793066"/>
              </a:xfrm>
              <a:prstGeom prst="roundRect">
                <a:avLst>
                  <a:gd name="adj" fmla="val 10000"/>
                </a:avLst>
              </a:prstGeom>
            </p:spPr>
            <p:style>
              <a:lnRef idx="0">
                <a:schemeClr val="dk1">
                  <a:hueOff val="0"/>
                  <a:satOff val="0"/>
                  <a:lumOff val="0"/>
                  <a:alphaOff val="0"/>
                </a:schemeClr>
              </a:lnRef>
              <a:fillRef idx="1">
                <a:schemeClr val="bg1">
                  <a:lumMod val="95000"/>
                  <a:hueOff val="0"/>
                  <a:satOff val="0"/>
                  <a:lumOff val="0"/>
                  <a:alphaOff val="0"/>
                </a:schemeClr>
              </a:fillRef>
              <a:effectRef idx="0">
                <a:schemeClr val="bg1">
                  <a:lumMod val="95000"/>
                  <a:hueOff val="0"/>
                  <a:satOff val="0"/>
                  <a:lumOff val="0"/>
                  <a:alphaOff val="0"/>
                </a:schemeClr>
              </a:effectRef>
              <a:fontRef idx="minor">
                <a:schemeClr val="dk1">
                  <a:hueOff val="0"/>
                  <a:satOff val="0"/>
                  <a:lumOff val="0"/>
                  <a:alphaOff val="0"/>
                </a:schemeClr>
              </a:fontRef>
            </p:style>
            <p:txBody>
              <a:bodyPr/>
              <a:lstStyle/>
              <a:p>
                <a:endParaRPr lang="es-AR"/>
              </a:p>
            </p:txBody>
          </p:sp>
          <p:sp>
            <p:nvSpPr>
              <p:cNvPr id="22" name="Rectángulo 21" descr="Bombilla">
                <a:extLst>
                  <a:ext uri="{FF2B5EF4-FFF2-40B4-BE49-F238E27FC236}">
                    <a16:creationId xmlns:a16="http://schemas.microsoft.com/office/drawing/2014/main" id="{6B99A400-B95C-D6C2-3DAB-2362D0AC52CB}"/>
                  </a:ext>
                </a:extLst>
              </p:cNvPr>
              <p:cNvSpPr/>
              <p:nvPr/>
            </p:nvSpPr>
            <p:spPr>
              <a:xfrm>
                <a:off x="1182878" y="5168965"/>
                <a:ext cx="436186" cy="436186"/>
              </a:xfrm>
              <a:prstGeom prst="rect">
                <a:avLst/>
              </a:prstGeom>
              <a: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a:blipFill>
              <a:ln>
                <a:noFill/>
              </a:ln>
            </p:spPr>
            <p:style>
              <a:lnRef idx="2">
                <a:scrgbClr r="0" g="0" b="0"/>
              </a:lnRef>
              <a:fillRef idx="1">
                <a:scrgbClr r="0" g="0" b="0"/>
              </a:fillRef>
              <a:effectRef idx="0">
                <a:schemeClr val="accent2">
                  <a:hueOff val="0"/>
                  <a:satOff val="0"/>
                  <a:lumOff val="0"/>
                  <a:alphaOff val="0"/>
                </a:schemeClr>
              </a:effectRef>
              <a:fontRef idx="minor">
                <a:schemeClr val="lt1"/>
              </a:fontRef>
            </p:style>
            <p:txBody>
              <a:bodyPr/>
              <a:lstStyle/>
              <a:p>
                <a:endParaRPr lang="es-AR"/>
              </a:p>
            </p:txBody>
          </p:sp>
        </p:grpSp>
        <p:sp>
          <p:nvSpPr>
            <p:cNvPr id="23" name="Forma libre: forma 22">
              <a:extLst>
                <a:ext uri="{FF2B5EF4-FFF2-40B4-BE49-F238E27FC236}">
                  <a16:creationId xmlns:a16="http://schemas.microsoft.com/office/drawing/2014/main" id="{36E586D8-2493-B812-3279-96209F4D0F4D}"/>
                </a:ext>
              </a:extLst>
            </p:cNvPr>
            <p:cNvSpPr/>
            <p:nvPr/>
          </p:nvSpPr>
          <p:spPr>
            <a:xfrm>
              <a:off x="1858967" y="4990525"/>
              <a:ext cx="5680071" cy="793066"/>
            </a:xfrm>
            <a:custGeom>
              <a:avLst/>
              <a:gdLst>
                <a:gd name="connsiteX0" fmla="*/ 0 w 4858476"/>
                <a:gd name="connsiteY0" fmla="*/ 0 h 678353"/>
                <a:gd name="connsiteX1" fmla="*/ 4858476 w 4858476"/>
                <a:gd name="connsiteY1" fmla="*/ 0 h 678353"/>
                <a:gd name="connsiteX2" fmla="*/ 4858476 w 4858476"/>
                <a:gd name="connsiteY2" fmla="*/ 678353 h 678353"/>
                <a:gd name="connsiteX3" fmla="*/ 0 w 4858476"/>
                <a:gd name="connsiteY3" fmla="*/ 678353 h 678353"/>
                <a:gd name="connsiteX4" fmla="*/ 0 w 4858476"/>
                <a:gd name="connsiteY4" fmla="*/ 0 h 6783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58476" h="678353">
                  <a:moveTo>
                    <a:pt x="0" y="0"/>
                  </a:moveTo>
                  <a:lnTo>
                    <a:pt x="4858476" y="0"/>
                  </a:lnTo>
                  <a:lnTo>
                    <a:pt x="4858476" y="678353"/>
                  </a:lnTo>
                  <a:lnTo>
                    <a:pt x="0" y="678353"/>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792" tIns="71792" rIns="71792" bIns="71792" numCol="1" spcCol="1270" anchor="ctr" anchorCtr="0">
              <a:noAutofit/>
            </a:bodyPr>
            <a:lstStyle/>
            <a:p>
              <a:pPr defTabSz="979678">
                <a:lnSpc>
                  <a:spcPct val="90000"/>
                </a:lnSpc>
                <a:spcBef>
                  <a:spcPct val="0"/>
                </a:spcBef>
                <a:spcAft>
                  <a:spcPct val="35000"/>
                </a:spcAft>
              </a:pPr>
              <a:r>
                <a:rPr lang="es-AR" sz="2204" kern="1200" dirty="0">
                  <a:solidFill>
                    <a:schemeClr val="tx1">
                      <a:hueOff val="0"/>
                      <a:satOff val="0"/>
                      <a:lumOff val="0"/>
                      <a:alphaOff val="0"/>
                    </a:schemeClr>
                  </a:solidFill>
                  <a:latin typeface="+mn-lt"/>
                  <a:ea typeface="+mn-ea"/>
                  <a:cs typeface="+mn-cs"/>
                </a:rPr>
                <a:t>7- Conclusión.</a:t>
              </a:r>
              <a:endParaRPr lang="en-US" sz="1900" kern="1200" dirty="0"/>
            </a:p>
          </p:txBody>
        </p:sp>
      </p:grpSp>
      <p:grpSp>
        <p:nvGrpSpPr>
          <p:cNvPr id="42" name="Grupo 41">
            <a:extLst>
              <a:ext uri="{FF2B5EF4-FFF2-40B4-BE49-F238E27FC236}">
                <a16:creationId xmlns:a16="http://schemas.microsoft.com/office/drawing/2014/main" id="{7DD7C70B-259F-5399-14BC-C2A38F436394}"/>
              </a:ext>
            </a:extLst>
          </p:cNvPr>
          <p:cNvGrpSpPr/>
          <p:nvPr/>
        </p:nvGrpSpPr>
        <p:grpSpPr>
          <a:xfrm>
            <a:off x="942972" y="3920799"/>
            <a:ext cx="6596063" cy="793066"/>
            <a:chOff x="942972" y="3920799"/>
            <a:chExt cx="6596063" cy="793066"/>
          </a:xfrm>
        </p:grpSpPr>
        <p:grpSp>
          <p:nvGrpSpPr>
            <p:cNvPr id="28" name="Grupo 27">
              <a:extLst>
                <a:ext uri="{FF2B5EF4-FFF2-40B4-BE49-F238E27FC236}">
                  <a16:creationId xmlns:a16="http://schemas.microsoft.com/office/drawing/2014/main" id="{7DADCCB2-D0B9-A20F-C31D-577431192398}"/>
                </a:ext>
              </a:extLst>
            </p:cNvPr>
            <p:cNvGrpSpPr/>
            <p:nvPr/>
          </p:nvGrpSpPr>
          <p:grpSpPr>
            <a:xfrm>
              <a:off x="942972" y="3920799"/>
              <a:ext cx="6596063" cy="793066"/>
              <a:chOff x="942975" y="4990525"/>
              <a:chExt cx="6596063" cy="793066"/>
            </a:xfrm>
          </p:grpSpPr>
          <p:sp>
            <p:nvSpPr>
              <p:cNvPr id="31" name="Rectángulo: esquinas redondeadas 30">
                <a:extLst>
                  <a:ext uri="{FF2B5EF4-FFF2-40B4-BE49-F238E27FC236}">
                    <a16:creationId xmlns:a16="http://schemas.microsoft.com/office/drawing/2014/main" id="{4762F674-1782-E43E-4E36-C12E6634CD85}"/>
                  </a:ext>
                </a:extLst>
              </p:cNvPr>
              <p:cNvSpPr/>
              <p:nvPr/>
            </p:nvSpPr>
            <p:spPr>
              <a:xfrm>
                <a:off x="942975" y="4990525"/>
                <a:ext cx="6596063" cy="793066"/>
              </a:xfrm>
              <a:prstGeom prst="roundRect">
                <a:avLst>
                  <a:gd name="adj" fmla="val 10000"/>
                </a:avLst>
              </a:prstGeom>
            </p:spPr>
            <p:style>
              <a:lnRef idx="0">
                <a:schemeClr val="dk1">
                  <a:hueOff val="0"/>
                  <a:satOff val="0"/>
                  <a:lumOff val="0"/>
                  <a:alphaOff val="0"/>
                </a:schemeClr>
              </a:lnRef>
              <a:fillRef idx="1">
                <a:schemeClr val="bg1">
                  <a:lumMod val="95000"/>
                  <a:hueOff val="0"/>
                  <a:satOff val="0"/>
                  <a:lumOff val="0"/>
                  <a:alphaOff val="0"/>
                </a:schemeClr>
              </a:fillRef>
              <a:effectRef idx="0">
                <a:schemeClr val="bg1">
                  <a:lumMod val="95000"/>
                  <a:hueOff val="0"/>
                  <a:satOff val="0"/>
                  <a:lumOff val="0"/>
                  <a:alphaOff val="0"/>
                </a:schemeClr>
              </a:effectRef>
              <a:fontRef idx="minor">
                <a:schemeClr val="dk1">
                  <a:hueOff val="0"/>
                  <a:satOff val="0"/>
                  <a:lumOff val="0"/>
                  <a:alphaOff val="0"/>
                </a:schemeClr>
              </a:fontRef>
            </p:style>
            <p:txBody>
              <a:bodyPr/>
              <a:lstStyle/>
              <a:p>
                <a:endParaRPr lang="es-AR"/>
              </a:p>
            </p:txBody>
          </p:sp>
          <p:sp>
            <p:nvSpPr>
              <p:cNvPr id="30" name="Forma libre: forma 29">
                <a:extLst>
                  <a:ext uri="{FF2B5EF4-FFF2-40B4-BE49-F238E27FC236}">
                    <a16:creationId xmlns:a16="http://schemas.microsoft.com/office/drawing/2014/main" id="{1C1A8C58-9174-67AC-BA8A-6F66B51067FA}"/>
                  </a:ext>
                </a:extLst>
              </p:cNvPr>
              <p:cNvSpPr/>
              <p:nvPr/>
            </p:nvSpPr>
            <p:spPr>
              <a:xfrm>
                <a:off x="1858967" y="4990525"/>
                <a:ext cx="5680071" cy="793066"/>
              </a:xfrm>
              <a:custGeom>
                <a:avLst/>
                <a:gdLst>
                  <a:gd name="connsiteX0" fmla="*/ 0 w 4858476"/>
                  <a:gd name="connsiteY0" fmla="*/ 0 h 678353"/>
                  <a:gd name="connsiteX1" fmla="*/ 4858476 w 4858476"/>
                  <a:gd name="connsiteY1" fmla="*/ 0 h 678353"/>
                  <a:gd name="connsiteX2" fmla="*/ 4858476 w 4858476"/>
                  <a:gd name="connsiteY2" fmla="*/ 678353 h 678353"/>
                  <a:gd name="connsiteX3" fmla="*/ 0 w 4858476"/>
                  <a:gd name="connsiteY3" fmla="*/ 678353 h 678353"/>
                  <a:gd name="connsiteX4" fmla="*/ 0 w 4858476"/>
                  <a:gd name="connsiteY4" fmla="*/ 0 h 6783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58476" h="678353">
                    <a:moveTo>
                      <a:pt x="0" y="0"/>
                    </a:moveTo>
                    <a:lnTo>
                      <a:pt x="4858476" y="0"/>
                    </a:lnTo>
                    <a:lnTo>
                      <a:pt x="4858476" y="678353"/>
                    </a:lnTo>
                    <a:lnTo>
                      <a:pt x="0" y="678353"/>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792" tIns="71792" rIns="71792" bIns="71792" numCol="1" spcCol="1270" anchor="ctr" anchorCtr="0">
                <a:noAutofit/>
              </a:bodyPr>
              <a:lstStyle/>
              <a:p>
                <a:pPr defTabSz="979678">
                  <a:lnSpc>
                    <a:spcPct val="90000"/>
                  </a:lnSpc>
                  <a:spcBef>
                    <a:spcPct val="0"/>
                  </a:spcBef>
                  <a:spcAft>
                    <a:spcPct val="35000"/>
                  </a:spcAft>
                </a:pPr>
                <a:r>
                  <a:rPr lang="es-AR" sz="2204" kern="1200" dirty="0">
                    <a:solidFill>
                      <a:schemeClr val="tx1">
                        <a:hueOff val="0"/>
                        <a:satOff val="0"/>
                        <a:lumOff val="0"/>
                        <a:alphaOff val="0"/>
                      </a:schemeClr>
                    </a:solidFill>
                    <a:latin typeface="+mn-lt"/>
                    <a:ea typeface="+mn-ea"/>
                    <a:cs typeface="+mn-cs"/>
                  </a:rPr>
                  <a:t>5- Algoritmo elegido.</a:t>
                </a:r>
                <a:endParaRPr lang="en-US" sz="1900" kern="1200" dirty="0"/>
              </a:p>
            </p:txBody>
          </p:sp>
        </p:grpSp>
        <p:pic>
          <p:nvPicPr>
            <p:cNvPr id="41" name="Gráfico 40" descr="Flujo de trabajo con relleno sólido">
              <a:extLst>
                <a:ext uri="{FF2B5EF4-FFF2-40B4-BE49-F238E27FC236}">
                  <a16:creationId xmlns:a16="http://schemas.microsoft.com/office/drawing/2014/main" id="{C323E2C7-EE7C-0342-D214-512992A1914E}"/>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1020517" y="3982125"/>
              <a:ext cx="681233" cy="681233"/>
            </a:xfrm>
            <a:prstGeom prst="rect">
              <a:avLst/>
            </a:prstGeom>
          </p:spPr>
        </p:pic>
      </p:grpSp>
      <p:grpSp>
        <p:nvGrpSpPr>
          <p:cNvPr id="44" name="Grupo 43">
            <a:extLst>
              <a:ext uri="{FF2B5EF4-FFF2-40B4-BE49-F238E27FC236}">
                <a16:creationId xmlns:a16="http://schemas.microsoft.com/office/drawing/2014/main" id="{85D09A6C-BF6F-7BF1-3954-672C445221FA}"/>
              </a:ext>
            </a:extLst>
          </p:cNvPr>
          <p:cNvGrpSpPr/>
          <p:nvPr/>
        </p:nvGrpSpPr>
        <p:grpSpPr>
          <a:xfrm>
            <a:off x="942971" y="4748835"/>
            <a:ext cx="6596063" cy="793066"/>
            <a:chOff x="942971" y="4748835"/>
            <a:chExt cx="6596063" cy="793066"/>
          </a:xfrm>
        </p:grpSpPr>
        <p:grpSp>
          <p:nvGrpSpPr>
            <p:cNvPr id="35" name="Grupo 34">
              <a:extLst>
                <a:ext uri="{FF2B5EF4-FFF2-40B4-BE49-F238E27FC236}">
                  <a16:creationId xmlns:a16="http://schemas.microsoft.com/office/drawing/2014/main" id="{8F9B6559-07D0-2FB2-367F-2EDEB44CE09A}"/>
                </a:ext>
              </a:extLst>
            </p:cNvPr>
            <p:cNvGrpSpPr/>
            <p:nvPr/>
          </p:nvGrpSpPr>
          <p:grpSpPr>
            <a:xfrm>
              <a:off x="942971" y="4748835"/>
              <a:ext cx="6596063" cy="793066"/>
              <a:chOff x="942975" y="4990525"/>
              <a:chExt cx="6596063" cy="793066"/>
            </a:xfrm>
          </p:grpSpPr>
          <p:sp>
            <p:nvSpPr>
              <p:cNvPr id="39" name="Rectángulo: esquinas redondeadas 38">
                <a:extLst>
                  <a:ext uri="{FF2B5EF4-FFF2-40B4-BE49-F238E27FC236}">
                    <a16:creationId xmlns:a16="http://schemas.microsoft.com/office/drawing/2014/main" id="{90A0CF11-3247-67B6-C2B3-900720A0778B}"/>
                  </a:ext>
                </a:extLst>
              </p:cNvPr>
              <p:cNvSpPr/>
              <p:nvPr/>
            </p:nvSpPr>
            <p:spPr>
              <a:xfrm>
                <a:off x="942975" y="4990525"/>
                <a:ext cx="6596063" cy="793066"/>
              </a:xfrm>
              <a:prstGeom prst="roundRect">
                <a:avLst>
                  <a:gd name="adj" fmla="val 10000"/>
                </a:avLst>
              </a:prstGeom>
            </p:spPr>
            <p:style>
              <a:lnRef idx="0">
                <a:schemeClr val="dk1">
                  <a:hueOff val="0"/>
                  <a:satOff val="0"/>
                  <a:lumOff val="0"/>
                  <a:alphaOff val="0"/>
                </a:schemeClr>
              </a:lnRef>
              <a:fillRef idx="1">
                <a:schemeClr val="bg1">
                  <a:lumMod val="95000"/>
                  <a:hueOff val="0"/>
                  <a:satOff val="0"/>
                  <a:lumOff val="0"/>
                  <a:alphaOff val="0"/>
                </a:schemeClr>
              </a:fillRef>
              <a:effectRef idx="0">
                <a:schemeClr val="bg1">
                  <a:lumMod val="95000"/>
                  <a:hueOff val="0"/>
                  <a:satOff val="0"/>
                  <a:lumOff val="0"/>
                  <a:alphaOff val="0"/>
                </a:schemeClr>
              </a:effectRef>
              <a:fontRef idx="minor">
                <a:schemeClr val="dk1">
                  <a:hueOff val="0"/>
                  <a:satOff val="0"/>
                  <a:lumOff val="0"/>
                  <a:alphaOff val="0"/>
                </a:schemeClr>
              </a:fontRef>
            </p:style>
            <p:txBody>
              <a:bodyPr/>
              <a:lstStyle/>
              <a:p>
                <a:endParaRPr lang="es-AR"/>
              </a:p>
            </p:txBody>
          </p:sp>
          <p:sp>
            <p:nvSpPr>
              <p:cNvPr id="38" name="Forma libre: forma 37">
                <a:extLst>
                  <a:ext uri="{FF2B5EF4-FFF2-40B4-BE49-F238E27FC236}">
                    <a16:creationId xmlns:a16="http://schemas.microsoft.com/office/drawing/2014/main" id="{7E9E359A-3CE3-99D5-3425-237FE135DA53}"/>
                  </a:ext>
                </a:extLst>
              </p:cNvPr>
              <p:cNvSpPr/>
              <p:nvPr/>
            </p:nvSpPr>
            <p:spPr>
              <a:xfrm>
                <a:off x="1858967" y="4990525"/>
                <a:ext cx="5680071" cy="793066"/>
              </a:xfrm>
              <a:custGeom>
                <a:avLst/>
                <a:gdLst>
                  <a:gd name="connsiteX0" fmla="*/ 0 w 4858476"/>
                  <a:gd name="connsiteY0" fmla="*/ 0 h 678353"/>
                  <a:gd name="connsiteX1" fmla="*/ 4858476 w 4858476"/>
                  <a:gd name="connsiteY1" fmla="*/ 0 h 678353"/>
                  <a:gd name="connsiteX2" fmla="*/ 4858476 w 4858476"/>
                  <a:gd name="connsiteY2" fmla="*/ 678353 h 678353"/>
                  <a:gd name="connsiteX3" fmla="*/ 0 w 4858476"/>
                  <a:gd name="connsiteY3" fmla="*/ 678353 h 678353"/>
                  <a:gd name="connsiteX4" fmla="*/ 0 w 4858476"/>
                  <a:gd name="connsiteY4" fmla="*/ 0 h 6783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58476" h="678353">
                    <a:moveTo>
                      <a:pt x="0" y="0"/>
                    </a:moveTo>
                    <a:lnTo>
                      <a:pt x="4858476" y="0"/>
                    </a:lnTo>
                    <a:lnTo>
                      <a:pt x="4858476" y="678353"/>
                    </a:lnTo>
                    <a:lnTo>
                      <a:pt x="0" y="678353"/>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792" tIns="71792" rIns="71792" bIns="71792" numCol="1" spcCol="1270" anchor="ctr" anchorCtr="0">
                <a:noAutofit/>
              </a:bodyPr>
              <a:lstStyle/>
              <a:p>
                <a:pPr defTabSz="979678">
                  <a:lnSpc>
                    <a:spcPct val="90000"/>
                  </a:lnSpc>
                  <a:spcBef>
                    <a:spcPct val="0"/>
                  </a:spcBef>
                  <a:spcAft>
                    <a:spcPct val="35000"/>
                  </a:spcAft>
                </a:pPr>
                <a:r>
                  <a:rPr lang="es-AR" sz="2204" kern="1200" dirty="0">
                    <a:solidFill>
                      <a:schemeClr val="tx1">
                        <a:hueOff val="0"/>
                        <a:satOff val="0"/>
                        <a:lumOff val="0"/>
                        <a:alphaOff val="0"/>
                      </a:schemeClr>
                    </a:solidFill>
                    <a:latin typeface="+mn-lt"/>
                    <a:ea typeface="+mn-ea"/>
                    <a:cs typeface="+mn-cs"/>
                  </a:rPr>
                  <a:t>6- Métricas de desempeño del modelo.</a:t>
                </a:r>
                <a:endParaRPr lang="en-US" sz="1900" kern="1200" dirty="0"/>
              </a:p>
            </p:txBody>
          </p:sp>
        </p:grpSp>
        <p:pic>
          <p:nvPicPr>
            <p:cNvPr id="43" name="Gráfico 42" descr="Inteligencia artificial contorno">
              <a:extLst>
                <a:ext uri="{FF2B5EF4-FFF2-40B4-BE49-F238E27FC236}">
                  <a16:creationId xmlns:a16="http://schemas.microsoft.com/office/drawing/2014/main" id="{9D289635-F798-9087-F90C-2C06B80162E8}"/>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1036282" y="4849765"/>
              <a:ext cx="684477" cy="619485"/>
            </a:xfrm>
            <a:prstGeom prst="rect">
              <a:avLst/>
            </a:prstGeom>
          </p:spPr>
        </p:pic>
      </p:grpSp>
    </p:spTree>
    <p:extLst>
      <p:ext uri="{BB962C8B-B14F-4D97-AF65-F5344CB8AC3E}">
        <p14:creationId xmlns:p14="http://schemas.microsoft.com/office/powerpoint/2010/main" val="782180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39" name="Straight Connector 38">
            <a:extLst>
              <a:ext uri="{FF2B5EF4-FFF2-40B4-BE49-F238E27FC236}">
                <a16:creationId xmlns:a16="http://schemas.microsoft.com/office/drawing/2014/main" id="{22953FD7-F17A-4D8D-8237-93E8D567166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1" name="Rectangle 40">
            <a:extLst>
              <a:ext uri="{FF2B5EF4-FFF2-40B4-BE49-F238E27FC236}">
                <a16:creationId xmlns:a16="http://schemas.microsoft.com/office/drawing/2014/main" id="{F7422F06-6017-4361-8872-E0E2CEB20B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4819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uadroTexto 2">
            <a:extLst>
              <a:ext uri="{FF2B5EF4-FFF2-40B4-BE49-F238E27FC236}">
                <a16:creationId xmlns:a16="http://schemas.microsoft.com/office/drawing/2014/main" id="{04F9B325-0CB3-AA19-CDB1-8CA0A45830DD}"/>
              </a:ext>
            </a:extLst>
          </p:cNvPr>
          <p:cNvSpPr txBox="1"/>
          <p:nvPr/>
        </p:nvSpPr>
        <p:spPr>
          <a:xfrm>
            <a:off x="332511" y="2069280"/>
            <a:ext cx="3778054" cy="3047997"/>
          </a:xfrm>
          <a:prstGeom prst="rect">
            <a:avLst/>
          </a:prstGeom>
        </p:spPr>
        <p:txBody>
          <a:bodyPr vert="horz" lIns="91440" tIns="45720" rIns="91440" bIns="45720" rtlCol="0" anchor="ctr">
            <a:normAutofit/>
          </a:bodyPr>
          <a:lstStyle/>
          <a:p>
            <a:pPr defTabSz="914400">
              <a:lnSpc>
                <a:spcPct val="80000"/>
              </a:lnSpc>
              <a:spcBef>
                <a:spcPct val="0"/>
              </a:spcBef>
              <a:spcAft>
                <a:spcPts val="600"/>
              </a:spcAft>
            </a:pPr>
            <a:r>
              <a:rPr lang="en-US" sz="5000" b="1" kern="1200" cap="all" spc="100" baseline="0" dirty="0">
                <a:solidFill>
                  <a:srgbClr val="FFFFFF"/>
                </a:solidFill>
                <a:latin typeface="+mj-lt"/>
                <a:ea typeface="+mj-ea"/>
                <a:cs typeface="+mj-cs"/>
              </a:rPr>
              <a:t>1- </a:t>
            </a:r>
            <a:r>
              <a:rPr lang="en-US" sz="5000" b="1" kern="1200" cap="all" spc="100" baseline="0" dirty="0" err="1">
                <a:solidFill>
                  <a:srgbClr val="FFFFFF"/>
                </a:solidFill>
                <a:latin typeface="+mj-lt"/>
                <a:ea typeface="+mj-ea"/>
                <a:cs typeface="+mj-cs"/>
              </a:rPr>
              <a:t>Contexto</a:t>
            </a:r>
            <a:r>
              <a:rPr lang="en-US" sz="5000" b="1" cap="all" spc="100" dirty="0">
                <a:solidFill>
                  <a:srgbClr val="FFFFFF"/>
                </a:solidFill>
                <a:latin typeface="+mj-lt"/>
                <a:ea typeface="+mj-ea"/>
                <a:cs typeface="+mj-cs"/>
              </a:rPr>
              <a:t> </a:t>
            </a:r>
            <a:r>
              <a:rPr lang="en-US" sz="5000" b="1" kern="1200" cap="all" spc="100" baseline="0" dirty="0">
                <a:solidFill>
                  <a:srgbClr val="FFFFFF"/>
                </a:solidFill>
                <a:latin typeface="+mj-lt"/>
                <a:ea typeface="+mj-ea"/>
                <a:cs typeface="+mj-cs"/>
              </a:rPr>
              <a:t>audiencia y </a:t>
            </a:r>
            <a:r>
              <a:rPr lang="en-US" sz="5000" b="1" kern="1200" cap="all" spc="100" baseline="0" dirty="0" err="1">
                <a:solidFill>
                  <a:srgbClr val="FFFFFF"/>
                </a:solidFill>
                <a:latin typeface="+mj-lt"/>
                <a:ea typeface="+mj-ea"/>
                <a:cs typeface="+mj-cs"/>
              </a:rPr>
              <a:t>limitaciones</a:t>
            </a:r>
            <a:endParaRPr lang="en-US" sz="5000" b="1" kern="1200" cap="all" spc="100" baseline="0" dirty="0">
              <a:solidFill>
                <a:srgbClr val="FFFFFF"/>
              </a:solidFill>
              <a:latin typeface="+mj-lt"/>
              <a:ea typeface="+mj-ea"/>
              <a:cs typeface="+mj-cs"/>
            </a:endParaRPr>
          </a:p>
          <a:p>
            <a:pPr defTabSz="914400">
              <a:lnSpc>
                <a:spcPct val="80000"/>
              </a:lnSpc>
              <a:spcBef>
                <a:spcPct val="0"/>
              </a:spcBef>
              <a:spcAft>
                <a:spcPts val="600"/>
              </a:spcAft>
            </a:pPr>
            <a:endParaRPr lang="en-US" sz="5000" kern="1200" cap="all" spc="100" baseline="0" dirty="0">
              <a:solidFill>
                <a:srgbClr val="FFFFFF"/>
              </a:solidFill>
              <a:latin typeface="+mj-lt"/>
              <a:ea typeface="+mj-ea"/>
              <a:cs typeface="+mj-cs"/>
            </a:endParaRPr>
          </a:p>
        </p:txBody>
      </p:sp>
      <p:grpSp>
        <p:nvGrpSpPr>
          <p:cNvPr id="5" name="Grupo 4">
            <a:extLst>
              <a:ext uri="{FF2B5EF4-FFF2-40B4-BE49-F238E27FC236}">
                <a16:creationId xmlns:a16="http://schemas.microsoft.com/office/drawing/2014/main" id="{F86B91F0-EABE-266C-CC79-35B819C5C956}"/>
              </a:ext>
            </a:extLst>
          </p:cNvPr>
          <p:cNvGrpSpPr/>
          <p:nvPr/>
        </p:nvGrpSpPr>
        <p:grpSpPr>
          <a:xfrm>
            <a:off x="5291667" y="647043"/>
            <a:ext cx="6668086" cy="5782332"/>
            <a:chOff x="5291667" y="647043"/>
            <a:chExt cx="6668086" cy="5782332"/>
          </a:xfrm>
        </p:grpSpPr>
        <p:sp>
          <p:nvSpPr>
            <p:cNvPr id="6" name="Rectángulo: esquinas redondeadas 5">
              <a:extLst>
                <a:ext uri="{FF2B5EF4-FFF2-40B4-BE49-F238E27FC236}">
                  <a16:creationId xmlns:a16="http://schemas.microsoft.com/office/drawing/2014/main" id="{124BAC37-527F-D402-38BB-84F848D24445}"/>
                </a:ext>
              </a:extLst>
            </p:cNvPr>
            <p:cNvSpPr/>
            <p:nvPr/>
          </p:nvSpPr>
          <p:spPr>
            <a:xfrm>
              <a:off x="5291667" y="647043"/>
              <a:ext cx="6668086" cy="1631521"/>
            </a:xfrm>
            <a:prstGeom prst="roundRect">
              <a:avLst>
                <a:gd name="adj" fmla="val 10000"/>
              </a:avLst>
            </a:prstGeom>
          </p:spPr>
          <p:style>
            <a:lnRef idx="0">
              <a:schemeClr val="dk1">
                <a:hueOff val="0"/>
                <a:satOff val="0"/>
                <a:lumOff val="0"/>
                <a:alphaOff val="0"/>
              </a:schemeClr>
            </a:lnRef>
            <a:fillRef idx="1">
              <a:schemeClr val="bg1">
                <a:lumMod val="95000"/>
                <a:hueOff val="0"/>
                <a:satOff val="0"/>
                <a:lumOff val="0"/>
                <a:alphaOff val="0"/>
              </a:schemeClr>
            </a:fillRef>
            <a:effectRef idx="0">
              <a:schemeClr val="bg1">
                <a:lumMod val="95000"/>
                <a:hueOff val="0"/>
                <a:satOff val="0"/>
                <a:lumOff val="0"/>
                <a:alphaOff val="0"/>
              </a:schemeClr>
            </a:effectRef>
            <a:fontRef idx="minor">
              <a:schemeClr val="dk1">
                <a:hueOff val="0"/>
                <a:satOff val="0"/>
                <a:lumOff val="0"/>
                <a:alphaOff val="0"/>
              </a:schemeClr>
            </a:fontRef>
          </p:style>
          <p:txBody>
            <a:bodyPr/>
            <a:lstStyle/>
            <a:p>
              <a:endParaRPr lang="es-AR"/>
            </a:p>
          </p:txBody>
        </p:sp>
        <p:sp>
          <p:nvSpPr>
            <p:cNvPr id="8" name="Rectángulo 7" descr="Maximizar">
              <a:extLst>
                <a:ext uri="{FF2B5EF4-FFF2-40B4-BE49-F238E27FC236}">
                  <a16:creationId xmlns:a16="http://schemas.microsoft.com/office/drawing/2014/main" id="{E502DA1E-C362-6948-6916-C24683CA8C2C}"/>
                </a:ext>
              </a:extLst>
            </p:cNvPr>
            <p:cNvSpPr/>
            <p:nvPr/>
          </p:nvSpPr>
          <p:spPr>
            <a:xfrm>
              <a:off x="5730365" y="973349"/>
              <a:ext cx="798412" cy="797633"/>
            </a:xfrm>
            <a:prstGeom prst="rect">
              <a:avLst/>
            </a:prstGeom>
            <a: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a:ln>
              <a:noFill/>
            </a:ln>
          </p:spPr>
          <p:style>
            <a:lnRef idx="2">
              <a:scrgbClr r="0" g="0" b="0"/>
            </a:lnRef>
            <a:fillRef idx="1">
              <a:scrgbClr r="0" g="0" b="0"/>
            </a:fillRef>
            <a:effectRef idx="0">
              <a:schemeClr val="accent2">
                <a:hueOff val="0"/>
                <a:satOff val="0"/>
                <a:lumOff val="0"/>
                <a:alphaOff val="0"/>
              </a:schemeClr>
            </a:effectRef>
            <a:fontRef idx="minor">
              <a:schemeClr val="lt1"/>
            </a:fontRef>
          </p:style>
          <p:txBody>
            <a:bodyPr/>
            <a:lstStyle/>
            <a:p>
              <a:endParaRPr lang="es-AR"/>
            </a:p>
          </p:txBody>
        </p:sp>
        <p:sp>
          <p:nvSpPr>
            <p:cNvPr id="10" name="Forma libre: forma 9">
              <a:extLst>
                <a:ext uri="{FF2B5EF4-FFF2-40B4-BE49-F238E27FC236}">
                  <a16:creationId xmlns:a16="http://schemas.microsoft.com/office/drawing/2014/main" id="{BC71F4A3-8138-E529-D204-D5F87A8DFFB1}"/>
                </a:ext>
              </a:extLst>
            </p:cNvPr>
            <p:cNvSpPr/>
            <p:nvPr/>
          </p:nvSpPr>
          <p:spPr>
            <a:xfrm>
              <a:off x="6967476" y="647044"/>
              <a:ext cx="4669525" cy="1631522"/>
            </a:xfrm>
            <a:custGeom>
              <a:avLst/>
              <a:gdLst>
                <a:gd name="connsiteX0" fmla="*/ 0 w 4669525"/>
                <a:gd name="connsiteY0" fmla="*/ 0 h 1631522"/>
                <a:gd name="connsiteX1" fmla="*/ 4669525 w 4669525"/>
                <a:gd name="connsiteY1" fmla="*/ 0 h 1631522"/>
                <a:gd name="connsiteX2" fmla="*/ 4669525 w 4669525"/>
                <a:gd name="connsiteY2" fmla="*/ 1631522 h 1631522"/>
                <a:gd name="connsiteX3" fmla="*/ 0 w 4669525"/>
                <a:gd name="connsiteY3" fmla="*/ 1631522 h 1631522"/>
                <a:gd name="connsiteX4" fmla="*/ 0 w 4669525"/>
                <a:gd name="connsiteY4" fmla="*/ 0 h 16315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69525" h="1631522">
                  <a:moveTo>
                    <a:pt x="0" y="0"/>
                  </a:moveTo>
                  <a:lnTo>
                    <a:pt x="4669525" y="0"/>
                  </a:lnTo>
                  <a:lnTo>
                    <a:pt x="4669525" y="1631522"/>
                  </a:lnTo>
                  <a:lnTo>
                    <a:pt x="0" y="163152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72669" tIns="172669" rIns="172669" bIns="172669" numCol="1" spcCol="1270" anchor="ctr" anchorCtr="0">
              <a:noAutofit/>
            </a:bodyPr>
            <a:lstStyle/>
            <a:p>
              <a:pPr marL="0" lvl="0" indent="0" algn="just" defTabSz="711200">
                <a:lnSpc>
                  <a:spcPct val="90000"/>
                </a:lnSpc>
                <a:spcBef>
                  <a:spcPct val="0"/>
                </a:spcBef>
                <a:spcAft>
                  <a:spcPct val="35000"/>
                </a:spcAft>
                <a:buNone/>
              </a:pPr>
              <a:r>
                <a:rPr lang="en-US" sz="1600" b="1" u="sng" kern="1200" dirty="0" err="1"/>
                <a:t>Contexto</a:t>
              </a:r>
              <a:r>
                <a:rPr lang="en-US" sz="1600" b="1" u="sng" kern="1200" dirty="0"/>
                <a:t>:</a:t>
              </a:r>
              <a:r>
                <a:rPr lang="en-US" sz="1400" u="none" kern="1200" dirty="0"/>
                <a:t> En </a:t>
              </a:r>
              <a:r>
                <a:rPr lang="en-US" sz="1400" u="none" kern="1200" dirty="0" err="1"/>
                <a:t>el</a:t>
              </a:r>
              <a:r>
                <a:rPr lang="en-US" sz="1400" u="none" kern="1200" dirty="0"/>
                <a:t> </a:t>
              </a:r>
              <a:r>
                <a:rPr lang="en-US" sz="1400" u="none" kern="1200" dirty="0" err="1"/>
                <a:t>ámbito</a:t>
              </a:r>
              <a:r>
                <a:rPr lang="en-US" sz="1400" u="none" kern="1200" dirty="0"/>
                <a:t> de las </a:t>
              </a:r>
              <a:r>
                <a:rPr lang="en-US" sz="1400" u="none" kern="1200" dirty="0" err="1"/>
                <a:t>ventas</a:t>
              </a:r>
              <a:r>
                <a:rPr lang="en-US" sz="1400" u="none" kern="1200" dirty="0"/>
                <a:t>, se </a:t>
              </a:r>
              <a:r>
                <a:rPr lang="en-US" sz="1400" u="none" kern="1200" dirty="0" err="1"/>
                <a:t>observa</a:t>
              </a:r>
              <a:r>
                <a:rPr lang="en-US" sz="1400" u="none" kern="1200" dirty="0"/>
                <a:t> </a:t>
              </a:r>
              <a:r>
                <a:rPr lang="en-US" sz="1400" u="none" kern="1200" dirty="0" err="1"/>
                <a:t>una</a:t>
              </a:r>
              <a:r>
                <a:rPr lang="en-US" sz="1400" u="none" kern="1200" dirty="0"/>
                <a:t> </a:t>
              </a:r>
              <a:r>
                <a:rPr lang="en-US" sz="1400" u="none" kern="1200" dirty="0" err="1"/>
                <a:t>amplia</a:t>
              </a:r>
              <a:r>
                <a:rPr lang="en-US" sz="1400" u="none" kern="1200" dirty="0"/>
                <a:t> </a:t>
              </a:r>
              <a:r>
                <a:rPr lang="en-US" sz="1400" u="none" kern="1200" dirty="0" err="1"/>
                <a:t>variación</a:t>
              </a:r>
              <a:r>
                <a:rPr lang="en-US" sz="1400" u="none" kern="1200" dirty="0"/>
                <a:t> </a:t>
              </a:r>
              <a:r>
                <a:rPr lang="en-US" sz="1400" u="none" kern="1200" dirty="0" err="1"/>
                <a:t>en</a:t>
              </a:r>
              <a:r>
                <a:rPr lang="en-US" sz="1400" u="none" kern="1200" dirty="0"/>
                <a:t> las </a:t>
              </a:r>
              <a:r>
                <a:rPr lang="en-US" sz="1400" u="none" kern="1200" dirty="0" err="1"/>
                <a:t>compras</a:t>
              </a:r>
              <a:r>
                <a:rPr lang="en-US" sz="1400" u="none" kern="1200" dirty="0"/>
                <a:t> de </a:t>
              </a:r>
              <a:r>
                <a:rPr lang="en-US" sz="1400" u="none" kern="1200" dirty="0" err="1"/>
                <a:t>ciertos</a:t>
              </a:r>
              <a:r>
                <a:rPr lang="en-US" sz="1400" u="none" kern="1200" dirty="0"/>
                <a:t> </a:t>
              </a:r>
              <a:r>
                <a:rPr lang="en-US" sz="1400" u="none" kern="1200" dirty="0" err="1"/>
                <a:t>productos</a:t>
              </a:r>
              <a:r>
                <a:rPr lang="en-US" sz="1400" u="none" kern="1200" dirty="0"/>
                <a:t>. </a:t>
              </a:r>
              <a:r>
                <a:rPr lang="en-US" sz="1400" u="none" kern="1200" dirty="0" err="1"/>
                <a:t>Aunque</a:t>
              </a:r>
              <a:r>
                <a:rPr lang="en-US" sz="1400" u="none" kern="1200" dirty="0"/>
                <a:t> </a:t>
              </a:r>
              <a:r>
                <a:rPr lang="en-US" sz="1400" u="none" kern="1200" dirty="0" err="1"/>
                <a:t>nuestra</a:t>
              </a:r>
              <a:r>
                <a:rPr lang="en-US" sz="1400" u="none" kern="1200" dirty="0"/>
                <a:t> </a:t>
              </a:r>
              <a:r>
                <a:rPr lang="en-US" sz="1400" u="none" kern="1200" dirty="0" err="1"/>
                <a:t>compañía</a:t>
              </a:r>
              <a:r>
                <a:rPr lang="en-US" sz="1400" u="none" kern="1200" dirty="0"/>
                <a:t> </a:t>
              </a:r>
              <a:r>
                <a:rPr lang="en-US" sz="1400" u="none" kern="1200" dirty="0" err="1"/>
                <a:t>cuenta</a:t>
              </a:r>
              <a:r>
                <a:rPr lang="en-US" sz="1400" u="none" kern="1200" dirty="0"/>
                <a:t> con </a:t>
              </a:r>
              <a:r>
                <a:rPr lang="en-US" sz="1400" u="none" kern="1200" dirty="0" err="1"/>
                <a:t>una</a:t>
              </a:r>
              <a:r>
                <a:rPr lang="en-US" sz="1400" u="none" kern="1200" dirty="0"/>
                <a:t> </a:t>
              </a:r>
              <a:r>
                <a:rPr lang="en-US" sz="1400" u="none" kern="1200" dirty="0" err="1"/>
                <a:t>amplia</a:t>
              </a:r>
              <a:r>
                <a:rPr lang="en-US" sz="1400" u="none" kern="1200" dirty="0"/>
                <a:t> </a:t>
              </a:r>
              <a:r>
                <a:rPr lang="en-US" sz="1400" u="none" kern="1200" dirty="0" err="1"/>
                <a:t>gama</a:t>
              </a:r>
              <a:r>
                <a:rPr lang="en-US" sz="1400" u="none" kern="1200" dirty="0"/>
                <a:t> de </a:t>
              </a:r>
              <a:r>
                <a:rPr lang="en-US" sz="1400" u="none" kern="1200" dirty="0" err="1"/>
                <a:t>productos</a:t>
              </a:r>
              <a:r>
                <a:rPr lang="en-US" sz="1400" u="none" kern="1200" dirty="0"/>
                <a:t> </a:t>
              </a:r>
              <a:r>
                <a:rPr lang="en-US" sz="1400" u="none" kern="1200" dirty="0" err="1"/>
                <a:t>disponibles</a:t>
              </a:r>
              <a:r>
                <a:rPr lang="en-US" sz="1400" u="none" kern="1200" dirty="0"/>
                <a:t> para la </a:t>
              </a:r>
              <a:r>
                <a:rPr lang="en-US" sz="1400" u="none" kern="1200" dirty="0" err="1"/>
                <a:t>venta</a:t>
              </a:r>
              <a:r>
                <a:rPr lang="en-US" sz="1400" u="none" kern="1200" dirty="0"/>
                <a:t>, </a:t>
              </a:r>
              <a:r>
                <a:rPr lang="en-US" sz="1400" u="none" kern="1200" dirty="0" err="1"/>
                <a:t>hemos</a:t>
              </a:r>
              <a:r>
                <a:rPr lang="en-US" sz="1400" u="none" kern="1200" dirty="0"/>
                <a:t> </a:t>
              </a:r>
              <a:r>
                <a:rPr lang="en-US" sz="1400" u="none" kern="1200" dirty="0" err="1"/>
                <a:t>identificado</a:t>
              </a:r>
              <a:r>
                <a:rPr lang="en-US" sz="1400" u="none" kern="1200" dirty="0"/>
                <a:t> que las </a:t>
              </a:r>
              <a:r>
                <a:rPr lang="en-US" sz="1400" u="none" kern="1200" dirty="0" err="1"/>
                <a:t>cantidades</a:t>
              </a:r>
              <a:r>
                <a:rPr lang="en-US" sz="1400" u="none" kern="1200" dirty="0"/>
                <a:t> </a:t>
              </a:r>
              <a:r>
                <a:rPr lang="en-US" sz="1400" u="none" kern="1200" dirty="0" err="1"/>
                <a:t>vendidas</a:t>
              </a:r>
              <a:r>
                <a:rPr lang="en-US" sz="1400" u="none" kern="1200" dirty="0"/>
                <a:t> </a:t>
              </a:r>
              <a:r>
                <a:rPr lang="en-US" sz="1400" u="none" kern="1200" dirty="0" err="1"/>
                <a:t>difieren</a:t>
              </a:r>
              <a:r>
                <a:rPr lang="en-US" sz="1400" u="none" kern="1200" dirty="0"/>
                <a:t> </a:t>
              </a:r>
              <a:r>
                <a:rPr lang="en-US" sz="1400" u="none" kern="1200" dirty="0" err="1"/>
                <a:t>significativamente</a:t>
              </a:r>
              <a:r>
                <a:rPr lang="en-US" sz="1400" u="none" kern="1200" dirty="0"/>
                <a:t> entre las </a:t>
              </a:r>
              <a:r>
                <a:rPr lang="en-US" sz="1400" u="none" kern="1200" dirty="0" err="1"/>
                <a:t>categorías</a:t>
              </a:r>
              <a:r>
                <a:rPr lang="en-US" sz="1400" u="none" kern="1200" dirty="0"/>
                <a:t> de "</a:t>
              </a:r>
              <a:r>
                <a:rPr lang="en-US" sz="1400" u="none" kern="1200" dirty="0" err="1"/>
                <a:t>Muebles</a:t>
              </a:r>
              <a:r>
                <a:rPr lang="en-US" sz="1400" u="none" kern="1200" dirty="0"/>
                <a:t>" y "</a:t>
              </a:r>
              <a:r>
                <a:rPr lang="en-US" sz="1400" u="none" kern="1200" dirty="0" err="1"/>
                <a:t>Tecnología</a:t>
              </a:r>
              <a:r>
                <a:rPr lang="en-US" sz="1400" u="none" kern="1200" dirty="0"/>
                <a:t>" </a:t>
              </a:r>
              <a:r>
                <a:rPr lang="en-US" sz="1400" u="none" kern="1200" dirty="0" err="1"/>
                <a:t>en</a:t>
              </a:r>
              <a:r>
                <a:rPr lang="en-US" sz="1400" u="none" kern="1200" dirty="0"/>
                <a:t> </a:t>
              </a:r>
              <a:r>
                <a:rPr lang="en-US" sz="1400" u="none" kern="1200" dirty="0" err="1"/>
                <a:t>comparación</a:t>
              </a:r>
              <a:r>
                <a:rPr lang="en-US" sz="1400" u="none" kern="1200" dirty="0"/>
                <a:t> con la </a:t>
              </a:r>
              <a:r>
                <a:rPr lang="en-US" sz="1400" u="none" kern="1200" dirty="0" err="1"/>
                <a:t>categoría</a:t>
              </a:r>
              <a:r>
                <a:rPr lang="en-US" sz="1400" u="none" kern="1200" dirty="0"/>
                <a:t> de "Material de </a:t>
              </a:r>
              <a:r>
                <a:rPr lang="en-US" sz="1400" u="none" kern="1200" dirty="0" err="1"/>
                <a:t>Oficina</a:t>
              </a:r>
              <a:r>
                <a:rPr lang="en-US" sz="1400" u="none" kern="1200" dirty="0"/>
                <a:t>".</a:t>
              </a:r>
            </a:p>
          </p:txBody>
        </p:sp>
        <p:sp>
          <p:nvSpPr>
            <p:cNvPr id="12" name="Rectángulo: esquinas redondeadas 11">
              <a:extLst>
                <a:ext uri="{FF2B5EF4-FFF2-40B4-BE49-F238E27FC236}">
                  <a16:creationId xmlns:a16="http://schemas.microsoft.com/office/drawing/2014/main" id="{C745E730-94A2-C9B7-7396-412C4EC92E9B}"/>
                </a:ext>
              </a:extLst>
            </p:cNvPr>
            <p:cNvSpPr/>
            <p:nvPr/>
          </p:nvSpPr>
          <p:spPr>
            <a:xfrm>
              <a:off x="5291667" y="2786151"/>
              <a:ext cx="6668086" cy="1277328"/>
            </a:xfrm>
            <a:prstGeom prst="roundRect">
              <a:avLst>
                <a:gd name="adj" fmla="val 10000"/>
              </a:avLst>
            </a:prstGeom>
          </p:spPr>
          <p:style>
            <a:lnRef idx="0">
              <a:schemeClr val="dk1">
                <a:hueOff val="0"/>
                <a:satOff val="0"/>
                <a:lumOff val="0"/>
                <a:alphaOff val="0"/>
              </a:schemeClr>
            </a:lnRef>
            <a:fillRef idx="1">
              <a:schemeClr val="bg1">
                <a:lumMod val="95000"/>
                <a:hueOff val="0"/>
                <a:satOff val="0"/>
                <a:lumOff val="0"/>
                <a:alphaOff val="0"/>
              </a:schemeClr>
            </a:fillRef>
            <a:effectRef idx="0">
              <a:schemeClr val="bg1">
                <a:lumMod val="95000"/>
                <a:hueOff val="0"/>
                <a:satOff val="0"/>
                <a:lumOff val="0"/>
                <a:alphaOff val="0"/>
              </a:schemeClr>
            </a:effectRef>
            <a:fontRef idx="minor">
              <a:schemeClr val="dk1">
                <a:hueOff val="0"/>
                <a:satOff val="0"/>
                <a:lumOff val="0"/>
                <a:alphaOff val="0"/>
              </a:schemeClr>
            </a:fontRef>
          </p:style>
          <p:txBody>
            <a:bodyPr/>
            <a:lstStyle/>
            <a:p>
              <a:endParaRPr lang="es-AR"/>
            </a:p>
          </p:txBody>
        </p:sp>
        <p:sp>
          <p:nvSpPr>
            <p:cNvPr id="13" name="Rectángulo 12" descr="Diana">
              <a:extLst>
                <a:ext uri="{FF2B5EF4-FFF2-40B4-BE49-F238E27FC236}">
                  <a16:creationId xmlns:a16="http://schemas.microsoft.com/office/drawing/2014/main" id="{3E165711-1449-666B-0628-D8DC06CF0C22}"/>
                </a:ext>
              </a:extLst>
            </p:cNvPr>
            <p:cNvSpPr/>
            <p:nvPr/>
          </p:nvSpPr>
          <p:spPr>
            <a:xfrm>
              <a:off x="5730365" y="2939543"/>
              <a:ext cx="798412" cy="797633"/>
            </a:xfrm>
            <a:prstGeom prst="rect">
              <a:avLst/>
            </a:prstGeom>
            <a: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a:noFill/>
            </a:ln>
          </p:spPr>
          <p:style>
            <a:lnRef idx="2">
              <a:scrgbClr r="0" g="0" b="0"/>
            </a:lnRef>
            <a:fillRef idx="1">
              <a:scrgbClr r="0" g="0" b="0"/>
            </a:fillRef>
            <a:effectRef idx="0">
              <a:schemeClr val="accent3">
                <a:hueOff val="0"/>
                <a:satOff val="0"/>
                <a:lumOff val="0"/>
                <a:alphaOff val="0"/>
              </a:schemeClr>
            </a:effectRef>
            <a:fontRef idx="minor">
              <a:schemeClr val="lt1"/>
            </a:fontRef>
          </p:style>
          <p:txBody>
            <a:bodyPr/>
            <a:lstStyle/>
            <a:p>
              <a:endParaRPr lang="es-AR"/>
            </a:p>
          </p:txBody>
        </p:sp>
        <p:sp>
          <p:nvSpPr>
            <p:cNvPr id="14" name="Forma libre: forma 13">
              <a:extLst>
                <a:ext uri="{FF2B5EF4-FFF2-40B4-BE49-F238E27FC236}">
                  <a16:creationId xmlns:a16="http://schemas.microsoft.com/office/drawing/2014/main" id="{170BED3C-156C-EC0C-B78C-788061612B24}"/>
                </a:ext>
              </a:extLst>
            </p:cNvPr>
            <p:cNvSpPr/>
            <p:nvPr/>
          </p:nvSpPr>
          <p:spPr>
            <a:xfrm>
              <a:off x="6967476" y="2613238"/>
              <a:ext cx="4669525" cy="1631522"/>
            </a:xfrm>
            <a:custGeom>
              <a:avLst/>
              <a:gdLst>
                <a:gd name="connsiteX0" fmla="*/ 0 w 4669525"/>
                <a:gd name="connsiteY0" fmla="*/ 0 h 1631522"/>
                <a:gd name="connsiteX1" fmla="*/ 4669525 w 4669525"/>
                <a:gd name="connsiteY1" fmla="*/ 0 h 1631522"/>
                <a:gd name="connsiteX2" fmla="*/ 4669525 w 4669525"/>
                <a:gd name="connsiteY2" fmla="*/ 1631522 h 1631522"/>
                <a:gd name="connsiteX3" fmla="*/ 0 w 4669525"/>
                <a:gd name="connsiteY3" fmla="*/ 1631522 h 1631522"/>
                <a:gd name="connsiteX4" fmla="*/ 0 w 4669525"/>
                <a:gd name="connsiteY4" fmla="*/ 0 h 16315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69525" h="1631522">
                  <a:moveTo>
                    <a:pt x="0" y="0"/>
                  </a:moveTo>
                  <a:lnTo>
                    <a:pt x="4669525" y="0"/>
                  </a:lnTo>
                  <a:lnTo>
                    <a:pt x="4669525" y="1631522"/>
                  </a:lnTo>
                  <a:lnTo>
                    <a:pt x="0" y="163152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72669" tIns="172669" rIns="172669" bIns="172669" numCol="1" spcCol="1270" anchor="ctr" anchorCtr="0">
              <a:noAutofit/>
            </a:bodyPr>
            <a:lstStyle/>
            <a:p>
              <a:pPr marL="0" lvl="0" indent="0" algn="just" defTabSz="711200">
                <a:lnSpc>
                  <a:spcPct val="90000"/>
                </a:lnSpc>
                <a:spcBef>
                  <a:spcPct val="0"/>
                </a:spcBef>
                <a:spcAft>
                  <a:spcPct val="35000"/>
                </a:spcAft>
                <a:buNone/>
              </a:pPr>
              <a:r>
                <a:rPr lang="en-US" sz="1600" b="1" i="0" u="sng" kern="1200" dirty="0"/>
                <a:t>Audiencia:</a:t>
              </a:r>
              <a:r>
                <a:rPr lang="en-US" sz="1400" u="none" kern="1200" dirty="0"/>
                <a:t> Este </a:t>
              </a:r>
              <a:r>
                <a:rPr lang="en-US" sz="1400" u="none" kern="1200" dirty="0" err="1"/>
                <a:t>análisis</a:t>
              </a:r>
              <a:r>
                <a:rPr lang="en-US" sz="1400" u="none" kern="1200" dirty="0"/>
                <a:t> </a:t>
              </a:r>
              <a:r>
                <a:rPr lang="en-US" sz="1400" u="none" kern="1200" dirty="0" err="1"/>
                <a:t>está</a:t>
              </a:r>
              <a:r>
                <a:rPr lang="en-US" sz="1400" u="none" kern="1200" dirty="0"/>
                <a:t> </a:t>
              </a:r>
              <a:r>
                <a:rPr lang="en-US" sz="1400" u="none" kern="1200" dirty="0" err="1"/>
                <a:t>dirigido</a:t>
              </a:r>
              <a:r>
                <a:rPr lang="en-US" sz="1400" u="none" kern="1200" dirty="0"/>
                <a:t> a </a:t>
              </a:r>
              <a:r>
                <a:rPr lang="en-US" sz="1400" u="none" kern="1200" dirty="0" err="1"/>
                <a:t>nuestros</a:t>
              </a:r>
              <a:r>
                <a:rPr lang="en-US" sz="1400" u="none" kern="1200" dirty="0"/>
                <a:t> </a:t>
              </a:r>
              <a:r>
                <a:rPr lang="en-US" sz="1400" u="none" kern="1200" dirty="0" err="1"/>
                <a:t>valiosos</a:t>
              </a:r>
              <a:r>
                <a:rPr lang="en-US" sz="1400" u="none" kern="1200" dirty="0"/>
                <a:t> </a:t>
              </a:r>
              <a:r>
                <a:rPr lang="en-US" sz="1400" u="none" kern="1200" dirty="0" err="1"/>
                <a:t>clientes</a:t>
              </a:r>
              <a:r>
                <a:rPr lang="en-US" sz="1400" u="none" kern="1200" dirty="0"/>
                <a:t> con </a:t>
              </a:r>
              <a:r>
                <a:rPr lang="en-US" sz="1400" u="none" kern="1200" dirty="0" err="1"/>
                <a:t>el</a:t>
              </a:r>
              <a:r>
                <a:rPr lang="en-US" sz="1400" u="none" kern="1200" dirty="0"/>
                <a:t> </a:t>
              </a:r>
              <a:r>
                <a:rPr lang="en-US" sz="1400" u="none" kern="1200" dirty="0" err="1"/>
                <a:t>objetivo</a:t>
              </a:r>
              <a:r>
                <a:rPr lang="en-US" sz="1400" u="none" kern="1200" dirty="0"/>
                <a:t> de </a:t>
              </a:r>
              <a:r>
                <a:rPr lang="en-US" sz="1400" u="none" kern="1200" dirty="0" err="1"/>
                <a:t>proporcionar</a:t>
              </a:r>
              <a:r>
                <a:rPr lang="en-US" sz="1400" u="none" kern="1200" dirty="0"/>
                <a:t> </a:t>
              </a:r>
              <a:r>
                <a:rPr lang="en-US" sz="1400" u="none" kern="1200" dirty="0" err="1"/>
                <a:t>información</a:t>
              </a:r>
              <a:r>
                <a:rPr lang="en-US" sz="1400" u="none" kern="1200" dirty="0"/>
                <a:t> que les </a:t>
              </a:r>
              <a:r>
                <a:rPr lang="en-US" sz="1400" u="none" kern="1200" dirty="0" err="1"/>
                <a:t>permita</a:t>
              </a:r>
              <a:r>
                <a:rPr lang="en-US" sz="1400" u="none" kern="1200" dirty="0"/>
                <a:t> </a:t>
              </a:r>
              <a:r>
                <a:rPr lang="en-US" sz="1400" u="none" kern="1200" dirty="0" err="1"/>
                <a:t>identificar</a:t>
              </a:r>
              <a:r>
                <a:rPr lang="en-US" sz="1400" u="none" kern="1200" dirty="0"/>
                <a:t> </a:t>
              </a:r>
              <a:r>
                <a:rPr lang="en-US" sz="1400" u="none" kern="1200" dirty="0" err="1"/>
                <a:t>patrones</a:t>
              </a:r>
              <a:r>
                <a:rPr lang="en-US" sz="1400" u="none" kern="1200" dirty="0"/>
                <a:t> de </a:t>
              </a:r>
              <a:r>
                <a:rPr lang="en-US" sz="1400" u="none" kern="1200" dirty="0" err="1"/>
                <a:t>ventas</a:t>
              </a:r>
              <a:r>
                <a:rPr lang="en-US" sz="1400" u="none" kern="1200" dirty="0"/>
                <a:t> y </a:t>
              </a:r>
              <a:r>
                <a:rPr lang="en-US" sz="1400" u="none" kern="1200" dirty="0" err="1"/>
                <a:t>maximizar</a:t>
              </a:r>
              <a:r>
                <a:rPr lang="en-US" sz="1400" u="none" kern="1200" dirty="0"/>
                <a:t> sus </a:t>
              </a:r>
              <a:r>
                <a:rPr lang="en-US" sz="1400" u="none" kern="1200" dirty="0" err="1"/>
                <a:t>ganancias</a:t>
              </a:r>
              <a:r>
                <a:rPr lang="en-US" sz="1400" u="none" kern="1200" dirty="0"/>
                <a:t>.</a:t>
              </a:r>
            </a:p>
          </p:txBody>
        </p:sp>
        <p:sp>
          <p:nvSpPr>
            <p:cNvPr id="16" name="Rectángulo: esquinas redondeadas 15">
              <a:extLst>
                <a:ext uri="{FF2B5EF4-FFF2-40B4-BE49-F238E27FC236}">
                  <a16:creationId xmlns:a16="http://schemas.microsoft.com/office/drawing/2014/main" id="{93629551-114C-2175-87CB-A8E396CED15D}"/>
                </a:ext>
              </a:extLst>
            </p:cNvPr>
            <p:cNvSpPr/>
            <p:nvPr/>
          </p:nvSpPr>
          <p:spPr>
            <a:xfrm>
              <a:off x="5291667" y="4398152"/>
              <a:ext cx="6668086" cy="2031223"/>
            </a:xfrm>
            <a:prstGeom prst="roundRect">
              <a:avLst>
                <a:gd name="adj" fmla="val 10000"/>
              </a:avLst>
            </a:prstGeom>
          </p:spPr>
          <p:style>
            <a:lnRef idx="0">
              <a:schemeClr val="dk1">
                <a:hueOff val="0"/>
                <a:satOff val="0"/>
                <a:lumOff val="0"/>
                <a:alphaOff val="0"/>
              </a:schemeClr>
            </a:lnRef>
            <a:fillRef idx="1">
              <a:schemeClr val="bg1">
                <a:lumMod val="95000"/>
                <a:hueOff val="0"/>
                <a:satOff val="0"/>
                <a:lumOff val="0"/>
                <a:alphaOff val="0"/>
              </a:schemeClr>
            </a:fillRef>
            <a:effectRef idx="0">
              <a:schemeClr val="bg1">
                <a:lumMod val="95000"/>
                <a:hueOff val="0"/>
                <a:satOff val="0"/>
                <a:lumOff val="0"/>
                <a:alphaOff val="0"/>
              </a:schemeClr>
            </a:effectRef>
            <a:fontRef idx="minor">
              <a:schemeClr val="dk1">
                <a:hueOff val="0"/>
                <a:satOff val="0"/>
                <a:lumOff val="0"/>
                <a:alphaOff val="0"/>
              </a:schemeClr>
            </a:fontRef>
          </p:style>
          <p:txBody>
            <a:bodyPr/>
            <a:lstStyle/>
            <a:p>
              <a:endParaRPr lang="es-AR"/>
            </a:p>
          </p:txBody>
        </p:sp>
        <p:sp>
          <p:nvSpPr>
            <p:cNvPr id="17" name="Rectángulo 16" descr="Advertencia">
              <a:extLst>
                <a:ext uri="{FF2B5EF4-FFF2-40B4-BE49-F238E27FC236}">
                  <a16:creationId xmlns:a16="http://schemas.microsoft.com/office/drawing/2014/main" id="{3E54C79D-D281-6C07-E567-AFFCCAF2BFC9}"/>
                </a:ext>
              </a:extLst>
            </p:cNvPr>
            <p:cNvSpPr/>
            <p:nvPr/>
          </p:nvSpPr>
          <p:spPr>
            <a:xfrm>
              <a:off x="5730794" y="4905737"/>
              <a:ext cx="798412" cy="797633"/>
            </a:xfrm>
            <a:prstGeom prst="rect">
              <a:avLst/>
            </a:prstGeom>
            <a: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a:ln>
              <a:noFill/>
            </a:ln>
          </p:spPr>
          <p:style>
            <a:lnRef idx="2">
              <a:scrgbClr r="0" g="0" b="0"/>
            </a:lnRef>
            <a:fillRef idx="1">
              <a:scrgbClr r="0" g="0" b="0"/>
            </a:fillRef>
            <a:effectRef idx="0">
              <a:schemeClr val="accent4">
                <a:hueOff val="0"/>
                <a:satOff val="0"/>
                <a:lumOff val="0"/>
                <a:alphaOff val="0"/>
              </a:schemeClr>
            </a:effectRef>
            <a:fontRef idx="minor">
              <a:schemeClr val="lt1"/>
            </a:fontRef>
          </p:style>
          <p:txBody>
            <a:bodyPr/>
            <a:lstStyle/>
            <a:p>
              <a:endParaRPr lang="es-AR"/>
            </a:p>
          </p:txBody>
        </p:sp>
        <p:sp>
          <p:nvSpPr>
            <p:cNvPr id="18" name="Forma libre: forma 17">
              <a:extLst>
                <a:ext uri="{FF2B5EF4-FFF2-40B4-BE49-F238E27FC236}">
                  <a16:creationId xmlns:a16="http://schemas.microsoft.com/office/drawing/2014/main" id="{DAC83799-69FB-B7B6-3F9D-FE1118CD5B9B}"/>
                </a:ext>
              </a:extLst>
            </p:cNvPr>
            <p:cNvSpPr/>
            <p:nvPr/>
          </p:nvSpPr>
          <p:spPr>
            <a:xfrm>
              <a:off x="6967476" y="4579434"/>
              <a:ext cx="4669525" cy="1631522"/>
            </a:xfrm>
            <a:custGeom>
              <a:avLst/>
              <a:gdLst>
                <a:gd name="connsiteX0" fmla="*/ 0 w 4669525"/>
                <a:gd name="connsiteY0" fmla="*/ 0 h 1631522"/>
                <a:gd name="connsiteX1" fmla="*/ 4669525 w 4669525"/>
                <a:gd name="connsiteY1" fmla="*/ 0 h 1631522"/>
                <a:gd name="connsiteX2" fmla="*/ 4669525 w 4669525"/>
                <a:gd name="connsiteY2" fmla="*/ 1631522 h 1631522"/>
                <a:gd name="connsiteX3" fmla="*/ 0 w 4669525"/>
                <a:gd name="connsiteY3" fmla="*/ 1631522 h 1631522"/>
                <a:gd name="connsiteX4" fmla="*/ 0 w 4669525"/>
                <a:gd name="connsiteY4" fmla="*/ 0 h 16315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69525" h="1631522">
                  <a:moveTo>
                    <a:pt x="0" y="0"/>
                  </a:moveTo>
                  <a:lnTo>
                    <a:pt x="4669525" y="0"/>
                  </a:lnTo>
                  <a:lnTo>
                    <a:pt x="4669525" y="1631522"/>
                  </a:lnTo>
                  <a:lnTo>
                    <a:pt x="0" y="163152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72669" tIns="172669" rIns="172669" bIns="172669" numCol="1" spcCol="1270" anchor="ctr" anchorCtr="0">
              <a:noAutofit/>
            </a:bodyPr>
            <a:lstStyle/>
            <a:p>
              <a:pPr marL="0" lvl="0" indent="0" algn="just" defTabSz="711200">
                <a:lnSpc>
                  <a:spcPct val="90000"/>
                </a:lnSpc>
                <a:spcBef>
                  <a:spcPct val="0"/>
                </a:spcBef>
                <a:spcAft>
                  <a:spcPct val="35000"/>
                </a:spcAft>
                <a:buNone/>
              </a:pPr>
              <a:r>
                <a:rPr lang="en-US" sz="1600" b="1" u="sng" kern="1200" dirty="0" err="1"/>
                <a:t>Limitaciones</a:t>
              </a:r>
              <a:r>
                <a:rPr lang="en-US" sz="1600" b="1" u="sng" kern="1200" dirty="0"/>
                <a:t>:</a:t>
              </a:r>
              <a:r>
                <a:rPr lang="en-US" sz="1400" u="none" kern="1200" dirty="0"/>
                <a:t> En </a:t>
              </a:r>
              <a:r>
                <a:rPr lang="en-US" sz="1400" u="none" kern="1200" dirty="0" err="1"/>
                <a:t>cuanto</a:t>
              </a:r>
              <a:r>
                <a:rPr lang="en-US" sz="1400" u="none" kern="1200" dirty="0"/>
                <a:t> a las </a:t>
              </a:r>
              <a:r>
                <a:rPr lang="en-US" sz="1400" u="none" kern="1200" dirty="0" err="1"/>
                <a:t>limitaciones</a:t>
              </a:r>
              <a:r>
                <a:rPr lang="en-US" sz="1400" u="none" kern="1200" dirty="0"/>
                <a:t> del </a:t>
              </a:r>
              <a:r>
                <a:rPr lang="en-US" sz="1400" u="none" kern="1200" dirty="0" err="1"/>
                <a:t>análisis</a:t>
              </a:r>
              <a:r>
                <a:rPr lang="en-US" sz="1400" u="none" kern="1200" dirty="0"/>
                <a:t>, hasta </a:t>
              </a:r>
              <a:r>
                <a:rPr lang="en-US" sz="1400" u="none" kern="1200" dirty="0" err="1"/>
                <a:t>el</a:t>
              </a:r>
              <a:r>
                <a:rPr lang="en-US" sz="1400" u="none" kern="1200" dirty="0"/>
                <a:t> </a:t>
              </a:r>
              <a:r>
                <a:rPr lang="en-US" sz="1400" u="none" kern="1200" dirty="0" err="1"/>
                <a:t>momento</a:t>
              </a:r>
              <a:r>
                <a:rPr lang="en-US" sz="1400" u="none" kern="1200" dirty="0"/>
                <a:t> no se </a:t>
              </a:r>
              <a:r>
                <a:rPr lang="en-US" sz="1400" u="none" kern="1200" dirty="0" err="1"/>
                <a:t>han</a:t>
              </a:r>
              <a:r>
                <a:rPr lang="en-US" sz="1400" u="none" kern="1200" dirty="0"/>
                <a:t> </a:t>
              </a:r>
              <a:r>
                <a:rPr lang="en-US" sz="1400" u="none" kern="1200" dirty="0" err="1"/>
                <a:t>identificado</a:t>
              </a:r>
              <a:r>
                <a:rPr lang="en-US" sz="1400" u="none" kern="1200" dirty="0"/>
                <a:t> </a:t>
              </a:r>
              <a:r>
                <a:rPr lang="en-US" sz="1400" u="none" kern="1200" dirty="0" err="1"/>
                <a:t>restricciones</a:t>
              </a:r>
              <a:r>
                <a:rPr lang="en-US" sz="1400" u="none" kern="1200" dirty="0"/>
                <a:t> </a:t>
              </a:r>
              <a:r>
                <a:rPr lang="en-US" sz="1400" u="none" kern="1200" dirty="0" err="1"/>
                <a:t>significativas</a:t>
              </a:r>
              <a:r>
                <a:rPr lang="en-US" sz="1400" u="none" kern="1200" dirty="0"/>
                <a:t> que </a:t>
              </a:r>
              <a:r>
                <a:rPr lang="en-US" sz="1400" u="none" kern="1200" dirty="0" err="1"/>
                <a:t>puedan</a:t>
              </a:r>
              <a:r>
                <a:rPr lang="en-US" sz="1400" u="none" kern="1200" dirty="0"/>
                <a:t> </a:t>
              </a:r>
              <a:r>
                <a:rPr lang="en-US" sz="1400" u="none" kern="1200" dirty="0" err="1"/>
                <a:t>afectar</a:t>
              </a:r>
              <a:r>
                <a:rPr lang="en-US" sz="1400" u="none" kern="1200" dirty="0"/>
                <a:t> la </a:t>
              </a:r>
              <a:r>
                <a:rPr lang="en-US" sz="1400" u="none" kern="1200" dirty="0" err="1"/>
                <a:t>precisión</a:t>
              </a:r>
              <a:r>
                <a:rPr lang="en-US" sz="1400" u="none" kern="1200" dirty="0"/>
                <a:t> de </a:t>
              </a:r>
              <a:r>
                <a:rPr lang="en-US" sz="1400" u="none" kern="1200" dirty="0" err="1"/>
                <a:t>los</a:t>
              </a:r>
              <a:r>
                <a:rPr lang="en-US" sz="1400" u="none" kern="1200" dirty="0"/>
                <a:t> </a:t>
              </a:r>
              <a:r>
                <a:rPr lang="en-US" sz="1400" u="none" kern="1200" dirty="0" err="1"/>
                <a:t>resultados</a:t>
              </a:r>
              <a:r>
                <a:rPr lang="en-US" sz="1400" u="none" kern="1200" dirty="0"/>
                <a:t>. Sin embargo, es </a:t>
              </a:r>
              <a:r>
                <a:rPr lang="en-US" sz="1400" u="none" kern="1200" dirty="0" err="1"/>
                <a:t>importante</a:t>
              </a:r>
              <a:r>
                <a:rPr lang="en-US" sz="1400" u="none" kern="1200" dirty="0"/>
                <a:t> </a:t>
              </a:r>
              <a:r>
                <a:rPr lang="en-US" sz="1400" u="none" kern="1200" dirty="0" err="1"/>
                <a:t>tener</a:t>
              </a:r>
              <a:r>
                <a:rPr lang="en-US" sz="1400" u="none" kern="1200" dirty="0"/>
                <a:t> </a:t>
              </a:r>
              <a:r>
                <a:rPr lang="en-US" sz="1400" u="none" kern="1200" dirty="0" err="1"/>
                <a:t>en</a:t>
              </a:r>
              <a:r>
                <a:rPr lang="en-US" sz="1400" u="none" kern="1200" dirty="0"/>
                <a:t> </a:t>
              </a:r>
              <a:r>
                <a:rPr lang="en-US" sz="1400" u="none" kern="1200" dirty="0" err="1"/>
                <a:t>cuenta</a:t>
              </a:r>
              <a:r>
                <a:rPr lang="en-US" sz="1400" u="none" kern="1200" dirty="0"/>
                <a:t> que </a:t>
              </a:r>
              <a:r>
                <a:rPr lang="en-US" sz="1400" u="none" kern="1200" dirty="0" err="1"/>
                <a:t>los</a:t>
              </a:r>
              <a:r>
                <a:rPr lang="en-US" sz="1400" u="none" kern="1200" dirty="0"/>
                <a:t> </a:t>
              </a:r>
              <a:r>
                <a:rPr lang="en-US" sz="1400" u="none" kern="1200" dirty="0" err="1"/>
                <a:t>datos</a:t>
              </a:r>
              <a:r>
                <a:rPr lang="en-US" sz="1400" u="none" kern="1200" dirty="0"/>
                <a:t> </a:t>
              </a:r>
              <a:r>
                <a:rPr lang="en-US" sz="1400" u="none" kern="1200" dirty="0" err="1"/>
                <a:t>utilizados</a:t>
              </a:r>
              <a:r>
                <a:rPr lang="en-US" sz="1400" u="none" kern="1200" dirty="0"/>
                <a:t> se </a:t>
              </a:r>
              <a:r>
                <a:rPr lang="en-US" sz="1400" u="none" kern="1200" dirty="0" err="1"/>
                <a:t>basan</a:t>
              </a:r>
              <a:r>
                <a:rPr lang="en-US" sz="1400" u="none" kern="1200" dirty="0"/>
                <a:t> </a:t>
              </a:r>
              <a:r>
                <a:rPr lang="en-US" sz="1400" u="none" kern="1200" dirty="0" err="1"/>
                <a:t>en</a:t>
              </a:r>
              <a:r>
                <a:rPr lang="en-US" sz="1400" u="none" kern="1200" dirty="0"/>
                <a:t> la </a:t>
              </a:r>
              <a:r>
                <a:rPr lang="en-US" sz="1400" u="none" kern="1200" dirty="0" err="1"/>
                <a:t>información</a:t>
              </a:r>
              <a:r>
                <a:rPr lang="en-US" sz="1400" u="none" kern="1200" dirty="0"/>
                <a:t> disponible y </a:t>
              </a:r>
              <a:r>
                <a:rPr lang="en-US" sz="1400" u="none" kern="1200" dirty="0" err="1"/>
                <a:t>pueden</a:t>
              </a:r>
              <a:r>
                <a:rPr lang="en-US" sz="1400" u="none" kern="1200" dirty="0"/>
                <a:t> </a:t>
              </a:r>
              <a:r>
                <a:rPr lang="en-US" sz="1400" u="none" kern="1200" dirty="0" err="1"/>
                <a:t>estar</a:t>
              </a:r>
              <a:r>
                <a:rPr lang="en-US" sz="1400" u="none" kern="1200" dirty="0"/>
                <a:t> </a:t>
              </a:r>
              <a:r>
                <a:rPr lang="en-US" sz="1400" u="none" kern="1200" dirty="0" err="1"/>
                <a:t>sujetos</a:t>
              </a:r>
              <a:r>
                <a:rPr lang="en-US" sz="1400" u="none" kern="1200" dirty="0"/>
                <a:t> a </a:t>
              </a:r>
              <a:r>
                <a:rPr lang="en-US" sz="1400" u="none" kern="1200" dirty="0" err="1"/>
                <a:t>ciertas</a:t>
              </a:r>
              <a:r>
                <a:rPr lang="en-US" sz="1400" u="none" kern="1200" dirty="0"/>
                <a:t> </a:t>
              </a:r>
              <a:r>
                <a:rPr lang="en-US" sz="1400" u="none" kern="1200" dirty="0" err="1"/>
                <a:t>limitaciones</a:t>
              </a:r>
              <a:r>
                <a:rPr lang="en-US" sz="1400" u="none" kern="1200" dirty="0"/>
                <a:t> </a:t>
              </a:r>
              <a:r>
                <a:rPr lang="en-US" sz="1400" u="none" kern="1200" dirty="0" err="1"/>
                <a:t>inherentes</a:t>
              </a:r>
              <a:r>
                <a:rPr lang="en-US" sz="1400" u="none" kern="1200" dirty="0"/>
                <a:t> al </a:t>
              </a:r>
              <a:r>
                <a:rPr lang="en-US" sz="1400" u="none" kern="1200" dirty="0" err="1"/>
                <a:t>proceso</a:t>
              </a:r>
              <a:r>
                <a:rPr lang="en-US" sz="1400" u="none" kern="1200" dirty="0"/>
                <a:t> de </a:t>
              </a:r>
              <a:r>
                <a:rPr lang="en-US" sz="1400" u="none" kern="1200" dirty="0" err="1"/>
                <a:t>recopilación</a:t>
              </a:r>
              <a:r>
                <a:rPr lang="en-US" sz="1400" u="none" kern="1200" dirty="0"/>
                <a:t> de </a:t>
              </a:r>
              <a:r>
                <a:rPr lang="en-US" sz="1400" u="none" kern="1200" dirty="0" err="1"/>
                <a:t>datos</a:t>
              </a:r>
              <a:r>
                <a:rPr lang="en-US" sz="1400" u="none" kern="1200" dirty="0"/>
                <a:t>. Estamos </a:t>
              </a:r>
              <a:r>
                <a:rPr lang="en-US" sz="1400" u="none" kern="1200" dirty="0" err="1"/>
                <a:t>comprometidos</a:t>
              </a:r>
              <a:r>
                <a:rPr lang="en-US" sz="1400" u="none" kern="1200" dirty="0"/>
                <a:t> a </a:t>
              </a:r>
              <a:r>
                <a:rPr lang="en-US" sz="1400" u="none" kern="1200" dirty="0" err="1"/>
                <a:t>brindar</a:t>
              </a:r>
              <a:r>
                <a:rPr lang="en-US" sz="1400" u="none" kern="1200" dirty="0"/>
                <a:t> la </a:t>
              </a:r>
              <a:r>
                <a:rPr lang="en-US" sz="1400" u="none" kern="1200" dirty="0" err="1"/>
                <a:t>información</a:t>
              </a:r>
              <a:r>
                <a:rPr lang="en-US" sz="1400" u="none" kern="1200" dirty="0"/>
                <a:t> </a:t>
              </a:r>
              <a:r>
                <a:rPr lang="en-US" sz="1400" u="none" kern="1200" dirty="0" err="1"/>
                <a:t>más</a:t>
              </a:r>
              <a:r>
                <a:rPr lang="en-US" sz="1400" u="none" kern="1200" dirty="0"/>
                <a:t> </a:t>
              </a:r>
              <a:r>
                <a:rPr lang="en-US" sz="1400" u="none" kern="1200" dirty="0" err="1"/>
                <a:t>precisa</a:t>
              </a:r>
              <a:r>
                <a:rPr lang="en-US" sz="1400" u="none" kern="1200" dirty="0"/>
                <a:t> y </a:t>
              </a:r>
              <a:r>
                <a:rPr lang="en-US" sz="1400" u="none" kern="1200" dirty="0" err="1"/>
                <a:t>útil</a:t>
              </a:r>
              <a:r>
                <a:rPr lang="en-US" sz="1400" u="none" kern="1200" dirty="0"/>
                <a:t> </a:t>
              </a:r>
              <a:r>
                <a:rPr lang="en-US" sz="1400" u="none" kern="1200" dirty="0" err="1"/>
                <a:t>posible</a:t>
              </a:r>
              <a:r>
                <a:rPr lang="en-US" sz="1400" u="none" kern="1200" dirty="0"/>
                <a:t>, dada la </a:t>
              </a:r>
              <a:r>
                <a:rPr lang="en-US" sz="1400" u="none" kern="1200" dirty="0" err="1"/>
                <a:t>disponibilidad</a:t>
              </a:r>
              <a:r>
                <a:rPr lang="en-US" sz="1400" u="none" kern="1200" dirty="0"/>
                <a:t> de </a:t>
              </a:r>
              <a:r>
                <a:rPr lang="en-US" sz="1400" u="none" kern="1200" dirty="0" err="1"/>
                <a:t>los</a:t>
              </a:r>
              <a:r>
                <a:rPr lang="en-US" sz="1400" u="none" kern="1200" dirty="0"/>
                <a:t> </a:t>
              </a:r>
              <a:r>
                <a:rPr lang="en-US" sz="1400" u="none" kern="1200" dirty="0" err="1"/>
                <a:t>datos</a:t>
              </a:r>
              <a:r>
                <a:rPr lang="en-US" sz="1400" u="none" kern="1200" dirty="0"/>
                <a:t> </a:t>
              </a:r>
              <a:r>
                <a:rPr lang="en-US" sz="1400" u="none" kern="1200" dirty="0" err="1"/>
                <a:t>recopilados</a:t>
              </a:r>
              <a:r>
                <a:rPr lang="en-US" sz="1400" u="none" kern="1200" dirty="0"/>
                <a:t>..</a:t>
              </a:r>
            </a:p>
          </p:txBody>
        </p:sp>
      </p:grpSp>
    </p:spTree>
    <p:extLst>
      <p:ext uri="{BB962C8B-B14F-4D97-AF65-F5344CB8AC3E}">
        <p14:creationId xmlns:p14="http://schemas.microsoft.com/office/powerpoint/2010/main" val="28026341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36" name="Straight Connector 29">
            <a:extLst>
              <a:ext uri="{FF2B5EF4-FFF2-40B4-BE49-F238E27FC236}">
                <a16:creationId xmlns:a16="http://schemas.microsoft.com/office/drawing/2014/main" id="{B821C225-5C4D-4168-90AF-3D263D72CBA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useBgFill="1">
        <p:nvSpPr>
          <p:cNvPr id="37" name="Rectangle 31">
            <a:extLst>
              <a:ext uri="{FF2B5EF4-FFF2-40B4-BE49-F238E27FC236}">
                <a16:creationId xmlns:a16="http://schemas.microsoft.com/office/drawing/2014/main" id="{39E4C68A-A4A9-48A4-9FF2-D2896B1EA0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3">
            <a:extLst>
              <a:ext uri="{FF2B5EF4-FFF2-40B4-BE49-F238E27FC236}">
                <a16:creationId xmlns:a16="http://schemas.microsoft.com/office/drawing/2014/main" id="{E2B9AEA5-52CB-49A6-AF8A-33502F291B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E3DD14B7-473B-C013-A2D5-BC0E2DDF4F0B}"/>
              </a:ext>
            </a:extLst>
          </p:cNvPr>
          <p:cNvSpPr>
            <a:spLocks noGrp="1"/>
          </p:cNvSpPr>
          <p:nvPr>
            <p:ph type="title"/>
          </p:nvPr>
        </p:nvSpPr>
        <p:spPr>
          <a:xfrm>
            <a:off x="637309" y="804333"/>
            <a:ext cx="3754579" cy="5249334"/>
          </a:xfrm>
        </p:spPr>
        <p:txBody>
          <a:bodyPr vert="horz" lIns="91440" tIns="45720" rIns="91440" bIns="45720" rtlCol="0" anchor="ctr">
            <a:normAutofit/>
          </a:bodyPr>
          <a:lstStyle/>
          <a:p>
            <a:r>
              <a:rPr lang="en-US" sz="5000" b="1" dirty="0">
                <a:solidFill>
                  <a:srgbClr val="FFFFFF"/>
                </a:solidFill>
              </a:rPr>
              <a:t>2- </a:t>
            </a:r>
            <a:r>
              <a:rPr lang="en-US" sz="5000" b="1" dirty="0" err="1">
                <a:solidFill>
                  <a:srgbClr val="FFFFFF"/>
                </a:solidFill>
              </a:rPr>
              <a:t>Hipótesis</a:t>
            </a:r>
            <a:r>
              <a:rPr lang="en-US" sz="5000" b="1" dirty="0">
                <a:solidFill>
                  <a:srgbClr val="FFFFFF"/>
                </a:solidFill>
              </a:rPr>
              <a:t> y </a:t>
            </a:r>
            <a:r>
              <a:rPr lang="en-US" sz="5000" b="1" dirty="0" err="1">
                <a:solidFill>
                  <a:srgbClr val="FFFFFF"/>
                </a:solidFill>
              </a:rPr>
              <a:t>Preguntas</a:t>
            </a:r>
            <a:endParaRPr lang="en-US" sz="5000" b="1" dirty="0">
              <a:solidFill>
                <a:srgbClr val="FFFFFF"/>
              </a:solidFill>
            </a:endParaRPr>
          </a:p>
        </p:txBody>
      </p:sp>
      <p:sp>
        <p:nvSpPr>
          <p:cNvPr id="3" name="Marcador de contenido 2">
            <a:extLst>
              <a:ext uri="{FF2B5EF4-FFF2-40B4-BE49-F238E27FC236}">
                <a16:creationId xmlns:a16="http://schemas.microsoft.com/office/drawing/2014/main" id="{29CE7EB0-80B0-AE87-F3A5-7C5D7DFBEA7A}"/>
              </a:ext>
            </a:extLst>
          </p:cNvPr>
          <p:cNvSpPr>
            <a:spLocks noGrp="1"/>
          </p:cNvSpPr>
          <p:nvPr>
            <p:ph idx="1"/>
          </p:nvPr>
        </p:nvSpPr>
        <p:spPr>
          <a:xfrm>
            <a:off x="4951048" y="804333"/>
            <a:ext cx="6306003" cy="5249334"/>
          </a:xfrm>
        </p:spPr>
        <p:txBody>
          <a:bodyPr vert="horz" lIns="45720" tIns="45720" rIns="45720" bIns="45720" rtlCol="0" anchor="ctr">
            <a:normAutofit/>
          </a:bodyPr>
          <a:lstStyle/>
          <a:p>
            <a:pPr>
              <a:lnSpc>
                <a:spcPct val="200000"/>
              </a:lnSpc>
            </a:pPr>
            <a:endParaRPr lang="en-US" sz="2000" dirty="0"/>
          </a:p>
          <a:p>
            <a:pPr lvl="2">
              <a:lnSpc>
                <a:spcPct val="200000"/>
              </a:lnSpc>
            </a:pPr>
            <a:r>
              <a:rPr lang="en-US" sz="2000" dirty="0"/>
              <a:t>¿</a:t>
            </a:r>
            <a:r>
              <a:rPr lang="en-US" sz="2000" dirty="0" err="1"/>
              <a:t>Qué</a:t>
            </a:r>
            <a:r>
              <a:rPr lang="en-US" sz="2000" dirty="0"/>
              <a:t> </a:t>
            </a:r>
            <a:r>
              <a:rPr lang="en-US" sz="2000" dirty="0" err="1"/>
              <a:t>región</a:t>
            </a:r>
            <a:r>
              <a:rPr lang="en-US" sz="2000" dirty="0"/>
              <a:t> </a:t>
            </a:r>
            <a:r>
              <a:rPr lang="en-US" sz="2000" dirty="0" err="1"/>
              <a:t>vende</a:t>
            </a:r>
            <a:r>
              <a:rPr lang="en-US" sz="2000" dirty="0"/>
              <a:t> </a:t>
            </a:r>
            <a:r>
              <a:rPr lang="en-US" sz="2000" dirty="0" err="1"/>
              <a:t>más</a:t>
            </a:r>
            <a:r>
              <a:rPr lang="en-US" sz="2000" dirty="0"/>
              <a:t>?</a:t>
            </a:r>
          </a:p>
          <a:p>
            <a:pPr lvl="2">
              <a:lnSpc>
                <a:spcPct val="200000"/>
              </a:lnSpc>
            </a:pPr>
            <a:r>
              <a:rPr lang="en-US" sz="2000" dirty="0"/>
              <a:t>¿</a:t>
            </a:r>
            <a:r>
              <a:rPr lang="en-US" sz="2000" dirty="0" err="1"/>
              <a:t>Cuál</a:t>
            </a:r>
            <a:r>
              <a:rPr lang="en-US" sz="2000" dirty="0"/>
              <a:t> es la </a:t>
            </a:r>
            <a:r>
              <a:rPr lang="en-US" sz="2000" dirty="0" err="1"/>
              <a:t>categoria</a:t>
            </a:r>
            <a:r>
              <a:rPr lang="en-US" sz="2000" dirty="0"/>
              <a:t> mas </a:t>
            </a:r>
            <a:r>
              <a:rPr lang="en-US" sz="2000" dirty="0" err="1"/>
              <a:t>comprada</a:t>
            </a:r>
            <a:r>
              <a:rPr lang="en-US" sz="2000" dirty="0"/>
              <a:t>?</a:t>
            </a:r>
          </a:p>
          <a:p>
            <a:pPr lvl="2">
              <a:lnSpc>
                <a:spcPct val="200000"/>
              </a:lnSpc>
            </a:pPr>
            <a:r>
              <a:rPr lang="en-US" sz="2000" dirty="0"/>
              <a:t>¿Que </a:t>
            </a:r>
            <a:r>
              <a:rPr lang="en-US" sz="2000" dirty="0" err="1"/>
              <a:t>tipo</a:t>
            </a:r>
            <a:r>
              <a:rPr lang="en-US" sz="2000" dirty="0"/>
              <a:t> de comprador es </a:t>
            </a:r>
            <a:r>
              <a:rPr lang="en-US" sz="2000" dirty="0" err="1"/>
              <a:t>el</a:t>
            </a:r>
            <a:r>
              <a:rPr lang="en-US" sz="2000" dirty="0"/>
              <a:t> mas habitual?</a:t>
            </a:r>
          </a:p>
          <a:p>
            <a:pPr lvl="2">
              <a:lnSpc>
                <a:spcPct val="200000"/>
              </a:lnSpc>
            </a:pPr>
            <a:r>
              <a:rPr lang="en-US" sz="2000" dirty="0"/>
              <a:t>¿</a:t>
            </a:r>
            <a:r>
              <a:rPr lang="en-US" sz="2000" dirty="0" err="1"/>
              <a:t>Cuáles</a:t>
            </a:r>
            <a:r>
              <a:rPr lang="en-US" sz="2000" dirty="0"/>
              <a:t> son las 5 sub </a:t>
            </a:r>
            <a:r>
              <a:rPr lang="en-US" sz="2000" dirty="0" err="1"/>
              <a:t>categorias</a:t>
            </a:r>
            <a:r>
              <a:rPr lang="en-US" sz="2000" dirty="0"/>
              <a:t> que </a:t>
            </a:r>
            <a:r>
              <a:rPr lang="en-US" sz="2000" dirty="0" err="1"/>
              <a:t>más</a:t>
            </a:r>
            <a:r>
              <a:rPr lang="en-US" sz="2000" dirty="0"/>
              <a:t> </a:t>
            </a:r>
            <a:r>
              <a:rPr lang="en-US" sz="2000" dirty="0" err="1"/>
              <a:t>facturaron</a:t>
            </a:r>
            <a:r>
              <a:rPr lang="en-US" sz="2000" dirty="0"/>
              <a:t>?</a:t>
            </a:r>
          </a:p>
          <a:p>
            <a:pPr lvl="2">
              <a:lnSpc>
                <a:spcPct val="200000"/>
              </a:lnSpc>
            </a:pPr>
            <a:r>
              <a:rPr lang="en-US" sz="2000" dirty="0"/>
              <a:t>¿</a:t>
            </a:r>
            <a:r>
              <a:rPr lang="en-US" sz="2000" dirty="0" err="1"/>
              <a:t>Cualés</a:t>
            </a:r>
            <a:r>
              <a:rPr lang="en-US" sz="2000" dirty="0"/>
              <a:t> son </a:t>
            </a:r>
            <a:r>
              <a:rPr lang="en-US" sz="2000" dirty="0" err="1"/>
              <a:t>los</a:t>
            </a:r>
            <a:r>
              <a:rPr lang="en-US" sz="2000" dirty="0"/>
              <a:t> </a:t>
            </a:r>
            <a:r>
              <a:rPr lang="en-US" sz="2000" dirty="0" err="1"/>
              <a:t>mayores</a:t>
            </a:r>
            <a:r>
              <a:rPr lang="en-US" sz="2000" dirty="0"/>
              <a:t> </a:t>
            </a:r>
            <a:r>
              <a:rPr lang="en-US" sz="2000" dirty="0" err="1"/>
              <a:t>descuentos</a:t>
            </a:r>
            <a:r>
              <a:rPr lang="en-US" sz="2000" dirty="0"/>
              <a:t> </a:t>
            </a:r>
            <a:r>
              <a:rPr lang="en-US" sz="2000" dirty="0" err="1"/>
              <a:t>por</a:t>
            </a:r>
            <a:r>
              <a:rPr lang="en-US" sz="2000" dirty="0"/>
              <a:t> </a:t>
            </a:r>
            <a:r>
              <a:rPr lang="en-US" sz="2000" dirty="0" err="1"/>
              <a:t>categoria</a:t>
            </a:r>
            <a:r>
              <a:rPr lang="en-US" sz="2000" dirty="0"/>
              <a:t> y sub </a:t>
            </a:r>
            <a:r>
              <a:rPr lang="en-US" sz="2000" dirty="0" err="1"/>
              <a:t>categoria</a:t>
            </a:r>
            <a:r>
              <a:rPr lang="en-US" sz="2000" dirty="0"/>
              <a:t>?</a:t>
            </a:r>
          </a:p>
        </p:txBody>
      </p:sp>
    </p:spTree>
    <p:extLst>
      <p:ext uri="{BB962C8B-B14F-4D97-AF65-F5344CB8AC3E}">
        <p14:creationId xmlns:p14="http://schemas.microsoft.com/office/powerpoint/2010/main" val="3420181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36" name="Straight Connector 29">
            <a:extLst>
              <a:ext uri="{FF2B5EF4-FFF2-40B4-BE49-F238E27FC236}">
                <a16:creationId xmlns:a16="http://schemas.microsoft.com/office/drawing/2014/main" id="{B821C225-5C4D-4168-90AF-3D263D72CBA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useBgFill="1">
        <p:nvSpPr>
          <p:cNvPr id="37" name="Rectangle 31">
            <a:extLst>
              <a:ext uri="{FF2B5EF4-FFF2-40B4-BE49-F238E27FC236}">
                <a16:creationId xmlns:a16="http://schemas.microsoft.com/office/drawing/2014/main" id="{39E4C68A-A4A9-48A4-9FF2-D2896B1EA0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3">
            <a:extLst>
              <a:ext uri="{FF2B5EF4-FFF2-40B4-BE49-F238E27FC236}">
                <a16:creationId xmlns:a16="http://schemas.microsoft.com/office/drawing/2014/main" id="{E2B9AEA5-52CB-49A6-AF8A-33502F291B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E3DD14B7-473B-C013-A2D5-BC0E2DDF4F0B}"/>
              </a:ext>
            </a:extLst>
          </p:cNvPr>
          <p:cNvSpPr>
            <a:spLocks noGrp="1"/>
          </p:cNvSpPr>
          <p:nvPr>
            <p:ph type="title"/>
          </p:nvPr>
        </p:nvSpPr>
        <p:spPr>
          <a:xfrm>
            <a:off x="637309" y="804333"/>
            <a:ext cx="3754579" cy="5249334"/>
          </a:xfrm>
        </p:spPr>
        <p:txBody>
          <a:bodyPr vert="horz" lIns="91440" tIns="45720" rIns="91440" bIns="45720" rtlCol="0" anchor="ctr">
            <a:normAutofit/>
          </a:bodyPr>
          <a:lstStyle/>
          <a:p>
            <a:r>
              <a:rPr lang="en-US" sz="5000" b="1" dirty="0">
                <a:solidFill>
                  <a:srgbClr val="FFFFFF"/>
                </a:solidFill>
              </a:rPr>
              <a:t>3- </a:t>
            </a:r>
            <a:r>
              <a:rPr lang="en-US" sz="5000" b="1" dirty="0" err="1">
                <a:solidFill>
                  <a:srgbClr val="FFFFFF"/>
                </a:solidFill>
              </a:rPr>
              <a:t>resumen</a:t>
            </a:r>
            <a:r>
              <a:rPr lang="en-US" sz="5000" b="1" dirty="0">
                <a:solidFill>
                  <a:srgbClr val="FFFFFF"/>
                </a:solidFill>
              </a:rPr>
              <a:t> METADATA</a:t>
            </a:r>
          </a:p>
        </p:txBody>
      </p:sp>
      <p:graphicFrame>
        <p:nvGraphicFramePr>
          <p:cNvPr id="4" name="CuadroTexto 4">
            <a:extLst>
              <a:ext uri="{FF2B5EF4-FFF2-40B4-BE49-F238E27FC236}">
                <a16:creationId xmlns:a16="http://schemas.microsoft.com/office/drawing/2014/main" id="{8705B1A2-1EEF-A6A1-B353-140BA9DE463A}"/>
              </a:ext>
            </a:extLst>
          </p:cNvPr>
          <p:cNvGraphicFramePr/>
          <p:nvPr>
            <p:extLst>
              <p:ext uri="{D42A27DB-BD31-4B8C-83A1-F6EECF244321}">
                <p14:modId xmlns:p14="http://schemas.microsoft.com/office/powerpoint/2010/main" val="3698342471"/>
              </p:ext>
            </p:extLst>
          </p:nvPr>
        </p:nvGraphicFramePr>
        <p:xfrm>
          <a:off x="5602160" y="968375"/>
          <a:ext cx="5641975" cy="49212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078468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3" name="Straight Connector 102">
            <a:extLst>
              <a:ext uri="{FF2B5EF4-FFF2-40B4-BE49-F238E27FC236}">
                <a16:creationId xmlns:a16="http://schemas.microsoft.com/office/drawing/2014/main" id="{22953FD7-F17A-4D8D-8237-93E8D567166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05" name="Rectangle 104">
            <a:extLst>
              <a:ext uri="{FF2B5EF4-FFF2-40B4-BE49-F238E27FC236}">
                <a16:creationId xmlns:a16="http://schemas.microsoft.com/office/drawing/2014/main" id="{F7422F06-6017-4361-8872-E0E2CEB20B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4819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CuadroTexto 1">
            <a:extLst>
              <a:ext uri="{FF2B5EF4-FFF2-40B4-BE49-F238E27FC236}">
                <a16:creationId xmlns:a16="http://schemas.microsoft.com/office/drawing/2014/main" id="{B3434225-93ED-5903-EC9A-C334CFD0B74C}"/>
              </a:ext>
            </a:extLst>
          </p:cNvPr>
          <p:cNvSpPr txBox="1"/>
          <p:nvPr/>
        </p:nvSpPr>
        <p:spPr>
          <a:xfrm>
            <a:off x="415636" y="640080"/>
            <a:ext cx="3978564" cy="5613236"/>
          </a:xfrm>
          <a:prstGeom prst="rect">
            <a:avLst/>
          </a:prstGeom>
        </p:spPr>
        <p:txBody>
          <a:bodyPr vert="horz" lIns="91440" tIns="45720" rIns="91440" bIns="45720" rtlCol="0" anchor="ctr">
            <a:normAutofit/>
          </a:bodyPr>
          <a:lstStyle/>
          <a:p>
            <a:pPr defTabSz="914400">
              <a:lnSpc>
                <a:spcPct val="80000"/>
              </a:lnSpc>
              <a:spcBef>
                <a:spcPct val="0"/>
              </a:spcBef>
              <a:spcAft>
                <a:spcPts val="600"/>
              </a:spcAft>
            </a:pPr>
            <a:r>
              <a:rPr lang="en-US" sz="5000" b="1" cap="all" spc="100" dirty="0">
                <a:solidFill>
                  <a:srgbClr val="FFFFFF"/>
                </a:solidFill>
                <a:latin typeface="+mj-lt"/>
                <a:ea typeface="+mj-ea"/>
                <a:cs typeface="+mj-cs"/>
              </a:rPr>
              <a:t>4- </a:t>
            </a:r>
            <a:r>
              <a:rPr lang="en-US" sz="5000" b="1" cap="all" spc="100" dirty="0" err="1">
                <a:solidFill>
                  <a:srgbClr val="FFFFFF"/>
                </a:solidFill>
                <a:latin typeface="+mj-lt"/>
                <a:ea typeface="+mj-ea"/>
                <a:cs typeface="+mj-cs"/>
              </a:rPr>
              <a:t>Análisis</a:t>
            </a:r>
            <a:r>
              <a:rPr lang="en-US" sz="5000" b="1" cap="all" spc="100" dirty="0">
                <a:solidFill>
                  <a:srgbClr val="FFFFFF"/>
                </a:solidFill>
                <a:latin typeface="+mj-lt"/>
                <a:ea typeface="+mj-ea"/>
                <a:cs typeface="+mj-cs"/>
              </a:rPr>
              <a:t> </a:t>
            </a:r>
            <a:r>
              <a:rPr lang="en-US" sz="5000" b="1" cap="all" spc="100" dirty="0" err="1">
                <a:solidFill>
                  <a:srgbClr val="FFFFFF"/>
                </a:solidFill>
                <a:latin typeface="+mj-lt"/>
                <a:ea typeface="+mj-ea"/>
                <a:cs typeface="+mj-cs"/>
              </a:rPr>
              <a:t>Exploratorio</a:t>
            </a:r>
            <a:endParaRPr lang="en-US" sz="5000" b="1" cap="all" spc="100" dirty="0">
              <a:solidFill>
                <a:srgbClr val="FFFFFF"/>
              </a:solidFill>
              <a:latin typeface="+mj-lt"/>
              <a:ea typeface="+mj-ea"/>
              <a:cs typeface="+mj-cs"/>
            </a:endParaRPr>
          </a:p>
        </p:txBody>
      </p:sp>
      <p:grpSp>
        <p:nvGrpSpPr>
          <p:cNvPr id="25" name="Grupo 24">
            <a:extLst>
              <a:ext uri="{FF2B5EF4-FFF2-40B4-BE49-F238E27FC236}">
                <a16:creationId xmlns:a16="http://schemas.microsoft.com/office/drawing/2014/main" id="{F6459517-93AD-30B9-4227-1E45DAEA029B}"/>
              </a:ext>
            </a:extLst>
          </p:cNvPr>
          <p:cNvGrpSpPr/>
          <p:nvPr/>
        </p:nvGrpSpPr>
        <p:grpSpPr>
          <a:xfrm>
            <a:off x="5603875" y="958531"/>
            <a:ext cx="5641974" cy="4751577"/>
            <a:chOff x="5603875" y="958531"/>
            <a:chExt cx="5641974" cy="4751577"/>
          </a:xfrm>
        </p:grpSpPr>
        <p:sp>
          <p:nvSpPr>
            <p:cNvPr id="6" name="Rectángulo: esquinas redondeadas 5">
              <a:extLst>
                <a:ext uri="{FF2B5EF4-FFF2-40B4-BE49-F238E27FC236}">
                  <a16:creationId xmlns:a16="http://schemas.microsoft.com/office/drawing/2014/main" id="{57E70FD1-AA84-3ECF-3992-DC7E74ED805C}"/>
                </a:ext>
              </a:extLst>
            </p:cNvPr>
            <p:cNvSpPr/>
            <p:nvPr/>
          </p:nvSpPr>
          <p:spPr>
            <a:xfrm>
              <a:off x="5603875" y="958531"/>
              <a:ext cx="5641974" cy="945537"/>
            </a:xfrm>
            <a:prstGeom prst="roundRect">
              <a:avLst>
                <a:gd name="adj" fmla="val 10000"/>
              </a:avLst>
            </a:prstGeom>
          </p:spPr>
          <p:style>
            <a:lnRef idx="0">
              <a:schemeClr val="dk1">
                <a:hueOff val="0"/>
                <a:satOff val="0"/>
                <a:lumOff val="0"/>
                <a:alphaOff val="0"/>
              </a:schemeClr>
            </a:lnRef>
            <a:fillRef idx="1">
              <a:schemeClr val="bg1">
                <a:lumMod val="95000"/>
                <a:hueOff val="0"/>
                <a:satOff val="0"/>
                <a:lumOff val="0"/>
                <a:alphaOff val="0"/>
              </a:schemeClr>
            </a:fillRef>
            <a:effectRef idx="0">
              <a:schemeClr val="bg1">
                <a:lumMod val="95000"/>
                <a:hueOff val="0"/>
                <a:satOff val="0"/>
                <a:lumOff val="0"/>
                <a:alphaOff val="0"/>
              </a:schemeClr>
            </a:effectRef>
            <a:fontRef idx="minor">
              <a:schemeClr val="dk1">
                <a:hueOff val="0"/>
                <a:satOff val="0"/>
                <a:lumOff val="0"/>
                <a:alphaOff val="0"/>
              </a:schemeClr>
            </a:fontRef>
          </p:style>
          <p:txBody>
            <a:bodyPr/>
            <a:lstStyle/>
            <a:p>
              <a:endParaRPr lang="es-AR"/>
            </a:p>
          </p:txBody>
        </p:sp>
        <p:sp>
          <p:nvSpPr>
            <p:cNvPr id="7" name="Rectángulo 6" descr="Bar chart">
              <a:extLst>
                <a:ext uri="{FF2B5EF4-FFF2-40B4-BE49-F238E27FC236}">
                  <a16:creationId xmlns:a16="http://schemas.microsoft.com/office/drawing/2014/main" id="{2296760C-1F2C-CA47-528B-6505BD830672}"/>
                </a:ext>
              </a:extLst>
            </p:cNvPr>
            <p:cNvSpPr/>
            <p:nvPr/>
          </p:nvSpPr>
          <p:spPr>
            <a:xfrm>
              <a:off x="5889900" y="1171277"/>
              <a:ext cx="520554" cy="520045"/>
            </a:xfrm>
            <a:prstGeom prst="rect">
              <a:avLst/>
            </a:prstGeom>
            <a: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a:ln>
              <a:noFill/>
            </a:ln>
          </p:spPr>
          <p:style>
            <a:lnRef idx="2">
              <a:scrgbClr r="0" g="0" b="0"/>
            </a:lnRef>
            <a:fillRef idx="1">
              <a:scrgbClr r="0" g="0" b="0"/>
            </a:fillRef>
            <a:effectRef idx="0">
              <a:schemeClr val="accent2">
                <a:hueOff val="0"/>
                <a:satOff val="0"/>
                <a:lumOff val="0"/>
                <a:alphaOff val="0"/>
              </a:schemeClr>
            </a:effectRef>
            <a:fontRef idx="minor">
              <a:schemeClr val="lt1"/>
            </a:fontRef>
          </p:style>
          <p:txBody>
            <a:bodyPr/>
            <a:lstStyle/>
            <a:p>
              <a:endParaRPr lang="es-AR"/>
            </a:p>
          </p:txBody>
        </p:sp>
        <p:sp>
          <p:nvSpPr>
            <p:cNvPr id="9" name="Forma libre: forma 8">
              <a:extLst>
                <a:ext uri="{FF2B5EF4-FFF2-40B4-BE49-F238E27FC236}">
                  <a16:creationId xmlns:a16="http://schemas.microsoft.com/office/drawing/2014/main" id="{E4AC497B-6231-AA1B-0D8C-090E1BB16B3B}"/>
                </a:ext>
              </a:extLst>
            </p:cNvPr>
            <p:cNvSpPr/>
            <p:nvPr/>
          </p:nvSpPr>
          <p:spPr>
            <a:xfrm>
              <a:off x="6696479" y="958531"/>
              <a:ext cx="4500009" cy="1034181"/>
            </a:xfrm>
            <a:custGeom>
              <a:avLst/>
              <a:gdLst>
                <a:gd name="connsiteX0" fmla="*/ 0 w 4500009"/>
                <a:gd name="connsiteY0" fmla="*/ 0 h 1034181"/>
                <a:gd name="connsiteX1" fmla="*/ 4500009 w 4500009"/>
                <a:gd name="connsiteY1" fmla="*/ 0 h 1034181"/>
                <a:gd name="connsiteX2" fmla="*/ 4500009 w 4500009"/>
                <a:gd name="connsiteY2" fmla="*/ 1034181 h 1034181"/>
                <a:gd name="connsiteX3" fmla="*/ 0 w 4500009"/>
                <a:gd name="connsiteY3" fmla="*/ 1034181 h 1034181"/>
                <a:gd name="connsiteX4" fmla="*/ 0 w 4500009"/>
                <a:gd name="connsiteY4" fmla="*/ 0 h 10341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00009" h="1034181">
                  <a:moveTo>
                    <a:pt x="0" y="0"/>
                  </a:moveTo>
                  <a:lnTo>
                    <a:pt x="4500009" y="0"/>
                  </a:lnTo>
                  <a:lnTo>
                    <a:pt x="4500009" y="1034181"/>
                  </a:lnTo>
                  <a:lnTo>
                    <a:pt x="0" y="1034181"/>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09451" tIns="109451" rIns="109451" bIns="109451" numCol="1" spcCol="1270" anchor="ctr" anchorCtr="0">
              <a:noAutofit/>
            </a:bodyPr>
            <a:lstStyle/>
            <a:p>
              <a:pPr marL="0" lvl="0" indent="0" algn="just" defTabSz="622300">
                <a:lnSpc>
                  <a:spcPct val="90000"/>
                </a:lnSpc>
                <a:spcBef>
                  <a:spcPct val="0"/>
                </a:spcBef>
                <a:spcAft>
                  <a:spcPct val="35000"/>
                </a:spcAft>
                <a:buNone/>
              </a:pPr>
              <a:r>
                <a:rPr lang="es-AR" sz="1400" kern="1200" dirty="0"/>
                <a:t>El análisis exploratorio de datos nos proporciona una visión inicial y detallada de nuestro conjunto de datos que podrían ser clave para el éxito de nuestro proyecto.</a:t>
              </a:r>
              <a:endParaRPr lang="en-US" sz="1400" kern="1200" dirty="0"/>
            </a:p>
          </p:txBody>
        </p:sp>
        <p:sp>
          <p:nvSpPr>
            <p:cNvPr id="11" name="Rectángulo: esquinas redondeadas 10">
              <a:extLst>
                <a:ext uri="{FF2B5EF4-FFF2-40B4-BE49-F238E27FC236}">
                  <a16:creationId xmlns:a16="http://schemas.microsoft.com/office/drawing/2014/main" id="{6C4A0FAE-144C-483A-488F-6A72FF21B465}"/>
                </a:ext>
              </a:extLst>
            </p:cNvPr>
            <p:cNvSpPr/>
            <p:nvPr/>
          </p:nvSpPr>
          <p:spPr>
            <a:xfrm>
              <a:off x="5603875" y="2205458"/>
              <a:ext cx="5641974" cy="1223542"/>
            </a:xfrm>
            <a:prstGeom prst="roundRect">
              <a:avLst>
                <a:gd name="adj" fmla="val 10000"/>
              </a:avLst>
            </a:prstGeom>
          </p:spPr>
          <p:style>
            <a:lnRef idx="0">
              <a:schemeClr val="dk1">
                <a:hueOff val="0"/>
                <a:satOff val="0"/>
                <a:lumOff val="0"/>
                <a:alphaOff val="0"/>
              </a:schemeClr>
            </a:lnRef>
            <a:fillRef idx="1">
              <a:schemeClr val="bg1">
                <a:lumMod val="95000"/>
                <a:hueOff val="0"/>
                <a:satOff val="0"/>
                <a:lumOff val="0"/>
                <a:alphaOff val="0"/>
              </a:schemeClr>
            </a:fillRef>
            <a:effectRef idx="0">
              <a:schemeClr val="bg1">
                <a:lumMod val="95000"/>
                <a:hueOff val="0"/>
                <a:satOff val="0"/>
                <a:lumOff val="0"/>
                <a:alphaOff val="0"/>
              </a:schemeClr>
            </a:effectRef>
            <a:fontRef idx="minor">
              <a:schemeClr val="dk1">
                <a:hueOff val="0"/>
                <a:satOff val="0"/>
                <a:lumOff val="0"/>
                <a:alphaOff val="0"/>
              </a:schemeClr>
            </a:fontRef>
          </p:style>
          <p:txBody>
            <a:bodyPr/>
            <a:lstStyle/>
            <a:p>
              <a:endParaRPr lang="es-AR"/>
            </a:p>
          </p:txBody>
        </p:sp>
        <p:sp>
          <p:nvSpPr>
            <p:cNvPr id="12" name="Rectángulo 11" descr="Japanese Dolls">
              <a:extLst>
                <a:ext uri="{FF2B5EF4-FFF2-40B4-BE49-F238E27FC236}">
                  <a16:creationId xmlns:a16="http://schemas.microsoft.com/office/drawing/2014/main" id="{1C30B465-8E53-023A-3A09-AD9A4953942F}"/>
                </a:ext>
              </a:extLst>
            </p:cNvPr>
            <p:cNvSpPr/>
            <p:nvPr/>
          </p:nvSpPr>
          <p:spPr>
            <a:xfrm>
              <a:off x="5889900" y="2464004"/>
              <a:ext cx="520554" cy="520045"/>
            </a:xfrm>
            <a:prstGeom prst="rect">
              <a:avLst/>
            </a:prstGeom>
            <a: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a:noFill/>
            </a:ln>
          </p:spPr>
          <p:style>
            <a:lnRef idx="2">
              <a:scrgbClr r="0" g="0" b="0"/>
            </a:lnRef>
            <a:fillRef idx="1">
              <a:scrgbClr r="0" g="0" b="0"/>
            </a:fillRef>
            <a:effectRef idx="0">
              <a:schemeClr val="accent3">
                <a:hueOff val="0"/>
                <a:satOff val="0"/>
                <a:lumOff val="0"/>
                <a:alphaOff val="0"/>
              </a:schemeClr>
            </a:effectRef>
            <a:fontRef idx="minor">
              <a:schemeClr val="lt1"/>
            </a:fontRef>
          </p:style>
          <p:txBody>
            <a:bodyPr/>
            <a:lstStyle/>
            <a:p>
              <a:endParaRPr lang="es-AR"/>
            </a:p>
          </p:txBody>
        </p:sp>
        <p:sp>
          <p:nvSpPr>
            <p:cNvPr id="13" name="Forma libre: forma 12">
              <a:extLst>
                <a:ext uri="{FF2B5EF4-FFF2-40B4-BE49-F238E27FC236}">
                  <a16:creationId xmlns:a16="http://schemas.microsoft.com/office/drawing/2014/main" id="{99B69A5D-943A-BDC9-0143-53F94BF1FABE}"/>
                </a:ext>
              </a:extLst>
            </p:cNvPr>
            <p:cNvSpPr/>
            <p:nvPr/>
          </p:nvSpPr>
          <p:spPr>
            <a:xfrm>
              <a:off x="6696479" y="2251258"/>
              <a:ext cx="4500009" cy="1034181"/>
            </a:xfrm>
            <a:custGeom>
              <a:avLst/>
              <a:gdLst>
                <a:gd name="connsiteX0" fmla="*/ 0 w 4500009"/>
                <a:gd name="connsiteY0" fmla="*/ 0 h 1034181"/>
                <a:gd name="connsiteX1" fmla="*/ 4500009 w 4500009"/>
                <a:gd name="connsiteY1" fmla="*/ 0 h 1034181"/>
                <a:gd name="connsiteX2" fmla="*/ 4500009 w 4500009"/>
                <a:gd name="connsiteY2" fmla="*/ 1034181 h 1034181"/>
                <a:gd name="connsiteX3" fmla="*/ 0 w 4500009"/>
                <a:gd name="connsiteY3" fmla="*/ 1034181 h 1034181"/>
                <a:gd name="connsiteX4" fmla="*/ 0 w 4500009"/>
                <a:gd name="connsiteY4" fmla="*/ 0 h 10341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00009" h="1034181">
                  <a:moveTo>
                    <a:pt x="0" y="0"/>
                  </a:moveTo>
                  <a:lnTo>
                    <a:pt x="4500009" y="0"/>
                  </a:lnTo>
                  <a:lnTo>
                    <a:pt x="4500009" y="1034181"/>
                  </a:lnTo>
                  <a:lnTo>
                    <a:pt x="0" y="1034181"/>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09451" tIns="109451" rIns="109451" bIns="109451" numCol="1" spcCol="1270" anchor="ctr" anchorCtr="0">
              <a:noAutofit/>
            </a:bodyPr>
            <a:lstStyle/>
            <a:p>
              <a:pPr marL="0" lvl="0" indent="0" algn="just" defTabSz="622300">
                <a:lnSpc>
                  <a:spcPct val="90000"/>
                </a:lnSpc>
                <a:spcBef>
                  <a:spcPct val="0"/>
                </a:spcBef>
                <a:spcAft>
                  <a:spcPct val="35000"/>
                </a:spcAft>
                <a:buNone/>
              </a:pPr>
              <a:r>
                <a:rPr lang="en-US" sz="1400" kern="1200" dirty="0" err="1"/>
                <a:t>Examinaremos</a:t>
              </a:r>
              <a:r>
                <a:rPr lang="en-US" sz="1400" kern="1200" dirty="0"/>
                <a:t> </a:t>
              </a:r>
              <a:r>
                <a:rPr lang="en-US" sz="1400" kern="1200" dirty="0" err="1"/>
                <a:t>detalladamente</a:t>
              </a:r>
              <a:r>
                <a:rPr lang="en-US" sz="1400" kern="1200" dirty="0"/>
                <a:t> </a:t>
              </a:r>
              <a:r>
                <a:rPr lang="en-US" sz="1400" kern="1200" dirty="0" err="1"/>
                <a:t>nuestro</a:t>
              </a:r>
              <a:r>
                <a:rPr lang="en-US" sz="1400" kern="1200" dirty="0"/>
                <a:t> conjunto de </a:t>
              </a:r>
              <a:r>
                <a:rPr lang="en-US" sz="1400" kern="1200" dirty="0" err="1"/>
                <a:t>datos</a:t>
              </a:r>
              <a:r>
                <a:rPr lang="en-US" sz="1400" kern="1200" dirty="0"/>
                <a:t>, </a:t>
              </a:r>
              <a:r>
                <a:rPr lang="en-US" sz="1400" kern="1200" dirty="0" err="1"/>
                <a:t>identificando</a:t>
              </a:r>
              <a:r>
                <a:rPr lang="en-US" sz="1400" kern="1200" dirty="0"/>
                <a:t> </a:t>
              </a:r>
              <a:r>
                <a:rPr lang="en-US" sz="1400" kern="1200" dirty="0" err="1"/>
                <a:t>patrones</a:t>
              </a:r>
              <a:r>
                <a:rPr lang="en-US" sz="1400" kern="1200" dirty="0"/>
                <a:t>, </a:t>
              </a:r>
              <a:r>
                <a:rPr lang="en-US" sz="1400" kern="1200" dirty="0" err="1"/>
                <a:t>tendencias</a:t>
              </a:r>
              <a:r>
                <a:rPr lang="en-US" sz="1400" kern="1200" dirty="0"/>
                <a:t> y </a:t>
              </a:r>
              <a:r>
                <a:rPr lang="en-US" sz="1400" kern="1200" dirty="0" err="1"/>
                <a:t>relaciones</a:t>
              </a:r>
              <a:r>
                <a:rPr lang="en-US" sz="1400" kern="1200" dirty="0"/>
                <a:t> </a:t>
              </a:r>
              <a:r>
                <a:rPr lang="en-US" sz="1400" kern="1200" dirty="0" err="1"/>
                <a:t>ocultas</a:t>
              </a:r>
              <a:r>
                <a:rPr lang="en-US" sz="1400" kern="1200" dirty="0"/>
                <a:t>. </a:t>
              </a:r>
              <a:r>
                <a:rPr lang="en-US" sz="1400" kern="1200" dirty="0" err="1"/>
                <a:t>Exploraremos</a:t>
              </a:r>
              <a:r>
                <a:rPr lang="en-US" sz="1400" kern="1200" dirty="0"/>
                <a:t> las </a:t>
              </a:r>
              <a:r>
                <a:rPr lang="en-US" sz="1400" kern="1200" dirty="0" err="1"/>
                <a:t>diversas</a:t>
              </a:r>
              <a:r>
                <a:rPr lang="en-US" sz="1400" kern="1200" dirty="0"/>
                <a:t> variables </a:t>
              </a:r>
              <a:r>
                <a:rPr lang="en-US" sz="1400" kern="1200" dirty="0" err="1"/>
                <a:t>presentes</a:t>
              </a:r>
              <a:r>
                <a:rPr lang="en-US" sz="1400" kern="1200" dirty="0"/>
                <a:t> </a:t>
              </a:r>
              <a:r>
                <a:rPr lang="en-US" sz="1400" kern="1200" dirty="0" err="1"/>
                <a:t>en</a:t>
              </a:r>
              <a:r>
                <a:rPr lang="en-US" sz="1400" kern="1200" dirty="0"/>
                <a:t> </a:t>
              </a:r>
              <a:r>
                <a:rPr lang="en-US" sz="1400" kern="1200" dirty="0" err="1"/>
                <a:t>los</a:t>
              </a:r>
              <a:r>
                <a:rPr lang="en-US" sz="1400" kern="1200" dirty="0"/>
                <a:t> </a:t>
              </a:r>
              <a:r>
                <a:rPr lang="en-US" sz="1400" kern="1200" dirty="0" err="1"/>
                <a:t>datos</a:t>
              </a:r>
              <a:r>
                <a:rPr lang="en-US" sz="1400" kern="1200" dirty="0"/>
                <a:t>, </a:t>
              </a:r>
              <a:r>
                <a:rPr lang="en-US" sz="1400" kern="1200" dirty="0" err="1"/>
                <a:t>utilizando</a:t>
              </a:r>
              <a:r>
                <a:rPr lang="en-US" sz="1400" kern="1200" dirty="0"/>
                <a:t> </a:t>
              </a:r>
              <a:r>
                <a:rPr lang="en-US" sz="1400" kern="1200" dirty="0" err="1"/>
                <a:t>técnicas</a:t>
              </a:r>
              <a:r>
                <a:rPr lang="en-US" sz="1400" kern="1200" dirty="0"/>
                <a:t> </a:t>
              </a:r>
              <a:r>
                <a:rPr lang="en-US" sz="1400" kern="1200" dirty="0" err="1"/>
                <a:t>gráficas</a:t>
              </a:r>
              <a:r>
                <a:rPr lang="en-US" sz="1400" kern="1200" dirty="0"/>
                <a:t> y </a:t>
              </a:r>
              <a:r>
                <a:rPr lang="en-US" sz="1400" kern="1200" dirty="0" err="1"/>
                <a:t>estadísticas</a:t>
              </a:r>
              <a:r>
                <a:rPr lang="en-US" sz="1400" kern="1200" dirty="0"/>
                <a:t> para </a:t>
              </a:r>
              <a:r>
                <a:rPr lang="en-US" sz="1400" kern="1200" dirty="0" err="1"/>
                <a:t>visualizar</a:t>
              </a:r>
              <a:r>
                <a:rPr lang="en-US" sz="1400" kern="1200" dirty="0"/>
                <a:t> y </a:t>
              </a:r>
              <a:r>
                <a:rPr lang="en-US" sz="1400" kern="1200" dirty="0" err="1"/>
                <a:t>resumir</a:t>
              </a:r>
              <a:r>
                <a:rPr lang="en-US" sz="1400" kern="1200" dirty="0"/>
                <a:t> la </a:t>
              </a:r>
              <a:r>
                <a:rPr lang="en-US" sz="1400" kern="1200" dirty="0" err="1"/>
                <a:t>información</a:t>
              </a:r>
              <a:r>
                <a:rPr lang="en-US" sz="1400" kern="1200" dirty="0"/>
                <a:t>. </a:t>
              </a:r>
            </a:p>
          </p:txBody>
        </p:sp>
        <p:sp>
          <p:nvSpPr>
            <p:cNvPr id="14" name="Rectángulo: esquinas redondeadas 13">
              <a:extLst>
                <a:ext uri="{FF2B5EF4-FFF2-40B4-BE49-F238E27FC236}">
                  <a16:creationId xmlns:a16="http://schemas.microsoft.com/office/drawing/2014/main" id="{28C41986-B865-43A9-CE1E-001AE3649711}"/>
                </a:ext>
              </a:extLst>
            </p:cNvPr>
            <p:cNvSpPr/>
            <p:nvPr/>
          </p:nvSpPr>
          <p:spPr>
            <a:xfrm>
              <a:off x="5603875" y="3623908"/>
              <a:ext cx="5641974" cy="847776"/>
            </a:xfrm>
            <a:prstGeom prst="roundRect">
              <a:avLst>
                <a:gd name="adj" fmla="val 10000"/>
              </a:avLst>
            </a:prstGeom>
          </p:spPr>
          <p:style>
            <a:lnRef idx="0">
              <a:schemeClr val="dk1">
                <a:hueOff val="0"/>
                <a:satOff val="0"/>
                <a:lumOff val="0"/>
                <a:alphaOff val="0"/>
              </a:schemeClr>
            </a:lnRef>
            <a:fillRef idx="1">
              <a:schemeClr val="bg1">
                <a:lumMod val="95000"/>
                <a:hueOff val="0"/>
                <a:satOff val="0"/>
                <a:lumOff val="0"/>
                <a:alphaOff val="0"/>
              </a:schemeClr>
            </a:fillRef>
            <a:effectRef idx="0">
              <a:schemeClr val="bg1">
                <a:lumMod val="95000"/>
                <a:hueOff val="0"/>
                <a:satOff val="0"/>
                <a:lumOff val="0"/>
                <a:alphaOff val="0"/>
              </a:schemeClr>
            </a:effectRef>
            <a:fontRef idx="minor">
              <a:schemeClr val="dk1">
                <a:hueOff val="0"/>
                <a:satOff val="0"/>
                <a:lumOff val="0"/>
                <a:alphaOff val="0"/>
              </a:schemeClr>
            </a:fontRef>
          </p:style>
          <p:txBody>
            <a:bodyPr/>
            <a:lstStyle/>
            <a:p>
              <a:endParaRPr lang="es-AR"/>
            </a:p>
          </p:txBody>
        </p:sp>
        <p:sp>
          <p:nvSpPr>
            <p:cNvPr id="16" name="Rectángulo 15" descr="Bug under Magnifying Glass">
              <a:extLst>
                <a:ext uri="{FF2B5EF4-FFF2-40B4-BE49-F238E27FC236}">
                  <a16:creationId xmlns:a16="http://schemas.microsoft.com/office/drawing/2014/main" id="{ADC2C071-A5F7-0DD2-2F24-6E45C055BEF2}"/>
                </a:ext>
              </a:extLst>
            </p:cNvPr>
            <p:cNvSpPr/>
            <p:nvPr/>
          </p:nvSpPr>
          <p:spPr>
            <a:xfrm>
              <a:off x="5889900" y="3738893"/>
              <a:ext cx="520554" cy="520045"/>
            </a:xfrm>
            <a:prstGeom prst="rect">
              <a:avLst/>
            </a:prstGeom>
            <a: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a:ln>
              <a:noFill/>
            </a:ln>
          </p:spPr>
          <p:style>
            <a:lnRef idx="2">
              <a:scrgbClr r="0" g="0" b="0"/>
            </a:lnRef>
            <a:fillRef idx="1">
              <a:scrgbClr r="0" g="0" b="0"/>
            </a:fillRef>
            <a:effectRef idx="0">
              <a:schemeClr val="accent4">
                <a:hueOff val="0"/>
                <a:satOff val="0"/>
                <a:lumOff val="0"/>
                <a:alphaOff val="0"/>
              </a:schemeClr>
            </a:effectRef>
            <a:fontRef idx="minor">
              <a:schemeClr val="lt1"/>
            </a:fontRef>
          </p:style>
          <p:txBody>
            <a:bodyPr/>
            <a:lstStyle/>
            <a:p>
              <a:endParaRPr lang="es-AR"/>
            </a:p>
          </p:txBody>
        </p:sp>
        <p:sp>
          <p:nvSpPr>
            <p:cNvPr id="20" name="Forma libre: forma 19">
              <a:extLst>
                <a:ext uri="{FF2B5EF4-FFF2-40B4-BE49-F238E27FC236}">
                  <a16:creationId xmlns:a16="http://schemas.microsoft.com/office/drawing/2014/main" id="{7CD351B6-8BFA-EBD4-919C-6504E5FDD72A}"/>
                </a:ext>
              </a:extLst>
            </p:cNvPr>
            <p:cNvSpPr/>
            <p:nvPr/>
          </p:nvSpPr>
          <p:spPr>
            <a:xfrm>
              <a:off x="6696479" y="3526147"/>
              <a:ext cx="4500009" cy="1034181"/>
            </a:xfrm>
            <a:custGeom>
              <a:avLst/>
              <a:gdLst>
                <a:gd name="connsiteX0" fmla="*/ 0 w 4500009"/>
                <a:gd name="connsiteY0" fmla="*/ 0 h 1034181"/>
                <a:gd name="connsiteX1" fmla="*/ 4500009 w 4500009"/>
                <a:gd name="connsiteY1" fmla="*/ 0 h 1034181"/>
                <a:gd name="connsiteX2" fmla="*/ 4500009 w 4500009"/>
                <a:gd name="connsiteY2" fmla="*/ 1034181 h 1034181"/>
                <a:gd name="connsiteX3" fmla="*/ 0 w 4500009"/>
                <a:gd name="connsiteY3" fmla="*/ 1034181 h 1034181"/>
                <a:gd name="connsiteX4" fmla="*/ 0 w 4500009"/>
                <a:gd name="connsiteY4" fmla="*/ 0 h 10341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00009" h="1034181">
                  <a:moveTo>
                    <a:pt x="0" y="0"/>
                  </a:moveTo>
                  <a:lnTo>
                    <a:pt x="4500009" y="0"/>
                  </a:lnTo>
                  <a:lnTo>
                    <a:pt x="4500009" y="1034181"/>
                  </a:lnTo>
                  <a:lnTo>
                    <a:pt x="0" y="1034181"/>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09451" tIns="109451" rIns="109451" bIns="109451" numCol="1" spcCol="1270" anchor="ctr" anchorCtr="0">
              <a:noAutofit/>
            </a:bodyPr>
            <a:lstStyle/>
            <a:p>
              <a:pPr marL="0" lvl="0" indent="0" algn="just" defTabSz="622300">
                <a:lnSpc>
                  <a:spcPct val="90000"/>
                </a:lnSpc>
                <a:spcBef>
                  <a:spcPct val="0"/>
                </a:spcBef>
                <a:spcAft>
                  <a:spcPct val="35000"/>
                </a:spcAft>
                <a:buNone/>
              </a:pPr>
              <a:r>
                <a:rPr lang="en-US" sz="1400" kern="1200" dirty="0" err="1"/>
                <a:t>También</a:t>
              </a:r>
              <a:r>
                <a:rPr lang="en-US" sz="1400" kern="1200" dirty="0"/>
                <a:t> </a:t>
              </a:r>
              <a:r>
                <a:rPr lang="en-US" sz="1400" kern="1200" dirty="0" err="1"/>
                <a:t>evaluaremos</a:t>
              </a:r>
              <a:r>
                <a:rPr lang="en-US" sz="1400" kern="1200" dirty="0"/>
                <a:t> la </a:t>
              </a:r>
              <a:r>
                <a:rPr lang="en-US" sz="1400" kern="1200" dirty="0" err="1"/>
                <a:t>calidad</a:t>
              </a:r>
              <a:r>
                <a:rPr lang="en-US" sz="1400" kern="1200" dirty="0"/>
                <a:t> de </a:t>
              </a:r>
              <a:r>
                <a:rPr lang="en-US" sz="1400" kern="1200" dirty="0" err="1"/>
                <a:t>los</a:t>
              </a:r>
              <a:r>
                <a:rPr lang="en-US" sz="1400" kern="1200" dirty="0"/>
                <a:t> </a:t>
              </a:r>
              <a:r>
                <a:rPr lang="en-US" sz="1400" kern="1200" dirty="0" err="1"/>
                <a:t>datos</a:t>
              </a:r>
              <a:r>
                <a:rPr lang="en-US" sz="1400" kern="1200" dirty="0"/>
                <a:t>, </a:t>
              </a:r>
              <a:r>
                <a:rPr lang="en-US" sz="1400" kern="1200" dirty="0" err="1"/>
                <a:t>detectando</a:t>
              </a:r>
              <a:r>
                <a:rPr lang="en-US" sz="1400" kern="1200" dirty="0"/>
                <a:t> </a:t>
              </a:r>
              <a:r>
                <a:rPr lang="en-US" sz="1400" kern="1200" dirty="0" err="1"/>
                <a:t>posibles</a:t>
              </a:r>
              <a:r>
                <a:rPr lang="en-US" sz="1400" kern="1200" dirty="0"/>
                <a:t> </a:t>
              </a:r>
              <a:r>
                <a:rPr lang="en-US" sz="1400" kern="1200" dirty="0" err="1"/>
                <a:t>errores</a:t>
              </a:r>
              <a:r>
                <a:rPr lang="en-US" sz="1400" kern="1200" dirty="0"/>
                <a:t> o </a:t>
              </a:r>
              <a:r>
                <a:rPr lang="en-US" sz="1400" kern="1200" dirty="0" err="1"/>
                <a:t>inconsistencias</a:t>
              </a:r>
              <a:r>
                <a:rPr lang="en-US" sz="1400" kern="1200" dirty="0"/>
                <a:t>. </a:t>
              </a:r>
            </a:p>
          </p:txBody>
        </p:sp>
        <p:sp>
          <p:nvSpPr>
            <p:cNvPr id="22" name="Rectángulo: esquinas redondeadas 21">
              <a:extLst>
                <a:ext uri="{FF2B5EF4-FFF2-40B4-BE49-F238E27FC236}">
                  <a16:creationId xmlns:a16="http://schemas.microsoft.com/office/drawing/2014/main" id="{286CB773-FC04-430C-FC71-25640ADB60DB}"/>
                </a:ext>
              </a:extLst>
            </p:cNvPr>
            <p:cNvSpPr/>
            <p:nvPr/>
          </p:nvSpPr>
          <p:spPr>
            <a:xfrm>
              <a:off x="5603875" y="4773688"/>
              <a:ext cx="5641974" cy="847776"/>
            </a:xfrm>
            <a:prstGeom prst="roundRect">
              <a:avLst>
                <a:gd name="adj" fmla="val 10000"/>
              </a:avLst>
            </a:prstGeom>
          </p:spPr>
          <p:style>
            <a:lnRef idx="0">
              <a:schemeClr val="dk1">
                <a:hueOff val="0"/>
                <a:satOff val="0"/>
                <a:lumOff val="0"/>
                <a:alphaOff val="0"/>
              </a:schemeClr>
            </a:lnRef>
            <a:fillRef idx="1">
              <a:schemeClr val="bg1">
                <a:lumMod val="95000"/>
                <a:hueOff val="0"/>
                <a:satOff val="0"/>
                <a:lumOff val="0"/>
                <a:alphaOff val="0"/>
              </a:schemeClr>
            </a:fillRef>
            <a:effectRef idx="0">
              <a:schemeClr val="bg1">
                <a:lumMod val="95000"/>
                <a:hueOff val="0"/>
                <a:satOff val="0"/>
                <a:lumOff val="0"/>
                <a:alphaOff val="0"/>
              </a:schemeClr>
            </a:effectRef>
            <a:fontRef idx="minor">
              <a:schemeClr val="dk1">
                <a:hueOff val="0"/>
                <a:satOff val="0"/>
                <a:lumOff val="0"/>
                <a:alphaOff val="0"/>
              </a:schemeClr>
            </a:fontRef>
          </p:style>
          <p:txBody>
            <a:bodyPr/>
            <a:lstStyle/>
            <a:p>
              <a:endParaRPr lang="es-AR"/>
            </a:p>
          </p:txBody>
        </p:sp>
        <p:sp>
          <p:nvSpPr>
            <p:cNvPr id="23" name="Rectángulo 22" descr="Estadísticas">
              <a:extLst>
                <a:ext uri="{FF2B5EF4-FFF2-40B4-BE49-F238E27FC236}">
                  <a16:creationId xmlns:a16="http://schemas.microsoft.com/office/drawing/2014/main" id="{A0C9C79B-340E-7B24-9994-B92F63185BDC}"/>
                </a:ext>
              </a:extLst>
            </p:cNvPr>
            <p:cNvSpPr/>
            <p:nvPr/>
          </p:nvSpPr>
          <p:spPr>
            <a:xfrm>
              <a:off x="5889900" y="4888673"/>
              <a:ext cx="520554" cy="520045"/>
            </a:xfrm>
            <a:prstGeom prst="rect">
              <a:avLst/>
            </a:prstGeom>
            <a: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a:blipFill>
            <a:ln>
              <a:noFill/>
            </a:ln>
          </p:spPr>
          <p:style>
            <a:lnRef idx="2">
              <a:scrgbClr r="0" g="0" b="0"/>
            </a:lnRef>
            <a:fillRef idx="1">
              <a:scrgbClr r="0" g="0" b="0"/>
            </a:fillRef>
            <a:effectRef idx="0">
              <a:schemeClr val="accent5">
                <a:hueOff val="0"/>
                <a:satOff val="0"/>
                <a:lumOff val="0"/>
                <a:alphaOff val="0"/>
              </a:schemeClr>
            </a:effectRef>
            <a:fontRef idx="minor">
              <a:schemeClr val="lt1"/>
            </a:fontRef>
          </p:style>
          <p:txBody>
            <a:bodyPr/>
            <a:lstStyle/>
            <a:p>
              <a:endParaRPr lang="es-AR"/>
            </a:p>
          </p:txBody>
        </p:sp>
        <p:sp>
          <p:nvSpPr>
            <p:cNvPr id="24" name="Forma libre: forma 23">
              <a:extLst>
                <a:ext uri="{FF2B5EF4-FFF2-40B4-BE49-F238E27FC236}">
                  <a16:creationId xmlns:a16="http://schemas.microsoft.com/office/drawing/2014/main" id="{4FC64F57-D99B-0FA0-F6E7-9AB1CB74FDDF}"/>
                </a:ext>
              </a:extLst>
            </p:cNvPr>
            <p:cNvSpPr/>
            <p:nvPr/>
          </p:nvSpPr>
          <p:spPr>
            <a:xfrm>
              <a:off x="6696479" y="4675927"/>
              <a:ext cx="4500009" cy="1034181"/>
            </a:xfrm>
            <a:custGeom>
              <a:avLst/>
              <a:gdLst>
                <a:gd name="connsiteX0" fmla="*/ 0 w 4500009"/>
                <a:gd name="connsiteY0" fmla="*/ 0 h 1034181"/>
                <a:gd name="connsiteX1" fmla="*/ 4500009 w 4500009"/>
                <a:gd name="connsiteY1" fmla="*/ 0 h 1034181"/>
                <a:gd name="connsiteX2" fmla="*/ 4500009 w 4500009"/>
                <a:gd name="connsiteY2" fmla="*/ 1034181 h 1034181"/>
                <a:gd name="connsiteX3" fmla="*/ 0 w 4500009"/>
                <a:gd name="connsiteY3" fmla="*/ 1034181 h 1034181"/>
                <a:gd name="connsiteX4" fmla="*/ 0 w 4500009"/>
                <a:gd name="connsiteY4" fmla="*/ 0 h 10341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00009" h="1034181">
                  <a:moveTo>
                    <a:pt x="0" y="0"/>
                  </a:moveTo>
                  <a:lnTo>
                    <a:pt x="4500009" y="0"/>
                  </a:lnTo>
                  <a:lnTo>
                    <a:pt x="4500009" y="1034181"/>
                  </a:lnTo>
                  <a:lnTo>
                    <a:pt x="0" y="1034181"/>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09451" tIns="109451" rIns="109451" bIns="109451" numCol="1" spcCol="1270" anchor="ctr" anchorCtr="0">
              <a:noAutofit/>
            </a:bodyPr>
            <a:lstStyle/>
            <a:p>
              <a:pPr marL="0" lvl="0" indent="0" algn="just" defTabSz="622300">
                <a:lnSpc>
                  <a:spcPct val="90000"/>
                </a:lnSpc>
                <a:spcBef>
                  <a:spcPct val="0"/>
                </a:spcBef>
                <a:spcAft>
                  <a:spcPct val="35000"/>
                </a:spcAft>
                <a:buNone/>
              </a:pPr>
              <a:r>
                <a:rPr lang="en-US" sz="1400" kern="1200" dirty="0"/>
                <a:t>El </a:t>
              </a:r>
              <a:r>
                <a:rPr lang="en-US" sz="1400" kern="1200" dirty="0" err="1"/>
                <a:t>análisis</a:t>
              </a:r>
              <a:r>
                <a:rPr lang="en-US" sz="1400" kern="1200" dirty="0"/>
                <a:t> </a:t>
              </a:r>
              <a:r>
                <a:rPr lang="en-US" sz="1400" kern="1200" dirty="0" err="1"/>
                <a:t>exploratorio</a:t>
              </a:r>
              <a:r>
                <a:rPr lang="en-US" sz="1400" kern="1200" dirty="0"/>
                <a:t> </a:t>
              </a:r>
              <a:r>
                <a:rPr lang="en-US" sz="1400" kern="1200" dirty="0" err="1"/>
                <a:t>nos</a:t>
              </a:r>
              <a:r>
                <a:rPr lang="en-US" sz="1400" kern="1200" dirty="0"/>
                <a:t> </a:t>
              </a:r>
              <a:r>
                <a:rPr lang="en-US" sz="1400" kern="1200" dirty="0" err="1"/>
                <a:t>preparará</a:t>
              </a:r>
              <a:r>
                <a:rPr lang="en-US" sz="1400" kern="1200" dirty="0"/>
                <a:t> para </a:t>
              </a:r>
              <a:r>
                <a:rPr lang="en-US" sz="1400" kern="1200" dirty="0" err="1"/>
                <a:t>investigaciones</a:t>
              </a:r>
              <a:r>
                <a:rPr lang="en-US" sz="1400" kern="1200" dirty="0"/>
                <a:t> </a:t>
              </a:r>
              <a:r>
                <a:rPr lang="en-US" sz="1400" kern="1200" dirty="0" err="1"/>
                <a:t>más</a:t>
              </a:r>
              <a:r>
                <a:rPr lang="en-US" sz="1400" kern="1200" dirty="0"/>
                <a:t> </a:t>
              </a:r>
              <a:r>
                <a:rPr lang="en-US" sz="1400" kern="1200" dirty="0" err="1"/>
                <a:t>detalladas</a:t>
              </a:r>
              <a:r>
                <a:rPr lang="en-US" sz="1400" kern="1200" dirty="0"/>
                <a:t> y </a:t>
              </a:r>
              <a:r>
                <a:rPr lang="en-US" sz="1400" kern="1200" dirty="0" err="1"/>
                <a:t>modelos</a:t>
              </a:r>
              <a:r>
                <a:rPr lang="en-US" sz="1400" kern="1200" dirty="0"/>
                <a:t> </a:t>
              </a:r>
              <a:r>
                <a:rPr lang="en-US" sz="1400" kern="1200" dirty="0" err="1"/>
                <a:t>analíticos</a:t>
              </a:r>
              <a:r>
                <a:rPr lang="en-US" sz="1400" kern="1200" dirty="0"/>
                <a:t>.</a:t>
              </a:r>
            </a:p>
          </p:txBody>
        </p:sp>
      </p:grpSp>
    </p:spTree>
    <p:extLst>
      <p:ext uri="{BB962C8B-B14F-4D97-AF65-F5344CB8AC3E}">
        <p14:creationId xmlns:p14="http://schemas.microsoft.com/office/powerpoint/2010/main" val="34231610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upo 3">
            <a:extLst>
              <a:ext uri="{FF2B5EF4-FFF2-40B4-BE49-F238E27FC236}">
                <a16:creationId xmlns:a16="http://schemas.microsoft.com/office/drawing/2014/main" id="{9BFBBA90-AF2B-30F7-7C47-2AFD406413F9}"/>
              </a:ext>
            </a:extLst>
          </p:cNvPr>
          <p:cNvGrpSpPr/>
          <p:nvPr/>
        </p:nvGrpSpPr>
        <p:grpSpPr>
          <a:xfrm>
            <a:off x="4325969" y="41955"/>
            <a:ext cx="3334963" cy="630943"/>
            <a:chOff x="4428519" y="538882"/>
            <a:chExt cx="3334963" cy="630943"/>
          </a:xfrm>
        </p:grpSpPr>
        <p:sp>
          <p:nvSpPr>
            <p:cNvPr id="14" name="Rectángulo: esquinas redondeadas 13">
              <a:extLst>
                <a:ext uri="{FF2B5EF4-FFF2-40B4-BE49-F238E27FC236}">
                  <a16:creationId xmlns:a16="http://schemas.microsoft.com/office/drawing/2014/main" id="{8355BF6A-D1FA-B518-255D-F7195139841F}"/>
                </a:ext>
              </a:extLst>
            </p:cNvPr>
            <p:cNvSpPr/>
            <p:nvPr/>
          </p:nvSpPr>
          <p:spPr>
            <a:xfrm>
              <a:off x="4428519" y="538882"/>
              <a:ext cx="3334963" cy="630943"/>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3" name="CuadroTexto 2">
              <a:extLst>
                <a:ext uri="{FF2B5EF4-FFF2-40B4-BE49-F238E27FC236}">
                  <a16:creationId xmlns:a16="http://schemas.microsoft.com/office/drawing/2014/main" id="{1D74186B-98AE-31A1-141F-B6100D68EECB}"/>
                </a:ext>
              </a:extLst>
            </p:cNvPr>
            <p:cNvSpPr txBox="1"/>
            <p:nvPr/>
          </p:nvSpPr>
          <p:spPr>
            <a:xfrm>
              <a:off x="4477009" y="577354"/>
              <a:ext cx="3237981" cy="553998"/>
            </a:xfrm>
            <a:prstGeom prst="rect">
              <a:avLst/>
            </a:prstGeom>
            <a:noFill/>
          </p:spPr>
          <p:txBody>
            <a:bodyPr wrap="square">
              <a:spAutoFit/>
            </a:bodyPr>
            <a:lstStyle/>
            <a:p>
              <a:r>
                <a:rPr lang="es-AR" sz="3000" dirty="0">
                  <a:solidFill>
                    <a:schemeClr val="bg1"/>
                  </a:solidFill>
                  <a:latin typeface="Tw Cen MT Condensed (Títulos)"/>
                </a:rPr>
                <a:t>¿QUE REGION VENDE MAS?</a:t>
              </a:r>
            </a:p>
          </p:txBody>
        </p:sp>
      </p:grpSp>
      <p:grpSp>
        <p:nvGrpSpPr>
          <p:cNvPr id="6" name="Grupo 5">
            <a:extLst>
              <a:ext uri="{FF2B5EF4-FFF2-40B4-BE49-F238E27FC236}">
                <a16:creationId xmlns:a16="http://schemas.microsoft.com/office/drawing/2014/main" id="{A91B3AFE-32AA-43DC-9830-4C39DD7D2E6F}"/>
              </a:ext>
            </a:extLst>
          </p:cNvPr>
          <p:cNvGrpSpPr/>
          <p:nvPr/>
        </p:nvGrpSpPr>
        <p:grpSpPr>
          <a:xfrm>
            <a:off x="188007" y="777667"/>
            <a:ext cx="11468790" cy="1016950"/>
            <a:chOff x="909261" y="1509486"/>
            <a:chExt cx="10747536" cy="1345927"/>
          </a:xfrm>
        </p:grpSpPr>
        <p:sp>
          <p:nvSpPr>
            <p:cNvPr id="16" name="Rectángulo: esquinas redondeadas 15">
              <a:extLst>
                <a:ext uri="{FF2B5EF4-FFF2-40B4-BE49-F238E27FC236}">
                  <a16:creationId xmlns:a16="http://schemas.microsoft.com/office/drawing/2014/main" id="{F7EFC8E9-201B-8923-F119-79D22E642150}"/>
                </a:ext>
              </a:extLst>
            </p:cNvPr>
            <p:cNvSpPr/>
            <p:nvPr/>
          </p:nvSpPr>
          <p:spPr>
            <a:xfrm>
              <a:off x="909261" y="1509486"/>
              <a:ext cx="10747536" cy="1345927"/>
            </a:xfrm>
            <a:prstGeom prst="roundRect">
              <a:avLst>
                <a:gd name="adj" fmla="val 10000"/>
              </a:avLst>
            </a:prstGeom>
          </p:spPr>
          <p:style>
            <a:lnRef idx="0">
              <a:schemeClr val="dk1">
                <a:hueOff val="0"/>
                <a:satOff val="0"/>
                <a:lumOff val="0"/>
                <a:alphaOff val="0"/>
              </a:schemeClr>
            </a:lnRef>
            <a:fillRef idx="1">
              <a:schemeClr val="bg1">
                <a:lumMod val="95000"/>
                <a:hueOff val="0"/>
                <a:satOff val="0"/>
                <a:lumOff val="0"/>
                <a:alphaOff val="0"/>
              </a:schemeClr>
            </a:fillRef>
            <a:effectRef idx="0">
              <a:schemeClr val="bg1">
                <a:lumMod val="95000"/>
                <a:hueOff val="0"/>
                <a:satOff val="0"/>
                <a:lumOff val="0"/>
                <a:alphaOff val="0"/>
              </a:schemeClr>
            </a:effectRef>
            <a:fontRef idx="minor">
              <a:schemeClr val="dk1">
                <a:hueOff val="0"/>
                <a:satOff val="0"/>
                <a:lumOff val="0"/>
                <a:alphaOff val="0"/>
              </a:schemeClr>
            </a:fontRef>
          </p:style>
          <p:txBody>
            <a:bodyPr/>
            <a:lstStyle/>
            <a:p>
              <a:endParaRPr lang="es-AR"/>
            </a:p>
          </p:txBody>
        </p:sp>
        <p:sp>
          <p:nvSpPr>
            <p:cNvPr id="2" name="CuadroTexto 1">
              <a:extLst>
                <a:ext uri="{FF2B5EF4-FFF2-40B4-BE49-F238E27FC236}">
                  <a16:creationId xmlns:a16="http://schemas.microsoft.com/office/drawing/2014/main" id="{49E3F45D-E09C-66CC-E4A7-2A8721517B7D}"/>
                </a:ext>
              </a:extLst>
            </p:cNvPr>
            <p:cNvSpPr txBox="1"/>
            <p:nvPr/>
          </p:nvSpPr>
          <p:spPr>
            <a:xfrm>
              <a:off x="1107973" y="1594980"/>
              <a:ext cx="10350112" cy="923330"/>
            </a:xfrm>
            <a:prstGeom prst="rect">
              <a:avLst/>
            </a:prstGeom>
            <a:noFill/>
          </p:spPr>
          <p:txBody>
            <a:bodyPr wrap="square" rtlCol="0">
              <a:spAutoFit/>
            </a:bodyPr>
            <a:lstStyle/>
            <a:p>
              <a:r>
                <a:rPr lang="es-AR" b="0" i="0" dirty="0">
                  <a:solidFill>
                    <a:srgbClr val="374151"/>
                  </a:solidFill>
                  <a:effectLst/>
                  <a:latin typeface="Söhne"/>
                </a:rPr>
                <a:t>La región oeste se posiciona como líder destacado en términos de importes vendidos a lo largo de todos los años, según el análisis de la segmentación por año. Este patrón constante reafirma su posición predominante en las ventas totales, evidenciando un mayor capital vendido en comparación con otras regiones.</a:t>
              </a:r>
              <a:endParaRPr lang="es-AR" dirty="0"/>
            </a:p>
          </p:txBody>
        </p:sp>
      </p:grpSp>
      <p:pic>
        <p:nvPicPr>
          <p:cNvPr id="9" name="Imagen 8">
            <a:extLst>
              <a:ext uri="{FF2B5EF4-FFF2-40B4-BE49-F238E27FC236}">
                <a16:creationId xmlns:a16="http://schemas.microsoft.com/office/drawing/2014/main" id="{CF60F975-AC3A-967D-2265-81368B6EB257}"/>
              </a:ext>
            </a:extLst>
          </p:cNvPr>
          <p:cNvPicPr>
            <a:picLocks noChangeAspect="1"/>
          </p:cNvPicPr>
          <p:nvPr/>
        </p:nvPicPr>
        <p:blipFill>
          <a:blip r:embed="rId2"/>
          <a:stretch>
            <a:fillRect/>
          </a:stretch>
        </p:blipFill>
        <p:spPr>
          <a:xfrm>
            <a:off x="912660" y="2639865"/>
            <a:ext cx="3560209" cy="2928422"/>
          </a:xfrm>
          <a:prstGeom prst="rect">
            <a:avLst/>
          </a:prstGeom>
        </p:spPr>
      </p:pic>
      <p:pic>
        <p:nvPicPr>
          <p:cNvPr id="13" name="Imagen 12">
            <a:extLst>
              <a:ext uri="{FF2B5EF4-FFF2-40B4-BE49-F238E27FC236}">
                <a16:creationId xmlns:a16="http://schemas.microsoft.com/office/drawing/2014/main" id="{FEEAE8EF-8A3C-4C61-6594-F49A0539C854}"/>
              </a:ext>
            </a:extLst>
          </p:cNvPr>
          <p:cNvPicPr>
            <a:picLocks noChangeAspect="1"/>
          </p:cNvPicPr>
          <p:nvPr/>
        </p:nvPicPr>
        <p:blipFill>
          <a:blip r:embed="rId3"/>
          <a:stretch>
            <a:fillRect/>
          </a:stretch>
        </p:blipFill>
        <p:spPr>
          <a:xfrm>
            <a:off x="5114836" y="2460694"/>
            <a:ext cx="6164504" cy="3692277"/>
          </a:xfrm>
          <a:prstGeom prst="rect">
            <a:avLst/>
          </a:prstGeom>
        </p:spPr>
      </p:pic>
    </p:spTree>
    <p:extLst>
      <p:ext uri="{BB962C8B-B14F-4D97-AF65-F5344CB8AC3E}">
        <p14:creationId xmlns:p14="http://schemas.microsoft.com/office/powerpoint/2010/main" val="41196931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upo 3">
            <a:extLst>
              <a:ext uri="{FF2B5EF4-FFF2-40B4-BE49-F238E27FC236}">
                <a16:creationId xmlns:a16="http://schemas.microsoft.com/office/drawing/2014/main" id="{EBCCD028-0570-D424-B15A-95D86B62798A}"/>
              </a:ext>
            </a:extLst>
          </p:cNvPr>
          <p:cNvGrpSpPr/>
          <p:nvPr/>
        </p:nvGrpSpPr>
        <p:grpSpPr>
          <a:xfrm>
            <a:off x="3508663" y="351658"/>
            <a:ext cx="5174673" cy="576596"/>
            <a:chOff x="2909455" y="373375"/>
            <a:chExt cx="8465127" cy="1136770"/>
          </a:xfrm>
        </p:grpSpPr>
        <p:sp>
          <p:nvSpPr>
            <p:cNvPr id="2" name="Rectángulo: esquinas redondeadas 1">
              <a:extLst>
                <a:ext uri="{FF2B5EF4-FFF2-40B4-BE49-F238E27FC236}">
                  <a16:creationId xmlns:a16="http://schemas.microsoft.com/office/drawing/2014/main" id="{B5477109-48E8-0998-F79E-6E8EE3658C2B}"/>
                </a:ext>
              </a:extLst>
            </p:cNvPr>
            <p:cNvSpPr/>
            <p:nvPr/>
          </p:nvSpPr>
          <p:spPr>
            <a:xfrm>
              <a:off x="2909455" y="373375"/>
              <a:ext cx="8465127" cy="113677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3" name="CuadroTexto 2">
              <a:extLst>
                <a:ext uri="{FF2B5EF4-FFF2-40B4-BE49-F238E27FC236}">
                  <a16:creationId xmlns:a16="http://schemas.microsoft.com/office/drawing/2014/main" id="{FA05DF8C-38E3-2A63-876F-C76F5FC3C432}"/>
                </a:ext>
              </a:extLst>
            </p:cNvPr>
            <p:cNvSpPr txBox="1"/>
            <p:nvPr/>
          </p:nvSpPr>
          <p:spPr>
            <a:xfrm>
              <a:off x="3138054" y="510873"/>
              <a:ext cx="8007927" cy="714119"/>
            </a:xfrm>
            <a:prstGeom prst="rect">
              <a:avLst/>
            </a:prstGeom>
            <a:noFill/>
          </p:spPr>
          <p:txBody>
            <a:bodyPr wrap="square">
              <a:spAutoFit/>
            </a:bodyPr>
            <a:lstStyle/>
            <a:p>
              <a:pPr algn="ctr"/>
              <a:r>
                <a:rPr lang="es-AR" sz="3000" dirty="0">
                  <a:solidFill>
                    <a:schemeClr val="bg1"/>
                  </a:solidFill>
                  <a:latin typeface="Tw Cen MT Condensed (Títulos)"/>
                </a:rPr>
                <a:t>¿CUAL ES LA CATEGORIA MAS COMPRADA?</a:t>
              </a:r>
            </a:p>
          </p:txBody>
        </p:sp>
      </p:grpSp>
      <p:grpSp>
        <p:nvGrpSpPr>
          <p:cNvPr id="13" name="Grupo 12">
            <a:extLst>
              <a:ext uri="{FF2B5EF4-FFF2-40B4-BE49-F238E27FC236}">
                <a16:creationId xmlns:a16="http://schemas.microsoft.com/office/drawing/2014/main" id="{38FEE1DF-A1F2-26E1-466D-EE4C538E6E18}"/>
              </a:ext>
            </a:extLst>
          </p:cNvPr>
          <p:cNvGrpSpPr/>
          <p:nvPr/>
        </p:nvGrpSpPr>
        <p:grpSpPr>
          <a:xfrm>
            <a:off x="377273" y="1067041"/>
            <a:ext cx="11437452" cy="1860992"/>
            <a:chOff x="479892" y="1120375"/>
            <a:chExt cx="11437452" cy="1860992"/>
          </a:xfrm>
        </p:grpSpPr>
        <p:sp>
          <p:nvSpPr>
            <p:cNvPr id="11" name="Rectángulo: esquinas redondeadas 10">
              <a:extLst>
                <a:ext uri="{FF2B5EF4-FFF2-40B4-BE49-F238E27FC236}">
                  <a16:creationId xmlns:a16="http://schemas.microsoft.com/office/drawing/2014/main" id="{2EEF8466-15C8-EFE5-161C-B7AF8C4C2B53}"/>
                </a:ext>
              </a:extLst>
            </p:cNvPr>
            <p:cNvSpPr/>
            <p:nvPr/>
          </p:nvSpPr>
          <p:spPr>
            <a:xfrm>
              <a:off x="479892" y="1120375"/>
              <a:ext cx="11394671" cy="1754325"/>
            </a:xfrm>
            <a:prstGeom prst="roundRect">
              <a:avLst>
                <a:gd name="adj" fmla="val 10000"/>
              </a:avLst>
            </a:prstGeom>
          </p:spPr>
          <p:style>
            <a:lnRef idx="0">
              <a:schemeClr val="dk1">
                <a:hueOff val="0"/>
                <a:satOff val="0"/>
                <a:lumOff val="0"/>
                <a:alphaOff val="0"/>
              </a:schemeClr>
            </a:lnRef>
            <a:fillRef idx="1">
              <a:schemeClr val="bg1">
                <a:lumMod val="95000"/>
                <a:hueOff val="0"/>
                <a:satOff val="0"/>
                <a:lumOff val="0"/>
                <a:alphaOff val="0"/>
              </a:schemeClr>
            </a:fillRef>
            <a:effectRef idx="0">
              <a:schemeClr val="bg1">
                <a:lumMod val="95000"/>
                <a:hueOff val="0"/>
                <a:satOff val="0"/>
                <a:lumOff val="0"/>
                <a:alphaOff val="0"/>
              </a:schemeClr>
            </a:effectRef>
            <a:fontRef idx="minor">
              <a:schemeClr val="dk1">
                <a:hueOff val="0"/>
                <a:satOff val="0"/>
                <a:lumOff val="0"/>
                <a:alphaOff val="0"/>
              </a:schemeClr>
            </a:fontRef>
          </p:style>
          <p:txBody>
            <a:bodyPr/>
            <a:lstStyle/>
            <a:p>
              <a:endParaRPr lang="es-AR"/>
            </a:p>
          </p:txBody>
        </p:sp>
        <p:sp>
          <p:nvSpPr>
            <p:cNvPr id="9" name="CuadroTexto 8">
              <a:extLst>
                <a:ext uri="{FF2B5EF4-FFF2-40B4-BE49-F238E27FC236}">
                  <a16:creationId xmlns:a16="http://schemas.microsoft.com/office/drawing/2014/main" id="{1DF24108-2B7C-1739-122B-B2B0410456DF}"/>
                </a:ext>
              </a:extLst>
            </p:cNvPr>
            <p:cNvSpPr txBox="1"/>
            <p:nvPr/>
          </p:nvSpPr>
          <p:spPr>
            <a:xfrm>
              <a:off x="565454" y="1227041"/>
              <a:ext cx="11351890" cy="1754326"/>
            </a:xfrm>
            <a:prstGeom prst="rect">
              <a:avLst/>
            </a:prstGeom>
            <a:noFill/>
          </p:spPr>
          <p:txBody>
            <a:bodyPr wrap="square" rtlCol="0">
              <a:spAutoFit/>
            </a:bodyPr>
            <a:lstStyle/>
            <a:p>
              <a:pPr algn="just"/>
              <a:r>
                <a:rPr lang="es-AR" b="0" i="0" dirty="0">
                  <a:solidFill>
                    <a:srgbClr val="374151"/>
                  </a:solidFill>
                  <a:effectLst/>
                  <a:latin typeface="Tw Cen MT (Cuerpo)"/>
                </a:rPr>
                <a:t>El análisis entre categorías y ventas revela que los artículos tecnológicos son los más vendidos, tanto en términos de cantidad como en cuanto a la suma total por categoría.</a:t>
              </a:r>
            </a:p>
            <a:p>
              <a:pPr algn="just"/>
              <a:r>
                <a:rPr lang="es-AR" b="0" i="0" dirty="0">
                  <a:solidFill>
                    <a:srgbClr val="374151"/>
                  </a:solidFill>
                  <a:effectLst/>
                  <a:latin typeface="Tw Cen MT (Cuerpo)"/>
                </a:rPr>
                <a:t>Un dato adicional interesante es que al examinar los suministros de oficina, se observa que ocupan el segundo lugar en cuanto a la suma total vendida, pero están en último lugar con una gran diferencia en términos de cantidad vendida. Esto sugiere que, a pesar de vender menos unidades, generan un mayor valor de ventas.</a:t>
              </a:r>
            </a:p>
            <a:p>
              <a:endParaRPr lang="es-AR" dirty="0"/>
            </a:p>
          </p:txBody>
        </p:sp>
      </p:grpSp>
      <p:pic>
        <p:nvPicPr>
          <p:cNvPr id="23" name="Imagen 22">
            <a:extLst>
              <a:ext uri="{FF2B5EF4-FFF2-40B4-BE49-F238E27FC236}">
                <a16:creationId xmlns:a16="http://schemas.microsoft.com/office/drawing/2014/main" id="{E747429D-B17D-2CC6-1963-DC787733DD07}"/>
              </a:ext>
            </a:extLst>
          </p:cNvPr>
          <p:cNvPicPr>
            <a:picLocks noChangeAspect="1"/>
          </p:cNvPicPr>
          <p:nvPr/>
        </p:nvPicPr>
        <p:blipFill>
          <a:blip r:embed="rId2"/>
          <a:stretch>
            <a:fillRect/>
          </a:stretch>
        </p:blipFill>
        <p:spPr>
          <a:xfrm>
            <a:off x="1266263" y="3034699"/>
            <a:ext cx="3982006" cy="3210373"/>
          </a:xfrm>
          <a:prstGeom prst="rect">
            <a:avLst/>
          </a:prstGeom>
        </p:spPr>
      </p:pic>
      <p:pic>
        <p:nvPicPr>
          <p:cNvPr id="27" name="Imagen 26">
            <a:extLst>
              <a:ext uri="{FF2B5EF4-FFF2-40B4-BE49-F238E27FC236}">
                <a16:creationId xmlns:a16="http://schemas.microsoft.com/office/drawing/2014/main" id="{4722FD59-B642-1627-B055-CC9CF90D5C6D}"/>
              </a:ext>
            </a:extLst>
          </p:cNvPr>
          <p:cNvPicPr>
            <a:picLocks noChangeAspect="1"/>
          </p:cNvPicPr>
          <p:nvPr/>
        </p:nvPicPr>
        <p:blipFill>
          <a:blip r:embed="rId3"/>
          <a:stretch>
            <a:fillRect/>
          </a:stretch>
        </p:blipFill>
        <p:spPr>
          <a:xfrm>
            <a:off x="6358503" y="2928032"/>
            <a:ext cx="5125165" cy="3934374"/>
          </a:xfrm>
          <a:prstGeom prst="rect">
            <a:avLst/>
          </a:prstGeom>
        </p:spPr>
      </p:pic>
    </p:spTree>
    <p:extLst>
      <p:ext uri="{BB962C8B-B14F-4D97-AF65-F5344CB8AC3E}">
        <p14:creationId xmlns:p14="http://schemas.microsoft.com/office/powerpoint/2010/main" val="22941886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upo 4">
            <a:extLst>
              <a:ext uri="{FF2B5EF4-FFF2-40B4-BE49-F238E27FC236}">
                <a16:creationId xmlns:a16="http://schemas.microsoft.com/office/drawing/2014/main" id="{1FF63226-09CA-FB1A-5EF4-314842E557B7}"/>
              </a:ext>
            </a:extLst>
          </p:cNvPr>
          <p:cNvGrpSpPr/>
          <p:nvPr/>
        </p:nvGrpSpPr>
        <p:grpSpPr>
          <a:xfrm>
            <a:off x="2661801" y="470741"/>
            <a:ext cx="6868392" cy="576596"/>
            <a:chOff x="3508663" y="351658"/>
            <a:chExt cx="6868392" cy="576596"/>
          </a:xfrm>
        </p:grpSpPr>
        <p:sp>
          <p:nvSpPr>
            <p:cNvPr id="3" name="Rectángulo: esquinas redondeadas 2">
              <a:extLst>
                <a:ext uri="{FF2B5EF4-FFF2-40B4-BE49-F238E27FC236}">
                  <a16:creationId xmlns:a16="http://schemas.microsoft.com/office/drawing/2014/main" id="{DFC2E902-7610-52B5-05E1-C5D4A944366D}"/>
                </a:ext>
              </a:extLst>
            </p:cNvPr>
            <p:cNvSpPr/>
            <p:nvPr/>
          </p:nvSpPr>
          <p:spPr>
            <a:xfrm>
              <a:off x="3508663" y="351658"/>
              <a:ext cx="6868392" cy="57659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4" name="CuadroTexto 3">
              <a:extLst>
                <a:ext uri="{FF2B5EF4-FFF2-40B4-BE49-F238E27FC236}">
                  <a16:creationId xmlns:a16="http://schemas.microsoft.com/office/drawing/2014/main" id="{1CCB752B-4336-E797-0DA8-ECE9BBFD7C27}"/>
                </a:ext>
              </a:extLst>
            </p:cNvPr>
            <p:cNvSpPr txBox="1"/>
            <p:nvPr/>
          </p:nvSpPr>
          <p:spPr>
            <a:xfrm>
              <a:off x="3691474" y="362957"/>
              <a:ext cx="6502769" cy="553998"/>
            </a:xfrm>
            <a:prstGeom prst="rect">
              <a:avLst/>
            </a:prstGeom>
            <a:noFill/>
          </p:spPr>
          <p:txBody>
            <a:bodyPr wrap="square">
              <a:spAutoFit/>
            </a:bodyPr>
            <a:lstStyle/>
            <a:p>
              <a:pPr algn="ctr"/>
              <a:r>
                <a:rPr lang="es-AR" sz="3000" dirty="0">
                  <a:solidFill>
                    <a:schemeClr val="bg1"/>
                  </a:solidFill>
                  <a:latin typeface="Tw Cen MT Condensed (Títulos)"/>
                </a:rPr>
                <a:t>¿CUALES SON LAS SUBCATEGORIAS QUE MAS FACTURAN?</a:t>
              </a:r>
            </a:p>
          </p:txBody>
        </p:sp>
      </p:grpSp>
      <p:grpSp>
        <p:nvGrpSpPr>
          <p:cNvPr id="15" name="Grupo 14">
            <a:extLst>
              <a:ext uri="{FF2B5EF4-FFF2-40B4-BE49-F238E27FC236}">
                <a16:creationId xmlns:a16="http://schemas.microsoft.com/office/drawing/2014/main" id="{E890AD16-C0F7-E53C-BDCF-AC67312C8C1B}"/>
              </a:ext>
            </a:extLst>
          </p:cNvPr>
          <p:cNvGrpSpPr/>
          <p:nvPr/>
        </p:nvGrpSpPr>
        <p:grpSpPr>
          <a:xfrm>
            <a:off x="1052770" y="1233263"/>
            <a:ext cx="10342832" cy="923331"/>
            <a:chOff x="370791" y="1772155"/>
            <a:chExt cx="10342832" cy="923331"/>
          </a:xfrm>
        </p:grpSpPr>
        <p:sp>
          <p:nvSpPr>
            <p:cNvPr id="12" name="Rectángulo: esquinas redondeadas 11">
              <a:extLst>
                <a:ext uri="{FF2B5EF4-FFF2-40B4-BE49-F238E27FC236}">
                  <a16:creationId xmlns:a16="http://schemas.microsoft.com/office/drawing/2014/main" id="{9BCF16BF-3FCF-38D9-D64A-B78618FB088F}"/>
                </a:ext>
              </a:extLst>
            </p:cNvPr>
            <p:cNvSpPr/>
            <p:nvPr/>
          </p:nvSpPr>
          <p:spPr>
            <a:xfrm>
              <a:off x="370791" y="1772155"/>
              <a:ext cx="10342832" cy="923331"/>
            </a:xfrm>
            <a:prstGeom prst="roundRect">
              <a:avLst>
                <a:gd name="adj" fmla="val 10000"/>
              </a:avLst>
            </a:prstGeom>
          </p:spPr>
          <p:style>
            <a:lnRef idx="0">
              <a:schemeClr val="dk1">
                <a:hueOff val="0"/>
                <a:satOff val="0"/>
                <a:lumOff val="0"/>
                <a:alphaOff val="0"/>
              </a:schemeClr>
            </a:lnRef>
            <a:fillRef idx="1">
              <a:schemeClr val="bg1">
                <a:lumMod val="95000"/>
                <a:hueOff val="0"/>
                <a:satOff val="0"/>
                <a:lumOff val="0"/>
                <a:alphaOff val="0"/>
              </a:schemeClr>
            </a:fillRef>
            <a:effectRef idx="0">
              <a:schemeClr val="bg1">
                <a:lumMod val="95000"/>
                <a:hueOff val="0"/>
                <a:satOff val="0"/>
                <a:lumOff val="0"/>
                <a:alphaOff val="0"/>
              </a:schemeClr>
            </a:effectRef>
            <a:fontRef idx="minor">
              <a:schemeClr val="dk1">
                <a:hueOff val="0"/>
                <a:satOff val="0"/>
                <a:lumOff val="0"/>
                <a:alphaOff val="0"/>
              </a:schemeClr>
            </a:fontRef>
          </p:style>
          <p:txBody>
            <a:bodyPr/>
            <a:lstStyle/>
            <a:p>
              <a:endParaRPr lang="es-AR"/>
            </a:p>
          </p:txBody>
        </p:sp>
        <p:sp>
          <p:nvSpPr>
            <p:cNvPr id="10" name="CuadroTexto 9">
              <a:extLst>
                <a:ext uri="{FF2B5EF4-FFF2-40B4-BE49-F238E27FC236}">
                  <a16:creationId xmlns:a16="http://schemas.microsoft.com/office/drawing/2014/main" id="{43758261-302B-CD8D-BFDE-0BF671E76752}"/>
                </a:ext>
              </a:extLst>
            </p:cNvPr>
            <p:cNvSpPr txBox="1"/>
            <p:nvPr/>
          </p:nvSpPr>
          <p:spPr>
            <a:xfrm>
              <a:off x="370791" y="1910654"/>
              <a:ext cx="10342832" cy="646331"/>
            </a:xfrm>
            <a:prstGeom prst="rect">
              <a:avLst/>
            </a:prstGeom>
            <a:noFill/>
          </p:spPr>
          <p:txBody>
            <a:bodyPr wrap="square">
              <a:spAutoFit/>
            </a:bodyPr>
            <a:lstStyle/>
            <a:p>
              <a:pPr algn="just"/>
              <a:r>
                <a:rPr lang="es-AR" b="0" i="0" dirty="0">
                  <a:solidFill>
                    <a:srgbClr val="374151"/>
                  </a:solidFill>
                  <a:effectLst/>
                  <a:latin typeface="Tw Cen MT (Cuerpo)"/>
                </a:rPr>
                <a:t>El artículo de teléfono es el que generó la mayor facturación, seguido por accesorios, papel, guardado y muebles, en ese orden.</a:t>
              </a:r>
            </a:p>
          </p:txBody>
        </p:sp>
      </p:grpSp>
      <p:pic>
        <p:nvPicPr>
          <p:cNvPr id="6" name="Imagen 5">
            <a:extLst>
              <a:ext uri="{FF2B5EF4-FFF2-40B4-BE49-F238E27FC236}">
                <a16:creationId xmlns:a16="http://schemas.microsoft.com/office/drawing/2014/main" id="{5A329570-3667-8237-2007-4CBE27FC7B23}"/>
              </a:ext>
            </a:extLst>
          </p:cNvPr>
          <p:cNvPicPr>
            <a:picLocks noChangeAspect="1"/>
          </p:cNvPicPr>
          <p:nvPr/>
        </p:nvPicPr>
        <p:blipFill>
          <a:blip r:embed="rId2"/>
          <a:stretch>
            <a:fillRect/>
          </a:stretch>
        </p:blipFill>
        <p:spPr>
          <a:xfrm>
            <a:off x="1608680" y="2342520"/>
            <a:ext cx="9231013" cy="4515480"/>
          </a:xfrm>
          <a:prstGeom prst="rect">
            <a:avLst/>
          </a:prstGeom>
        </p:spPr>
      </p:pic>
    </p:spTree>
    <p:extLst>
      <p:ext uri="{BB962C8B-B14F-4D97-AF65-F5344CB8AC3E}">
        <p14:creationId xmlns:p14="http://schemas.microsoft.com/office/powerpoint/2010/main" val="421214552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
  <TotalTime>3423</TotalTime>
  <Words>1001</Words>
  <Application>Microsoft Office PowerPoint</Application>
  <PresentationFormat>Panorámica</PresentationFormat>
  <Paragraphs>66</Paragraphs>
  <Slides>14</Slides>
  <Notes>0</Notes>
  <HiddenSlides>0</HiddenSlides>
  <MMClips>0</MMClips>
  <ScaleCrop>false</ScaleCrop>
  <HeadingPairs>
    <vt:vector size="6" baseType="variant">
      <vt:variant>
        <vt:lpstr>Fuentes usadas</vt:lpstr>
      </vt:variant>
      <vt:variant>
        <vt:i4>9</vt:i4>
      </vt:variant>
      <vt:variant>
        <vt:lpstr>Tema</vt:lpstr>
      </vt:variant>
      <vt:variant>
        <vt:i4>1</vt:i4>
      </vt:variant>
      <vt:variant>
        <vt:lpstr>Títulos de diapositiva</vt:lpstr>
      </vt:variant>
      <vt:variant>
        <vt:i4>14</vt:i4>
      </vt:variant>
    </vt:vector>
  </HeadingPairs>
  <TitlesOfParts>
    <vt:vector size="24" baseType="lpstr">
      <vt:lpstr>Arial</vt:lpstr>
      <vt:lpstr>Calibri</vt:lpstr>
      <vt:lpstr>Roboto</vt:lpstr>
      <vt:lpstr>Söhne</vt:lpstr>
      <vt:lpstr>Tw Cen MT</vt:lpstr>
      <vt:lpstr>Tw Cen MT (Cuerpo)</vt:lpstr>
      <vt:lpstr>Tw Cen MT Condensed</vt:lpstr>
      <vt:lpstr>Tw Cen MT Condensed (Títulos)</vt:lpstr>
      <vt:lpstr>Wingdings 3</vt:lpstr>
      <vt:lpstr>Integral</vt:lpstr>
      <vt:lpstr>Sample - Superstore Sales </vt:lpstr>
      <vt:lpstr>Presentación de PowerPoint</vt:lpstr>
      <vt:lpstr>Presentación de PowerPoint</vt:lpstr>
      <vt:lpstr>2- Hipótesis y Preguntas</vt:lpstr>
      <vt:lpstr>3- resumen METADATA</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Sample - Superstore Sales</dc:title>
  <dc:creator>Gabriela Lombardini</dc:creator>
  <cp:lastModifiedBy>Gabriela Lombardini</cp:lastModifiedBy>
  <cp:revision>22</cp:revision>
  <dcterms:created xsi:type="dcterms:W3CDTF">2023-06-09T17:14:40Z</dcterms:created>
  <dcterms:modified xsi:type="dcterms:W3CDTF">2023-08-25T22:59:57Z</dcterms:modified>
</cp:coreProperties>
</file>