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58a6dbae9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58a6dbae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work as long as you have the proj3.py file running)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127.0.0.1:500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40-Year Crime and Safety Analysis of US Cities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Francis Sulkowski, Francisco Bou, Jessica Velasquez, Nathan Guevara, and Shane Rand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Objectives: Study Overall Crime and Analyze by City</a:t>
            </a:r>
            <a:endParaRPr sz="2800"/>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16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Overall Crime</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Per our data set, crime began increasing in the late 1980’s and peaked in the early 1990’s.</a:t>
            </a:r>
            <a:endParaRPr sz="1200"/>
          </a:p>
          <a:p>
            <a:pPr indent="0" lvl="0" marL="0" rtl="0" algn="l">
              <a:spcBef>
                <a:spcPts val="1600"/>
              </a:spcBef>
              <a:spcAft>
                <a:spcPts val="0"/>
              </a:spcAft>
              <a:buNone/>
            </a:pPr>
            <a:r>
              <a:rPr lang="en" sz="1200"/>
              <a:t>For most major cities, crime has gone down since the peak in the early 1990’s and has bottomed out per our most recent data. </a:t>
            </a:r>
            <a:endParaRPr sz="1200"/>
          </a:p>
          <a:p>
            <a:pPr indent="0" lvl="0" marL="0" rtl="0" algn="l">
              <a:spcBef>
                <a:spcPts val="1600"/>
              </a:spcBef>
              <a:spcAft>
                <a:spcPts val="0"/>
              </a:spcAft>
              <a:buNone/>
            </a:pPr>
            <a:r>
              <a:rPr lang="en" sz="1200"/>
              <a:t>Relative to other regions, on a per capita basis, the Midwest crime rates were surprisingly high.</a:t>
            </a:r>
            <a:endParaRPr sz="1200"/>
          </a:p>
          <a:p>
            <a:pPr indent="0" lvl="0" marL="0" rtl="0" algn="l">
              <a:spcBef>
                <a:spcPts val="1600"/>
              </a:spcBef>
              <a:spcAft>
                <a:spcPts val="1600"/>
              </a:spcAft>
              <a:buNone/>
            </a:pPr>
            <a:r>
              <a:t/>
            </a:r>
            <a:endParaRPr sz="12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Crime by City</a:t>
            </a:r>
            <a:endParaRPr>
              <a:solidFill>
                <a:schemeClr val="lt1"/>
              </a:solidFill>
            </a:endParaRPr>
          </a:p>
        </p:txBody>
      </p:sp>
      <p:sp>
        <p:nvSpPr>
          <p:cNvPr id="101" name="Google Shape;101;p14"/>
          <p:cNvSpPr txBox="1"/>
          <p:nvPr>
            <p:ph idx="4294967295" type="body"/>
          </p:nvPr>
        </p:nvSpPr>
        <p:spPr>
          <a:xfrm>
            <a:off x="3396775" y="1850300"/>
            <a:ext cx="2494500" cy="31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Miami: one of the most violent cities in 1990’s, but has decreased it’s violent crimes by over two-thirds per our most recent data. </a:t>
            </a:r>
            <a:endParaRPr sz="1200"/>
          </a:p>
          <a:p>
            <a:pPr indent="0" lvl="0" marL="0" rtl="0" algn="l">
              <a:spcBef>
                <a:spcPts val="1600"/>
              </a:spcBef>
              <a:spcAft>
                <a:spcPts val="0"/>
              </a:spcAft>
              <a:buNone/>
            </a:pPr>
            <a:r>
              <a:rPr lang="en" sz="1200"/>
              <a:t>Wichita: while their overall violent crimes are low, relative to other major cities, their violent crimes have steadily increased over our time periods</a:t>
            </a:r>
            <a:endParaRPr sz="1200"/>
          </a:p>
          <a:p>
            <a:pPr indent="0" lvl="0" marL="0" rtl="0" algn="l">
              <a:spcBef>
                <a:spcPts val="1600"/>
              </a:spcBef>
              <a:spcAft>
                <a:spcPts val="1600"/>
              </a:spcAft>
              <a:buNone/>
            </a:pPr>
            <a:r>
              <a:rPr lang="en" sz="1200"/>
              <a:t>.</a:t>
            </a:r>
            <a:endParaRPr sz="12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Crime Index Rankings</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Top 5 Safest citi</a:t>
            </a:r>
            <a:r>
              <a:rPr lang="en" sz="1200"/>
              <a:t>e</a:t>
            </a:r>
            <a:r>
              <a:rPr lang="en" sz="1200"/>
              <a:t>s</a:t>
            </a:r>
            <a:endParaRPr sz="1200"/>
          </a:p>
          <a:p>
            <a:pPr indent="-304800" lvl="0" marL="457200" rtl="0" algn="l">
              <a:spcBef>
                <a:spcPts val="1600"/>
              </a:spcBef>
              <a:spcAft>
                <a:spcPts val="0"/>
              </a:spcAft>
              <a:buSzPts val="1200"/>
              <a:buAutoNum type="arabicPeriod"/>
            </a:pPr>
            <a:r>
              <a:rPr lang="en" sz="1200"/>
              <a:t>Virginia Beach, Virginia </a:t>
            </a:r>
            <a:endParaRPr sz="1200"/>
          </a:p>
          <a:p>
            <a:pPr indent="-304800" lvl="0" marL="457200" rtl="0" algn="l">
              <a:spcBef>
                <a:spcPts val="0"/>
              </a:spcBef>
              <a:spcAft>
                <a:spcPts val="0"/>
              </a:spcAft>
              <a:buSzPts val="1200"/>
              <a:buAutoNum type="arabicPeriod"/>
            </a:pPr>
            <a:r>
              <a:rPr lang="en" sz="1200"/>
              <a:t>Honolulu, Hawaii</a:t>
            </a:r>
            <a:endParaRPr sz="1200"/>
          </a:p>
          <a:p>
            <a:pPr indent="-304800" lvl="0" marL="457200" rtl="0" algn="l">
              <a:spcBef>
                <a:spcPts val="0"/>
              </a:spcBef>
              <a:spcAft>
                <a:spcPts val="0"/>
              </a:spcAft>
              <a:buSzPts val="1200"/>
              <a:buAutoNum type="arabicPeriod"/>
            </a:pPr>
            <a:r>
              <a:rPr lang="en" sz="1200"/>
              <a:t>Austin, Texas</a:t>
            </a:r>
            <a:endParaRPr sz="1200"/>
          </a:p>
          <a:p>
            <a:pPr indent="-304800" lvl="0" marL="457200" rtl="0" algn="l">
              <a:spcBef>
                <a:spcPts val="0"/>
              </a:spcBef>
              <a:spcAft>
                <a:spcPts val="0"/>
              </a:spcAft>
              <a:buSzPts val="1200"/>
              <a:buAutoNum type="arabicPeriod"/>
            </a:pPr>
            <a:r>
              <a:rPr lang="en" sz="1200"/>
              <a:t>San Jose, California</a:t>
            </a:r>
            <a:endParaRPr sz="1200"/>
          </a:p>
          <a:p>
            <a:pPr indent="-304800" lvl="0" marL="457200" rtl="0" algn="l">
              <a:lnSpc>
                <a:spcPct val="100000"/>
              </a:lnSpc>
              <a:spcBef>
                <a:spcPts val="0"/>
              </a:spcBef>
              <a:spcAft>
                <a:spcPts val="0"/>
              </a:spcAft>
              <a:buSzPts val="1200"/>
              <a:buAutoNum type="arabicPeriod"/>
            </a:pPr>
            <a:r>
              <a:rPr lang="en" sz="1200"/>
              <a:t>Mesa, Arizona</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Visualizations Techniques/Usability</a:t>
            </a:r>
            <a:endParaRPr/>
          </a:p>
        </p:txBody>
      </p:sp>
      <p:sp>
        <p:nvSpPr>
          <p:cNvPr id="112" name="Google Shape;112;p15"/>
          <p:cNvSpPr/>
          <p:nvPr/>
        </p:nvSpPr>
        <p:spPr>
          <a:xfrm>
            <a:off x="432350" y="1304875"/>
            <a:ext cx="18591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5"/>
          <p:cNvSpPr txBox="1"/>
          <p:nvPr>
            <p:ph idx="4294967295" type="body"/>
          </p:nvPr>
        </p:nvSpPr>
        <p:spPr>
          <a:xfrm>
            <a:off x="520150" y="1451575"/>
            <a:ext cx="16776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1"/>
                </a:solidFill>
              </a:rPr>
              <a:t>Leaflet Heat Map</a:t>
            </a:r>
            <a:endParaRPr b="1" sz="1400">
              <a:solidFill>
                <a:schemeClr val="lt1"/>
              </a:solidFill>
            </a:endParaRPr>
          </a:p>
        </p:txBody>
      </p:sp>
      <p:sp>
        <p:nvSpPr>
          <p:cNvPr id="114" name="Google Shape;114;p15"/>
          <p:cNvSpPr txBox="1"/>
          <p:nvPr>
            <p:ph idx="4294967295" type="body"/>
          </p:nvPr>
        </p:nvSpPr>
        <p:spPr>
          <a:xfrm>
            <a:off x="410350" y="1978175"/>
            <a:ext cx="18972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Learning and implementing how to use a local plug-in for Leaflet. </a:t>
            </a:r>
            <a:endParaRPr b="1" sz="1300"/>
          </a:p>
          <a:p>
            <a:pPr indent="0" lvl="0" marL="0" rtl="0" algn="l">
              <a:spcBef>
                <a:spcPts val="800"/>
              </a:spcBef>
              <a:spcAft>
                <a:spcPts val="0"/>
              </a:spcAft>
              <a:buNone/>
            </a:pPr>
            <a:r>
              <a:rPr b="1" lang="en" sz="1300"/>
              <a:t>Add eventlister to use the drop-down to update the map.</a:t>
            </a:r>
            <a:r>
              <a:rPr lang="en" sz="1300"/>
              <a:t> </a:t>
            </a:r>
            <a:endParaRPr sz="1300"/>
          </a:p>
          <a:p>
            <a:pPr indent="0" lvl="0" marL="0" rtl="0" algn="l">
              <a:spcBef>
                <a:spcPts val="800"/>
              </a:spcBef>
              <a:spcAft>
                <a:spcPts val="0"/>
              </a:spcAft>
              <a:buNone/>
            </a:pPr>
            <a:r>
              <a:rPr b="1" lang="en" sz="1300"/>
              <a:t>Structure the code to display the yearly data in HTML format.</a:t>
            </a:r>
            <a:endParaRPr sz="1300"/>
          </a:p>
          <a:p>
            <a:pPr indent="0" lvl="0" marL="0" rtl="0" algn="l">
              <a:spcBef>
                <a:spcPts val="800"/>
              </a:spcBef>
              <a:spcAft>
                <a:spcPts val="0"/>
              </a:spcAft>
              <a:buNone/>
            </a:pPr>
            <a:r>
              <a:t/>
            </a:r>
            <a:endParaRPr sz="1300"/>
          </a:p>
          <a:p>
            <a:pPr indent="0" lvl="0" marL="0" rtl="0" algn="l">
              <a:spcBef>
                <a:spcPts val="800"/>
              </a:spcBef>
              <a:spcAft>
                <a:spcPts val="800"/>
              </a:spcAft>
              <a:buNone/>
            </a:pPr>
            <a:r>
              <a:t/>
            </a:r>
            <a:endParaRPr sz="1300"/>
          </a:p>
        </p:txBody>
      </p:sp>
      <p:sp>
        <p:nvSpPr>
          <p:cNvPr id="115" name="Google Shape;115;p15"/>
          <p:cNvSpPr/>
          <p:nvPr/>
        </p:nvSpPr>
        <p:spPr>
          <a:xfrm>
            <a:off x="2343586" y="1304875"/>
            <a:ext cx="20193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5"/>
          <p:cNvSpPr txBox="1"/>
          <p:nvPr>
            <p:ph idx="4294967295" type="body"/>
          </p:nvPr>
        </p:nvSpPr>
        <p:spPr>
          <a:xfrm>
            <a:off x="2563488" y="1410925"/>
            <a:ext cx="2008500" cy="395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1"/>
                </a:solidFill>
              </a:rPr>
              <a:t>Seaborn Line Graph</a:t>
            </a:r>
            <a:endParaRPr b="1" sz="1400">
              <a:solidFill>
                <a:schemeClr val="lt1"/>
              </a:solidFill>
            </a:endParaRPr>
          </a:p>
        </p:txBody>
      </p:sp>
      <p:sp>
        <p:nvSpPr>
          <p:cNvPr id="117" name="Google Shape;117;p15"/>
          <p:cNvSpPr txBox="1"/>
          <p:nvPr>
            <p:ph idx="4294967295" type="body"/>
          </p:nvPr>
        </p:nvSpPr>
        <p:spPr>
          <a:xfrm>
            <a:off x="2291450" y="1978100"/>
            <a:ext cx="19512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Learning and implementing Seaborn to run a linegraph for each respective city in our dataset. </a:t>
            </a:r>
            <a:endParaRPr b="1" sz="1300"/>
          </a:p>
          <a:p>
            <a:pPr indent="0" lvl="0" marL="0" rtl="0" algn="l">
              <a:spcBef>
                <a:spcPts val="800"/>
              </a:spcBef>
              <a:spcAft>
                <a:spcPts val="0"/>
              </a:spcAft>
              <a:buNone/>
            </a:pPr>
            <a:r>
              <a:rPr b="1" lang="en" sz="1300"/>
              <a:t>Installing a drop-down to isolate each city.</a:t>
            </a:r>
            <a:endParaRPr b="1" sz="1300"/>
          </a:p>
          <a:p>
            <a:pPr indent="0" lvl="0" marL="0" rtl="0" algn="l">
              <a:spcBef>
                <a:spcPts val="800"/>
              </a:spcBef>
              <a:spcAft>
                <a:spcPts val="800"/>
              </a:spcAft>
              <a:buNone/>
            </a:pPr>
            <a:r>
              <a:rPr b="1" lang="en" sz="1300"/>
              <a:t>Structure the code to display the cities in HTML format.</a:t>
            </a:r>
            <a:endParaRPr b="1" sz="1300"/>
          </a:p>
        </p:txBody>
      </p:sp>
      <p:sp>
        <p:nvSpPr>
          <p:cNvPr id="118" name="Google Shape;118;p15"/>
          <p:cNvSpPr/>
          <p:nvPr/>
        </p:nvSpPr>
        <p:spPr>
          <a:xfrm>
            <a:off x="4467934" y="1304875"/>
            <a:ext cx="20193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9" name="Google Shape;119;p15"/>
          <p:cNvSpPr txBox="1"/>
          <p:nvPr>
            <p:ph idx="4294967295" type="body"/>
          </p:nvPr>
        </p:nvSpPr>
        <p:spPr>
          <a:xfrm>
            <a:off x="4937757" y="1451575"/>
            <a:ext cx="14589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1"/>
                </a:solidFill>
              </a:rPr>
              <a:t>Folium Map</a:t>
            </a:r>
            <a:endParaRPr b="1" sz="1400">
              <a:solidFill>
                <a:schemeClr val="lt1"/>
              </a:solidFill>
            </a:endParaRPr>
          </a:p>
        </p:txBody>
      </p:sp>
      <p:sp>
        <p:nvSpPr>
          <p:cNvPr id="120" name="Google Shape;120;p15"/>
          <p:cNvSpPr txBox="1"/>
          <p:nvPr>
            <p:ph idx="4294967295" type="body"/>
          </p:nvPr>
        </p:nvSpPr>
        <p:spPr>
          <a:xfrm>
            <a:off x="4467925" y="1978175"/>
            <a:ext cx="20193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Learning and implementing Folium to create a crime index.</a:t>
            </a:r>
            <a:endParaRPr b="1" sz="1300"/>
          </a:p>
          <a:p>
            <a:pPr indent="0" lvl="0" marL="0" rtl="0" algn="l">
              <a:spcBef>
                <a:spcPts val="800"/>
              </a:spcBef>
              <a:spcAft>
                <a:spcPts val="0"/>
              </a:spcAft>
              <a:buNone/>
            </a:pPr>
            <a:r>
              <a:rPr b="1" lang="en" sz="1300"/>
              <a:t>Crafting a top 5 legend for safest cities to help the reader digest the map better.</a:t>
            </a:r>
            <a:endParaRPr b="1" sz="1300"/>
          </a:p>
          <a:p>
            <a:pPr indent="0" lvl="0" marL="0" rtl="0" algn="l">
              <a:spcBef>
                <a:spcPts val="800"/>
              </a:spcBef>
              <a:spcAft>
                <a:spcPts val="800"/>
              </a:spcAft>
              <a:buNone/>
            </a:pPr>
            <a:r>
              <a:rPr b="1" lang="en" sz="1300"/>
              <a:t>Creating an average crime rate per city legend per 1,000 people.</a:t>
            </a:r>
            <a:endParaRPr b="1" sz="1300"/>
          </a:p>
        </p:txBody>
      </p:sp>
      <p:sp>
        <p:nvSpPr>
          <p:cNvPr id="121" name="Google Shape;121;p15"/>
          <p:cNvSpPr/>
          <p:nvPr/>
        </p:nvSpPr>
        <p:spPr>
          <a:xfrm>
            <a:off x="6592284" y="1304875"/>
            <a:ext cx="20193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Flask Server Page</a:t>
            </a:r>
            <a:endParaRPr/>
          </a:p>
        </p:txBody>
      </p:sp>
      <p:sp>
        <p:nvSpPr>
          <p:cNvPr id="122" name="Google Shape;122;p15"/>
          <p:cNvSpPr txBox="1"/>
          <p:nvPr/>
        </p:nvSpPr>
        <p:spPr>
          <a:xfrm>
            <a:off x="6592275" y="1978100"/>
            <a:ext cx="2008500" cy="278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2"/>
                </a:solidFill>
                <a:latin typeface="Roboto"/>
                <a:ea typeface="Roboto"/>
                <a:cs typeface="Roboto"/>
                <a:sym typeface="Roboto"/>
              </a:rPr>
              <a:t>Learning and implementing how to </a:t>
            </a:r>
            <a:r>
              <a:rPr b="1" lang="en" sz="1300">
                <a:solidFill>
                  <a:schemeClr val="dk2"/>
                </a:solidFill>
                <a:latin typeface="Roboto"/>
                <a:ea typeface="Roboto"/>
                <a:cs typeface="Roboto"/>
                <a:sym typeface="Roboto"/>
              </a:rPr>
              <a:t>compile</a:t>
            </a:r>
            <a:r>
              <a:rPr b="1" lang="en" sz="1300">
                <a:solidFill>
                  <a:schemeClr val="dk2"/>
                </a:solidFill>
                <a:latin typeface="Roboto"/>
                <a:ea typeface="Roboto"/>
                <a:cs typeface="Roboto"/>
                <a:sym typeface="Roboto"/>
              </a:rPr>
              <a:t> information from multiple different html (and other program) files to create an interactive web page. </a:t>
            </a:r>
            <a:endParaRPr b="1" sz="1300">
              <a:solidFill>
                <a:schemeClr val="dk2"/>
              </a:solidFill>
              <a:latin typeface="Roboto"/>
              <a:ea typeface="Roboto"/>
              <a:cs typeface="Roboto"/>
              <a:sym typeface="Roboto"/>
            </a:endParaRPr>
          </a:p>
          <a:p>
            <a:pPr indent="0" lvl="0" marL="0" rtl="0" algn="l">
              <a:lnSpc>
                <a:spcPct val="115000"/>
              </a:lnSpc>
              <a:spcBef>
                <a:spcPts val="800"/>
              </a:spcBef>
              <a:spcAft>
                <a:spcPts val="800"/>
              </a:spcAft>
              <a:buNone/>
            </a:pPr>
            <a:r>
              <a:rPr b="1" lang="en" sz="1300">
                <a:solidFill>
                  <a:schemeClr val="dk2"/>
                </a:solidFill>
                <a:latin typeface="Roboto"/>
                <a:ea typeface="Roboto"/>
                <a:cs typeface="Roboto"/>
                <a:sym typeface="Roboto"/>
              </a:rPr>
              <a:t>Implemented functions that respond to user input to display information. </a:t>
            </a:r>
            <a:endParaRPr b="1" sz="13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HTML Link</a:t>
            </a:r>
            <a:endParaRPr/>
          </a:p>
        </p:txBody>
      </p:sp>
      <p:sp>
        <p:nvSpPr>
          <p:cNvPr id="128" name="Google Shape;128;p16"/>
          <p:cNvSpPr/>
          <p:nvPr/>
        </p:nvSpPr>
        <p:spPr>
          <a:xfrm>
            <a:off x="1220850" y="1316425"/>
            <a:ext cx="6702300" cy="9207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6"/>
          <p:cNvSpPr txBox="1"/>
          <p:nvPr>
            <p:ph idx="4294967295" type="body"/>
          </p:nvPr>
        </p:nvSpPr>
        <p:spPr>
          <a:xfrm>
            <a:off x="2728875" y="1619575"/>
            <a:ext cx="31761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500" u="sng">
                <a:solidFill>
                  <a:schemeClr val="lt1"/>
                </a:solidFill>
                <a:hlinkClick r:id="rId3">
                  <a:extLst>
                    <a:ext uri="{A12FA001-AC4F-418D-AE19-62706E023703}">
                      <ahyp:hlinkClr val="tx"/>
                    </a:ext>
                  </a:extLst>
                </a:hlinkClick>
              </a:rPr>
              <a:t>http://127.0.0.1:5000</a:t>
            </a:r>
            <a:r>
              <a:rPr lang="en">
                <a:solidFill>
                  <a:schemeClr val="lt1"/>
                </a:solidFill>
              </a:rPr>
              <a:t>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135" name="Google Shape;135;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600"/>
              <a:t>Overall, our analysis of crime data provides a comprehensive look at how crime has evolved over time, the regional disparities in safety, and the factors that contribute to these patterns. By examining these key insights, we can better understand which areas have made significant progress in reducing crime and which continue to face challenges, offering valuable guidance for policymakers, families, and communities looking to improve safety and quality of life.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