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Lato"/>
      <p:regular r:id="rId18"/>
      <p:bold r:id="rId19"/>
      <p:italic r:id="rId20"/>
      <p:boldItalic r:id="rId21"/>
    </p:embeddedFont>
    <p:embeddedFont>
      <p:font typeface="Roboto Mono"/>
      <p:regular r:id="rId22"/>
      <p:bold r:id="rId23"/>
      <p:italic r:id="rId24"/>
      <p:boldItalic r:id="rId25"/>
    </p:embeddedFon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2hcepjFWhnk7qaCDZhheW/IOK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RobotoMono-regular.fntdata"/><Relationship Id="rId21" Type="http://schemas.openxmlformats.org/officeDocument/2006/relationships/font" Target="fonts/Lato-boldItalic.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illSans-regular.fntdata"/><Relationship Id="rId25" Type="http://schemas.openxmlformats.org/officeDocument/2006/relationships/font" Target="fonts/RobotoMono-boldItalic.fntdata"/><Relationship Id="rId28" Type="http://customschemas.google.com/relationships/presentationmetadata" Target="metadata"/><Relationship Id="rId27"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1D1C1D"/>
                </a:solidFill>
                <a:latin typeface="Lato"/>
                <a:ea typeface="Lato"/>
                <a:cs typeface="Lato"/>
                <a:sym typeface="Lato"/>
              </a:rPr>
              <a:t>This chart displays the confusion matrix for predicting Ozempic prescriptions, which helps evaluate the model’s performance by comparing the predicted classifications to the actual outcomes. The matrix is visualized as a heatmap, where the x-axis represents the predicted outcomes (either “Does Not Qualify” or “Qualifies”) and the y-axis represents the actual outcomes. The values inside the matrix show the number of correct and incorrect predictions. The annotations within the heatmap indicate the count of predictions, with darker shades of blue representing higher values. This chart helps assess how well the model differentiates between the two classes.</a:t>
            </a:r>
            <a:endParaRPr/>
          </a:p>
        </p:txBody>
      </p:sp>
      <p:sp>
        <p:nvSpPr>
          <p:cNvPr id="242" name="Google Shape;24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1D1C1D"/>
                </a:solidFill>
                <a:latin typeface="Lato"/>
                <a:ea typeface="Lato"/>
                <a:cs typeface="Lato"/>
                <a:sym typeface="Lato"/>
              </a:rPr>
              <a:t>This chart is a correlation matrix heatmap that visually represents the relationships between various features in the dataset. It shows how strongly different variables are correlated with each other, with each cell in the heatmap indicating the correlation coefficient between two features. The color scale (from cool to warm) helps highlight the strength of these correlations, with blue indicating a strong negative correlation, red showing a strong positive correlation, and white representing no correlation. The annotations inside the cells provide the exact correlation values, making it easier to interpret. This heatmap is useful for identifying which factors might be strongly related to each other, which could help in feature selection and understanding relationships in the data.</a:t>
            </a:r>
            <a:endParaRPr/>
          </a:p>
        </p:txBody>
      </p:sp>
      <p:sp>
        <p:nvSpPr>
          <p:cNvPr id="249" name="Google Shape;2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7ca11c388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7ca11c388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d7ca11c388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D1C1D"/>
              </a:buClr>
              <a:buSzPts val="1200"/>
              <a:buFont typeface="Lato"/>
              <a:buNone/>
            </a:pPr>
            <a:r>
              <a:rPr b="0" i="0" lang="en-US">
                <a:solidFill>
                  <a:srgbClr val="1D1C1D"/>
                </a:solidFill>
                <a:latin typeface="Lato"/>
                <a:ea typeface="Lato"/>
                <a:cs typeface="Lato"/>
                <a:sym typeface="Lato"/>
              </a:rPr>
              <a:t>The chart compares the model’s performance for two groups: “Does Not Qualify” and “Qualifies,” using Precision, Recall, and F1-Score. Precision is 100% for “Does Not Qualify” and 96% for “Qualifies.” Recall is 95% for “Does Not Qualify” and 100% for “Qualifies.” The F1-Score is 97% for “Does Not Qualify” and 98% for “Qualifies.” The overall accuracy is 98%, as indicated by a dashed gray line. Each bar shows its value for clarity.</a:t>
            </a:r>
            <a:endParaRPr/>
          </a:p>
          <a:p>
            <a:pPr indent="0" lvl="0" marL="0" rtl="0" algn="l">
              <a:spcBef>
                <a:spcPts val="0"/>
              </a:spcBef>
              <a:spcAft>
                <a:spcPts val="0"/>
              </a:spcAft>
              <a:buNone/>
            </a:pPr>
            <a:r>
              <a:t/>
            </a:r>
            <a:endParaRPr/>
          </a:p>
        </p:txBody>
      </p:sp>
      <p:sp>
        <p:nvSpPr>
          <p:cNvPr id="226" name="Google Shape;22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1D1C1D"/>
                </a:solidFill>
                <a:latin typeface="Lato"/>
                <a:ea typeface="Lato"/>
                <a:cs typeface="Lato"/>
                <a:sym typeface="Lato"/>
              </a:rPr>
              <a:t>This chart visualizes the importance of various features in predicting whether someone should be prescribed Ozempic. The features include categories like gender, blood pressure (BP), cholesterol, glucose levels, smoking, alcohol consumption, activity level, BMI categories, age groups, comorbidity, and other health-related indicators. The bar chart ranks these features by their importance in the model, with the most influential ones appearing at the top. Features with higher importance contribute more significantly to the model’s predictions. The x-axis shows the importance values, while the y-axis lists the corresponding features, with labels rotated for better readability.</a:t>
            </a:r>
            <a:endParaRPr/>
          </a:p>
        </p:txBody>
      </p:sp>
      <p:sp>
        <p:nvSpPr>
          <p:cNvPr id="234" name="Google Shape;23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22" name="Shape 22"/>
        <p:cNvGrpSpPr/>
        <p:nvPr/>
      </p:nvGrpSpPr>
      <p:grpSpPr>
        <a:xfrm>
          <a:off x="0" y="0"/>
          <a:ext cx="0" cy="0"/>
          <a:chOff x="0" y="0"/>
          <a:chExt cx="0" cy="0"/>
        </a:xfrm>
      </p:grpSpPr>
      <p:sp>
        <p:nvSpPr>
          <p:cNvPr id="23" name="Google Shape;23;p15"/>
          <p:cNvSpPr txBox="1"/>
          <p:nvPr>
            <p:ph type="ctrTitle"/>
          </p:nvPr>
        </p:nvSpPr>
        <p:spPr>
          <a:xfrm>
            <a:off x="457200" y="1070901"/>
            <a:ext cx="11265407" cy="14996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2800"/>
              <a:buFont typeface="Gill San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p:nvPr>
            <p:ph idx="2" type="pic"/>
          </p:nvPr>
        </p:nvSpPr>
        <p:spPr>
          <a:xfrm>
            <a:off x="448055" y="3103684"/>
            <a:ext cx="11274551" cy="3287971"/>
          </a:xfrm>
          <a:prstGeom prst="rect">
            <a:avLst/>
          </a:prstGeom>
          <a:solidFill>
            <a:schemeClr val="accent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table">
  <p:cSld name="Content + table">
    <p:spTree>
      <p:nvGrpSpPr>
        <p:cNvPr id="75" name="Shape 75"/>
        <p:cNvGrpSpPr/>
        <p:nvPr/>
      </p:nvGrpSpPr>
      <p:grpSpPr>
        <a:xfrm>
          <a:off x="0" y="0"/>
          <a:ext cx="0" cy="0"/>
          <a:chOff x="0" y="0"/>
          <a:chExt cx="0" cy="0"/>
        </a:xfrm>
      </p:grpSpPr>
      <p:sp>
        <p:nvSpPr>
          <p:cNvPr id="76" name="Google Shape;76;p24"/>
          <p:cNvSpPr txBox="1"/>
          <p:nvPr>
            <p:ph type="title"/>
          </p:nvPr>
        </p:nvSpPr>
        <p:spPr>
          <a:xfrm>
            <a:off x="447040" y="725444"/>
            <a:ext cx="11277600" cy="10442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 type="body"/>
          </p:nvPr>
        </p:nvSpPr>
        <p:spPr>
          <a:xfrm>
            <a:off x="457200" y="2245360"/>
            <a:ext cx="3342640" cy="399288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a:lvl1pPr>
            <a:lvl2pPr indent="-228600" lvl="1" marL="914400" algn="l">
              <a:spcBef>
                <a:spcPts val="600"/>
              </a:spcBef>
              <a:spcAft>
                <a:spcPts val="0"/>
              </a:spcAft>
              <a:buSzPts val="1472"/>
              <a:buNone/>
              <a:defRPr/>
            </a:lvl2pPr>
            <a:lvl3pPr indent="-228600" lvl="2" marL="1371600" algn="l">
              <a:spcBef>
                <a:spcPts val="600"/>
              </a:spcBef>
              <a:spcAft>
                <a:spcPts val="0"/>
              </a:spcAft>
              <a:buSzPts val="1288"/>
              <a:buNone/>
              <a:defRPr/>
            </a:lvl3pPr>
            <a:lvl4pPr indent="-228600" lvl="3" marL="1828800" algn="l">
              <a:spcBef>
                <a:spcPts val="600"/>
              </a:spcBef>
              <a:spcAft>
                <a:spcPts val="0"/>
              </a:spcAft>
              <a:buSzPts val="1104"/>
              <a:buNone/>
              <a:defRPr/>
            </a:lvl4pPr>
            <a:lvl5pPr indent="-228600" lvl="4" marL="2286000" algn="l">
              <a:spcBef>
                <a:spcPts val="600"/>
              </a:spcBef>
              <a:spcAft>
                <a:spcPts val="0"/>
              </a:spcAft>
              <a:buSzPts val="1104"/>
              <a:buNone/>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8" name="Google Shape;78;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2" type="sldNum"/>
          </p:nvPr>
        </p:nvSpPr>
        <p:spPr>
          <a:xfrm>
            <a:off x="1068229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1" name="Shape 81"/>
        <p:cNvGrpSpPr/>
        <p:nvPr/>
      </p:nvGrpSpPr>
      <p:grpSpPr>
        <a:xfrm>
          <a:off x="0" y="0"/>
          <a:ext cx="0" cy="0"/>
          <a:chOff x="0" y="0"/>
          <a:chExt cx="0" cy="0"/>
        </a:xfrm>
      </p:grpSpPr>
      <p:sp>
        <p:nvSpPr>
          <p:cNvPr id="82" name="Google Shape;82;p25"/>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5"/>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3600"/>
              <a:buFont typeface="Gill Sans"/>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85" name="Google Shape;85;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26"/>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1" name="Google Shape;91;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27"/>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7"/>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3600"/>
              <a:buFont typeface="Gill Sans"/>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98" name="Google Shape;98;p2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8"/>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4" name="Google Shape;104;p28"/>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5" name="Google Shape;105;p2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08" name="Shape 108"/>
        <p:cNvGrpSpPr/>
        <p:nvPr/>
      </p:nvGrpSpPr>
      <p:grpSpPr>
        <a:xfrm>
          <a:off x="0" y="0"/>
          <a:ext cx="0" cy="0"/>
          <a:chOff x="0" y="0"/>
          <a:chExt cx="0" cy="0"/>
        </a:xfrm>
      </p:grpSpPr>
      <p:sp>
        <p:nvSpPr>
          <p:cNvPr id="109" name="Google Shape;109;p2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9"/>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11" name="Google Shape;111;p29"/>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2" name="Google Shape;112;p29"/>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13" name="Google Shape;113;p29"/>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4" name="Google Shape;114;p2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30"/>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3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6" name="Shape 126"/>
        <p:cNvGrpSpPr/>
        <p:nvPr/>
      </p:nvGrpSpPr>
      <p:grpSpPr>
        <a:xfrm>
          <a:off x="0" y="0"/>
          <a:ext cx="0" cy="0"/>
          <a:chOff x="0" y="0"/>
          <a:chExt cx="0" cy="0"/>
        </a:xfrm>
      </p:grpSpPr>
      <p:sp>
        <p:nvSpPr>
          <p:cNvPr id="127" name="Google Shape;127;p32"/>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2"/>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FFFF"/>
              </a:buClr>
              <a:buSzPts val="2400"/>
              <a:buFont typeface="Gill Sans"/>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2"/>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130" name="Google Shape;130;p32"/>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131" name="Google Shape;131;p32"/>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2"/>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2"/>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4" name="Shape 134"/>
        <p:cNvGrpSpPr/>
        <p:nvPr/>
      </p:nvGrpSpPr>
      <p:grpSpPr>
        <a:xfrm>
          <a:off x="0" y="0"/>
          <a:ext cx="0" cy="0"/>
          <a:chOff x="0" y="0"/>
          <a:chExt cx="0" cy="0"/>
        </a:xfrm>
      </p:grpSpPr>
      <p:sp>
        <p:nvSpPr>
          <p:cNvPr id="135" name="Google Shape;135;p33"/>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2400"/>
              <a:buFont typeface="Gill Sans"/>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3"/>
          <p:cNvSpPr/>
          <p:nvPr>
            <p:ph idx="2" type="pic"/>
          </p:nvPr>
        </p:nvSpPr>
        <p:spPr>
          <a:xfrm>
            <a:off x="447817" y="641350"/>
            <a:ext cx="11290859" cy="3651249"/>
          </a:xfrm>
          <a:prstGeom prst="rect">
            <a:avLst/>
          </a:prstGeom>
          <a:noFill/>
          <a:ln>
            <a:noFill/>
          </a:ln>
        </p:spPr>
      </p:sp>
      <p:sp>
        <p:nvSpPr>
          <p:cNvPr id="137" name="Google Shape;137;p33"/>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138" name="Google Shape;138;p3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5" name="Shape 25"/>
        <p:cNvGrpSpPr/>
        <p:nvPr/>
      </p:nvGrpSpPr>
      <p:grpSpPr>
        <a:xfrm>
          <a:off x="0" y="0"/>
          <a:ext cx="0" cy="0"/>
          <a:chOff x="0" y="0"/>
          <a:chExt cx="0" cy="0"/>
        </a:xfrm>
      </p:grpSpPr>
      <p:sp>
        <p:nvSpPr>
          <p:cNvPr id="26" name="Google Shape;26;p16"/>
          <p:cNvSpPr txBox="1"/>
          <p:nvPr>
            <p:ph type="title"/>
          </p:nvPr>
        </p:nvSpPr>
        <p:spPr>
          <a:xfrm>
            <a:off x="457200" y="640079"/>
            <a:ext cx="3657600" cy="21008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2800"/>
              <a:buFont typeface="Gill San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 type="body"/>
          </p:nvPr>
        </p:nvSpPr>
        <p:spPr>
          <a:xfrm>
            <a:off x="457201" y="2862470"/>
            <a:ext cx="3657600" cy="3510898"/>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6"/>
          <p:cNvSpPr/>
          <p:nvPr>
            <p:ph idx="2" type="pic"/>
          </p:nvPr>
        </p:nvSpPr>
        <p:spPr>
          <a:xfrm>
            <a:off x="4242815" y="640080"/>
            <a:ext cx="7491984" cy="5751576"/>
          </a:xfrm>
          <a:prstGeom prst="rect">
            <a:avLst/>
          </a:prstGeom>
          <a:solidFill>
            <a:schemeClr val="accent2"/>
          </a:solidFill>
          <a:ln>
            <a:noFill/>
          </a:ln>
        </p:spPr>
      </p:sp>
      <p:sp>
        <p:nvSpPr>
          <p:cNvPr id="29" name="Google Shape;29;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2" type="sldNum"/>
          </p:nvPr>
        </p:nvSpPr>
        <p:spPr>
          <a:xfrm>
            <a:off x="10682289"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3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4"/>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44" name="Google Shape;144;p3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7" name="Shape 147"/>
        <p:cNvGrpSpPr/>
        <p:nvPr/>
      </p:nvGrpSpPr>
      <p:grpSpPr>
        <a:xfrm>
          <a:off x="0" y="0"/>
          <a:ext cx="0" cy="0"/>
          <a:chOff x="0" y="0"/>
          <a:chExt cx="0" cy="0"/>
        </a:xfrm>
      </p:grpSpPr>
      <p:sp>
        <p:nvSpPr>
          <p:cNvPr id="148" name="Google Shape;148;p35"/>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5"/>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Gill Sans"/>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5"/>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51" name="Google Shape;151;p35"/>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5"/>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Title + subtitle">
    <p:spTree>
      <p:nvGrpSpPr>
        <p:cNvPr id="157" name="Shape 157"/>
        <p:cNvGrpSpPr/>
        <p:nvPr/>
      </p:nvGrpSpPr>
      <p:grpSpPr>
        <a:xfrm>
          <a:off x="0" y="0"/>
          <a:ext cx="0" cy="0"/>
          <a:chOff x="0" y="0"/>
          <a:chExt cx="0" cy="0"/>
        </a:xfrm>
      </p:grpSpPr>
      <p:sp>
        <p:nvSpPr>
          <p:cNvPr id="158" name="Google Shape;158;p36"/>
          <p:cNvSpPr txBox="1"/>
          <p:nvPr>
            <p:ph type="ctrTitle"/>
          </p:nvPr>
        </p:nvSpPr>
        <p:spPr>
          <a:xfrm>
            <a:off x="1524000" y="1143000"/>
            <a:ext cx="9144000" cy="25857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3F3F3F"/>
              </a:buClr>
              <a:buSzPts val="4000"/>
              <a:buFont typeface="Gill Sans"/>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6"/>
          <p:cNvSpPr txBox="1"/>
          <p:nvPr>
            <p:ph idx="1" type="subTitle"/>
          </p:nvPr>
        </p:nvSpPr>
        <p:spPr>
          <a:xfrm>
            <a:off x="1524000" y="3799840"/>
            <a:ext cx="9144000" cy="2052320"/>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SzPts val="1656"/>
              <a:buNone/>
              <a:defRPr sz="1800"/>
            </a:lvl1pPr>
            <a:lvl2pPr lvl="1" algn="ctr">
              <a:spcBef>
                <a:spcPts val="600"/>
              </a:spcBef>
              <a:spcAft>
                <a:spcPts val="0"/>
              </a:spcAft>
              <a:buSzPts val="1840"/>
              <a:buNone/>
              <a:defRPr sz="2000"/>
            </a:lvl2pPr>
            <a:lvl3pPr lvl="2" algn="ctr">
              <a:spcBef>
                <a:spcPts val="600"/>
              </a:spcBef>
              <a:spcAft>
                <a:spcPts val="0"/>
              </a:spcAft>
              <a:buSzPts val="1656"/>
              <a:buNone/>
              <a:defRPr sz="1800"/>
            </a:lvl3pPr>
            <a:lvl4pPr lvl="3" algn="ctr">
              <a:spcBef>
                <a:spcPts val="600"/>
              </a:spcBef>
              <a:spcAft>
                <a:spcPts val="0"/>
              </a:spcAft>
              <a:buSzPts val="1472"/>
              <a:buNone/>
              <a:defRPr sz="1600"/>
            </a:lvl4pPr>
            <a:lvl5pPr lvl="4" algn="ctr">
              <a:spcBef>
                <a:spcPts val="600"/>
              </a:spcBef>
              <a:spcAft>
                <a:spcPts val="0"/>
              </a:spcAft>
              <a:buSzPts val="1472"/>
              <a:buNone/>
              <a:defRPr sz="1600"/>
            </a:lvl5pPr>
            <a:lvl6pPr lvl="5" algn="ctr">
              <a:spcBef>
                <a:spcPts val="600"/>
              </a:spcBef>
              <a:spcAft>
                <a:spcPts val="0"/>
              </a:spcAft>
              <a:buSzPts val="1472"/>
              <a:buNone/>
              <a:defRPr sz="1600"/>
            </a:lvl6pPr>
            <a:lvl7pPr lvl="6" algn="ctr">
              <a:spcBef>
                <a:spcPts val="600"/>
              </a:spcBef>
              <a:spcAft>
                <a:spcPts val="0"/>
              </a:spcAft>
              <a:buSzPts val="1472"/>
              <a:buNone/>
              <a:defRPr sz="1600"/>
            </a:lvl7pPr>
            <a:lvl8pPr lvl="7" algn="ctr">
              <a:spcBef>
                <a:spcPts val="600"/>
              </a:spcBef>
              <a:spcAft>
                <a:spcPts val="0"/>
              </a:spcAft>
              <a:buSzPts val="1472"/>
              <a:buNone/>
              <a:defRPr sz="1600"/>
            </a:lvl8pPr>
            <a:lvl9pPr lvl="8" algn="ctr">
              <a:spcBef>
                <a:spcPts val="600"/>
              </a:spcBef>
              <a:spcAft>
                <a:spcPts val="600"/>
              </a:spcAft>
              <a:buSzPts val="1472"/>
              <a:buNone/>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spTree>
      <p:nvGrpSpPr>
        <p:cNvPr id="32" name="Shape 32"/>
        <p:cNvGrpSpPr/>
        <p:nvPr/>
      </p:nvGrpSpPr>
      <p:grpSpPr>
        <a:xfrm>
          <a:off x="0" y="0"/>
          <a:ext cx="0" cy="0"/>
          <a:chOff x="0" y="0"/>
          <a:chExt cx="0" cy="0"/>
        </a:xfrm>
      </p:grpSpPr>
      <p:sp>
        <p:nvSpPr>
          <p:cNvPr id="33" name="Google Shape;33;p17"/>
          <p:cNvSpPr txBox="1"/>
          <p:nvPr>
            <p:ph type="ctrTitle"/>
          </p:nvPr>
        </p:nvSpPr>
        <p:spPr>
          <a:xfrm>
            <a:off x="449580" y="4423702"/>
            <a:ext cx="11292839" cy="155037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3F3F3F"/>
              </a:buClr>
              <a:buSzPts val="2800"/>
              <a:buFont typeface="Gill San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p:nvPr>
            <p:ph idx="2" type="pic"/>
          </p:nvPr>
        </p:nvSpPr>
        <p:spPr>
          <a:xfrm>
            <a:off x="449580" y="705104"/>
            <a:ext cx="11292840" cy="3643376"/>
          </a:xfrm>
          <a:prstGeom prst="rect">
            <a:avLst/>
          </a:prstGeom>
          <a:solidFill>
            <a:schemeClr val="accen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picture 1">
  <p:cSld name="Title + subtitle + picture 1">
    <p:spTree>
      <p:nvGrpSpPr>
        <p:cNvPr id="35" name="Shape 35"/>
        <p:cNvGrpSpPr/>
        <p:nvPr/>
      </p:nvGrpSpPr>
      <p:grpSpPr>
        <a:xfrm>
          <a:off x="0" y="0"/>
          <a:ext cx="0" cy="0"/>
          <a:chOff x="0" y="0"/>
          <a:chExt cx="0" cy="0"/>
        </a:xfrm>
      </p:grpSpPr>
      <p:sp>
        <p:nvSpPr>
          <p:cNvPr id="36" name="Google Shape;36;p18"/>
          <p:cNvSpPr txBox="1"/>
          <p:nvPr>
            <p:ph type="ctrTitle"/>
          </p:nvPr>
        </p:nvSpPr>
        <p:spPr>
          <a:xfrm>
            <a:off x="436882" y="629920"/>
            <a:ext cx="3606800" cy="280924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2800"/>
              <a:buFont typeface="Gill Sans"/>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 type="subTitle"/>
          </p:nvPr>
        </p:nvSpPr>
        <p:spPr>
          <a:xfrm>
            <a:off x="436881" y="3698240"/>
            <a:ext cx="3606800" cy="2271076"/>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SzPts val="1656"/>
              <a:buNone/>
              <a:defRPr sz="1800"/>
            </a:lvl1pPr>
            <a:lvl2pPr lvl="1" algn="ctr">
              <a:spcBef>
                <a:spcPts val="600"/>
              </a:spcBef>
              <a:spcAft>
                <a:spcPts val="0"/>
              </a:spcAft>
              <a:buSzPts val="1840"/>
              <a:buNone/>
              <a:defRPr sz="2000"/>
            </a:lvl2pPr>
            <a:lvl3pPr lvl="2" algn="ctr">
              <a:spcBef>
                <a:spcPts val="600"/>
              </a:spcBef>
              <a:spcAft>
                <a:spcPts val="0"/>
              </a:spcAft>
              <a:buSzPts val="1656"/>
              <a:buNone/>
              <a:defRPr sz="1800"/>
            </a:lvl3pPr>
            <a:lvl4pPr lvl="3" algn="ctr">
              <a:spcBef>
                <a:spcPts val="600"/>
              </a:spcBef>
              <a:spcAft>
                <a:spcPts val="0"/>
              </a:spcAft>
              <a:buSzPts val="1472"/>
              <a:buNone/>
              <a:defRPr sz="1600"/>
            </a:lvl4pPr>
            <a:lvl5pPr lvl="4" algn="ctr">
              <a:spcBef>
                <a:spcPts val="600"/>
              </a:spcBef>
              <a:spcAft>
                <a:spcPts val="0"/>
              </a:spcAft>
              <a:buSzPts val="1472"/>
              <a:buNone/>
              <a:defRPr sz="1600"/>
            </a:lvl5pPr>
            <a:lvl6pPr lvl="5" algn="ctr">
              <a:spcBef>
                <a:spcPts val="600"/>
              </a:spcBef>
              <a:spcAft>
                <a:spcPts val="0"/>
              </a:spcAft>
              <a:buSzPts val="1472"/>
              <a:buNone/>
              <a:defRPr sz="1600"/>
            </a:lvl6pPr>
            <a:lvl7pPr lvl="6" algn="ctr">
              <a:spcBef>
                <a:spcPts val="600"/>
              </a:spcBef>
              <a:spcAft>
                <a:spcPts val="0"/>
              </a:spcAft>
              <a:buSzPts val="1472"/>
              <a:buNone/>
              <a:defRPr sz="1600"/>
            </a:lvl7pPr>
            <a:lvl8pPr lvl="7" algn="ctr">
              <a:spcBef>
                <a:spcPts val="600"/>
              </a:spcBef>
              <a:spcAft>
                <a:spcPts val="0"/>
              </a:spcAft>
              <a:buSzPts val="1472"/>
              <a:buNone/>
              <a:defRPr sz="1600"/>
            </a:lvl8pPr>
            <a:lvl9pPr lvl="8" algn="ctr">
              <a:spcBef>
                <a:spcPts val="600"/>
              </a:spcBef>
              <a:spcAft>
                <a:spcPts val="600"/>
              </a:spcAft>
              <a:buSzPts val="1472"/>
              <a:buNone/>
              <a:defRPr sz="1600"/>
            </a:lvl9pPr>
          </a:lstStyle>
          <a:p/>
        </p:txBody>
      </p:sp>
      <p:sp>
        <p:nvSpPr>
          <p:cNvPr id="38" name="Google Shape;38;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2" type="sldNum"/>
          </p:nvPr>
        </p:nvSpPr>
        <p:spPr>
          <a:xfrm>
            <a:off x="10702608"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18"/>
          <p:cNvSpPr/>
          <p:nvPr>
            <p:ph idx="2" type="pic"/>
          </p:nvPr>
        </p:nvSpPr>
        <p:spPr>
          <a:xfrm>
            <a:off x="4236720" y="650240"/>
            <a:ext cx="7518398" cy="5713918"/>
          </a:xfrm>
          <a:prstGeom prst="rect">
            <a:avLst/>
          </a:prstGeom>
          <a:solidFill>
            <a:schemeClr val="accen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bottom">
  <p:cSld name="Introduction bottom">
    <p:spTree>
      <p:nvGrpSpPr>
        <p:cNvPr id="42" name="Shape 42"/>
        <p:cNvGrpSpPr/>
        <p:nvPr/>
      </p:nvGrpSpPr>
      <p:grpSpPr>
        <a:xfrm>
          <a:off x="0" y="0"/>
          <a:ext cx="0" cy="0"/>
          <a:chOff x="0" y="0"/>
          <a:chExt cx="0" cy="0"/>
        </a:xfrm>
      </p:grpSpPr>
      <p:sp>
        <p:nvSpPr>
          <p:cNvPr id="43" name="Google Shape;43;p19"/>
          <p:cNvSpPr txBox="1"/>
          <p:nvPr>
            <p:ph type="title"/>
          </p:nvPr>
        </p:nvSpPr>
        <p:spPr>
          <a:xfrm>
            <a:off x="457200" y="2878091"/>
            <a:ext cx="3729789" cy="3440485"/>
          </a:xfrm>
          <a:prstGeom prst="rect">
            <a:avLst/>
          </a:prstGeom>
          <a:noFill/>
          <a:ln>
            <a:noFill/>
          </a:ln>
        </p:spPr>
        <p:txBody>
          <a:bodyPr anchorCtr="0" anchor="ctr" bIns="182875" lIns="91425" spcFirstLastPara="1" rIns="91425" wrap="square" tIns="182875">
            <a:no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p:nvPr>
            <p:ph idx="2" type="pic"/>
          </p:nvPr>
        </p:nvSpPr>
        <p:spPr>
          <a:xfrm>
            <a:off x="457200" y="670560"/>
            <a:ext cx="11267440" cy="2139696"/>
          </a:xfrm>
          <a:prstGeom prst="rect">
            <a:avLst/>
          </a:prstGeom>
          <a:solidFill>
            <a:schemeClr val="accent2"/>
          </a:solidFill>
          <a:ln>
            <a:noFill/>
          </a:ln>
        </p:spPr>
      </p:sp>
      <p:sp>
        <p:nvSpPr>
          <p:cNvPr id="45" name="Google Shape;45;p19"/>
          <p:cNvSpPr txBox="1"/>
          <p:nvPr>
            <p:ph idx="1" type="body"/>
          </p:nvPr>
        </p:nvSpPr>
        <p:spPr>
          <a:xfrm>
            <a:off x="4305827" y="2878091"/>
            <a:ext cx="7418813" cy="3440485"/>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Font typeface="Arial"/>
              <a:buChar char="•"/>
              <a:defRPr/>
            </a:lvl1pPr>
            <a:lvl2pPr indent="-322072" lvl="1" marL="914400" algn="l">
              <a:spcBef>
                <a:spcPts val="600"/>
              </a:spcBef>
              <a:spcAft>
                <a:spcPts val="0"/>
              </a:spcAft>
              <a:buSzPts val="1472"/>
              <a:buFont typeface="Arial"/>
              <a:buChar char="•"/>
              <a:defRPr/>
            </a:lvl2pPr>
            <a:lvl3pPr indent="-310388" lvl="2" marL="1371600" algn="l">
              <a:spcBef>
                <a:spcPts val="600"/>
              </a:spcBef>
              <a:spcAft>
                <a:spcPts val="0"/>
              </a:spcAft>
              <a:buSzPts val="1288"/>
              <a:buFont typeface="Arial"/>
              <a:buChar char="•"/>
              <a:defRPr/>
            </a:lvl3pPr>
            <a:lvl4pPr indent="-298703" lvl="3" marL="1828800" algn="l">
              <a:spcBef>
                <a:spcPts val="600"/>
              </a:spcBef>
              <a:spcAft>
                <a:spcPts val="0"/>
              </a:spcAft>
              <a:buSzPts val="1104"/>
              <a:buFont typeface="Arial"/>
              <a:buChar char="•"/>
              <a:defRPr/>
            </a:lvl4pPr>
            <a:lvl5pPr indent="-298704" lvl="4" marL="2286000" algn="l">
              <a:spcBef>
                <a:spcPts val="600"/>
              </a:spcBef>
              <a:spcAft>
                <a:spcPts val="0"/>
              </a:spcAft>
              <a:buSzPts val="1104"/>
              <a:buFont typeface="Arial"/>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6" name="Google Shape;46;p1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1067213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spTree>
      <p:nvGrpSpPr>
        <p:cNvPr id="49" name="Shape 49"/>
        <p:cNvGrpSpPr/>
        <p:nvPr/>
      </p:nvGrpSpPr>
      <p:grpSpPr>
        <a:xfrm>
          <a:off x="0" y="0"/>
          <a:ext cx="0" cy="0"/>
          <a:chOff x="0" y="0"/>
          <a:chExt cx="0" cy="0"/>
        </a:xfrm>
      </p:grpSpPr>
      <p:sp>
        <p:nvSpPr>
          <p:cNvPr id="50" name="Google Shape;50;p20"/>
          <p:cNvSpPr txBox="1"/>
          <p:nvPr>
            <p:ph type="title"/>
          </p:nvPr>
        </p:nvSpPr>
        <p:spPr>
          <a:xfrm>
            <a:off x="457200" y="690880"/>
            <a:ext cx="1126744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2800"/>
              <a:buFont typeface="Gill San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 type="body"/>
          </p:nvPr>
        </p:nvSpPr>
        <p:spPr>
          <a:xfrm>
            <a:off x="457200" y="2318490"/>
            <a:ext cx="7371083" cy="363304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a:lvl1pPr>
            <a:lvl2pPr indent="-333756" lvl="1" marL="914400" algn="l">
              <a:spcBef>
                <a:spcPts val="600"/>
              </a:spcBef>
              <a:spcAft>
                <a:spcPts val="0"/>
              </a:spcAft>
              <a:buSzPts val="1656"/>
              <a:buChar char="◼"/>
              <a:defRPr sz="1800"/>
            </a:lvl2pPr>
            <a:lvl3pPr indent="-333756" lvl="2" marL="1371600" algn="l">
              <a:spcBef>
                <a:spcPts val="600"/>
              </a:spcBef>
              <a:spcAft>
                <a:spcPts val="0"/>
              </a:spcAft>
              <a:buSzPts val="1656"/>
              <a:buChar char="◼"/>
              <a:defRPr sz="1800"/>
            </a:lvl3pPr>
            <a:lvl4pPr indent="-333756" lvl="3" marL="1828800" algn="l">
              <a:spcBef>
                <a:spcPts val="600"/>
              </a:spcBef>
              <a:spcAft>
                <a:spcPts val="0"/>
              </a:spcAft>
              <a:buSzPts val="1656"/>
              <a:buChar char="◼"/>
              <a:defRPr sz="1800"/>
            </a:lvl4pPr>
            <a:lvl5pPr indent="-333756" lvl="4" marL="2286000" algn="l">
              <a:spcBef>
                <a:spcPts val="600"/>
              </a:spcBef>
              <a:spcAft>
                <a:spcPts val="0"/>
              </a:spcAft>
              <a:buSzPts val="1656"/>
              <a:buChar char="◼"/>
              <a:defRPr sz="1800"/>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20"/>
          <p:cNvSpPr txBox="1"/>
          <p:nvPr>
            <p:ph idx="2" type="body"/>
          </p:nvPr>
        </p:nvSpPr>
        <p:spPr>
          <a:xfrm>
            <a:off x="7993378" y="2318490"/>
            <a:ext cx="3731262" cy="3633047"/>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Font typeface="Gill Sans"/>
              <a:buAutoNum type="arabicPeriod"/>
              <a:defRPr sz="1800"/>
            </a:lvl1pPr>
            <a:lvl2pPr indent="-333756" lvl="1" marL="914400" algn="l">
              <a:spcBef>
                <a:spcPts val="600"/>
              </a:spcBef>
              <a:spcAft>
                <a:spcPts val="0"/>
              </a:spcAft>
              <a:buSzPts val="1656"/>
              <a:buFont typeface="Gill Sans"/>
              <a:buAutoNum type="alphaLcPeriod"/>
              <a:defRPr sz="1800"/>
            </a:lvl2pPr>
            <a:lvl3pPr indent="-333756" lvl="2" marL="1371600" algn="l">
              <a:spcBef>
                <a:spcPts val="600"/>
              </a:spcBef>
              <a:spcAft>
                <a:spcPts val="0"/>
              </a:spcAft>
              <a:buSzPts val="1656"/>
              <a:buFont typeface="Gill Sans"/>
              <a:buAutoNum type="arabicPeriod"/>
              <a:defRPr sz="1800"/>
            </a:lvl3pPr>
            <a:lvl4pPr indent="-333756" lvl="3" marL="1828800" algn="l">
              <a:spcBef>
                <a:spcPts val="600"/>
              </a:spcBef>
              <a:spcAft>
                <a:spcPts val="0"/>
              </a:spcAft>
              <a:buSzPts val="1656"/>
              <a:buFont typeface="Gill Sans"/>
              <a:buAutoNum type="alphaLcParenR"/>
              <a:defRPr sz="1800"/>
            </a:lvl4pPr>
            <a:lvl5pPr indent="-333756" lvl="4" marL="2286000" algn="l">
              <a:spcBef>
                <a:spcPts val="600"/>
              </a:spcBef>
              <a:spcAft>
                <a:spcPts val="0"/>
              </a:spcAft>
              <a:buSzPts val="1656"/>
              <a:buFont typeface="Gill Sans"/>
              <a:buAutoNum type="romanLcPeriod"/>
              <a:defRPr sz="1800"/>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3" name="Google Shape;53;p20"/>
          <p:cNvSpPr txBox="1"/>
          <p:nvPr>
            <p:ph idx="11" type="ftr"/>
          </p:nvPr>
        </p:nvSpPr>
        <p:spPr>
          <a:xfrm>
            <a:off x="457200" y="6423914"/>
            <a:ext cx="70412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10558300" y="6423914"/>
            <a:ext cx="11663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1">
    <p:spTree>
      <p:nvGrpSpPr>
        <p:cNvPr id="56" name="Shape 56"/>
        <p:cNvGrpSpPr/>
        <p:nvPr/>
      </p:nvGrpSpPr>
      <p:grpSpPr>
        <a:xfrm>
          <a:off x="0" y="0"/>
          <a:ext cx="0" cy="0"/>
          <a:chOff x="0" y="0"/>
          <a:chExt cx="0" cy="0"/>
        </a:xfrm>
      </p:grpSpPr>
      <p:sp>
        <p:nvSpPr>
          <p:cNvPr id="57" name="Google Shape;57;p21"/>
          <p:cNvSpPr txBox="1"/>
          <p:nvPr>
            <p:ph type="title"/>
          </p:nvPr>
        </p:nvSpPr>
        <p:spPr>
          <a:xfrm>
            <a:off x="457200" y="690880"/>
            <a:ext cx="1126744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2800"/>
              <a:buFont typeface="Gill San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 type="body"/>
          </p:nvPr>
        </p:nvSpPr>
        <p:spPr>
          <a:xfrm>
            <a:off x="457200" y="2187362"/>
            <a:ext cx="3657600" cy="3633047"/>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Font typeface="Gill Sans"/>
              <a:buAutoNum type="arabicPeriod"/>
              <a:defRPr sz="1800"/>
            </a:lvl1pPr>
            <a:lvl2pPr indent="-333756" lvl="1" marL="914400" algn="l">
              <a:spcBef>
                <a:spcPts val="600"/>
              </a:spcBef>
              <a:spcAft>
                <a:spcPts val="0"/>
              </a:spcAft>
              <a:buSzPts val="1656"/>
              <a:buFont typeface="Gill Sans"/>
              <a:buAutoNum type="alphaLcPeriod"/>
              <a:defRPr sz="1800"/>
            </a:lvl2pPr>
            <a:lvl3pPr indent="-333756" lvl="2" marL="1371600" algn="l">
              <a:spcBef>
                <a:spcPts val="600"/>
              </a:spcBef>
              <a:spcAft>
                <a:spcPts val="0"/>
              </a:spcAft>
              <a:buSzPts val="1656"/>
              <a:buFont typeface="Gill Sans"/>
              <a:buAutoNum type="arabicPeriod"/>
              <a:defRPr sz="1800"/>
            </a:lvl3pPr>
            <a:lvl4pPr indent="-333756" lvl="3" marL="1828800" algn="l">
              <a:spcBef>
                <a:spcPts val="600"/>
              </a:spcBef>
              <a:spcAft>
                <a:spcPts val="0"/>
              </a:spcAft>
              <a:buSzPts val="1656"/>
              <a:buFont typeface="Gill Sans"/>
              <a:buAutoNum type="alphaLcParenR"/>
              <a:defRPr sz="1800"/>
            </a:lvl4pPr>
            <a:lvl5pPr indent="-333756" lvl="4" marL="2286000" algn="l">
              <a:spcBef>
                <a:spcPts val="600"/>
              </a:spcBef>
              <a:spcAft>
                <a:spcPts val="0"/>
              </a:spcAft>
              <a:buSzPts val="1656"/>
              <a:buFont typeface="Gill Sans"/>
              <a:buAutoNum type="romanLcPeriod"/>
              <a:defRPr sz="1800"/>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9" name="Google Shape;59;p21"/>
          <p:cNvSpPr txBox="1"/>
          <p:nvPr>
            <p:ph idx="2" type="body"/>
          </p:nvPr>
        </p:nvSpPr>
        <p:spPr>
          <a:xfrm>
            <a:off x="4282437" y="2187361"/>
            <a:ext cx="7442203" cy="363304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a:lvl1pPr>
            <a:lvl2pPr indent="-333756" lvl="1" marL="914400" algn="l">
              <a:spcBef>
                <a:spcPts val="600"/>
              </a:spcBef>
              <a:spcAft>
                <a:spcPts val="0"/>
              </a:spcAft>
              <a:buSzPts val="1656"/>
              <a:buChar char="◼"/>
              <a:defRPr sz="1800"/>
            </a:lvl2pPr>
            <a:lvl3pPr indent="-333756" lvl="2" marL="1371600" algn="l">
              <a:spcBef>
                <a:spcPts val="600"/>
              </a:spcBef>
              <a:spcAft>
                <a:spcPts val="0"/>
              </a:spcAft>
              <a:buSzPts val="1656"/>
              <a:buChar char="◼"/>
              <a:defRPr sz="1800"/>
            </a:lvl3pPr>
            <a:lvl4pPr indent="-333756" lvl="3" marL="1828800" algn="l">
              <a:spcBef>
                <a:spcPts val="600"/>
              </a:spcBef>
              <a:spcAft>
                <a:spcPts val="0"/>
              </a:spcAft>
              <a:buSzPts val="1656"/>
              <a:buChar char="◼"/>
              <a:defRPr sz="1800"/>
            </a:lvl4pPr>
            <a:lvl5pPr indent="-333756" lvl="4" marL="2286000" algn="l">
              <a:spcBef>
                <a:spcPts val="600"/>
              </a:spcBef>
              <a:spcAft>
                <a:spcPts val="0"/>
              </a:spcAft>
              <a:buSzPts val="1656"/>
              <a:buChar char="◼"/>
              <a:defRPr sz="1800"/>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0" name="Google Shape;60;p21"/>
          <p:cNvSpPr txBox="1"/>
          <p:nvPr>
            <p:ph idx="11" type="ftr"/>
          </p:nvPr>
        </p:nvSpPr>
        <p:spPr>
          <a:xfrm>
            <a:off x="457200" y="6423914"/>
            <a:ext cx="70412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2" type="sldNum"/>
          </p:nvPr>
        </p:nvSpPr>
        <p:spPr>
          <a:xfrm>
            <a:off x="10558300" y="6423914"/>
            <a:ext cx="11663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63" name="Shape 63"/>
        <p:cNvGrpSpPr/>
        <p:nvPr/>
      </p:nvGrpSpPr>
      <p:grpSpPr>
        <a:xfrm>
          <a:off x="0" y="0"/>
          <a:ext cx="0" cy="0"/>
          <a:chOff x="0" y="0"/>
          <a:chExt cx="0" cy="0"/>
        </a:xfrm>
      </p:grpSpPr>
      <p:sp>
        <p:nvSpPr>
          <p:cNvPr id="64" name="Google Shape;64;p22"/>
          <p:cNvSpPr txBox="1"/>
          <p:nvPr>
            <p:ph type="title"/>
          </p:nvPr>
        </p:nvSpPr>
        <p:spPr>
          <a:xfrm>
            <a:off x="457199" y="705124"/>
            <a:ext cx="11272649" cy="10627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10558300" y="6423914"/>
            <a:ext cx="11715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picture 2">
  <p:cSld name="Title + subtitle + picture 2">
    <p:spTree>
      <p:nvGrpSpPr>
        <p:cNvPr id="68" name="Shape 68"/>
        <p:cNvGrpSpPr/>
        <p:nvPr/>
      </p:nvGrpSpPr>
      <p:grpSpPr>
        <a:xfrm>
          <a:off x="0" y="0"/>
          <a:ext cx="0" cy="0"/>
          <a:chOff x="0" y="0"/>
          <a:chExt cx="0" cy="0"/>
        </a:xfrm>
      </p:grpSpPr>
      <p:sp>
        <p:nvSpPr>
          <p:cNvPr id="69" name="Google Shape;69;p23"/>
          <p:cNvSpPr txBox="1"/>
          <p:nvPr>
            <p:ph type="ctrTitle"/>
          </p:nvPr>
        </p:nvSpPr>
        <p:spPr>
          <a:xfrm>
            <a:off x="6108219" y="741363"/>
            <a:ext cx="5626579" cy="128621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2800"/>
              <a:buFont typeface="Gill Sans"/>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p:nvPr>
            <p:ph idx="2" type="pic"/>
          </p:nvPr>
        </p:nvSpPr>
        <p:spPr>
          <a:xfrm>
            <a:off x="457200" y="761684"/>
            <a:ext cx="5171440" cy="5662230"/>
          </a:xfrm>
          <a:prstGeom prst="rect">
            <a:avLst/>
          </a:prstGeom>
          <a:solidFill>
            <a:schemeClr val="accent2"/>
          </a:solidFill>
          <a:ln>
            <a:noFill/>
          </a:ln>
        </p:spPr>
      </p:sp>
      <p:sp>
        <p:nvSpPr>
          <p:cNvPr id="71" name="Google Shape;71;p23"/>
          <p:cNvSpPr txBox="1"/>
          <p:nvPr>
            <p:ph idx="1" type="body"/>
          </p:nvPr>
        </p:nvSpPr>
        <p:spPr>
          <a:xfrm>
            <a:off x="6106160" y="2235200"/>
            <a:ext cx="5628639" cy="4188713"/>
          </a:xfrm>
          <a:prstGeom prst="rect">
            <a:avLst/>
          </a:prstGeom>
          <a:noFill/>
          <a:ln>
            <a:noFill/>
          </a:ln>
        </p:spPr>
        <p:txBody>
          <a:bodyPr anchorCtr="0" anchor="t"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2" name="Google Shape;72;p2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2" type="sldNum"/>
          </p:nvPr>
        </p:nvSpPr>
        <p:spPr>
          <a:xfrm>
            <a:off x="10682289"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F3F3F"/>
              </a:buClr>
              <a:buSzPts val="2800"/>
              <a:buFont typeface="Gill Sans"/>
              <a:buNone/>
              <a:defRPr b="0" i="0" sz="28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4"/>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1"/>
              </a:buClr>
              <a:buSzPts val="1656"/>
              <a:buFont typeface="Noto Sans Symbols"/>
              <a:buChar char="◼"/>
              <a:defRPr b="0" i="0" sz="1800" u="none" cap="none" strike="noStrike">
                <a:solidFill>
                  <a:srgbClr val="3F3F3F"/>
                </a:solidFill>
                <a:latin typeface="Gill Sans"/>
                <a:ea typeface="Gill Sans"/>
                <a:cs typeface="Gill Sans"/>
                <a:sym typeface="Gill Sans"/>
              </a:defRPr>
            </a:lvl1pPr>
            <a:lvl2pPr indent="-322072" lvl="1" marL="914400" marR="0" rtl="0" algn="l">
              <a:spcBef>
                <a:spcPts val="600"/>
              </a:spcBef>
              <a:spcAft>
                <a:spcPts val="0"/>
              </a:spcAft>
              <a:buClr>
                <a:schemeClr val="accent1"/>
              </a:buClr>
              <a:buSzPts val="1472"/>
              <a:buFont typeface="Noto Sans Symbols"/>
              <a:buChar char="◼"/>
              <a:defRPr b="0" i="0" sz="1600" u="none" cap="none" strike="noStrike">
                <a:solidFill>
                  <a:srgbClr val="3F3F3F"/>
                </a:solidFill>
                <a:latin typeface="Gill Sans"/>
                <a:ea typeface="Gill Sans"/>
                <a:cs typeface="Gill Sans"/>
                <a:sym typeface="Gill Sans"/>
              </a:defRPr>
            </a:lvl2pPr>
            <a:lvl3pPr indent="-310388" lvl="2" marL="13716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Gill Sans"/>
                <a:ea typeface="Gill Sans"/>
                <a:cs typeface="Gill Sans"/>
                <a:sym typeface="Gill Sans"/>
              </a:defRPr>
            </a:lvl3pPr>
            <a:lvl4pPr indent="-298703" lvl="3" marL="1828800"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4pPr>
            <a:lvl5pPr indent="-298704" lvl="4" marL="2286000"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Gill Sans"/>
                <a:ea typeface="Gill Sans"/>
                <a:cs typeface="Gill Sans"/>
                <a:sym typeface="Gill Sans"/>
              </a:defRPr>
            </a:lvl1pPr>
            <a:lvl2pPr indent="0" lvl="1" marL="0" marR="0" rtl="0" algn="r">
              <a:spcBef>
                <a:spcPts val="0"/>
              </a:spcBef>
              <a:buNone/>
              <a:defRPr b="0" i="0" sz="900" u="none" cap="none" strike="noStrike">
                <a:solidFill>
                  <a:srgbClr val="3F3F3F"/>
                </a:solidFill>
                <a:latin typeface="Gill Sans"/>
                <a:ea typeface="Gill Sans"/>
                <a:cs typeface="Gill Sans"/>
                <a:sym typeface="Gill Sans"/>
              </a:defRPr>
            </a:lvl2pPr>
            <a:lvl3pPr indent="0" lvl="2" marL="0" marR="0" rtl="0" algn="r">
              <a:spcBef>
                <a:spcPts val="0"/>
              </a:spcBef>
              <a:buNone/>
              <a:defRPr b="0" i="0" sz="900" u="none" cap="none" strike="noStrike">
                <a:solidFill>
                  <a:srgbClr val="3F3F3F"/>
                </a:solidFill>
                <a:latin typeface="Gill Sans"/>
                <a:ea typeface="Gill Sans"/>
                <a:cs typeface="Gill Sans"/>
                <a:sym typeface="Gill Sans"/>
              </a:defRPr>
            </a:lvl3pPr>
            <a:lvl4pPr indent="0" lvl="3" marL="0" marR="0" rtl="0" algn="r">
              <a:spcBef>
                <a:spcPts val="0"/>
              </a:spcBef>
              <a:buNone/>
              <a:defRPr b="0" i="0" sz="900" u="none" cap="none" strike="noStrike">
                <a:solidFill>
                  <a:srgbClr val="3F3F3F"/>
                </a:solidFill>
                <a:latin typeface="Gill Sans"/>
                <a:ea typeface="Gill Sans"/>
                <a:cs typeface="Gill Sans"/>
                <a:sym typeface="Gill Sans"/>
              </a:defRPr>
            </a:lvl4pPr>
            <a:lvl5pPr indent="0" lvl="4" marL="0" marR="0" rtl="0" algn="r">
              <a:spcBef>
                <a:spcPts val="0"/>
              </a:spcBef>
              <a:buNone/>
              <a:defRPr b="0" i="0" sz="900" u="none" cap="none" strike="noStrike">
                <a:solidFill>
                  <a:srgbClr val="3F3F3F"/>
                </a:solidFill>
                <a:latin typeface="Gill Sans"/>
                <a:ea typeface="Gill Sans"/>
                <a:cs typeface="Gill Sans"/>
                <a:sym typeface="Gill Sans"/>
              </a:defRPr>
            </a:lvl5pPr>
            <a:lvl6pPr indent="0" lvl="5" marL="0" marR="0" rtl="0" algn="r">
              <a:spcBef>
                <a:spcPts val="0"/>
              </a:spcBef>
              <a:buNone/>
              <a:defRPr b="0" i="0" sz="900" u="none" cap="none" strike="noStrike">
                <a:solidFill>
                  <a:srgbClr val="3F3F3F"/>
                </a:solidFill>
                <a:latin typeface="Gill Sans"/>
                <a:ea typeface="Gill Sans"/>
                <a:cs typeface="Gill Sans"/>
                <a:sym typeface="Gill Sans"/>
              </a:defRPr>
            </a:lvl6pPr>
            <a:lvl7pPr indent="0" lvl="6" marL="0" marR="0" rtl="0" algn="r">
              <a:spcBef>
                <a:spcPts val="0"/>
              </a:spcBef>
              <a:buNone/>
              <a:defRPr b="0" i="0" sz="900" u="none" cap="none" strike="noStrike">
                <a:solidFill>
                  <a:srgbClr val="3F3F3F"/>
                </a:solidFill>
                <a:latin typeface="Gill Sans"/>
                <a:ea typeface="Gill Sans"/>
                <a:cs typeface="Gill Sans"/>
                <a:sym typeface="Gill Sans"/>
              </a:defRPr>
            </a:lvl7pPr>
            <a:lvl8pPr indent="0" lvl="7" marL="0" marR="0" rtl="0" algn="r">
              <a:spcBef>
                <a:spcPts val="0"/>
              </a:spcBef>
              <a:buNone/>
              <a:defRPr b="0" i="0" sz="900" u="none" cap="none" strike="noStrike">
                <a:solidFill>
                  <a:srgbClr val="3F3F3F"/>
                </a:solidFill>
                <a:latin typeface="Gill Sans"/>
                <a:ea typeface="Gill Sans"/>
                <a:cs typeface="Gill Sans"/>
                <a:sym typeface="Gill Sans"/>
              </a:defRPr>
            </a:lvl8pPr>
            <a:lvl9pPr indent="0" lvl="8" marL="0" marR="0" rtl="0" algn="r">
              <a:spcBef>
                <a:spcPts val="0"/>
              </a:spcBef>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4"/>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14"/>
          <p:cNvGrpSpPr/>
          <p:nvPr/>
        </p:nvGrpSpPr>
        <p:grpSpPr>
          <a:xfrm>
            <a:off x="428696" y="482137"/>
            <a:ext cx="11301155" cy="81191"/>
            <a:chOff x="428696" y="482137"/>
            <a:chExt cx="11301155" cy="81191"/>
          </a:xfrm>
        </p:grpSpPr>
        <p:sp>
          <p:nvSpPr>
            <p:cNvPr id="19" name="Google Shape;19;p14"/>
            <p:cNvSpPr/>
            <p:nvPr/>
          </p:nvSpPr>
          <p:spPr>
            <a:xfrm flipH="1" rot="10800000">
              <a:off x="428696" y="482137"/>
              <a:ext cx="3703321" cy="8119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0" name="Google Shape;20;p14"/>
            <p:cNvSpPr/>
            <p:nvPr/>
          </p:nvSpPr>
          <p:spPr>
            <a:xfrm flipH="1" rot="10800000">
              <a:off x="4235926" y="482137"/>
              <a:ext cx="3703321" cy="811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 name="Google Shape;21;p14"/>
            <p:cNvSpPr/>
            <p:nvPr/>
          </p:nvSpPr>
          <p:spPr>
            <a:xfrm flipH="1" rot="10800000">
              <a:off x="8026530" y="482137"/>
              <a:ext cx="3703321" cy="8119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1" Type="http://schemas.openxmlformats.org/officeDocument/2006/relationships/hyperlink" Target="https://www.americannamesociety.org/ozempic-is-the-ans-name-of-the-year-for-2024/" TargetMode="External"/><Relationship Id="rId10" Type="http://schemas.openxmlformats.org/officeDocument/2006/relationships/hyperlink" Target="https://github.com/FSulkowski/Predictive-Prescription-Model/tree/main#user-content-fnref-3-40c7e37e7410de3954d44f1f7d7ab4f0" TargetMode="External"/><Relationship Id="rId13" Type="http://schemas.openxmlformats.org/officeDocument/2006/relationships/hyperlink" Target="https://www.cnbc.com/2024/04/03/weight-loss-diabetes-drug-ad-spending-tops-1-billion.html" TargetMode="External"/><Relationship Id="rId12" Type="http://schemas.openxmlformats.org/officeDocument/2006/relationships/hyperlink" Target="https://github.com/FSulkowski/Predictive-Prescription-Model/tree/main#user-content-fnref-4-40c7e37e7410de3954d44f1f7d7ab4f0" TargetMode="External"/><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s://www.ozempic.com/" TargetMode="External"/><Relationship Id="rId4" Type="http://schemas.openxmlformats.org/officeDocument/2006/relationships/hyperlink" Target="https://github.com/FSulkowski/Predictive-Prescription-Model/tree/main#user-content-fnref-1-40c7e37e7410de3954d44f1f7d7ab4f0" TargetMode="External"/><Relationship Id="rId9" Type="http://schemas.openxmlformats.org/officeDocument/2006/relationships/hyperlink" Target="https://www.yahoo.com/lifestyle/ozempics-biggest-night-how-weight-loss-drugs-showed-up-at-the-2025-golden-globes-055552886.html" TargetMode="External"/><Relationship Id="rId15" Type="http://schemas.openxmlformats.org/officeDocument/2006/relationships/hyperlink" Target="https://doi.org/10.55016/ojs/muj.v2i2.79247" TargetMode="External"/><Relationship Id="rId14" Type="http://schemas.openxmlformats.org/officeDocument/2006/relationships/hyperlink" Target="https://github.com/FSulkowski/Predictive-Prescription-Model/tree/main#user-content-fnref-5-40c7e37e7410de3954d44f1f7d7ab4f0" TargetMode="External"/><Relationship Id="rId16" Type="http://schemas.openxmlformats.org/officeDocument/2006/relationships/hyperlink" Target="https://github.com/FSulkowski/Predictive-Prescription-Model/tree/main#user-content-fnref-6-40c7e37e7410de3954d44f1f7d7ab4f0" TargetMode="External"/><Relationship Id="rId5" Type="http://schemas.openxmlformats.org/officeDocument/2006/relationships/hyperlink" Target="https://www.keckmedicine.org/blog/ozempic-for-weight-loss-los-angeles/" TargetMode="External"/><Relationship Id="rId6" Type="http://schemas.openxmlformats.org/officeDocument/2006/relationships/hyperlink" Target="https://github.com/FSulkowski/Predictive-Prescription-Model/tree/main#user-content-fnref-2-40c7e37e7410de3954d44f1f7d7ab4f0" TargetMode="External"/><Relationship Id="rId7" Type="http://schemas.openxmlformats.org/officeDocument/2006/relationships/hyperlink" Target="https://github.com/FSulkowski/Predictive-Prescription-Model/tree/main#user-content-fnref-2-2-40c7e37e7410de3954d44f1f7d7ab4f0" TargetMode="External"/><Relationship Id="rId8" Type="http://schemas.openxmlformats.org/officeDocument/2006/relationships/hyperlink" Target="https://github.com/FSulkowski/Predictive-Prescription-Model/tree/main#user-content-fnref-2-2-40c7e37e7410de3954d44f1f7d7ab4f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hyperlink" Target="https://noticiasdenuevaesparta.blogspot.com/2023/12/resumen-de-univision-noticias_14.html" TargetMode="External"/><Relationship Id="rId5"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1"/>
          <p:cNvSpPr txBox="1"/>
          <p:nvPr>
            <p:ph type="ctrTitle"/>
          </p:nvPr>
        </p:nvSpPr>
        <p:spPr>
          <a:xfrm>
            <a:off x="468218" y="718361"/>
            <a:ext cx="3046164" cy="252059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2800"/>
              <a:buFont typeface="Gill Sans"/>
              <a:buNone/>
            </a:pPr>
            <a:r>
              <a:rPr lang="en-US"/>
              <a:t>PROJECT 4</a:t>
            </a:r>
            <a:br>
              <a:rPr lang="en-US"/>
            </a:br>
            <a:br>
              <a:rPr lang="en-US"/>
            </a:br>
            <a:r>
              <a:rPr lang="en-US" sz="1600"/>
              <a:t>MEMBERS: </a:t>
            </a:r>
            <a:br>
              <a:rPr lang="en-US" sz="1600"/>
            </a:br>
            <a:r>
              <a:rPr lang="en-US" sz="1600"/>
              <a:t>KATHERINE CONLON</a:t>
            </a:r>
            <a:br>
              <a:rPr lang="en-US" sz="1600"/>
            </a:br>
            <a:r>
              <a:rPr lang="en-US" sz="1600"/>
              <a:t>FRANCIS SULKOWSKI</a:t>
            </a:r>
            <a:br>
              <a:rPr lang="en-US" sz="1600"/>
            </a:br>
            <a:r>
              <a:rPr lang="en-US" sz="1600"/>
              <a:t>LAUREN MATOS </a:t>
            </a:r>
            <a:br>
              <a:rPr lang="en-US" sz="1600"/>
            </a:br>
            <a:r>
              <a:rPr lang="en-US" sz="1600"/>
              <a:t>MAY HLI YANG</a:t>
            </a:r>
            <a:endParaRPr/>
          </a:p>
        </p:txBody>
      </p:sp>
      <p:pic>
        <p:nvPicPr>
          <p:cNvPr descr="A stethoscope on a clipboard" id="166" name="Google Shape;166;p1"/>
          <p:cNvPicPr preferRelativeResize="0"/>
          <p:nvPr>
            <p:ph idx="2" type="pic"/>
          </p:nvPr>
        </p:nvPicPr>
        <p:blipFill rotWithShape="1">
          <a:blip r:embed="rId3">
            <a:alphaModFix/>
          </a:blip>
          <a:srcRect b="28164" l="0" r="0" t="28164"/>
          <a:stretch/>
        </p:blipFill>
        <p:spPr>
          <a:xfrm>
            <a:off x="3051672" y="1282530"/>
            <a:ext cx="8781103" cy="4673024"/>
          </a:xfrm>
          <a:prstGeom prst="rect">
            <a:avLst/>
          </a:prstGeom>
          <a:solidFill>
            <a:schemeClr val="accent2"/>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9"/>
          <p:cNvSpPr txBox="1"/>
          <p:nvPr/>
        </p:nvSpPr>
        <p:spPr>
          <a:xfrm>
            <a:off x="7623810" y="1371600"/>
            <a:ext cx="3829200" cy="4566900"/>
          </a:xfrm>
          <a:prstGeom prst="rect">
            <a:avLst/>
          </a:prstGeom>
          <a:noFill/>
          <a:ln>
            <a:noFill/>
          </a:ln>
        </p:spPr>
        <p:txBody>
          <a:bodyPr anchorCtr="0" anchor="t" bIns="45700" lIns="91425" spcFirstLastPara="1" rIns="91425" wrap="square" tIns="45700">
            <a:spAutoFit/>
          </a:bodyPr>
          <a:lstStyle/>
          <a:p>
            <a:pPr indent="-336550" lvl="0" marL="457200" rtl="0" algn="l">
              <a:lnSpc>
                <a:spcPct val="115000"/>
              </a:lnSpc>
              <a:spcBef>
                <a:spcPts val="1200"/>
              </a:spcBef>
              <a:spcAft>
                <a:spcPts val="0"/>
              </a:spcAft>
              <a:buClr>
                <a:schemeClr val="dk1"/>
              </a:buClr>
              <a:buSzPts val="1700"/>
              <a:buChar char="-"/>
            </a:pPr>
            <a:r>
              <a:rPr b="1" lang="en-US" sz="1700">
                <a:solidFill>
                  <a:schemeClr val="dk1"/>
                </a:solidFill>
                <a:latin typeface="Gill Sans"/>
                <a:ea typeface="Gill Sans"/>
                <a:cs typeface="Gill Sans"/>
                <a:sym typeface="Gill Sans"/>
              </a:rPr>
              <a:t>Confusion matrix</a:t>
            </a:r>
            <a:r>
              <a:rPr lang="en-US" sz="1700">
                <a:solidFill>
                  <a:schemeClr val="dk1"/>
                </a:solidFill>
                <a:latin typeface="Gill Sans"/>
                <a:ea typeface="Gill Sans"/>
                <a:cs typeface="Gill Sans"/>
                <a:sym typeface="Gill Sans"/>
              </a:rPr>
              <a:t> visualizes model performance with true vs. predicted outcomes.</a:t>
            </a:r>
            <a:endParaRPr sz="1700">
              <a:solidFill>
                <a:schemeClr val="dk1"/>
              </a:solidFill>
              <a:latin typeface="Gill Sans"/>
              <a:ea typeface="Gill Sans"/>
              <a:cs typeface="Gill Sans"/>
              <a:sym typeface="Gill Sans"/>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Gill Sans"/>
                <a:ea typeface="Gill Sans"/>
                <a:cs typeface="Gill Sans"/>
                <a:sym typeface="Gill Sans"/>
              </a:rPr>
              <a:t>X-axis</a:t>
            </a:r>
            <a:r>
              <a:rPr lang="en-US" sz="1700">
                <a:solidFill>
                  <a:schemeClr val="dk1"/>
                </a:solidFill>
                <a:latin typeface="Gill Sans"/>
                <a:ea typeface="Gill Sans"/>
                <a:cs typeface="Gill Sans"/>
                <a:sym typeface="Gill Sans"/>
              </a:rPr>
              <a:t> shows predicted outcomes: Does Not Qualify, Qualifies.</a:t>
            </a:r>
            <a:endParaRPr sz="1700">
              <a:solidFill>
                <a:schemeClr val="dk1"/>
              </a:solidFill>
              <a:latin typeface="Gill Sans"/>
              <a:ea typeface="Gill Sans"/>
              <a:cs typeface="Gill Sans"/>
              <a:sym typeface="Gill Sans"/>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Gill Sans"/>
                <a:ea typeface="Gill Sans"/>
                <a:cs typeface="Gill Sans"/>
                <a:sym typeface="Gill Sans"/>
              </a:rPr>
              <a:t>Y-axis</a:t>
            </a:r>
            <a:r>
              <a:rPr lang="en-US" sz="1700">
                <a:solidFill>
                  <a:schemeClr val="dk1"/>
                </a:solidFill>
                <a:latin typeface="Gill Sans"/>
                <a:ea typeface="Gill Sans"/>
                <a:cs typeface="Gill Sans"/>
                <a:sym typeface="Gill Sans"/>
              </a:rPr>
              <a:t> shows actual outcomes: Does Not Qualify, Qualifies.</a:t>
            </a:r>
            <a:endParaRPr sz="1700">
              <a:solidFill>
                <a:schemeClr val="dk1"/>
              </a:solidFill>
              <a:latin typeface="Gill Sans"/>
              <a:ea typeface="Gill Sans"/>
              <a:cs typeface="Gill Sans"/>
              <a:sym typeface="Gill Sans"/>
            </a:endParaRPr>
          </a:p>
          <a:p>
            <a:pPr indent="-336550" lvl="0" marL="457200" rtl="0" algn="l">
              <a:lnSpc>
                <a:spcPct val="115000"/>
              </a:lnSpc>
              <a:spcBef>
                <a:spcPts val="0"/>
              </a:spcBef>
              <a:spcAft>
                <a:spcPts val="0"/>
              </a:spcAft>
              <a:buClr>
                <a:schemeClr val="dk1"/>
              </a:buClr>
              <a:buSzPts val="1700"/>
              <a:buFont typeface="Gill Sans"/>
              <a:buChar char="-"/>
            </a:pPr>
            <a:r>
              <a:rPr lang="en-US" sz="1700">
                <a:solidFill>
                  <a:schemeClr val="dk1"/>
                </a:solidFill>
                <a:latin typeface="Gill Sans"/>
                <a:ea typeface="Gill Sans"/>
                <a:cs typeface="Gill Sans"/>
                <a:sym typeface="Gill Sans"/>
              </a:rPr>
              <a:t>Values inside the matrix indicate correct/incorrect predictions (true positives, false positives, etc.).</a:t>
            </a:r>
            <a:endParaRPr sz="1700">
              <a:solidFill>
                <a:schemeClr val="dk1"/>
              </a:solidFill>
              <a:latin typeface="Gill Sans"/>
              <a:ea typeface="Gill Sans"/>
              <a:cs typeface="Gill Sans"/>
              <a:sym typeface="Gill Sans"/>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Gill Sans"/>
                <a:ea typeface="Gill Sans"/>
                <a:cs typeface="Gill Sans"/>
                <a:sym typeface="Gill Sans"/>
              </a:rPr>
              <a:t>Annotations</a:t>
            </a:r>
            <a:r>
              <a:rPr lang="en-US" sz="1700">
                <a:solidFill>
                  <a:schemeClr val="dk1"/>
                </a:solidFill>
                <a:latin typeface="Gill Sans"/>
                <a:ea typeface="Gill Sans"/>
                <a:cs typeface="Gill Sans"/>
                <a:sym typeface="Gill Sans"/>
              </a:rPr>
              <a:t> display the count of predictions in each category.</a:t>
            </a:r>
            <a:endParaRPr sz="1700">
              <a:solidFill>
                <a:schemeClr val="dk1"/>
              </a:solidFill>
              <a:latin typeface="Gill Sans"/>
              <a:ea typeface="Gill Sans"/>
              <a:cs typeface="Gill Sans"/>
              <a:sym typeface="Gill Sans"/>
            </a:endParaRPr>
          </a:p>
          <a:p>
            <a:pPr indent="-336550" lvl="0" marL="457200" rtl="0" algn="l">
              <a:lnSpc>
                <a:spcPct val="115000"/>
              </a:lnSpc>
              <a:spcBef>
                <a:spcPts val="0"/>
              </a:spcBef>
              <a:spcAft>
                <a:spcPts val="0"/>
              </a:spcAft>
              <a:buClr>
                <a:schemeClr val="dk1"/>
              </a:buClr>
              <a:buSzPts val="1700"/>
              <a:buFont typeface="Gill Sans"/>
              <a:buChar char="-"/>
            </a:pPr>
            <a:r>
              <a:rPr b="1" lang="en-US" sz="1700">
                <a:solidFill>
                  <a:schemeClr val="dk1"/>
                </a:solidFill>
                <a:latin typeface="Gill Sans"/>
                <a:ea typeface="Gill Sans"/>
                <a:cs typeface="Gill Sans"/>
                <a:sym typeface="Gill Sans"/>
              </a:rPr>
              <a:t>Model performance:</a:t>
            </a:r>
            <a:r>
              <a:rPr lang="en-US" sz="1700">
                <a:solidFill>
                  <a:schemeClr val="dk1"/>
                </a:solidFill>
                <a:latin typeface="Gill Sans"/>
                <a:ea typeface="Gill Sans"/>
                <a:cs typeface="Gill Sans"/>
                <a:sym typeface="Gill Sans"/>
              </a:rPr>
              <a:t> 10,226 true negatives, 10,066 true positives, 322 false positives, 483 false negatives.</a:t>
            </a:r>
            <a:endParaRPr sz="2000">
              <a:solidFill>
                <a:schemeClr val="dk1"/>
              </a:solidFill>
              <a:latin typeface="Gill Sans"/>
              <a:ea typeface="Gill Sans"/>
              <a:cs typeface="Gill Sans"/>
              <a:sym typeface="Gill Sans"/>
            </a:endParaRPr>
          </a:p>
        </p:txBody>
      </p:sp>
      <p:pic>
        <p:nvPicPr>
          <p:cNvPr id="245" name="Google Shape;245;p9"/>
          <p:cNvPicPr preferRelativeResize="0"/>
          <p:nvPr/>
        </p:nvPicPr>
        <p:blipFill>
          <a:blip r:embed="rId3">
            <a:alphaModFix/>
          </a:blip>
          <a:stretch>
            <a:fillRect/>
          </a:stretch>
        </p:blipFill>
        <p:spPr>
          <a:xfrm>
            <a:off x="335150" y="839875"/>
            <a:ext cx="6931324" cy="5776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10"/>
          <p:cNvSpPr/>
          <p:nvPr/>
        </p:nvSpPr>
        <p:spPr>
          <a:xfrm>
            <a:off x="446534" y="457200"/>
            <a:ext cx="3703320" cy="94997"/>
          </a:xfrm>
          <a:prstGeom prst="rect">
            <a:avLst/>
          </a:prstGeom>
          <a:solidFill>
            <a:srgbClr val="4653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2" name="Google Shape;252;p10"/>
          <p:cNvSpPr/>
          <p:nvPr/>
        </p:nvSpPr>
        <p:spPr>
          <a:xfrm>
            <a:off x="8042147" y="453643"/>
            <a:ext cx="3703320" cy="98554"/>
          </a:xfrm>
          <a:prstGeom prst="rect">
            <a:avLst/>
          </a:prstGeom>
          <a:solidFill>
            <a:srgbClr val="969F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3" name="Google Shape;253;p10"/>
          <p:cNvSpPr/>
          <p:nvPr/>
        </p:nvSpPr>
        <p:spPr>
          <a:xfrm>
            <a:off x="4241830" y="457200"/>
            <a:ext cx="3703320" cy="9144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4" name="Google Shape;254;p10"/>
          <p:cNvSpPr/>
          <p:nvPr/>
        </p:nvSpPr>
        <p:spPr>
          <a:xfrm>
            <a:off x="446534" y="3085764"/>
            <a:ext cx="11298932" cy="3338149"/>
          </a:xfrm>
          <a:prstGeom prst="rect">
            <a:avLst/>
          </a:prstGeom>
          <a:solidFill>
            <a:srgbClr val="4653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5" name="Google Shape;255;p10"/>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6" name="Google Shape;256;p10"/>
          <p:cNvSpPr/>
          <p:nvPr/>
        </p:nvSpPr>
        <p:spPr>
          <a:xfrm>
            <a:off x="446534" y="457200"/>
            <a:ext cx="3703320" cy="94997"/>
          </a:xfrm>
          <a:prstGeom prst="rect">
            <a:avLst/>
          </a:prstGeom>
          <a:solidFill>
            <a:srgbClr val="4653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7" name="Google Shape;257;p10"/>
          <p:cNvSpPr/>
          <p:nvPr/>
        </p:nvSpPr>
        <p:spPr>
          <a:xfrm>
            <a:off x="4241830" y="457200"/>
            <a:ext cx="3703320" cy="9144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8" name="Google Shape;258;p10"/>
          <p:cNvSpPr/>
          <p:nvPr/>
        </p:nvSpPr>
        <p:spPr>
          <a:xfrm>
            <a:off x="8042147" y="453643"/>
            <a:ext cx="3703320" cy="98554"/>
          </a:xfrm>
          <a:prstGeom prst="rect">
            <a:avLst/>
          </a:prstGeom>
          <a:solidFill>
            <a:srgbClr val="969F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9" name="Google Shape;259;p10"/>
          <p:cNvSpPr/>
          <p:nvPr/>
        </p:nvSpPr>
        <p:spPr>
          <a:xfrm>
            <a:off x="8042147" y="601200"/>
            <a:ext cx="3703320" cy="5789365"/>
          </a:xfrm>
          <a:prstGeom prst="rect">
            <a:avLst/>
          </a:prstGeom>
          <a:solidFill>
            <a:srgbClr val="4653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0" name="Google Shape;260;p10"/>
          <p:cNvSpPr txBox="1"/>
          <p:nvPr/>
        </p:nvSpPr>
        <p:spPr>
          <a:xfrm>
            <a:off x="8607932" y="708660"/>
            <a:ext cx="2571750" cy="507831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Gill Sans"/>
              <a:buChar char="-"/>
            </a:pPr>
            <a:r>
              <a:rPr lang="en-US" sz="1800">
                <a:solidFill>
                  <a:schemeClr val="lt1"/>
                </a:solidFill>
                <a:latin typeface="Gill Sans"/>
                <a:ea typeface="Gill Sans"/>
                <a:cs typeface="Gill Sans"/>
                <a:sym typeface="Gill Sans"/>
              </a:rPr>
              <a:t>Correlation matrix heatmap represents the relationships between various features in the dataset</a:t>
            </a:r>
            <a:endParaRPr/>
          </a:p>
          <a:p>
            <a:pPr indent="-285750" lvl="0" marL="285750" marR="0" rtl="0" algn="l">
              <a:spcBef>
                <a:spcPts val="0"/>
              </a:spcBef>
              <a:spcAft>
                <a:spcPts val="0"/>
              </a:spcAft>
              <a:buClr>
                <a:schemeClr val="lt1"/>
              </a:buClr>
              <a:buSzPts val="1800"/>
              <a:buFont typeface="Gill Sans"/>
              <a:buChar char="-"/>
            </a:pPr>
            <a:r>
              <a:rPr lang="en-US" sz="1800">
                <a:solidFill>
                  <a:schemeClr val="lt1"/>
                </a:solidFill>
                <a:latin typeface="Gill Sans"/>
                <a:ea typeface="Gill Sans"/>
                <a:cs typeface="Gill Sans"/>
                <a:sym typeface="Gill Sans"/>
              </a:rPr>
              <a:t>Depicts how strongly different variables are correlated with one another</a:t>
            </a:r>
            <a:endParaRPr/>
          </a:p>
          <a:p>
            <a:pPr indent="-285750" lvl="0" marL="285750" marR="0" rtl="0" algn="l">
              <a:spcBef>
                <a:spcPts val="0"/>
              </a:spcBef>
              <a:spcAft>
                <a:spcPts val="0"/>
              </a:spcAft>
              <a:buClr>
                <a:schemeClr val="lt1"/>
              </a:buClr>
              <a:buSzPts val="1800"/>
              <a:buFont typeface="Gill Sans"/>
              <a:buChar char="-"/>
            </a:pPr>
            <a:r>
              <a:rPr lang="en-US" sz="1800">
                <a:solidFill>
                  <a:schemeClr val="lt1"/>
                </a:solidFill>
                <a:latin typeface="Gill Sans"/>
                <a:ea typeface="Gill Sans"/>
                <a:cs typeface="Gill Sans"/>
                <a:sym typeface="Gill Sans"/>
              </a:rPr>
              <a:t>Each cell indicates correlation coefficient between 2 features</a:t>
            </a:r>
            <a:endParaRPr/>
          </a:p>
          <a:p>
            <a:pPr indent="-285750" lvl="0" marL="285750" marR="0" rtl="0" algn="l">
              <a:spcBef>
                <a:spcPts val="0"/>
              </a:spcBef>
              <a:spcAft>
                <a:spcPts val="0"/>
              </a:spcAft>
              <a:buClr>
                <a:schemeClr val="lt1"/>
              </a:buClr>
              <a:buSzPts val="1800"/>
              <a:buFont typeface="Gill Sans"/>
              <a:buChar char="-"/>
            </a:pPr>
            <a:r>
              <a:rPr lang="en-US" sz="1800">
                <a:solidFill>
                  <a:schemeClr val="lt1"/>
                </a:solidFill>
                <a:latin typeface="Gill Sans"/>
                <a:ea typeface="Gill Sans"/>
                <a:cs typeface="Gill Sans"/>
                <a:sym typeface="Gill Sans"/>
              </a:rPr>
              <a:t>Blue = strong negative correlation </a:t>
            </a:r>
            <a:endParaRPr/>
          </a:p>
          <a:p>
            <a:pPr indent="-285750" lvl="0" marL="285750" marR="0" rtl="0" algn="l">
              <a:spcBef>
                <a:spcPts val="0"/>
              </a:spcBef>
              <a:spcAft>
                <a:spcPts val="0"/>
              </a:spcAft>
              <a:buClr>
                <a:schemeClr val="lt1"/>
              </a:buClr>
              <a:buSzPts val="1800"/>
              <a:buFont typeface="Gill Sans"/>
              <a:buChar char="-"/>
            </a:pPr>
            <a:r>
              <a:rPr lang="en-US" sz="1800">
                <a:solidFill>
                  <a:schemeClr val="lt1"/>
                </a:solidFill>
                <a:latin typeface="Gill Sans"/>
                <a:ea typeface="Gill Sans"/>
                <a:cs typeface="Gill Sans"/>
                <a:sym typeface="Gill Sans"/>
              </a:rPr>
              <a:t>Red = strong positive correlation</a:t>
            </a:r>
            <a:endParaRPr/>
          </a:p>
          <a:p>
            <a:pPr indent="-285750" lvl="0" marL="285750" marR="0" rtl="0" algn="l">
              <a:spcBef>
                <a:spcPts val="0"/>
              </a:spcBef>
              <a:spcAft>
                <a:spcPts val="0"/>
              </a:spcAft>
              <a:buClr>
                <a:schemeClr val="lt1"/>
              </a:buClr>
              <a:buSzPts val="1800"/>
              <a:buFont typeface="Gill Sans"/>
              <a:buChar char="-"/>
            </a:pPr>
            <a:r>
              <a:rPr lang="en-US" sz="1800">
                <a:solidFill>
                  <a:schemeClr val="lt1"/>
                </a:solidFill>
                <a:latin typeface="Gill Sans"/>
                <a:ea typeface="Gill Sans"/>
                <a:cs typeface="Gill Sans"/>
                <a:sym typeface="Gill Sans"/>
              </a:rPr>
              <a:t>White = no correlation</a:t>
            </a:r>
            <a:endParaRPr/>
          </a:p>
        </p:txBody>
      </p:sp>
      <p:pic>
        <p:nvPicPr>
          <p:cNvPr id="261" name="Google Shape;261;p10"/>
          <p:cNvPicPr preferRelativeResize="0"/>
          <p:nvPr/>
        </p:nvPicPr>
        <p:blipFill>
          <a:blip r:embed="rId3">
            <a:alphaModFix/>
          </a:blip>
          <a:stretch>
            <a:fillRect/>
          </a:stretch>
        </p:blipFill>
        <p:spPr>
          <a:xfrm>
            <a:off x="166326" y="853575"/>
            <a:ext cx="7719175" cy="5789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2"/>
          <p:cNvSpPr txBox="1"/>
          <p:nvPr>
            <p:ph type="title"/>
          </p:nvPr>
        </p:nvSpPr>
        <p:spPr>
          <a:xfrm>
            <a:off x="457200" y="690880"/>
            <a:ext cx="1126744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2800"/>
              <a:buFont typeface="Gill Sans"/>
              <a:buNone/>
            </a:pPr>
            <a:r>
              <a:rPr lang="en-US"/>
              <a:t>Integrating Machine Learning into a Flask Web Application</a:t>
            </a:r>
            <a:endParaRPr/>
          </a:p>
        </p:txBody>
      </p:sp>
      <p:sp>
        <p:nvSpPr>
          <p:cNvPr id="268" name="Google Shape;268;p12"/>
          <p:cNvSpPr txBox="1"/>
          <p:nvPr>
            <p:ph idx="1" type="body"/>
          </p:nvPr>
        </p:nvSpPr>
        <p:spPr>
          <a:xfrm>
            <a:off x="457200" y="2318500"/>
            <a:ext cx="5060100" cy="36330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200"/>
              </a:spcBef>
              <a:spcAft>
                <a:spcPts val="0"/>
              </a:spcAft>
              <a:buClr>
                <a:schemeClr val="dk1"/>
              </a:buClr>
              <a:buSzPts val="1600"/>
              <a:buFont typeface="Arial"/>
              <a:buChar char="●"/>
            </a:pPr>
            <a:r>
              <a:rPr b="1" lang="en-US" sz="1600">
                <a:solidFill>
                  <a:schemeClr val="dk1"/>
                </a:solidFill>
                <a:latin typeface="Arial"/>
                <a:ea typeface="Arial"/>
                <a:cs typeface="Arial"/>
                <a:sym typeface="Arial"/>
              </a:rPr>
              <a:t>Model Loading &amp; Input</a:t>
            </a:r>
            <a:r>
              <a:rPr lang="en-US" sz="1600">
                <a:solidFill>
                  <a:schemeClr val="dk1"/>
                </a:solidFill>
                <a:latin typeface="Arial"/>
                <a:ea typeface="Arial"/>
                <a:cs typeface="Arial"/>
                <a:sym typeface="Arial"/>
              </a:rPr>
              <a:t>: The Flask app loads a pre-trained machine learning model from a </a:t>
            </a:r>
            <a:r>
              <a:rPr lang="en-US" sz="1600">
                <a:solidFill>
                  <a:srgbClr val="000000"/>
                </a:solidFill>
                <a:latin typeface="Roboto Mono"/>
                <a:ea typeface="Roboto Mono"/>
                <a:cs typeface="Roboto Mono"/>
                <a:sym typeface="Roboto Mono"/>
              </a:rPr>
              <a:t>optimized_model.pkl</a:t>
            </a:r>
            <a:r>
              <a:rPr lang="en-US" sz="1600">
                <a:solidFill>
                  <a:srgbClr val="188038"/>
                </a:solidFill>
                <a:latin typeface="Roboto Mono"/>
                <a:ea typeface="Roboto Mono"/>
                <a:cs typeface="Roboto Mono"/>
                <a:sym typeface="Roboto Mono"/>
              </a:rPr>
              <a:t> </a:t>
            </a:r>
            <a:r>
              <a:rPr lang="en-US" sz="1600">
                <a:solidFill>
                  <a:schemeClr val="dk1"/>
                </a:solidFill>
                <a:latin typeface="Arial"/>
                <a:ea typeface="Arial"/>
                <a:cs typeface="Arial"/>
                <a:sym typeface="Arial"/>
              </a:rPr>
              <a:t>file and collects health data (e.g., weight, age, blood pressure) from users.</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b="1" lang="en-US" sz="1600">
                <a:solidFill>
                  <a:schemeClr val="dk1"/>
                </a:solidFill>
                <a:latin typeface="Arial"/>
                <a:ea typeface="Arial"/>
                <a:cs typeface="Arial"/>
                <a:sym typeface="Arial"/>
              </a:rPr>
              <a:t>Data Processing &amp; Prediction</a:t>
            </a:r>
            <a:r>
              <a:rPr lang="en-US" sz="1600">
                <a:solidFill>
                  <a:schemeClr val="dk1"/>
                </a:solidFill>
                <a:latin typeface="Arial"/>
                <a:ea typeface="Arial"/>
                <a:cs typeface="Arial"/>
                <a:sym typeface="Arial"/>
              </a:rPr>
              <a:t>: The app calculates BMI, risk scores, and other features, then uses the model to predict eligibility for Ozempic.</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b="1" lang="en-US" sz="1600">
                <a:solidFill>
                  <a:schemeClr val="dk1"/>
                </a:solidFill>
                <a:latin typeface="Arial"/>
                <a:ea typeface="Arial"/>
                <a:cs typeface="Arial"/>
                <a:sym typeface="Arial"/>
              </a:rPr>
              <a:t>Results Display</a:t>
            </a:r>
            <a:r>
              <a:rPr lang="en-US" sz="1600">
                <a:solidFill>
                  <a:schemeClr val="dk1"/>
                </a:solidFill>
                <a:latin typeface="Arial"/>
                <a:ea typeface="Arial"/>
                <a:cs typeface="Arial"/>
                <a:sym typeface="Arial"/>
              </a:rPr>
              <a:t>: Qualification results, including BMI and risk score, are displayed dynamically on the webpage.</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b="1" lang="en-US" sz="1600">
                <a:solidFill>
                  <a:schemeClr val="dk1"/>
                </a:solidFill>
                <a:latin typeface="Arial"/>
                <a:ea typeface="Arial"/>
                <a:cs typeface="Arial"/>
                <a:sym typeface="Arial"/>
              </a:rPr>
              <a:t>Design</a:t>
            </a:r>
            <a:r>
              <a:rPr lang="en-US" sz="1600">
                <a:solidFill>
                  <a:schemeClr val="dk1"/>
                </a:solidFill>
                <a:latin typeface="Arial"/>
                <a:ea typeface="Arial"/>
                <a:cs typeface="Arial"/>
                <a:sym typeface="Arial"/>
              </a:rPr>
              <a:t>: The form is designed with Tailwind CSS for a responsive and user-friendly layout.</a:t>
            </a:r>
            <a:endParaRPr sz="1600">
              <a:solidFill>
                <a:schemeClr val="dk1"/>
              </a:solidFill>
              <a:latin typeface="Arial"/>
              <a:ea typeface="Arial"/>
              <a:cs typeface="Arial"/>
              <a:sym typeface="Arial"/>
            </a:endParaRPr>
          </a:p>
          <a:p>
            <a:pPr indent="0" lvl="0" marL="0" rtl="0" algn="l">
              <a:spcBef>
                <a:spcPts val="1200"/>
              </a:spcBef>
              <a:spcAft>
                <a:spcPts val="0"/>
              </a:spcAft>
              <a:buSzPts val="1656"/>
              <a:buNone/>
            </a:pPr>
            <a:r>
              <a:t/>
            </a:r>
            <a:endParaRPr/>
          </a:p>
        </p:txBody>
      </p:sp>
      <p:sp>
        <p:nvSpPr>
          <p:cNvPr id="269" name="Google Shape;269;p12"/>
          <p:cNvSpPr txBox="1"/>
          <p:nvPr>
            <p:ph idx="2" type="body"/>
          </p:nvPr>
        </p:nvSpPr>
        <p:spPr>
          <a:xfrm>
            <a:off x="7993378" y="2318490"/>
            <a:ext cx="3731262" cy="3633047"/>
          </a:xfrm>
          <a:prstGeom prst="rect">
            <a:avLst/>
          </a:prstGeom>
          <a:noFill/>
          <a:ln>
            <a:noFill/>
          </a:ln>
        </p:spPr>
        <p:txBody>
          <a:bodyPr anchorCtr="0" anchor="t" bIns="45700" lIns="91425" spcFirstLastPara="1" rIns="91425" wrap="square" tIns="45700">
            <a:normAutofit/>
          </a:bodyPr>
          <a:lstStyle/>
          <a:p>
            <a:pPr indent="105156" lvl="0" marL="0" rtl="0" algn="l">
              <a:spcBef>
                <a:spcPts val="0"/>
              </a:spcBef>
              <a:spcAft>
                <a:spcPts val="0"/>
              </a:spcAft>
              <a:buSzPts val="1656"/>
              <a:buFont typeface="Gill Sans"/>
              <a:buNone/>
            </a:pPr>
            <a:r>
              <a:t/>
            </a:r>
            <a:endParaRPr/>
          </a:p>
        </p:txBody>
      </p:sp>
      <p:pic>
        <p:nvPicPr>
          <p:cNvPr id="270" name="Google Shape;270;p12"/>
          <p:cNvPicPr preferRelativeResize="0"/>
          <p:nvPr/>
        </p:nvPicPr>
        <p:blipFill>
          <a:blip r:embed="rId3">
            <a:alphaModFix/>
          </a:blip>
          <a:stretch>
            <a:fillRect/>
          </a:stretch>
        </p:blipFill>
        <p:spPr>
          <a:xfrm>
            <a:off x="5775350" y="2055325"/>
            <a:ext cx="6078149" cy="407237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3"/>
          <p:cNvSpPr txBox="1"/>
          <p:nvPr>
            <p:ph type="title"/>
          </p:nvPr>
        </p:nvSpPr>
        <p:spPr>
          <a:xfrm>
            <a:off x="457199" y="705124"/>
            <a:ext cx="11272649" cy="1062716"/>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2800"/>
              <a:buFont typeface="Gill Sans"/>
              <a:buNone/>
            </a:pPr>
            <a:r>
              <a:rPr lang="en-US"/>
              <a:t>SOURCES:</a:t>
            </a:r>
            <a:endParaRPr/>
          </a:p>
        </p:txBody>
      </p:sp>
      <p:sp>
        <p:nvSpPr>
          <p:cNvPr id="277" name="Google Shape;277;p13"/>
          <p:cNvSpPr txBox="1"/>
          <p:nvPr/>
        </p:nvSpPr>
        <p:spPr>
          <a:xfrm>
            <a:off x="723550" y="1887525"/>
            <a:ext cx="10003800" cy="4435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1700" u="sng">
                <a:solidFill>
                  <a:schemeClr val="hlink"/>
                </a:solidFill>
                <a:highlight>
                  <a:srgbClr val="FFFFFF"/>
                </a:highlight>
                <a:hlinkClick r:id="rId3"/>
              </a:rPr>
              <a:t>https://www.ozempic.com/</a:t>
            </a:r>
            <a:r>
              <a:rPr lang="en-US" sz="1700">
                <a:solidFill>
                  <a:srgbClr val="59636E"/>
                </a:solidFill>
                <a:highlight>
                  <a:srgbClr val="FFFFFF"/>
                </a:highlight>
              </a:rPr>
              <a:t> </a:t>
            </a:r>
            <a:r>
              <a:rPr lang="en-US" sz="1700" u="sng">
                <a:solidFill>
                  <a:schemeClr val="hlink"/>
                </a:solidFill>
                <a:highlight>
                  <a:srgbClr val="FFFFFF"/>
                </a:highlight>
                <a:hlinkClick r:id="rId4"/>
              </a:rPr>
              <a:t>↩</a:t>
            </a:r>
            <a:endParaRPr sz="1700" u="sng">
              <a:solidFill>
                <a:schemeClr val="hlink"/>
              </a:solidFill>
              <a:highlight>
                <a:srgbClr val="FFFFFF"/>
              </a:highlight>
            </a:endParaRPr>
          </a:p>
          <a:p>
            <a:pPr indent="0" lvl="0" marL="457200" rtl="0" algn="l">
              <a:lnSpc>
                <a:spcPct val="115000"/>
              </a:lnSpc>
              <a:spcBef>
                <a:spcPts val="200"/>
              </a:spcBef>
              <a:spcAft>
                <a:spcPts val="0"/>
              </a:spcAft>
              <a:buNone/>
            </a:pPr>
            <a:r>
              <a:t/>
            </a:r>
            <a:endParaRPr sz="1700" u="sng">
              <a:solidFill>
                <a:schemeClr val="hlink"/>
              </a:solidFill>
              <a:highlight>
                <a:srgbClr val="FFFFFF"/>
              </a:highlight>
            </a:endParaRPr>
          </a:p>
          <a:p>
            <a:pPr indent="0" lvl="0" marL="457200" rtl="0" algn="l">
              <a:lnSpc>
                <a:spcPct val="115000"/>
              </a:lnSpc>
              <a:spcBef>
                <a:spcPts val="200"/>
              </a:spcBef>
              <a:spcAft>
                <a:spcPts val="0"/>
              </a:spcAft>
              <a:buNone/>
            </a:pPr>
            <a:r>
              <a:rPr lang="en-US" sz="1700" u="sng">
                <a:solidFill>
                  <a:schemeClr val="hlink"/>
                </a:solidFill>
                <a:highlight>
                  <a:srgbClr val="FFFFFF"/>
                </a:highlight>
                <a:hlinkClick r:id="rId5"/>
              </a:rPr>
              <a:t>https://www.keckmedicine.org/blog/ozempic-for-weight-loss-los-angeles/</a:t>
            </a:r>
            <a:r>
              <a:rPr lang="en-US" sz="1700">
                <a:solidFill>
                  <a:srgbClr val="59636E"/>
                </a:solidFill>
                <a:highlight>
                  <a:srgbClr val="FFFFFF"/>
                </a:highlight>
              </a:rPr>
              <a:t> </a:t>
            </a:r>
            <a:r>
              <a:rPr lang="en-US" sz="1700" u="sng">
                <a:solidFill>
                  <a:schemeClr val="hlink"/>
                </a:solidFill>
                <a:highlight>
                  <a:srgbClr val="FFFFFF"/>
                </a:highlight>
                <a:hlinkClick r:id="rId6"/>
              </a:rPr>
              <a:t>↩</a:t>
            </a:r>
            <a:r>
              <a:rPr lang="en-US" sz="1700">
                <a:solidFill>
                  <a:srgbClr val="59636E"/>
                </a:solidFill>
                <a:highlight>
                  <a:srgbClr val="FFFFFF"/>
                </a:highlight>
              </a:rPr>
              <a:t> </a:t>
            </a:r>
            <a:r>
              <a:rPr lang="en-US" sz="1700" u="sng">
                <a:solidFill>
                  <a:schemeClr val="hlink"/>
                </a:solidFill>
                <a:highlight>
                  <a:srgbClr val="FFFFFF"/>
                </a:highlight>
                <a:hlinkClick r:id="rId7"/>
              </a:rPr>
              <a:t>↩</a:t>
            </a:r>
            <a:r>
              <a:rPr lang="en-US" sz="1500" u="sng">
                <a:solidFill>
                  <a:schemeClr val="hlink"/>
                </a:solidFill>
                <a:highlight>
                  <a:srgbClr val="FFFFFF"/>
                </a:highlight>
                <a:hlinkClick r:id="rId8"/>
              </a:rPr>
              <a:t>2</a:t>
            </a:r>
            <a:endParaRPr sz="1500" u="sng">
              <a:solidFill>
                <a:schemeClr val="hlink"/>
              </a:solidFill>
              <a:highlight>
                <a:srgbClr val="FFFFFF"/>
              </a:highlight>
            </a:endParaRPr>
          </a:p>
          <a:p>
            <a:pPr indent="0" lvl="0" marL="457200" rtl="0" algn="l">
              <a:lnSpc>
                <a:spcPct val="115000"/>
              </a:lnSpc>
              <a:spcBef>
                <a:spcPts val="200"/>
              </a:spcBef>
              <a:spcAft>
                <a:spcPts val="0"/>
              </a:spcAft>
              <a:buNone/>
            </a:pPr>
            <a:r>
              <a:t/>
            </a:r>
            <a:endParaRPr sz="1500" u="sng">
              <a:solidFill>
                <a:schemeClr val="hlink"/>
              </a:solidFill>
              <a:highlight>
                <a:srgbClr val="FFFFFF"/>
              </a:highlight>
            </a:endParaRPr>
          </a:p>
          <a:p>
            <a:pPr indent="0" lvl="0" marL="457200" rtl="0" algn="l">
              <a:lnSpc>
                <a:spcPct val="115000"/>
              </a:lnSpc>
              <a:spcBef>
                <a:spcPts val="200"/>
              </a:spcBef>
              <a:spcAft>
                <a:spcPts val="0"/>
              </a:spcAft>
              <a:buNone/>
            </a:pPr>
            <a:r>
              <a:rPr lang="en-US" sz="1700" u="sng">
                <a:solidFill>
                  <a:schemeClr val="hlink"/>
                </a:solidFill>
                <a:highlight>
                  <a:srgbClr val="FFFFFF"/>
                </a:highlight>
                <a:hlinkClick r:id="rId9"/>
              </a:rPr>
              <a:t>https://www.yahoo.com/lifestyle/ozempics-biggest-night-how-weight-loss-drugs-showed-up-at-the2025-golden-globes-055552886.html</a:t>
            </a:r>
            <a:r>
              <a:rPr lang="en-US" sz="1700">
                <a:solidFill>
                  <a:srgbClr val="59636E"/>
                </a:solidFill>
                <a:highlight>
                  <a:srgbClr val="FFFFFF"/>
                </a:highlight>
              </a:rPr>
              <a:t> </a:t>
            </a:r>
            <a:r>
              <a:rPr lang="en-US" sz="1700" u="sng">
                <a:solidFill>
                  <a:schemeClr val="hlink"/>
                </a:solidFill>
                <a:highlight>
                  <a:srgbClr val="FFFFFF"/>
                </a:highlight>
                <a:hlinkClick r:id="rId10"/>
              </a:rPr>
              <a:t>↩</a:t>
            </a:r>
            <a:endParaRPr sz="1700" u="sng">
              <a:solidFill>
                <a:schemeClr val="hlink"/>
              </a:solidFill>
              <a:highlight>
                <a:srgbClr val="FFFFFF"/>
              </a:highlight>
            </a:endParaRPr>
          </a:p>
          <a:p>
            <a:pPr indent="0" lvl="0" marL="457200" rtl="0" algn="l">
              <a:lnSpc>
                <a:spcPct val="115000"/>
              </a:lnSpc>
              <a:spcBef>
                <a:spcPts val="200"/>
              </a:spcBef>
              <a:spcAft>
                <a:spcPts val="0"/>
              </a:spcAft>
              <a:buNone/>
            </a:pPr>
            <a:r>
              <a:t/>
            </a:r>
            <a:endParaRPr sz="1700" u="sng">
              <a:solidFill>
                <a:schemeClr val="hlink"/>
              </a:solidFill>
              <a:highlight>
                <a:srgbClr val="FFFFFF"/>
              </a:highlight>
            </a:endParaRPr>
          </a:p>
          <a:p>
            <a:pPr indent="0" lvl="0" marL="457200" rtl="0" algn="l">
              <a:lnSpc>
                <a:spcPct val="115000"/>
              </a:lnSpc>
              <a:spcBef>
                <a:spcPts val="200"/>
              </a:spcBef>
              <a:spcAft>
                <a:spcPts val="0"/>
              </a:spcAft>
              <a:buNone/>
            </a:pPr>
            <a:r>
              <a:rPr lang="en-US" sz="1700" u="sng">
                <a:solidFill>
                  <a:schemeClr val="hlink"/>
                </a:solidFill>
                <a:highlight>
                  <a:srgbClr val="FFFFFF"/>
                </a:highlight>
                <a:hlinkClick r:id="rId11"/>
              </a:rPr>
              <a:t>https://www.americannamesociety.org/ozempic-is-the-ans-name-of-the-year-for-2024/</a:t>
            </a:r>
            <a:r>
              <a:rPr lang="en-US" sz="1700">
                <a:solidFill>
                  <a:srgbClr val="59636E"/>
                </a:solidFill>
                <a:highlight>
                  <a:srgbClr val="FFFFFF"/>
                </a:highlight>
              </a:rPr>
              <a:t> </a:t>
            </a:r>
            <a:r>
              <a:rPr lang="en-US" sz="1700" u="sng">
                <a:solidFill>
                  <a:schemeClr val="hlink"/>
                </a:solidFill>
                <a:highlight>
                  <a:srgbClr val="FFFFFF"/>
                </a:highlight>
                <a:hlinkClick r:id="rId12"/>
              </a:rPr>
              <a:t>↩</a:t>
            </a:r>
            <a:endParaRPr sz="1700" u="sng">
              <a:solidFill>
                <a:schemeClr val="hlink"/>
              </a:solidFill>
              <a:highlight>
                <a:srgbClr val="FFFFFF"/>
              </a:highlight>
            </a:endParaRPr>
          </a:p>
          <a:p>
            <a:pPr indent="0" lvl="0" marL="457200" rtl="0" algn="l">
              <a:lnSpc>
                <a:spcPct val="115000"/>
              </a:lnSpc>
              <a:spcBef>
                <a:spcPts val="200"/>
              </a:spcBef>
              <a:spcAft>
                <a:spcPts val="0"/>
              </a:spcAft>
              <a:buNone/>
            </a:pPr>
            <a:r>
              <a:t/>
            </a:r>
            <a:endParaRPr sz="1700" u="sng">
              <a:solidFill>
                <a:schemeClr val="hlink"/>
              </a:solidFill>
              <a:highlight>
                <a:srgbClr val="FFFFFF"/>
              </a:highlight>
            </a:endParaRPr>
          </a:p>
          <a:p>
            <a:pPr indent="0" lvl="0" marL="457200" rtl="0" algn="l">
              <a:lnSpc>
                <a:spcPct val="115000"/>
              </a:lnSpc>
              <a:spcBef>
                <a:spcPts val="200"/>
              </a:spcBef>
              <a:spcAft>
                <a:spcPts val="0"/>
              </a:spcAft>
              <a:buNone/>
            </a:pPr>
            <a:r>
              <a:rPr lang="en-US" sz="1700" u="sng">
                <a:solidFill>
                  <a:schemeClr val="hlink"/>
                </a:solidFill>
                <a:highlight>
                  <a:srgbClr val="FFFFFF"/>
                </a:highlight>
                <a:hlinkClick r:id="rId13"/>
              </a:rPr>
              <a:t>https://www.cnbc.com/2024/04/03/weight-loss-diabetes-drug-ad-spending-tops-1-billion.html</a:t>
            </a:r>
            <a:r>
              <a:rPr lang="en-US" sz="1700">
                <a:solidFill>
                  <a:srgbClr val="59636E"/>
                </a:solidFill>
                <a:highlight>
                  <a:srgbClr val="FFFFFF"/>
                </a:highlight>
              </a:rPr>
              <a:t> </a:t>
            </a:r>
            <a:r>
              <a:rPr lang="en-US" sz="1700" u="sng">
                <a:solidFill>
                  <a:schemeClr val="hlink"/>
                </a:solidFill>
                <a:highlight>
                  <a:srgbClr val="FFFFFF"/>
                </a:highlight>
                <a:hlinkClick r:id="rId14"/>
              </a:rPr>
              <a:t>↩</a:t>
            </a:r>
            <a:endParaRPr sz="1700" u="sng">
              <a:solidFill>
                <a:schemeClr val="hlink"/>
              </a:solidFill>
              <a:highlight>
                <a:srgbClr val="FFFFFF"/>
              </a:highlight>
            </a:endParaRPr>
          </a:p>
          <a:p>
            <a:pPr indent="0" lvl="0" marL="457200" rtl="0" algn="l">
              <a:lnSpc>
                <a:spcPct val="115000"/>
              </a:lnSpc>
              <a:spcBef>
                <a:spcPts val="200"/>
              </a:spcBef>
              <a:spcAft>
                <a:spcPts val="0"/>
              </a:spcAft>
              <a:buNone/>
            </a:pPr>
            <a:r>
              <a:t/>
            </a:r>
            <a:endParaRPr sz="1700" u="sng">
              <a:solidFill>
                <a:schemeClr val="hlink"/>
              </a:solidFill>
              <a:highlight>
                <a:srgbClr val="FFFFFF"/>
              </a:highlight>
            </a:endParaRPr>
          </a:p>
          <a:p>
            <a:pPr indent="0" lvl="0" marL="457200" rtl="0" algn="l">
              <a:lnSpc>
                <a:spcPct val="115000"/>
              </a:lnSpc>
              <a:spcBef>
                <a:spcPts val="200"/>
              </a:spcBef>
              <a:spcAft>
                <a:spcPts val="0"/>
              </a:spcAft>
              <a:buNone/>
            </a:pPr>
            <a:r>
              <a:rPr lang="en-US" sz="1700" u="sng">
                <a:solidFill>
                  <a:schemeClr val="hlink"/>
                </a:solidFill>
                <a:highlight>
                  <a:srgbClr val="FFFFFF"/>
                </a:highlight>
                <a:hlinkClick r:id="rId15"/>
              </a:rPr>
              <a:t>https://doi.org/10.55016/ojs/muj.v2i2.79247</a:t>
            </a:r>
            <a:r>
              <a:rPr lang="en-US" sz="1700">
                <a:solidFill>
                  <a:srgbClr val="59636E"/>
                </a:solidFill>
                <a:highlight>
                  <a:srgbClr val="FFFFFF"/>
                </a:highlight>
              </a:rPr>
              <a:t> </a:t>
            </a:r>
            <a:r>
              <a:rPr lang="en-US" sz="1700" u="sng">
                <a:solidFill>
                  <a:schemeClr val="hlink"/>
                </a:solidFill>
                <a:highlight>
                  <a:srgbClr val="FFFFFF"/>
                </a:highlight>
                <a:hlinkClick r:id="rId16"/>
              </a:rPr>
              <a:t>↩</a:t>
            </a:r>
            <a:endParaRPr sz="1700" u="sng">
              <a:solidFill>
                <a:schemeClr val="hlink"/>
              </a:solidFill>
              <a:highlight>
                <a:srgbClr val="FFFFFF"/>
              </a:highlight>
            </a:endParaRPr>
          </a:p>
          <a:p>
            <a:pPr indent="0" lvl="0" marL="0" rtl="0" algn="l">
              <a:spcBef>
                <a:spcPts val="0"/>
              </a:spcBef>
              <a:spcAft>
                <a:spcPts val="0"/>
              </a:spcAft>
              <a:buNone/>
            </a:pPr>
            <a:r>
              <a:t/>
            </a:r>
            <a:endParaRPr sz="1800">
              <a:solidFill>
                <a:srgbClr val="3F3F3F"/>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
          <p:cNvSpPr txBox="1"/>
          <p:nvPr>
            <p:ph type="title"/>
          </p:nvPr>
        </p:nvSpPr>
        <p:spPr>
          <a:xfrm>
            <a:off x="457200" y="640080"/>
            <a:ext cx="3657600" cy="12225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2800"/>
              <a:buFont typeface="Gill Sans"/>
              <a:buNone/>
            </a:pPr>
            <a:r>
              <a:rPr lang="en-US"/>
              <a:t>PROJECT PROPOSAL 	</a:t>
            </a:r>
            <a:endParaRPr/>
          </a:p>
        </p:txBody>
      </p:sp>
      <p:sp>
        <p:nvSpPr>
          <p:cNvPr id="173" name="Google Shape;173;p2"/>
          <p:cNvSpPr txBox="1"/>
          <p:nvPr>
            <p:ph idx="1" type="body"/>
          </p:nvPr>
        </p:nvSpPr>
        <p:spPr>
          <a:xfrm>
            <a:off x="457201" y="1591733"/>
            <a:ext cx="3657600" cy="47816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lang="en-US"/>
              <a:t>Field Data: Healthcare</a:t>
            </a:r>
            <a:endParaRPr/>
          </a:p>
          <a:p>
            <a:pPr indent="0" lvl="0" marL="0" rtl="0" algn="l">
              <a:spcBef>
                <a:spcPts val="960"/>
              </a:spcBef>
              <a:spcAft>
                <a:spcPts val="0"/>
              </a:spcAft>
              <a:buSzPts val="1656"/>
              <a:buNone/>
            </a:pPr>
            <a:r>
              <a:rPr lang="en-US"/>
              <a:t>Intent: Leveraging machine learning to optimize Ozempic recommendations</a:t>
            </a:r>
            <a:endParaRPr/>
          </a:p>
          <a:p>
            <a:pPr indent="0" lvl="0" marL="0" rtl="0" algn="l">
              <a:spcBef>
                <a:spcPts val="960"/>
              </a:spcBef>
              <a:spcAft>
                <a:spcPts val="0"/>
              </a:spcAft>
              <a:buSzPts val="1656"/>
              <a:buNone/>
            </a:pPr>
            <a:r>
              <a:t/>
            </a:r>
            <a:endParaRPr/>
          </a:p>
        </p:txBody>
      </p:sp>
      <p:pic>
        <p:nvPicPr>
          <p:cNvPr descr="A close-up of a stethoscope" id="174" name="Google Shape;174;p2"/>
          <p:cNvPicPr preferRelativeResize="0"/>
          <p:nvPr>
            <p:ph idx="2" type="pic"/>
          </p:nvPr>
        </p:nvPicPr>
        <p:blipFill rotWithShape="1">
          <a:blip r:embed="rId3">
            <a:alphaModFix/>
          </a:blip>
          <a:srcRect b="0" l="147" r="148" t="0"/>
          <a:stretch/>
        </p:blipFill>
        <p:spPr>
          <a:xfrm>
            <a:off x="4242815" y="640080"/>
            <a:ext cx="7491984" cy="5751576"/>
          </a:xfrm>
          <a:prstGeom prst="rect">
            <a:avLst/>
          </a:prstGeom>
          <a:solidFill>
            <a:schemeClr val="accent2"/>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
          <p:cNvSpPr txBox="1"/>
          <p:nvPr>
            <p:ph type="ctrTitle"/>
          </p:nvPr>
        </p:nvSpPr>
        <p:spPr>
          <a:xfrm>
            <a:off x="449580" y="589831"/>
            <a:ext cx="11292839" cy="764835"/>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3F3F3F"/>
              </a:buClr>
              <a:buSzPts val="2800"/>
              <a:buFont typeface="Gill Sans"/>
              <a:buNone/>
            </a:pPr>
            <a:r>
              <a:rPr lang="en-US"/>
              <a:t>QUESTIONS:</a:t>
            </a:r>
            <a:endParaRPr/>
          </a:p>
        </p:txBody>
      </p:sp>
      <p:sp>
        <p:nvSpPr>
          <p:cNvPr id="181" name="Google Shape;181;p3"/>
          <p:cNvSpPr txBox="1"/>
          <p:nvPr/>
        </p:nvSpPr>
        <p:spPr>
          <a:xfrm>
            <a:off x="457200" y="1727199"/>
            <a:ext cx="11292900" cy="363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What is Ozempic?</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What health issues are incorporated with the use and prescription of Ozempic?</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What are the intents of Ozempic?</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What are the </a:t>
            </a:r>
            <a:r>
              <a:rPr lang="en-US" sz="1800">
                <a:solidFill>
                  <a:schemeClr val="dk1"/>
                </a:solidFill>
                <a:latin typeface="Gill Sans"/>
                <a:ea typeface="Gill Sans"/>
                <a:cs typeface="Gill Sans"/>
                <a:sym typeface="Gill Sans"/>
              </a:rPr>
              <a:t>qualifying features</a:t>
            </a:r>
            <a:r>
              <a:rPr lang="en-US" sz="1800">
                <a:solidFill>
                  <a:schemeClr val="dk1"/>
                </a:solidFill>
                <a:latin typeface="Gill Sans"/>
                <a:ea typeface="Gill Sans"/>
                <a:cs typeface="Gill Sans"/>
                <a:sym typeface="Gill Sans"/>
              </a:rPr>
              <a:t> for Ozempic?</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Is Ozempic in high demand? By who?</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4"/>
          <p:cNvSpPr/>
          <p:nvPr/>
        </p:nvSpPr>
        <p:spPr>
          <a:xfrm>
            <a:off x="446534" y="457200"/>
            <a:ext cx="3703320" cy="94997"/>
          </a:xfrm>
          <a:prstGeom prst="rect">
            <a:avLst/>
          </a:prstGeom>
          <a:solidFill>
            <a:srgbClr val="4653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8" name="Google Shape;188;p4"/>
          <p:cNvSpPr/>
          <p:nvPr/>
        </p:nvSpPr>
        <p:spPr>
          <a:xfrm>
            <a:off x="8042147" y="453643"/>
            <a:ext cx="3703320" cy="98554"/>
          </a:xfrm>
          <a:prstGeom prst="rect">
            <a:avLst/>
          </a:prstGeom>
          <a:solidFill>
            <a:srgbClr val="969F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9" name="Google Shape;189;p4"/>
          <p:cNvSpPr/>
          <p:nvPr/>
        </p:nvSpPr>
        <p:spPr>
          <a:xfrm>
            <a:off x="4241830" y="457200"/>
            <a:ext cx="3703320" cy="9144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0" name="Google Shape;190;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1" name="Google Shape;191;p4"/>
          <p:cNvSpPr txBox="1"/>
          <p:nvPr>
            <p:ph type="ctr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2800"/>
              <a:buFont typeface="Gill Sans"/>
              <a:buNone/>
            </a:pPr>
            <a:r>
              <a:rPr lang="en-US"/>
              <a:t>IN THIS PROJECT:</a:t>
            </a:r>
            <a:endParaRPr/>
          </a:p>
        </p:txBody>
      </p:sp>
      <p:sp>
        <p:nvSpPr>
          <p:cNvPr id="192" name="Google Shape;192;p4"/>
          <p:cNvSpPr/>
          <p:nvPr/>
        </p:nvSpPr>
        <p:spPr>
          <a:xfrm>
            <a:off x="446534" y="457200"/>
            <a:ext cx="3703320" cy="94997"/>
          </a:xfrm>
          <a:prstGeom prst="rect">
            <a:avLst/>
          </a:prstGeom>
          <a:solidFill>
            <a:srgbClr val="4653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3" name="Google Shape;193;p4"/>
          <p:cNvSpPr/>
          <p:nvPr/>
        </p:nvSpPr>
        <p:spPr>
          <a:xfrm>
            <a:off x="4241830" y="457200"/>
            <a:ext cx="3703320" cy="9144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4" name="Google Shape;194;p4"/>
          <p:cNvSpPr/>
          <p:nvPr/>
        </p:nvSpPr>
        <p:spPr>
          <a:xfrm>
            <a:off x="8042147" y="453643"/>
            <a:ext cx="3703320" cy="98554"/>
          </a:xfrm>
          <a:prstGeom prst="rect">
            <a:avLst/>
          </a:prstGeom>
          <a:solidFill>
            <a:srgbClr val="969F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5" name="Google Shape;195;p4"/>
          <p:cNvSpPr/>
          <p:nvPr/>
        </p:nvSpPr>
        <p:spPr>
          <a:xfrm>
            <a:off x="446533" y="2180496"/>
            <a:ext cx="5404639" cy="4045683"/>
          </a:xfrm>
          <a:prstGeom prst="rect">
            <a:avLst/>
          </a:prstGeom>
          <a:solidFill>
            <a:schemeClr val="lt1"/>
          </a:solidFill>
          <a:ln cap="flat" cmpd="sng" w="38100">
            <a:solidFill>
              <a:srgbClr val="4653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close-up of a blue pen&#10;&#10;Description automatically generated" id="196" name="Google Shape;196;p4"/>
          <p:cNvPicPr preferRelativeResize="0"/>
          <p:nvPr/>
        </p:nvPicPr>
        <p:blipFill rotWithShape="1">
          <a:blip r:embed="rId3">
            <a:alphaModFix/>
          </a:blip>
          <a:srcRect b="0" l="0" r="0" t="0"/>
          <a:stretch/>
        </p:blipFill>
        <p:spPr>
          <a:xfrm>
            <a:off x="780698" y="2866166"/>
            <a:ext cx="4748741" cy="2671166"/>
          </a:xfrm>
          <a:prstGeom prst="rect">
            <a:avLst/>
          </a:prstGeom>
          <a:noFill/>
          <a:ln>
            <a:noFill/>
          </a:ln>
        </p:spPr>
      </p:pic>
      <p:sp>
        <p:nvSpPr>
          <p:cNvPr id="197" name="Google Shape;197;p4"/>
          <p:cNvSpPr txBox="1"/>
          <p:nvPr>
            <p:ph idx="1" type="subTitle"/>
          </p:nvPr>
        </p:nvSpPr>
        <p:spPr>
          <a:xfrm>
            <a:off x="6335805" y="2180496"/>
            <a:ext cx="5275001" cy="4045683"/>
          </a:xfrm>
          <a:prstGeom prst="rect">
            <a:avLst/>
          </a:prstGeom>
          <a:noFill/>
          <a:ln>
            <a:noFill/>
          </a:ln>
        </p:spPr>
        <p:txBody>
          <a:bodyPr anchorCtr="0" anchor="ctr" bIns="45700" lIns="91425" spcFirstLastPara="1" rIns="91425" wrap="square" tIns="45700">
            <a:normAutofit lnSpcReduction="10000"/>
          </a:bodyPr>
          <a:lstStyle/>
          <a:p>
            <a:pPr indent="-105156" lvl="0" marL="0" rtl="0" algn="l">
              <a:spcBef>
                <a:spcPts val="960"/>
              </a:spcBef>
              <a:spcAft>
                <a:spcPts val="0"/>
              </a:spcAft>
              <a:buSzPts val="1656"/>
              <a:buChar char="◼"/>
            </a:pPr>
            <a:r>
              <a:rPr lang="en-US"/>
              <a:t>Built a classification model to predict Ozempic qualification based on factors like BMI, blood pressure, cholesterol, smoking, alcohol use, and physical activity.</a:t>
            </a:r>
            <a:endParaRPr/>
          </a:p>
          <a:p>
            <a:pPr indent="-105156" lvl="0" marL="0" rtl="0" algn="l">
              <a:spcBef>
                <a:spcPts val="960"/>
              </a:spcBef>
              <a:spcAft>
                <a:spcPts val="0"/>
              </a:spcAft>
              <a:buSzPts val="1656"/>
              <a:buChar char="◼"/>
            </a:pPr>
            <a:r>
              <a:rPr lang="en-US"/>
              <a:t>Created advanced features, including risk score and comorbidity flag, to optimize model accuracy.</a:t>
            </a:r>
            <a:endParaRPr/>
          </a:p>
          <a:p>
            <a:pPr indent="-105156" lvl="0" marL="0" rtl="0" algn="l">
              <a:spcBef>
                <a:spcPts val="960"/>
              </a:spcBef>
              <a:spcAft>
                <a:spcPts val="0"/>
              </a:spcAft>
              <a:buSzPts val="1656"/>
              <a:buChar char="◼"/>
            </a:pPr>
            <a:r>
              <a:rPr lang="en-US"/>
              <a:t>Improved dataset balance with SMOTE and optimized RandomForest model using GridSearchCV.</a:t>
            </a:r>
            <a:endParaRPr/>
          </a:p>
          <a:p>
            <a:pPr indent="-105156" lvl="0" marL="0" rtl="0" algn="l">
              <a:spcBef>
                <a:spcPts val="960"/>
              </a:spcBef>
              <a:spcAft>
                <a:spcPts val="0"/>
              </a:spcAft>
              <a:buSzPts val="1656"/>
              <a:buChar char="◼"/>
            </a:pPr>
            <a:r>
              <a:rPr lang="en-US"/>
              <a:t>Model predicts patients who qualify for Ozempic, identifying high-risk individuals in need of the drug.</a:t>
            </a:r>
            <a:endParaRPr/>
          </a:p>
          <a:p>
            <a:pPr indent="-105156" lvl="0" marL="0" rtl="0" algn="l">
              <a:spcBef>
                <a:spcPts val="960"/>
              </a:spcBef>
              <a:spcAft>
                <a:spcPts val="0"/>
              </a:spcAft>
              <a:buSzPts val="1656"/>
              <a:buChar char="◼"/>
            </a:pPr>
            <a:r>
              <a:rPr lang="en-US">
                <a:solidFill>
                  <a:srgbClr val="3F3F3F"/>
                </a:solidFill>
              </a:rPr>
              <a:t>GLP-1 Assessment Tool: Built a web app using Flask to predict Ozempic eligibility based on user inputs like BMI and age, incorporating logic to assess eligibility criteria and display results dynamically.</a:t>
            </a:r>
            <a:endParaRPr sz="2500">
              <a:solidFill>
                <a:srgbClr val="3F3F3F"/>
              </a:solidFill>
            </a:endParaRPr>
          </a:p>
        </p:txBody>
      </p:sp>
      <p:sp>
        <p:nvSpPr>
          <p:cNvPr id="198" name="Google Shape;198;p4"/>
          <p:cNvSpPr txBox="1"/>
          <p:nvPr/>
        </p:nvSpPr>
        <p:spPr>
          <a:xfrm>
            <a:off x="3108584" y="5337277"/>
            <a:ext cx="2420855" cy="200055"/>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700" u="sng">
                <a:solidFill>
                  <a:srgbClr val="FFFFFF"/>
                </a:solidFill>
                <a:latin typeface="Gill Sans"/>
                <a:ea typeface="Gill Sans"/>
                <a:cs typeface="Gill Sans"/>
                <a:sym typeface="Gill Sans"/>
                <a:hlinkClick r:id="rId4">
                  <a:extLst>
                    <a:ext uri="{A12FA001-AC4F-418D-AE19-62706E023703}">
                      <ahyp:hlinkClr val="tx"/>
                    </a:ext>
                  </a:extLst>
                </a:hlinkClick>
              </a:rPr>
              <a:t>This Photo</a:t>
            </a:r>
            <a:r>
              <a:rPr lang="en-US" sz="700">
                <a:solidFill>
                  <a:srgbClr val="FFFFFF"/>
                </a:solidFill>
                <a:latin typeface="Gill Sans"/>
                <a:ea typeface="Gill Sans"/>
                <a:cs typeface="Gill Sans"/>
                <a:sym typeface="Gill Sans"/>
              </a:rPr>
              <a:t> by Unknown Author is licensed under </a:t>
            </a:r>
            <a:r>
              <a:rPr lang="en-US" sz="700" u="sng">
                <a:solidFill>
                  <a:srgbClr val="FFFFFF"/>
                </a:solidFill>
                <a:latin typeface="Gill Sans"/>
                <a:ea typeface="Gill Sans"/>
                <a:cs typeface="Gill Sans"/>
                <a:sym typeface="Gill Sans"/>
                <a:hlinkClick r:id="rId5">
                  <a:extLst>
                    <a:ext uri="{A12FA001-AC4F-418D-AE19-62706E023703}">
                      <ahyp:hlinkClr val="tx"/>
                    </a:ext>
                  </a:extLst>
                </a:hlinkClick>
              </a:rPr>
              <a:t>CC BY-SA</a:t>
            </a:r>
            <a:endParaRPr sz="700">
              <a:solidFill>
                <a:srgbClr val="FFFFFF"/>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type="title"/>
          </p:nvPr>
        </p:nvSpPr>
        <p:spPr>
          <a:xfrm>
            <a:off x="457200" y="2878091"/>
            <a:ext cx="3729789" cy="3440485"/>
          </a:xfrm>
          <a:prstGeom prst="rect">
            <a:avLst/>
          </a:prstGeom>
          <a:noFill/>
          <a:ln>
            <a:noFill/>
          </a:ln>
        </p:spPr>
        <p:txBody>
          <a:bodyPr anchorCtr="0" anchor="ctr" bIns="182875" lIns="91425" spcFirstLastPara="1" rIns="91425" wrap="square" tIns="182875">
            <a:noAutofit/>
          </a:bodyPr>
          <a:lstStyle/>
          <a:p>
            <a:pPr indent="0" lvl="0" marL="0" rtl="0" algn="l">
              <a:spcBef>
                <a:spcPts val="0"/>
              </a:spcBef>
              <a:spcAft>
                <a:spcPts val="0"/>
              </a:spcAft>
              <a:buClr>
                <a:srgbClr val="3F3F3F"/>
              </a:buClr>
              <a:buSzPts val="2800"/>
              <a:buFont typeface="Gill Sans"/>
              <a:buNone/>
            </a:pPr>
            <a:r>
              <a:rPr lang="en-US"/>
              <a:t>WHAT IS OZEMPIC?</a:t>
            </a:r>
            <a:endParaRPr/>
          </a:p>
        </p:txBody>
      </p:sp>
      <p:pic>
        <p:nvPicPr>
          <p:cNvPr descr="A group of surgeons wearing surgical caps and masks" id="205" name="Google Shape;205;p5"/>
          <p:cNvPicPr preferRelativeResize="0"/>
          <p:nvPr>
            <p:ph idx="2" type="pic"/>
          </p:nvPr>
        </p:nvPicPr>
        <p:blipFill rotWithShape="1">
          <a:blip r:embed="rId3">
            <a:alphaModFix/>
          </a:blip>
          <a:srcRect b="35757" l="0" r="0" t="35757"/>
          <a:stretch/>
        </p:blipFill>
        <p:spPr>
          <a:xfrm>
            <a:off x="457200" y="670560"/>
            <a:ext cx="11267440" cy="2139696"/>
          </a:xfrm>
          <a:prstGeom prst="rect">
            <a:avLst/>
          </a:prstGeom>
          <a:solidFill>
            <a:schemeClr val="accent2"/>
          </a:solidFill>
          <a:ln>
            <a:noFill/>
          </a:ln>
        </p:spPr>
      </p:pic>
      <p:sp>
        <p:nvSpPr>
          <p:cNvPr id="206" name="Google Shape;206;p5"/>
          <p:cNvSpPr txBox="1"/>
          <p:nvPr>
            <p:ph idx="1" type="body"/>
          </p:nvPr>
        </p:nvSpPr>
        <p:spPr>
          <a:xfrm>
            <a:off x="4305827" y="2878091"/>
            <a:ext cx="7418813" cy="3440485"/>
          </a:xfrm>
          <a:prstGeom prst="rect">
            <a:avLst/>
          </a:prstGeom>
          <a:noFill/>
          <a:ln>
            <a:noFill/>
          </a:ln>
        </p:spPr>
        <p:txBody>
          <a:bodyPr anchorCtr="0" anchor="ctr" bIns="45700" lIns="91425" spcFirstLastPara="1" rIns="91425" wrap="square" tIns="45700">
            <a:normAutofit/>
          </a:bodyPr>
          <a:lstStyle/>
          <a:p>
            <a:pPr indent="-283464" lvl="0" marL="283464" rtl="0" algn="l">
              <a:spcBef>
                <a:spcPts val="0"/>
              </a:spcBef>
              <a:spcAft>
                <a:spcPts val="0"/>
              </a:spcAft>
              <a:buSzPts val="1656"/>
              <a:buFont typeface="Arial"/>
              <a:buChar char="•"/>
            </a:pPr>
            <a:r>
              <a:rPr lang="en-US"/>
              <a:t>An injectable prescription medicine used: along with diet and exercise to improve blood sugar (glucose) in adults with type 2 diabetes to reduce the risk of major cardiovascular events such as heart attack, stroke, or death in adults with type 2 diabetes with known heart diseases.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d7ca11c388_0_13"/>
          <p:cNvSpPr txBox="1"/>
          <p:nvPr>
            <p:ph type="title"/>
          </p:nvPr>
        </p:nvSpPr>
        <p:spPr>
          <a:xfrm>
            <a:off x="705175" y="2878099"/>
            <a:ext cx="3303600" cy="3087000"/>
          </a:xfrm>
          <a:prstGeom prst="rect">
            <a:avLst/>
          </a:prstGeom>
        </p:spPr>
        <p:txBody>
          <a:bodyPr anchorCtr="0" anchor="ctr" bIns="182875" lIns="91425" spcFirstLastPara="1" rIns="91425" wrap="square" tIns="182875">
            <a:noAutofit/>
          </a:bodyPr>
          <a:lstStyle/>
          <a:p>
            <a:pPr indent="0" lvl="0" marL="0" rtl="0" algn="l">
              <a:spcBef>
                <a:spcPts val="0"/>
              </a:spcBef>
              <a:spcAft>
                <a:spcPts val="0"/>
              </a:spcAft>
              <a:buNone/>
            </a:pPr>
            <a:r>
              <a:rPr lang="en-US" sz="8000"/>
              <a:t>DATA</a:t>
            </a:r>
            <a:endParaRPr sz="8000"/>
          </a:p>
        </p:txBody>
      </p:sp>
      <p:sp>
        <p:nvSpPr>
          <p:cNvPr id="213" name="Google Shape;213;g2d7ca11c388_0_13"/>
          <p:cNvSpPr/>
          <p:nvPr>
            <p:ph idx="2" type="pic"/>
          </p:nvPr>
        </p:nvSpPr>
        <p:spPr>
          <a:xfrm>
            <a:off x="457200" y="670560"/>
            <a:ext cx="11267400" cy="2139600"/>
          </a:xfrm>
          <a:prstGeom prst="rect">
            <a:avLst/>
          </a:prstGeom>
        </p:spPr>
      </p:sp>
      <p:sp>
        <p:nvSpPr>
          <p:cNvPr id="214" name="Google Shape;214;g2d7ca11c388_0_13"/>
          <p:cNvSpPr txBox="1"/>
          <p:nvPr>
            <p:ph idx="1" type="body"/>
          </p:nvPr>
        </p:nvSpPr>
        <p:spPr>
          <a:xfrm>
            <a:off x="4305827" y="2878091"/>
            <a:ext cx="7418700" cy="3440400"/>
          </a:xfrm>
          <a:prstGeom prst="rect">
            <a:avLst/>
          </a:prstGeom>
        </p:spPr>
        <p:txBody>
          <a:bodyPr anchorCtr="0" anchor="ctr" bIns="45700" lIns="91425" spcFirstLastPara="1" rIns="91425" wrap="square" tIns="45700">
            <a:normAutofit/>
          </a:bodyPr>
          <a:lstStyle/>
          <a:p>
            <a:pPr indent="-342385" lvl="0" marL="457200" rtl="0" algn="l">
              <a:lnSpc>
                <a:spcPct val="115000"/>
              </a:lnSpc>
              <a:spcBef>
                <a:spcPts val="1200"/>
              </a:spcBef>
              <a:spcAft>
                <a:spcPts val="0"/>
              </a:spcAft>
              <a:buClr>
                <a:schemeClr val="dk1"/>
              </a:buClr>
              <a:buSzPts val="1792"/>
              <a:buChar char="●"/>
            </a:pPr>
            <a:r>
              <a:rPr b="1" lang="en-US" sz="1791">
                <a:solidFill>
                  <a:schemeClr val="dk1"/>
                </a:solidFill>
              </a:rPr>
              <a:t>Kaggle Dataset</a:t>
            </a:r>
            <a:r>
              <a:rPr lang="en-US" sz="1791">
                <a:solidFill>
                  <a:schemeClr val="dk1"/>
                </a:solidFill>
              </a:rPr>
              <a:t>: From Kaggle, this cardiovascular disease dataset includes key health metrics like blood pressure, cholesterol, and lifestyle factors, ideal for training models to predict Ozempic qualifications.</a:t>
            </a:r>
            <a:endParaRPr sz="1791">
              <a:solidFill>
                <a:schemeClr val="dk1"/>
              </a:solidFill>
            </a:endParaRPr>
          </a:p>
          <a:p>
            <a:pPr indent="-342385" lvl="0" marL="457200" rtl="0" algn="l">
              <a:lnSpc>
                <a:spcPct val="115000"/>
              </a:lnSpc>
              <a:spcBef>
                <a:spcPts val="0"/>
              </a:spcBef>
              <a:spcAft>
                <a:spcPts val="0"/>
              </a:spcAft>
              <a:buClr>
                <a:schemeClr val="dk1"/>
              </a:buClr>
              <a:buSzPts val="1792"/>
              <a:buChar char="●"/>
            </a:pPr>
            <a:r>
              <a:rPr b="1" lang="en-US" sz="1791">
                <a:solidFill>
                  <a:schemeClr val="dk1"/>
                </a:solidFill>
              </a:rPr>
              <a:t>Key Health Metrics</a:t>
            </a:r>
            <a:r>
              <a:rPr lang="en-US" sz="1791">
                <a:solidFill>
                  <a:schemeClr val="dk1"/>
                </a:solidFill>
              </a:rPr>
              <a:t>: The dataset features critical health indicators like age, blood pressure, cholesterol, glucose levels, and physical activity, directly influencing Ozempic qualification.</a:t>
            </a:r>
            <a:endParaRPr sz="1791">
              <a:solidFill>
                <a:schemeClr val="dk1"/>
              </a:solidFill>
            </a:endParaRPr>
          </a:p>
          <a:p>
            <a:pPr indent="-342385" lvl="0" marL="457200" rtl="0" algn="l">
              <a:lnSpc>
                <a:spcPct val="115000"/>
              </a:lnSpc>
              <a:spcBef>
                <a:spcPts val="0"/>
              </a:spcBef>
              <a:spcAft>
                <a:spcPts val="0"/>
              </a:spcAft>
              <a:buClr>
                <a:schemeClr val="dk1"/>
              </a:buClr>
              <a:buSzPts val="1792"/>
              <a:buChar char="●"/>
            </a:pPr>
            <a:r>
              <a:rPr b="1" lang="en-US" sz="1791">
                <a:solidFill>
                  <a:schemeClr val="dk1"/>
                </a:solidFill>
              </a:rPr>
              <a:t>Comorbidity Focus</a:t>
            </a:r>
            <a:r>
              <a:rPr lang="en-US" sz="1791">
                <a:solidFill>
                  <a:schemeClr val="dk1"/>
                </a:solidFill>
              </a:rPr>
              <a:t>: Tracks lifestyle factors (smoking, alcohol use) and existing conditions like cardiovascular disease, which are essential for evaluating metabolic risks and determining eligibility for Ozempic.</a:t>
            </a:r>
            <a:endParaRPr sz="1791">
              <a:solidFill>
                <a:schemeClr val="dk1"/>
              </a:solidFill>
            </a:endParaRPr>
          </a:p>
          <a:p>
            <a:pPr indent="0" lvl="0" marL="0" rtl="0" algn="l">
              <a:spcBef>
                <a:spcPts val="1200"/>
              </a:spcBef>
              <a:spcAft>
                <a:spcPts val="600"/>
              </a:spcAft>
              <a:buNone/>
            </a:pPr>
            <a:r>
              <a:t/>
            </a:r>
            <a:endParaRPr/>
          </a:p>
        </p:txBody>
      </p:sp>
      <p:pic>
        <p:nvPicPr>
          <p:cNvPr id="215" name="Google Shape;215;g2d7ca11c388_0_13"/>
          <p:cNvPicPr preferRelativeResize="0"/>
          <p:nvPr/>
        </p:nvPicPr>
        <p:blipFill rotWithShape="1">
          <a:blip r:embed="rId3">
            <a:alphaModFix/>
          </a:blip>
          <a:srcRect b="50231" l="0" r="0" t="0"/>
          <a:stretch/>
        </p:blipFill>
        <p:spPr>
          <a:xfrm>
            <a:off x="457200" y="725204"/>
            <a:ext cx="11267401" cy="203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6"/>
          <p:cNvSpPr txBox="1"/>
          <p:nvPr>
            <p:ph type="title"/>
          </p:nvPr>
        </p:nvSpPr>
        <p:spPr>
          <a:xfrm>
            <a:off x="457200" y="690880"/>
            <a:ext cx="1126744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2800"/>
              <a:buFont typeface="Gill Sans"/>
              <a:buNone/>
            </a:pPr>
            <a:r>
              <a:rPr lang="en-US"/>
              <a:t>CLASSIFICATION REPORT 1  -  PRE-OPTIMIZATION</a:t>
            </a:r>
            <a:endParaRPr/>
          </a:p>
        </p:txBody>
      </p:sp>
      <p:sp>
        <p:nvSpPr>
          <p:cNvPr id="221" name="Google Shape;221;p6"/>
          <p:cNvSpPr txBox="1"/>
          <p:nvPr>
            <p:ph idx="2" type="body"/>
          </p:nvPr>
        </p:nvSpPr>
        <p:spPr>
          <a:xfrm>
            <a:off x="7993253" y="1987390"/>
            <a:ext cx="3731400" cy="3633000"/>
          </a:xfrm>
          <a:prstGeom prst="rect">
            <a:avLst/>
          </a:prstGeom>
          <a:noFill/>
          <a:ln>
            <a:noFill/>
          </a:ln>
        </p:spPr>
        <p:txBody>
          <a:bodyPr anchorCtr="0" anchor="t" bIns="45700" lIns="91425" spcFirstLastPara="1" rIns="91425" wrap="square" tIns="45700">
            <a:noAutofit/>
          </a:bodyPr>
          <a:lstStyle/>
          <a:p>
            <a:pPr indent="-155956" lvl="0" marL="0" rtl="0" algn="l">
              <a:spcBef>
                <a:spcPts val="960"/>
              </a:spcBef>
              <a:spcAft>
                <a:spcPts val="0"/>
              </a:spcAft>
              <a:buSzPts val="2456"/>
              <a:buFont typeface="Noto Sans Symbols"/>
              <a:buChar char="◼"/>
            </a:pPr>
            <a:r>
              <a:rPr b="1" lang="en-US" sz="1400">
                <a:solidFill>
                  <a:schemeClr val="dk1"/>
                </a:solidFill>
              </a:rPr>
              <a:t>Pre-Optimization</a:t>
            </a:r>
            <a:r>
              <a:rPr lang="en-US" sz="1400">
                <a:solidFill>
                  <a:schemeClr val="dk1"/>
                </a:solidFill>
              </a:rPr>
              <a:t>: Our group trained a RandomForest model to predict if individuals qualify for Ozempic using basic demographic and health features. The chart shows two groups: </a:t>
            </a:r>
            <a:r>
              <a:rPr i="1" lang="en-US" sz="1400">
                <a:solidFill>
                  <a:schemeClr val="dk1"/>
                </a:solidFill>
              </a:rPr>
              <a:t>Qualifies</a:t>
            </a:r>
            <a:r>
              <a:rPr lang="en-US" sz="1400">
                <a:solidFill>
                  <a:schemeClr val="dk1"/>
                </a:solidFill>
              </a:rPr>
              <a:t> and </a:t>
            </a:r>
            <a:r>
              <a:rPr i="1" lang="en-US" sz="1400">
                <a:solidFill>
                  <a:schemeClr val="dk1"/>
                </a:solidFill>
              </a:rPr>
              <a:t>Does Not Qualify</a:t>
            </a:r>
            <a:r>
              <a:rPr lang="en-US" sz="1400">
                <a:solidFill>
                  <a:schemeClr val="dk1"/>
                </a:solidFill>
              </a:rPr>
              <a:t>.</a:t>
            </a:r>
            <a:endParaRPr sz="1400">
              <a:solidFill>
                <a:schemeClr val="dk1"/>
              </a:solidFill>
            </a:endParaRPr>
          </a:p>
          <a:p>
            <a:pPr indent="-155956" lvl="0" marL="0" rtl="0" algn="l">
              <a:spcBef>
                <a:spcPts val="960"/>
              </a:spcBef>
              <a:spcAft>
                <a:spcPts val="0"/>
              </a:spcAft>
              <a:buSzPts val="2456"/>
              <a:buFont typeface="Noto Sans Symbols"/>
              <a:buChar char="◼"/>
            </a:pPr>
            <a:r>
              <a:rPr b="1" lang="en-US" sz="1400">
                <a:solidFill>
                  <a:schemeClr val="dk1"/>
                </a:solidFill>
              </a:rPr>
              <a:t>Model Performance</a:t>
            </a:r>
            <a:r>
              <a:rPr lang="en-US" sz="1400">
                <a:solidFill>
                  <a:schemeClr val="dk1"/>
                </a:solidFill>
              </a:rPr>
              <a:t>: The initial model achieved 69% accuracy, with the </a:t>
            </a:r>
            <a:r>
              <a:rPr i="1" lang="en-US" sz="1400">
                <a:solidFill>
                  <a:schemeClr val="dk1"/>
                </a:solidFill>
              </a:rPr>
              <a:t>Does Not Qualify</a:t>
            </a:r>
            <a:r>
              <a:rPr lang="en-US" sz="1400">
                <a:solidFill>
                  <a:schemeClr val="dk1"/>
                </a:solidFill>
              </a:rPr>
              <a:t> group having a higher precision but lower recall, while the </a:t>
            </a:r>
            <a:r>
              <a:rPr i="1" lang="en-US" sz="1400">
                <a:solidFill>
                  <a:schemeClr val="dk1"/>
                </a:solidFill>
              </a:rPr>
              <a:t>Qualifies</a:t>
            </a:r>
            <a:r>
              <a:rPr lang="en-US" sz="1400">
                <a:solidFill>
                  <a:schemeClr val="dk1"/>
                </a:solidFill>
              </a:rPr>
              <a:t> group had the opposite. The model needed more advanced feature engineering to enhance prediction accuracy.</a:t>
            </a:r>
            <a:endParaRPr sz="1400">
              <a:solidFill>
                <a:schemeClr val="dk1"/>
              </a:solidFill>
            </a:endParaRPr>
          </a:p>
          <a:p>
            <a:pPr indent="-155956" lvl="0" marL="0" rtl="0" algn="l">
              <a:spcBef>
                <a:spcPts val="960"/>
              </a:spcBef>
              <a:spcAft>
                <a:spcPts val="0"/>
              </a:spcAft>
              <a:buSzPts val="2456"/>
              <a:buFont typeface="Noto Sans Symbols"/>
              <a:buChar char="◼"/>
            </a:pPr>
            <a:r>
              <a:rPr b="1" lang="en-US" sz="1400">
                <a:solidFill>
                  <a:schemeClr val="dk1"/>
                </a:solidFill>
              </a:rPr>
              <a:t>Next Steps</a:t>
            </a:r>
            <a:r>
              <a:rPr lang="en-US" sz="1400">
                <a:solidFill>
                  <a:schemeClr val="dk1"/>
                </a:solidFill>
              </a:rPr>
              <a:t>: To optimize the model, we introduced more advanced feature engineering techniques to improve the model's performance.</a:t>
            </a:r>
            <a:endParaRPr sz="1400">
              <a:solidFill>
                <a:schemeClr val="dk1"/>
              </a:solidFill>
            </a:endParaRPr>
          </a:p>
          <a:p>
            <a:pPr indent="0" lvl="0" marL="0" rtl="0" algn="l">
              <a:spcBef>
                <a:spcPts val="960"/>
              </a:spcBef>
              <a:spcAft>
                <a:spcPts val="0"/>
              </a:spcAft>
              <a:buNone/>
            </a:pPr>
            <a:r>
              <a:t/>
            </a:r>
            <a:endParaRPr b="1" sz="1600">
              <a:solidFill>
                <a:schemeClr val="dk1"/>
              </a:solidFill>
            </a:endParaRPr>
          </a:p>
          <a:p>
            <a:pPr indent="0" lvl="0" marL="0" rtl="0" algn="l">
              <a:spcBef>
                <a:spcPts val="960"/>
              </a:spcBef>
              <a:spcAft>
                <a:spcPts val="0"/>
              </a:spcAft>
              <a:buNone/>
            </a:pPr>
            <a:r>
              <a:t/>
            </a:r>
            <a:endParaRPr/>
          </a:p>
        </p:txBody>
      </p:sp>
      <p:pic>
        <p:nvPicPr>
          <p:cNvPr descr="A graph with different colored bars&#10;&#10;Description automatically generated with medium confidence" id="222" name="Google Shape;222;p6"/>
          <p:cNvPicPr preferRelativeResize="0"/>
          <p:nvPr>
            <p:ph idx="1" type="body"/>
          </p:nvPr>
        </p:nvPicPr>
        <p:blipFill rotWithShape="1">
          <a:blip r:embed="rId3">
            <a:alphaModFix/>
          </a:blip>
          <a:srcRect b="0" l="0" r="0" t="0"/>
          <a:stretch/>
        </p:blipFill>
        <p:spPr>
          <a:xfrm>
            <a:off x="245975" y="2317750"/>
            <a:ext cx="7530300" cy="376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7"/>
          <p:cNvSpPr txBox="1"/>
          <p:nvPr>
            <p:ph type="title"/>
          </p:nvPr>
        </p:nvSpPr>
        <p:spPr>
          <a:xfrm>
            <a:off x="457200" y="690880"/>
            <a:ext cx="1126744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2800"/>
              <a:buFont typeface="Gill Sans"/>
              <a:buNone/>
            </a:pPr>
            <a:r>
              <a:rPr lang="en-US"/>
              <a:t>CLASSIFICATION REPORT II  -  OPTIMIZED MODEL</a:t>
            </a:r>
            <a:endParaRPr/>
          </a:p>
        </p:txBody>
      </p:sp>
      <p:sp>
        <p:nvSpPr>
          <p:cNvPr id="229" name="Google Shape;229;p7"/>
          <p:cNvSpPr txBox="1"/>
          <p:nvPr>
            <p:ph idx="2" type="body"/>
          </p:nvPr>
        </p:nvSpPr>
        <p:spPr>
          <a:xfrm>
            <a:off x="7993253" y="2037090"/>
            <a:ext cx="3731400" cy="3633000"/>
          </a:xfrm>
          <a:prstGeom prst="rect">
            <a:avLst/>
          </a:prstGeom>
          <a:noFill/>
          <a:ln>
            <a:noFill/>
          </a:ln>
        </p:spPr>
        <p:txBody>
          <a:bodyPr anchorCtr="0" anchor="t" bIns="45700" lIns="91425" spcFirstLastPara="1" rIns="91425" wrap="square" tIns="45700">
            <a:noAutofit/>
          </a:bodyPr>
          <a:lstStyle/>
          <a:p>
            <a:pPr indent="-175006" lvl="0" marL="0" rtl="0" algn="l">
              <a:spcBef>
                <a:spcPts val="960"/>
              </a:spcBef>
              <a:spcAft>
                <a:spcPts val="0"/>
              </a:spcAft>
              <a:buSzPts val="2756"/>
              <a:buFont typeface="Noto Sans Symbols"/>
              <a:buChar char="◼"/>
            </a:pPr>
            <a:r>
              <a:rPr b="1" lang="en-US" sz="1400">
                <a:solidFill>
                  <a:schemeClr val="dk1"/>
                </a:solidFill>
              </a:rPr>
              <a:t>Model Optimization</a:t>
            </a:r>
            <a:r>
              <a:rPr lang="en-US" sz="1400">
                <a:solidFill>
                  <a:schemeClr val="dk1"/>
                </a:solidFill>
              </a:rPr>
              <a:t>: We enhanced the RandomForest model by adding advanced features like BMI categories, blood pressure range, risk score, comorbidity flag, and interaction features (cholesterol-glucose, smoke-alco).</a:t>
            </a:r>
            <a:endParaRPr sz="1400">
              <a:solidFill>
                <a:schemeClr val="dk1"/>
              </a:solidFill>
            </a:endParaRPr>
          </a:p>
          <a:p>
            <a:pPr indent="-175006" lvl="0" marL="0" rtl="0" algn="l">
              <a:spcBef>
                <a:spcPts val="960"/>
              </a:spcBef>
              <a:spcAft>
                <a:spcPts val="0"/>
              </a:spcAft>
              <a:buSzPts val="2756"/>
              <a:buFont typeface="Noto Sans Symbols"/>
              <a:buChar char="◼"/>
            </a:pPr>
            <a:r>
              <a:rPr b="1" lang="en-US" sz="1400">
                <a:solidFill>
                  <a:schemeClr val="dk1"/>
                </a:solidFill>
              </a:rPr>
              <a:t>Model Performance</a:t>
            </a:r>
            <a:r>
              <a:rPr lang="en-US" sz="1400">
                <a:solidFill>
                  <a:schemeClr val="dk1"/>
                </a:solidFill>
              </a:rPr>
              <a:t>: The optimized model achieved 96% accuracy, with high precision and recall for both classes.</a:t>
            </a:r>
            <a:endParaRPr sz="1400">
              <a:solidFill>
                <a:schemeClr val="dk1"/>
              </a:solidFill>
            </a:endParaRPr>
          </a:p>
          <a:p>
            <a:pPr indent="-175006" lvl="0" marL="0" rtl="0" algn="l">
              <a:spcBef>
                <a:spcPts val="960"/>
              </a:spcBef>
              <a:spcAft>
                <a:spcPts val="0"/>
              </a:spcAft>
              <a:buSzPts val="2756"/>
              <a:buFont typeface="Noto Sans Symbols"/>
              <a:buChar char="◼"/>
            </a:pPr>
            <a:r>
              <a:rPr b="1" lang="en-US" sz="1400">
                <a:solidFill>
                  <a:schemeClr val="dk1"/>
                </a:solidFill>
              </a:rPr>
              <a:t>Evaluation Results</a:t>
            </a:r>
            <a:r>
              <a:rPr lang="en-US" sz="1400">
                <a:solidFill>
                  <a:schemeClr val="dk1"/>
                </a:solidFill>
              </a:rPr>
              <a:t>: Precision, recall, and f1-score for both classes were excellent, around 0.96.</a:t>
            </a:r>
            <a:endParaRPr sz="1400">
              <a:solidFill>
                <a:schemeClr val="dk1"/>
              </a:solidFill>
            </a:endParaRPr>
          </a:p>
          <a:p>
            <a:pPr indent="-175006" lvl="0" marL="0" rtl="0" algn="l">
              <a:spcBef>
                <a:spcPts val="960"/>
              </a:spcBef>
              <a:spcAft>
                <a:spcPts val="0"/>
              </a:spcAft>
              <a:buSzPts val="2756"/>
              <a:buFont typeface="Noto Sans Symbols"/>
              <a:buChar char="◼"/>
            </a:pPr>
            <a:r>
              <a:rPr b="1" lang="en-US" sz="1400">
                <a:solidFill>
                  <a:schemeClr val="dk1"/>
                </a:solidFill>
              </a:rPr>
              <a:t>Next Steps</a:t>
            </a:r>
            <a:r>
              <a:rPr lang="en-US" sz="1400">
                <a:solidFill>
                  <a:schemeClr val="dk1"/>
                </a:solidFill>
              </a:rPr>
              <a:t>: The optimized model was saved as a </a:t>
            </a:r>
            <a:r>
              <a:rPr b="1" lang="en-US" sz="1400">
                <a:solidFill>
                  <a:schemeClr val="dk1"/>
                </a:solidFill>
              </a:rPr>
              <a:t>.pkl</a:t>
            </a:r>
            <a:r>
              <a:rPr lang="en-US" sz="1400">
                <a:solidFill>
                  <a:schemeClr val="dk1"/>
                </a:solidFill>
              </a:rPr>
              <a:t> file for future use.</a:t>
            </a:r>
            <a:endParaRPr b="1" sz="1700">
              <a:solidFill>
                <a:schemeClr val="dk1"/>
              </a:solidFill>
            </a:endParaRPr>
          </a:p>
        </p:txBody>
      </p:sp>
      <p:pic>
        <p:nvPicPr>
          <p:cNvPr id="230" name="Google Shape;230;p7"/>
          <p:cNvPicPr preferRelativeResize="0"/>
          <p:nvPr/>
        </p:nvPicPr>
        <p:blipFill>
          <a:blip r:embed="rId3">
            <a:alphaModFix/>
          </a:blip>
          <a:stretch>
            <a:fillRect/>
          </a:stretch>
        </p:blipFill>
        <p:spPr>
          <a:xfrm>
            <a:off x="300350" y="2325650"/>
            <a:ext cx="7418649" cy="3844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8"/>
          <p:cNvSpPr txBox="1"/>
          <p:nvPr>
            <p:ph type="title"/>
          </p:nvPr>
        </p:nvSpPr>
        <p:spPr>
          <a:xfrm>
            <a:off x="457200" y="690880"/>
            <a:ext cx="1126744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2800"/>
              <a:buFont typeface="Gill Sans"/>
              <a:buNone/>
            </a:pPr>
            <a:r>
              <a:rPr lang="en-US"/>
              <a:t>IMPORTANCE OF PREDICTING PRESCRIPTION OF OZEMPIC</a:t>
            </a:r>
            <a:endParaRPr/>
          </a:p>
        </p:txBody>
      </p:sp>
      <p:sp>
        <p:nvSpPr>
          <p:cNvPr id="237" name="Google Shape;237;p8"/>
          <p:cNvSpPr txBox="1"/>
          <p:nvPr>
            <p:ph idx="1" type="body"/>
          </p:nvPr>
        </p:nvSpPr>
        <p:spPr>
          <a:xfrm>
            <a:off x="457200" y="2396212"/>
            <a:ext cx="3657600" cy="3633000"/>
          </a:xfrm>
          <a:prstGeom prst="rect">
            <a:avLst/>
          </a:prstGeom>
          <a:noFill/>
          <a:ln>
            <a:noFill/>
          </a:ln>
        </p:spPr>
        <p:txBody>
          <a:bodyPr anchorCtr="0" anchor="t" bIns="45700" lIns="91425" spcFirstLastPara="1" rIns="91425" wrap="square" tIns="45700">
            <a:normAutofit lnSpcReduction="20000"/>
          </a:bodyPr>
          <a:lstStyle/>
          <a:p>
            <a:pPr indent="-104174" lvl="0" marL="0" rtl="0" algn="l">
              <a:lnSpc>
                <a:spcPct val="115000"/>
              </a:lnSpc>
              <a:spcBef>
                <a:spcPts val="1200"/>
              </a:spcBef>
              <a:spcAft>
                <a:spcPts val="0"/>
              </a:spcAft>
              <a:buSzPts val="1641"/>
              <a:buFont typeface="Arial"/>
              <a:buChar char="◼"/>
            </a:pPr>
            <a:r>
              <a:rPr lang="en-US" sz="1400">
                <a:solidFill>
                  <a:schemeClr val="dk1"/>
                </a:solidFill>
              </a:rPr>
              <a:t>The chart ranks feature importance for predicting Ozempic qualification using a RandomForest model.</a:t>
            </a:r>
            <a:endParaRPr sz="1400">
              <a:solidFill>
                <a:schemeClr val="dk1"/>
              </a:solidFill>
            </a:endParaRPr>
          </a:p>
          <a:p>
            <a:pPr indent="-104174" lvl="0" marL="0" rtl="0" algn="l">
              <a:lnSpc>
                <a:spcPct val="115000"/>
              </a:lnSpc>
              <a:spcBef>
                <a:spcPts val="0"/>
              </a:spcBef>
              <a:spcAft>
                <a:spcPts val="0"/>
              </a:spcAft>
              <a:buSzPts val="1641"/>
              <a:buFont typeface="Arial"/>
              <a:buChar char="◼"/>
            </a:pPr>
            <a:r>
              <a:rPr lang="en-US" sz="1400">
                <a:solidFill>
                  <a:schemeClr val="dk1"/>
                </a:solidFill>
              </a:rPr>
              <a:t>Top features: BMI Category - Normal, Activity Level, and High Blood </a:t>
            </a:r>
            <a:r>
              <a:rPr lang="en-US" sz="1400">
                <a:solidFill>
                  <a:schemeClr val="dk1"/>
                </a:solidFill>
              </a:rPr>
              <a:t>Pressure</a:t>
            </a:r>
            <a:r>
              <a:rPr lang="en-US" sz="1400">
                <a:solidFill>
                  <a:schemeClr val="dk1"/>
                </a:solidFill>
              </a:rPr>
              <a:t> are most important, with BMI Normal being key due to its potential to disqualify individuals from eligibility.</a:t>
            </a:r>
            <a:endParaRPr sz="1400">
              <a:solidFill>
                <a:schemeClr val="dk1"/>
              </a:solidFill>
            </a:endParaRPr>
          </a:p>
          <a:p>
            <a:pPr indent="-104174" lvl="0" marL="0" rtl="0" algn="l">
              <a:lnSpc>
                <a:spcPct val="115000"/>
              </a:lnSpc>
              <a:spcBef>
                <a:spcPts val="0"/>
              </a:spcBef>
              <a:spcAft>
                <a:spcPts val="0"/>
              </a:spcAft>
              <a:buSzPts val="1641"/>
              <a:buFont typeface="Arial"/>
              <a:buChar char="◼"/>
            </a:pPr>
            <a:r>
              <a:rPr lang="en-US" sz="1400">
                <a:solidFill>
                  <a:schemeClr val="dk1"/>
                </a:solidFill>
              </a:rPr>
              <a:t>Important features: Cholesterol, BMI Category (Obese), Systolic BP, and Glucose are significant.</a:t>
            </a:r>
            <a:endParaRPr sz="1400">
              <a:solidFill>
                <a:schemeClr val="dk1"/>
              </a:solidFill>
            </a:endParaRPr>
          </a:p>
          <a:p>
            <a:pPr indent="-104174" lvl="0" marL="0" rtl="0" algn="l">
              <a:lnSpc>
                <a:spcPct val="115000"/>
              </a:lnSpc>
              <a:spcBef>
                <a:spcPts val="0"/>
              </a:spcBef>
              <a:spcAft>
                <a:spcPts val="0"/>
              </a:spcAft>
              <a:buSzPts val="1641"/>
              <a:buFont typeface="Arial"/>
              <a:buChar char="◼"/>
            </a:pPr>
            <a:r>
              <a:rPr lang="en-US" sz="1400">
                <a:solidFill>
                  <a:schemeClr val="dk1"/>
                </a:solidFill>
              </a:rPr>
              <a:t>Additional insights: BP Category (Hypertension), Diastolic BP, and BMI Category (Underweight) have lower impact, with Cardiovascular Problems, Smoke, and other health features being less influential.</a:t>
            </a:r>
            <a:endParaRPr sz="1400">
              <a:solidFill>
                <a:schemeClr val="dk1"/>
              </a:solidFill>
            </a:endParaRPr>
          </a:p>
        </p:txBody>
      </p:sp>
      <p:pic>
        <p:nvPicPr>
          <p:cNvPr id="238" name="Google Shape;238;p8"/>
          <p:cNvPicPr preferRelativeResize="0"/>
          <p:nvPr/>
        </p:nvPicPr>
        <p:blipFill>
          <a:blip r:embed="rId3">
            <a:alphaModFix/>
          </a:blip>
          <a:stretch>
            <a:fillRect/>
          </a:stretch>
        </p:blipFill>
        <p:spPr>
          <a:xfrm>
            <a:off x="4222100" y="1873150"/>
            <a:ext cx="7345899" cy="4897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2025-01-10T00:23:23Z</dcterms:created>
  <dc:creator>pangzoo2010@gmail.com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