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embeddedFontLst>
    <p:embeddedFont>
      <p:font typeface="Technika" panose="020B0604020202020204" charset="-18"/>
      <p:regular r:id="rId14"/>
      <p:bold r:id="rId15"/>
      <p:italic r:id="rId16"/>
      <p:boldItalic r:id="rId17"/>
    </p:embeddedFont>
    <p:embeddedFont>
      <p:font typeface="Technika-Bold" panose="00000600000000000000" charset="-18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3"/>
            <a:ext cx="13435584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800002"/>
            <a:ext cx="10315592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1" y="3441733"/>
            <a:ext cx="10315591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4" y="274320"/>
            <a:ext cx="2365085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3435584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2" y="274321"/>
            <a:ext cx="2360815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800002"/>
            <a:ext cx="10315592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1" y="3441733"/>
            <a:ext cx="10315591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800000"/>
            <a:ext cx="10392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39999" y="3059766"/>
            <a:ext cx="10392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9597" y="1800001"/>
            <a:ext cx="102624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756855" y="368300"/>
            <a:ext cx="9184943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270000"/>
            <a:ext cx="11472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0" y="1440001"/>
            <a:ext cx="103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2880000"/>
            <a:ext cx="10392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2" y="274321"/>
            <a:ext cx="2360815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75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metacentrum.cz/wiki/About_scheduling_system" TargetMode="External"/><Relationship Id="rId3" Type="http://schemas.openxmlformats.org/officeDocument/2006/relationships/hyperlink" Target="https://docs.metacentrum.cz/access/log-in/" TargetMode="External"/><Relationship Id="rId7" Type="http://schemas.openxmlformats.org/officeDocument/2006/relationships/hyperlink" Target="https://wiki.metacentrum.cz/w/images/9/9f/Quickstart-pbspro-small.pdf" TargetMode="External"/><Relationship Id="rId2" Type="http://schemas.openxmlformats.org/officeDocument/2006/relationships/hyperlink" Target="https://metavo.metacentrum.cz/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metacentrum.cz/wiki/Pruvodce_pro_zacatecniky" TargetMode="External"/><Relationship Id="rId5" Type="http://schemas.openxmlformats.org/officeDocument/2006/relationships/hyperlink" Target="https://docs.metacentrum.cz/basics/jobs/" TargetMode="External"/><Relationship Id="rId4" Type="http://schemas.openxmlformats.org/officeDocument/2006/relationships/hyperlink" Target="https://metavo.metacentrum.cz/pbsmon2/qsub_pbspr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eta@cesnet.cz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metacentrum.cz/wiki/Prace_s_daty" TargetMode="External"/><Relationship Id="rId2" Type="http://schemas.openxmlformats.org/officeDocument/2006/relationships/hyperlink" Target="https://docs.metacentrum.cz/access/log-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etavo.metacentrum.cz/pbsmon2/qsub_pbspr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metacentrum.cz/wiki/Pruvodce_pro_zacatecniky" TargetMode="External"/><Relationship Id="rId2" Type="http://schemas.openxmlformats.org/officeDocument/2006/relationships/hyperlink" Target="https://docs.metacentrum.cz/basics/job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Metacentrum</a:t>
            </a:r>
            <a:endParaRPr lang="en-US" dirty="0"/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ČVUT </a:t>
            </a:r>
            <a:r>
              <a:rPr lang="cs-CZ" dirty="0" err="1"/>
              <a:t>FSv</a:t>
            </a:r>
            <a:r>
              <a:rPr lang="cs-CZ" dirty="0"/>
              <a:t> Katedra fyziky – skupina aplikované optiky</a:t>
            </a:r>
          </a:p>
          <a:p>
            <a:r>
              <a:rPr lang="cs-CZ" dirty="0"/>
              <a:t>Ing. Jindřich Brzobohatý</a:t>
            </a:r>
          </a:p>
          <a:p>
            <a:r>
              <a:rPr lang="cs-CZ" dirty="0"/>
              <a:t>7.6.2024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65066E-F3D8-4F3E-8DF4-AD2DBF78A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9E3A4B6-C748-4CC3-9256-FDF1C9503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obsah 5">
            <a:extLst>
              <a:ext uri="{FF2B5EF4-FFF2-40B4-BE49-F238E27FC236}">
                <a16:creationId xmlns:a16="http://schemas.microsoft.com/office/drawing/2014/main" id="{232ADF0D-141E-4B15-9E46-0EFF07459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91659" y="464864"/>
            <a:ext cx="7473487" cy="6690169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CABEB4C7-E6E8-4F2A-854A-883D992E4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0328" y="434076"/>
            <a:ext cx="7502458" cy="67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6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379033-5BC8-4F03-BE09-DCE896667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4000" y="329410"/>
            <a:ext cx="10315592" cy="1446663"/>
          </a:xfrm>
        </p:spPr>
        <p:txBody>
          <a:bodyPr/>
          <a:lstStyle/>
          <a:p>
            <a:r>
              <a:rPr lang="cs-CZ" dirty="0"/>
              <a:t>.</a:t>
            </a:r>
            <a:r>
              <a:rPr lang="cs-CZ" dirty="0" err="1"/>
              <a:t>sh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+ python skript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DF71B6F-55F2-40B1-B878-4B665D043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6002D8A-ADE9-407B-B2C9-5B31CEA42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62" y="1214998"/>
            <a:ext cx="12515779" cy="6087501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C4831F33-B311-41D9-BF0A-88904F0E2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725" y="5056183"/>
            <a:ext cx="5659592" cy="1085973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14D976F5-09E2-4F74-BDCC-B8647418645F}"/>
              </a:ext>
            </a:extLst>
          </p:cNvPr>
          <p:cNvSpPr txBox="1"/>
          <p:nvPr/>
        </p:nvSpPr>
        <p:spPr>
          <a:xfrm>
            <a:off x="7403725" y="6752302"/>
            <a:ext cx="558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Chybové hlášení: test_vypoctu.e20157368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8B09624-C8A6-4A3B-B7F3-0D5097E0096F}"/>
              </a:ext>
            </a:extLst>
          </p:cNvPr>
          <p:cNvSpPr txBox="1"/>
          <p:nvPr/>
        </p:nvSpPr>
        <p:spPr>
          <a:xfrm>
            <a:off x="3090333" y="2201333"/>
            <a:ext cx="235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</a:rPr>
              <a:t>Info</a:t>
            </a:r>
            <a:r>
              <a:rPr lang="cs-CZ" dirty="0">
                <a:solidFill>
                  <a:srgbClr val="FF0000"/>
                </a:solidFill>
              </a:rPr>
              <a:t> o úloze na mail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1284349-C414-4C45-81B3-71CEDE0C9978}"/>
              </a:ext>
            </a:extLst>
          </p:cNvPr>
          <p:cNvSpPr txBox="1"/>
          <p:nvPr/>
        </p:nvSpPr>
        <p:spPr>
          <a:xfrm>
            <a:off x="3202046" y="1959034"/>
            <a:ext cx="235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Pojmenování úlohy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8F1BF1E-136A-400C-9F8C-7948809905DA}"/>
              </a:ext>
            </a:extLst>
          </p:cNvPr>
          <p:cNvSpPr txBox="1"/>
          <p:nvPr/>
        </p:nvSpPr>
        <p:spPr>
          <a:xfrm>
            <a:off x="3488266" y="1710852"/>
            <a:ext cx="380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Rezervace výpočetního času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3DBCCFEF-E2D9-4E36-A6BE-F544865BBCE0}"/>
              </a:ext>
            </a:extLst>
          </p:cNvPr>
          <p:cNvSpPr txBox="1"/>
          <p:nvPr/>
        </p:nvSpPr>
        <p:spPr>
          <a:xfrm>
            <a:off x="6125193" y="1434705"/>
            <a:ext cx="516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Rezervace vláken/procesorů/</a:t>
            </a:r>
            <a:r>
              <a:rPr lang="cs-CZ" dirty="0" err="1">
                <a:solidFill>
                  <a:srgbClr val="FF0000"/>
                </a:solidFill>
              </a:rPr>
              <a:t>ram</a:t>
            </a:r>
            <a:r>
              <a:rPr lang="cs-CZ" dirty="0">
                <a:solidFill>
                  <a:srgbClr val="FF0000"/>
                </a:solidFill>
              </a:rPr>
              <a:t>/</a:t>
            </a:r>
            <a:r>
              <a:rPr lang="cs-CZ" dirty="0" err="1">
                <a:solidFill>
                  <a:srgbClr val="FF0000"/>
                </a:solidFill>
              </a:rPr>
              <a:t>pamět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17C6E66-C54A-4E5E-B906-182133B39766}"/>
              </a:ext>
            </a:extLst>
          </p:cNvPr>
          <p:cNvSpPr txBox="1"/>
          <p:nvPr/>
        </p:nvSpPr>
        <p:spPr>
          <a:xfrm>
            <a:off x="4775200" y="2844622"/>
            <a:ext cx="235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Vyčištění clusteru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37B2BC34-E5E3-47DB-921A-D1F129093321}"/>
              </a:ext>
            </a:extLst>
          </p:cNvPr>
          <p:cNvSpPr txBox="1"/>
          <p:nvPr/>
        </p:nvSpPr>
        <p:spPr>
          <a:xfrm>
            <a:off x="4998626" y="3137622"/>
            <a:ext cx="307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Cesta k datům na úložišti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B3C7FEDA-A672-4F0C-B99D-8C4A228FD2C5}"/>
              </a:ext>
            </a:extLst>
          </p:cNvPr>
          <p:cNvSpPr txBox="1"/>
          <p:nvPr/>
        </p:nvSpPr>
        <p:spPr>
          <a:xfrm>
            <a:off x="8169018" y="4142927"/>
            <a:ext cx="361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Nastavená chybového hlášení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3B68DEE5-AF51-4D9F-B3AF-E3A96F662CB8}"/>
              </a:ext>
            </a:extLst>
          </p:cNvPr>
          <p:cNvSpPr txBox="1"/>
          <p:nvPr/>
        </p:nvSpPr>
        <p:spPr>
          <a:xfrm>
            <a:off x="4022983" y="4370435"/>
            <a:ext cx="41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Kopírování dat z uložiště na cluster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501F0E95-2C8E-4599-A896-E7D95B88092C}"/>
              </a:ext>
            </a:extLst>
          </p:cNvPr>
          <p:cNvSpPr txBox="1"/>
          <p:nvPr/>
        </p:nvSpPr>
        <p:spPr>
          <a:xfrm>
            <a:off x="2217371" y="4739767"/>
            <a:ext cx="41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</a:rPr>
              <a:t>Přepnití</a:t>
            </a:r>
            <a:r>
              <a:rPr lang="cs-CZ" dirty="0">
                <a:solidFill>
                  <a:srgbClr val="FF0000"/>
                </a:solidFill>
              </a:rPr>
              <a:t> adresáře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0DAC41C0-C35A-4188-875B-1C45127E5FE0}"/>
              </a:ext>
            </a:extLst>
          </p:cNvPr>
          <p:cNvSpPr txBox="1"/>
          <p:nvPr/>
        </p:nvSpPr>
        <p:spPr>
          <a:xfrm>
            <a:off x="2048038" y="5144650"/>
            <a:ext cx="41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Založení složky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03BA61AE-90D6-4671-9BD9-7E392D09262B}"/>
              </a:ext>
            </a:extLst>
          </p:cNvPr>
          <p:cNvSpPr txBox="1"/>
          <p:nvPr/>
        </p:nvSpPr>
        <p:spPr>
          <a:xfrm>
            <a:off x="3488266" y="5634025"/>
            <a:ext cx="41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Přidání modulů (MODULE AVAIL)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6751D892-CB10-47EB-BCED-A94753C39A25}"/>
              </a:ext>
            </a:extLst>
          </p:cNvPr>
          <p:cNvSpPr txBox="1"/>
          <p:nvPr/>
        </p:nvSpPr>
        <p:spPr>
          <a:xfrm>
            <a:off x="2194182" y="5965792"/>
            <a:ext cx="41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Vlastní práce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C863AB2-9E0B-49A4-A1F6-1E5428F1CE76}"/>
              </a:ext>
            </a:extLst>
          </p:cNvPr>
          <p:cNvSpPr txBox="1"/>
          <p:nvPr/>
        </p:nvSpPr>
        <p:spPr>
          <a:xfrm>
            <a:off x="4121055" y="6335124"/>
            <a:ext cx="41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Kopírování z clusteru do úložiště</a:t>
            </a:r>
          </a:p>
        </p:txBody>
      </p:sp>
    </p:spTree>
    <p:extLst>
      <p:ext uri="{BB962C8B-B14F-4D97-AF65-F5344CB8AC3E}">
        <p14:creationId xmlns:p14="http://schemas.microsoft.com/office/powerpoint/2010/main" val="381138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307229-2E7E-4CAC-9646-0327E2CEB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Zdroje: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AAB2BA-6992-4EC6-A6C4-73E3A7986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1" y="2880361"/>
            <a:ext cx="10315591" cy="3088640"/>
          </a:xfrm>
        </p:spPr>
        <p:txBody>
          <a:bodyPr>
            <a:normAutofit fontScale="85000" lnSpcReduction="10000"/>
          </a:bodyPr>
          <a:lstStyle/>
          <a:p>
            <a:r>
              <a:rPr lang="cs-CZ" sz="2800" dirty="0">
                <a:hlinkClick r:id="rId2"/>
              </a:rPr>
              <a:t>https://metavo.metacentrum.cz/cs/</a:t>
            </a:r>
            <a:endParaRPr lang="cs-CZ" dirty="0">
              <a:hlinkClick r:id="" action="ppaction://noaction"/>
            </a:endParaRPr>
          </a:p>
          <a:p>
            <a:r>
              <a:rPr lang="cs-CZ" dirty="0">
                <a:hlinkClick r:id="" action="ppaction://noaction"/>
              </a:rPr>
              <a:t>https://perun.cesnet.cz/fed/gui/</a:t>
            </a:r>
            <a:endParaRPr lang="cs-CZ" dirty="0"/>
          </a:p>
          <a:p>
            <a:r>
              <a:rPr lang="cs-CZ" dirty="0">
                <a:hlinkClick r:id="rId3"/>
              </a:rPr>
              <a:t>https://docs.metacentrum.cz/access/log-in/</a:t>
            </a:r>
            <a:endParaRPr lang="cs-CZ" dirty="0"/>
          </a:p>
          <a:p>
            <a:r>
              <a:rPr lang="cs-CZ" dirty="0">
                <a:hlinkClick r:id="rId4"/>
              </a:rPr>
              <a:t>https://metavo.metacentrum.cz/pbsmon2/qsub_pbspro</a:t>
            </a:r>
            <a:endParaRPr lang="cs-CZ" dirty="0"/>
          </a:p>
          <a:p>
            <a:r>
              <a:rPr lang="cs-CZ" sz="2800" dirty="0">
                <a:hlinkClick r:id="rId5"/>
              </a:rPr>
              <a:t>https://docs.metacentrum.cz/basics/jobs/</a:t>
            </a:r>
            <a:endParaRPr lang="cs-CZ" sz="2800" dirty="0"/>
          </a:p>
          <a:p>
            <a:r>
              <a:rPr lang="cs-CZ" sz="2800" dirty="0">
                <a:hlinkClick r:id="rId6"/>
              </a:rPr>
              <a:t>https://wiki.metacentrum.cz/wiki/Pruvodce_pro_zacatecniky</a:t>
            </a:r>
            <a:endParaRPr lang="cs-CZ" sz="2800" dirty="0"/>
          </a:p>
          <a:p>
            <a:r>
              <a:rPr lang="cs-CZ" dirty="0">
                <a:hlinkClick r:id="rId7"/>
              </a:rPr>
              <a:t>https://wiki.metacentrum.cz/w/images/9/9f/Quickstart-pbspro-small.pdf</a:t>
            </a:r>
            <a:endParaRPr lang="cs-CZ" dirty="0"/>
          </a:p>
          <a:p>
            <a:r>
              <a:rPr lang="cs-CZ" dirty="0">
                <a:hlinkClick r:id="rId8"/>
              </a:rPr>
              <a:t>https://wiki.metacentrum.cz/wiki/About_scheduling_system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272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54B9A4-DC61-4668-8F54-115E5BC2B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238" y="341591"/>
            <a:ext cx="10315592" cy="1446663"/>
          </a:xfrm>
        </p:spPr>
        <p:txBody>
          <a:bodyPr>
            <a:normAutofit/>
          </a:bodyPr>
          <a:lstStyle/>
          <a:p>
            <a:r>
              <a:rPr lang="cs-CZ" sz="4000" dirty="0"/>
              <a:t>https://metavo.metacentrum.cz/cs/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55F82FF-5294-4710-B04B-A22421933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838" r="36383" b="838"/>
          <a:stretch/>
        </p:blipFill>
        <p:spPr>
          <a:xfrm>
            <a:off x="6451600" y="1165592"/>
            <a:ext cx="6658230" cy="6064541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0C28C0F6-11F0-4312-80E0-9B08AFDCE8B9}"/>
              </a:ext>
            </a:extLst>
          </p:cNvPr>
          <p:cNvSpPr txBox="1"/>
          <p:nvPr/>
        </p:nvSpPr>
        <p:spPr>
          <a:xfrm>
            <a:off x="558800" y="1762854"/>
            <a:ext cx="798195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cs-CZ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árodním výpočetním prostředí </a:t>
            </a:r>
          </a:p>
          <a:p>
            <a:r>
              <a:rPr lang="cs-CZ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MetaVO</a:t>
            </a:r>
            <a:r>
              <a:rPr lang="cs-CZ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(2023)</a:t>
            </a:r>
            <a:r>
              <a:rPr lang="cs-CZ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endParaRPr lang="cs-CZ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cs-CZ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41 288CPU jader</a:t>
            </a:r>
          </a:p>
          <a:p>
            <a:endParaRPr lang="cs-CZ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cs-CZ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31 858 CPU let/rok</a:t>
            </a:r>
          </a:p>
          <a:p>
            <a:endParaRPr lang="cs-CZ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cs-CZ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3055 uživatelů</a:t>
            </a:r>
          </a:p>
          <a:p>
            <a:endParaRPr lang="cs-CZ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cs-CZ" b="1" dirty="0">
                <a:solidFill>
                  <a:srgbClr val="000000"/>
                </a:solidFill>
                <a:latin typeface="Arial" panose="020B0604020202020204" pitchFamily="34" charset="0"/>
              </a:rPr>
              <a:t>313 článků s poděkování za rok 2023</a:t>
            </a:r>
            <a:endParaRPr lang="cs-CZ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cs-CZ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cs-CZ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Národní výpočetní a úložné kapacity zapojené v </a:t>
            </a:r>
            <a:r>
              <a:rPr lang="cs-CZ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MetaVO</a:t>
            </a:r>
            <a:r>
              <a:rPr lang="cs-CZ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cs-CZ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jsou k dispozici pro zaměstnance a studenty </a:t>
            </a:r>
          </a:p>
          <a:p>
            <a:r>
              <a:rPr lang="cs-CZ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akademických a výzkumných organizací v ČR a</a:t>
            </a:r>
          </a:p>
          <a:p>
            <a:r>
              <a:rPr lang="cs-CZ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jejich výzkumné partnery.</a:t>
            </a:r>
          </a:p>
          <a:p>
            <a:endParaRPr lang="cs-CZ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cs-CZ" b="1" dirty="0">
                <a:solidFill>
                  <a:srgbClr val="000000"/>
                </a:solidFill>
                <a:latin typeface="Arial" panose="020B0604020202020204" pitchFamily="34" charset="0"/>
              </a:rPr>
              <a:t>Podpora: </a:t>
            </a:r>
            <a:r>
              <a:rPr lang="cs-CZ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meta@cesnet.cz</a:t>
            </a:r>
            <a:endParaRPr lang="cs-CZ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cs-CZ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cs-CZ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cs-CZ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cs-CZ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cs-CZ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4854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503E52-35D7-48A6-AD68-C9B96255A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EA34DB9-1155-46B8-9788-1CC029A9A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A2A5468-5EF4-4A42-BEF6-94057C9E5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14" y="163057"/>
            <a:ext cx="12029086" cy="72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2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sah 4">
            <a:extLst>
              <a:ext uri="{FF2B5EF4-FFF2-40B4-BE49-F238E27FC236}">
                <a16:creationId xmlns:a16="http://schemas.microsoft.com/office/drawing/2014/main" id="{8B0EE495-540F-44B6-8C73-66825B182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29"/>
          <a:stretch/>
        </p:blipFill>
        <p:spPr>
          <a:xfrm>
            <a:off x="410610" y="3343641"/>
            <a:ext cx="8812055" cy="3762991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CA050B53-4058-488E-A458-F7FB3546AD68}"/>
              </a:ext>
            </a:extLst>
          </p:cNvPr>
          <p:cNvSpPr txBox="1">
            <a:spLocks/>
          </p:cNvSpPr>
          <p:nvPr/>
        </p:nvSpPr>
        <p:spPr>
          <a:xfrm>
            <a:off x="1502352" y="1427909"/>
            <a:ext cx="5973960" cy="2001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cs-CZ" dirty="0"/>
              <a:t>Přihlášení přes fakultní SSO</a:t>
            </a:r>
            <a:br>
              <a:rPr lang="cs-CZ" dirty="0"/>
            </a:br>
            <a:endParaRPr lang="cs-CZ" sz="3200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E4FABBE-DC15-4B5D-8B51-D31854B81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57" y="1449307"/>
            <a:ext cx="4733333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9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DCBE86-4644-452F-BC26-F84130800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0537" y="364741"/>
            <a:ext cx="10315592" cy="1446663"/>
          </a:xfrm>
        </p:spPr>
        <p:txBody>
          <a:bodyPr>
            <a:normAutofit/>
          </a:bodyPr>
          <a:lstStyle/>
          <a:p>
            <a:r>
              <a:rPr lang="cs-CZ" sz="4000" b="1" dirty="0"/>
              <a:t>Zahájení výpočtu obvykle do 12 hodin.</a:t>
            </a:r>
            <a:endParaRPr lang="cs-CZ" sz="4000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208D126-E36E-4579-A3FA-16AD8E1034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" t="3146" r="490" b="1566"/>
          <a:stretch/>
        </p:blipFill>
        <p:spPr>
          <a:xfrm>
            <a:off x="2221857" y="1256463"/>
            <a:ext cx="8725544" cy="3944781"/>
          </a:xfrm>
          <a:prstGeom prst="rect">
            <a:avLst/>
          </a:prstGeom>
        </p:spPr>
      </p:pic>
      <p:pic>
        <p:nvPicPr>
          <p:cNvPr id="7" name="Zástupný obsah 4">
            <a:extLst>
              <a:ext uri="{FF2B5EF4-FFF2-40B4-BE49-F238E27FC236}">
                <a16:creationId xmlns:a16="http://schemas.microsoft.com/office/drawing/2014/main" id="{AA23E92E-D288-4606-9A18-FD950D172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1" y="5046597"/>
            <a:ext cx="11764989" cy="21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6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F9566C-7CFF-482B-9B16-BA70EB9EC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8129" y="409402"/>
            <a:ext cx="10315592" cy="1446663"/>
          </a:xfrm>
        </p:spPr>
        <p:txBody>
          <a:bodyPr>
            <a:normAutofit/>
          </a:bodyPr>
          <a:lstStyle/>
          <a:p>
            <a:r>
              <a:rPr lang="cs-CZ" sz="3600" dirty="0"/>
              <a:t>Správa účtu: </a:t>
            </a:r>
            <a:r>
              <a:rPr lang="cs-CZ" sz="3600" b="0" dirty="0"/>
              <a:t>https://perun.e-infra.cz/home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00EF92E-2721-4100-8C66-D9EC68186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4" y="1242378"/>
            <a:ext cx="9543049" cy="439871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647F9455-226F-4DE7-858C-79C6A49774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44" b="5319"/>
          <a:stretch/>
        </p:blipFill>
        <p:spPr>
          <a:xfrm>
            <a:off x="3841142" y="5641088"/>
            <a:ext cx="9543049" cy="1811404"/>
          </a:xfrm>
          <a:prstGeom prst="rect">
            <a:avLst/>
          </a:prstGeom>
        </p:spPr>
      </p:pic>
      <p:sp>
        <p:nvSpPr>
          <p:cNvPr id="3" name="Podnadpis 2">
            <a:extLst>
              <a:ext uri="{FF2B5EF4-FFF2-40B4-BE49-F238E27FC236}">
                <a16:creationId xmlns:a16="http://schemas.microsoft.com/office/drawing/2014/main" id="{C27C0661-B692-4B77-AFE3-9452375F0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5819" y="4414007"/>
            <a:ext cx="2634287" cy="968222"/>
          </a:xfrm>
        </p:spPr>
        <p:txBody>
          <a:bodyPr/>
          <a:lstStyle/>
          <a:p>
            <a:r>
              <a:rPr lang="cs-CZ" dirty="0"/>
              <a:t>Nastavení hesla pro výpočty</a:t>
            </a:r>
          </a:p>
        </p:txBody>
      </p:sp>
    </p:spTree>
    <p:extLst>
      <p:ext uri="{BB962C8B-B14F-4D97-AF65-F5344CB8AC3E}">
        <p14:creationId xmlns:p14="http://schemas.microsoft.com/office/powerpoint/2010/main" val="368393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23CF76-A05C-4222-8055-055940FF4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8962" y="295293"/>
            <a:ext cx="10315592" cy="1446663"/>
          </a:xfrm>
        </p:spPr>
        <p:txBody>
          <a:bodyPr/>
          <a:lstStyle/>
          <a:p>
            <a:r>
              <a:rPr lang="cs-CZ" dirty="0"/>
              <a:t>úložiště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A04750C-2B70-4C62-8751-89D2DD25D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647" y="1657279"/>
            <a:ext cx="10315591" cy="3099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200" dirty="0"/>
              <a:t>Připojení na úložiště: </a:t>
            </a:r>
          </a:p>
          <a:p>
            <a:pPr marL="0" indent="0">
              <a:buNone/>
            </a:pPr>
            <a:r>
              <a:rPr lang="cs-CZ" sz="2200" dirty="0"/>
              <a:t>Terminál: </a:t>
            </a:r>
            <a:r>
              <a:rPr lang="cs-CZ" sz="2200" dirty="0" err="1"/>
              <a:t>ssh</a:t>
            </a:r>
            <a:r>
              <a:rPr lang="en-US" sz="2200" dirty="0"/>
              <a:t> name123@tarkil.grid.cesnet.cz</a:t>
            </a:r>
            <a:endParaRPr lang="cs-CZ" sz="2200" dirty="0"/>
          </a:p>
          <a:p>
            <a:pPr marL="0" indent="0">
              <a:buNone/>
            </a:pPr>
            <a:r>
              <a:rPr lang="cs-CZ" sz="2200" dirty="0"/>
              <a:t>    </a:t>
            </a:r>
            <a:r>
              <a:rPr lang="cs-CZ" sz="2200" dirty="0">
                <a:hlinkClick r:id="rId2"/>
              </a:rPr>
              <a:t>https://docs.metacentrum.cz/access/log-in/</a:t>
            </a:r>
            <a:endParaRPr lang="cs-CZ" sz="2200" dirty="0"/>
          </a:p>
          <a:p>
            <a:pPr>
              <a:buFontTx/>
              <a:buChar char="-"/>
            </a:pPr>
            <a:r>
              <a:rPr lang="cs-CZ" sz="2200" dirty="0"/>
              <a:t>Složka pro ukládání dat </a:t>
            </a:r>
            <a:r>
              <a:rPr lang="cs-CZ" sz="2200" dirty="0" err="1"/>
              <a:t>home</a:t>
            </a:r>
            <a:r>
              <a:rPr lang="cs-CZ" sz="2200" dirty="0"/>
              <a:t>/</a:t>
            </a:r>
            <a:r>
              <a:rPr lang="cs-CZ" sz="2200" dirty="0" err="1"/>
              <a:t>username</a:t>
            </a:r>
            <a:endParaRPr lang="cs-CZ" sz="2200" dirty="0"/>
          </a:p>
          <a:p>
            <a:pPr>
              <a:buFontTx/>
              <a:buChar char="-"/>
            </a:pPr>
            <a:r>
              <a:rPr lang="cs-CZ" sz="2200" dirty="0"/>
              <a:t>nahrát </a:t>
            </a:r>
            <a:r>
              <a:rPr lang="cs-CZ" sz="2200" dirty="0" err="1"/>
              <a:t>zipnuté</a:t>
            </a:r>
            <a:r>
              <a:rPr lang="cs-CZ" sz="2200" dirty="0"/>
              <a:t> věci, rozbalovat na clusteru</a:t>
            </a:r>
          </a:p>
          <a:p>
            <a:r>
              <a:rPr lang="cs-CZ" sz="2200" dirty="0"/>
              <a:t>  </a:t>
            </a:r>
            <a:r>
              <a:rPr lang="cs-CZ" sz="2200" dirty="0">
                <a:hlinkClick r:id="rId3"/>
              </a:rPr>
              <a:t>https://wiki.metacentrum.cz/wiki/Prace_s_daty</a:t>
            </a:r>
            <a:r>
              <a:rPr lang="cs-CZ" sz="2200" dirty="0"/>
              <a:t> 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0F9523E-6D07-4329-9BB8-83C1244A62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5" t="9798" r="20867" b="15824"/>
          <a:stretch/>
        </p:blipFill>
        <p:spPr>
          <a:xfrm>
            <a:off x="7873446" y="883564"/>
            <a:ext cx="5251275" cy="597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9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F2BEB6-9314-41AD-ACA6-23C4C22FA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4157" y="370667"/>
            <a:ext cx="10315592" cy="1446663"/>
          </a:xfrm>
        </p:spPr>
        <p:txBody>
          <a:bodyPr/>
          <a:lstStyle/>
          <a:p>
            <a:r>
              <a:rPr lang="cs-CZ" dirty="0" err="1"/>
              <a:t>qsub</a:t>
            </a:r>
            <a:r>
              <a:rPr lang="cs-CZ" dirty="0"/>
              <a:t> –I /</a:t>
            </a:r>
            <a:r>
              <a:rPr lang="cs-CZ" dirty="0" err="1"/>
              <a:t>qsub</a:t>
            </a:r>
            <a:r>
              <a:rPr lang="cs-CZ" dirty="0"/>
              <a:t> name.sh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1BD70F0-C9AD-41A9-8125-15C54CADF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4010" y="6792306"/>
            <a:ext cx="10315591" cy="1771721"/>
          </a:xfrm>
        </p:spPr>
        <p:txBody>
          <a:bodyPr/>
          <a:lstStyle/>
          <a:p>
            <a:r>
              <a:rPr lang="cs-CZ" dirty="0">
                <a:hlinkClick r:id="rId2"/>
              </a:rPr>
              <a:t>https://metavo.metacentrum.cz/pbsmon2/qsub_pbspro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F86F5E1-3725-4956-8F22-9E9F9E5C82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4" r="30243" b="33737"/>
          <a:stretch/>
        </p:blipFill>
        <p:spPr>
          <a:xfrm>
            <a:off x="505633" y="1553041"/>
            <a:ext cx="12045428" cy="49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5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69CE95-DC1A-4856-A943-538A505E4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709" y="399466"/>
            <a:ext cx="10315592" cy="1446663"/>
          </a:xfrm>
        </p:spPr>
        <p:txBody>
          <a:bodyPr>
            <a:normAutofit/>
          </a:bodyPr>
          <a:lstStyle/>
          <a:p>
            <a:r>
              <a:rPr lang="cs-CZ" sz="4000" dirty="0"/>
              <a:t>Práce na clusteru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35AFAEC-FD8E-4B30-B9AD-3410212B4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542" y="1502802"/>
            <a:ext cx="10315591" cy="53551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sz="3200" dirty="0"/>
              <a:t>Příprava clusteru:</a:t>
            </a:r>
          </a:p>
          <a:p>
            <a:pPr marL="0" indent="0">
              <a:buNone/>
            </a:pPr>
            <a:r>
              <a:rPr lang="cs-CZ" sz="3200" dirty="0"/>
              <a:t> </a:t>
            </a:r>
            <a:r>
              <a:rPr lang="cs-CZ" sz="2000" dirty="0">
                <a:hlinkClick r:id="rId2"/>
              </a:rPr>
              <a:t>https://docs.metacentrum.cz/basics/jobs/</a:t>
            </a:r>
            <a:r>
              <a:rPr lang="cs-CZ" sz="2000" dirty="0"/>
              <a:t>         </a:t>
            </a:r>
          </a:p>
          <a:p>
            <a:pPr marL="0" indent="0">
              <a:buNone/>
            </a:pPr>
            <a:r>
              <a:rPr lang="cs-CZ" sz="2000" dirty="0"/>
              <a:t> </a:t>
            </a:r>
            <a:r>
              <a:rPr lang="cs-CZ" sz="2000" dirty="0">
                <a:hlinkClick r:id="rId3"/>
              </a:rPr>
              <a:t>https://wiki.metacentrum.cz/wiki/Pruvodce_pro_zacatecniky</a:t>
            </a:r>
            <a:endParaRPr lang="cs-CZ" sz="2000" dirty="0"/>
          </a:p>
          <a:p>
            <a:pPr marL="0" indent="0">
              <a:buNone/>
            </a:pPr>
            <a:r>
              <a:rPr lang="cs-CZ" sz="2400" dirty="0"/>
              <a:t> </a:t>
            </a:r>
          </a:p>
          <a:p>
            <a:pPr marL="0" indent="0">
              <a:buNone/>
            </a:pPr>
            <a:r>
              <a:rPr lang="cs-CZ" sz="2400" dirty="0"/>
              <a:t>trap '</a:t>
            </a:r>
            <a:r>
              <a:rPr lang="cs-CZ" sz="2400" dirty="0" err="1"/>
              <a:t>clean_scratch</a:t>
            </a:r>
            <a:r>
              <a:rPr lang="cs-CZ" sz="2400" dirty="0"/>
              <a:t>' TERM EXIT</a:t>
            </a:r>
          </a:p>
          <a:p>
            <a:pPr marL="0" indent="0">
              <a:buNone/>
            </a:pPr>
            <a:r>
              <a:rPr lang="cs-CZ" sz="2400" dirty="0"/>
              <a:t>    DATADIR=/</a:t>
            </a:r>
            <a:r>
              <a:rPr lang="cs-CZ" sz="2400" dirty="0" err="1"/>
              <a:t>storage</a:t>
            </a:r>
            <a:r>
              <a:rPr lang="cs-CZ" sz="2400" dirty="0"/>
              <a:t>/city/</a:t>
            </a:r>
            <a:r>
              <a:rPr lang="cs-CZ" sz="2400" dirty="0" err="1"/>
              <a:t>home</a:t>
            </a:r>
            <a:r>
              <a:rPr lang="cs-CZ" sz="2400" dirty="0"/>
              <a:t>/</a:t>
            </a:r>
            <a:r>
              <a:rPr lang="cs-CZ" sz="2400" dirty="0" err="1"/>
              <a:t>username</a:t>
            </a:r>
            <a:r>
              <a:rPr lang="cs-CZ" sz="2400" dirty="0"/>
              <a:t>/...</a:t>
            </a:r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r>
              <a:rPr lang="cs-CZ" sz="2400" dirty="0"/>
              <a:t>    </a:t>
            </a:r>
            <a:r>
              <a:rPr lang="cs-CZ" sz="2400" dirty="0" err="1"/>
              <a:t>cp</a:t>
            </a:r>
            <a:r>
              <a:rPr lang="cs-CZ" sz="2400" dirty="0"/>
              <a:t> $DATADIR/input $SCRATCHDIR</a:t>
            </a:r>
          </a:p>
          <a:p>
            <a:pPr marL="0" indent="0">
              <a:buNone/>
            </a:pPr>
            <a:r>
              <a:rPr lang="cs-CZ" sz="2400" dirty="0"/>
              <a:t>    cd $SCRATCHDIR</a:t>
            </a:r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r>
              <a:rPr lang="cs-CZ" sz="2400" dirty="0"/>
              <a:t>    module </a:t>
            </a:r>
            <a:r>
              <a:rPr lang="cs-CZ" sz="2400" dirty="0" err="1"/>
              <a:t>add</a:t>
            </a:r>
            <a:r>
              <a:rPr lang="cs-CZ" sz="2400" dirty="0"/>
              <a:t> </a:t>
            </a:r>
          </a:p>
          <a:p>
            <a:pPr marL="0" indent="0">
              <a:buNone/>
            </a:pPr>
            <a:r>
              <a:rPr lang="cs-CZ" sz="2400" dirty="0"/>
              <a:t>    python test.py</a:t>
            </a:r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r>
              <a:rPr lang="cs-CZ" sz="2400" dirty="0"/>
              <a:t>    </a:t>
            </a:r>
            <a:r>
              <a:rPr lang="cs-CZ" sz="2400" dirty="0" err="1"/>
              <a:t>cp</a:t>
            </a:r>
            <a:r>
              <a:rPr lang="cs-CZ" sz="2400" dirty="0"/>
              <a:t> $SCRATCHDIR/output $DATADIR</a:t>
            </a:r>
          </a:p>
          <a:p>
            <a:pPr marL="0" indent="0">
              <a:buNone/>
            </a:pPr>
            <a:r>
              <a:rPr lang="cs-CZ" sz="2400" dirty="0"/>
              <a:t>    </a:t>
            </a:r>
            <a:r>
              <a:rPr lang="cs-CZ" sz="2400" dirty="0" err="1"/>
              <a:t>clean_scratch</a:t>
            </a:r>
            <a:endParaRPr lang="cs-CZ" sz="2400" dirty="0"/>
          </a:p>
          <a:p>
            <a:pPr marL="0" indent="0">
              <a:buNone/>
            </a:pPr>
            <a:r>
              <a:rPr lang="cs-CZ" sz="2400" dirty="0"/>
              <a:t>    exit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55A2254-DC65-4563-BAA3-E3C3E61656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5" t="1227" r="3558" b="4629"/>
          <a:stretch/>
        </p:blipFill>
        <p:spPr>
          <a:xfrm>
            <a:off x="7986532" y="937549"/>
            <a:ext cx="5152525" cy="611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8601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128</TotalTime>
  <Words>453</Words>
  <Application>Microsoft Office PowerPoint</Application>
  <PresentationFormat>Širokoúhlá obrazovka</PresentationFormat>
  <Paragraphs>81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Technika-Bold</vt:lpstr>
      <vt:lpstr>Technika</vt:lpstr>
      <vt:lpstr>Arial</vt:lpstr>
      <vt:lpstr>Motiv Office</vt:lpstr>
      <vt:lpstr>Metacentrum</vt:lpstr>
      <vt:lpstr>https://metavo.metacentrum.cz/cs/</vt:lpstr>
      <vt:lpstr>Prezentace aplikace PowerPoint</vt:lpstr>
      <vt:lpstr>Prezentace aplikace PowerPoint</vt:lpstr>
      <vt:lpstr>Zahájení výpočtu obvykle do 12 hodin.</vt:lpstr>
      <vt:lpstr>Správa účtu: https://perun.e-infra.cz/home</vt:lpstr>
      <vt:lpstr>úložiště</vt:lpstr>
      <vt:lpstr>qsub –I /qsub name.sh</vt:lpstr>
      <vt:lpstr>Práce na clusteru</vt:lpstr>
      <vt:lpstr>Prezentace aplikace PowerPoint</vt:lpstr>
      <vt:lpstr>.sh file + python skript</vt:lpstr>
      <vt:lpstr>Zdroje: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Metacentrum</dc:title>
  <dc:creator>Brzobohatý Jindřich</dc:creator>
  <cp:lastModifiedBy>Brzobohatý Jindřich</cp:lastModifiedBy>
  <cp:revision>13</cp:revision>
  <dcterms:created xsi:type="dcterms:W3CDTF">2024-06-07T04:12:09Z</dcterms:created>
  <dcterms:modified xsi:type="dcterms:W3CDTF">2024-06-07T07:39:33Z</dcterms:modified>
</cp:coreProperties>
</file>