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2" r:id="rId3"/>
    <p:sldId id="267" r:id="rId5"/>
    <p:sldId id="271" r:id="rId6"/>
    <p:sldId id="268" r:id="rId7"/>
    <p:sldId id="269" r:id="rId8"/>
    <p:sldId id="270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EBD898"/>
    <a:srgbClr val="9183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46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4" y="208"/>
      </p:cViewPr>
      <p:guideLst>
        <p:guide orient="horz" pos="2087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7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BCE36-D5F9-4CB2-ADC1-7C32318CE1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BC2CE-D468-430E-B4E0-0A25E96B3CD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AA9EF-D8AE-40E0-AC49-92DB7E4353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AA9EF-D8AE-40E0-AC49-92DB7E4353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AA9EF-D8AE-40E0-AC49-92DB7E4353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AA9EF-D8AE-40E0-AC49-92DB7E4353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AA9EF-D8AE-40E0-AC49-92DB7E4353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AA9EF-D8AE-40E0-AC49-92DB7E4353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131C-3CD4-4C39-A389-AF3C5AD0B7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741C-E94A-49DD-930D-33CA937E0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131C-3CD4-4C39-A389-AF3C5AD0B7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741C-E94A-49DD-930D-33CA937E0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131C-3CD4-4C39-A389-AF3C5AD0B7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741C-E94A-49DD-930D-33CA937E0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131C-3CD4-4C39-A389-AF3C5AD0B7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741C-E94A-49DD-930D-33CA937E0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131C-3CD4-4C39-A389-AF3C5AD0B7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741C-E94A-49DD-930D-33CA937E0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131C-3CD4-4C39-A389-AF3C5AD0B7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741C-E94A-49DD-930D-33CA937E0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131C-3CD4-4C39-A389-AF3C5AD0B7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741C-E94A-49DD-930D-33CA937E0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131C-3CD4-4C39-A389-AF3C5AD0B7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741C-E94A-49DD-930D-33CA937E0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131C-3CD4-4C39-A389-AF3C5AD0B7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741C-E94A-49DD-930D-33CA937E0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131C-3CD4-4C39-A389-AF3C5AD0B7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741C-E94A-49DD-930D-33CA937E0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131C-3CD4-4C39-A389-AF3C5AD0B7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741C-E94A-49DD-930D-33CA937E0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E131C-3CD4-4C39-A389-AF3C5AD0B7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3741C-E94A-49DD-930D-33CA937E027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.png"/><Relationship Id="rId7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tags" Target="../tags/tag1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tags" Target="../tags/tag4.xml"/><Relationship Id="rId3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tags" Target="../tags/tag6.xml"/><Relationship Id="rId3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16200000">
            <a:off x="637222" y="367690"/>
            <a:ext cx="6232952" cy="6232952"/>
          </a:xfrm>
          <a:prstGeom prst="rect">
            <a:avLst/>
          </a:prstGeom>
        </p:spPr>
      </p:pic>
      <p:sp>
        <p:nvSpPr>
          <p:cNvPr id="5" name="Rectangle: Rounded Corners 1"/>
          <p:cNvSpPr/>
          <p:nvPr/>
        </p:nvSpPr>
        <p:spPr>
          <a:xfrm>
            <a:off x="5207177" y="2463209"/>
            <a:ext cx="6232952" cy="1711676"/>
          </a:xfrm>
          <a:prstGeom prst="roundRect">
            <a:avLst>
              <a:gd name="adj" fmla="val 50000"/>
            </a:avLst>
          </a:prstGeom>
          <a:gradFill>
            <a:gsLst>
              <a:gs pos="53000">
                <a:srgbClr val="91835C"/>
              </a:gs>
              <a:gs pos="100000">
                <a:srgbClr val="EBD898"/>
              </a:gs>
            </a:gsLst>
            <a:lin ang="5400000" scaled="1"/>
          </a:gradFill>
          <a:ln>
            <a:noFill/>
          </a:ln>
          <a:effectLst>
            <a:outerShdw blurRad="1270000" dist="1143000" dir="5400000" sx="75000" sy="75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>
              <a:solidFill>
                <a:schemeClr val="bg1"/>
              </a:solidFill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7154061" y="2703202"/>
            <a:ext cx="3809818" cy="86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3D打印利用激光或电子束作为热源，在密闭的空间内和惰性气体的保护下，将粉末材料逐层熔化并叠加，从而构造出所需的制品。</a:t>
            </a:r>
            <a:endParaRPr lang="en-US" sz="1400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3"/>
          <p:cNvSpPr/>
          <p:nvPr/>
        </p:nvSpPr>
        <p:spPr>
          <a:xfrm>
            <a:off x="7191745" y="3627115"/>
            <a:ext cx="3374409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" panose="020B05030301010600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倪国龙. 高压气雾化法高氮钢粉末的制备及SLM成形基础研究</a:t>
            </a:r>
            <a:endParaRPr lang="en-US" sz="1400" dirty="0">
              <a:solidFill>
                <a:schemeClr val="bg1"/>
              </a:solidFill>
              <a:latin typeface="Raleway" panose="020B05030301010600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5748485" y="1075419"/>
            <a:ext cx="3338119" cy="9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高氮钢，凭借其在多种腐蚀介质中展现的卓越耐蚀性能、优良的力学性能和出色的加工性能，已在生物能源、航空航天、石油化工、海洋工程以及生物医用等多个领域获得了广泛的应用。</a:t>
            </a:r>
            <a:endParaRPr lang="en-US" sz="11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5604975" y="4530154"/>
            <a:ext cx="3338119" cy="9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高氮奥氏体不锈钢是氮部分或全部取代镍的一种单相组织结构，“以氮代镍”生产奥氏体不锈钢，不仅可以节约镍资源、降低成本、提高强度和耐腐蚀性，还可以提高奥氏体相稳定性，降低导磁率等。</a:t>
            </a:r>
            <a:endParaRPr lang="en-US" sz="11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2" name="Group 14"/>
          <p:cNvGrpSpPr/>
          <p:nvPr/>
        </p:nvGrpSpPr>
        <p:grpSpPr>
          <a:xfrm>
            <a:off x="766669" y="2609464"/>
            <a:ext cx="4137627" cy="2581493"/>
            <a:chOff x="739851" y="136699"/>
            <a:chExt cx="4137627" cy="2581493"/>
          </a:xfrm>
        </p:grpSpPr>
        <p:sp>
          <p:nvSpPr>
            <p:cNvPr id="13" name="Rectangle 15"/>
            <p:cNvSpPr/>
            <p:nvPr/>
          </p:nvSpPr>
          <p:spPr>
            <a:xfrm>
              <a:off x="739851" y="136699"/>
              <a:ext cx="2114168" cy="3067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Raleway Light" panose="020B0403030101060003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        3D打印</a:t>
              </a:r>
              <a:endParaRPr lang="en-US" sz="1400" dirty="0">
                <a:solidFill>
                  <a:schemeClr val="bg1"/>
                </a:solidFill>
                <a:latin typeface="Raleway Light" panose="020B0403030101060003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4" name="Rectangle: Rounded Corners 16"/>
            <p:cNvSpPr/>
            <p:nvPr/>
          </p:nvSpPr>
          <p:spPr>
            <a:xfrm>
              <a:off x="841449" y="1619008"/>
              <a:ext cx="288000" cy="62627"/>
            </a:xfrm>
            <a:prstGeom prst="roundRect">
              <a:avLst>
                <a:gd name="adj" fmla="val 9388"/>
              </a:avLst>
            </a:prstGeom>
            <a:solidFill>
              <a:srgbClr val="657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7"/>
            <p:cNvSpPr txBox="1"/>
            <p:nvPr/>
          </p:nvSpPr>
          <p:spPr>
            <a:xfrm>
              <a:off x="739851" y="411237"/>
              <a:ext cx="4137627" cy="2306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+mn-ea"/>
                </a:rPr>
                <a:t>高氮</a:t>
              </a:r>
              <a:endPara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+mn-ea"/>
              </a:endParaRPr>
            </a:p>
            <a:p>
              <a:r>
                <a:rPr lang="en-US" altLang="zh-CN" sz="3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+mn-ea"/>
                </a:rPr>
                <a:t>	</a:t>
              </a:r>
              <a:r>
                <a:rPr lang="zh-CN" altLang="en-US" sz="3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+mn-ea"/>
                </a:rPr>
                <a:t>无镍</a:t>
              </a:r>
              <a:endParaRPr lang="zh-CN" alt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+mn-ea"/>
              </a:endParaRPr>
            </a:p>
            <a:p>
              <a:r>
                <a:rPr lang="en-US" altLang="zh-CN" sz="3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+mn-ea"/>
                </a:rPr>
                <a:t> </a:t>
              </a:r>
              <a:r>
                <a:rPr lang="zh-CN" altLang="en-US" sz="3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+mn-ea"/>
                </a:rPr>
                <a:t>不锈</a:t>
              </a:r>
              <a:r>
                <a:rPr lang="en-US" sz="3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+mn-ea"/>
                </a:rPr>
                <a:t>钢</a:t>
              </a:r>
              <a:endPara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+mn-ea"/>
              </a:endParaRPr>
            </a:p>
            <a:p>
              <a:endParaRPr lang="id-ID" sz="3600" b="1" dirty="0">
                <a:solidFill>
                  <a:schemeClr val="bg1"/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pic>
        <p:nvPicPr>
          <p:cNvPr id="17" name="图片占位符 18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5345555" y="2572307"/>
            <a:ext cx="1484286" cy="1481992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</p:spPr>
      </p:pic>
      <p:pic>
        <p:nvPicPr>
          <p:cNvPr id="18" name="图片占位符 2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4309071" y="4484374"/>
            <a:ext cx="1112614" cy="1110894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</p:spPr>
      </p:pic>
      <p:pic>
        <p:nvPicPr>
          <p:cNvPr id="16" name="图片占位符 20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>
            <a:off x="4309071" y="1177595"/>
            <a:ext cx="1112614" cy="1110894"/>
          </a:xfrm>
          <a:prstGeom prst="ellipse">
            <a:avLst/>
          </a:prstGeom>
        </p:spPr>
      </p:pic>
      <p:pic>
        <p:nvPicPr>
          <p:cNvPr id="21" name="PA_图片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screen"/>
          <a:stretch>
            <a:fillRect/>
          </a:stretch>
        </p:blipFill>
        <p:spPr>
          <a:xfrm rot="2491237">
            <a:off x="10887536" y="5233917"/>
            <a:ext cx="3419593" cy="3419593"/>
          </a:xfrm>
          <a:prstGeom prst="rect">
            <a:avLst/>
          </a:prstGeom>
        </p:spPr>
      </p:pic>
      <p:pic>
        <p:nvPicPr>
          <p:cNvPr id="22" name="PA_图片 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screen"/>
          <a:stretch>
            <a:fillRect/>
          </a:stretch>
        </p:blipFill>
        <p:spPr>
          <a:xfrm rot="2998715">
            <a:off x="11473048" y="-275284"/>
            <a:ext cx="1059895" cy="1059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"/>
          <p:cNvGrpSpPr/>
          <p:nvPr/>
        </p:nvGrpSpPr>
        <p:grpSpPr>
          <a:xfrm>
            <a:off x="6172580" y="775141"/>
            <a:ext cx="4652141" cy="2944216"/>
            <a:chOff x="6172580" y="775141"/>
            <a:chExt cx="4652141" cy="2944216"/>
          </a:xfrm>
        </p:grpSpPr>
        <p:sp>
          <p:nvSpPr>
            <p:cNvPr id="11" name="Rectangle 18"/>
            <p:cNvSpPr/>
            <p:nvPr/>
          </p:nvSpPr>
          <p:spPr>
            <a:xfrm>
              <a:off x="6172580" y="1858172"/>
              <a:ext cx="4652141" cy="18611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由于对高氮不锈钢的深入研究，一些研究者提出把高氮含量的奥氏体不锈钢应用于生物医学，他们指出这种不锈钢具有良好的抗腐蚀能力，特别是抗点蚀和晶间腐蚀，而且具有较高的耐磨性，重要的是钢中没有镍元素的存在，从而可避免镍元素在人体内析出造成的致敏性及其他组织反应。高氮奥氏体不锈钢是氮部分或全部取代镍的一种单相组织结构，“以氮代镍”生产奥氏体不锈钢，不仅可以节约镍资源、降低成本、提高强度和耐腐蚀性，还可以提高奥氏体相稳定性，降低导磁率等。</a:t>
              </a:r>
              <a:endPara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" name="Rectangle 19"/>
            <p:cNvSpPr/>
            <p:nvPr/>
          </p:nvSpPr>
          <p:spPr>
            <a:xfrm>
              <a:off x="6172582" y="775141"/>
              <a:ext cx="4628562" cy="9531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Raleway" panose="020B05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粉末激光熔融(Selective Laser Melting, SLM)工艺作为3D金属打印的一种技术，是利用激光或电子束作为热源，在密闭的空间内和惰性气体的保护下，将粉末材料逐层熔化并叠加固化从而构造出制品。</a:t>
              </a:r>
              <a:endParaRPr lang="en-US" sz="1400" b="1" dirty="0">
                <a:solidFill>
                  <a:schemeClr val="bg1"/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3" name="Group 20"/>
          <p:cNvGrpSpPr/>
          <p:nvPr/>
        </p:nvGrpSpPr>
        <p:grpSpPr>
          <a:xfrm>
            <a:off x="869799" y="775141"/>
            <a:ext cx="4861527" cy="1613516"/>
            <a:chOff x="739851" y="136699"/>
            <a:chExt cx="4861527" cy="1613516"/>
          </a:xfrm>
        </p:grpSpPr>
        <p:sp>
          <p:nvSpPr>
            <p:cNvPr id="14" name="Rectangle 21"/>
            <p:cNvSpPr/>
            <p:nvPr/>
          </p:nvSpPr>
          <p:spPr>
            <a:xfrm>
              <a:off x="739851" y="136699"/>
              <a:ext cx="2114168" cy="3067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Raleway Light" panose="020B0403030101060003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SLM</a:t>
              </a:r>
              <a:endParaRPr lang="en-US" sz="1400" dirty="0">
                <a:solidFill>
                  <a:schemeClr val="bg1"/>
                </a:solidFill>
                <a:latin typeface="Raleway Light" panose="020B0403030101060003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5" name="Rectangle: Rounded Corners 22"/>
            <p:cNvSpPr/>
            <p:nvPr/>
          </p:nvSpPr>
          <p:spPr>
            <a:xfrm>
              <a:off x="841449" y="1687588"/>
              <a:ext cx="288000" cy="62627"/>
            </a:xfrm>
            <a:prstGeom prst="roundRect">
              <a:avLst>
                <a:gd name="adj" fmla="val 9388"/>
              </a:avLst>
            </a:prstGeom>
            <a:solidFill>
              <a:srgbClr val="7E7F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23"/>
            <p:cNvSpPr txBox="1"/>
            <p:nvPr/>
          </p:nvSpPr>
          <p:spPr>
            <a:xfrm>
              <a:off x="739851" y="411237"/>
              <a:ext cx="4861527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Raleway" panose="020B05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选择性激光熔化</a:t>
              </a:r>
              <a:endParaRPr lang="en-US" sz="3600" b="1" dirty="0">
                <a:solidFill>
                  <a:schemeClr val="bg1"/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8" name="Rectangle: Top Corners Rounded 1"/>
          <p:cNvSpPr/>
          <p:nvPr/>
        </p:nvSpPr>
        <p:spPr>
          <a:xfrm>
            <a:off x="839311" y="3812573"/>
            <a:ext cx="10481832" cy="3073743"/>
          </a:xfrm>
          <a:prstGeom prst="round2SameRect">
            <a:avLst>
              <a:gd name="adj1" fmla="val 4610"/>
              <a:gd name="adj2" fmla="val 0"/>
            </a:avLst>
          </a:prstGeom>
          <a:gradFill>
            <a:gsLst>
              <a:gs pos="53000">
                <a:srgbClr val="91835C"/>
              </a:gs>
              <a:gs pos="100000">
                <a:srgbClr val="EBD89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19" name="Rectangle: Rounded Corners 4"/>
          <p:cNvSpPr/>
          <p:nvPr/>
        </p:nvSpPr>
        <p:spPr>
          <a:xfrm>
            <a:off x="2289689" y="3395299"/>
            <a:ext cx="2110014" cy="3000383"/>
          </a:xfrm>
          <a:prstGeom prst="roundRect">
            <a:avLst>
              <a:gd name="adj" fmla="val 2671"/>
            </a:avLst>
          </a:prstGeom>
          <a:solidFill>
            <a:schemeClr val="bg1">
              <a:alpha val="10000"/>
            </a:schemeClr>
          </a:solidFill>
          <a:ln w="381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pic>
        <p:nvPicPr>
          <p:cNvPr id="17" name="图片占位符 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957257" y="2558822"/>
            <a:ext cx="3621177" cy="3621177"/>
          </a:xfrm>
          <a:prstGeom prst="rect">
            <a:avLst/>
          </a:prstGeom>
        </p:spPr>
      </p:pic>
      <p:sp>
        <p:nvSpPr>
          <p:cNvPr id="8" name="Rectangle 13"/>
          <p:cNvSpPr/>
          <p:nvPr/>
        </p:nvSpPr>
        <p:spPr>
          <a:xfrm>
            <a:off x="6251154" y="4071027"/>
            <a:ext cx="4311076" cy="201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50" dirty="0">
                <a:solidFill>
                  <a:schemeClr val="bg1"/>
                </a:solidFill>
                <a:latin typeface="Raleway SemiBold" panose="020B0703030101060003" pitchFamily="34" charset="0"/>
                <a:cs typeface="Segoe UI Light" panose="020B0502040204020203" pitchFamily="34" charset="0"/>
              </a:rPr>
              <a:t>但是SLM生产的缺陷特点和原理都与传统的铸造、锻造不同。SLM制件主要缺陷包括气孔、裂纹和内应力。气孔形态包括圆形与不规则两种，其中圆形气孔主要由于熔池中的气体来不及逸出所致，不规则气孔由于不稳定的熔池形状所致。另一方面固化过程中体积收缩导致球化现象发生，球化现象也极大地影响了打印件内部的致密性。由于SLM过程中垂直和水平方向都存在着巨大的温度梯度，这导致冷却过程中变形不均匀，进而导致打印内部存在的内应力。而一些微缺陷处集中的内应力就会产生裂纹。当内应力释放后，裂纹停止生长，所以裂纹尺寸相对较小。</a:t>
            </a:r>
            <a:endParaRPr lang="en-US" sz="1250" dirty="0">
              <a:solidFill>
                <a:schemeClr val="bg1"/>
              </a:solidFill>
              <a:latin typeface="Raleway SemiBold" panose="020B07030301010600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689021" y="4353241"/>
            <a:ext cx="1451204" cy="14512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15970647">
            <a:off x="4455011" y="2393847"/>
            <a:ext cx="6858000" cy="6858000"/>
          </a:xfrm>
          <a:prstGeom prst="rect">
            <a:avLst/>
          </a:prstGeom>
        </p:spPr>
      </p:pic>
      <p:sp>
        <p:nvSpPr>
          <p:cNvPr id="6" name="Rectangle 2"/>
          <p:cNvSpPr/>
          <p:nvPr/>
        </p:nvSpPr>
        <p:spPr>
          <a:xfrm>
            <a:off x="1188720" y="845820"/>
            <a:ext cx="6827520" cy="2654113"/>
          </a:xfrm>
          <a:prstGeom prst="rect">
            <a:avLst/>
          </a:prstGeom>
          <a:gradFill>
            <a:gsLst>
              <a:gs pos="53000">
                <a:srgbClr val="91835C"/>
              </a:gs>
              <a:gs pos="100000">
                <a:srgbClr val="EBD898"/>
              </a:gs>
            </a:gsLst>
            <a:lin ang="5400000" scaled="1"/>
          </a:gradFill>
          <a:ln>
            <a:noFill/>
          </a:ln>
          <a:effectLst>
            <a:outerShdw blurRad="1270000" dist="1739900" dir="1800000" sx="84000" sy="8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5"/>
          <p:cNvSpPr/>
          <p:nvPr/>
        </p:nvSpPr>
        <p:spPr>
          <a:xfrm>
            <a:off x="3482340" y="3174093"/>
            <a:ext cx="2712720" cy="5860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0" dist="1066800" dir="2700000" sx="70000" sy="7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OVERVIEW PICTURE</a:t>
            </a:r>
            <a:endParaRPr lang="id-ID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8" name="Arc 16"/>
          <p:cNvSpPr/>
          <p:nvPr/>
        </p:nvSpPr>
        <p:spPr>
          <a:xfrm>
            <a:off x="5002738" y="3098979"/>
            <a:ext cx="2032000" cy="2032000"/>
          </a:xfrm>
          <a:prstGeom prst="arc">
            <a:avLst/>
          </a:prstGeom>
          <a:ln w="19050">
            <a:solidFill>
              <a:schemeClr val="bg1">
                <a:lumMod val="9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9" name="Group 21"/>
          <p:cNvGrpSpPr/>
          <p:nvPr/>
        </p:nvGrpSpPr>
        <p:grpSpPr>
          <a:xfrm>
            <a:off x="1799381" y="1354688"/>
            <a:ext cx="4861527" cy="1544936"/>
            <a:chOff x="739851" y="136699"/>
            <a:chExt cx="4861527" cy="1544936"/>
          </a:xfrm>
        </p:grpSpPr>
        <p:sp>
          <p:nvSpPr>
            <p:cNvPr id="10" name="Rectangle 22"/>
            <p:cNvSpPr/>
            <p:nvPr/>
          </p:nvSpPr>
          <p:spPr>
            <a:xfrm>
              <a:off x="739851" y="136699"/>
              <a:ext cx="2114168" cy="3067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Raleway Light" panose="020B0403030101060003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Future </a:t>
              </a:r>
              <a:endParaRPr lang="en-US" sz="1400" dirty="0">
                <a:solidFill>
                  <a:schemeClr val="bg1"/>
                </a:solidFill>
                <a:latin typeface="Raleway Light" panose="020B0403030101060003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1" name="Rectangle: Rounded Corners 23"/>
            <p:cNvSpPr/>
            <p:nvPr/>
          </p:nvSpPr>
          <p:spPr>
            <a:xfrm>
              <a:off x="841449" y="1619008"/>
              <a:ext cx="288000" cy="62627"/>
            </a:xfrm>
            <a:prstGeom prst="roundRect">
              <a:avLst>
                <a:gd name="adj" fmla="val 93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24"/>
            <p:cNvSpPr txBox="1"/>
            <p:nvPr/>
          </p:nvSpPr>
          <p:spPr>
            <a:xfrm>
              <a:off x="739851" y="411237"/>
              <a:ext cx="4861527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Raleway" panose="020B05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支援未来</a:t>
              </a:r>
              <a:endParaRPr lang="en-US" sz="3600" b="1" dirty="0">
                <a:solidFill>
                  <a:schemeClr val="bg1"/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3" name="Rectangle 25"/>
          <p:cNvSpPr/>
          <p:nvPr/>
        </p:nvSpPr>
        <p:spPr>
          <a:xfrm>
            <a:off x="8388521" y="1021715"/>
            <a:ext cx="2606105" cy="2082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EBD89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基于医用高氮无镍奥氏体不锈钢材料3D打印技术的儿童间隙保持器能够很好地满足患者的需求，精细程度高且能与组织面较好地贴合，细胞毒性良好。本项目组计划未来进行细胞氧化应激水平检测、细胞活力和凋亡能力评估、细胞成血管能力检测等实验，进一步研究医用高氮钢的生物相容性</a:t>
            </a:r>
            <a:endParaRPr lang="en-US" sz="1200" dirty="0">
              <a:solidFill>
                <a:srgbClr val="EBD89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2539361">
            <a:off x="6451141" y="3647303"/>
            <a:ext cx="3623614" cy="362361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28395" y="4075430"/>
            <a:ext cx="31057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dirty="0">
                <a:solidFill>
                  <a:srgbClr val="EBD898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+mn-ea"/>
              </a:rPr>
              <a:t>深入研究高氮不锈</a:t>
            </a:r>
            <a:r>
              <a:rPr lang="en-US" sz="1200" dirty="0">
                <a:solidFill>
                  <a:srgbClr val="EBD89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钢材料的氮含量、致密度、拉伸性能、物相组成等因素，测试并优化个性化定制的儿童间隙保持器在临床上的应用效果。未来可将该技术推广到义齿支架、牙冠等领域，完善个性化定制技术，进一步实时解决临床问题，提高临床成功率，促进3D打印技术在国内口腔领域更广泛的规范化使用。</a:t>
            </a:r>
            <a:endParaRPr lang="en-US" sz="1200" dirty="0">
              <a:solidFill>
                <a:srgbClr val="EBD89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ldLvl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2"/>
          <p:cNvSpPr/>
          <p:nvPr/>
        </p:nvSpPr>
        <p:spPr>
          <a:xfrm>
            <a:off x="2480785" y="1614551"/>
            <a:ext cx="2078825" cy="2172606"/>
          </a:xfrm>
          <a:prstGeom prst="roundRect">
            <a:avLst>
              <a:gd name="adj" fmla="val 1158"/>
            </a:avLst>
          </a:prstGeom>
          <a:solidFill>
            <a:schemeClr val="bg1"/>
          </a:solidFill>
          <a:ln>
            <a:noFill/>
          </a:ln>
          <a:effectLst>
            <a:outerShdw blurRad="1270000" dist="1104900" dir="5400000" sx="70000" sy="70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3"/>
          <p:cNvSpPr/>
          <p:nvPr/>
        </p:nvSpPr>
        <p:spPr>
          <a:xfrm>
            <a:off x="5118314" y="1614551"/>
            <a:ext cx="2078825" cy="2172606"/>
          </a:xfrm>
          <a:prstGeom prst="roundRect">
            <a:avLst>
              <a:gd name="adj" fmla="val 1616"/>
            </a:avLst>
          </a:prstGeom>
          <a:solidFill>
            <a:schemeClr val="bg1"/>
          </a:solidFill>
          <a:ln>
            <a:noFill/>
          </a:ln>
          <a:effectLst>
            <a:outerShdw blurRad="1270000" dist="1104900" dir="5400000" sx="70000" sy="70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4"/>
          <p:cNvSpPr/>
          <p:nvPr/>
        </p:nvSpPr>
        <p:spPr>
          <a:xfrm>
            <a:off x="7755843" y="1614551"/>
            <a:ext cx="2078825" cy="2172606"/>
          </a:xfrm>
          <a:prstGeom prst="roundRect">
            <a:avLst>
              <a:gd name="adj" fmla="val 916"/>
            </a:avLst>
          </a:prstGeom>
          <a:solidFill>
            <a:schemeClr val="bg1"/>
          </a:solidFill>
          <a:ln>
            <a:noFill/>
          </a:ln>
          <a:effectLst>
            <a:outerShdw blurRad="1270000" dist="1104900" dir="5400000" sx="70000" sy="70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10" name="Freeform 19"/>
          <p:cNvSpPr>
            <a:spLocks noEditPoints="1"/>
          </p:cNvSpPr>
          <p:nvPr/>
        </p:nvSpPr>
        <p:spPr bwMode="auto">
          <a:xfrm>
            <a:off x="3271150" y="4263025"/>
            <a:ext cx="498095" cy="468944"/>
          </a:xfrm>
          <a:custGeom>
            <a:avLst/>
            <a:gdLst>
              <a:gd name="T0" fmla="*/ 164 w 216"/>
              <a:gd name="T1" fmla="*/ 81 h 203"/>
              <a:gd name="T2" fmla="*/ 179 w 216"/>
              <a:gd name="T3" fmla="*/ 124 h 203"/>
              <a:gd name="T4" fmla="*/ 108 w 216"/>
              <a:gd name="T5" fmla="*/ 195 h 203"/>
              <a:gd name="T6" fmla="*/ 37 w 216"/>
              <a:gd name="T7" fmla="*/ 124 h 203"/>
              <a:gd name="T8" fmla="*/ 52 w 216"/>
              <a:gd name="T9" fmla="*/ 81 h 203"/>
              <a:gd name="T10" fmla="*/ 46 w 216"/>
              <a:gd name="T11" fmla="*/ 77 h 203"/>
              <a:gd name="T12" fmla="*/ 29 w 216"/>
              <a:gd name="T13" fmla="*/ 124 h 203"/>
              <a:gd name="T14" fmla="*/ 108 w 216"/>
              <a:gd name="T15" fmla="*/ 203 h 203"/>
              <a:gd name="T16" fmla="*/ 187 w 216"/>
              <a:gd name="T17" fmla="*/ 124 h 203"/>
              <a:gd name="T18" fmla="*/ 171 w 216"/>
              <a:gd name="T19" fmla="*/ 77 h 203"/>
              <a:gd name="T20" fmla="*/ 164 w 216"/>
              <a:gd name="T21" fmla="*/ 81 h 203"/>
              <a:gd name="T22" fmla="*/ 215 w 216"/>
              <a:gd name="T23" fmla="*/ 44 h 203"/>
              <a:gd name="T24" fmla="*/ 216 w 216"/>
              <a:gd name="T25" fmla="*/ 39 h 203"/>
              <a:gd name="T26" fmla="*/ 108 w 216"/>
              <a:gd name="T27" fmla="*/ 0 h 203"/>
              <a:gd name="T28" fmla="*/ 0 w 216"/>
              <a:gd name="T29" fmla="*/ 39 h 203"/>
              <a:gd name="T30" fmla="*/ 108 w 216"/>
              <a:gd name="T31" fmla="*/ 78 h 203"/>
              <a:gd name="T32" fmla="*/ 208 w 216"/>
              <a:gd name="T33" fmla="*/ 54 h 203"/>
              <a:gd name="T34" fmla="*/ 208 w 216"/>
              <a:gd name="T35" fmla="*/ 119 h 203"/>
              <a:gd name="T36" fmla="*/ 216 w 216"/>
              <a:gd name="T37" fmla="*/ 119 h 203"/>
              <a:gd name="T38" fmla="*/ 216 w 216"/>
              <a:gd name="T39" fmla="*/ 47 h 203"/>
              <a:gd name="T40" fmla="*/ 214 w 216"/>
              <a:gd name="T41" fmla="*/ 47 h 203"/>
              <a:gd name="T42" fmla="*/ 215 w 216"/>
              <a:gd name="T43" fmla="*/ 44 h 203"/>
              <a:gd name="T44" fmla="*/ 208 w 216"/>
              <a:gd name="T45" fmla="*/ 42 h 203"/>
              <a:gd name="T46" fmla="*/ 108 w 216"/>
              <a:gd name="T47" fmla="*/ 70 h 203"/>
              <a:gd name="T48" fmla="*/ 8 w 216"/>
              <a:gd name="T49" fmla="*/ 39 h 203"/>
              <a:gd name="T50" fmla="*/ 108 w 216"/>
              <a:gd name="T51" fmla="*/ 8 h 203"/>
              <a:gd name="T52" fmla="*/ 208 w 216"/>
              <a:gd name="T53" fmla="*/ 39 h 203"/>
              <a:gd name="T54" fmla="*/ 208 w 216"/>
              <a:gd name="T55" fmla="*/ 42 h 203"/>
              <a:gd name="T56" fmla="*/ 76 w 216"/>
              <a:gd name="T57" fmla="*/ 107 h 203"/>
              <a:gd name="T58" fmla="*/ 92 w 216"/>
              <a:gd name="T59" fmla="*/ 123 h 203"/>
              <a:gd name="T60" fmla="*/ 100 w 216"/>
              <a:gd name="T61" fmla="*/ 123 h 203"/>
              <a:gd name="T62" fmla="*/ 76 w 216"/>
              <a:gd name="T63" fmla="*/ 99 h 203"/>
              <a:gd name="T64" fmla="*/ 52 w 216"/>
              <a:gd name="T65" fmla="*/ 123 h 203"/>
              <a:gd name="T66" fmla="*/ 60 w 216"/>
              <a:gd name="T67" fmla="*/ 123 h 203"/>
              <a:gd name="T68" fmla="*/ 76 w 216"/>
              <a:gd name="T69" fmla="*/ 107 h 203"/>
              <a:gd name="T70" fmla="*/ 140 w 216"/>
              <a:gd name="T71" fmla="*/ 107 h 203"/>
              <a:gd name="T72" fmla="*/ 156 w 216"/>
              <a:gd name="T73" fmla="*/ 123 h 203"/>
              <a:gd name="T74" fmla="*/ 164 w 216"/>
              <a:gd name="T75" fmla="*/ 123 h 203"/>
              <a:gd name="T76" fmla="*/ 140 w 216"/>
              <a:gd name="T77" fmla="*/ 99 h 203"/>
              <a:gd name="T78" fmla="*/ 116 w 216"/>
              <a:gd name="T79" fmla="*/ 123 h 203"/>
              <a:gd name="T80" fmla="*/ 124 w 216"/>
              <a:gd name="T81" fmla="*/ 123 h 203"/>
              <a:gd name="T82" fmla="*/ 140 w 216"/>
              <a:gd name="T83" fmla="*/ 107 h 203"/>
              <a:gd name="T84" fmla="*/ 112 w 216"/>
              <a:gd name="T85" fmla="*/ 131 h 203"/>
              <a:gd name="T86" fmla="*/ 104 w 216"/>
              <a:gd name="T87" fmla="*/ 131 h 203"/>
              <a:gd name="T88" fmla="*/ 104 w 216"/>
              <a:gd name="T89" fmla="*/ 151 h 203"/>
              <a:gd name="T90" fmla="*/ 112 w 216"/>
              <a:gd name="T91" fmla="*/ 151 h 203"/>
              <a:gd name="T92" fmla="*/ 112 w 216"/>
              <a:gd name="T93" fmla="*/ 131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6" h="203">
                <a:moveTo>
                  <a:pt x="164" y="81"/>
                </a:moveTo>
                <a:cubicBezTo>
                  <a:pt x="174" y="94"/>
                  <a:pt x="179" y="109"/>
                  <a:pt x="179" y="124"/>
                </a:cubicBezTo>
                <a:cubicBezTo>
                  <a:pt x="179" y="163"/>
                  <a:pt x="147" y="195"/>
                  <a:pt x="108" y="195"/>
                </a:cubicBezTo>
                <a:cubicBezTo>
                  <a:pt x="69" y="195"/>
                  <a:pt x="37" y="163"/>
                  <a:pt x="37" y="124"/>
                </a:cubicBezTo>
                <a:cubicBezTo>
                  <a:pt x="37" y="109"/>
                  <a:pt x="42" y="94"/>
                  <a:pt x="52" y="81"/>
                </a:cubicBezTo>
                <a:cubicBezTo>
                  <a:pt x="46" y="77"/>
                  <a:pt x="46" y="77"/>
                  <a:pt x="46" y="77"/>
                </a:cubicBezTo>
                <a:cubicBezTo>
                  <a:pt x="35" y="90"/>
                  <a:pt x="29" y="107"/>
                  <a:pt x="29" y="124"/>
                </a:cubicBezTo>
                <a:cubicBezTo>
                  <a:pt x="29" y="168"/>
                  <a:pt x="65" y="203"/>
                  <a:pt x="108" y="203"/>
                </a:cubicBezTo>
                <a:cubicBezTo>
                  <a:pt x="151" y="203"/>
                  <a:pt x="187" y="168"/>
                  <a:pt x="187" y="124"/>
                </a:cubicBezTo>
                <a:cubicBezTo>
                  <a:pt x="187" y="107"/>
                  <a:pt x="181" y="90"/>
                  <a:pt x="171" y="77"/>
                </a:cubicBezTo>
                <a:lnTo>
                  <a:pt x="164" y="81"/>
                </a:lnTo>
                <a:close/>
                <a:moveTo>
                  <a:pt x="215" y="44"/>
                </a:moveTo>
                <a:cubicBezTo>
                  <a:pt x="216" y="43"/>
                  <a:pt x="216" y="41"/>
                  <a:pt x="216" y="39"/>
                </a:cubicBezTo>
                <a:cubicBezTo>
                  <a:pt x="216" y="14"/>
                  <a:pt x="160" y="0"/>
                  <a:pt x="108" y="0"/>
                </a:cubicBezTo>
                <a:cubicBezTo>
                  <a:pt x="56" y="0"/>
                  <a:pt x="0" y="14"/>
                  <a:pt x="0" y="39"/>
                </a:cubicBezTo>
                <a:cubicBezTo>
                  <a:pt x="0" y="64"/>
                  <a:pt x="56" y="78"/>
                  <a:pt x="108" y="78"/>
                </a:cubicBezTo>
                <a:cubicBezTo>
                  <a:pt x="154" y="78"/>
                  <a:pt x="192" y="68"/>
                  <a:pt x="208" y="54"/>
                </a:cubicBezTo>
                <a:cubicBezTo>
                  <a:pt x="208" y="119"/>
                  <a:pt x="208" y="119"/>
                  <a:pt x="208" y="119"/>
                </a:cubicBezTo>
                <a:cubicBezTo>
                  <a:pt x="216" y="119"/>
                  <a:pt x="216" y="119"/>
                  <a:pt x="216" y="119"/>
                </a:cubicBezTo>
                <a:cubicBezTo>
                  <a:pt x="216" y="47"/>
                  <a:pt x="216" y="47"/>
                  <a:pt x="216" y="47"/>
                </a:cubicBezTo>
                <a:cubicBezTo>
                  <a:pt x="214" y="47"/>
                  <a:pt x="214" y="47"/>
                  <a:pt x="214" y="47"/>
                </a:cubicBezTo>
                <a:cubicBezTo>
                  <a:pt x="214" y="46"/>
                  <a:pt x="215" y="45"/>
                  <a:pt x="215" y="44"/>
                </a:cubicBezTo>
                <a:close/>
                <a:moveTo>
                  <a:pt x="208" y="42"/>
                </a:moveTo>
                <a:cubicBezTo>
                  <a:pt x="203" y="55"/>
                  <a:pt x="164" y="70"/>
                  <a:pt x="108" y="70"/>
                </a:cubicBezTo>
                <a:cubicBezTo>
                  <a:pt x="49" y="70"/>
                  <a:pt x="8" y="54"/>
                  <a:pt x="8" y="39"/>
                </a:cubicBezTo>
                <a:cubicBezTo>
                  <a:pt x="8" y="25"/>
                  <a:pt x="49" y="8"/>
                  <a:pt x="108" y="8"/>
                </a:cubicBezTo>
                <a:cubicBezTo>
                  <a:pt x="167" y="8"/>
                  <a:pt x="208" y="25"/>
                  <a:pt x="208" y="39"/>
                </a:cubicBezTo>
                <a:cubicBezTo>
                  <a:pt x="208" y="40"/>
                  <a:pt x="208" y="41"/>
                  <a:pt x="208" y="42"/>
                </a:cubicBezTo>
                <a:close/>
                <a:moveTo>
                  <a:pt x="76" y="107"/>
                </a:moveTo>
                <a:cubicBezTo>
                  <a:pt x="85" y="107"/>
                  <a:pt x="92" y="111"/>
                  <a:pt x="92" y="123"/>
                </a:cubicBezTo>
                <a:cubicBezTo>
                  <a:pt x="100" y="123"/>
                  <a:pt x="100" y="123"/>
                  <a:pt x="100" y="123"/>
                </a:cubicBezTo>
                <a:cubicBezTo>
                  <a:pt x="100" y="107"/>
                  <a:pt x="89" y="99"/>
                  <a:pt x="76" y="99"/>
                </a:cubicBezTo>
                <a:cubicBezTo>
                  <a:pt x="63" y="99"/>
                  <a:pt x="52" y="107"/>
                  <a:pt x="52" y="123"/>
                </a:cubicBezTo>
                <a:cubicBezTo>
                  <a:pt x="60" y="123"/>
                  <a:pt x="60" y="123"/>
                  <a:pt x="60" y="123"/>
                </a:cubicBezTo>
                <a:cubicBezTo>
                  <a:pt x="60" y="111"/>
                  <a:pt x="67" y="107"/>
                  <a:pt x="76" y="107"/>
                </a:cubicBezTo>
                <a:close/>
                <a:moveTo>
                  <a:pt x="140" y="107"/>
                </a:moveTo>
                <a:cubicBezTo>
                  <a:pt x="149" y="107"/>
                  <a:pt x="156" y="111"/>
                  <a:pt x="156" y="123"/>
                </a:cubicBezTo>
                <a:cubicBezTo>
                  <a:pt x="164" y="123"/>
                  <a:pt x="164" y="123"/>
                  <a:pt x="164" y="123"/>
                </a:cubicBezTo>
                <a:cubicBezTo>
                  <a:pt x="164" y="107"/>
                  <a:pt x="153" y="99"/>
                  <a:pt x="140" y="99"/>
                </a:cubicBezTo>
                <a:cubicBezTo>
                  <a:pt x="127" y="99"/>
                  <a:pt x="116" y="107"/>
                  <a:pt x="116" y="123"/>
                </a:cubicBezTo>
                <a:cubicBezTo>
                  <a:pt x="124" y="123"/>
                  <a:pt x="124" y="123"/>
                  <a:pt x="124" y="123"/>
                </a:cubicBezTo>
                <a:cubicBezTo>
                  <a:pt x="124" y="111"/>
                  <a:pt x="131" y="107"/>
                  <a:pt x="140" y="107"/>
                </a:cubicBezTo>
                <a:close/>
                <a:moveTo>
                  <a:pt x="112" y="131"/>
                </a:moveTo>
                <a:cubicBezTo>
                  <a:pt x="104" y="131"/>
                  <a:pt x="104" y="131"/>
                  <a:pt x="104" y="131"/>
                </a:cubicBezTo>
                <a:cubicBezTo>
                  <a:pt x="104" y="151"/>
                  <a:pt x="104" y="151"/>
                  <a:pt x="104" y="151"/>
                </a:cubicBezTo>
                <a:cubicBezTo>
                  <a:pt x="112" y="151"/>
                  <a:pt x="112" y="151"/>
                  <a:pt x="112" y="151"/>
                </a:cubicBezTo>
                <a:lnTo>
                  <a:pt x="112" y="131"/>
                </a:lnTo>
                <a:close/>
              </a:path>
            </a:pathLst>
          </a:custGeom>
          <a:solidFill>
            <a:srgbClr val="EBD89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6"/>
          <p:cNvGrpSpPr/>
          <p:nvPr/>
        </p:nvGrpSpPr>
        <p:grpSpPr>
          <a:xfrm>
            <a:off x="2283378" y="4896202"/>
            <a:ext cx="2473638" cy="991394"/>
            <a:chOff x="1130143" y="4877152"/>
            <a:chExt cx="2473638" cy="991394"/>
          </a:xfrm>
        </p:grpSpPr>
        <p:sp>
          <p:nvSpPr>
            <p:cNvPr id="12" name="Rectangle 11"/>
            <p:cNvSpPr/>
            <p:nvPr/>
          </p:nvSpPr>
          <p:spPr>
            <a:xfrm>
              <a:off x="1413510" y="4877152"/>
              <a:ext cx="1906905" cy="534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lang="en-US" sz="2400" b="1" dirty="0">
                <a:solidFill>
                  <a:schemeClr val="bg1"/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30143" y="5335146"/>
              <a:ext cx="2473638" cy="5334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XRD、扫描电镜、热重分析仪、金相显微镜等分析测量设备</a:t>
              </a:r>
              <a:endPara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4" name="Freeform 45"/>
          <p:cNvSpPr>
            <a:spLocks noEditPoints="1"/>
          </p:cNvSpPr>
          <p:nvPr/>
        </p:nvSpPr>
        <p:spPr bwMode="auto">
          <a:xfrm>
            <a:off x="5903609" y="4243380"/>
            <a:ext cx="508234" cy="508234"/>
          </a:xfrm>
          <a:custGeom>
            <a:avLst/>
            <a:gdLst>
              <a:gd name="T0" fmla="*/ 220 w 220"/>
              <a:gd name="T1" fmla="*/ 110 h 220"/>
              <a:gd name="T2" fmla="*/ 193 w 220"/>
              <a:gd name="T3" fmla="*/ 64 h 220"/>
              <a:gd name="T4" fmla="*/ 176 w 220"/>
              <a:gd name="T5" fmla="*/ 58 h 220"/>
              <a:gd name="T6" fmla="*/ 171 w 220"/>
              <a:gd name="T7" fmla="*/ 53 h 220"/>
              <a:gd name="T8" fmla="*/ 203 w 220"/>
              <a:gd name="T9" fmla="*/ 68 h 220"/>
              <a:gd name="T10" fmla="*/ 141 w 220"/>
              <a:gd name="T11" fmla="*/ 13 h 220"/>
              <a:gd name="T12" fmla="*/ 118 w 220"/>
              <a:gd name="T13" fmla="*/ 38 h 220"/>
              <a:gd name="T14" fmla="*/ 110 w 220"/>
              <a:gd name="T15" fmla="*/ 8 h 220"/>
              <a:gd name="T16" fmla="*/ 65 w 220"/>
              <a:gd name="T17" fmla="*/ 28 h 220"/>
              <a:gd name="T18" fmla="*/ 55 w 220"/>
              <a:gd name="T19" fmla="*/ 50 h 220"/>
              <a:gd name="T20" fmla="*/ 47 w 220"/>
              <a:gd name="T21" fmla="*/ 30 h 220"/>
              <a:gd name="T22" fmla="*/ 67 w 220"/>
              <a:gd name="T23" fmla="*/ 18 h 220"/>
              <a:gd name="T24" fmla="*/ 51 w 220"/>
              <a:gd name="T25" fmla="*/ 57 h 220"/>
              <a:gd name="T26" fmla="*/ 76 w 220"/>
              <a:gd name="T27" fmla="*/ 42 h 220"/>
              <a:gd name="T28" fmla="*/ 80 w 220"/>
              <a:gd name="T29" fmla="*/ 24 h 220"/>
              <a:gd name="T30" fmla="*/ 97 w 220"/>
              <a:gd name="T31" fmla="*/ 51 h 220"/>
              <a:gd name="T32" fmla="*/ 81 w 220"/>
              <a:gd name="T33" fmla="*/ 69 h 220"/>
              <a:gd name="T34" fmla="*/ 59 w 220"/>
              <a:gd name="T35" fmla="*/ 95 h 220"/>
              <a:gd name="T36" fmla="*/ 63 w 220"/>
              <a:gd name="T37" fmla="*/ 117 h 220"/>
              <a:gd name="T38" fmla="*/ 120 w 220"/>
              <a:gd name="T39" fmla="*/ 155 h 220"/>
              <a:gd name="T40" fmla="*/ 118 w 220"/>
              <a:gd name="T41" fmla="*/ 180 h 220"/>
              <a:gd name="T42" fmla="*/ 81 w 220"/>
              <a:gd name="T43" fmla="*/ 208 h 220"/>
              <a:gd name="T44" fmla="*/ 62 w 220"/>
              <a:gd name="T45" fmla="*/ 159 h 220"/>
              <a:gd name="T46" fmla="*/ 53 w 220"/>
              <a:gd name="T47" fmla="*/ 120 h 220"/>
              <a:gd name="T48" fmla="*/ 19 w 220"/>
              <a:gd name="T49" fmla="*/ 65 h 220"/>
              <a:gd name="T50" fmla="*/ 10 w 220"/>
              <a:gd name="T51" fmla="*/ 91 h 220"/>
              <a:gd name="T52" fmla="*/ 61 w 220"/>
              <a:gd name="T53" fmla="*/ 133 h 220"/>
              <a:gd name="T54" fmla="*/ 67 w 220"/>
              <a:gd name="T55" fmla="*/ 178 h 220"/>
              <a:gd name="T56" fmla="*/ 8 w 220"/>
              <a:gd name="T57" fmla="*/ 110 h 220"/>
              <a:gd name="T58" fmla="*/ 101 w 220"/>
              <a:gd name="T59" fmla="*/ 204 h 220"/>
              <a:gd name="T60" fmla="*/ 130 w 220"/>
              <a:gd name="T61" fmla="*/ 166 h 220"/>
              <a:gd name="T62" fmla="*/ 82 w 220"/>
              <a:gd name="T63" fmla="*/ 125 h 220"/>
              <a:gd name="T64" fmla="*/ 57 w 220"/>
              <a:gd name="T65" fmla="*/ 108 h 220"/>
              <a:gd name="T66" fmla="*/ 70 w 220"/>
              <a:gd name="T67" fmla="*/ 96 h 220"/>
              <a:gd name="T68" fmla="*/ 90 w 220"/>
              <a:gd name="T69" fmla="*/ 70 h 220"/>
              <a:gd name="T70" fmla="*/ 101 w 220"/>
              <a:gd name="T71" fmla="*/ 38 h 220"/>
              <a:gd name="T72" fmla="*/ 82 w 220"/>
              <a:gd name="T73" fmla="*/ 12 h 220"/>
              <a:gd name="T74" fmla="*/ 118 w 220"/>
              <a:gd name="T75" fmla="*/ 46 h 220"/>
              <a:gd name="T76" fmla="*/ 175 w 220"/>
              <a:gd name="T77" fmla="*/ 31 h 220"/>
              <a:gd name="T78" fmla="*/ 156 w 220"/>
              <a:gd name="T79" fmla="*/ 61 h 220"/>
              <a:gd name="T80" fmla="*/ 180 w 220"/>
              <a:gd name="T81" fmla="*/ 65 h 220"/>
              <a:gd name="T82" fmla="*/ 198 w 220"/>
              <a:gd name="T83" fmla="*/ 75 h 220"/>
              <a:gd name="T84" fmla="*/ 206 w 220"/>
              <a:gd name="T85" fmla="*/ 84 h 220"/>
              <a:gd name="T86" fmla="*/ 168 w 220"/>
              <a:gd name="T87" fmla="*/ 81 h 220"/>
              <a:gd name="T88" fmla="*/ 179 w 220"/>
              <a:gd name="T89" fmla="*/ 127 h 220"/>
              <a:gd name="T90" fmla="*/ 184 w 220"/>
              <a:gd name="T91" fmla="*/ 180 h 220"/>
              <a:gd name="T92" fmla="*/ 189 w 220"/>
              <a:gd name="T93" fmla="*/ 123 h 220"/>
              <a:gd name="T94" fmla="*/ 163 w 220"/>
              <a:gd name="T95" fmla="*/ 99 h 220"/>
              <a:gd name="T96" fmla="*/ 211 w 220"/>
              <a:gd name="T97" fmla="*/ 94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20" h="220">
                <a:moveTo>
                  <a:pt x="110" y="0"/>
                </a:moveTo>
                <a:cubicBezTo>
                  <a:pt x="49" y="0"/>
                  <a:pt x="0" y="49"/>
                  <a:pt x="0" y="110"/>
                </a:cubicBezTo>
                <a:cubicBezTo>
                  <a:pt x="0" y="171"/>
                  <a:pt x="49" y="220"/>
                  <a:pt x="110" y="220"/>
                </a:cubicBezTo>
                <a:cubicBezTo>
                  <a:pt x="171" y="220"/>
                  <a:pt x="220" y="171"/>
                  <a:pt x="220" y="110"/>
                </a:cubicBezTo>
                <a:cubicBezTo>
                  <a:pt x="220" y="49"/>
                  <a:pt x="171" y="0"/>
                  <a:pt x="110" y="0"/>
                </a:cubicBezTo>
                <a:close/>
                <a:moveTo>
                  <a:pt x="203" y="68"/>
                </a:moveTo>
                <a:cubicBezTo>
                  <a:pt x="202" y="68"/>
                  <a:pt x="202" y="68"/>
                  <a:pt x="202" y="68"/>
                </a:cubicBezTo>
                <a:cubicBezTo>
                  <a:pt x="201" y="67"/>
                  <a:pt x="197" y="64"/>
                  <a:pt x="193" y="64"/>
                </a:cubicBezTo>
                <a:cubicBezTo>
                  <a:pt x="193" y="64"/>
                  <a:pt x="193" y="64"/>
                  <a:pt x="192" y="64"/>
                </a:cubicBezTo>
                <a:cubicBezTo>
                  <a:pt x="191" y="63"/>
                  <a:pt x="190" y="61"/>
                  <a:pt x="188" y="61"/>
                </a:cubicBezTo>
                <a:cubicBezTo>
                  <a:pt x="187" y="57"/>
                  <a:pt x="183" y="57"/>
                  <a:pt x="182" y="57"/>
                </a:cubicBezTo>
                <a:cubicBezTo>
                  <a:pt x="179" y="57"/>
                  <a:pt x="179" y="57"/>
                  <a:pt x="176" y="58"/>
                </a:cubicBezTo>
                <a:cubicBezTo>
                  <a:pt x="175" y="59"/>
                  <a:pt x="171" y="61"/>
                  <a:pt x="164" y="64"/>
                </a:cubicBezTo>
                <a:cubicBezTo>
                  <a:pt x="166" y="61"/>
                  <a:pt x="167" y="59"/>
                  <a:pt x="167" y="57"/>
                </a:cubicBezTo>
                <a:cubicBezTo>
                  <a:pt x="171" y="57"/>
                  <a:pt x="171" y="57"/>
                  <a:pt x="171" y="57"/>
                </a:cubicBezTo>
                <a:cubicBezTo>
                  <a:pt x="171" y="53"/>
                  <a:pt x="171" y="53"/>
                  <a:pt x="171" y="53"/>
                </a:cubicBezTo>
                <a:cubicBezTo>
                  <a:pt x="171" y="48"/>
                  <a:pt x="172" y="42"/>
                  <a:pt x="173" y="41"/>
                </a:cubicBezTo>
                <a:cubicBezTo>
                  <a:pt x="175" y="39"/>
                  <a:pt x="180" y="38"/>
                  <a:pt x="182" y="38"/>
                </a:cubicBezTo>
                <a:cubicBezTo>
                  <a:pt x="182" y="38"/>
                  <a:pt x="182" y="38"/>
                  <a:pt x="182" y="38"/>
                </a:cubicBezTo>
                <a:cubicBezTo>
                  <a:pt x="191" y="46"/>
                  <a:pt x="198" y="57"/>
                  <a:pt x="203" y="68"/>
                </a:cubicBezTo>
                <a:close/>
                <a:moveTo>
                  <a:pt x="182" y="38"/>
                </a:moveTo>
                <a:cubicBezTo>
                  <a:pt x="182" y="38"/>
                  <a:pt x="182" y="38"/>
                  <a:pt x="182" y="38"/>
                </a:cubicBezTo>
                <a:cubicBezTo>
                  <a:pt x="182" y="38"/>
                  <a:pt x="182" y="38"/>
                  <a:pt x="182" y="38"/>
                </a:cubicBezTo>
                <a:close/>
                <a:moveTo>
                  <a:pt x="141" y="13"/>
                </a:moveTo>
                <a:cubicBezTo>
                  <a:pt x="137" y="17"/>
                  <a:pt x="137" y="17"/>
                  <a:pt x="137" y="17"/>
                </a:cubicBezTo>
                <a:cubicBezTo>
                  <a:pt x="136" y="18"/>
                  <a:pt x="136" y="18"/>
                  <a:pt x="136" y="18"/>
                </a:cubicBezTo>
                <a:cubicBezTo>
                  <a:pt x="136" y="21"/>
                  <a:pt x="133" y="31"/>
                  <a:pt x="133" y="37"/>
                </a:cubicBezTo>
                <a:cubicBezTo>
                  <a:pt x="131" y="37"/>
                  <a:pt x="127" y="38"/>
                  <a:pt x="118" y="38"/>
                </a:cubicBezTo>
                <a:cubicBezTo>
                  <a:pt x="117" y="38"/>
                  <a:pt x="115" y="35"/>
                  <a:pt x="113" y="32"/>
                </a:cubicBezTo>
                <a:cubicBezTo>
                  <a:pt x="111" y="30"/>
                  <a:pt x="108" y="27"/>
                  <a:pt x="105" y="24"/>
                </a:cubicBezTo>
                <a:cubicBezTo>
                  <a:pt x="102" y="20"/>
                  <a:pt x="101" y="13"/>
                  <a:pt x="102" y="8"/>
                </a:cubicBezTo>
                <a:cubicBezTo>
                  <a:pt x="105" y="8"/>
                  <a:pt x="107" y="8"/>
                  <a:pt x="110" y="8"/>
                </a:cubicBezTo>
                <a:cubicBezTo>
                  <a:pt x="121" y="8"/>
                  <a:pt x="131" y="10"/>
                  <a:pt x="141" y="13"/>
                </a:cubicBezTo>
                <a:close/>
                <a:moveTo>
                  <a:pt x="47" y="30"/>
                </a:moveTo>
                <a:cubicBezTo>
                  <a:pt x="51" y="27"/>
                  <a:pt x="55" y="24"/>
                  <a:pt x="60" y="21"/>
                </a:cubicBezTo>
                <a:cubicBezTo>
                  <a:pt x="65" y="28"/>
                  <a:pt x="65" y="28"/>
                  <a:pt x="65" y="28"/>
                </a:cubicBezTo>
                <a:cubicBezTo>
                  <a:pt x="66" y="34"/>
                  <a:pt x="68" y="40"/>
                  <a:pt x="68" y="42"/>
                </a:cubicBezTo>
                <a:cubicBezTo>
                  <a:pt x="68" y="46"/>
                  <a:pt x="68" y="48"/>
                  <a:pt x="68" y="49"/>
                </a:cubicBezTo>
                <a:cubicBezTo>
                  <a:pt x="66" y="49"/>
                  <a:pt x="65" y="50"/>
                  <a:pt x="64" y="50"/>
                </a:cubicBezTo>
                <a:cubicBezTo>
                  <a:pt x="61" y="51"/>
                  <a:pt x="59" y="52"/>
                  <a:pt x="55" y="50"/>
                </a:cubicBezTo>
                <a:cubicBezTo>
                  <a:pt x="54" y="49"/>
                  <a:pt x="54" y="49"/>
                  <a:pt x="54" y="49"/>
                </a:cubicBezTo>
                <a:cubicBezTo>
                  <a:pt x="54" y="48"/>
                  <a:pt x="55" y="46"/>
                  <a:pt x="56" y="45"/>
                </a:cubicBezTo>
                <a:cubicBezTo>
                  <a:pt x="59" y="42"/>
                  <a:pt x="59" y="42"/>
                  <a:pt x="59" y="42"/>
                </a:cubicBezTo>
                <a:lnTo>
                  <a:pt x="47" y="30"/>
                </a:lnTo>
                <a:close/>
                <a:moveTo>
                  <a:pt x="67" y="18"/>
                </a:moveTo>
                <a:cubicBezTo>
                  <a:pt x="67" y="17"/>
                  <a:pt x="68" y="17"/>
                  <a:pt x="68" y="17"/>
                </a:cubicBezTo>
                <a:cubicBezTo>
                  <a:pt x="68" y="19"/>
                  <a:pt x="68" y="19"/>
                  <a:pt x="68" y="19"/>
                </a:cubicBezTo>
                <a:lnTo>
                  <a:pt x="67" y="18"/>
                </a:lnTo>
                <a:close/>
                <a:moveTo>
                  <a:pt x="41" y="35"/>
                </a:moveTo>
                <a:cubicBezTo>
                  <a:pt x="48" y="42"/>
                  <a:pt x="48" y="42"/>
                  <a:pt x="48" y="42"/>
                </a:cubicBezTo>
                <a:cubicBezTo>
                  <a:pt x="47" y="44"/>
                  <a:pt x="46" y="47"/>
                  <a:pt x="46" y="50"/>
                </a:cubicBezTo>
                <a:cubicBezTo>
                  <a:pt x="46" y="52"/>
                  <a:pt x="48" y="55"/>
                  <a:pt x="51" y="57"/>
                </a:cubicBezTo>
                <a:cubicBezTo>
                  <a:pt x="55" y="58"/>
                  <a:pt x="57" y="59"/>
                  <a:pt x="60" y="59"/>
                </a:cubicBezTo>
                <a:cubicBezTo>
                  <a:pt x="62" y="59"/>
                  <a:pt x="64" y="58"/>
                  <a:pt x="66" y="58"/>
                </a:cubicBezTo>
                <a:cubicBezTo>
                  <a:pt x="67" y="57"/>
                  <a:pt x="68" y="57"/>
                  <a:pt x="68" y="57"/>
                </a:cubicBezTo>
                <a:cubicBezTo>
                  <a:pt x="76" y="57"/>
                  <a:pt x="76" y="46"/>
                  <a:pt x="76" y="42"/>
                </a:cubicBezTo>
                <a:cubicBezTo>
                  <a:pt x="76" y="38"/>
                  <a:pt x="73" y="27"/>
                  <a:pt x="72" y="25"/>
                </a:cubicBezTo>
                <a:cubicBezTo>
                  <a:pt x="69" y="20"/>
                  <a:pt x="69" y="20"/>
                  <a:pt x="69" y="20"/>
                </a:cubicBezTo>
                <a:cubicBezTo>
                  <a:pt x="78" y="20"/>
                  <a:pt x="78" y="20"/>
                  <a:pt x="78" y="20"/>
                </a:cubicBezTo>
                <a:cubicBezTo>
                  <a:pt x="80" y="24"/>
                  <a:pt x="80" y="24"/>
                  <a:pt x="80" y="24"/>
                </a:cubicBezTo>
                <a:cubicBezTo>
                  <a:pt x="80" y="37"/>
                  <a:pt x="80" y="37"/>
                  <a:pt x="80" y="37"/>
                </a:cubicBezTo>
                <a:cubicBezTo>
                  <a:pt x="82" y="38"/>
                  <a:pt x="82" y="38"/>
                  <a:pt x="82" y="38"/>
                </a:cubicBezTo>
                <a:cubicBezTo>
                  <a:pt x="82" y="38"/>
                  <a:pt x="90" y="42"/>
                  <a:pt x="97" y="45"/>
                </a:cubicBezTo>
                <a:cubicBezTo>
                  <a:pt x="98" y="46"/>
                  <a:pt x="99" y="46"/>
                  <a:pt x="97" y="51"/>
                </a:cubicBezTo>
                <a:cubicBezTo>
                  <a:pt x="96" y="53"/>
                  <a:pt x="95" y="55"/>
                  <a:pt x="95" y="57"/>
                </a:cubicBezTo>
                <a:cubicBezTo>
                  <a:pt x="95" y="59"/>
                  <a:pt x="93" y="61"/>
                  <a:pt x="91" y="61"/>
                </a:cubicBezTo>
                <a:cubicBezTo>
                  <a:pt x="87" y="61"/>
                  <a:pt x="85" y="64"/>
                  <a:pt x="83" y="66"/>
                </a:cubicBezTo>
                <a:cubicBezTo>
                  <a:pt x="83" y="67"/>
                  <a:pt x="82" y="68"/>
                  <a:pt x="81" y="69"/>
                </a:cubicBezTo>
                <a:cubicBezTo>
                  <a:pt x="79" y="71"/>
                  <a:pt x="78" y="73"/>
                  <a:pt x="77" y="75"/>
                </a:cubicBezTo>
                <a:cubicBezTo>
                  <a:pt x="75" y="78"/>
                  <a:pt x="73" y="80"/>
                  <a:pt x="69" y="84"/>
                </a:cubicBezTo>
                <a:cubicBezTo>
                  <a:pt x="66" y="88"/>
                  <a:pt x="64" y="90"/>
                  <a:pt x="64" y="92"/>
                </a:cubicBezTo>
                <a:cubicBezTo>
                  <a:pt x="63" y="93"/>
                  <a:pt x="62" y="93"/>
                  <a:pt x="59" y="95"/>
                </a:cubicBezTo>
                <a:cubicBezTo>
                  <a:pt x="57" y="96"/>
                  <a:pt x="56" y="96"/>
                  <a:pt x="55" y="97"/>
                </a:cubicBezTo>
                <a:cubicBezTo>
                  <a:pt x="49" y="98"/>
                  <a:pt x="49" y="101"/>
                  <a:pt x="49" y="106"/>
                </a:cubicBezTo>
                <a:cubicBezTo>
                  <a:pt x="49" y="114"/>
                  <a:pt x="53" y="115"/>
                  <a:pt x="57" y="116"/>
                </a:cubicBezTo>
                <a:cubicBezTo>
                  <a:pt x="59" y="116"/>
                  <a:pt x="61" y="116"/>
                  <a:pt x="63" y="117"/>
                </a:cubicBezTo>
                <a:cubicBezTo>
                  <a:pt x="66" y="119"/>
                  <a:pt x="67" y="121"/>
                  <a:pt x="69" y="124"/>
                </a:cubicBezTo>
                <a:cubicBezTo>
                  <a:pt x="71" y="127"/>
                  <a:pt x="73" y="130"/>
                  <a:pt x="78" y="133"/>
                </a:cubicBezTo>
                <a:cubicBezTo>
                  <a:pt x="81" y="134"/>
                  <a:pt x="86" y="137"/>
                  <a:pt x="92" y="140"/>
                </a:cubicBezTo>
                <a:cubicBezTo>
                  <a:pt x="100" y="145"/>
                  <a:pt x="111" y="151"/>
                  <a:pt x="120" y="155"/>
                </a:cubicBezTo>
                <a:cubicBezTo>
                  <a:pt x="124" y="158"/>
                  <a:pt x="125" y="159"/>
                  <a:pt x="125" y="159"/>
                </a:cubicBezTo>
                <a:cubicBezTo>
                  <a:pt x="125" y="160"/>
                  <a:pt x="124" y="160"/>
                  <a:pt x="124" y="161"/>
                </a:cubicBezTo>
                <a:cubicBezTo>
                  <a:pt x="123" y="163"/>
                  <a:pt x="121" y="164"/>
                  <a:pt x="121" y="167"/>
                </a:cubicBezTo>
                <a:cubicBezTo>
                  <a:pt x="121" y="170"/>
                  <a:pt x="121" y="173"/>
                  <a:pt x="118" y="180"/>
                </a:cubicBezTo>
                <a:cubicBezTo>
                  <a:pt x="116" y="184"/>
                  <a:pt x="114" y="186"/>
                  <a:pt x="108" y="189"/>
                </a:cubicBezTo>
                <a:cubicBezTo>
                  <a:pt x="105" y="191"/>
                  <a:pt x="101" y="194"/>
                  <a:pt x="96" y="198"/>
                </a:cubicBezTo>
                <a:cubicBezTo>
                  <a:pt x="92" y="201"/>
                  <a:pt x="87" y="205"/>
                  <a:pt x="87" y="209"/>
                </a:cubicBezTo>
                <a:cubicBezTo>
                  <a:pt x="85" y="209"/>
                  <a:pt x="83" y="208"/>
                  <a:pt x="81" y="208"/>
                </a:cubicBezTo>
                <a:cubicBezTo>
                  <a:pt x="82" y="203"/>
                  <a:pt x="84" y="196"/>
                  <a:pt x="84" y="189"/>
                </a:cubicBezTo>
                <a:cubicBezTo>
                  <a:pt x="84" y="178"/>
                  <a:pt x="80" y="175"/>
                  <a:pt x="73" y="172"/>
                </a:cubicBezTo>
                <a:cubicBezTo>
                  <a:pt x="72" y="172"/>
                  <a:pt x="71" y="171"/>
                  <a:pt x="70" y="171"/>
                </a:cubicBezTo>
                <a:cubicBezTo>
                  <a:pt x="65" y="168"/>
                  <a:pt x="65" y="166"/>
                  <a:pt x="62" y="159"/>
                </a:cubicBezTo>
                <a:cubicBezTo>
                  <a:pt x="62" y="158"/>
                  <a:pt x="61" y="156"/>
                  <a:pt x="61" y="154"/>
                </a:cubicBezTo>
                <a:cubicBezTo>
                  <a:pt x="59" y="149"/>
                  <a:pt x="61" y="147"/>
                  <a:pt x="64" y="143"/>
                </a:cubicBezTo>
                <a:cubicBezTo>
                  <a:pt x="66" y="140"/>
                  <a:pt x="69" y="137"/>
                  <a:pt x="69" y="132"/>
                </a:cubicBezTo>
                <a:cubicBezTo>
                  <a:pt x="69" y="124"/>
                  <a:pt x="63" y="120"/>
                  <a:pt x="53" y="120"/>
                </a:cubicBezTo>
                <a:cubicBezTo>
                  <a:pt x="53" y="120"/>
                  <a:pt x="53" y="120"/>
                  <a:pt x="53" y="120"/>
                </a:cubicBezTo>
                <a:cubicBezTo>
                  <a:pt x="52" y="120"/>
                  <a:pt x="46" y="117"/>
                  <a:pt x="40" y="114"/>
                </a:cubicBezTo>
                <a:cubicBezTo>
                  <a:pt x="36" y="112"/>
                  <a:pt x="31" y="109"/>
                  <a:pt x="25" y="106"/>
                </a:cubicBezTo>
                <a:cubicBezTo>
                  <a:pt x="15" y="101"/>
                  <a:pt x="18" y="74"/>
                  <a:pt x="19" y="65"/>
                </a:cubicBezTo>
                <a:cubicBezTo>
                  <a:pt x="18" y="65"/>
                  <a:pt x="18" y="65"/>
                  <a:pt x="18" y="65"/>
                </a:cubicBezTo>
                <a:cubicBezTo>
                  <a:pt x="24" y="54"/>
                  <a:pt x="32" y="44"/>
                  <a:pt x="41" y="35"/>
                </a:cubicBezTo>
                <a:close/>
                <a:moveTo>
                  <a:pt x="8" y="110"/>
                </a:moveTo>
                <a:cubicBezTo>
                  <a:pt x="8" y="104"/>
                  <a:pt x="9" y="97"/>
                  <a:pt x="10" y="91"/>
                </a:cubicBezTo>
                <a:cubicBezTo>
                  <a:pt x="11" y="101"/>
                  <a:pt x="14" y="110"/>
                  <a:pt x="21" y="114"/>
                </a:cubicBezTo>
                <a:cubicBezTo>
                  <a:pt x="27" y="116"/>
                  <a:pt x="32" y="119"/>
                  <a:pt x="37" y="122"/>
                </a:cubicBezTo>
                <a:cubicBezTo>
                  <a:pt x="46" y="127"/>
                  <a:pt x="50" y="129"/>
                  <a:pt x="53" y="129"/>
                </a:cubicBezTo>
                <a:cubicBezTo>
                  <a:pt x="60" y="129"/>
                  <a:pt x="61" y="131"/>
                  <a:pt x="61" y="133"/>
                </a:cubicBezTo>
                <a:cubicBezTo>
                  <a:pt x="61" y="134"/>
                  <a:pt x="59" y="136"/>
                  <a:pt x="58" y="138"/>
                </a:cubicBezTo>
                <a:cubicBezTo>
                  <a:pt x="55" y="142"/>
                  <a:pt x="50" y="148"/>
                  <a:pt x="53" y="157"/>
                </a:cubicBezTo>
                <a:cubicBezTo>
                  <a:pt x="54" y="158"/>
                  <a:pt x="54" y="160"/>
                  <a:pt x="55" y="161"/>
                </a:cubicBezTo>
                <a:cubicBezTo>
                  <a:pt x="57" y="170"/>
                  <a:pt x="59" y="174"/>
                  <a:pt x="67" y="178"/>
                </a:cubicBezTo>
                <a:cubicBezTo>
                  <a:pt x="68" y="178"/>
                  <a:pt x="69" y="179"/>
                  <a:pt x="70" y="179"/>
                </a:cubicBezTo>
                <a:cubicBezTo>
                  <a:pt x="75" y="182"/>
                  <a:pt x="76" y="182"/>
                  <a:pt x="76" y="190"/>
                </a:cubicBezTo>
                <a:cubicBezTo>
                  <a:pt x="76" y="195"/>
                  <a:pt x="75" y="201"/>
                  <a:pt x="74" y="205"/>
                </a:cubicBezTo>
                <a:cubicBezTo>
                  <a:pt x="35" y="191"/>
                  <a:pt x="8" y="153"/>
                  <a:pt x="8" y="110"/>
                </a:cubicBezTo>
                <a:close/>
                <a:moveTo>
                  <a:pt x="110" y="212"/>
                </a:moveTo>
                <a:cubicBezTo>
                  <a:pt x="105" y="212"/>
                  <a:pt x="100" y="212"/>
                  <a:pt x="95" y="211"/>
                </a:cubicBezTo>
                <a:cubicBezTo>
                  <a:pt x="95" y="210"/>
                  <a:pt x="95" y="210"/>
                  <a:pt x="95" y="210"/>
                </a:cubicBezTo>
                <a:cubicBezTo>
                  <a:pt x="95" y="209"/>
                  <a:pt x="96" y="208"/>
                  <a:pt x="101" y="204"/>
                </a:cubicBezTo>
                <a:cubicBezTo>
                  <a:pt x="106" y="201"/>
                  <a:pt x="110" y="198"/>
                  <a:pt x="113" y="196"/>
                </a:cubicBezTo>
                <a:cubicBezTo>
                  <a:pt x="119" y="192"/>
                  <a:pt x="122" y="190"/>
                  <a:pt x="125" y="184"/>
                </a:cubicBezTo>
                <a:cubicBezTo>
                  <a:pt x="129" y="176"/>
                  <a:pt x="129" y="171"/>
                  <a:pt x="129" y="167"/>
                </a:cubicBezTo>
                <a:cubicBezTo>
                  <a:pt x="129" y="167"/>
                  <a:pt x="130" y="166"/>
                  <a:pt x="130" y="166"/>
                </a:cubicBezTo>
                <a:cubicBezTo>
                  <a:pt x="131" y="164"/>
                  <a:pt x="134" y="162"/>
                  <a:pt x="133" y="158"/>
                </a:cubicBezTo>
                <a:cubicBezTo>
                  <a:pt x="132" y="154"/>
                  <a:pt x="129" y="151"/>
                  <a:pt x="123" y="148"/>
                </a:cubicBezTo>
                <a:cubicBezTo>
                  <a:pt x="114" y="144"/>
                  <a:pt x="104" y="138"/>
                  <a:pt x="96" y="133"/>
                </a:cubicBezTo>
                <a:cubicBezTo>
                  <a:pt x="90" y="130"/>
                  <a:pt x="85" y="127"/>
                  <a:pt x="82" y="125"/>
                </a:cubicBezTo>
                <a:cubicBezTo>
                  <a:pt x="79" y="124"/>
                  <a:pt x="77" y="122"/>
                  <a:pt x="76" y="119"/>
                </a:cubicBezTo>
                <a:cubicBezTo>
                  <a:pt x="73" y="116"/>
                  <a:pt x="71" y="113"/>
                  <a:pt x="66" y="110"/>
                </a:cubicBezTo>
                <a:cubicBezTo>
                  <a:pt x="63" y="109"/>
                  <a:pt x="60" y="108"/>
                  <a:pt x="58" y="108"/>
                </a:cubicBezTo>
                <a:cubicBezTo>
                  <a:pt x="58" y="108"/>
                  <a:pt x="58" y="108"/>
                  <a:pt x="57" y="108"/>
                </a:cubicBezTo>
                <a:cubicBezTo>
                  <a:pt x="57" y="107"/>
                  <a:pt x="57" y="107"/>
                  <a:pt x="57" y="106"/>
                </a:cubicBezTo>
                <a:cubicBezTo>
                  <a:pt x="57" y="106"/>
                  <a:pt x="57" y="105"/>
                  <a:pt x="57" y="104"/>
                </a:cubicBezTo>
                <a:cubicBezTo>
                  <a:pt x="58" y="104"/>
                  <a:pt x="60" y="103"/>
                  <a:pt x="63" y="102"/>
                </a:cubicBezTo>
                <a:cubicBezTo>
                  <a:pt x="67" y="100"/>
                  <a:pt x="69" y="98"/>
                  <a:pt x="70" y="96"/>
                </a:cubicBezTo>
                <a:cubicBezTo>
                  <a:pt x="71" y="95"/>
                  <a:pt x="72" y="93"/>
                  <a:pt x="75" y="90"/>
                </a:cubicBezTo>
                <a:cubicBezTo>
                  <a:pt x="80" y="85"/>
                  <a:pt x="82" y="82"/>
                  <a:pt x="83" y="79"/>
                </a:cubicBezTo>
                <a:cubicBezTo>
                  <a:pt x="84" y="77"/>
                  <a:pt x="85" y="76"/>
                  <a:pt x="86" y="75"/>
                </a:cubicBezTo>
                <a:cubicBezTo>
                  <a:pt x="88" y="73"/>
                  <a:pt x="89" y="71"/>
                  <a:pt x="90" y="70"/>
                </a:cubicBezTo>
                <a:cubicBezTo>
                  <a:pt x="90" y="70"/>
                  <a:pt x="91" y="69"/>
                  <a:pt x="91" y="69"/>
                </a:cubicBezTo>
                <a:cubicBezTo>
                  <a:pt x="97" y="69"/>
                  <a:pt x="103" y="63"/>
                  <a:pt x="103" y="57"/>
                </a:cubicBezTo>
                <a:cubicBezTo>
                  <a:pt x="103" y="57"/>
                  <a:pt x="103" y="55"/>
                  <a:pt x="104" y="54"/>
                </a:cubicBezTo>
                <a:cubicBezTo>
                  <a:pt x="106" y="51"/>
                  <a:pt x="110" y="43"/>
                  <a:pt x="101" y="38"/>
                </a:cubicBezTo>
                <a:cubicBezTo>
                  <a:pt x="96" y="36"/>
                  <a:pt x="91" y="33"/>
                  <a:pt x="88" y="32"/>
                </a:cubicBezTo>
                <a:cubicBezTo>
                  <a:pt x="88" y="22"/>
                  <a:pt x="88" y="22"/>
                  <a:pt x="88" y="22"/>
                </a:cubicBezTo>
                <a:cubicBezTo>
                  <a:pt x="82" y="12"/>
                  <a:pt x="82" y="12"/>
                  <a:pt x="82" y="12"/>
                </a:cubicBezTo>
                <a:cubicBezTo>
                  <a:pt x="82" y="12"/>
                  <a:pt x="82" y="12"/>
                  <a:pt x="82" y="12"/>
                </a:cubicBezTo>
                <a:cubicBezTo>
                  <a:pt x="86" y="11"/>
                  <a:pt x="90" y="10"/>
                  <a:pt x="94" y="9"/>
                </a:cubicBezTo>
                <a:cubicBezTo>
                  <a:pt x="93" y="15"/>
                  <a:pt x="94" y="24"/>
                  <a:pt x="100" y="30"/>
                </a:cubicBezTo>
                <a:cubicBezTo>
                  <a:pt x="102" y="32"/>
                  <a:pt x="105" y="35"/>
                  <a:pt x="107" y="37"/>
                </a:cubicBezTo>
                <a:cubicBezTo>
                  <a:pt x="110" y="42"/>
                  <a:pt x="113" y="46"/>
                  <a:pt x="118" y="46"/>
                </a:cubicBezTo>
                <a:cubicBezTo>
                  <a:pt x="132" y="46"/>
                  <a:pt x="141" y="45"/>
                  <a:pt x="141" y="38"/>
                </a:cubicBezTo>
                <a:cubicBezTo>
                  <a:pt x="141" y="36"/>
                  <a:pt x="142" y="27"/>
                  <a:pt x="144" y="21"/>
                </a:cubicBezTo>
                <a:cubicBezTo>
                  <a:pt x="149" y="16"/>
                  <a:pt x="149" y="16"/>
                  <a:pt x="149" y="16"/>
                </a:cubicBezTo>
                <a:cubicBezTo>
                  <a:pt x="159" y="20"/>
                  <a:pt x="167" y="25"/>
                  <a:pt x="175" y="31"/>
                </a:cubicBezTo>
                <a:cubicBezTo>
                  <a:pt x="172" y="32"/>
                  <a:pt x="170" y="33"/>
                  <a:pt x="168" y="35"/>
                </a:cubicBezTo>
                <a:cubicBezTo>
                  <a:pt x="164" y="39"/>
                  <a:pt x="163" y="46"/>
                  <a:pt x="163" y="50"/>
                </a:cubicBezTo>
                <a:cubicBezTo>
                  <a:pt x="161" y="51"/>
                  <a:pt x="159" y="53"/>
                  <a:pt x="159" y="56"/>
                </a:cubicBezTo>
                <a:cubicBezTo>
                  <a:pt x="159" y="57"/>
                  <a:pt x="157" y="59"/>
                  <a:pt x="156" y="61"/>
                </a:cubicBezTo>
                <a:cubicBezTo>
                  <a:pt x="152" y="65"/>
                  <a:pt x="149" y="69"/>
                  <a:pt x="151" y="72"/>
                </a:cubicBezTo>
                <a:cubicBezTo>
                  <a:pt x="154" y="76"/>
                  <a:pt x="159" y="74"/>
                  <a:pt x="165" y="72"/>
                </a:cubicBezTo>
                <a:cubicBezTo>
                  <a:pt x="174" y="68"/>
                  <a:pt x="178" y="66"/>
                  <a:pt x="180" y="65"/>
                </a:cubicBezTo>
                <a:cubicBezTo>
                  <a:pt x="180" y="65"/>
                  <a:pt x="180" y="65"/>
                  <a:pt x="180" y="65"/>
                </a:cubicBezTo>
                <a:cubicBezTo>
                  <a:pt x="181" y="68"/>
                  <a:pt x="185" y="69"/>
                  <a:pt x="186" y="69"/>
                </a:cubicBezTo>
                <a:cubicBezTo>
                  <a:pt x="186" y="69"/>
                  <a:pt x="186" y="69"/>
                  <a:pt x="187" y="69"/>
                </a:cubicBezTo>
                <a:cubicBezTo>
                  <a:pt x="188" y="70"/>
                  <a:pt x="190" y="72"/>
                  <a:pt x="193" y="72"/>
                </a:cubicBezTo>
                <a:cubicBezTo>
                  <a:pt x="195" y="72"/>
                  <a:pt x="197" y="74"/>
                  <a:pt x="198" y="75"/>
                </a:cubicBezTo>
                <a:cubicBezTo>
                  <a:pt x="199" y="76"/>
                  <a:pt x="199" y="76"/>
                  <a:pt x="199" y="76"/>
                </a:cubicBezTo>
                <a:cubicBezTo>
                  <a:pt x="206" y="76"/>
                  <a:pt x="206" y="76"/>
                  <a:pt x="206" y="76"/>
                </a:cubicBezTo>
                <a:cubicBezTo>
                  <a:pt x="207" y="79"/>
                  <a:pt x="208" y="82"/>
                  <a:pt x="209" y="85"/>
                </a:cubicBezTo>
                <a:cubicBezTo>
                  <a:pt x="208" y="84"/>
                  <a:pt x="207" y="84"/>
                  <a:pt x="206" y="84"/>
                </a:cubicBezTo>
                <a:cubicBezTo>
                  <a:pt x="197" y="79"/>
                  <a:pt x="190" y="76"/>
                  <a:pt x="186" y="76"/>
                </a:cubicBezTo>
                <a:cubicBezTo>
                  <a:pt x="182" y="76"/>
                  <a:pt x="171" y="79"/>
                  <a:pt x="169" y="80"/>
                </a:cubicBezTo>
                <a:cubicBezTo>
                  <a:pt x="168" y="80"/>
                  <a:pt x="168" y="80"/>
                  <a:pt x="168" y="80"/>
                </a:cubicBezTo>
                <a:cubicBezTo>
                  <a:pt x="168" y="81"/>
                  <a:pt x="168" y="81"/>
                  <a:pt x="168" y="81"/>
                </a:cubicBezTo>
                <a:cubicBezTo>
                  <a:pt x="162" y="86"/>
                  <a:pt x="155" y="94"/>
                  <a:pt x="155" y="99"/>
                </a:cubicBezTo>
                <a:cubicBezTo>
                  <a:pt x="155" y="99"/>
                  <a:pt x="155" y="100"/>
                  <a:pt x="155" y="101"/>
                </a:cubicBezTo>
                <a:cubicBezTo>
                  <a:pt x="153" y="106"/>
                  <a:pt x="150" y="117"/>
                  <a:pt x="161" y="125"/>
                </a:cubicBezTo>
                <a:cubicBezTo>
                  <a:pt x="168" y="130"/>
                  <a:pt x="175" y="128"/>
                  <a:pt x="179" y="127"/>
                </a:cubicBezTo>
                <a:cubicBezTo>
                  <a:pt x="180" y="127"/>
                  <a:pt x="181" y="126"/>
                  <a:pt x="182" y="126"/>
                </a:cubicBezTo>
                <a:cubicBezTo>
                  <a:pt x="182" y="126"/>
                  <a:pt x="182" y="126"/>
                  <a:pt x="182" y="127"/>
                </a:cubicBezTo>
                <a:cubicBezTo>
                  <a:pt x="186" y="134"/>
                  <a:pt x="186" y="141"/>
                  <a:pt x="186" y="148"/>
                </a:cubicBezTo>
                <a:cubicBezTo>
                  <a:pt x="186" y="153"/>
                  <a:pt x="185" y="172"/>
                  <a:pt x="184" y="180"/>
                </a:cubicBezTo>
                <a:cubicBezTo>
                  <a:pt x="166" y="200"/>
                  <a:pt x="139" y="212"/>
                  <a:pt x="110" y="212"/>
                </a:cubicBezTo>
                <a:close/>
                <a:moveTo>
                  <a:pt x="191" y="172"/>
                </a:moveTo>
                <a:cubicBezTo>
                  <a:pt x="192" y="165"/>
                  <a:pt x="194" y="153"/>
                  <a:pt x="194" y="148"/>
                </a:cubicBezTo>
                <a:cubicBezTo>
                  <a:pt x="194" y="140"/>
                  <a:pt x="194" y="132"/>
                  <a:pt x="189" y="123"/>
                </a:cubicBezTo>
                <a:cubicBezTo>
                  <a:pt x="186" y="117"/>
                  <a:pt x="180" y="118"/>
                  <a:pt x="177" y="119"/>
                </a:cubicBezTo>
                <a:cubicBezTo>
                  <a:pt x="173" y="120"/>
                  <a:pt x="170" y="121"/>
                  <a:pt x="165" y="118"/>
                </a:cubicBezTo>
                <a:cubicBezTo>
                  <a:pt x="159" y="114"/>
                  <a:pt x="160" y="110"/>
                  <a:pt x="162" y="103"/>
                </a:cubicBezTo>
                <a:cubicBezTo>
                  <a:pt x="163" y="102"/>
                  <a:pt x="163" y="100"/>
                  <a:pt x="163" y="99"/>
                </a:cubicBezTo>
                <a:cubicBezTo>
                  <a:pt x="164" y="97"/>
                  <a:pt x="168" y="92"/>
                  <a:pt x="173" y="87"/>
                </a:cubicBezTo>
                <a:cubicBezTo>
                  <a:pt x="178" y="85"/>
                  <a:pt x="184" y="84"/>
                  <a:pt x="186" y="84"/>
                </a:cubicBezTo>
                <a:cubicBezTo>
                  <a:pt x="189" y="84"/>
                  <a:pt x="197" y="88"/>
                  <a:pt x="203" y="91"/>
                </a:cubicBezTo>
                <a:cubicBezTo>
                  <a:pt x="206" y="93"/>
                  <a:pt x="209" y="93"/>
                  <a:pt x="211" y="94"/>
                </a:cubicBezTo>
                <a:cubicBezTo>
                  <a:pt x="212" y="99"/>
                  <a:pt x="212" y="104"/>
                  <a:pt x="212" y="110"/>
                </a:cubicBezTo>
                <a:cubicBezTo>
                  <a:pt x="212" y="133"/>
                  <a:pt x="204" y="155"/>
                  <a:pt x="191" y="172"/>
                </a:cubicBezTo>
                <a:close/>
              </a:path>
            </a:pathLst>
          </a:custGeom>
          <a:solidFill>
            <a:srgbClr val="EBD89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ectangle 14"/>
          <p:cNvSpPr/>
          <p:nvPr/>
        </p:nvSpPr>
        <p:spPr>
          <a:xfrm>
            <a:off x="4920615" y="5354320"/>
            <a:ext cx="2473325" cy="533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细胞材料、3D打印技术、实验试剂 CCK8 细胞毒性检测等实验条件</a:t>
            </a:r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Freeform 49"/>
          <p:cNvSpPr>
            <a:spLocks noEditPoints="1"/>
          </p:cNvSpPr>
          <p:nvPr/>
        </p:nvSpPr>
        <p:spPr bwMode="auto">
          <a:xfrm>
            <a:off x="8527197" y="4261758"/>
            <a:ext cx="536117" cy="471479"/>
          </a:xfrm>
          <a:custGeom>
            <a:avLst/>
            <a:gdLst>
              <a:gd name="T0" fmla="*/ 232 w 232"/>
              <a:gd name="T1" fmla="*/ 165 h 204"/>
              <a:gd name="T2" fmla="*/ 193 w 232"/>
              <a:gd name="T3" fmla="*/ 81 h 204"/>
              <a:gd name="T4" fmla="*/ 32 w 232"/>
              <a:gd name="T5" fmla="*/ 81 h 204"/>
              <a:gd name="T6" fmla="*/ 0 w 232"/>
              <a:gd name="T7" fmla="*/ 165 h 204"/>
              <a:gd name="T8" fmla="*/ 39 w 232"/>
              <a:gd name="T9" fmla="*/ 204 h 204"/>
              <a:gd name="T10" fmla="*/ 113 w 232"/>
              <a:gd name="T11" fmla="*/ 162 h 204"/>
              <a:gd name="T12" fmla="*/ 193 w 232"/>
              <a:gd name="T13" fmla="*/ 204 h 204"/>
              <a:gd name="T14" fmla="*/ 78 w 232"/>
              <a:gd name="T15" fmla="*/ 154 h 204"/>
              <a:gd name="T16" fmla="*/ 50 w 232"/>
              <a:gd name="T17" fmla="*/ 154 h 204"/>
              <a:gd name="T18" fmla="*/ 48 w 232"/>
              <a:gd name="T19" fmla="*/ 129 h 204"/>
              <a:gd name="T20" fmla="*/ 51 w 232"/>
              <a:gd name="T21" fmla="*/ 132 h 204"/>
              <a:gd name="T22" fmla="*/ 57 w 232"/>
              <a:gd name="T23" fmla="*/ 138 h 204"/>
              <a:gd name="T24" fmla="*/ 62 w 232"/>
              <a:gd name="T25" fmla="*/ 143 h 204"/>
              <a:gd name="T26" fmla="*/ 69 w 232"/>
              <a:gd name="T27" fmla="*/ 148 h 204"/>
              <a:gd name="T28" fmla="*/ 76 w 232"/>
              <a:gd name="T29" fmla="*/ 153 h 204"/>
              <a:gd name="T30" fmla="*/ 86 w 232"/>
              <a:gd name="T31" fmla="*/ 148 h 204"/>
              <a:gd name="T32" fmla="*/ 80 w 232"/>
              <a:gd name="T33" fmla="*/ 146 h 204"/>
              <a:gd name="T34" fmla="*/ 74 w 232"/>
              <a:gd name="T35" fmla="*/ 142 h 204"/>
              <a:gd name="T36" fmla="*/ 67 w 232"/>
              <a:gd name="T37" fmla="*/ 137 h 204"/>
              <a:gd name="T38" fmla="*/ 62 w 232"/>
              <a:gd name="T39" fmla="*/ 133 h 204"/>
              <a:gd name="T40" fmla="*/ 58 w 232"/>
              <a:gd name="T41" fmla="*/ 128 h 204"/>
              <a:gd name="T42" fmla="*/ 54 w 232"/>
              <a:gd name="T43" fmla="*/ 123 h 204"/>
              <a:gd name="T44" fmla="*/ 40 w 232"/>
              <a:gd name="T45" fmla="*/ 81 h 204"/>
              <a:gd name="T46" fmla="*/ 186 w 232"/>
              <a:gd name="T47" fmla="*/ 81 h 204"/>
              <a:gd name="T48" fmla="*/ 177 w 232"/>
              <a:gd name="T49" fmla="*/ 116 h 204"/>
              <a:gd name="T50" fmla="*/ 172 w 232"/>
              <a:gd name="T51" fmla="*/ 123 h 204"/>
              <a:gd name="T52" fmla="*/ 168 w 232"/>
              <a:gd name="T53" fmla="*/ 128 h 204"/>
              <a:gd name="T54" fmla="*/ 163 w 232"/>
              <a:gd name="T55" fmla="*/ 133 h 204"/>
              <a:gd name="T56" fmla="*/ 158 w 232"/>
              <a:gd name="T57" fmla="*/ 137 h 204"/>
              <a:gd name="T58" fmla="*/ 149 w 232"/>
              <a:gd name="T59" fmla="*/ 144 h 204"/>
              <a:gd name="T60" fmla="*/ 144 w 232"/>
              <a:gd name="T61" fmla="*/ 146 h 204"/>
              <a:gd name="T62" fmla="*/ 141 w 232"/>
              <a:gd name="T63" fmla="*/ 148 h 204"/>
              <a:gd name="T64" fmla="*/ 86 w 232"/>
              <a:gd name="T65" fmla="*/ 148 h 204"/>
              <a:gd name="T66" fmla="*/ 153 w 232"/>
              <a:gd name="T67" fmla="*/ 151 h 204"/>
              <a:gd name="T68" fmla="*/ 159 w 232"/>
              <a:gd name="T69" fmla="*/ 147 h 204"/>
              <a:gd name="T70" fmla="*/ 164 w 232"/>
              <a:gd name="T71" fmla="*/ 143 h 204"/>
              <a:gd name="T72" fmla="*/ 170 w 232"/>
              <a:gd name="T73" fmla="*/ 137 h 204"/>
              <a:gd name="T74" fmla="*/ 175 w 232"/>
              <a:gd name="T75" fmla="*/ 132 h 204"/>
              <a:gd name="T76" fmla="*/ 180 w 232"/>
              <a:gd name="T77" fmla="*/ 125 h 204"/>
              <a:gd name="T78" fmla="*/ 211 w 232"/>
              <a:gd name="T79" fmla="*/ 156 h 204"/>
              <a:gd name="T80" fmla="*/ 184 w 232"/>
              <a:gd name="T81" fmla="*/ 183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2" h="204">
                <a:moveTo>
                  <a:pt x="190" y="162"/>
                </a:moveTo>
                <a:cubicBezTo>
                  <a:pt x="232" y="165"/>
                  <a:pt x="232" y="165"/>
                  <a:pt x="232" y="165"/>
                </a:cubicBezTo>
                <a:cubicBezTo>
                  <a:pt x="185" y="118"/>
                  <a:pt x="185" y="118"/>
                  <a:pt x="185" y="118"/>
                </a:cubicBezTo>
                <a:cubicBezTo>
                  <a:pt x="190" y="107"/>
                  <a:pt x="193" y="94"/>
                  <a:pt x="193" y="81"/>
                </a:cubicBezTo>
                <a:cubicBezTo>
                  <a:pt x="193" y="36"/>
                  <a:pt x="157" y="0"/>
                  <a:pt x="113" y="0"/>
                </a:cubicBezTo>
                <a:cubicBezTo>
                  <a:pt x="68" y="0"/>
                  <a:pt x="32" y="36"/>
                  <a:pt x="32" y="81"/>
                </a:cubicBezTo>
                <a:cubicBezTo>
                  <a:pt x="32" y="96"/>
                  <a:pt x="36" y="110"/>
                  <a:pt x="44" y="122"/>
                </a:cubicBezTo>
                <a:cubicBezTo>
                  <a:pt x="0" y="165"/>
                  <a:pt x="0" y="165"/>
                  <a:pt x="0" y="165"/>
                </a:cubicBezTo>
                <a:cubicBezTo>
                  <a:pt x="42" y="162"/>
                  <a:pt x="42" y="162"/>
                  <a:pt x="42" y="162"/>
                </a:cubicBezTo>
                <a:cubicBezTo>
                  <a:pt x="39" y="204"/>
                  <a:pt x="39" y="204"/>
                  <a:pt x="39" y="204"/>
                </a:cubicBezTo>
                <a:cubicBezTo>
                  <a:pt x="86" y="157"/>
                  <a:pt x="86" y="157"/>
                  <a:pt x="86" y="157"/>
                </a:cubicBezTo>
                <a:cubicBezTo>
                  <a:pt x="94" y="160"/>
                  <a:pt x="103" y="162"/>
                  <a:pt x="113" y="162"/>
                </a:cubicBezTo>
                <a:cubicBezTo>
                  <a:pt x="124" y="162"/>
                  <a:pt x="135" y="159"/>
                  <a:pt x="144" y="155"/>
                </a:cubicBezTo>
                <a:cubicBezTo>
                  <a:pt x="193" y="204"/>
                  <a:pt x="193" y="204"/>
                  <a:pt x="193" y="204"/>
                </a:cubicBezTo>
                <a:lnTo>
                  <a:pt x="190" y="162"/>
                </a:lnTo>
                <a:close/>
                <a:moveTo>
                  <a:pt x="78" y="154"/>
                </a:moveTo>
                <a:cubicBezTo>
                  <a:pt x="48" y="183"/>
                  <a:pt x="48" y="183"/>
                  <a:pt x="48" y="183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21" y="156"/>
                  <a:pt x="21" y="156"/>
                  <a:pt x="21" y="156"/>
                </a:cubicBezTo>
                <a:cubicBezTo>
                  <a:pt x="48" y="129"/>
                  <a:pt x="48" y="129"/>
                  <a:pt x="48" y="129"/>
                </a:cubicBezTo>
                <a:cubicBezTo>
                  <a:pt x="49" y="129"/>
                  <a:pt x="49" y="130"/>
                  <a:pt x="50" y="131"/>
                </a:cubicBezTo>
                <a:cubicBezTo>
                  <a:pt x="50" y="132"/>
                  <a:pt x="51" y="132"/>
                  <a:pt x="51" y="132"/>
                </a:cubicBezTo>
                <a:cubicBezTo>
                  <a:pt x="52" y="134"/>
                  <a:pt x="54" y="136"/>
                  <a:pt x="55" y="137"/>
                </a:cubicBezTo>
                <a:cubicBezTo>
                  <a:pt x="56" y="138"/>
                  <a:pt x="56" y="138"/>
                  <a:pt x="57" y="138"/>
                </a:cubicBezTo>
                <a:cubicBezTo>
                  <a:pt x="58" y="140"/>
                  <a:pt x="60" y="142"/>
                  <a:pt x="62" y="143"/>
                </a:cubicBezTo>
                <a:cubicBezTo>
                  <a:pt x="62" y="143"/>
                  <a:pt x="62" y="143"/>
                  <a:pt x="62" y="143"/>
                </a:cubicBezTo>
                <a:cubicBezTo>
                  <a:pt x="64" y="145"/>
                  <a:pt x="65" y="146"/>
                  <a:pt x="67" y="147"/>
                </a:cubicBezTo>
                <a:cubicBezTo>
                  <a:pt x="68" y="148"/>
                  <a:pt x="68" y="148"/>
                  <a:pt x="69" y="148"/>
                </a:cubicBezTo>
                <a:cubicBezTo>
                  <a:pt x="70" y="149"/>
                  <a:pt x="72" y="150"/>
                  <a:pt x="74" y="151"/>
                </a:cubicBezTo>
                <a:cubicBezTo>
                  <a:pt x="75" y="152"/>
                  <a:pt x="75" y="152"/>
                  <a:pt x="76" y="153"/>
                </a:cubicBezTo>
                <a:cubicBezTo>
                  <a:pt x="77" y="153"/>
                  <a:pt x="77" y="153"/>
                  <a:pt x="78" y="154"/>
                </a:cubicBezTo>
                <a:close/>
                <a:moveTo>
                  <a:pt x="86" y="148"/>
                </a:moveTo>
                <a:cubicBezTo>
                  <a:pt x="85" y="148"/>
                  <a:pt x="83" y="147"/>
                  <a:pt x="82" y="147"/>
                </a:cubicBezTo>
                <a:cubicBezTo>
                  <a:pt x="81" y="146"/>
                  <a:pt x="81" y="146"/>
                  <a:pt x="80" y="146"/>
                </a:cubicBezTo>
                <a:cubicBezTo>
                  <a:pt x="79" y="145"/>
                  <a:pt x="78" y="145"/>
                  <a:pt x="77" y="144"/>
                </a:cubicBezTo>
                <a:cubicBezTo>
                  <a:pt x="76" y="143"/>
                  <a:pt x="75" y="143"/>
                  <a:pt x="74" y="142"/>
                </a:cubicBezTo>
                <a:cubicBezTo>
                  <a:pt x="73" y="142"/>
                  <a:pt x="73" y="141"/>
                  <a:pt x="72" y="141"/>
                </a:cubicBezTo>
                <a:cubicBezTo>
                  <a:pt x="70" y="140"/>
                  <a:pt x="68" y="138"/>
                  <a:pt x="67" y="137"/>
                </a:cubicBezTo>
                <a:cubicBezTo>
                  <a:pt x="66" y="137"/>
                  <a:pt x="66" y="136"/>
                  <a:pt x="66" y="136"/>
                </a:cubicBezTo>
                <a:cubicBezTo>
                  <a:pt x="65" y="135"/>
                  <a:pt x="63" y="134"/>
                  <a:pt x="62" y="133"/>
                </a:cubicBezTo>
                <a:cubicBezTo>
                  <a:pt x="62" y="132"/>
                  <a:pt x="61" y="132"/>
                  <a:pt x="60" y="131"/>
                </a:cubicBezTo>
                <a:cubicBezTo>
                  <a:pt x="60" y="130"/>
                  <a:pt x="59" y="129"/>
                  <a:pt x="58" y="128"/>
                </a:cubicBezTo>
                <a:cubicBezTo>
                  <a:pt x="57" y="127"/>
                  <a:pt x="57" y="127"/>
                  <a:pt x="56" y="126"/>
                </a:cubicBezTo>
                <a:cubicBezTo>
                  <a:pt x="55" y="125"/>
                  <a:pt x="55" y="124"/>
                  <a:pt x="54" y="123"/>
                </a:cubicBezTo>
                <a:cubicBezTo>
                  <a:pt x="53" y="122"/>
                  <a:pt x="53" y="122"/>
                  <a:pt x="52" y="121"/>
                </a:cubicBezTo>
                <a:cubicBezTo>
                  <a:pt x="45" y="109"/>
                  <a:pt x="40" y="95"/>
                  <a:pt x="40" y="81"/>
                </a:cubicBezTo>
                <a:cubicBezTo>
                  <a:pt x="40" y="41"/>
                  <a:pt x="73" y="8"/>
                  <a:pt x="113" y="8"/>
                </a:cubicBezTo>
                <a:cubicBezTo>
                  <a:pt x="153" y="8"/>
                  <a:pt x="186" y="41"/>
                  <a:pt x="186" y="81"/>
                </a:cubicBezTo>
                <a:cubicBezTo>
                  <a:pt x="186" y="93"/>
                  <a:pt x="182" y="105"/>
                  <a:pt x="177" y="115"/>
                </a:cubicBezTo>
                <a:cubicBezTo>
                  <a:pt x="177" y="116"/>
                  <a:pt x="177" y="116"/>
                  <a:pt x="177" y="116"/>
                </a:cubicBezTo>
                <a:cubicBezTo>
                  <a:pt x="176" y="117"/>
                  <a:pt x="175" y="119"/>
                  <a:pt x="174" y="121"/>
                </a:cubicBezTo>
                <a:cubicBezTo>
                  <a:pt x="173" y="121"/>
                  <a:pt x="173" y="122"/>
                  <a:pt x="172" y="123"/>
                </a:cubicBezTo>
                <a:cubicBezTo>
                  <a:pt x="171" y="124"/>
                  <a:pt x="170" y="125"/>
                  <a:pt x="169" y="126"/>
                </a:cubicBezTo>
                <a:cubicBezTo>
                  <a:pt x="169" y="127"/>
                  <a:pt x="168" y="128"/>
                  <a:pt x="168" y="128"/>
                </a:cubicBezTo>
                <a:cubicBezTo>
                  <a:pt x="167" y="129"/>
                  <a:pt x="166" y="130"/>
                  <a:pt x="165" y="131"/>
                </a:cubicBezTo>
                <a:cubicBezTo>
                  <a:pt x="164" y="132"/>
                  <a:pt x="164" y="133"/>
                  <a:pt x="163" y="133"/>
                </a:cubicBezTo>
                <a:cubicBezTo>
                  <a:pt x="162" y="134"/>
                  <a:pt x="161" y="135"/>
                  <a:pt x="160" y="136"/>
                </a:cubicBezTo>
                <a:cubicBezTo>
                  <a:pt x="160" y="136"/>
                  <a:pt x="159" y="137"/>
                  <a:pt x="158" y="137"/>
                </a:cubicBezTo>
                <a:cubicBezTo>
                  <a:pt x="158" y="138"/>
                  <a:pt x="157" y="139"/>
                  <a:pt x="156" y="139"/>
                </a:cubicBezTo>
                <a:cubicBezTo>
                  <a:pt x="154" y="141"/>
                  <a:pt x="151" y="143"/>
                  <a:pt x="149" y="144"/>
                </a:cubicBezTo>
                <a:cubicBezTo>
                  <a:pt x="149" y="144"/>
                  <a:pt x="149" y="144"/>
                  <a:pt x="149" y="144"/>
                </a:cubicBezTo>
                <a:cubicBezTo>
                  <a:pt x="147" y="145"/>
                  <a:pt x="146" y="146"/>
                  <a:pt x="144" y="146"/>
                </a:cubicBezTo>
                <a:cubicBezTo>
                  <a:pt x="144" y="147"/>
                  <a:pt x="143" y="147"/>
                  <a:pt x="142" y="147"/>
                </a:cubicBezTo>
                <a:cubicBezTo>
                  <a:pt x="141" y="148"/>
                  <a:pt x="141" y="148"/>
                  <a:pt x="141" y="148"/>
                </a:cubicBezTo>
                <a:cubicBezTo>
                  <a:pt x="132" y="152"/>
                  <a:pt x="123" y="154"/>
                  <a:pt x="113" y="154"/>
                </a:cubicBezTo>
                <a:cubicBezTo>
                  <a:pt x="103" y="154"/>
                  <a:pt x="94" y="152"/>
                  <a:pt x="86" y="148"/>
                </a:cubicBezTo>
                <a:close/>
                <a:moveTo>
                  <a:pt x="152" y="151"/>
                </a:moveTo>
                <a:cubicBezTo>
                  <a:pt x="152" y="151"/>
                  <a:pt x="153" y="151"/>
                  <a:pt x="153" y="151"/>
                </a:cubicBezTo>
                <a:cubicBezTo>
                  <a:pt x="155" y="150"/>
                  <a:pt x="156" y="149"/>
                  <a:pt x="157" y="148"/>
                </a:cubicBezTo>
                <a:cubicBezTo>
                  <a:pt x="158" y="148"/>
                  <a:pt x="158" y="147"/>
                  <a:pt x="159" y="147"/>
                </a:cubicBezTo>
                <a:cubicBezTo>
                  <a:pt x="161" y="146"/>
                  <a:pt x="162" y="145"/>
                  <a:pt x="163" y="144"/>
                </a:cubicBezTo>
                <a:cubicBezTo>
                  <a:pt x="164" y="143"/>
                  <a:pt x="164" y="143"/>
                  <a:pt x="164" y="143"/>
                </a:cubicBezTo>
                <a:cubicBezTo>
                  <a:pt x="166" y="141"/>
                  <a:pt x="168" y="140"/>
                  <a:pt x="169" y="138"/>
                </a:cubicBezTo>
                <a:cubicBezTo>
                  <a:pt x="170" y="138"/>
                  <a:pt x="170" y="138"/>
                  <a:pt x="170" y="137"/>
                </a:cubicBezTo>
                <a:cubicBezTo>
                  <a:pt x="172" y="136"/>
                  <a:pt x="173" y="134"/>
                  <a:pt x="175" y="132"/>
                </a:cubicBezTo>
                <a:cubicBezTo>
                  <a:pt x="175" y="132"/>
                  <a:pt x="175" y="132"/>
                  <a:pt x="175" y="132"/>
                </a:cubicBezTo>
                <a:cubicBezTo>
                  <a:pt x="177" y="130"/>
                  <a:pt x="178" y="128"/>
                  <a:pt x="179" y="127"/>
                </a:cubicBezTo>
                <a:cubicBezTo>
                  <a:pt x="179" y="126"/>
                  <a:pt x="180" y="126"/>
                  <a:pt x="180" y="125"/>
                </a:cubicBezTo>
                <a:cubicBezTo>
                  <a:pt x="180" y="125"/>
                  <a:pt x="180" y="125"/>
                  <a:pt x="180" y="125"/>
                </a:cubicBezTo>
                <a:cubicBezTo>
                  <a:pt x="211" y="156"/>
                  <a:pt x="211" y="156"/>
                  <a:pt x="211" y="156"/>
                </a:cubicBezTo>
                <a:cubicBezTo>
                  <a:pt x="182" y="154"/>
                  <a:pt x="182" y="154"/>
                  <a:pt x="182" y="154"/>
                </a:cubicBezTo>
                <a:cubicBezTo>
                  <a:pt x="184" y="183"/>
                  <a:pt x="184" y="183"/>
                  <a:pt x="184" y="183"/>
                </a:cubicBezTo>
                <a:lnTo>
                  <a:pt x="152" y="151"/>
                </a:lnTo>
                <a:close/>
              </a:path>
            </a:pathLst>
          </a:custGeom>
          <a:solidFill>
            <a:srgbClr val="EBD89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Rectangle 19"/>
          <p:cNvSpPr/>
          <p:nvPr/>
        </p:nvSpPr>
        <p:spPr>
          <a:xfrm>
            <a:off x="7558405" y="5354320"/>
            <a:ext cx="2473325" cy="533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学校动物实验中心、基础医学院实验室、口腔医学院科研实验室</a:t>
            </a:r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Group 6"/>
          <p:cNvGrpSpPr/>
          <p:nvPr/>
        </p:nvGrpSpPr>
        <p:grpSpPr>
          <a:xfrm>
            <a:off x="2061301" y="736330"/>
            <a:ext cx="7867015" cy="681355"/>
            <a:chOff x="680811" y="717280"/>
            <a:chExt cx="7867015" cy="681355"/>
          </a:xfrm>
        </p:grpSpPr>
        <p:cxnSp>
          <p:nvCxnSpPr>
            <p:cNvPr id="27" name="Straight Connector 28"/>
            <p:cNvCxnSpPr/>
            <p:nvPr/>
          </p:nvCxnSpPr>
          <p:spPr>
            <a:xfrm>
              <a:off x="680811" y="1021979"/>
              <a:ext cx="222077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9"/>
            <p:cNvSpPr/>
            <p:nvPr/>
          </p:nvSpPr>
          <p:spPr>
            <a:xfrm>
              <a:off x="1100546" y="717280"/>
              <a:ext cx="7447280" cy="6813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bg1"/>
                  </a:solidFill>
                  <a:latin typeface="Raleway" panose="020B05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团队主要研究一套安全耐用、成本较低、使用方便的儿童间隙保持器并研究3D高氮无镍钢的力学性能参数。</a:t>
              </a:r>
              <a:endParaRPr lang="en-US" sz="1600" b="1" dirty="0">
                <a:solidFill>
                  <a:schemeClr val="bg1"/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9" name="Group 80"/>
          <p:cNvGrpSpPr/>
          <p:nvPr/>
        </p:nvGrpSpPr>
        <p:grpSpPr>
          <a:xfrm>
            <a:off x="2461944" y="2869358"/>
            <a:ext cx="2124571" cy="581464"/>
            <a:chOff x="2378568" y="5544619"/>
            <a:chExt cx="3121292" cy="1093071"/>
          </a:xfrm>
        </p:grpSpPr>
        <p:sp>
          <p:nvSpPr>
            <p:cNvPr id="30" name="Rectangle 81"/>
            <p:cNvSpPr/>
            <p:nvPr/>
          </p:nvSpPr>
          <p:spPr>
            <a:xfrm>
              <a:off x="2378568" y="5544619"/>
              <a:ext cx="3121292" cy="6188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 b="1" dirty="0">
                  <a:solidFill>
                    <a:srgbClr val="91835C"/>
                  </a:solidFill>
                  <a:latin typeface="Raleway" panose="020B05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Graphic River</a:t>
              </a:r>
              <a:endParaRPr lang="en-US" sz="1400" b="1" dirty="0">
                <a:solidFill>
                  <a:srgbClr val="91835C"/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Rectangle 82"/>
            <p:cNvSpPr/>
            <p:nvPr/>
          </p:nvSpPr>
          <p:spPr>
            <a:xfrm>
              <a:off x="2551193" y="6082255"/>
              <a:ext cx="2776043" cy="5554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rgbClr val="91835C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 wonderful serenity</a:t>
              </a:r>
              <a:endParaRPr lang="id-ID" sz="1200" dirty="0">
                <a:solidFill>
                  <a:srgbClr val="91835C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2" name="Group 86"/>
          <p:cNvGrpSpPr/>
          <p:nvPr/>
        </p:nvGrpSpPr>
        <p:grpSpPr>
          <a:xfrm>
            <a:off x="5101143" y="2869358"/>
            <a:ext cx="2124571" cy="581464"/>
            <a:chOff x="2378568" y="5544619"/>
            <a:chExt cx="3121292" cy="1093071"/>
          </a:xfrm>
        </p:grpSpPr>
        <p:sp>
          <p:nvSpPr>
            <p:cNvPr id="33" name="Rectangle 87"/>
            <p:cNvSpPr/>
            <p:nvPr/>
          </p:nvSpPr>
          <p:spPr>
            <a:xfrm>
              <a:off x="2378568" y="5544619"/>
              <a:ext cx="3121292" cy="6188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 b="1" dirty="0" err="1">
                  <a:solidFill>
                    <a:srgbClr val="91835C"/>
                  </a:solidFill>
                  <a:latin typeface="Raleway" panose="020B05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Themeforest</a:t>
              </a:r>
              <a:endParaRPr lang="en-US" sz="1400" b="1" dirty="0">
                <a:solidFill>
                  <a:srgbClr val="91835C"/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Rectangle 88"/>
            <p:cNvSpPr/>
            <p:nvPr/>
          </p:nvSpPr>
          <p:spPr>
            <a:xfrm>
              <a:off x="2551193" y="6082255"/>
              <a:ext cx="2776043" cy="5554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rgbClr val="91835C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 wonderful serenity</a:t>
              </a:r>
              <a:endParaRPr lang="id-ID" sz="1200" dirty="0">
                <a:solidFill>
                  <a:srgbClr val="91835C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5" name="Group 89"/>
          <p:cNvGrpSpPr/>
          <p:nvPr/>
        </p:nvGrpSpPr>
        <p:grpSpPr>
          <a:xfrm>
            <a:off x="7740342" y="2869358"/>
            <a:ext cx="2124571" cy="581464"/>
            <a:chOff x="2378568" y="5544619"/>
            <a:chExt cx="3121292" cy="1093071"/>
          </a:xfrm>
        </p:grpSpPr>
        <p:sp>
          <p:nvSpPr>
            <p:cNvPr id="36" name="Rectangle 90"/>
            <p:cNvSpPr/>
            <p:nvPr/>
          </p:nvSpPr>
          <p:spPr>
            <a:xfrm>
              <a:off x="2378568" y="5544619"/>
              <a:ext cx="3121292" cy="6188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 b="1" dirty="0" err="1">
                  <a:solidFill>
                    <a:srgbClr val="91835C"/>
                  </a:solidFill>
                  <a:latin typeface="Raleway" panose="020B05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Photodune</a:t>
              </a:r>
              <a:endParaRPr lang="en-US" sz="1400" b="1" dirty="0">
                <a:solidFill>
                  <a:srgbClr val="91835C"/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7" name="Rectangle 91"/>
            <p:cNvSpPr/>
            <p:nvPr/>
          </p:nvSpPr>
          <p:spPr>
            <a:xfrm>
              <a:off x="2551193" y="6082255"/>
              <a:ext cx="2776043" cy="5554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rgbClr val="91835C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 wonderful serenity</a:t>
              </a:r>
              <a:endParaRPr lang="id-ID" sz="1200" dirty="0">
                <a:solidFill>
                  <a:srgbClr val="91835C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41" name="图片占位符 2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965198" y="1682088"/>
            <a:ext cx="1109998" cy="1109998"/>
          </a:xfrm>
          <a:prstGeom prst="rect">
            <a:avLst/>
          </a:prstGeom>
        </p:spPr>
      </p:pic>
      <p:pic>
        <p:nvPicPr>
          <p:cNvPr id="42" name="图片占位符 2049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240256" y="1682088"/>
            <a:ext cx="1109998" cy="1109998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44" name="图片占位符 2055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602727" y="1682088"/>
            <a:ext cx="1109998" cy="1109998"/>
          </a:xfrm>
          <a:prstGeom prst="rect">
            <a:avLst/>
          </a:prstGeom>
        </p:spPr>
      </p:pic>
      <p:pic>
        <p:nvPicPr>
          <p:cNvPr id="45" name="PA_图片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screen"/>
          <a:stretch>
            <a:fillRect/>
          </a:stretch>
        </p:blipFill>
        <p:spPr>
          <a:xfrm rot="1083527">
            <a:off x="10909216" y="-1043471"/>
            <a:ext cx="2565567" cy="2565567"/>
          </a:xfrm>
          <a:prstGeom prst="rect">
            <a:avLst/>
          </a:prstGeom>
        </p:spPr>
      </p:pic>
      <p:pic>
        <p:nvPicPr>
          <p:cNvPr id="46" name="PA_图片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screen"/>
          <a:stretch>
            <a:fillRect/>
          </a:stretch>
        </p:blipFill>
        <p:spPr>
          <a:xfrm rot="2998715">
            <a:off x="-309967" y="6063561"/>
            <a:ext cx="1059895" cy="1059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9" presetClass="entr" presetSubtype="0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10" grpId="0" bldLvl="0" animBg="1"/>
      <p:bldP spid="14" grpId="0" bldLvl="0" animBg="1"/>
      <p:bldP spid="18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6"/>
          <p:cNvSpPr/>
          <p:nvPr/>
        </p:nvSpPr>
        <p:spPr>
          <a:xfrm>
            <a:off x="1092934" y="3228210"/>
            <a:ext cx="4516854" cy="1143000"/>
          </a:xfrm>
          <a:prstGeom prst="roundRect">
            <a:avLst>
              <a:gd name="adj" fmla="val 4445"/>
            </a:avLst>
          </a:prstGeom>
          <a:gradFill>
            <a:gsLst>
              <a:gs pos="53000">
                <a:srgbClr val="91835C"/>
              </a:gs>
              <a:gs pos="100000">
                <a:srgbClr val="EBD898"/>
              </a:gs>
            </a:gsLst>
            <a:lin ang="5400000" scaled="1"/>
          </a:gradFill>
          <a:ln>
            <a:noFill/>
          </a:ln>
          <a:effectLst>
            <a:outerShdw blurRad="1270000" dist="431800" dir="5400000" sx="74000" sy="7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: Rounded Corners 7"/>
          <p:cNvSpPr/>
          <p:nvPr/>
        </p:nvSpPr>
        <p:spPr>
          <a:xfrm>
            <a:off x="1092933" y="4567151"/>
            <a:ext cx="4516853" cy="1143000"/>
          </a:xfrm>
          <a:prstGeom prst="roundRect">
            <a:avLst>
              <a:gd name="adj" fmla="val 4445"/>
            </a:avLst>
          </a:prstGeom>
          <a:solidFill>
            <a:schemeClr val="bg1"/>
          </a:solidFill>
          <a:ln>
            <a:noFill/>
          </a:ln>
          <a:effectLst>
            <a:outerShdw blurRad="1270000" dist="431800" dir="5400000" sx="74000" sy="74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7" name="Group 1"/>
          <p:cNvGrpSpPr/>
          <p:nvPr/>
        </p:nvGrpSpPr>
        <p:grpSpPr>
          <a:xfrm>
            <a:off x="870857" y="2822187"/>
            <a:ext cx="2229584" cy="295337"/>
            <a:chOff x="556967" y="2822187"/>
            <a:chExt cx="2229584" cy="295337"/>
          </a:xfrm>
        </p:grpSpPr>
        <p:cxnSp>
          <p:nvCxnSpPr>
            <p:cNvPr id="8" name="Straight Connector 8"/>
            <p:cNvCxnSpPr/>
            <p:nvPr/>
          </p:nvCxnSpPr>
          <p:spPr>
            <a:xfrm>
              <a:off x="556967" y="2969856"/>
              <a:ext cx="222077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9"/>
            <p:cNvSpPr/>
            <p:nvPr/>
          </p:nvSpPr>
          <p:spPr>
            <a:xfrm>
              <a:off x="779044" y="2822187"/>
              <a:ext cx="2007507" cy="2953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rgbClr val="EBD898"/>
                  </a:solidFill>
                  <a:latin typeface="Raleway" panose="020B05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Gender Classification</a:t>
              </a:r>
              <a:endParaRPr lang="en-US" sz="1200" dirty="0">
                <a:solidFill>
                  <a:srgbClr val="EBD898"/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" name="Gruppieren 570"/>
          <p:cNvGrpSpPr/>
          <p:nvPr/>
        </p:nvGrpSpPr>
        <p:grpSpPr>
          <a:xfrm>
            <a:off x="1349182" y="4805275"/>
            <a:ext cx="395288" cy="409576"/>
            <a:chOff x="2524918" y="5060949"/>
            <a:chExt cx="395288" cy="40957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" name="Freeform 398"/>
            <p:cNvSpPr>
              <a:spLocks noEditPoints="1"/>
            </p:cNvSpPr>
            <p:nvPr/>
          </p:nvSpPr>
          <p:spPr bwMode="auto">
            <a:xfrm>
              <a:off x="2599531" y="5060949"/>
              <a:ext cx="246063" cy="273050"/>
            </a:xfrm>
            <a:custGeom>
              <a:avLst/>
              <a:gdLst>
                <a:gd name="T0" fmla="*/ 72 w 144"/>
                <a:gd name="T1" fmla="*/ 160 h 160"/>
                <a:gd name="T2" fmla="*/ 0 w 144"/>
                <a:gd name="T3" fmla="*/ 145 h 160"/>
                <a:gd name="T4" fmla="*/ 0 w 144"/>
                <a:gd name="T5" fmla="*/ 144 h 160"/>
                <a:gd name="T6" fmla="*/ 0 w 144"/>
                <a:gd name="T7" fmla="*/ 143 h 160"/>
                <a:gd name="T8" fmla="*/ 8 w 144"/>
                <a:gd name="T9" fmla="*/ 102 h 160"/>
                <a:gd name="T10" fmla="*/ 8 w 144"/>
                <a:gd name="T11" fmla="*/ 64 h 160"/>
                <a:gd name="T12" fmla="*/ 71 w 144"/>
                <a:gd name="T13" fmla="*/ 0 h 160"/>
                <a:gd name="T14" fmla="*/ 72 w 144"/>
                <a:gd name="T15" fmla="*/ 0 h 160"/>
                <a:gd name="T16" fmla="*/ 73 w 144"/>
                <a:gd name="T17" fmla="*/ 0 h 160"/>
                <a:gd name="T18" fmla="*/ 136 w 144"/>
                <a:gd name="T19" fmla="*/ 64 h 160"/>
                <a:gd name="T20" fmla="*/ 136 w 144"/>
                <a:gd name="T21" fmla="*/ 102 h 160"/>
                <a:gd name="T22" fmla="*/ 144 w 144"/>
                <a:gd name="T23" fmla="*/ 143 h 160"/>
                <a:gd name="T24" fmla="*/ 144 w 144"/>
                <a:gd name="T25" fmla="*/ 144 h 160"/>
                <a:gd name="T26" fmla="*/ 144 w 144"/>
                <a:gd name="T27" fmla="*/ 145 h 160"/>
                <a:gd name="T28" fmla="*/ 72 w 144"/>
                <a:gd name="T29" fmla="*/ 160 h 160"/>
                <a:gd name="T30" fmla="*/ 9 w 144"/>
                <a:gd name="T31" fmla="*/ 143 h 160"/>
                <a:gd name="T32" fmla="*/ 72 w 144"/>
                <a:gd name="T33" fmla="*/ 152 h 160"/>
                <a:gd name="T34" fmla="*/ 135 w 144"/>
                <a:gd name="T35" fmla="*/ 143 h 160"/>
                <a:gd name="T36" fmla="*/ 128 w 144"/>
                <a:gd name="T37" fmla="*/ 102 h 160"/>
                <a:gd name="T38" fmla="*/ 128 w 144"/>
                <a:gd name="T39" fmla="*/ 64 h 160"/>
                <a:gd name="T40" fmla="*/ 73 w 144"/>
                <a:gd name="T41" fmla="*/ 8 h 160"/>
                <a:gd name="T42" fmla="*/ 72 w 144"/>
                <a:gd name="T43" fmla="*/ 8 h 160"/>
                <a:gd name="T44" fmla="*/ 71 w 144"/>
                <a:gd name="T45" fmla="*/ 8 h 160"/>
                <a:gd name="T46" fmla="*/ 16 w 144"/>
                <a:gd name="T47" fmla="*/ 64 h 160"/>
                <a:gd name="T48" fmla="*/ 16 w 144"/>
                <a:gd name="T49" fmla="*/ 102 h 160"/>
                <a:gd name="T50" fmla="*/ 9 w 144"/>
                <a:gd name="T51" fmla="*/ 143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160">
                  <a:moveTo>
                    <a:pt x="72" y="160"/>
                  </a:moveTo>
                  <a:cubicBezTo>
                    <a:pt x="10" y="160"/>
                    <a:pt x="1" y="149"/>
                    <a:pt x="0" y="145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5" y="130"/>
                    <a:pt x="8" y="116"/>
                    <a:pt x="8" y="102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2"/>
                    <a:pt x="65" y="0"/>
                    <a:pt x="71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0"/>
                    <a:pt x="73" y="0"/>
                  </a:cubicBezTo>
                  <a:cubicBezTo>
                    <a:pt x="79" y="0"/>
                    <a:pt x="136" y="2"/>
                    <a:pt x="136" y="64"/>
                  </a:cubicBezTo>
                  <a:cubicBezTo>
                    <a:pt x="136" y="102"/>
                    <a:pt x="136" y="102"/>
                    <a:pt x="136" y="102"/>
                  </a:cubicBezTo>
                  <a:cubicBezTo>
                    <a:pt x="136" y="116"/>
                    <a:pt x="139" y="130"/>
                    <a:pt x="144" y="143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44" y="145"/>
                    <a:pt x="144" y="145"/>
                    <a:pt x="144" y="145"/>
                  </a:cubicBezTo>
                  <a:cubicBezTo>
                    <a:pt x="143" y="149"/>
                    <a:pt x="134" y="160"/>
                    <a:pt x="72" y="160"/>
                  </a:cubicBezTo>
                  <a:close/>
                  <a:moveTo>
                    <a:pt x="9" y="143"/>
                  </a:moveTo>
                  <a:cubicBezTo>
                    <a:pt x="12" y="146"/>
                    <a:pt x="25" y="152"/>
                    <a:pt x="72" y="152"/>
                  </a:cubicBezTo>
                  <a:cubicBezTo>
                    <a:pt x="119" y="152"/>
                    <a:pt x="132" y="146"/>
                    <a:pt x="135" y="143"/>
                  </a:cubicBezTo>
                  <a:cubicBezTo>
                    <a:pt x="130" y="130"/>
                    <a:pt x="128" y="116"/>
                    <a:pt x="128" y="102"/>
                  </a:cubicBezTo>
                  <a:cubicBezTo>
                    <a:pt x="128" y="64"/>
                    <a:pt x="128" y="64"/>
                    <a:pt x="128" y="64"/>
                  </a:cubicBezTo>
                  <a:cubicBezTo>
                    <a:pt x="128" y="11"/>
                    <a:pt x="82" y="8"/>
                    <a:pt x="73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2" y="8"/>
                    <a:pt x="16" y="11"/>
                    <a:pt x="16" y="64"/>
                  </a:cubicBezTo>
                  <a:cubicBezTo>
                    <a:pt x="16" y="102"/>
                    <a:pt x="16" y="102"/>
                    <a:pt x="16" y="102"/>
                  </a:cubicBezTo>
                  <a:cubicBezTo>
                    <a:pt x="16" y="116"/>
                    <a:pt x="14" y="130"/>
                    <a:pt x="9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399"/>
            <p:cNvSpPr>
              <a:spLocks noEditPoints="1"/>
            </p:cNvSpPr>
            <p:nvPr/>
          </p:nvSpPr>
          <p:spPr bwMode="auto">
            <a:xfrm>
              <a:off x="2524918" y="5319712"/>
              <a:ext cx="395288" cy="150813"/>
            </a:xfrm>
            <a:custGeom>
              <a:avLst/>
              <a:gdLst>
                <a:gd name="T0" fmla="*/ 232 w 232"/>
                <a:gd name="T1" fmla="*/ 88 h 88"/>
                <a:gd name="T2" fmla="*/ 0 w 232"/>
                <a:gd name="T3" fmla="*/ 88 h 88"/>
                <a:gd name="T4" fmla="*/ 0 w 232"/>
                <a:gd name="T5" fmla="*/ 84 h 88"/>
                <a:gd name="T6" fmla="*/ 34 w 232"/>
                <a:gd name="T7" fmla="*/ 40 h 88"/>
                <a:gd name="T8" fmla="*/ 46 w 232"/>
                <a:gd name="T9" fmla="*/ 35 h 88"/>
                <a:gd name="T10" fmla="*/ 80 w 232"/>
                <a:gd name="T11" fmla="*/ 2 h 88"/>
                <a:gd name="T12" fmla="*/ 82 w 232"/>
                <a:gd name="T13" fmla="*/ 0 h 88"/>
                <a:gd name="T14" fmla="*/ 150 w 232"/>
                <a:gd name="T15" fmla="*/ 0 h 88"/>
                <a:gd name="T16" fmla="*/ 152 w 232"/>
                <a:gd name="T17" fmla="*/ 2 h 88"/>
                <a:gd name="T18" fmla="*/ 186 w 232"/>
                <a:gd name="T19" fmla="*/ 35 h 88"/>
                <a:gd name="T20" fmla="*/ 198 w 232"/>
                <a:gd name="T21" fmla="*/ 40 h 88"/>
                <a:gd name="T22" fmla="*/ 232 w 232"/>
                <a:gd name="T23" fmla="*/ 84 h 88"/>
                <a:gd name="T24" fmla="*/ 232 w 232"/>
                <a:gd name="T25" fmla="*/ 88 h 88"/>
                <a:gd name="T26" fmla="*/ 8 w 232"/>
                <a:gd name="T27" fmla="*/ 80 h 88"/>
                <a:gd name="T28" fmla="*/ 224 w 232"/>
                <a:gd name="T29" fmla="*/ 80 h 88"/>
                <a:gd name="T30" fmla="*/ 194 w 232"/>
                <a:gd name="T31" fmla="*/ 48 h 88"/>
                <a:gd name="T32" fmla="*/ 183 w 232"/>
                <a:gd name="T33" fmla="*/ 43 h 88"/>
                <a:gd name="T34" fmla="*/ 146 w 232"/>
                <a:gd name="T35" fmla="*/ 8 h 88"/>
                <a:gd name="T36" fmla="*/ 86 w 232"/>
                <a:gd name="T37" fmla="*/ 8 h 88"/>
                <a:gd name="T38" fmla="*/ 49 w 232"/>
                <a:gd name="T39" fmla="*/ 43 h 88"/>
                <a:gd name="T40" fmla="*/ 38 w 232"/>
                <a:gd name="T41" fmla="*/ 48 h 88"/>
                <a:gd name="T42" fmla="*/ 8 w 232"/>
                <a:gd name="T43" fmla="*/ 8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2" h="88">
                  <a:moveTo>
                    <a:pt x="232" y="88"/>
                  </a:moveTo>
                  <a:cubicBezTo>
                    <a:pt x="0" y="88"/>
                    <a:pt x="0" y="88"/>
                    <a:pt x="0" y="88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56"/>
                    <a:pt x="33" y="41"/>
                    <a:pt x="34" y="40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61" y="29"/>
                    <a:pt x="73" y="17"/>
                    <a:pt x="80" y="2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2" y="2"/>
                    <a:pt x="152" y="2"/>
                    <a:pt x="152" y="2"/>
                  </a:cubicBezTo>
                  <a:cubicBezTo>
                    <a:pt x="159" y="17"/>
                    <a:pt x="171" y="29"/>
                    <a:pt x="186" y="35"/>
                  </a:cubicBezTo>
                  <a:cubicBezTo>
                    <a:pt x="198" y="40"/>
                    <a:pt x="198" y="40"/>
                    <a:pt x="198" y="40"/>
                  </a:cubicBezTo>
                  <a:cubicBezTo>
                    <a:pt x="199" y="41"/>
                    <a:pt x="232" y="56"/>
                    <a:pt x="232" y="84"/>
                  </a:cubicBezTo>
                  <a:lnTo>
                    <a:pt x="232" y="88"/>
                  </a:lnTo>
                  <a:close/>
                  <a:moveTo>
                    <a:pt x="8" y="80"/>
                  </a:moveTo>
                  <a:cubicBezTo>
                    <a:pt x="224" y="80"/>
                    <a:pt x="224" y="80"/>
                    <a:pt x="224" y="80"/>
                  </a:cubicBezTo>
                  <a:cubicBezTo>
                    <a:pt x="221" y="59"/>
                    <a:pt x="195" y="48"/>
                    <a:pt x="194" y="48"/>
                  </a:cubicBezTo>
                  <a:cubicBezTo>
                    <a:pt x="183" y="43"/>
                    <a:pt x="183" y="43"/>
                    <a:pt x="183" y="43"/>
                  </a:cubicBezTo>
                  <a:cubicBezTo>
                    <a:pt x="167" y="35"/>
                    <a:pt x="154" y="23"/>
                    <a:pt x="146" y="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78" y="23"/>
                    <a:pt x="65" y="35"/>
                    <a:pt x="49" y="4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7" y="48"/>
                    <a:pt x="11" y="59"/>
                    <a:pt x="8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400"/>
            <p:cNvSpPr/>
            <p:nvPr/>
          </p:nvSpPr>
          <p:spPr bwMode="auto">
            <a:xfrm>
              <a:off x="2620168" y="5129212"/>
              <a:ext cx="206375" cy="74613"/>
            </a:xfrm>
            <a:custGeom>
              <a:avLst/>
              <a:gdLst>
                <a:gd name="T0" fmla="*/ 5 w 121"/>
                <a:gd name="T1" fmla="*/ 44 h 44"/>
                <a:gd name="T2" fmla="*/ 0 w 121"/>
                <a:gd name="T3" fmla="*/ 44 h 44"/>
                <a:gd name="T4" fmla="*/ 0 w 121"/>
                <a:gd name="T5" fmla="*/ 36 h 44"/>
                <a:gd name="T6" fmla="*/ 85 w 121"/>
                <a:gd name="T7" fmla="*/ 1 h 44"/>
                <a:gd name="T8" fmla="*/ 90 w 121"/>
                <a:gd name="T9" fmla="*/ 0 h 44"/>
                <a:gd name="T10" fmla="*/ 92 w 121"/>
                <a:gd name="T11" fmla="*/ 4 h 44"/>
                <a:gd name="T12" fmla="*/ 121 w 121"/>
                <a:gd name="T13" fmla="*/ 36 h 44"/>
                <a:gd name="T14" fmla="*/ 119 w 121"/>
                <a:gd name="T15" fmla="*/ 44 h 44"/>
                <a:gd name="T16" fmla="*/ 85 w 121"/>
                <a:gd name="T17" fmla="*/ 12 h 44"/>
                <a:gd name="T18" fmla="*/ 5 w 121"/>
                <a:gd name="T1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44">
                  <a:moveTo>
                    <a:pt x="5" y="44"/>
                  </a:moveTo>
                  <a:cubicBezTo>
                    <a:pt x="4" y="44"/>
                    <a:pt x="2" y="44"/>
                    <a:pt x="0" y="4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40" y="39"/>
                    <a:pt x="85" y="1"/>
                    <a:pt x="85" y="1"/>
                  </a:cubicBezTo>
                  <a:cubicBezTo>
                    <a:pt x="87" y="0"/>
                    <a:pt x="88" y="0"/>
                    <a:pt x="90" y="0"/>
                  </a:cubicBezTo>
                  <a:cubicBezTo>
                    <a:pt x="91" y="1"/>
                    <a:pt x="92" y="2"/>
                    <a:pt x="92" y="4"/>
                  </a:cubicBezTo>
                  <a:cubicBezTo>
                    <a:pt x="93" y="32"/>
                    <a:pt x="119" y="36"/>
                    <a:pt x="121" y="36"/>
                  </a:cubicBezTo>
                  <a:cubicBezTo>
                    <a:pt x="119" y="44"/>
                    <a:pt x="119" y="44"/>
                    <a:pt x="119" y="44"/>
                  </a:cubicBezTo>
                  <a:cubicBezTo>
                    <a:pt x="119" y="44"/>
                    <a:pt x="90" y="40"/>
                    <a:pt x="85" y="12"/>
                  </a:cubicBezTo>
                  <a:cubicBezTo>
                    <a:pt x="72" y="22"/>
                    <a:pt x="39" y="44"/>
                    <a:pt x="5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4" name="Gruppieren 571"/>
          <p:cNvGrpSpPr/>
          <p:nvPr/>
        </p:nvGrpSpPr>
        <p:grpSpPr>
          <a:xfrm>
            <a:off x="1383314" y="3402744"/>
            <a:ext cx="327025" cy="381000"/>
            <a:chOff x="2545555" y="5675312"/>
            <a:chExt cx="327025" cy="381000"/>
          </a:xfrm>
          <a:solidFill>
            <a:schemeClr val="bg1"/>
          </a:solidFill>
        </p:grpSpPr>
        <p:sp>
          <p:nvSpPr>
            <p:cNvPr id="15" name="Freeform 460"/>
            <p:cNvSpPr/>
            <p:nvPr/>
          </p:nvSpPr>
          <p:spPr bwMode="auto">
            <a:xfrm>
              <a:off x="2628105" y="5735637"/>
              <a:ext cx="165100" cy="61913"/>
            </a:xfrm>
            <a:custGeom>
              <a:avLst/>
              <a:gdLst>
                <a:gd name="T0" fmla="*/ 7 w 97"/>
                <a:gd name="T1" fmla="*/ 36 h 36"/>
                <a:gd name="T2" fmla="*/ 0 w 97"/>
                <a:gd name="T3" fmla="*/ 36 h 36"/>
                <a:gd name="T4" fmla="*/ 0 w 97"/>
                <a:gd name="T5" fmla="*/ 28 h 36"/>
                <a:gd name="T6" fmla="*/ 69 w 97"/>
                <a:gd name="T7" fmla="*/ 1 h 36"/>
                <a:gd name="T8" fmla="*/ 73 w 97"/>
                <a:gd name="T9" fmla="*/ 0 h 36"/>
                <a:gd name="T10" fmla="*/ 76 w 97"/>
                <a:gd name="T11" fmla="*/ 4 h 36"/>
                <a:gd name="T12" fmla="*/ 83 w 97"/>
                <a:gd name="T13" fmla="*/ 23 h 36"/>
                <a:gd name="T14" fmla="*/ 95 w 97"/>
                <a:gd name="T15" fmla="*/ 24 h 36"/>
                <a:gd name="T16" fmla="*/ 97 w 97"/>
                <a:gd name="T17" fmla="*/ 32 h 36"/>
                <a:gd name="T18" fmla="*/ 79 w 97"/>
                <a:gd name="T19" fmla="*/ 30 h 36"/>
                <a:gd name="T20" fmla="*/ 69 w 97"/>
                <a:gd name="T21" fmla="*/ 12 h 36"/>
                <a:gd name="T22" fmla="*/ 7 w 97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36">
                  <a:moveTo>
                    <a:pt x="7" y="36"/>
                  </a:moveTo>
                  <a:cubicBezTo>
                    <a:pt x="4" y="36"/>
                    <a:pt x="2" y="36"/>
                    <a:pt x="0" y="3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40" y="31"/>
                    <a:pt x="69" y="2"/>
                    <a:pt x="69" y="1"/>
                  </a:cubicBezTo>
                  <a:cubicBezTo>
                    <a:pt x="70" y="0"/>
                    <a:pt x="72" y="0"/>
                    <a:pt x="73" y="0"/>
                  </a:cubicBezTo>
                  <a:cubicBezTo>
                    <a:pt x="75" y="1"/>
                    <a:pt x="76" y="2"/>
                    <a:pt x="76" y="4"/>
                  </a:cubicBezTo>
                  <a:cubicBezTo>
                    <a:pt x="76" y="13"/>
                    <a:pt x="79" y="20"/>
                    <a:pt x="83" y="23"/>
                  </a:cubicBezTo>
                  <a:cubicBezTo>
                    <a:pt x="88" y="26"/>
                    <a:pt x="95" y="24"/>
                    <a:pt x="95" y="24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97" y="32"/>
                    <a:pt x="87" y="35"/>
                    <a:pt x="79" y="30"/>
                  </a:cubicBezTo>
                  <a:cubicBezTo>
                    <a:pt x="74" y="26"/>
                    <a:pt x="70" y="20"/>
                    <a:pt x="69" y="12"/>
                  </a:cubicBezTo>
                  <a:cubicBezTo>
                    <a:pt x="59" y="21"/>
                    <a:pt x="36" y="36"/>
                    <a:pt x="7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461"/>
            <p:cNvSpPr>
              <a:spLocks noEditPoints="1"/>
            </p:cNvSpPr>
            <p:nvPr/>
          </p:nvSpPr>
          <p:spPr bwMode="auto">
            <a:xfrm>
              <a:off x="2594768" y="5675312"/>
              <a:ext cx="228600" cy="244475"/>
            </a:xfrm>
            <a:custGeom>
              <a:avLst/>
              <a:gdLst>
                <a:gd name="T0" fmla="*/ 72 w 134"/>
                <a:gd name="T1" fmla="*/ 144 h 144"/>
                <a:gd name="T2" fmla="*/ 62 w 134"/>
                <a:gd name="T3" fmla="*/ 144 h 144"/>
                <a:gd name="T4" fmla="*/ 15 w 134"/>
                <a:gd name="T5" fmla="*/ 106 h 144"/>
                <a:gd name="T6" fmla="*/ 13 w 134"/>
                <a:gd name="T7" fmla="*/ 105 h 144"/>
                <a:gd name="T8" fmla="*/ 0 w 134"/>
                <a:gd name="T9" fmla="*/ 87 h 144"/>
                <a:gd name="T10" fmla="*/ 13 w 134"/>
                <a:gd name="T11" fmla="*/ 69 h 144"/>
                <a:gd name="T12" fmla="*/ 14 w 134"/>
                <a:gd name="T13" fmla="*/ 67 h 144"/>
                <a:gd name="T14" fmla="*/ 14 w 134"/>
                <a:gd name="T15" fmla="*/ 53 h 144"/>
                <a:gd name="T16" fmla="*/ 40 w 134"/>
                <a:gd name="T17" fmla="*/ 7 h 144"/>
                <a:gd name="T18" fmla="*/ 67 w 134"/>
                <a:gd name="T19" fmla="*/ 0 h 144"/>
                <a:gd name="T20" fmla="*/ 120 w 134"/>
                <a:gd name="T21" fmla="*/ 53 h 144"/>
                <a:gd name="T22" fmla="*/ 120 w 134"/>
                <a:gd name="T23" fmla="*/ 67 h 144"/>
                <a:gd name="T24" fmla="*/ 121 w 134"/>
                <a:gd name="T25" fmla="*/ 69 h 144"/>
                <a:gd name="T26" fmla="*/ 134 w 134"/>
                <a:gd name="T27" fmla="*/ 87 h 144"/>
                <a:gd name="T28" fmla="*/ 121 w 134"/>
                <a:gd name="T29" fmla="*/ 105 h 144"/>
                <a:gd name="T30" fmla="*/ 119 w 134"/>
                <a:gd name="T31" fmla="*/ 106 h 144"/>
                <a:gd name="T32" fmla="*/ 72 w 134"/>
                <a:gd name="T33" fmla="*/ 144 h 144"/>
                <a:gd name="T34" fmla="*/ 67 w 134"/>
                <a:gd name="T35" fmla="*/ 8 h 144"/>
                <a:gd name="T36" fmla="*/ 44 w 134"/>
                <a:gd name="T37" fmla="*/ 14 h 144"/>
                <a:gd name="T38" fmla="*/ 22 w 134"/>
                <a:gd name="T39" fmla="*/ 53 h 144"/>
                <a:gd name="T40" fmla="*/ 22 w 134"/>
                <a:gd name="T41" fmla="*/ 67 h 144"/>
                <a:gd name="T42" fmla="*/ 16 w 134"/>
                <a:gd name="T43" fmla="*/ 77 h 144"/>
                <a:gd name="T44" fmla="*/ 8 w 134"/>
                <a:gd name="T45" fmla="*/ 87 h 144"/>
                <a:gd name="T46" fmla="*/ 15 w 134"/>
                <a:gd name="T47" fmla="*/ 97 h 144"/>
                <a:gd name="T48" fmla="*/ 23 w 134"/>
                <a:gd name="T49" fmla="*/ 105 h 144"/>
                <a:gd name="T50" fmla="*/ 62 w 134"/>
                <a:gd name="T51" fmla="*/ 136 h 144"/>
                <a:gd name="T52" fmla="*/ 72 w 134"/>
                <a:gd name="T53" fmla="*/ 136 h 144"/>
                <a:gd name="T54" fmla="*/ 111 w 134"/>
                <a:gd name="T55" fmla="*/ 105 h 144"/>
                <a:gd name="T56" fmla="*/ 119 w 134"/>
                <a:gd name="T57" fmla="*/ 97 h 144"/>
                <a:gd name="T58" fmla="*/ 126 w 134"/>
                <a:gd name="T59" fmla="*/ 86 h 144"/>
                <a:gd name="T60" fmla="*/ 118 w 134"/>
                <a:gd name="T61" fmla="*/ 77 h 144"/>
                <a:gd name="T62" fmla="*/ 112 w 134"/>
                <a:gd name="T63" fmla="*/ 67 h 144"/>
                <a:gd name="T64" fmla="*/ 112 w 134"/>
                <a:gd name="T65" fmla="*/ 53 h 144"/>
                <a:gd name="T66" fmla="*/ 67 w 134"/>
                <a:gd name="T67" fmla="*/ 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44">
                  <a:moveTo>
                    <a:pt x="72" y="144"/>
                  </a:moveTo>
                  <a:cubicBezTo>
                    <a:pt x="62" y="144"/>
                    <a:pt x="62" y="144"/>
                    <a:pt x="62" y="144"/>
                  </a:cubicBezTo>
                  <a:cubicBezTo>
                    <a:pt x="27" y="144"/>
                    <a:pt x="17" y="115"/>
                    <a:pt x="15" y="106"/>
                  </a:cubicBezTo>
                  <a:cubicBezTo>
                    <a:pt x="15" y="105"/>
                    <a:pt x="14" y="105"/>
                    <a:pt x="13" y="105"/>
                  </a:cubicBezTo>
                  <a:cubicBezTo>
                    <a:pt x="1" y="101"/>
                    <a:pt x="0" y="87"/>
                    <a:pt x="0" y="87"/>
                  </a:cubicBezTo>
                  <a:cubicBezTo>
                    <a:pt x="0" y="79"/>
                    <a:pt x="5" y="72"/>
                    <a:pt x="13" y="69"/>
                  </a:cubicBezTo>
                  <a:cubicBezTo>
                    <a:pt x="14" y="69"/>
                    <a:pt x="14" y="68"/>
                    <a:pt x="14" y="67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26"/>
                    <a:pt x="29" y="13"/>
                    <a:pt x="40" y="7"/>
                  </a:cubicBezTo>
                  <a:cubicBezTo>
                    <a:pt x="53" y="0"/>
                    <a:pt x="66" y="0"/>
                    <a:pt x="67" y="0"/>
                  </a:cubicBezTo>
                  <a:cubicBezTo>
                    <a:pt x="85" y="0"/>
                    <a:pt x="120" y="11"/>
                    <a:pt x="120" y="53"/>
                  </a:cubicBezTo>
                  <a:cubicBezTo>
                    <a:pt x="120" y="67"/>
                    <a:pt x="120" y="67"/>
                    <a:pt x="120" y="67"/>
                  </a:cubicBezTo>
                  <a:cubicBezTo>
                    <a:pt x="120" y="68"/>
                    <a:pt x="120" y="69"/>
                    <a:pt x="121" y="69"/>
                  </a:cubicBezTo>
                  <a:cubicBezTo>
                    <a:pt x="129" y="72"/>
                    <a:pt x="134" y="79"/>
                    <a:pt x="134" y="87"/>
                  </a:cubicBezTo>
                  <a:cubicBezTo>
                    <a:pt x="134" y="87"/>
                    <a:pt x="133" y="101"/>
                    <a:pt x="121" y="105"/>
                  </a:cubicBezTo>
                  <a:cubicBezTo>
                    <a:pt x="120" y="105"/>
                    <a:pt x="119" y="105"/>
                    <a:pt x="119" y="106"/>
                  </a:cubicBezTo>
                  <a:cubicBezTo>
                    <a:pt x="117" y="115"/>
                    <a:pt x="107" y="144"/>
                    <a:pt x="72" y="144"/>
                  </a:cubicBezTo>
                  <a:close/>
                  <a:moveTo>
                    <a:pt x="67" y="8"/>
                  </a:moveTo>
                  <a:cubicBezTo>
                    <a:pt x="67" y="8"/>
                    <a:pt x="55" y="8"/>
                    <a:pt x="44" y="14"/>
                  </a:cubicBezTo>
                  <a:cubicBezTo>
                    <a:pt x="30" y="21"/>
                    <a:pt x="22" y="34"/>
                    <a:pt x="22" y="53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22" y="72"/>
                    <a:pt x="20" y="75"/>
                    <a:pt x="16" y="77"/>
                  </a:cubicBezTo>
                  <a:cubicBezTo>
                    <a:pt x="10" y="79"/>
                    <a:pt x="8" y="82"/>
                    <a:pt x="8" y="87"/>
                  </a:cubicBezTo>
                  <a:cubicBezTo>
                    <a:pt x="8" y="87"/>
                    <a:pt x="8" y="95"/>
                    <a:pt x="15" y="97"/>
                  </a:cubicBezTo>
                  <a:cubicBezTo>
                    <a:pt x="19" y="98"/>
                    <a:pt x="22" y="101"/>
                    <a:pt x="23" y="105"/>
                  </a:cubicBezTo>
                  <a:cubicBezTo>
                    <a:pt x="25" y="114"/>
                    <a:pt x="33" y="136"/>
                    <a:pt x="62" y="136"/>
                  </a:cubicBezTo>
                  <a:cubicBezTo>
                    <a:pt x="72" y="136"/>
                    <a:pt x="72" y="136"/>
                    <a:pt x="72" y="136"/>
                  </a:cubicBezTo>
                  <a:cubicBezTo>
                    <a:pt x="101" y="136"/>
                    <a:pt x="109" y="114"/>
                    <a:pt x="111" y="105"/>
                  </a:cubicBezTo>
                  <a:cubicBezTo>
                    <a:pt x="112" y="101"/>
                    <a:pt x="115" y="98"/>
                    <a:pt x="119" y="97"/>
                  </a:cubicBezTo>
                  <a:cubicBezTo>
                    <a:pt x="126" y="95"/>
                    <a:pt x="126" y="87"/>
                    <a:pt x="126" y="86"/>
                  </a:cubicBezTo>
                  <a:cubicBezTo>
                    <a:pt x="126" y="82"/>
                    <a:pt x="124" y="79"/>
                    <a:pt x="118" y="77"/>
                  </a:cubicBezTo>
                  <a:cubicBezTo>
                    <a:pt x="114" y="75"/>
                    <a:pt x="112" y="72"/>
                    <a:pt x="112" y="67"/>
                  </a:cubicBezTo>
                  <a:cubicBezTo>
                    <a:pt x="112" y="53"/>
                    <a:pt x="112" y="53"/>
                    <a:pt x="112" y="53"/>
                  </a:cubicBezTo>
                  <a:cubicBezTo>
                    <a:pt x="112" y="9"/>
                    <a:pt x="69" y="8"/>
                    <a:pt x="6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462"/>
            <p:cNvSpPr>
              <a:spLocks noEditPoints="1"/>
            </p:cNvSpPr>
            <p:nvPr/>
          </p:nvSpPr>
          <p:spPr bwMode="auto">
            <a:xfrm>
              <a:off x="2545555" y="5900737"/>
              <a:ext cx="327025" cy="155575"/>
            </a:xfrm>
            <a:custGeom>
              <a:avLst/>
              <a:gdLst>
                <a:gd name="T0" fmla="*/ 187 w 192"/>
                <a:gd name="T1" fmla="*/ 91 h 91"/>
                <a:gd name="T2" fmla="*/ 5 w 192"/>
                <a:gd name="T3" fmla="*/ 91 h 91"/>
                <a:gd name="T4" fmla="*/ 2 w 192"/>
                <a:gd name="T5" fmla="*/ 89 h 91"/>
                <a:gd name="T6" fmla="*/ 0 w 192"/>
                <a:gd name="T7" fmla="*/ 85 h 91"/>
                <a:gd name="T8" fmla="*/ 31 w 192"/>
                <a:gd name="T9" fmla="*/ 39 h 91"/>
                <a:gd name="T10" fmla="*/ 64 w 192"/>
                <a:gd name="T11" fmla="*/ 10 h 91"/>
                <a:gd name="T12" fmla="*/ 74 w 192"/>
                <a:gd name="T13" fmla="*/ 1 h 91"/>
                <a:gd name="T14" fmla="*/ 76 w 192"/>
                <a:gd name="T15" fmla="*/ 0 h 91"/>
                <a:gd name="T16" fmla="*/ 77 w 192"/>
                <a:gd name="T17" fmla="*/ 1 h 91"/>
                <a:gd name="T18" fmla="*/ 91 w 192"/>
                <a:gd name="T19" fmla="*/ 3 h 91"/>
                <a:gd name="T20" fmla="*/ 101 w 192"/>
                <a:gd name="T21" fmla="*/ 3 h 91"/>
                <a:gd name="T22" fmla="*/ 115 w 192"/>
                <a:gd name="T23" fmla="*/ 1 h 91"/>
                <a:gd name="T24" fmla="*/ 116 w 192"/>
                <a:gd name="T25" fmla="*/ 0 h 91"/>
                <a:gd name="T26" fmla="*/ 118 w 192"/>
                <a:gd name="T27" fmla="*/ 1 h 91"/>
                <a:gd name="T28" fmla="*/ 128 w 192"/>
                <a:gd name="T29" fmla="*/ 10 h 91"/>
                <a:gd name="T30" fmla="*/ 161 w 192"/>
                <a:gd name="T31" fmla="*/ 39 h 91"/>
                <a:gd name="T32" fmla="*/ 192 w 192"/>
                <a:gd name="T33" fmla="*/ 85 h 91"/>
                <a:gd name="T34" fmla="*/ 190 w 192"/>
                <a:gd name="T35" fmla="*/ 89 h 91"/>
                <a:gd name="T36" fmla="*/ 187 w 192"/>
                <a:gd name="T37" fmla="*/ 91 h 91"/>
                <a:gd name="T38" fmla="*/ 8 w 192"/>
                <a:gd name="T39" fmla="*/ 83 h 91"/>
                <a:gd name="T40" fmla="*/ 184 w 192"/>
                <a:gd name="T41" fmla="*/ 83 h 91"/>
                <a:gd name="T42" fmla="*/ 158 w 192"/>
                <a:gd name="T43" fmla="*/ 47 h 91"/>
                <a:gd name="T44" fmla="*/ 121 w 192"/>
                <a:gd name="T45" fmla="*/ 14 h 91"/>
                <a:gd name="T46" fmla="*/ 116 w 192"/>
                <a:gd name="T47" fmla="*/ 9 h 91"/>
                <a:gd name="T48" fmla="*/ 101 w 192"/>
                <a:gd name="T49" fmla="*/ 11 h 91"/>
                <a:gd name="T50" fmla="*/ 91 w 192"/>
                <a:gd name="T51" fmla="*/ 11 h 91"/>
                <a:gd name="T52" fmla="*/ 76 w 192"/>
                <a:gd name="T53" fmla="*/ 9 h 91"/>
                <a:gd name="T54" fmla="*/ 71 w 192"/>
                <a:gd name="T55" fmla="*/ 14 h 91"/>
                <a:gd name="T56" fmla="*/ 34 w 192"/>
                <a:gd name="T57" fmla="*/ 47 h 91"/>
                <a:gd name="T58" fmla="*/ 8 w 192"/>
                <a:gd name="T59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2" h="91">
                  <a:moveTo>
                    <a:pt x="187" y="91"/>
                  </a:moveTo>
                  <a:cubicBezTo>
                    <a:pt x="5" y="91"/>
                    <a:pt x="5" y="91"/>
                    <a:pt x="5" y="91"/>
                  </a:cubicBezTo>
                  <a:cubicBezTo>
                    <a:pt x="4" y="91"/>
                    <a:pt x="3" y="90"/>
                    <a:pt x="2" y="89"/>
                  </a:cubicBezTo>
                  <a:cubicBezTo>
                    <a:pt x="1" y="88"/>
                    <a:pt x="0" y="87"/>
                    <a:pt x="0" y="85"/>
                  </a:cubicBezTo>
                  <a:cubicBezTo>
                    <a:pt x="1" y="66"/>
                    <a:pt x="13" y="47"/>
                    <a:pt x="31" y="39"/>
                  </a:cubicBezTo>
                  <a:cubicBezTo>
                    <a:pt x="49" y="31"/>
                    <a:pt x="59" y="19"/>
                    <a:pt x="64" y="10"/>
                  </a:cubicBezTo>
                  <a:cubicBezTo>
                    <a:pt x="66" y="6"/>
                    <a:pt x="70" y="3"/>
                    <a:pt x="74" y="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81" y="2"/>
                    <a:pt x="86" y="3"/>
                    <a:pt x="9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6" y="3"/>
                    <a:pt x="111" y="2"/>
                    <a:pt x="115" y="1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22" y="3"/>
                    <a:pt x="126" y="6"/>
                    <a:pt x="128" y="10"/>
                  </a:cubicBezTo>
                  <a:cubicBezTo>
                    <a:pt x="133" y="19"/>
                    <a:pt x="143" y="31"/>
                    <a:pt x="161" y="39"/>
                  </a:cubicBezTo>
                  <a:cubicBezTo>
                    <a:pt x="179" y="47"/>
                    <a:pt x="191" y="66"/>
                    <a:pt x="192" y="85"/>
                  </a:cubicBezTo>
                  <a:cubicBezTo>
                    <a:pt x="192" y="87"/>
                    <a:pt x="191" y="88"/>
                    <a:pt x="190" y="89"/>
                  </a:cubicBezTo>
                  <a:cubicBezTo>
                    <a:pt x="189" y="90"/>
                    <a:pt x="188" y="91"/>
                    <a:pt x="187" y="91"/>
                  </a:cubicBezTo>
                  <a:close/>
                  <a:moveTo>
                    <a:pt x="8" y="83"/>
                  </a:moveTo>
                  <a:cubicBezTo>
                    <a:pt x="184" y="83"/>
                    <a:pt x="184" y="83"/>
                    <a:pt x="184" y="83"/>
                  </a:cubicBezTo>
                  <a:cubicBezTo>
                    <a:pt x="182" y="67"/>
                    <a:pt x="172" y="53"/>
                    <a:pt x="158" y="47"/>
                  </a:cubicBezTo>
                  <a:cubicBezTo>
                    <a:pt x="138" y="37"/>
                    <a:pt x="127" y="24"/>
                    <a:pt x="121" y="14"/>
                  </a:cubicBezTo>
                  <a:cubicBezTo>
                    <a:pt x="120" y="12"/>
                    <a:pt x="118" y="10"/>
                    <a:pt x="116" y="9"/>
                  </a:cubicBezTo>
                  <a:cubicBezTo>
                    <a:pt x="111" y="10"/>
                    <a:pt x="106" y="11"/>
                    <a:pt x="101" y="11"/>
                  </a:cubicBezTo>
                  <a:cubicBezTo>
                    <a:pt x="91" y="11"/>
                    <a:pt x="91" y="11"/>
                    <a:pt x="91" y="11"/>
                  </a:cubicBezTo>
                  <a:cubicBezTo>
                    <a:pt x="86" y="11"/>
                    <a:pt x="81" y="10"/>
                    <a:pt x="76" y="9"/>
                  </a:cubicBezTo>
                  <a:cubicBezTo>
                    <a:pt x="74" y="10"/>
                    <a:pt x="72" y="12"/>
                    <a:pt x="71" y="14"/>
                  </a:cubicBezTo>
                  <a:cubicBezTo>
                    <a:pt x="65" y="24"/>
                    <a:pt x="54" y="37"/>
                    <a:pt x="34" y="47"/>
                  </a:cubicBezTo>
                  <a:cubicBezTo>
                    <a:pt x="20" y="53"/>
                    <a:pt x="10" y="67"/>
                    <a:pt x="8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8" name="Group 2"/>
          <p:cNvGrpSpPr/>
          <p:nvPr/>
        </p:nvGrpSpPr>
        <p:grpSpPr>
          <a:xfrm>
            <a:off x="1921158" y="3279537"/>
            <a:ext cx="3569567" cy="869908"/>
            <a:chOff x="1607268" y="3279537"/>
            <a:chExt cx="3569567" cy="869908"/>
          </a:xfrm>
        </p:grpSpPr>
        <p:sp>
          <p:nvSpPr>
            <p:cNvPr id="19" name="Rectangle 10"/>
            <p:cNvSpPr/>
            <p:nvPr/>
          </p:nvSpPr>
          <p:spPr>
            <a:xfrm>
              <a:off x="1607268" y="3650847"/>
              <a:ext cx="3569567" cy="4985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 wonderful serenity has taken possession of my entire soul, like these sweet mornings of spring which I enjoy </a:t>
              </a:r>
              <a:endParaRPr lang="id-ID" sz="11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Rectangle 23"/>
            <p:cNvSpPr/>
            <p:nvPr/>
          </p:nvSpPr>
          <p:spPr>
            <a:xfrm>
              <a:off x="1607269" y="3279537"/>
              <a:ext cx="200750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000" b="1" dirty="0">
                  <a:solidFill>
                    <a:schemeClr val="bg1"/>
                  </a:solidFill>
                  <a:latin typeface="Raleway" panose="020B05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1500+</a:t>
              </a:r>
              <a:endParaRPr lang="en-US" sz="2000" b="1" dirty="0">
                <a:solidFill>
                  <a:schemeClr val="bg1"/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1" name="Group 25"/>
          <p:cNvGrpSpPr/>
          <p:nvPr/>
        </p:nvGrpSpPr>
        <p:grpSpPr>
          <a:xfrm>
            <a:off x="1921159" y="4683708"/>
            <a:ext cx="3569566" cy="909887"/>
            <a:chOff x="1569171" y="4518679"/>
            <a:chExt cx="3569566" cy="909887"/>
          </a:xfrm>
        </p:grpSpPr>
        <p:sp>
          <p:nvSpPr>
            <p:cNvPr id="22" name="Rectangle 11"/>
            <p:cNvSpPr/>
            <p:nvPr/>
          </p:nvSpPr>
          <p:spPr>
            <a:xfrm>
              <a:off x="1569171" y="4929968"/>
              <a:ext cx="3569566" cy="4985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 wonderful serenity has taken possession of my entire soul, like these sweet mornings of spring which I enjoy </a:t>
              </a:r>
              <a:endParaRPr lang="id-ID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3" name="Rectangle 24"/>
            <p:cNvSpPr/>
            <p:nvPr/>
          </p:nvSpPr>
          <p:spPr>
            <a:xfrm>
              <a:off x="1569171" y="4518679"/>
              <a:ext cx="2007507" cy="4306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aleway" panose="020B05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900+</a:t>
              </a:r>
              <a:endPara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4" name="Rectangle 13"/>
          <p:cNvSpPr/>
          <p:nvPr/>
        </p:nvSpPr>
        <p:spPr>
          <a:xfrm>
            <a:off x="1002260" y="2010327"/>
            <a:ext cx="5598128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EBD89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wonderful serenity has taken possession of my entire soul, like these sweet mornings of spring which I enjoy with my whole heart. I am alone</a:t>
            </a:r>
            <a:endParaRPr lang="en-US" sz="1200" dirty="0">
              <a:solidFill>
                <a:srgbClr val="EBD89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5" name="Group 26"/>
          <p:cNvGrpSpPr/>
          <p:nvPr/>
        </p:nvGrpSpPr>
        <p:grpSpPr>
          <a:xfrm>
            <a:off x="1002260" y="761410"/>
            <a:ext cx="4861527" cy="1052976"/>
            <a:chOff x="739851" y="697239"/>
            <a:chExt cx="4861527" cy="1052976"/>
          </a:xfrm>
        </p:grpSpPr>
        <p:sp>
          <p:nvSpPr>
            <p:cNvPr id="26" name="Rectangle 27"/>
            <p:cNvSpPr/>
            <p:nvPr/>
          </p:nvSpPr>
          <p:spPr>
            <a:xfrm>
              <a:off x="739851" y="697239"/>
              <a:ext cx="211416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EBD898"/>
                  </a:solidFill>
                  <a:latin typeface="Raleway Light" panose="020B0403030101060003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Creative Business</a:t>
              </a:r>
              <a:endParaRPr lang="en-US" sz="1400" dirty="0">
                <a:solidFill>
                  <a:srgbClr val="EBD898"/>
                </a:solidFill>
                <a:latin typeface="Raleway Light" panose="020B0403030101060003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7" name="Rectangle: Rounded Corners 28"/>
            <p:cNvSpPr/>
            <p:nvPr/>
          </p:nvSpPr>
          <p:spPr>
            <a:xfrm>
              <a:off x="841449" y="1687588"/>
              <a:ext cx="288000" cy="62627"/>
            </a:xfrm>
            <a:prstGeom prst="roundRect">
              <a:avLst>
                <a:gd name="adj" fmla="val 9388"/>
              </a:avLst>
            </a:prstGeom>
            <a:solidFill>
              <a:srgbClr val="657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rgbClr val="EBD898"/>
                </a:solidFill>
              </a:endParaRPr>
            </a:p>
          </p:txBody>
        </p:sp>
        <p:sp>
          <p:nvSpPr>
            <p:cNvPr id="28" name="TextBox 29"/>
            <p:cNvSpPr txBox="1"/>
            <p:nvPr/>
          </p:nvSpPr>
          <p:spPr>
            <a:xfrm>
              <a:off x="739851" y="971777"/>
              <a:ext cx="48615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EBD898"/>
                  </a:solidFill>
                  <a:latin typeface="Raleway" panose="020B05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College Students</a:t>
              </a:r>
              <a:endParaRPr lang="id-ID" sz="3600" b="1" dirty="0">
                <a:solidFill>
                  <a:srgbClr val="EBD898"/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573087" y="0"/>
            <a:ext cx="6695491" cy="6695491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6150011" y="432101"/>
            <a:ext cx="5592218" cy="55922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"/>
          <p:cNvSpPr/>
          <p:nvPr/>
        </p:nvSpPr>
        <p:spPr>
          <a:xfrm>
            <a:off x="3609270" y="660662"/>
            <a:ext cx="4053177" cy="3060991"/>
          </a:xfrm>
          <a:prstGeom prst="roundRect">
            <a:avLst>
              <a:gd name="adj" fmla="val 4431"/>
            </a:avLst>
          </a:prstGeom>
          <a:solidFill>
            <a:schemeClr val="bg1"/>
          </a:solidFill>
          <a:ln>
            <a:noFill/>
          </a:ln>
          <a:effectLst>
            <a:outerShdw blurRad="1270000" dist="889000" dir="13500000" sx="90000" sy="9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4"/>
          <p:cNvSpPr/>
          <p:nvPr/>
        </p:nvSpPr>
        <p:spPr>
          <a:xfrm>
            <a:off x="3936766" y="1789149"/>
            <a:ext cx="3070137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wonderful serenity has taken possession of my entire soul, like these sweet mornings of spring which I enjoy with my whole heart. I am alone, and feel the charm of existence in this spot, which was created for the bliss of souls like mine.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 Placeholder 2"/>
          <p:cNvSpPr txBox="1"/>
          <p:nvPr/>
        </p:nvSpPr>
        <p:spPr>
          <a:xfrm>
            <a:off x="4467847" y="1180933"/>
            <a:ext cx="2803309" cy="395119"/>
          </a:xfrm>
          <a:prstGeom prst="rect">
            <a:avLst/>
          </a:prstGeom>
        </p:spPr>
        <p:txBody>
          <a:bodyPr/>
          <a:lstStyle>
            <a:lvl1pPr marL="0" indent="0" algn="ctr" defTabSz="146050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375" indent="-365125" algn="l" defTabSz="14605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3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6260" indent="-365125" algn="l" defTabSz="14605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510" indent="-365125" algn="l" defTabSz="14605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760" indent="-365125" algn="l" defTabSz="14605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10" indent="-365125" algn="l" defTabSz="14605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260" indent="-365125" algn="l" defTabSz="14605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8145" indent="-365125" algn="l" defTabSz="14605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395" indent="-365125" algn="l" defTabSz="14605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Segoe UI" panose="020B0502040204020203" pitchFamily="34" charset="0"/>
              </a:rPr>
              <a:t>Fresh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Segoe UI Light" panose="020B0502040204020203" pitchFamily="34" charset="0"/>
              </a:rPr>
              <a:t>Graduate</a:t>
            </a:r>
            <a:endParaRPr lang="id-ID" sz="2400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5030301010600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Freeform 19"/>
          <p:cNvSpPr>
            <a:spLocks noEditPoints="1"/>
          </p:cNvSpPr>
          <p:nvPr/>
        </p:nvSpPr>
        <p:spPr bwMode="auto">
          <a:xfrm>
            <a:off x="3909707" y="1132897"/>
            <a:ext cx="498095" cy="468944"/>
          </a:xfrm>
          <a:custGeom>
            <a:avLst/>
            <a:gdLst>
              <a:gd name="T0" fmla="*/ 164 w 216"/>
              <a:gd name="T1" fmla="*/ 81 h 203"/>
              <a:gd name="T2" fmla="*/ 179 w 216"/>
              <a:gd name="T3" fmla="*/ 124 h 203"/>
              <a:gd name="T4" fmla="*/ 108 w 216"/>
              <a:gd name="T5" fmla="*/ 195 h 203"/>
              <a:gd name="T6" fmla="*/ 37 w 216"/>
              <a:gd name="T7" fmla="*/ 124 h 203"/>
              <a:gd name="T8" fmla="*/ 52 w 216"/>
              <a:gd name="T9" fmla="*/ 81 h 203"/>
              <a:gd name="T10" fmla="*/ 46 w 216"/>
              <a:gd name="T11" fmla="*/ 77 h 203"/>
              <a:gd name="T12" fmla="*/ 29 w 216"/>
              <a:gd name="T13" fmla="*/ 124 h 203"/>
              <a:gd name="T14" fmla="*/ 108 w 216"/>
              <a:gd name="T15" fmla="*/ 203 h 203"/>
              <a:gd name="T16" fmla="*/ 187 w 216"/>
              <a:gd name="T17" fmla="*/ 124 h 203"/>
              <a:gd name="T18" fmla="*/ 171 w 216"/>
              <a:gd name="T19" fmla="*/ 77 h 203"/>
              <a:gd name="T20" fmla="*/ 164 w 216"/>
              <a:gd name="T21" fmla="*/ 81 h 203"/>
              <a:gd name="T22" fmla="*/ 215 w 216"/>
              <a:gd name="T23" fmla="*/ 44 h 203"/>
              <a:gd name="T24" fmla="*/ 216 w 216"/>
              <a:gd name="T25" fmla="*/ 39 h 203"/>
              <a:gd name="T26" fmla="*/ 108 w 216"/>
              <a:gd name="T27" fmla="*/ 0 h 203"/>
              <a:gd name="T28" fmla="*/ 0 w 216"/>
              <a:gd name="T29" fmla="*/ 39 h 203"/>
              <a:gd name="T30" fmla="*/ 108 w 216"/>
              <a:gd name="T31" fmla="*/ 78 h 203"/>
              <a:gd name="T32" fmla="*/ 208 w 216"/>
              <a:gd name="T33" fmla="*/ 54 h 203"/>
              <a:gd name="T34" fmla="*/ 208 w 216"/>
              <a:gd name="T35" fmla="*/ 119 h 203"/>
              <a:gd name="T36" fmla="*/ 216 w 216"/>
              <a:gd name="T37" fmla="*/ 119 h 203"/>
              <a:gd name="T38" fmla="*/ 216 w 216"/>
              <a:gd name="T39" fmla="*/ 47 h 203"/>
              <a:gd name="T40" fmla="*/ 214 w 216"/>
              <a:gd name="T41" fmla="*/ 47 h 203"/>
              <a:gd name="T42" fmla="*/ 215 w 216"/>
              <a:gd name="T43" fmla="*/ 44 h 203"/>
              <a:gd name="T44" fmla="*/ 208 w 216"/>
              <a:gd name="T45" fmla="*/ 42 h 203"/>
              <a:gd name="T46" fmla="*/ 108 w 216"/>
              <a:gd name="T47" fmla="*/ 70 h 203"/>
              <a:gd name="T48" fmla="*/ 8 w 216"/>
              <a:gd name="T49" fmla="*/ 39 h 203"/>
              <a:gd name="T50" fmla="*/ 108 w 216"/>
              <a:gd name="T51" fmla="*/ 8 h 203"/>
              <a:gd name="T52" fmla="*/ 208 w 216"/>
              <a:gd name="T53" fmla="*/ 39 h 203"/>
              <a:gd name="T54" fmla="*/ 208 w 216"/>
              <a:gd name="T55" fmla="*/ 42 h 203"/>
              <a:gd name="T56" fmla="*/ 76 w 216"/>
              <a:gd name="T57" fmla="*/ 107 h 203"/>
              <a:gd name="T58" fmla="*/ 92 w 216"/>
              <a:gd name="T59" fmla="*/ 123 h 203"/>
              <a:gd name="T60" fmla="*/ 100 w 216"/>
              <a:gd name="T61" fmla="*/ 123 h 203"/>
              <a:gd name="T62" fmla="*/ 76 w 216"/>
              <a:gd name="T63" fmla="*/ 99 h 203"/>
              <a:gd name="T64" fmla="*/ 52 w 216"/>
              <a:gd name="T65" fmla="*/ 123 h 203"/>
              <a:gd name="T66" fmla="*/ 60 w 216"/>
              <a:gd name="T67" fmla="*/ 123 h 203"/>
              <a:gd name="T68" fmla="*/ 76 w 216"/>
              <a:gd name="T69" fmla="*/ 107 h 203"/>
              <a:gd name="T70" fmla="*/ 140 w 216"/>
              <a:gd name="T71" fmla="*/ 107 h 203"/>
              <a:gd name="T72" fmla="*/ 156 w 216"/>
              <a:gd name="T73" fmla="*/ 123 h 203"/>
              <a:gd name="T74" fmla="*/ 164 w 216"/>
              <a:gd name="T75" fmla="*/ 123 h 203"/>
              <a:gd name="T76" fmla="*/ 140 w 216"/>
              <a:gd name="T77" fmla="*/ 99 h 203"/>
              <a:gd name="T78" fmla="*/ 116 w 216"/>
              <a:gd name="T79" fmla="*/ 123 h 203"/>
              <a:gd name="T80" fmla="*/ 124 w 216"/>
              <a:gd name="T81" fmla="*/ 123 h 203"/>
              <a:gd name="T82" fmla="*/ 140 w 216"/>
              <a:gd name="T83" fmla="*/ 107 h 203"/>
              <a:gd name="T84" fmla="*/ 112 w 216"/>
              <a:gd name="T85" fmla="*/ 131 h 203"/>
              <a:gd name="T86" fmla="*/ 104 w 216"/>
              <a:gd name="T87" fmla="*/ 131 h 203"/>
              <a:gd name="T88" fmla="*/ 104 w 216"/>
              <a:gd name="T89" fmla="*/ 151 h 203"/>
              <a:gd name="T90" fmla="*/ 112 w 216"/>
              <a:gd name="T91" fmla="*/ 151 h 203"/>
              <a:gd name="T92" fmla="*/ 112 w 216"/>
              <a:gd name="T93" fmla="*/ 131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6" h="203">
                <a:moveTo>
                  <a:pt x="164" y="81"/>
                </a:moveTo>
                <a:cubicBezTo>
                  <a:pt x="174" y="94"/>
                  <a:pt x="179" y="109"/>
                  <a:pt x="179" y="124"/>
                </a:cubicBezTo>
                <a:cubicBezTo>
                  <a:pt x="179" y="163"/>
                  <a:pt x="147" y="195"/>
                  <a:pt x="108" y="195"/>
                </a:cubicBezTo>
                <a:cubicBezTo>
                  <a:pt x="69" y="195"/>
                  <a:pt x="37" y="163"/>
                  <a:pt x="37" y="124"/>
                </a:cubicBezTo>
                <a:cubicBezTo>
                  <a:pt x="37" y="109"/>
                  <a:pt x="42" y="94"/>
                  <a:pt x="52" y="81"/>
                </a:cubicBezTo>
                <a:cubicBezTo>
                  <a:pt x="46" y="77"/>
                  <a:pt x="46" y="77"/>
                  <a:pt x="46" y="77"/>
                </a:cubicBezTo>
                <a:cubicBezTo>
                  <a:pt x="35" y="90"/>
                  <a:pt x="29" y="107"/>
                  <a:pt x="29" y="124"/>
                </a:cubicBezTo>
                <a:cubicBezTo>
                  <a:pt x="29" y="168"/>
                  <a:pt x="65" y="203"/>
                  <a:pt x="108" y="203"/>
                </a:cubicBezTo>
                <a:cubicBezTo>
                  <a:pt x="151" y="203"/>
                  <a:pt x="187" y="168"/>
                  <a:pt x="187" y="124"/>
                </a:cubicBezTo>
                <a:cubicBezTo>
                  <a:pt x="187" y="107"/>
                  <a:pt x="181" y="90"/>
                  <a:pt x="171" y="77"/>
                </a:cubicBezTo>
                <a:lnTo>
                  <a:pt x="164" y="81"/>
                </a:lnTo>
                <a:close/>
                <a:moveTo>
                  <a:pt x="215" y="44"/>
                </a:moveTo>
                <a:cubicBezTo>
                  <a:pt x="216" y="43"/>
                  <a:pt x="216" y="41"/>
                  <a:pt x="216" y="39"/>
                </a:cubicBezTo>
                <a:cubicBezTo>
                  <a:pt x="216" y="14"/>
                  <a:pt x="160" y="0"/>
                  <a:pt x="108" y="0"/>
                </a:cubicBezTo>
                <a:cubicBezTo>
                  <a:pt x="56" y="0"/>
                  <a:pt x="0" y="14"/>
                  <a:pt x="0" y="39"/>
                </a:cubicBezTo>
                <a:cubicBezTo>
                  <a:pt x="0" y="64"/>
                  <a:pt x="56" y="78"/>
                  <a:pt x="108" y="78"/>
                </a:cubicBezTo>
                <a:cubicBezTo>
                  <a:pt x="154" y="78"/>
                  <a:pt x="192" y="68"/>
                  <a:pt x="208" y="54"/>
                </a:cubicBezTo>
                <a:cubicBezTo>
                  <a:pt x="208" y="119"/>
                  <a:pt x="208" y="119"/>
                  <a:pt x="208" y="119"/>
                </a:cubicBezTo>
                <a:cubicBezTo>
                  <a:pt x="216" y="119"/>
                  <a:pt x="216" y="119"/>
                  <a:pt x="216" y="119"/>
                </a:cubicBezTo>
                <a:cubicBezTo>
                  <a:pt x="216" y="47"/>
                  <a:pt x="216" y="47"/>
                  <a:pt x="216" y="47"/>
                </a:cubicBezTo>
                <a:cubicBezTo>
                  <a:pt x="214" y="47"/>
                  <a:pt x="214" y="47"/>
                  <a:pt x="214" y="47"/>
                </a:cubicBezTo>
                <a:cubicBezTo>
                  <a:pt x="214" y="46"/>
                  <a:pt x="215" y="45"/>
                  <a:pt x="215" y="44"/>
                </a:cubicBezTo>
                <a:close/>
                <a:moveTo>
                  <a:pt x="208" y="42"/>
                </a:moveTo>
                <a:cubicBezTo>
                  <a:pt x="203" y="55"/>
                  <a:pt x="164" y="70"/>
                  <a:pt x="108" y="70"/>
                </a:cubicBezTo>
                <a:cubicBezTo>
                  <a:pt x="49" y="70"/>
                  <a:pt x="8" y="54"/>
                  <a:pt x="8" y="39"/>
                </a:cubicBezTo>
                <a:cubicBezTo>
                  <a:pt x="8" y="25"/>
                  <a:pt x="49" y="8"/>
                  <a:pt x="108" y="8"/>
                </a:cubicBezTo>
                <a:cubicBezTo>
                  <a:pt x="167" y="8"/>
                  <a:pt x="208" y="25"/>
                  <a:pt x="208" y="39"/>
                </a:cubicBezTo>
                <a:cubicBezTo>
                  <a:pt x="208" y="40"/>
                  <a:pt x="208" y="41"/>
                  <a:pt x="208" y="42"/>
                </a:cubicBezTo>
                <a:close/>
                <a:moveTo>
                  <a:pt x="76" y="107"/>
                </a:moveTo>
                <a:cubicBezTo>
                  <a:pt x="85" y="107"/>
                  <a:pt x="92" y="111"/>
                  <a:pt x="92" y="123"/>
                </a:cubicBezTo>
                <a:cubicBezTo>
                  <a:pt x="100" y="123"/>
                  <a:pt x="100" y="123"/>
                  <a:pt x="100" y="123"/>
                </a:cubicBezTo>
                <a:cubicBezTo>
                  <a:pt x="100" y="107"/>
                  <a:pt x="89" y="99"/>
                  <a:pt x="76" y="99"/>
                </a:cubicBezTo>
                <a:cubicBezTo>
                  <a:pt x="63" y="99"/>
                  <a:pt x="52" y="107"/>
                  <a:pt x="52" y="123"/>
                </a:cubicBezTo>
                <a:cubicBezTo>
                  <a:pt x="60" y="123"/>
                  <a:pt x="60" y="123"/>
                  <a:pt x="60" y="123"/>
                </a:cubicBezTo>
                <a:cubicBezTo>
                  <a:pt x="60" y="111"/>
                  <a:pt x="67" y="107"/>
                  <a:pt x="76" y="107"/>
                </a:cubicBezTo>
                <a:close/>
                <a:moveTo>
                  <a:pt x="140" y="107"/>
                </a:moveTo>
                <a:cubicBezTo>
                  <a:pt x="149" y="107"/>
                  <a:pt x="156" y="111"/>
                  <a:pt x="156" y="123"/>
                </a:cubicBezTo>
                <a:cubicBezTo>
                  <a:pt x="164" y="123"/>
                  <a:pt x="164" y="123"/>
                  <a:pt x="164" y="123"/>
                </a:cubicBezTo>
                <a:cubicBezTo>
                  <a:pt x="164" y="107"/>
                  <a:pt x="153" y="99"/>
                  <a:pt x="140" y="99"/>
                </a:cubicBezTo>
                <a:cubicBezTo>
                  <a:pt x="127" y="99"/>
                  <a:pt x="116" y="107"/>
                  <a:pt x="116" y="123"/>
                </a:cubicBezTo>
                <a:cubicBezTo>
                  <a:pt x="124" y="123"/>
                  <a:pt x="124" y="123"/>
                  <a:pt x="124" y="123"/>
                </a:cubicBezTo>
                <a:cubicBezTo>
                  <a:pt x="124" y="111"/>
                  <a:pt x="131" y="107"/>
                  <a:pt x="140" y="107"/>
                </a:cubicBezTo>
                <a:close/>
                <a:moveTo>
                  <a:pt x="112" y="131"/>
                </a:moveTo>
                <a:cubicBezTo>
                  <a:pt x="104" y="131"/>
                  <a:pt x="104" y="131"/>
                  <a:pt x="104" y="131"/>
                </a:cubicBezTo>
                <a:cubicBezTo>
                  <a:pt x="104" y="151"/>
                  <a:pt x="104" y="151"/>
                  <a:pt x="104" y="151"/>
                </a:cubicBezTo>
                <a:cubicBezTo>
                  <a:pt x="112" y="151"/>
                  <a:pt x="112" y="151"/>
                  <a:pt x="112" y="151"/>
                </a:cubicBezTo>
                <a:lnTo>
                  <a:pt x="112" y="13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19768110">
            <a:off x="1935780" y="1793851"/>
            <a:ext cx="5584420" cy="5584420"/>
          </a:xfrm>
          <a:prstGeom prst="rect">
            <a:avLst/>
          </a:prstGeom>
        </p:spPr>
      </p:pic>
      <p:sp>
        <p:nvSpPr>
          <p:cNvPr id="9" name="Rectangle: Rounded Corners 2"/>
          <p:cNvSpPr/>
          <p:nvPr/>
        </p:nvSpPr>
        <p:spPr>
          <a:xfrm>
            <a:off x="7326459" y="2596595"/>
            <a:ext cx="4053177" cy="3060991"/>
          </a:xfrm>
          <a:prstGeom prst="roundRect">
            <a:avLst>
              <a:gd name="adj" fmla="val 4431"/>
            </a:avLst>
          </a:prstGeom>
          <a:gradFill>
            <a:gsLst>
              <a:gs pos="53000">
                <a:srgbClr val="91835C"/>
              </a:gs>
              <a:gs pos="100000">
                <a:srgbClr val="EBD898"/>
              </a:gs>
            </a:gsLst>
            <a:lin ang="5400000" scaled="1"/>
          </a:gradFill>
          <a:ln>
            <a:noFill/>
          </a:ln>
          <a:effectLst>
            <a:outerShdw blurRad="1270000" dist="889000" dir="13500000" sx="90000" sy="9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0" name="Group 6"/>
          <p:cNvGrpSpPr/>
          <p:nvPr/>
        </p:nvGrpSpPr>
        <p:grpSpPr>
          <a:xfrm>
            <a:off x="7686403" y="3031421"/>
            <a:ext cx="2781294" cy="892447"/>
            <a:chOff x="7805405" y="1356502"/>
            <a:chExt cx="3115675" cy="999741"/>
          </a:xfrm>
        </p:grpSpPr>
        <p:sp>
          <p:nvSpPr>
            <p:cNvPr id="11" name="TextBox 7"/>
            <p:cNvSpPr txBox="1"/>
            <p:nvPr/>
          </p:nvSpPr>
          <p:spPr>
            <a:xfrm>
              <a:off x="7805405" y="1356502"/>
              <a:ext cx="1426490" cy="792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Raleway" panose="020B0503030101060003" pitchFamily="34" charset="0"/>
                  <a:cs typeface="Segoe UI" panose="020B0502040204020203" pitchFamily="34" charset="0"/>
                </a:rPr>
                <a:t>90,1</a:t>
              </a:r>
              <a:endParaRPr lang="id-ID" sz="4000" b="1" dirty="0">
                <a:solidFill>
                  <a:schemeClr val="bg1"/>
                </a:solidFill>
                <a:latin typeface="Raleway" panose="020B05030301010600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" name="Group 8"/>
            <p:cNvGrpSpPr/>
            <p:nvPr/>
          </p:nvGrpSpPr>
          <p:grpSpPr>
            <a:xfrm>
              <a:off x="9155760" y="1723326"/>
              <a:ext cx="1020490" cy="152270"/>
              <a:chOff x="2888351" y="2784959"/>
              <a:chExt cx="1364797" cy="203645"/>
            </a:xfrm>
          </p:grpSpPr>
          <p:sp>
            <p:nvSpPr>
              <p:cNvPr id="15" name="Star: 5 Points 11"/>
              <p:cNvSpPr/>
              <p:nvPr/>
            </p:nvSpPr>
            <p:spPr>
              <a:xfrm>
                <a:off x="2888351" y="2784959"/>
                <a:ext cx="203645" cy="203645"/>
              </a:xfrm>
              <a:prstGeom prst="star5">
                <a:avLst>
                  <a:gd name="adj" fmla="val 29486"/>
                  <a:gd name="hf" fmla="val 105146"/>
                  <a:gd name="vf" fmla="val 110557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Star: 5 Points 12"/>
              <p:cNvSpPr/>
              <p:nvPr/>
            </p:nvSpPr>
            <p:spPr>
              <a:xfrm>
                <a:off x="3178639" y="2784959"/>
                <a:ext cx="203645" cy="203645"/>
              </a:xfrm>
              <a:prstGeom prst="star5">
                <a:avLst>
                  <a:gd name="adj" fmla="val 29486"/>
                  <a:gd name="hf" fmla="val 105146"/>
                  <a:gd name="vf" fmla="val 110557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Star: 5 Points 13"/>
              <p:cNvSpPr/>
              <p:nvPr/>
            </p:nvSpPr>
            <p:spPr>
              <a:xfrm>
                <a:off x="3468927" y="2784959"/>
                <a:ext cx="203645" cy="203645"/>
              </a:xfrm>
              <a:prstGeom prst="star5">
                <a:avLst>
                  <a:gd name="adj" fmla="val 29486"/>
                  <a:gd name="hf" fmla="val 105146"/>
                  <a:gd name="vf" fmla="val 110557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Star: 5 Points 14"/>
              <p:cNvSpPr/>
              <p:nvPr/>
            </p:nvSpPr>
            <p:spPr>
              <a:xfrm>
                <a:off x="3759215" y="2784959"/>
                <a:ext cx="203645" cy="203645"/>
              </a:xfrm>
              <a:prstGeom prst="star5">
                <a:avLst>
                  <a:gd name="adj" fmla="val 29486"/>
                  <a:gd name="hf" fmla="val 105146"/>
                  <a:gd name="vf" fmla="val 110557"/>
                </a:avLst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Star: 5 Points 15"/>
              <p:cNvSpPr/>
              <p:nvPr/>
            </p:nvSpPr>
            <p:spPr>
              <a:xfrm>
                <a:off x="4049503" y="2784959"/>
                <a:ext cx="203645" cy="203645"/>
              </a:xfrm>
              <a:prstGeom prst="star5">
                <a:avLst>
                  <a:gd name="adj" fmla="val 29486"/>
                  <a:gd name="hf" fmla="val 105146"/>
                  <a:gd name="vf" fmla="val 110557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3" name="Straight Connector 9"/>
            <p:cNvCxnSpPr/>
            <p:nvPr/>
          </p:nvCxnSpPr>
          <p:spPr>
            <a:xfrm>
              <a:off x="7927423" y="2356243"/>
              <a:ext cx="26089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0"/>
            <p:cNvSpPr/>
            <p:nvPr/>
          </p:nvSpPr>
          <p:spPr>
            <a:xfrm>
              <a:off x="7843882" y="2024657"/>
              <a:ext cx="3077198" cy="311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id-ID" sz="1100" b="1" dirty="0">
                  <a:solidFill>
                    <a:schemeClr val="bg1"/>
                  </a:solidFill>
                  <a:latin typeface="Raleway" panose="020B0503030101060003" pitchFamily="34" charset="0"/>
                  <a:cs typeface="Segoe UI" panose="020B0502040204020203" pitchFamily="34" charset="0"/>
                </a:rPr>
                <a:t>Quis Nostrud</a:t>
              </a:r>
              <a:r>
                <a:rPr lang="id-ID" sz="1100" dirty="0">
                  <a:solidFill>
                    <a:schemeClr val="bg1"/>
                  </a:solidFill>
                  <a:latin typeface="Raleway" panose="020B0503030101060003" pitchFamily="34" charset="0"/>
                  <a:cs typeface="Segoe UI Light" panose="020B0502040204020203" pitchFamily="34" charset="0"/>
                </a:rPr>
                <a:t> exerci tation ullamcorper</a:t>
              </a:r>
              <a:endParaRPr lang="en-US" sz="1100" dirty="0">
                <a:solidFill>
                  <a:schemeClr val="bg1"/>
                </a:solidFill>
                <a:latin typeface="Raleway" panose="020B05030301010600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Rectangle 16"/>
          <p:cNvSpPr/>
          <p:nvPr/>
        </p:nvSpPr>
        <p:spPr>
          <a:xfrm>
            <a:off x="7686403" y="4022431"/>
            <a:ext cx="33332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wonderful serenity has taken possession of my entire soul, like these sweet mornings of spring which I enjoy with my whole heart. I am alone, and feel the charm of existence in this spot, which was created for the bliss of souls like mine.</a:t>
            </a:r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2" name="PA_图片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screen"/>
          <a:stretch>
            <a:fillRect/>
          </a:stretch>
        </p:blipFill>
        <p:spPr>
          <a:xfrm rot="2491237">
            <a:off x="-863187" y="4132764"/>
            <a:ext cx="3419593" cy="3419593"/>
          </a:xfrm>
          <a:prstGeom prst="rect">
            <a:avLst/>
          </a:prstGeom>
        </p:spPr>
      </p:pic>
      <p:pic>
        <p:nvPicPr>
          <p:cNvPr id="24" name="PA_图片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screen"/>
          <a:stretch>
            <a:fillRect/>
          </a:stretch>
        </p:blipFill>
        <p:spPr>
          <a:xfrm rot="2998715">
            <a:off x="11473048" y="-275284"/>
            <a:ext cx="1059895" cy="1059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21" grpId="0" animBg="1"/>
      <p:bldP spid="9" grpId="0" animBg="1"/>
      <p:bldP spid="20" grpId="0"/>
    </p:bldLst>
  </p:timing>
</p:sld>
</file>

<file path=ppt/tags/tag1.xml><?xml version="1.0" encoding="utf-8"?>
<p:tagLst xmlns:p="http://schemas.openxmlformats.org/presentationml/2006/main">
  <p:tag name="PA" val="v4.0.0"/>
</p:tagLst>
</file>

<file path=ppt/tags/tag2.xml><?xml version="1.0" encoding="utf-8"?>
<p:tagLst xmlns:p="http://schemas.openxmlformats.org/presentationml/2006/main">
  <p:tag name="PA" val="v4.0.0"/>
</p:tagLst>
</file>

<file path=ppt/tags/tag3.xml><?xml version="1.0" encoding="utf-8"?>
<p:tagLst xmlns:p="http://schemas.openxmlformats.org/presentationml/2006/main">
  <p:tag name="PA" val="v4.0.0"/>
</p:tagLst>
</file>

<file path=ppt/tags/tag4.xml><?xml version="1.0" encoding="utf-8"?>
<p:tagLst xmlns:p="http://schemas.openxmlformats.org/presentationml/2006/main">
  <p:tag name="PA" val="v4.0.0"/>
</p:tagLst>
</file>

<file path=ppt/tags/tag5.xml><?xml version="1.0" encoding="utf-8"?>
<p:tagLst xmlns:p="http://schemas.openxmlformats.org/presentationml/2006/main">
  <p:tag name="PA" val="v4.0.0"/>
</p:tagLst>
</file>

<file path=ppt/tags/tag6.xml><?xml version="1.0" encoding="utf-8"?>
<p:tagLst xmlns:p="http://schemas.openxmlformats.org/presentationml/2006/main">
  <p:tag name="PA" val="v4.0.0"/>
</p:tagLst>
</file>

<file path=ppt/tags/tag7.xml><?xml version="1.0" encoding="utf-8"?>
<p:tagLst xmlns:p="http://schemas.openxmlformats.org/presentationml/2006/main">
  <p:tag name="ISPRING_PRESENTATION_TITLE" val="2视频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2347</Words>
  <Application>WPS 演示</Application>
  <PresentationFormat>宽屏</PresentationFormat>
  <Paragraphs>81</Paragraphs>
  <Slides>6</Slides>
  <Notes>27</Notes>
  <HiddenSlides>0</HiddenSlides>
  <MMClips>1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32" baseType="lpstr">
      <vt:lpstr>Arial</vt:lpstr>
      <vt:lpstr>宋体</vt:lpstr>
      <vt:lpstr>Wingdings</vt:lpstr>
      <vt:lpstr>方正清刻本悦宋简体</vt:lpstr>
      <vt:lpstr>Aharoni</vt:lpstr>
      <vt:lpstr>Arenq</vt:lpstr>
      <vt:lpstr>Trebuchet MS</vt:lpstr>
      <vt:lpstr>Segoe UI Light</vt:lpstr>
      <vt:lpstr>Raleway</vt:lpstr>
      <vt:lpstr>DejaVu Math TeX Gyre</vt:lpstr>
      <vt:lpstr>Open Sans</vt:lpstr>
      <vt:lpstr>Raleway Light</vt:lpstr>
      <vt:lpstr>Open Sans Light</vt:lpstr>
      <vt:lpstr>Calibri</vt:lpstr>
      <vt:lpstr>Gill Sans</vt:lpstr>
      <vt:lpstr>Segoe UI</vt:lpstr>
      <vt:lpstr>Raleway SemiBold</vt:lpstr>
      <vt:lpstr>Montserrat Light</vt:lpstr>
      <vt:lpstr>等线</vt:lpstr>
      <vt:lpstr>微软雅黑</vt:lpstr>
      <vt:lpstr>Arial Unicode MS</vt:lpstr>
      <vt:lpstr>等线 Light</vt:lpstr>
      <vt:lpstr>Roboto Condensed</vt:lpstr>
      <vt:lpstr>Segoe Print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2视频</dc:title>
  <dc:creator>陈 西</dc:creator>
  <cp:lastModifiedBy>Administrator</cp:lastModifiedBy>
  <cp:revision>51</cp:revision>
  <dcterms:created xsi:type="dcterms:W3CDTF">2019-03-23T09:42:00Z</dcterms:created>
  <dcterms:modified xsi:type="dcterms:W3CDTF">2024-04-07T13:52:33Z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1E864F28CE5445489E5F9AFC4C5C2C15</vt:lpwstr>
  </property>
  <property fmtid="{D5CDD505-2E9C-101B-9397-08002B2CF9AE}" pid="3" name="KSOProductBuildVer">
    <vt:lpwstr>2052-11.8.2.11716</vt:lpwstr>
  </property>
</Properties>
</file>