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606" r:id="rId3"/>
    <p:sldId id="695" r:id="rId5"/>
    <p:sldId id="696" r:id="rId6"/>
    <p:sldId id="697" r:id="rId7"/>
    <p:sldId id="698" r:id="rId8"/>
    <p:sldId id="729" r:id="rId9"/>
    <p:sldId id="730" r:id="rId10"/>
    <p:sldId id="731" r:id="rId11"/>
    <p:sldId id="732" r:id="rId12"/>
    <p:sldId id="733" r:id="rId13"/>
    <p:sldId id="734" r:id="rId14"/>
    <p:sldId id="735" r:id="rId15"/>
    <p:sldId id="736" r:id="rId16"/>
    <p:sldId id="737" r:id="rId17"/>
    <p:sldId id="738" r:id="rId18"/>
    <p:sldId id="584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CFE8"/>
    <a:srgbClr val="C1E6EF"/>
    <a:srgbClr val="10575C"/>
    <a:srgbClr val="1E4B4E"/>
    <a:srgbClr val="3A8F96"/>
    <a:srgbClr val="C7E228"/>
    <a:srgbClr val="E44BA6"/>
    <a:srgbClr val="0D2021"/>
    <a:srgbClr val="39A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7" autoAdjust="0"/>
    <p:restoredTop sz="95119" autoAdjust="0"/>
  </p:normalViewPr>
  <p:slideViewPr>
    <p:cSldViewPr>
      <p:cViewPr varScale="1">
        <p:scale>
          <a:sx n="86" d="100"/>
          <a:sy n="86" d="100"/>
        </p:scale>
        <p:origin x="-672" y="-60"/>
      </p:cViewPr>
      <p:guideLst>
        <p:guide orient="horz" pos="1639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B654D-C9EB-4060-810C-DA73956868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61B18-8876-4120-B662-E27EB1A2D4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6CFCD-C216-4476-A0B9-4C2D8BBF33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74048-DD07-407F-A5F1-CB72BB7D038C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6" y="122517"/>
            <a:ext cx="7249646" cy="507038"/>
          </a:xfrm>
        </p:spPr>
        <p:txBody>
          <a:bodyPr lIns="68580" tIns="34290" rIns="68580" bIns="34290"/>
          <a:lstStyle>
            <a:lvl1pPr>
              <a:defRPr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anel +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5978"/>
            <a:ext cx="8352928" cy="52956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005576"/>
            <a:ext cx="7211144" cy="3402378"/>
          </a:xfrm>
        </p:spPr>
        <p:txBody>
          <a:bodyPr>
            <a:normAutofit/>
          </a:bodyPr>
          <a:lstStyle>
            <a:lvl1pPr>
              <a:buClr>
                <a:srgbClr val="0089CD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0089CD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89CD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0" y="1167594"/>
            <a:ext cx="1115616" cy="31323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8B8CD9F9-72C8-4589-8A77-E0EAAC1A94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C53447A-3CB4-4631-B405-5E14F97A7A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27784" y="1857370"/>
            <a:ext cx="6516216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碳市场模拟交易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520700" y="789385"/>
            <a:ext cx="8194704" cy="417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组控排企业各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有一笔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资本金；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年初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，各企业获得政府发放的一笔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免费配额；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第一年，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各企业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需要预判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未来配额松紧程度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及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配额价格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考虑是否购买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项目；（此时考虑自有资金量参与竞拍，即投资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项目）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年初，各企业需要根据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配额数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和所购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CCER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项目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申报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生产计划（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生产数量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）；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2014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年开始）进入政府公开拍卖（有偿分配）环节；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进入自由买卖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交易环节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；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年末，各企业根据各自申报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生产数量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核算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排放量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上缴配额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给政府，清算（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履约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）；未按数履约面临罚款（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未履行清缴配额处罚）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年末，各企业获取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生产利润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815975" y="178435"/>
            <a:ext cx="4523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参与者注意事项及流程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642910" y="785800"/>
            <a:ext cx="796134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项目：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各控排企业和金融机构可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自主选择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是否购买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（需一次性投入一笔资本金），项目</a:t>
            </a:r>
            <a:r>
              <a:rPr lang="zh-CN" altLang="en-US" sz="1800" u="sng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需一年</a:t>
            </a:r>
            <a:r>
              <a:rPr lang="zh-CN" altLang="en-US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完成首次签发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2014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年才开始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减排量。产生的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可用于抵消企业碳排放或与配额进行置换（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吨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抵消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吨二氧化碳排放），也可转售给其他控排企业。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年成功购得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 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2014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起才会正式签发出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现货。假设企业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2014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年满产，有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吨二氧化碳排放，</a:t>
            </a:r>
            <a:r>
              <a:rPr lang="en-US" altLang="zh-CN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项目在</a:t>
            </a:r>
            <a:r>
              <a:rPr lang="en-US" altLang="zh-CN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2014</a:t>
            </a:r>
            <a:r>
              <a:rPr lang="zh-CN" altLang="en-US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年可产生</a:t>
            </a:r>
            <a:r>
              <a:rPr lang="en-US" altLang="zh-CN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吨</a:t>
            </a:r>
            <a:r>
              <a:rPr lang="en-US" altLang="zh-CN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，但截至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2014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年履约期前，该企业仅有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吨配额。该企业可足额（碳排放的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吨</a:t>
            </a:r>
            <a:r>
              <a:rPr lang="en-US" altLang="zh-CN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用于履约，剩余的</a:t>
            </a:r>
            <a:r>
              <a:rPr lang="en-US" altLang="zh-CN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吨</a:t>
            </a:r>
            <a:r>
              <a:rPr lang="en-US" altLang="zh-CN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出售获利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如果企业选择生产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单位产品，则只能使用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来抵消履约。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单位成本：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CER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单位成本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=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项目成本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/(2014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年签发量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2015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年签发量）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1031240" y="198120"/>
            <a:ext cx="431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  <a:ea typeface="+mn-ea"/>
              </a:rPr>
              <a:t>CCER</a:t>
            </a:r>
            <a:r>
              <a:rPr lang="zh-CN" altLang="en-US" sz="2800" b="1" dirty="0" smtClean="0">
                <a:latin typeface="+mn-ea"/>
                <a:ea typeface="+mn-ea"/>
              </a:rPr>
              <a:t>项目及注意事项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1027510"/>
            <a:ext cx="7848600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拍卖（有偿分配）：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拍卖具备高价中标，先拍中标的特点；竞拍采取统一价成交方式，</a:t>
            </a:r>
            <a:r>
              <a:rPr lang="zh-CN" altLang="en-US" sz="1800" u="sng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成交价统一取竞买成功者当中的最低申报价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政府会留有配额公开拍卖，并根据配额发放的趋紧特点，拍卖数额有增多趋势，企业在申报生产数量时不需过于保守；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二级市场交易：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二级市场的交易采取轮流报价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出价方式，其他参与者可根据价格情况决定买入或者卖出。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600710" y="272415"/>
            <a:ext cx="378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模拟交易注意事项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42976" y="1928808"/>
            <a:ext cx="6786610" cy="150019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7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模拟开始</a:t>
            </a:r>
            <a:endParaRPr lang="en-GB" sz="7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14480" y="1500180"/>
          <a:ext cx="5715040" cy="1561052"/>
        </p:xfrm>
        <a:graphic>
          <a:graphicData uri="http://schemas.openxmlformats.org/drawingml/2006/table">
            <a:tbl>
              <a:tblPr/>
              <a:tblGrid>
                <a:gridCol w="2858327"/>
                <a:gridCol w="2856713"/>
              </a:tblGrid>
              <a:tr h="8572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免费配额 </a:t>
                      </a:r>
                      <a:endParaRPr kumimoji="0" lang="en-GB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5" marR="84415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2F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CCER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项目拍卖</a:t>
                      </a:r>
                      <a:endParaRPr kumimoji="0" lang="en-GB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5" marR="84415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2F42"/>
                    </a:solidFill>
                  </a:tcPr>
                </a:tc>
              </a:tr>
              <a:tr h="703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发放给企业</a:t>
                      </a:r>
                      <a:endParaRPr kumimoji="0" lang="en-GB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5" marR="84415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CCER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kumimoji="0" lang="en-GB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5" marR="84415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</a:tr>
            </a:tbl>
          </a:graphicData>
        </a:graphic>
      </p:graphicFrame>
      <p:sp>
        <p:nvSpPr>
          <p:cNvPr id="4" name="TextBox 11"/>
          <p:cNvSpPr txBox="1"/>
          <p:nvPr/>
        </p:nvSpPr>
        <p:spPr>
          <a:xfrm>
            <a:off x="571500" y="405765"/>
            <a:ext cx="3818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模拟之</a:t>
            </a:r>
            <a:r>
              <a:rPr lang="en-US" altLang="zh-CN" sz="2800" b="1" dirty="0" smtClean="0">
                <a:latin typeface="+mn-ea"/>
                <a:ea typeface="+mn-ea"/>
              </a:rPr>
              <a:t>2013</a:t>
            </a:r>
            <a:r>
              <a:rPr lang="zh-CN" altLang="en-US" sz="2800" b="1" dirty="0" smtClean="0">
                <a:latin typeface="+mn-ea"/>
                <a:ea typeface="+mn-ea"/>
              </a:rPr>
              <a:t>年份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/>
          <p:nvPr/>
        </p:nvSpPr>
        <p:spPr bwMode="auto">
          <a:xfrm>
            <a:off x="428596" y="785800"/>
            <a:ext cx="8424862" cy="3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ts val="300"/>
              </a:spcBef>
            </a:pP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政府主管部门的工作；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政策制定；省级主管部门的权限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企业监督；履约的监督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数据基础；核查等基础工作的重要性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地区行业特点研究；行业和地域的特点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低碳技术的应用；新能源以及节能低碳对企业的好处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碳普惠、碳中和、林业碳汇等；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或其他补充市场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配额发放由松到紧；</a:t>
            </a:r>
            <a:endParaRPr lang="en-US" altLang="zh-CN" sz="1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储存配额，购买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现货，进行</a:t>
            </a:r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CCER-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配额置换；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为未来的短缺积极准备；积极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参与交易出售配额，合理价格参与拍卖，将拍卖到的配额高价卖出获取差价收益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en-GB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3899507" y="389017"/>
            <a:ext cx="17145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总结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505E-D150-4B36-B526-2734B658E5E0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6100" y="3260442"/>
            <a:ext cx="5715072" cy="899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68580" tIns="34290" rIns="68580" bIns="3429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董树诚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1134110" y="1643380"/>
            <a:ext cx="6613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恳请老师批评</a:t>
            </a:r>
            <a:r>
              <a:rPr lang="zh-CN" altLang="en-US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指正！</a:t>
            </a:r>
            <a:endParaRPr lang="zh-CN" altLang="en-US" sz="4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79449" y="1079172"/>
            <a:ext cx="7572428" cy="31863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背景：应对气候变化和碳交易原理</a:t>
            </a:r>
            <a:endParaRPr lang="en-GB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GB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规则：综合选取国内碳交易试点特色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策略：交易过程和结果取决于各玩家</a:t>
            </a:r>
            <a:endParaRPr lang="en-GB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GB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GB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8860" y="4214824"/>
            <a:ext cx="6500826" cy="5309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68580" tIns="34290" rIns="68580" bIns="3429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了解碳市场的关键要素、进行交易行为和交易策略的模拟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793722" y="242332"/>
            <a:ext cx="17145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内容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3"/>
          <p:cNvCxnSpPr/>
          <p:nvPr/>
        </p:nvCxnSpPr>
        <p:spPr bwMode="auto">
          <a:xfrm>
            <a:off x="684213" y="1288256"/>
            <a:ext cx="0" cy="259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4"/>
          <p:cNvCxnSpPr/>
          <p:nvPr/>
        </p:nvCxnSpPr>
        <p:spPr bwMode="auto">
          <a:xfrm>
            <a:off x="684213" y="3880247"/>
            <a:ext cx="396081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5"/>
          <p:cNvCxnSpPr/>
          <p:nvPr/>
        </p:nvCxnSpPr>
        <p:spPr bwMode="auto">
          <a:xfrm>
            <a:off x="684213" y="1882379"/>
            <a:ext cx="403225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319761" y="1393031"/>
            <a:ext cx="461665" cy="2487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2268836" y="1875235"/>
            <a:ext cx="461665" cy="20050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2268836" y="1339454"/>
            <a:ext cx="461665" cy="535781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左大括号 10"/>
          <p:cNvSpPr/>
          <p:nvPr/>
        </p:nvSpPr>
        <p:spPr bwMode="auto">
          <a:xfrm>
            <a:off x="1785938" y="1339454"/>
            <a:ext cx="285750" cy="48577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714376" y="1553767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不足部分</a:t>
            </a:r>
            <a:endParaRPr lang="zh-CN" altLang="en-US" sz="14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左大括号 12"/>
          <p:cNvSpPr/>
          <p:nvPr/>
        </p:nvSpPr>
        <p:spPr bwMode="auto">
          <a:xfrm>
            <a:off x="1714500" y="1875235"/>
            <a:ext cx="482600" cy="2005013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757238" y="2853929"/>
            <a:ext cx="1008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初始配额分配量</a:t>
            </a:r>
            <a:endParaRPr lang="zh-CN" altLang="en-US" sz="14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5"/>
          <p:cNvSpPr/>
          <p:nvPr/>
        </p:nvSpPr>
        <p:spPr bwMode="auto">
          <a:xfrm>
            <a:off x="252413" y="1017985"/>
            <a:ext cx="1295400" cy="4857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en-US" altLang="zh-CN" b="1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zh-CN" altLang="en-US" b="1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排放者</a:t>
            </a:r>
            <a:endParaRPr lang="zh-CN" altLang="en-US" b="1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2000250" y="3911204"/>
            <a:ext cx="865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配额</a:t>
            </a:r>
            <a:endParaRPr lang="zh-CN" altLang="en-US" sz="18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2714625" y="3915967"/>
            <a:ext cx="1500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实际排放量</a:t>
            </a:r>
            <a:endParaRPr lang="zh-CN" altLang="en-US" sz="18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标注 18"/>
          <p:cNvSpPr/>
          <p:nvPr/>
        </p:nvSpPr>
        <p:spPr bwMode="auto">
          <a:xfrm>
            <a:off x="539750" y="3449241"/>
            <a:ext cx="1225550" cy="809625"/>
          </a:xfrm>
          <a:prstGeom prst="wedgeRectCallout">
            <a:avLst>
              <a:gd name="adj1" fmla="val 93732"/>
              <a:gd name="adj2" fmla="val -728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超排：购买配额来弥补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2" name="直接连接符 19"/>
          <p:cNvCxnSpPr/>
          <p:nvPr/>
        </p:nvCxnSpPr>
        <p:spPr bwMode="auto">
          <a:xfrm>
            <a:off x="4860925" y="1288256"/>
            <a:ext cx="0" cy="25919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0"/>
          <p:cNvCxnSpPr/>
          <p:nvPr/>
        </p:nvCxnSpPr>
        <p:spPr bwMode="auto">
          <a:xfrm>
            <a:off x="4860925" y="3880247"/>
            <a:ext cx="396081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 bwMode="auto">
          <a:xfrm>
            <a:off x="4860925" y="1882379"/>
            <a:ext cx="403225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7494887" y="2411017"/>
            <a:ext cx="461665" cy="14692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6445550" y="1882379"/>
            <a:ext cx="461665" cy="1997869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6445550" y="1875235"/>
            <a:ext cx="461665" cy="535781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80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左大括号 26"/>
          <p:cNvSpPr/>
          <p:nvPr/>
        </p:nvSpPr>
        <p:spPr bwMode="auto">
          <a:xfrm rot="10800000">
            <a:off x="6997700" y="1889523"/>
            <a:ext cx="287338" cy="48696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7358063" y="1875235"/>
            <a:ext cx="1008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富余部分</a:t>
            </a:r>
            <a:endParaRPr lang="zh-CN" altLang="en-US" sz="14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左大括号 28"/>
          <p:cNvSpPr/>
          <p:nvPr/>
        </p:nvSpPr>
        <p:spPr bwMode="auto">
          <a:xfrm>
            <a:off x="5868988" y="1882379"/>
            <a:ext cx="503237" cy="1997869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4932363" y="2853929"/>
            <a:ext cx="1008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初始配额分配量</a:t>
            </a:r>
            <a:endParaRPr lang="zh-CN" altLang="en-US" sz="14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椭圆 30"/>
          <p:cNvSpPr/>
          <p:nvPr/>
        </p:nvSpPr>
        <p:spPr bwMode="auto">
          <a:xfrm>
            <a:off x="4429125" y="1017985"/>
            <a:ext cx="1295400" cy="4857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endParaRPr lang="en-US" altLang="zh-CN" b="1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zh-CN" altLang="en-US" b="1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排放者</a:t>
            </a:r>
            <a:endParaRPr lang="zh-CN" altLang="en-US" b="1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Box 31"/>
          <p:cNvSpPr txBox="1">
            <a:spLocks noChangeArrowheads="1"/>
          </p:cNvSpPr>
          <p:nvPr/>
        </p:nvSpPr>
        <p:spPr bwMode="auto">
          <a:xfrm>
            <a:off x="6286500" y="3911204"/>
            <a:ext cx="86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配额</a:t>
            </a:r>
            <a:endParaRPr lang="zh-CN" altLang="en-US" sz="18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7143750" y="3915967"/>
            <a:ext cx="1428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实际排放量</a:t>
            </a:r>
            <a:endParaRPr lang="zh-CN" altLang="en-US" sz="18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标注 33"/>
          <p:cNvSpPr/>
          <p:nvPr/>
        </p:nvSpPr>
        <p:spPr bwMode="auto">
          <a:xfrm>
            <a:off x="4573588" y="3449241"/>
            <a:ext cx="1223962" cy="809625"/>
          </a:xfrm>
          <a:prstGeom prst="wedgeRectCallout">
            <a:avLst>
              <a:gd name="adj1" fmla="val 93732"/>
              <a:gd name="adj2" fmla="val -728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减排：出售富余配额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6" name="形状 34"/>
          <p:cNvCxnSpPr>
            <a:stCxn id="27" idx="1"/>
            <a:endCxn id="13" idx="0"/>
          </p:cNvCxnSpPr>
          <p:nvPr/>
        </p:nvCxnSpPr>
        <p:spPr bwMode="auto">
          <a:xfrm rot="10800000">
            <a:off x="2499670" y="1339454"/>
            <a:ext cx="3945881" cy="803672"/>
          </a:xfrm>
          <a:prstGeom prst="bentConnector4">
            <a:avLst>
              <a:gd name="adj1" fmla="val 47075"/>
              <a:gd name="adj2" fmla="val 1284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5"/>
          <p:cNvSpPr txBox="1">
            <a:spLocks noChangeArrowheads="1"/>
          </p:cNvSpPr>
          <p:nvPr/>
        </p:nvSpPr>
        <p:spPr bwMode="auto">
          <a:xfrm>
            <a:off x="4357688" y="1875235"/>
            <a:ext cx="1008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配额交易</a:t>
            </a:r>
            <a:endParaRPr lang="zh-CN" altLang="en-US" sz="14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683895" y="213360"/>
            <a:ext cx="353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碳交易的机理示例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727075"/>
            <a:ext cx="8134985" cy="3789045"/>
          </a:xfrm>
          <a:prstGeom prst="rect">
            <a:avLst/>
          </a:prstGeom>
        </p:spPr>
      </p:pic>
      <p:sp>
        <p:nvSpPr>
          <p:cNvPr id="9" name="TextBox 11"/>
          <p:cNvSpPr txBox="1"/>
          <p:nvPr/>
        </p:nvSpPr>
        <p:spPr>
          <a:xfrm>
            <a:off x="904847" y="154067"/>
            <a:ext cx="17145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管理结构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em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200" y="1232288"/>
            <a:ext cx="1619048" cy="1192857"/>
          </a:xfrm>
          <a:prstGeom prst="rect">
            <a:avLst/>
          </a:prstGeom>
        </p:spPr>
      </p:pic>
      <p:pic>
        <p:nvPicPr>
          <p:cNvPr id="7" name="图片 6" descr="petrochem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5" y="1178710"/>
            <a:ext cx="1638095" cy="1235714"/>
          </a:xfrm>
          <a:prstGeom prst="rect">
            <a:avLst/>
          </a:prstGeom>
        </p:spPr>
      </p:pic>
      <p:pic>
        <p:nvPicPr>
          <p:cNvPr id="9" name="图片 8" descr="pow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66" y="1178709"/>
            <a:ext cx="1847619" cy="1285715"/>
          </a:xfrm>
          <a:prstGeom prst="rect">
            <a:avLst/>
          </a:prstGeom>
        </p:spPr>
      </p:pic>
      <p:pic>
        <p:nvPicPr>
          <p:cNvPr id="10" name="图片 9" descr="stee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7" y="1189586"/>
            <a:ext cx="1657143" cy="1221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472" y="2518172"/>
            <a:ext cx="17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4</a:t>
            </a:r>
            <a:r>
              <a:rPr lang="zh-CN" altLang="en-US" b="1" dirty="0" smtClean="0">
                <a:latin typeface="+mn-ea"/>
                <a:ea typeface="+mn-ea"/>
              </a:rPr>
              <a:t>家电力企业</a:t>
            </a:r>
            <a:endParaRPr lang="en-US" altLang="zh-CN" b="1" dirty="0" smtClean="0">
              <a:latin typeface="+mn-ea"/>
              <a:ea typeface="+mn-ea"/>
            </a:endParaRPr>
          </a:p>
          <a:p>
            <a:endParaRPr lang="en-US" altLang="zh-CN" b="1" dirty="0">
              <a:latin typeface="+mn-ea"/>
              <a:ea typeface="+mn-ea"/>
            </a:endParaRPr>
          </a:p>
          <a:p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G, H </a:t>
            </a:r>
            <a:r>
              <a:rPr lang="zh-CN" altLang="en-US" b="1" dirty="0" smtClean="0">
                <a:latin typeface="+mn-ea"/>
                <a:ea typeface="+mn-ea"/>
              </a:rPr>
              <a:t>组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174" y="2518172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2</a:t>
            </a:r>
            <a:r>
              <a:rPr lang="zh-CN" altLang="en-US" b="1" dirty="0" smtClean="0">
                <a:latin typeface="+mn-ea"/>
                <a:ea typeface="+mn-ea"/>
              </a:rPr>
              <a:t>家水泥企业</a:t>
            </a:r>
            <a:endParaRPr lang="en-US" altLang="zh-CN" b="1" dirty="0" smtClean="0">
              <a:latin typeface="+mn-ea"/>
              <a:ea typeface="+mn-ea"/>
            </a:endParaRPr>
          </a:p>
          <a:p>
            <a:endParaRPr lang="en-US" altLang="zh-CN" b="1" dirty="0">
              <a:latin typeface="+mn-ea"/>
              <a:ea typeface="+mn-ea"/>
            </a:endParaRPr>
          </a:p>
          <a:p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 smtClean="0">
                <a:latin typeface="+mn-ea"/>
                <a:ea typeface="+mn-ea"/>
              </a:rPr>
              <a:t>   C, I</a:t>
            </a:r>
            <a:r>
              <a:rPr lang="zh-CN" altLang="en-US" b="1" dirty="0" smtClean="0">
                <a:latin typeface="+mn-ea"/>
                <a:ea typeface="+mn-ea"/>
              </a:rPr>
              <a:t>组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9190" y="2518172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2</a:t>
            </a:r>
            <a:r>
              <a:rPr lang="zh-CN" altLang="en-US" b="1" dirty="0" smtClean="0">
                <a:latin typeface="+mn-ea"/>
                <a:ea typeface="+mn-ea"/>
              </a:rPr>
              <a:t>家石化企业</a:t>
            </a:r>
            <a:endParaRPr lang="en-US" altLang="zh-CN" b="1" dirty="0">
              <a:latin typeface="+mn-ea"/>
              <a:ea typeface="+mn-ea"/>
            </a:endParaRPr>
          </a:p>
          <a:p>
            <a:endParaRPr lang="en-US" altLang="zh-CN" b="1" dirty="0" smtClean="0">
              <a:latin typeface="+mn-ea"/>
              <a:ea typeface="+mn-ea"/>
            </a:endParaRPr>
          </a:p>
          <a:p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 smtClean="0">
                <a:latin typeface="+mn-ea"/>
                <a:ea typeface="+mn-ea"/>
              </a:rPr>
              <a:t> D, J</a:t>
            </a:r>
            <a:r>
              <a:rPr lang="zh-CN" altLang="en-US" b="1" dirty="0" smtClean="0">
                <a:latin typeface="+mn-ea"/>
                <a:ea typeface="+mn-ea"/>
              </a:rPr>
              <a:t>组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4653" y="2504916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2</a:t>
            </a:r>
            <a:r>
              <a:rPr lang="zh-CN" altLang="en-US" b="1" dirty="0" smtClean="0">
                <a:latin typeface="+mn-ea"/>
                <a:ea typeface="+mn-ea"/>
              </a:rPr>
              <a:t>家钢铁企业</a:t>
            </a:r>
            <a:endParaRPr lang="en-US" altLang="zh-CN" b="1" dirty="0" smtClean="0">
              <a:latin typeface="+mn-ea"/>
              <a:ea typeface="+mn-ea"/>
            </a:endParaRPr>
          </a:p>
          <a:p>
            <a:endParaRPr lang="en-US" altLang="zh-CN" b="1" dirty="0">
              <a:latin typeface="+mn-ea"/>
              <a:ea typeface="+mn-ea"/>
            </a:endParaRPr>
          </a:p>
          <a:p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b="1" dirty="0" smtClean="0">
                <a:latin typeface="+mn-ea"/>
                <a:ea typeface="+mn-ea"/>
              </a:rPr>
              <a:t>   E, K</a:t>
            </a:r>
            <a:r>
              <a:rPr lang="zh-CN" altLang="en-US" b="1" dirty="0" smtClean="0">
                <a:latin typeface="+mn-ea"/>
                <a:ea typeface="+mn-ea"/>
              </a:rPr>
              <a:t>组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8860" y="4214825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）行业多样，保持模拟的趣味性，并与完整市场相似。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2</a:t>
            </a:r>
            <a:r>
              <a:rPr lang="zh-CN" altLang="en-US" dirty="0" smtClean="0">
                <a:latin typeface="+mn-ea"/>
                <a:ea typeface="+mn-ea"/>
              </a:rPr>
              <a:t>）政府核查及清单管理工作中，都包含这些行业。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71472" y="405527"/>
            <a:ext cx="17145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模拟情景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857238"/>
            <a:ext cx="6984776" cy="321471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CEO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     负责整体策略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组织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讨论、决策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CFO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     负责财务、利润等的计算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CTO: 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负责排放计算，配额、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CCER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履约提交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，交易员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  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上台交易人员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，风控官：  确保履约和不破产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，市场分析师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 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分析市场交易行为和价格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注：一个公司的碳资产管理部门，至少包含以上岗位（角色）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386080" y="420370"/>
            <a:ext cx="5293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企业管理者分工要求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 txBox="1"/>
          <p:nvPr/>
        </p:nvSpPr>
        <p:spPr bwMode="auto">
          <a:xfrm>
            <a:off x="285720" y="696502"/>
            <a:ext cx="8246720" cy="430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组 企业玩家为纳入碳交易体系的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履约企业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（控排企业），通过获取配额及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CCER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项目抵消排放量。</a:t>
            </a:r>
            <a:endParaRPr lang="zh-CN" altLang="en-US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每“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单位产量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 可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获得</a:t>
            </a:r>
            <a:r>
              <a:rPr lang="en-GB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$ 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利润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同时产生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吨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二氧化碳排放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石化、钢铁、水泥企业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每年生产底线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28</a:t>
            </a:r>
            <a:r>
              <a:rPr lang="zh-CN" altLang="en-US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单位产量</a:t>
            </a:r>
            <a:endParaRPr lang="en-US" altLang="zh-CN" u="sng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每年生产顶线 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30</a:t>
            </a:r>
            <a:r>
              <a:rPr lang="zh-CN" altLang="en-US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单位产量</a:t>
            </a:r>
            <a:endParaRPr lang="en-US" altLang="zh-CN" u="sng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电力企业每年生产计划固定，</a:t>
            </a:r>
            <a:r>
              <a:rPr lang="en-US" altLang="zh-CN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30</a:t>
            </a:r>
            <a:r>
              <a:rPr lang="zh-CN" altLang="en-US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单位产量（保障民生）</a:t>
            </a:r>
            <a:endParaRPr lang="en-US" altLang="zh-CN" u="sng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例如，某石化企业年初申报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生产数量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30</a:t>
            </a:r>
            <a:r>
              <a:rPr lang="zh-CN" altLang="en-US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单位产量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满产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），获得</a:t>
            </a:r>
            <a:r>
              <a:rPr lang="en-GB" altLang="zh-CN" b="1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$ </a:t>
            </a:r>
            <a:r>
              <a:rPr lang="en-US" altLang="zh-CN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600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利润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（生产利润 ），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同时产生</a:t>
            </a:r>
            <a:r>
              <a:rPr lang="en-US" altLang="zh-CN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30</a:t>
            </a:r>
            <a:r>
              <a:rPr lang="zh-CN" altLang="en-US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吨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二氧化碳（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排放量）。</a:t>
            </a: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为了方便计算，采用了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30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单位产量，实际生产中可能是</a:t>
            </a:r>
            <a:r>
              <a:rPr lang="en-US" altLang="zh-CN" b="1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30x 100</a:t>
            </a:r>
            <a:r>
              <a:rPr lang="zh-CN" altLang="en-US" b="1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万</a:t>
            </a:r>
            <a:endParaRPr lang="en-US" altLang="zh-CN" b="1" u="sng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</a:pP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</a:pP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Wingdings" panose="05000000000000000000" pitchFamily="2" charset="2"/>
              <a:buChar char="p"/>
            </a:pP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0089CD"/>
              </a:buClr>
              <a:buFont typeface="Arial" panose="020B0604020202020204" pitchFamily="34" charset="0"/>
              <a:buNone/>
            </a:pPr>
            <a:endParaRPr lang="en-US" altLang="zh-CN" sz="1800" u="sng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912495" y="87630"/>
            <a:ext cx="2722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详细情景说明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57158" y="785800"/>
          <a:ext cx="8215370" cy="3405996"/>
        </p:xfrm>
        <a:graphic>
          <a:graphicData uri="http://schemas.openxmlformats.org/drawingml/2006/table">
            <a:tbl>
              <a:tblPr/>
              <a:tblGrid>
                <a:gridCol w="1785950"/>
                <a:gridCol w="6429420"/>
              </a:tblGrid>
              <a:tr h="2971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控排企业</a:t>
                      </a:r>
                      <a:endParaRPr kumimoji="0" lang="en-GB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kumimoji="0" lang="en-GB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4B4B"/>
                    </a:solidFill>
                  </a:tcPr>
                </a:tc>
              </a:tr>
              <a:tr h="2971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交易期</a:t>
                      </a:r>
                      <a:endParaRPr kumimoji="0" lang="en-GB" altLang="zh-CN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2013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年</a:t>
                      </a:r>
                      <a:r>
                        <a:rPr kumimoji="0" lang="en-GB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– 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GB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年</a:t>
                      </a:r>
                      <a:r>
                        <a:rPr kumimoji="0" lang="en-GB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(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三年</a:t>
                      </a:r>
                      <a:r>
                        <a:rPr kumimoji="0" lang="en-GB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kumimoji="0" lang="en-GB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1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配额储存及有效期</a:t>
                      </a:r>
                      <a:endParaRPr kumimoji="0" lang="en-GB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允许储存，</a:t>
                      </a:r>
                      <a:r>
                        <a:rPr kumimoji="0" lang="en-GB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但所有配额在三年模拟期结束后作废（价值为零）。</a:t>
                      </a:r>
                      <a:endParaRPr kumimoji="0" lang="en-GB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257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配额发放</a:t>
                      </a:r>
                      <a:endParaRPr kumimoji="0" lang="en-GB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电力、水泥、石化、钢铁行业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免费配额分发会逐年减少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，下降幅度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各不相同， （各企业初始资金不同）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1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价格调整</a:t>
                      </a:r>
                      <a:endParaRPr kumimoji="0" lang="en-GB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政府会在碳价过高或过低时介入市场</a:t>
                      </a:r>
                      <a:endParaRPr kumimoji="0" lang="en-GB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71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未履行清缴配额处罚</a:t>
                      </a:r>
                      <a:endParaRPr kumimoji="0" lang="en-GB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829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配额清缴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年度报告</a:t>
                      </a:r>
                      <a:endParaRPr kumimoji="0" lang="en-GB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企业必须在交易前申报生产数量；是否投资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CCER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项目（竞拍形式）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用于清缴的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CCER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数量不超过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企业</a:t>
                      </a:r>
                      <a:r>
                        <a:rPr kumimoji="0" lang="zh-CN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当年排放量的</a:t>
                      </a:r>
                      <a:r>
                        <a:rPr kumimoji="0" lang="en-US" altLang="zh-CN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10%</a:t>
                      </a:r>
                      <a:endParaRPr kumimoji="0" lang="en-GB" altLang="zh-CN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配额清缴将在交易日后进行</a:t>
                      </a:r>
                      <a:endParaRPr kumimoji="0" lang="en-GB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14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目标</a:t>
                      </a:r>
                      <a:endParaRPr kumimoji="0" lang="en-GB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三年交易期结束时，控排企业中拥有最多资金的成为赢家</a:t>
                      </a:r>
                      <a:endParaRPr kumimoji="0" lang="en-GB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410" marR="8441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11"/>
          <p:cNvSpPr txBox="1"/>
          <p:nvPr/>
        </p:nvSpPr>
        <p:spPr>
          <a:xfrm>
            <a:off x="1068070" y="20320"/>
            <a:ext cx="3048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模拟交易规则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71538" y="1714494"/>
            <a:ext cx="6203946" cy="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71538" y="1606154"/>
            <a:ext cx="0" cy="2155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3372" y="1606154"/>
            <a:ext cx="0" cy="2155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86644" y="1606154"/>
            <a:ext cx="0" cy="2155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14349" y="1271587"/>
            <a:ext cx="601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2013</a:t>
            </a:r>
            <a:endParaRPr lang="en-GB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3857621" y="1303735"/>
            <a:ext cx="601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2014</a:t>
            </a:r>
            <a:endParaRPr lang="en-GB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6929455" y="1328737"/>
            <a:ext cx="6014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endParaRPr lang="en-GB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714348" y="1876712"/>
            <a:ext cx="19854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配额分配</a:t>
            </a:r>
            <a:r>
              <a:rPr lang="en-GB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项目竞价</a:t>
            </a: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申报生产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配额交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易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清缴履约</a:t>
            </a: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发放生产利润</a:t>
            </a: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692498" y="1876425"/>
            <a:ext cx="206979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配额、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分配</a:t>
            </a:r>
            <a:r>
              <a:rPr lang="en-GB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申报生产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配额有偿分配</a:t>
            </a: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/CCER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清缴履约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发放生产利润</a:t>
            </a: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6372201" y="1860947"/>
            <a:ext cx="206979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配额、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CCER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分配</a:t>
            </a:r>
            <a:r>
              <a:rPr lang="en-GB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申报生产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配额有偿分配</a:t>
            </a: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/CCER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清缴履约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发放生产利润</a:t>
            </a: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arenR"/>
            </a:pPr>
            <a:endParaRPr lang="en-GB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928662" y="3643320"/>
            <a:ext cx="76370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308C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年末模拟交易结束，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配额作废。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拥有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最多资金的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企业成为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赢家。</a:t>
            </a:r>
            <a:endParaRPr lang="en-US" altLang="zh-CN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71472" y="405527"/>
            <a:ext cx="17145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模拟流程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2167</Words>
  <Application>WPS 演示</Application>
  <PresentationFormat>全屏显示(16:9)</PresentationFormat>
  <Paragraphs>243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Wingdings 3</vt:lpstr>
      <vt:lpstr>Symbol</vt:lpstr>
      <vt:lpstr>Verdana</vt:lpstr>
      <vt:lpstr>Wingdings 2</vt:lpstr>
      <vt:lpstr>Wingdings</vt:lpstr>
      <vt:lpstr>微软雅黑</vt:lpstr>
      <vt:lpstr>Calibri</vt:lpstr>
      <vt:lpstr>仿宋</vt:lpstr>
      <vt:lpstr>楷体_GB2312</vt:lpstr>
      <vt:lpstr>新宋体</vt:lpstr>
      <vt:lpstr>Lucida Sans Unicode</vt:lpstr>
      <vt:lpstr>Arial Unicode MS</vt:lpstr>
      <vt:lpstr>黑体</vt:lpstr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涂则宇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中创碳投公司介绍PPT</dc:title>
  <dc:creator>涂则宇</dc:creator>
  <cp:lastModifiedBy>Administrator</cp:lastModifiedBy>
  <cp:revision>1576</cp:revision>
  <dcterms:created xsi:type="dcterms:W3CDTF">2013-02-20T08:47:00Z</dcterms:created>
  <dcterms:modified xsi:type="dcterms:W3CDTF">2024-06-30T03:55:11Z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2052-11.8.2.11716</vt:lpwstr>
  </property>
  <property fmtid="{D5CDD505-2E9C-101B-9397-08002B2CF9AE}" pid="3" name="ICV">
    <vt:lpwstr>E4DDE096BD824EE4BDEFD539066833BB</vt:lpwstr>
  </property>
</Properties>
</file>