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301" r:id="rId3"/>
    <p:sldId id="302" r:id="rId5"/>
    <p:sldId id="739" r:id="rId6"/>
    <p:sldId id="731" r:id="rId7"/>
    <p:sldId id="740" r:id="rId8"/>
    <p:sldId id="734" r:id="rId9"/>
    <p:sldId id="732" r:id="rId10"/>
    <p:sldId id="733" r:id="rId11"/>
    <p:sldId id="737" r:id="rId12"/>
    <p:sldId id="748" r:id="rId13"/>
    <p:sldId id="738" r:id="rId14"/>
  </p:sldIdLst>
  <p:sldSz cx="9144000" cy="5143500" type="screen16x9"/>
  <p:notesSz cx="9144000" cy="6858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FCFCFC"/>
    <a:srgbClr val="D43E01"/>
    <a:srgbClr val="E8EAE9"/>
    <a:srgbClr val="CCD0D1"/>
    <a:srgbClr val="D7D9E1"/>
    <a:srgbClr val="D5D8E3"/>
    <a:srgbClr val="DADBDE"/>
    <a:srgbClr val="D9D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 showGuides="1">
      <p:cViewPr varScale="1">
        <p:scale>
          <a:sx n="82" d="100"/>
          <a:sy n="82" d="100"/>
        </p:scale>
        <p:origin x="964" y="34"/>
      </p:cViewPr>
      <p:guideLst>
        <p:guide orient="horz" pos="1694"/>
        <p:guide pos="286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48352E7-38BC-4088-A5E1-F2273DDF3A1C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FC58175-87F7-41A6-9807-A7D0ADDB3BF2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F7A67914-C186-40BF-98A1-6BA4C3852D9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F3E6EE2-BB8E-45B5-BE27-06E00E4F72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rgbClr val="D7D9E1"/>
            </a:gs>
            <a:gs pos="25999">
              <a:srgbClr val="EBECF0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8501063" y="241300"/>
            <a:ext cx="365125" cy="21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Isosceles Triangle 10"/>
          <p:cNvSpPr/>
          <p:nvPr/>
        </p:nvSpPr>
        <p:spPr>
          <a:xfrm rot="10610802">
            <a:off x="8504238" y="315913"/>
            <a:ext cx="366712" cy="19685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Slide Number Placeholder 5"/>
          <p:cNvSpPr txBox="1"/>
          <p:nvPr/>
        </p:nvSpPr>
        <p:spPr>
          <a:xfrm>
            <a:off x="8520113" y="204788"/>
            <a:ext cx="336550" cy="350837"/>
          </a:xfrm>
          <a:prstGeom prst="rect">
            <a:avLst/>
          </a:prstGeom>
        </p:spPr>
        <p:txBody>
          <a:bodyPr lIns="0" tIns="0" rIns="0" bIns="45709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66BBAC5-677B-4397-9997-C5498BC340AA}" type="slidenum">
              <a:rPr lang="en-US" sz="1000" smtClean="0"/>
            </a:fld>
            <a:endParaRPr lang="en-US" sz="1000" dirty="0"/>
          </a:p>
        </p:txBody>
      </p:sp>
      <p:grpSp>
        <p:nvGrpSpPr>
          <p:cNvPr id="5" name="Group 5"/>
          <p:cNvGrpSpPr/>
          <p:nvPr/>
        </p:nvGrpSpPr>
        <p:grpSpPr bwMode="auto">
          <a:xfrm>
            <a:off x="347663" y="4732338"/>
            <a:ext cx="223837" cy="220662"/>
            <a:chOff x="4328868" y="5502988"/>
            <a:chExt cx="500307" cy="493774"/>
          </a:xfrm>
        </p:grpSpPr>
        <p:sp>
          <p:nvSpPr>
            <p:cNvPr id="6" name="Freeform 7">
              <a:hlinkClick r:id="" action="ppaction://hlinkshowjump?jump=previousslide"/>
            </p:cNvPr>
            <p:cNvSpPr/>
            <p:nvPr/>
          </p:nvSpPr>
          <p:spPr bwMode="auto">
            <a:xfrm>
              <a:off x="4520475" y="5648633"/>
              <a:ext cx="117092" cy="202484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  <p:sp>
          <p:nvSpPr>
            <p:cNvPr id="7" name="Freeform 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9"/>
          <p:cNvGrpSpPr/>
          <p:nvPr/>
        </p:nvGrpSpPr>
        <p:grpSpPr bwMode="auto">
          <a:xfrm flipH="1">
            <a:off x="933450" y="4732338"/>
            <a:ext cx="223838" cy="220662"/>
            <a:chOff x="4328868" y="5502988"/>
            <a:chExt cx="500307" cy="493774"/>
          </a:xfrm>
        </p:grpSpPr>
        <p:sp>
          <p:nvSpPr>
            <p:cNvPr id="9" name="Freeform 10">
              <a:hlinkClick r:id="" action="ppaction://hlinkshowjump?jump=nextslide"/>
            </p:cNvPr>
            <p:cNvSpPr/>
            <p:nvPr/>
          </p:nvSpPr>
          <p:spPr bwMode="auto">
            <a:xfrm>
              <a:off x="4520475" y="5648633"/>
              <a:ext cx="117094" cy="202484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  <p:sp>
          <p:nvSpPr>
            <p:cNvPr id="10" name="Freeform 1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</p:grpSp>
      <p:cxnSp>
        <p:nvCxnSpPr>
          <p:cNvPr id="11" name="Straight Connector 3"/>
          <p:cNvCxnSpPr/>
          <p:nvPr/>
        </p:nvCxnSpPr>
        <p:spPr>
          <a:xfrm>
            <a:off x="552450" y="48450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525"/>
            <a:ext cx="91440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2" Type="http://schemas.openxmlformats.org/officeDocument/2006/relationships/tags" Target="../tags/tag5.xml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tags" Target="../tags/tag4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0"/>
          <p:cNvGrpSpPr/>
          <p:nvPr/>
        </p:nvGrpSpPr>
        <p:grpSpPr bwMode="auto">
          <a:xfrm>
            <a:off x="6804025" y="4505325"/>
            <a:ext cx="285750" cy="284163"/>
            <a:chOff x="0" y="0"/>
            <a:chExt cx="965499" cy="965499"/>
          </a:xfrm>
        </p:grpSpPr>
        <p:sp>
          <p:nvSpPr>
            <p:cNvPr id="54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" name="AutoShape 12"/>
            <p:cNvSpPr/>
            <p:nvPr/>
          </p:nvSpPr>
          <p:spPr bwMode="auto">
            <a:xfrm>
              <a:off x="284288" y="285875"/>
              <a:ext cx="396927" cy="393749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6" name="Group 13"/>
          <p:cNvGrpSpPr/>
          <p:nvPr/>
        </p:nvGrpSpPr>
        <p:grpSpPr bwMode="auto">
          <a:xfrm>
            <a:off x="7207250" y="4505325"/>
            <a:ext cx="285750" cy="284163"/>
            <a:chOff x="0" y="0"/>
            <a:chExt cx="965499" cy="965499"/>
          </a:xfrm>
        </p:grpSpPr>
        <p:sp>
          <p:nvSpPr>
            <p:cNvPr id="57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" name="AutoShape 15"/>
            <p:cNvSpPr/>
            <p:nvPr/>
          </p:nvSpPr>
          <p:spPr bwMode="auto">
            <a:xfrm>
              <a:off x="284288" y="285875"/>
              <a:ext cx="396927" cy="393749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9" name="Group 16"/>
          <p:cNvGrpSpPr/>
          <p:nvPr/>
        </p:nvGrpSpPr>
        <p:grpSpPr bwMode="auto">
          <a:xfrm>
            <a:off x="7610475" y="4505325"/>
            <a:ext cx="285750" cy="284163"/>
            <a:chOff x="0" y="0"/>
            <a:chExt cx="965499" cy="965499"/>
          </a:xfrm>
        </p:grpSpPr>
        <p:sp>
          <p:nvSpPr>
            <p:cNvPr id="60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" name="AutoShape 18"/>
            <p:cNvSpPr/>
            <p:nvPr/>
          </p:nvSpPr>
          <p:spPr bwMode="auto">
            <a:xfrm>
              <a:off x="295015" y="264300"/>
              <a:ext cx="391562" cy="393749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2" name="Group 19"/>
          <p:cNvGrpSpPr/>
          <p:nvPr/>
        </p:nvGrpSpPr>
        <p:grpSpPr bwMode="auto">
          <a:xfrm>
            <a:off x="8013700" y="4505325"/>
            <a:ext cx="285750" cy="284163"/>
            <a:chOff x="0" y="0"/>
            <a:chExt cx="965499" cy="965499"/>
          </a:xfrm>
        </p:grpSpPr>
        <p:sp>
          <p:nvSpPr>
            <p:cNvPr id="63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5" name="AutoShape 21"/>
            <p:cNvSpPr/>
            <p:nvPr/>
          </p:nvSpPr>
          <p:spPr bwMode="auto">
            <a:xfrm>
              <a:off x="295015" y="312843"/>
              <a:ext cx="375472" cy="307451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Group 22"/>
          <p:cNvGrpSpPr/>
          <p:nvPr/>
        </p:nvGrpSpPr>
        <p:grpSpPr bwMode="auto">
          <a:xfrm>
            <a:off x="8416925" y="4505325"/>
            <a:ext cx="285750" cy="284163"/>
            <a:chOff x="0" y="0"/>
            <a:chExt cx="965499" cy="965499"/>
          </a:xfrm>
        </p:grpSpPr>
        <p:sp>
          <p:nvSpPr>
            <p:cNvPr id="6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9" name="AutoShape 24"/>
            <p:cNvSpPr/>
            <p:nvPr/>
          </p:nvSpPr>
          <p:spPr bwMode="auto">
            <a:xfrm>
              <a:off x="295015" y="329026"/>
              <a:ext cx="380834" cy="296659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67360" y="1707515"/>
            <a:ext cx="81203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分光计的调整与应用</a:t>
            </a:r>
            <a:endParaRPr lang="zh-CN" altLang="en-US" sz="40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1" name="Group 25"/>
          <p:cNvGrpSpPr/>
          <p:nvPr/>
        </p:nvGrpSpPr>
        <p:grpSpPr bwMode="auto">
          <a:xfrm>
            <a:off x="0" y="5078413"/>
            <a:ext cx="9144000" cy="71437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3260" y="1955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28600" indent="-228600"/>
            <a:r>
              <a:rPr lang="en-US" alt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．</a:t>
            </a:r>
            <a:r>
              <a:rPr 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用自准法测三棱镜顶角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6" name="图片 36" descr="图4-11-10自准法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13"/>
          <a:stretch>
            <a:fillRect/>
          </a:stretch>
        </p:blipFill>
        <p:spPr>
          <a:xfrm>
            <a:off x="485140" y="1214755"/>
            <a:ext cx="2658110" cy="2534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3707765" y="1204595"/>
          <a:ext cx="4946015" cy="1167130"/>
        </p:xfrm>
        <a:graphic>
          <a:graphicData uri="http://schemas.openxmlformats.org/drawingml/2006/table">
            <a:tbl>
              <a:tblPr/>
              <a:tblGrid>
                <a:gridCol w="1235710"/>
                <a:gridCol w="1237615"/>
                <a:gridCol w="1235710"/>
                <a:gridCol w="1236980"/>
              </a:tblGrid>
              <a:tr h="58356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对象 -2147482605"/>
          <p:cNvGraphicFramePr>
            <a:graphicFrameLocks noChangeAspect="1"/>
          </p:cNvGraphicFramePr>
          <p:nvPr/>
        </p:nvGraphicFramePr>
        <p:xfrm>
          <a:off x="7895908" y="1205230"/>
          <a:ext cx="3348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77165" imgH="228600" progId="Equation.KSEE3">
                  <p:embed/>
                </p:oleObj>
              </mc:Choice>
              <mc:Fallback>
                <p:oleObj name="" r:id="rId3" imgW="177165" imgH="2286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5908" y="1205230"/>
                        <a:ext cx="3348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07"/>
          <p:cNvGraphicFramePr>
            <a:graphicFrameLocks noChangeAspect="1"/>
          </p:cNvGraphicFramePr>
          <p:nvPr/>
        </p:nvGraphicFramePr>
        <p:xfrm>
          <a:off x="5363845" y="1204595"/>
          <a:ext cx="31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3845" y="1204595"/>
                        <a:ext cx="312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08"/>
          <p:cNvGraphicFramePr>
            <a:graphicFrameLocks noChangeAspect="1"/>
          </p:cNvGraphicFramePr>
          <p:nvPr/>
        </p:nvGraphicFramePr>
        <p:xfrm>
          <a:off x="4211320" y="1214755"/>
          <a:ext cx="33035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165100" imgH="215900" progId="Equation.KSEE3">
                  <p:embed/>
                </p:oleObj>
              </mc:Choice>
              <mc:Fallback>
                <p:oleObj name="" r:id="rId7" imgW="165100" imgH="2159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320" y="1214755"/>
                        <a:ext cx="33035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06"/>
          <p:cNvGraphicFramePr>
            <a:graphicFrameLocks noChangeAspect="1"/>
          </p:cNvGraphicFramePr>
          <p:nvPr/>
        </p:nvGraphicFramePr>
        <p:xfrm>
          <a:off x="6659563" y="1205865"/>
          <a:ext cx="354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77165" imgH="215900" progId="Equation.KSEE3">
                  <p:embed/>
                </p:oleObj>
              </mc:Choice>
              <mc:Fallback>
                <p:oleObj name="" r:id="rId9" imgW="177165" imgH="2159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1205865"/>
                        <a:ext cx="35449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3180" y="3877945"/>
          <a:ext cx="193738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800100" imgH="228600" progId="Equation.KSEE3">
                  <p:embed/>
                </p:oleObj>
              </mc:Choice>
              <mc:Fallback>
                <p:oleObj name="" r:id="rId11" imgW="800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3180" y="3877945"/>
                        <a:ext cx="193738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0" y="2733675"/>
          <a:ext cx="356362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1524000" imgH="393700" progId="Equation.KSEE3">
                  <p:embed/>
                </p:oleObj>
              </mc:Choice>
              <mc:Fallback>
                <p:oleObj name="" r:id="rId13" imgW="15240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0" y="2733675"/>
                        <a:ext cx="356362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3" descr="图4-11-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0"/>
          <a:stretch>
            <a:fillRect/>
          </a:stretch>
        </p:blipFill>
        <p:spPr>
          <a:xfrm>
            <a:off x="539750" y="698500"/>
            <a:ext cx="8128635" cy="33585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45180" y="4159885"/>
          <a:ext cx="1480185" cy="6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2" imgW="482600" imgH="203200" progId="Equation.KSEE3">
                  <p:embed/>
                </p:oleObj>
              </mc:Choice>
              <mc:Fallback>
                <p:oleObj name="" r:id="rId2" imgW="4826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180" y="4159885"/>
                        <a:ext cx="1480185" cy="622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3260" y="1955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28600" indent="-228600"/>
            <a:r>
              <a:rPr lang="zh-CN" alt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角位置</a:t>
            </a:r>
            <a:r>
              <a:rPr lang="zh-CN" alt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读数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460" y="339725"/>
            <a:ext cx="9011920" cy="2884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分光计是一种能精确测量平行光线偏传角度的</a:t>
            </a:r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光学仪器。在光学测量中，常用来测量反射角、衍</a:t>
            </a:r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射角、折射角等，用途十分广泛。掌握分光计的调</a:t>
            </a:r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整及使用，是光学实验中必不可少的基本技能。</a:t>
            </a:r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图片 34" descr="图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105" y="913765"/>
            <a:ext cx="5770880" cy="35744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5895" y="101600"/>
            <a:ext cx="131445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实验仪器：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895" y="1239520"/>
            <a:ext cx="7713345" cy="19069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望远镜适合接收平行光</a:t>
            </a:r>
            <a:endParaRPr lang="zh-CN" altLang="zh-CN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平行光管能</a:t>
            </a:r>
            <a:r>
              <a:rPr lang="zh-CN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够发射平行光</a:t>
            </a:r>
            <a:endParaRPr lang="zh-CN" altLang="zh-CN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平行光管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光轴和望远镜的光轴重合且与仪器主轴垂直</a:t>
            </a:r>
            <a:endParaRPr lang="zh-CN" altLang="en-US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411480"/>
            <a:ext cx="304800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</a:rPr>
              <a:t>一、分光计调整</a:t>
            </a:r>
            <a:r>
              <a:rPr lang="zh-CN" altLang="en-US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</a:rPr>
              <a:t>状态</a:t>
            </a:r>
            <a:endParaRPr lang="zh-CN" altLang="en-US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965" y="3147695"/>
            <a:ext cx="844296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1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目测粗调达到这三个状态：</a:t>
            </a:r>
            <a:r>
              <a:rPr lang="en-US" altLang="zh-CN" sz="1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望远镜光轴，</a:t>
            </a:r>
            <a:r>
              <a:rPr lang="en-US" altLang="zh-CN" sz="1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</a:t>
            </a:r>
            <a:r>
              <a:rPr lang="zh-CN" altLang="en-US" sz="1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平行光管光轴，</a:t>
            </a:r>
            <a:r>
              <a:rPr lang="en-US" altLang="zh-CN" sz="1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载物平台调平螺钉</a:t>
            </a:r>
            <a:r>
              <a:rPr lang="en-US" altLang="zh-CN" sz="1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18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1505" y="411480"/>
            <a:ext cx="551751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望远镜适合接收平行光</a:t>
            </a:r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6" name="图片 26" descr="图4-11-5十字像位置图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6"/>
          <a:stretch>
            <a:fillRect/>
          </a:stretch>
        </p:blipFill>
        <p:spPr>
          <a:xfrm>
            <a:off x="2915920" y="1348105"/>
            <a:ext cx="2660650" cy="2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460" y="-19685"/>
            <a:ext cx="8858250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望远镜的光轴与仪器主轴垂直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9" name="Picture 1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1348105"/>
            <a:ext cx="207137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8" descr="图4-11-7平面镜两面反射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6" b="15735"/>
          <a:stretch>
            <a:fillRect/>
          </a:stretch>
        </p:blipFill>
        <p:spPr>
          <a:xfrm>
            <a:off x="4716145" y="1526540"/>
            <a:ext cx="3804285" cy="2356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0" y="0"/>
            <a:ext cx="9115425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望远镜的光轴与仪器主轴垂直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2" name="图片 42" descr="图4-11-7平面镜两面反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4" b="13874"/>
          <a:stretch>
            <a:fillRect/>
          </a:stretch>
        </p:blipFill>
        <p:spPr>
          <a:xfrm>
            <a:off x="610870" y="1491615"/>
            <a:ext cx="3556635" cy="23914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26770" y="3999230"/>
            <a:ext cx="302641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zh-CN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调节：</a:t>
            </a:r>
            <a:r>
              <a:rPr lang="en-US" altLang="zh-CN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</a:t>
            </a:r>
            <a:r>
              <a:rPr lang="zh-CN" altLang="en-US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载物平台调平螺钉</a:t>
            </a:r>
            <a:endParaRPr lang="zh-CN" altLang="zh-CN" sz="20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zh-CN" sz="20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05400" y="4026535"/>
            <a:ext cx="400939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zh-CN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调节：</a:t>
            </a:r>
            <a:r>
              <a:rPr lang="en-US" altLang="zh-CN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14</a:t>
            </a:r>
            <a:r>
              <a:rPr lang="zh-CN" altLang="en-US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望远镜光轴</a:t>
            </a:r>
            <a:r>
              <a:rPr lang="zh-CN" altLang="en-US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调节螺钉</a:t>
            </a:r>
            <a:endParaRPr lang="zh-CN" altLang="zh-CN" sz="20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zh-CN" sz="20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57395" y="2566670"/>
            <a:ext cx="28575" cy="9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485" y="339090"/>
            <a:ext cx="873125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平行光管能够发射平行光，且光轴与望远镜</a:t>
            </a:r>
            <a:r>
              <a:rPr lang="zh-CN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光轴重合</a:t>
            </a:r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0" name="图片 40" descr="图4-11-8狭缝在望远镜中的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7"/>
          <a:stretch>
            <a:fillRect/>
          </a:stretch>
        </p:blipFill>
        <p:spPr>
          <a:xfrm>
            <a:off x="754380" y="1485900"/>
            <a:ext cx="7698740" cy="29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23875" y="19494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</a:t>
            </a:r>
            <a:r>
              <a:rPr 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三棱镜顶角的测定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8" name="图片 38" descr="图4-11-9分光束法测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63"/>
          <a:stretch>
            <a:fillRect/>
          </a:stretch>
        </p:blipFill>
        <p:spPr>
          <a:xfrm>
            <a:off x="611505" y="1779905"/>
            <a:ext cx="2830830" cy="28232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5605" y="84391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1．</a:t>
            </a:r>
            <a:r>
              <a:rPr 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用分光束法测三棱镜的顶角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2" name="对象 -2147482613"/>
          <p:cNvGraphicFramePr>
            <a:graphicFrameLocks noChangeAspect="1"/>
          </p:cNvGraphicFramePr>
          <p:nvPr/>
        </p:nvGraphicFramePr>
        <p:xfrm>
          <a:off x="3779520" y="3291840"/>
          <a:ext cx="4792345" cy="101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1943100" imgH="406400" progId="Equation.DSMT4">
                  <p:embed/>
                </p:oleObj>
              </mc:Choice>
              <mc:Fallback>
                <p:oleObj name="" r:id="rId2" imgW="1943100" imgH="406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9520" y="3291840"/>
                        <a:ext cx="4792345" cy="1010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3636010" y="1706880"/>
          <a:ext cx="4946015" cy="1167130"/>
        </p:xfrm>
        <a:graphic>
          <a:graphicData uri="http://schemas.openxmlformats.org/drawingml/2006/table">
            <a:tbl>
              <a:tblPr/>
              <a:tblGrid>
                <a:gridCol w="1235710"/>
                <a:gridCol w="1237615"/>
                <a:gridCol w="1235710"/>
                <a:gridCol w="1236980"/>
              </a:tblGrid>
              <a:tr h="583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对象 -2147482605"/>
          <p:cNvGraphicFramePr>
            <a:graphicFrameLocks noChangeAspect="1"/>
          </p:cNvGraphicFramePr>
          <p:nvPr/>
        </p:nvGraphicFramePr>
        <p:xfrm>
          <a:off x="7824153" y="1707515"/>
          <a:ext cx="3348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77165" imgH="228600" progId="Equation.KSEE3">
                  <p:embed/>
                </p:oleObj>
              </mc:Choice>
              <mc:Fallback>
                <p:oleObj name="" r:id="rId5" imgW="177165" imgH="2286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4153" y="1707515"/>
                        <a:ext cx="3348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07"/>
          <p:cNvGraphicFramePr>
            <a:graphicFrameLocks noChangeAspect="1"/>
          </p:cNvGraphicFramePr>
          <p:nvPr/>
        </p:nvGraphicFramePr>
        <p:xfrm>
          <a:off x="5292090" y="1706880"/>
          <a:ext cx="31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90" y="1706880"/>
                        <a:ext cx="312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08"/>
          <p:cNvGraphicFramePr>
            <a:graphicFrameLocks noChangeAspect="1"/>
          </p:cNvGraphicFramePr>
          <p:nvPr/>
        </p:nvGraphicFramePr>
        <p:xfrm>
          <a:off x="4139565" y="1717040"/>
          <a:ext cx="33035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65100" imgH="215900" progId="Equation.KSEE3">
                  <p:embed/>
                </p:oleObj>
              </mc:Choice>
              <mc:Fallback>
                <p:oleObj name="" r:id="rId9" imgW="165100" imgH="2159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9565" y="1717040"/>
                        <a:ext cx="33035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06"/>
          <p:cNvGraphicFramePr>
            <a:graphicFrameLocks noChangeAspect="1"/>
          </p:cNvGraphicFramePr>
          <p:nvPr/>
        </p:nvGraphicFramePr>
        <p:xfrm>
          <a:off x="6587808" y="1708150"/>
          <a:ext cx="354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77165" imgH="215900" progId="Equation.KSEE3">
                  <p:embed/>
                </p:oleObj>
              </mc:Choice>
              <mc:Fallback>
                <p:oleObj name="" r:id="rId11" imgW="177165" imgH="2159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87808" y="1708150"/>
                        <a:ext cx="35449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606,&quot;width&quot;:419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ceb336e1-c653-4089-8c83-f827e82e7c34}"/>
  <p:tag name="TABLE_ENDDRAG_ORIGIN_RECT" val="389*91"/>
  <p:tag name="TABLE_ENDDRAG_RECT" val="286*117*389*91"/>
</p:tagLst>
</file>

<file path=ppt/tags/tag5.xml><?xml version="1.0" encoding="utf-8"?>
<p:tagLst xmlns:p="http://schemas.openxmlformats.org/presentationml/2006/main">
  <p:tag name="KSO_WM_UNIT_TABLE_BEAUTIFY" val="smartTable{ceb336e1-c653-4089-8c83-f827e82e7c34}"/>
  <p:tag name="TABLE_ENDDRAG_ORIGIN_RECT" val="389*91"/>
  <p:tag name="TABLE_ENDDRAG_RECT" val="286*117*389*91"/>
</p:tagLst>
</file>

<file path=ppt/tags/tag6.xml><?xml version="1.0" encoding="utf-8"?>
<p:tagLst xmlns:p="http://schemas.openxmlformats.org/presentationml/2006/main">
  <p:tag name="COMMONDATA" val="eyJoZGlkIjoiZDk2ODBjM2VlNzg0ZjMyY2E3OTIwZmRmZGNkODU3NjgifQ=="/>
  <p:tag name="KSO_WPP_MARK_KEY" val="a5b8fae1-6a3d-40e9-bcbb-e18cdc1d8c54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全屏显示(16:9)</PresentationFormat>
  <Paragraphs>56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楷体</vt:lpstr>
      <vt:lpstr>Times New Roman</vt:lpstr>
      <vt:lpstr>Arial Unicode MS</vt:lpstr>
      <vt:lpstr>Office 主题​​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wlsy</cp:lastModifiedBy>
  <cp:revision>956</cp:revision>
  <dcterms:created xsi:type="dcterms:W3CDTF">2015-04-24T01:01:00Z</dcterms:created>
  <dcterms:modified xsi:type="dcterms:W3CDTF">2023-09-18T22:31:56Z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67D3760A8FE24000A15B14B5F200B7ED</vt:lpwstr>
  </property>
</Properties>
</file>