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2"/>
  </p:notesMasterIdLst>
  <p:sldIdLst>
    <p:sldId id="301" r:id="rId2"/>
    <p:sldId id="302" r:id="rId3"/>
    <p:sldId id="731" r:id="rId4"/>
    <p:sldId id="732" r:id="rId5"/>
    <p:sldId id="733" r:id="rId6"/>
    <p:sldId id="734" r:id="rId7"/>
    <p:sldId id="735" r:id="rId8"/>
    <p:sldId id="736" r:id="rId9"/>
    <p:sldId id="737" r:id="rId10"/>
    <p:sldId id="738" r:id="rId11"/>
  </p:sldIdLst>
  <p:sldSz cx="9144000" cy="5143500" type="screen16x9"/>
  <p:notesSz cx="6858000" cy="9144000"/>
  <p:custDataLst>
    <p:tags r:id="rId1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8" userDrawn="1">
          <p15:clr>
            <a:srgbClr val="A4A3A4"/>
          </p15:clr>
        </p15:guide>
        <p15:guide id="2" pos="29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1D5"/>
    <a:srgbClr val="FCFCFC"/>
    <a:srgbClr val="D43E01"/>
    <a:srgbClr val="E8EAE9"/>
    <a:srgbClr val="CCD0D1"/>
    <a:srgbClr val="D7D9E1"/>
    <a:srgbClr val="D5D8E3"/>
    <a:srgbClr val="DADBDE"/>
    <a:srgbClr val="D9D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 showGuides="1">
      <p:cViewPr varScale="1">
        <p:scale>
          <a:sx n="82" d="100"/>
          <a:sy n="82" d="100"/>
        </p:scale>
        <p:origin x="964" y="34"/>
      </p:cViewPr>
      <p:guideLst>
        <p:guide orient="horz" pos="1668"/>
        <p:guide pos="290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48352E7-38BC-4088-A5E1-F2273DDF3A1C}" type="datetimeFigureOut">
              <a:rPr lang="zh-CN" altLang="en-US"/>
              <a:t>2023/4/18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FC58175-87F7-41A6-9807-A7D0ADDB3BF2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F7A67914-C186-40BF-98A1-6BA4C3852D98}" type="slidenum">
              <a:rPr lang="zh-CN" altLang="en-US" smtClean="0"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3F3E6EE2-BB8E-45B5-BE27-06E00E4F728A}" type="slidenum">
              <a:rPr lang="zh-CN" altLang="en-US" smtClean="0"/>
              <a:t>2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rgbClr val="D7D9E1"/>
            </a:gs>
            <a:gs pos="25999">
              <a:srgbClr val="EBECF0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/>
          <p:nvPr/>
        </p:nvSpPr>
        <p:spPr>
          <a:xfrm>
            <a:off x="8501063" y="241300"/>
            <a:ext cx="365125" cy="215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Isosceles Triangle 10"/>
          <p:cNvSpPr/>
          <p:nvPr/>
        </p:nvSpPr>
        <p:spPr>
          <a:xfrm rot="10610802">
            <a:off x="8504238" y="315913"/>
            <a:ext cx="366712" cy="196850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Slide Number Placeholder 5"/>
          <p:cNvSpPr txBox="1"/>
          <p:nvPr/>
        </p:nvSpPr>
        <p:spPr>
          <a:xfrm>
            <a:off x="8520113" y="204788"/>
            <a:ext cx="336550" cy="350837"/>
          </a:xfrm>
          <a:prstGeom prst="rect">
            <a:avLst/>
          </a:prstGeom>
        </p:spPr>
        <p:txBody>
          <a:bodyPr lIns="0" tIns="0" rIns="0" bIns="45709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66BBAC5-677B-4397-9997-C5498BC340AA}" type="slidenum">
              <a:rPr lang="en-US" sz="1000" smtClean="0"/>
              <a:t>‹#›</a:t>
            </a:fld>
            <a:endParaRPr lang="en-US" sz="1000" dirty="0"/>
          </a:p>
        </p:txBody>
      </p:sp>
      <p:grpSp>
        <p:nvGrpSpPr>
          <p:cNvPr id="5" name="Group 5"/>
          <p:cNvGrpSpPr/>
          <p:nvPr/>
        </p:nvGrpSpPr>
        <p:grpSpPr bwMode="auto">
          <a:xfrm>
            <a:off x="347663" y="4732338"/>
            <a:ext cx="223837" cy="220662"/>
            <a:chOff x="4328868" y="5502988"/>
            <a:chExt cx="500307" cy="493774"/>
          </a:xfrm>
        </p:grpSpPr>
        <p:sp>
          <p:nvSpPr>
            <p:cNvPr id="6" name="Freeform 7">
              <a:hlinkClick r:id="" action="ppaction://hlinkshowjump?jump=previousslide"/>
            </p:cNvPr>
            <p:cNvSpPr/>
            <p:nvPr/>
          </p:nvSpPr>
          <p:spPr bwMode="auto">
            <a:xfrm>
              <a:off x="4520475" y="5648633"/>
              <a:ext cx="117092" cy="202484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ea typeface="宋体" panose="02010600030101010101" pitchFamily="2" charset="-122"/>
              </a:endParaRPr>
            </a:p>
          </p:txBody>
        </p:sp>
        <p:sp>
          <p:nvSpPr>
            <p:cNvPr id="7" name="Freeform 8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9"/>
          <p:cNvGrpSpPr/>
          <p:nvPr/>
        </p:nvGrpSpPr>
        <p:grpSpPr bwMode="auto">
          <a:xfrm flipH="1">
            <a:off x="933450" y="4732338"/>
            <a:ext cx="223838" cy="220662"/>
            <a:chOff x="4328868" y="5502988"/>
            <a:chExt cx="500307" cy="493774"/>
          </a:xfrm>
        </p:grpSpPr>
        <p:sp>
          <p:nvSpPr>
            <p:cNvPr id="9" name="Freeform 10">
              <a:hlinkClick r:id="" action="ppaction://hlinkshowjump?jump=nextslide"/>
            </p:cNvPr>
            <p:cNvSpPr/>
            <p:nvPr/>
          </p:nvSpPr>
          <p:spPr bwMode="auto">
            <a:xfrm>
              <a:off x="4520475" y="5648633"/>
              <a:ext cx="117094" cy="202484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ea typeface="宋体" panose="02010600030101010101" pitchFamily="2" charset="-122"/>
              </a:endParaRPr>
            </a:p>
          </p:txBody>
        </p:sp>
        <p:sp>
          <p:nvSpPr>
            <p:cNvPr id="10" name="Freeform 11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ea typeface="宋体" panose="02010600030101010101" pitchFamily="2" charset="-122"/>
              </a:endParaRPr>
            </a:p>
          </p:txBody>
        </p:sp>
      </p:grpSp>
      <p:cxnSp>
        <p:nvCxnSpPr>
          <p:cNvPr id="11" name="Straight Connector 3"/>
          <p:cNvCxnSpPr/>
          <p:nvPr/>
        </p:nvCxnSpPr>
        <p:spPr>
          <a:xfrm>
            <a:off x="552450" y="4845050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9525"/>
            <a:ext cx="9144000" cy="514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 advTm="0">
    <p:pull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5.bin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4.wmf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3.wmf"/><Relationship Id="rId4" Type="http://schemas.openxmlformats.org/officeDocument/2006/relationships/image" Target="../media/image9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10"/>
          <p:cNvGrpSpPr/>
          <p:nvPr/>
        </p:nvGrpSpPr>
        <p:grpSpPr bwMode="auto">
          <a:xfrm>
            <a:off x="6804025" y="4505325"/>
            <a:ext cx="285750" cy="284163"/>
            <a:chOff x="0" y="0"/>
            <a:chExt cx="965499" cy="965499"/>
          </a:xfrm>
        </p:grpSpPr>
        <p:sp>
          <p:nvSpPr>
            <p:cNvPr id="54" name="AutoShape 11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5" name="AutoShape 12"/>
            <p:cNvSpPr/>
            <p:nvPr/>
          </p:nvSpPr>
          <p:spPr bwMode="auto">
            <a:xfrm>
              <a:off x="284288" y="285875"/>
              <a:ext cx="396927" cy="393749"/>
            </a:xfrm>
            <a:custGeom>
              <a:avLst/>
              <a:gdLst>
                <a:gd name="T0" fmla="*/ 196991 w 21376"/>
                <a:gd name="T1" fmla="*/ 196990 h 21600"/>
                <a:gd name="T2" fmla="*/ 196991 w 21376"/>
                <a:gd name="T3" fmla="*/ 196990 h 21600"/>
                <a:gd name="T4" fmla="*/ 196991 w 21376"/>
                <a:gd name="T5" fmla="*/ 196990 h 21600"/>
                <a:gd name="T6" fmla="*/ 196991 w 21376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600"/>
                    <a:pt x="19455" y="21600"/>
                  </a:cubicBezTo>
                  <a:lnTo>
                    <a:pt x="1928" y="21600"/>
                  </a:lnTo>
                  <a:cubicBezTo>
                    <a:pt x="1585" y="21600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56" name="Group 13"/>
          <p:cNvGrpSpPr/>
          <p:nvPr/>
        </p:nvGrpSpPr>
        <p:grpSpPr bwMode="auto">
          <a:xfrm>
            <a:off x="7207250" y="4505325"/>
            <a:ext cx="285750" cy="284163"/>
            <a:chOff x="0" y="0"/>
            <a:chExt cx="965499" cy="965499"/>
          </a:xfrm>
        </p:grpSpPr>
        <p:sp>
          <p:nvSpPr>
            <p:cNvPr id="57" name="AutoShape 14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8" name="AutoShape 15"/>
            <p:cNvSpPr/>
            <p:nvPr/>
          </p:nvSpPr>
          <p:spPr bwMode="auto">
            <a:xfrm>
              <a:off x="284288" y="285875"/>
              <a:ext cx="396927" cy="393749"/>
            </a:xfrm>
            <a:custGeom>
              <a:avLst/>
              <a:gdLst>
                <a:gd name="T0" fmla="*/ 196991 w 21600"/>
                <a:gd name="T1" fmla="*/ 196990 h 21600"/>
                <a:gd name="T2" fmla="*/ 196991 w 21600"/>
                <a:gd name="T3" fmla="*/ 196990 h 21600"/>
                <a:gd name="T4" fmla="*/ 196991 w 21600"/>
                <a:gd name="T5" fmla="*/ 196990 h 21600"/>
                <a:gd name="T6" fmla="*/ 196991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599"/>
                    <a:pt x="14380" y="21599"/>
                  </a:cubicBezTo>
                  <a:cubicBezTo>
                    <a:pt x="13730" y="21599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600" y="9409"/>
                    <a:pt x="21600" y="10002"/>
                  </a:cubicBezTo>
                  <a:cubicBezTo>
                    <a:pt x="21600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59" name="Group 16"/>
          <p:cNvGrpSpPr/>
          <p:nvPr/>
        </p:nvGrpSpPr>
        <p:grpSpPr bwMode="auto">
          <a:xfrm>
            <a:off x="7610475" y="4505325"/>
            <a:ext cx="285750" cy="284163"/>
            <a:chOff x="0" y="0"/>
            <a:chExt cx="965499" cy="965499"/>
          </a:xfrm>
        </p:grpSpPr>
        <p:sp>
          <p:nvSpPr>
            <p:cNvPr id="60" name="AutoShape 17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1" name="AutoShape 18"/>
            <p:cNvSpPr/>
            <p:nvPr/>
          </p:nvSpPr>
          <p:spPr bwMode="auto">
            <a:xfrm>
              <a:off x="295015" y="264300"/>
              <a:ext cx="391562" cy="393749"/>
            </a:xfrm>
            <a:custGeom>
              <a:avLst/>
              <a:gdLst>
                <a:gd name="T0" fmla="*/ 196990 w 21600"/>
                <a:gd name="T1" fmla="*/ 196990 h 21600"/>
                <a:gd name="T2" fmla="*/ 196990 w 21600"/>
                <a:gd name="T3" fmla="*/ 196990 h 21600"/>
                <a:gd name="T4" fmla="*/ 196990 w 21600"/>
                <a:gd name="T5" fmla="*/ 196990 h 21600"/>
                <a:gd name="T6" fmla="*/ 196990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6949"/>
                  </a:moveTo>
                  <a:cubicBezTo>
                    <a:pt x="21600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lnTo>
                    <a:pt x="21600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2" name="Group 19"/>
          <p:cNvGrpSpPr/>
          <p:nvPr/>
        </p:nvGrpSpPr>
        <p:grpSpPr bwMode="auto">
          <a:xfrm>
            <a:off x="8013700" y="4505325"/>
            <a:ext cx="285750" cy="284163"/>
            <a:chOff x="0" y="0"/>
            <a:chExt cx="965499" cy="965499"/>
          </a:xfrm>
        </p:grpSpPr>
        <p:sp>
          <p:nvSpPr>
            <p:cNvPr id="63" name="AutoShape 20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5" name="AutoShape 21"/>
            <p:cNvSpPr/>
            <p:nvPr/>
          </p:nvSpPr>
          <p:spPr bwMode="auto">
            <a:xfrm>
              <a:off x="295015" y="312843"/>
              <a:ext cx="375472" cy="307451"/>
            </a:xfrm>
            <a:custGeom>
              <a:avLst/>
              <a:gdLst>
                <a:gd name="T0" fmla="*/ 190204 w 21600"/>
                <a:gd name="T1" fmla="*/ 153552 h 21600"/>
                <a:gd name="T2" fmla="*/ 190204 w 21600"/>
                <a:gd name="T3" fmla="*/ 153552 h 21600"/>
                <a:gd name="T4" fmla="*/ 190204 w 21600"/>
                <a:gd name="T5" fmla="*/ 153552 h 21600"/>
                <a:gd name="T6" fmla="*/ 190204 w 21600"/>
                <a:gd name="T7" fmla="*/ 15355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600" y="4427"/>
                    <a:pt x="21600" y="4865"/>
                  </a:cubicBezTo>
                  <a:lnTo>
                    <a:pt x="21600" y="19984"/>
                  </a:lnTo>
                  <a:cubicBezTo>
                    <a:pt x="21600" y="20421"/>
                    <a:pt x="21470" y="20803"/>
                    <a:pt x="21208" y="21121"/>
                  </a:cubicBezTo>
                  <a:cubicBezTo>
                    <a:pt x="20946" y="21441"/>
                    <a:pt x="20632" y="21600"/>
                    <a:pt x="20263" y="21600"/>
                  </a:cubicBezTo>
                  <a:lnTo>
                    <a:pt x="1348" y="21600"/>
                  </a:lnTo>
                  <a:cubicBezTo>
                    <a:pt x="981" y="21600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6" name="Group 22"/>
          <p:cNvGrpSpPr/>
          <p:nvPr/>
        </p:nvGrpSpPr>
        <p:grpSpPr bwMode="auto">
          <a:xfrm>
            <a:off x="8416925" y="4505325"/>
            <a:ext cx="285750" cy="284163"/>
            <a:chOff x="0" y="0"/>
            <a:chExt cx="965499" cy="965499"/>
          </a:xfrm>
        </p:grpSpPr>
        <p:sp>
          <p:nvSpPr>
            <p:cNvPr id="68" name="AutoShape 23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9" name="AutoShape 24"/>
            <p:cNvSpPr/>
            <p:nvPr/>
          </p:nvSpPr>
          <p:spPr bwMode="auto">
            <a:xfrm>
              <a:off x="295015" y="329026"/>
              <a:ext cx="380834" cy="296659"/>
            </a:xfrm>
            <a:custGeom>
              <a:avLst/>
              <a:gdLst>
                <a:gd name="T0" fmla="*/ 190204 w 21600"/>
                <a:gd name="T1" fmla="*/ 148081 h 21600"/>
                <a:gd name="T2" fmla="*/ 190204 w 21600"/>
                <a:gd name="T3" fmla="*/ 148081 h 21600"/>
                <a:gd name="T4" fmla="*/ 190204 w 21600"/>
                <a:gd name="T5" fmla="*/ 148081 h 21600"/>
                <a:gd name="T6" fmla="*/ 190204 w 21600"/>
                <a:gd name="T7" fmla="*/ 14808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82" y="15633"/>
                  </a:moveTo>
                  <a:cubicBezTo>
                    <a:pt x="11211" y="15633"/>
                    <a:pt x="11622" y="15565"/>
                    <a:pt x="12011" y="15416"/>
                  </a:cubicBezTo>
                  <a:cubicBezTo>
                    <a:pt x="12403" y="15272"/>
                    <a:pt x="12778" y="15084"/>
                    <a:pt x="13138" y="14855"/>
                  </a:cubicBezTo>
                  <a:cubicBezTo>
                    <a:pt x="13498" y="14626"/>
                    <a:pt x="13845" y="14361"/>
                    <a:pt x="14181" y="14073"/>
                  </a:cubicBezTo>
                  <a:cubicBezTo>
                    <a:pt x="14516" y="13774"/>
                    <a:pt x="14844" y="13471"/>
                    <a:pt x="15168" y="13160"/>
                  </a:cubicBezTo>
                  <a:cubicBezTo>
                    <a:pt x="16142" y="12226"/>
                    <a:pt x="17126" y="11306"/>
                    <a:pt x="18120" y="10410"/>
                  </a:cubicBezTo>
                  <a:cubicBezTo>
                    <a:pt x="19112" y="9515"/>
                    <a:pt x="20113" y="8616"/>
                    <a:pt x="21120" y="7714"/>
                  </a:cubicBezTo>
                  <a:cubicBezTo>
                    <a:pt x="21198" y="7640"/>
                    <a:pt x="21279" y="7570"/>
                    <a:pt x="21360" y="7496"/>
                  </a:cubicBezTo>
                  <a:cubicBezTo>
                    <a:pt x="21443" y="7429"/>
                    <a:pt x="21524" y="7347"/>
                    <a:pt x="21600" y="7250"/>
                  </a:cubicBezTo>
                  <a:lnTo>
                    <a:pt x="21600" y="19981"/>
                  </a:lnTo>
                  <a:cubicBezTo>
                    <a:pt x="21600" y="20416"/>
                    <a:pt x="21470" y="20800"/>
                    <a:pt x="21208" y="21118"/>
                  </a:cubicBezTo>
                  <a:cubicBezTo>
                    <a:pt x="20946" y="21438"/>
                    <a:pt x="20632" y="21600"/>
                    <a:pt x="20265" y="21600"/>
                  </a:cubicBezTo>
                  <a:lnTo>
                    <a:pt x="1346" y="21600"/>
                  </a:lnTo>
                  <a:cubicBezTo>
                    <a:pt x="979" y="21600"/>
                    <a:pt x="663" y="21438"/>
                    <a:pt x="396" y="21118"/>
                  </a:cubicBezTo>
                  <a:cubicBezTo>
                    <a:pt x="132" y="20803"/>
                    <a:pt x="0" y="20419"/>
                    <a:pt x="0" y="19981"/>
                  </a:cubicBezTo>
                  <a:lnTo>
                    <a:pt x="0" y="7250"/>
                  </a:lnTo>
                  <a:cubicBezTo>
                    <a:pt x="75" y="7347"/>
                    <a:pt x="156" y="7429"/>
                    <a:pt x="239" y="7496"/>
                  </a:cubicBezTo>
                  <a:cubicBezTo>
                    <a:pt x="320" y="7570"/>
                    <a:pt x="401" y="7640"/>
                    <a:pt x="479" y="7714"/>
                  </a:cubicBezTo>
                  <a:cubicBezTo>
                    <a:pt x="1488" y="8616"/>
                    <a:pt x="2487" y="9514"/>
                    <a:pt x="3481" y="10410"/>
                  </a:cubicBezTo>
                  <a:cubicBezTo>
                    <a:pt x="4473" y="11306"/>
                    <a:pt x="5457" y="12223"/>
                    <a:pt x="6434" y="13160"/>
                  </a:cubicBezTo>
                  <a:cubicBezTo>
                    <a:pt x="6738" y="13454"/>
                    <a:pt x="7058" y="13744"/>
                    <a:pt x="7394" y="14038"/>
                  </a:cubicBezTo>
                  <a:cubicBezTo>
                    <a:pt x="7729" y="14338"/>
                    <a:pt x="8079" y="14599"/>
                    <a:pt x="8437" y="14840"/>
                  </a:cubicBezTo>
                  <a:cubicBezTo>
                    <a:pt x="8797" y="15075"/>
                    <a:pt x="9174" y="15269"/>
                    <a:pt x="9568" y="15413"/>
                  </a:cubicBezTo>
                  <a:cubicBezTo>
                    <a:pt x="9965" y="15563"/>
                    <a:pt x="10371" y="15633"/>
                    <a:pt x="10782" y="15633"/>
                  </a:cubicBezTo>
                  <a:moveTo>
                    <a:pt x="10782" y="12413"/>
                  </a:moveTo>
                  <a:cubicBezTo>
                    <a:pt x="10540" y="12413"/>
                    <a:pt x="10278" y="12334"/>
                    <a:pt x="9996" y="12167"/>
                  </a:cubicBezTo>
                  <a:cubicBezTo>
                    <a:pt x="9715" y="12005"/>
                    <a:pt x="9441" y="11806"/>
                    <a:pt x="9171" y="11576"/>
                  </a:cubicBezTo>
                  <a:cubicBezTo>
                    <a:pt x="8900" y="11347"/>
                    <a:pt x="8638" y="11106"/>
                    <a:pt x="8380" y="10854"/>
                  </a:cubicBezTo>
                  <a:cubicBezTo>
                    <a:pt x="8121" y="10601"/>
                    <a:pt x="7896" y="10390"/>
                    <a:pt x="7700" y="10222"/>
                  </a:cubicBezTo>
                  <a:cubicBezTo>
                    <a:pt x="6752" y="9356"/>
                    <a:pt x="5819" y="8507"/>
                    <a:pt x="4891" y="7664"/>
                  </a:cubicBezTo>
                  <a:cubicBezTo>
                    <a:pt x="3966" y="6815"/>
                    <a:pt x="3023" y="5960"/>
                    <a:pt x="2061" y="5087"/>
                  </a:cubicBezTo>
                  <a:cubicBezTo>
                    <a:pt x="1882" y="4920"/>
                    <a:pt x="1672" y="4691"/>
                    <a:pt x="1434" y="4406"/>
                  </a:cubicBezTo>
                  <a:cubicBezTo>
                    <a:pt x="1194" y="4118"/>
                    <a:pt x="974" y="3804"/>
                    <a:pt x="766" y="3460"/>
                  </a:cubicBezTo>
                  <a:cubicBezTo>
                    <a:pt x="560" y="3110"/>
                    <a:pt x="384" y="2761"/>
                    <a:pt x="239" y="2405"/>
                  </a:cubicBezTo>
                  <a:cubicBezTo>
                    <a:pt x="95" y="2050"/>
                    <a:pt x="22" y="1724"/>
                    <a:pt x="22" y="1436"/>
                  </a:cubicBezTo>
                  <a:cubicBezTo>
                    <a:pt x="22" y="1051"/>
                    <a:pt x="164" y="713"/>
                    <a:pt x="443" y="425"/>
                  </a:cubicBezTo>
                  <a:cubicBezTo>
                    <a:pt x="727" y="143"/>
                    <a:pt x="1025" y="0"/>
                    <a:pt x="1346" y="0"/>
                  </a:cubicBezTo>
                  <a:lnTo>
                    <a:pt x="20265" y="0"/>
                  </a:lnTo>
                  <a:cubicBezTo>
                    <a:pt x="20583" y="0"/>
                    <a:pt x="20882" y="143"/>
                    <a:pt x="21161" y="425"/>
                  </a:cubicBezTo>
                  <a:cubicBezTo>
                    <a:pt x="21438" y="713"/>
                    <a:pt x="21577" y="1051"/>
                    <a:pt x="21577" y="1436"/>
                  </a:cubicBezTo>
                  <a:cubicBezTo>
                    <a:pt x="21577" y="1724"/>
                    <a:pt x="21504" y="2050"/>
                    <a:pt x="21360" y="2405"/>
                  </a:cubicBezTo>
                  <a:cubicBezTo>
                    <a:pt x="21215" y="2761"/>
                    <a:pt x="21039" y="3110"/>
                    <a:pt x="20833" y="3460"/>
                  </a:cubicBezTo>
                  <a:cubicBezTo>
                    <a:pt x="20627" y="3804"/>
                    <a:pt x="20402" y="4121"/>
                    <a:pt x="20165" y="4406"/>
                  </a:cubicBezTo>
                  <a:cubicBezTo>
                    <a:pt x="19927" y="4691"/>
                    <a:pt x="19717" y="4923"/>
                    <a:pt x="19538" y="5087"/>
                  </a:cubicBezTo>
                  <a:cubicBezTo>
                    <a:pt x="18578" y="5948"/>
                    <a:pt x="17633" y="6803"/>
                    <a:pt x="16708" y="7652"/>
                  </a:cubicBezTo>
                  <a:cubicBezTo>
                    <a:pt x="15782" y="8501"/>
                    <a:pt x="14844" y="9356"/>
                    <a:pt x="13899" y="10222"/>
                  </a:cubicBezTo>
                  <a:cubicBezTo>
                    <a:pt x="13703" y="10390"/>
                    <a:pt x="13481" y="10601"/>
                    <a:pt x="13226" y="10854"/>
                  </a:cubicBezTo>
                  <a:cubicBezTo>
                    <a:pt x="12971" y="11106"/>
                    <a:pt x="12709" y="11347"/>
                    <a:pt x="12435" y="11576"/>
                  </a:cubicBezTo>
                  <a:cubicBezTo>
                    <a:pt x="12161" y="11806"/>
                    <a:pt x="11884" y="12005"/>
                    <a:pt x="11603" y="12167"/>
                  </a:cubicBezTo>
                  <a:cubicBezTo>
                    <a:pt x="11321" y="12334"/>
                    <a:pt x="11064" y="12413"/>
                    <a:pt x="10829" y="12413"/>
                  </a:cubicBezTo>
                  <a:lnTo>
                    <a:pt x="10804" y="12413"/>
                  </a:lnTo>
                  <a:lnTo>
                    <a:pt x="10782" y="1241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76" name="矩形 75"/>
          <p:cNvSpPr/>
          <p:nvPr/>
        </p:nvSpPr>
        <p:spPr>
          <a:xfrm>
            <a:off x="467360" y="1707515"/>
            <a:ext cx="812038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dirty="0">
                <a:gradFill>
                  <a:gsLst>
                    <a:gs pos="44000">
                      <a:schemeClr val="accent3"/>
                    </a:gs>
                    <a:gs pos="0">
                      <a:schemeClr val="accent1"/>
                    </a:gs>
                    <a:gs pos="93750">
                      <a:schemeClr val="accent5"/>
                    </a:gs>
                    <a:gs pos="74000">
                      <a:schemeClr val="accent4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分光计的调整与应用</a:t>
            </a:r>
          </a:p>
        </p:txBody>
      </p:sp>
      <p:grpSp>
        <p:nvGrpSpPr>
          <p:cNvPr id="5131" name="Group 25"/>
          <p:cNvGrpSpPr/>
          <p:nvPr/>
        </p:nvGrpSpPr>
        <p:grpSpPr bwMode="auto">
          <a:xfrm>
            <a:off x="0" y="5078413"/>
            <a:ext cx="9144000" cy="71437"/>
            <a:chOff x="0" y="3474720"/>
            <a:chExt cx="10261600" cy="71120"/>
          </a:xfrm>
        </p:grpSpPr>
        <p:sp>
          <p:nvSpPr>
            <p:cNvPr id="80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1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4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3" descr="图4-11-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20"/>
          <a:stretch>
            <a:fillRect/>
          </a:stretch>
        </p:blipFill>
        <p:spPr>
          <a:xfrm>
            <a:off x="539750" y="411480"/>
            <a:ext cx="8128635" cy="33585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99385" y="4159885"/>
          <a:ext cx="1480185" cy="622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4" imgW="482600" imgH="203200" progId="Equation.KSEE3">
                  <p:embed/>
                </p:oleObj>
              </mc:Choice>
              <mc:Fallback>
                <p:oleObj r:id="rId4" imgW="4826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9385" y="4159885"/>
                        <a:ext cx="1480185" cy="622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460" y="339725"/>
            <a:ext cx="9011920" cy="23558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zh-CN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分光计是一种能精确测量平行光线偏传角度的</a:t>
            </a:r>
          </a:p>
          <a:p>
            <a:pPr algn="l"/>
            <a:r>
              <a:rPr lang="zh-CN" altLang="en-US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光学仪器。在光学测量中，常用来测量反射角、衍</a:t>
            </a:r>
          </a:p>
          <a:p>
            <a:pPr algn="l"/>
            <a:r>
              <a:rPr lang="zh-CN" altLang="en-US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射角、折射角等，用途十分广泛。掌握分光计的调</a:t>
            </a:r>
          </a:p>
          <a:p>
            <a:pPr algn="l"/>
            <a:r>
              <a:rPr lang="zh-CN" altLang="en-US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整及使用，是光学实验中必不可少的基本技能。</a:t>
            </a:r>
          </a:p>
          <a:p>
            <a:pPr algn="l"/>
            <a:endParaRPr lang="zh-CN" altLang="en-US" sz="28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 分光计的调整方法和调整技巧</a:t>
            </a:r>
          </a:p>
          <a:p>
            <a:pPr algn="l"/>
            <a:r>
              <a:rPr lang="zh-CN" altLang="en-US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 分光计的读数方法</a:t>
            </a:r>
          </a:p>
          <a:p>
            <a:pPr algn="l"/>
            <a:r>
              <a:rPr lang="zh-CN" altLang="en-US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 测量三棱镜角度的方法</a:t>
            </a: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3895" y="665480"/>
            <a:ext cx="7713345" cy="19069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4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lang="zh-CN" altLang="zh-CN" sz="24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望远镜适合接收平行光</a:t>
            </a:r>
          </a:p>
          <a:p>
            <a:r>
              <a:rPr lang="en-US" altLang="zh-CN" sz="24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zh-CN" sz="24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平行光管必须发射平行光</a:t>
            </a:r>
            <a:endParaRPr lang="zh-CN" altLang="zh-CN" sz="24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zh-CN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平行光管和望远镜的光轴重合且与仪器主轴垂直</a:t>
            </a:r>
            <a:endParaRPr lang="zh-CN" altLang="en-US" sz="2400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895" y="195580"/>
            <a:ext cx="304800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</a:rPr>
              <a:t>一、分光计调整</a:t>
            </a:r>
          </a:p>
        </p:txBody>
      </p:sp>
      <p:pic>
        <p:nvPicPr>
          <p:cNvPr id="34" name="图片 34" descr="图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595" y="1995805"/>
            <a:ext cx="5530215" cy="3425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6" descr="图4-11-5十字像位置图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46"/>
          <a:stretch>
            <a:fillRect/>
          </a:stretch>
        </p:blipFill>
        <p:spPr>
          <a:xfrm>
            <a:off x="899795" y="1564005"/>
            <a:ext cx="2660650" cy="256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11505" y="411480"/>
            <a:ext cx="5517515" cy="86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lang="zh-CN" altLang="zh-CN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望远镜适合接收平行光</a:t>
            </a:r>
            <a:endParaRPr lang="zh-CN" altLang="zh-CN" sz="28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zh-CN" sz="28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8" descr="图4-11-7平面镜两面反射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56" b="15735"/>
          <a:stretch>
            <a:fillRect/>
          </a:stretch>
        </p:blipFill>
        <p:spPr>
          <a:xfrm>
            <a:off x="4067810" y="1419860"/>
            <a:ext cx="4822190" cy="2986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57395" y="2566670"/>
            <a:ext cx="28575" cy="9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9750" y="339090"/>
            <a:ext cx="5517515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zh-CN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平行光管必须发射平行光</a:t>
            </a:r>
            <a:endParaRPr lang="zh-CN" altLang="en-US" sz="2800" b="0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0" name="图片 40" descr="图4-11-8狭缝在望远镜中的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97"/>
          <a:stretch>
            <a:fillRect/>
          </a:stretch>
        </p:blipFill>
        <p:spPr>
          <a:xfrm>
            <a:off x="467360" y="1491615"/>
            <a:ext cx="8095615" cy="3415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460" y="195580"/>
            <a:ext cx="8503285" cy="1292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CN" altLang="zh-CN" sz="28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zh-CN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平行光管和望远镜的光轴重合且与仪器主轴垂直</a:t>
            </a:r>
            <a:endParaRPr lang="zh-CN" altLang="en-US" sz="2800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9" name="Picture 1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9840" y="2067560"/>
            <a:ext cx="2296795" cy="20624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67995" y="1348105"/>
            <a:ext cx="304800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粗调</a:t>
            </a:r>
            <a:r>
              <a:rPr lang="en-US" altLang="zh-CN" sz="2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20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42" descr="图4-11-7平面镜两面反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4" b="13874"/>
          <a:stretch>
            <a:fillRect/>
          </a:stretch>
        </p:blipFill>
        <p:spPr>
          <a:xfrm>
            <a:off x="4140200" y="1995805"/>
            <a:ext cx="4467225" cy="2941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705" y="123825"/>
            <a:ext cx="7593330" cy="1107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CN" altLang="zh-CN" sz="24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 b="1" dirty="0" smtClean="0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zh-CN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平行光管和望远镜的光轴重合且与仪器主轴垂直</a:t>
            </a:r>
            <a:endParaRPr lang="zh-CN" altLang="en-US" sz="2400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 b="1" dirty="0" smtClean="0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6" name="图片 26" descr="图4-11-5十字像位置图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46"/>
          <a:stretch>
            <a:fillRect/>
          </a:stretch>
        </p:blipFill>
        <p:spPr>
          <a:xfrm>
            <a:off x="6012180" y="2068195"/>
            <a:ext cx="2660650" cy="256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23215" y="1491615"/>
            <a:ext cx="304800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2000" b="1" dirty="0" smtClean="0">
                <a:solidFill>
                  <a:schemeClr val="accent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细调</a:t>
            </a:r>
          </a:p>
        </p:txBody>
      </p:sp>
      <p:pic>
        <p:nvPicPr>
          <p:cNvPr id="28" name="图片 28" descr="图4-11-7平面镜两面反射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56" b="15735"/>
          <a:stretch>
            <a:fillRect/>
          </a:stretch>
        </p:blipFill>
        <p:spPr>
          <a:xfrm>
            <a:off x="252095" y="2211705"/>
            <a:ext cx="4822190" cy="2986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971550" y="267335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66700" indent="-266700"/>
            <a:r>
              <a:rPr lang="zh-CN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二、</a:t>
            </a:r>
            <a:r>
              <a:rPr lang="en-US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三棱镜顶角的测定</a:t>
            </a:r>
            <a:endParaRPr lang="zh-CN" altLang="en-US" sz="2800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8" name="图片 38" descr="图4-11-9分光束法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63"/>
          <a:stretch>
            <a:fillRect/>
          </a:stretch>
        </p:blipFill>
        <p:spPr>
          <a:xfrm>
            <a:off x="611505" y="1779905"/>
            <a:ext cx="2830830" cy="28232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076190" y="98742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28600" indent="-228600"/>
            <a:r>
              <a:rPr lang="en-US" altLang="zh-CN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．</a:t>
            </a:r>
            <a:r>
              <a:rPr lang="en-US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用自准法测三棱镜顶角</a:t>
            </a:r>
            <a:endParaRPr lang="zh-CN" altLang="en-US" sz="2400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850" y="98742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28600" indent="-228600"/>
            <a:r>
              <a:rPr lang="zh-CN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1．</a:t>
            </a:r>
            <a:r>
              <a:rPr lang="en-US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用分光束法测三棱镜的顶角</a:t>
            </a:r>
            <a:endParaRPr lang="zh-CN" altLang="en-US" sz="2400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6" name="图片 36" descr="图4-11-10自准法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13"/>
          <a:stretch>
            <a:fillRect/>
          </a:stretch>
        </p:blipFill>
        <p:spPr>
          <a:xfrm>
            <a:off x="5076190" y="2211705"/>
            <a:ext cx="3318510" cy="316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23875" y="194945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66700" indent="-266700"/>
            <a:r>
              <a:rPr lang="zh-CN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二、</a:t>
            </a:r>
            <a:r>
              <a:rPr lang="en-US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sz="28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三棱镜顶角的测定</a:t>
            </a:r>
            <a:endParaRPr lang="zh-CN" altLang="en-US" sz="2800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8" name="图片 38" descr="图4-11-9分光束法测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63"/>
          <a:stretch>
            <a:fillRect/>
          </a:stretch>
        </p:blipFill>
        <p:spPr>
          <a:xfrm>
            <a:off x="611505" y="1779905"/>
            <a:ext cx="2830830" cy="28232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23850" y="98742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28600" indent="-228600"/>
            <a:r>
              <a:rPr lang="zh-CN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1．</a:t>
            </a:r>
            <a:r>
              <a:rPr lang="en-US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sz="2400" b="1">
                <a:solidFill>
                  <a:srgbClr val="1D41D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用分光束法测三棱镜的顶角</a:t>
            </a:r>
            <a:endParaRPr lang="zh-CN" altLang="en-US" sz="2400" b="1">
              <a:solidFill>
                <a:srgbClr val="1D41D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2" name="对象 -2147482613"/>
          <p:cNvGraphicFramePr>
            <a:graphicFrameLocks noChangeAspect="1"/>
          </p:cNvGraphicFramePr>
          <p:nvPr/>
        </p:nvGraphicFramePr>
        <p:xfrm>
          <a:off x="3636010" y="3291840"/>
          <a:ext cx="4792345" cy="1010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5" imgW="1943100" imgH="406400" progId="Equation.DSMT4">
                  <p:embed/>
                </p:oleObj>
              </mc:Choice>
              <mc:Fallback>
                <p:oleObj r:id="rId5" imgW="1943100" imgH="406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6010" y="3291840"/>
                        <a:ext cx="4792345" cy="10102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3636010" y="1491615"/>
          <a:ext cx="4946015" cy="1167130"/>
        </p:xfrm>
        <a:graphic>
          <a:graphicData uri="http://schemas.openxmlformats.org/drawingml/2006/table">
            <a:tbl>
              <a:tblPr/>
              <a:tblGrid>
                <a:gridCol w="1235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35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5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对象 -2147482605"/>
          <p:cNvGraphicFramePr>
            <a:graphicFrameLocks noChangeAspect="1"/>
          </p:cNvGraphicFramePr>
          <p:nvPr/>
        </p:nvGraphicFramePr>
        <p:xfrm>
          <a:off x="7824153" y="1492250"/>
          <a:ext cx="3348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7" imgW="177165" imgH="228600" progId="Equation.KSEE3">
                  <p:embed/>
                </p:oleObj>
              </mc:Choice>
              <mc:Fallback>
                <p:oleObj r:id="rId7" imgW="177165" imgH="2286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24153" y="1492250"/>
                        <a:ext cx="33480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607"/>
          <p:cNvGraphicFramePr>
            <a:graphicFrameLocks noChangeAspect="1"/>
          </p:cNvGraphicFramePr>
          <p:nvPr/>
        </p:nvGraphicFramePr>
        <p:xfrm>
          <a:off x="5292090" y="1491615"/>
          <a:ext cx="312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9" imgW="165100" imgH="228600" progId="Equation.KSEE3">
                  <p:embed/>
                </p:oleObj>
              </mc:Choice>
              <mc:Fallback>
                <p:oleObj r:id="rId9" imgW="165100" imgH="2286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92090" y="1491615"/>
                        <a:ext cx="31200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608"/>
          <p:cNvGraphicFramePr>
            <a:graphicFrameLocks noChangeAspect="1"/>
          </p:cNvGraphicFramePr>
          <p:nvPr/>
        </p:nvGraphicFramePr>
        <p:xfrm>
          <a:off x="4139565" y="1492250"/>
          <a:ext cx="330353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r:id="rId11" imgW="165100" imgH="215900" progId="Equation.KSEE3">
                  <p:embed/>
                </p:oleObj>
              </mc:Choice>
              <mc:Fallback>
                <p:oleObj r:id="rId11" imgW="165100" imgH="21590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39565" y="1492250"/>
                        <a:ext cx="330353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-2147482606"/>
          <p:cNvGraphicFramePr>
            <a:graphicFrameLocks noChangeAspect="1"/>
          </p:cNvGraphicFramePr>
          <p:nvPr/>
        </p:nvGraphicFramePr>
        <p:xfrm>
          <a:off x="6587808" y="1492885"/>
          <a:ext cx="35449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r:id="rId13" imgW="177165" imgH="215900" progId="Equation.KSEE3">
                  <p:embed/>
                </p:oleObj>
              </mc:Choice>
              <mc:Fallback>
                <p:oleObj r:id="rId13" imgW="177165" imgH="2159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87808" y="1492885"/>
                        <a:ext cx="354494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k2ODBjM2VlNzg0ZjMyY2E3OTIwZmRmZGNkODU3NjgifQ=="/>
  <p:tag name="KSO_WPP_MARK_KEY" val="a5b8fae1-6a3d-40e9-bcbb-e18cdc1d8c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606,&quot;width&quot;:419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606,&quot;width&quot;:4190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eb336e1-c653-4089-8c83-f827e82e7c34}"/>
  <p:tag name="TABLE_ENDDRAG_ORIGIN_RECT" val="389*91"/>
  <p:tag name="TABLE_ENDDRAG_RECT" val="286*117*389*91"/>
</p:tagLst>
</file>

<file path=ppt/theme/theme1.xml><?xml version="1.0" encoding="utf-8"?>
<a:theme xmlns:a="http://schemas.openxmlformats.org/drawingml/2006/main" name="Office 主题​​">
  <a:themeElements>
    <a:clrScheme name="自定义 223">
      <a:dk1>
        <a:sysClr val="windowText" lastClr="000000"/>
      </a:dk1>
      <a:lt1>
        <a:sysClr val="window" lastClr="FFFFFF"/>
      </a:lt1>
      <a:dk2>
        <a:srgbClr val="959596"/>
      </a:dk2>
      <a:lt2>
        <a:srgbClr val="D9D9D9"/>
      </a:lt2>
      <a:accent1>
        <a:srgbClr val="2B6F7D"/>
      </a:accent1>
      <a:accent2>
        <a:srgbClr val="1C9494"/>
      </a:accent2>
      <a:accent3>
        <a:srgbClr val="7CB554"/>
      </a:accent3>
      <a:accent4>
        <a:srgbClr val="FAC14D"/>
      </a:accent4>
      <a:accent5>
        <a:srgbClr val="F95647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206</Words>
  <Application>Microsoft Office PowerPoint</Application>
  <PresentationFormat>全屏显示(16:9)</PresentationFormat>
  <Paragraphs>31</Paragraphs>
  <Slides>10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楷体</vt:lpstr>
      <vt:lpstr>宋体</vt:lpstr>
      <vt:lpstr>微软雅黑</vt:lpstr>
      <vt:lpstr>Arial</vt:lpstr>
      <vt:lpstr>Calibri</vt:lpstr>
      <vt:lpstr>Times New Roman</vt:lpstr>
      <vt:lpstr>Office 主题​​</vt:lpstr>
      <vt:lpstr>Equation.DSMT4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947</cp:revision>
  <dcterms:created xsi:type="dcterms:W3CDTF">2015-04-24T01:01:00Z</dcterms:created>
  <dcterms:modified xsi:type="dcterms:W3CDTF">2023-04-18T06:53:07Z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2561C15D53344A528A6302ABE187E663</vt:lpwstr>
  </property>
</Properties>
</file>