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16.svg" ContentType="image/svg+xml"/>
  <Override PartName="/ppt/media/image19.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handoutMasterIdLst>
    <p:handoutMasterId r:id="rId23"/>
  </p:handoutMasterIdLst>
  <p:sldIdLst>
    <p:sldId id="410" r:id="rId4"/>
    <p:sldId id="412" r:id="rId5"/>
    <p:sldId id="455" r:id="rId6"/>
    <p:sldId id="439" r:id="rId7"/>
    <p:sldId id="440" r:id="rId8"/>
    <p:sldId id="454" r:id="rId9"/>
    <p:sldId id="409" r:id="rId10"/>
    <p:sldId id="413" r:id="rId11"/>
    <p:sldId id="421" r:id="rId12"/>
    <p:sldId id="456" r:id="rId13"/>
    <p:sldId id="457" r:id="rId14"/>
    <p:sldId id="458" r:id="rId15"/>
    <p:sldId id="459" r:id="rId16"/>
    <p:sldId id="460" r:id="rId17"/>
    <p:sldId id="461" r:id="rId18"/>
    <p:sldId id="462" r:id="rId19"/>
    <p:sldId id="463" r:id="rId20"/>
    <p:sldId id="422"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8"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BCB1"/>
    <a:srgbClr val="EBF1F0"/>
    <a:srgbClr val="00361C"/>
    <a:srgbClr val="DAE5E4"/>
    <a:srgbClr val="FFFFFF"/>
    <a:srgbClr val="40705D"/>
    <a:srgbClr val="21583F"/>
    <a:srgbClr val="72A18D"/>
    <a:srgbClr val="73A18D"/>
    <a:srgbClr val="7FA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18"/>
        <p:guide pos="384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7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svg"/><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slideLayout" Target="../slideLayouts/slideLayout12.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image" Target="../media/image9.svg"/><Relationship Id="rId10" Type="http://schemas.openxmlformats.org/officeDocument/2006/relationships/image" Target="../media/image8.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image" Target="../media/image14.jpeg"/><Relationship Id="rId2" Type="http://schemas.openxmlformats.org/officeDocument/2006/relationships/tags" Target="../tags/tag126.xml"/><Relationship Id="rId19" Type="http://schemas.openxmlformats.org/officeDocument/2006/relationships/slideLayout" Target="../slideLayouts/slideLayout1.xml"/><Relationship Id="rId18" Type="http://schemas.openxmlformats.org/officeDocument/2006/relationships/tags" Target="../tags/tag139.xml"/><Relationship Id="rId17" Type="http://schemas.openxmlformats.org/officeDocument/2006/relationships/tags" Target="../tags/tag138.xml"/><Relationship Id="rId16" Type="http://schemas.openxmlformats.org/officeDocument/2006/relationships/tags" Target="../tags/tag137.xml"/><Relationship Id="rId15" Type="http://schemas.openxmlformats.org/officeDocument/2006/relationships/image" Target="../media/image16.svg"/><Relationship Id="rId14" Type="http://schemas.openxmlformats.org/officeDocument/2006/relationships/image" Target="../media/image15.png"/><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2.xml"/><Relationship Id="rId3" Type="http://schemas.openxmlformats.org/officeDocument/2006/relationships/image" Target="../media/image17.jpeg"/><Relationship Id="rId2" Type="http://schemas.openxmlformats.org/officeDocument/2006/relationships/tags" Target="../tags/tag141.xml"/><Relationship Id="rId1" Type="http://schemas.openxmlformats.org/officeDocument/2006/relationships/tags" Target="../tags/tag14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9" Type="http://schemas.openxmlformats.org/officeDocument/2006/relationships/slideLayout" Target="../slideLayouts/slideLayout1.xml"/><Relationship Id="rId18" Type="http://schemas.openxmlformats.org/officeDocument/2006/relationships/image" Target="../media/image19.svg"/><Relationship Id="rId17" Type="http://schemas.openxmlformats.org/officeDocument/2006/relationships/image" Target="../media/image18.png"/><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5.xml"/></Relationships>
</file>

<file path=ppt/slides/_rels/slide18.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svg"/><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tags" Target="../tags/tag172.xml"/><Relationship Id="rId2" Type="http://schemas.openxmlformats.org/officeDocument/2006/relationships/tags" Target="../tags/tag171.xml"/><Relationship Id="rId14" Type="http://schemas.openxmlformats.org/officeDocument/2006/relationships/slideLayout" Target="../slideLayouts/slideLayout12.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image" Target="../media/image9.svg"/><Relationship Id="rId10" Type="http://schemas.openxmlformats.org/officeDocument/2006/relationships/image" Target="../media/image8.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0"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emf"/></Relationships>
</file>

<file path=ppt/slides/_rels/slide4.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6" Type="http://schemas.openxmlformats.org/officeDocument/2006/relationships/slideLayout" Target="../slideLayouts/slideLayout1.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7" Type="http://schemas.openxmlformats.org/officeDocument/2006/relationships/slideLayout" Target="../slideLayouts/slideLayout1.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image" Target="../media/image13.jpeg"/><Relationship Id="rId1" Type="http://schemas.openxmlformats.org/officeDocument/2006/relationships/tags" Target="../tags/tag10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1F0"/>
        </a:solidFill>
        <a:effectLst/>
      </p:bgPr>
    </p:bg>
    <p:spTree>
      <p:nvGrpSpPr>
        <p:cNvPr id="1" name=""/>
        <p:cNvGrpSpPr/>
        <p:nvPr/>
      </p:nvGrpSpPr>
      <p:grpSpPr/>
      <p:pic>
        <p:nvPicPr>
          <p:cNvPr id="13" name="图片 12" descr="ecd7ff8f7a92f2947bd2479e6c5a9a81"/>
          <p:cNvPicPr>
            <a:picLocks noChangeAspect="1"/>
          </p:cNvPicPr>
          <p:nvPr/>
        </p:nvPicPr>
        <p:blipFill>
          <a:blip r:embed="rId1">
            <a:lum bright="-12000"/>
          </a:blip>
          <a:stretch>
            <a:fillRect/>
          </a:stretch>
        </p:blipFill>
        <p:spPr>
          <a:xfrm flipH="1">
            <a:off x="0" y="-88265"/>
            <a:ext cx="6754495" cy="5702300"/>
          </a:xfrm>
          <a:prstGeom prst="rect">
            <a:avLst/>
          </a:prstGeom>
        </p:spPr>
      </p:pic>
      <p:pic>
        <p:nvPicPr>
          <p:cNvPr id="12" name="图片 11" descr="ecd7ff8f7a92f2947bd2479e6c5a9a81"/>
          <p:cNvPicPr>
            <a:picLocks noChangeAspect="1"/>
          </p:cNvPicPr>
          <p:nvPr/>
        </p:nvPicPr>
        <p:blipFill>
          <a:blip r:embed="rId1">
            <a:lum bright="-12000"/>
          </a:blip>
          <a:stretch>
            <a:fillRect/>
          </a:stretch>
        </p:blipFill>
        <p:spPr>
          <a:xfrm>
            <a:off x="5450205" y="-88265"/>
            <a:ext cx="6755130" cy="5702300"/>
          </a:xfrm>
          <a:prstGeom prst="rect">
            <a:avLst/>
          </a:prstGeom>
        </p:spPr>
      </p:pic>
      <p:grpSp>
        <p:nvGrpSpPr>
          <p:cNvPr id="5" name="组合 4"/>
          <p:cNvGrpSpPr>
            <a:grpSpLocks noChangeAspect="1"/>
          </p:cNvGrpSpPr>
          <p:nvPr/>
        </p:nvGrpSpPr>
        <p:grpSpPr>
          <a:xfrm rot="0">
            <a:off x="635" y="-88900"/>
            <a:ext cx="12191365" cy="5701665"/>
            <a:chOff x="-4721" y="898"/>
            <a:chExt cx="21232" cy="9920"/>
          </a:xfrm>
        </p:grpSpPr>
        <p:pic>
          <p:nvPicPr>
            <p:cNvPr id="9" name="图片 8" descr="ecd7ff8f7a92f2947bd2479e6c5a9a81"/>
            <p:cNvPicPr>
              <a:picLocks noChangeAspect="1"/>
            </p:cNvPicPr>
            <p:nvPr>
              <p:custDataLst>
                <p:tags r:id="rId2"/>
              </p:custDataLst>
            </p:nvPr>
          </p:nvPicPr>
          <p:blipFill>
            <a:blip r:embed="rId1">
              <a:clrChange>
                <a:clrFrom>
                  <a:srgbClr val="D7F2EE">
                    <a:alpha val="100000"/>
                  </a:srgbClr>
                </a:clrFrom>
                <a:clrTo>
                  <a:srgbClr val="D7F2EE">
                    <a:alpha val="100000"/>
                    <a:alpha val="0"/>
                  </a:srgbClr>
                </a:clrTo>
              </a:clrChange>
              <a:lum bright="-18000"/>
            </a:blip>
            <a:stretch>
              <a:fillRect/>
            </a:stretch>
          </p:blipFill>
          <p:spPr>
            <a:xfrm>
              <a:off x="4761" y="898"/>
              <a:ext cx="11751" cy="9921"/>
            </a:xfrm>
            <a:prstGeom prst="rect">
              <a:avLst/>
            </a:prstGeom>
          </p:spPr>
        </p:pic>
        <p:pic>
          <p:nvPicPr>
            <p:cNvPr id="3" name="图片 2" descr="ecd7ff8f7a92f2947bd2479e6c5a9a81"/>
            <p:cNvPicPr>
              <a:picLocks noChangeAspect="1"/>
            </p:cNvPicPr>
            <p:nvPr>
              <p:custDataLst>
                <p:tags r:id="rId3"/>
              </p:custDataLst>
            </p:nvPr>
          </p:nvPicPr>
          <p:blipFill>
            <a:blip r:embed="rId1">
              <a:clrChange>
                <a:clrFrom>
                  <a:srgbClr val="D7F2EE">
                    <a:alpha val="100000"/>
                  </a:srgbClr>
                </a:clrFrom>
                <a:clrTo>
                  <a:srgbClr val="D7F2EE">
                    <a:alpha val="100000"/>
                    <a:alpha val="0"/>
                  </a:srgbClr>
                </a:clrTo>
              </a:clrChange>
              <a:lum bright="-18000"/>
            </a:blip>
            <a:stretch>
              <a:fillRect/>
            </a:stretch>
          </p:blipFill>
          <p:spPr>
            <a:xfrm flipH="1">
              <a:off x="-4721" y="898"/>
              <a:ext cx="11750" cy="9921"/>
            </a:xfrm>
            <a:prstGeom prst="rect">
              <a:avLst/>
            </a:prstGeom>
          </p:spPr>
        </p:pic>
      </p:grpSp>
      <p:sp>
        <p:nvSpPr>
          <p:cNvPr id="16" name="任意多边形 15"/>
          <p:cNvSpPr>
            <a:spLocks noChangeAspect="1"/>
          </p:cNvSpPr>
          <p:nvPr/>
        </p:nvSpPr>
        <p:spPr>
          <a:xfrm flipH="1">
            <a:off x="1753235" y="2594610"/>
            <a:ext cx="10475595" cy="2703195"/>
          </a:xfrm>
          <a:custGeom>
            <a:avLst/>
            <a:gdLst>
              <a:gd name="connsiteX0" fmla="*/ 29 w 16532"/>
              <a:gd name="connsiteY0" fmla="*/ 1450 h 7051"/>
              <a:gd name="connsiteX1" fmla="*/ 613 w 16532"/>
              <a:gd name="connsiteY1" fmla="*/ 1150 h 7051"/>
              <a:gd name="connsiteX2" fmla="*/ 1551 w 16532"/>
              <a:gd name="connsiteY2" fmla="*/ 501 h 7051"/>
              <a:gd name="connsiteX3" fmla="*/ 2664 w 16532"/>
              <a:gd name="connsiteY3" fmla="*/ 68 h 7051"/>
              <a:gd name="connsiteX4" fmla="*/ 3748 w 16532"/>
              <a:gd name="connsiteY4" fmla="*/ 594 h 7051"/>
              <a:gd name="connsiteX5" fmla="*/ 4413 w 16532"/>
              <a:gd name="connsiteY5" fmla="*/ 406 h 7051"/>
              <a:gd name="connsiteX6" fmla="*/ 4989 w 16532"/>
              <a:gd name="connsiteY6" fmla="*/ 443 h 7051"/>
              <a:gd name="connsiteX7" fmla="*/ 5517 w 16532"/>
              <a:gd name="connsiteY7" fmla="*/ 226 h 7051"/>
              <a:gd name="connsiteX8" fmla="*/ 6395 w 16532"/>
              <a:gd name="connsiteY8" fmla="*/ 707 h 7051"/>
              <a:gd name="connsiteX9" fmla="*/ 7824 w 16532"/>
              <a:gd name="connsiteY9" fmla="*/ 910 h 7051"/>
              <a:gd name="connsiteX10" fmla="*/ 9548 w 16532"/>
              <a:gd name="connsiteY10" fmla="*/ 1838 h 7051"/>
              <a:gd name="connsiteX11" fmla="*/ 10522 w 16532"/>
              <a:gd name="connsiteY11" fmla="*/ 2041 h 7051"/>
              <a:gd name="connsiteX12" fmla="*/ 11430 w 16532"/>
              <a:gd name="connsiteY12" fmla="*/ 2612 h 7051"/>
              <a:gd name="connsiteX13" fmla="*/ 12937 w 16532"/>
              <a:gd name="connsiteY13" fmla="*/ 2389 h 7051"/>
              <a:gd name="connsiteX14" fmla="*/ 13800 w 16532"/>
              <a:gd name="connsiteY14" fmla="*/ 2707 h 7051"/>
              <a:gd name="connsiteX15" fmla="*/ 15118 w 16532"/>
              <a:gd name="connsiteY15" fmla="*/ 2230 h 7051"/>
              <a:gd name="connsiteX16" fmla="*/ 16528 w 16532"/>
              <a:gd name="connsiteY16" fmla="*/ 2570 h 7051"/>
              <a:gd name="connsiteX17" fmla="*/ 16507 w 16532"/>
              <a:gd name="connsiteY17" fmla="*/ 7046 h 7051"/>
              <a:gd name="connsiteX18" fmla="*/ 6 w 16532"/>
              <a:gd name="connsiteY18" fmla="*/ 7052 h 7051"/>
              <a:gd name="connsiteX19" fmla="*/ 6 w 16532"/>
              <a:gd name="connsiteY19" fmla="*/ 1457 h 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33" h="7052">
                <a:moveTo>
                  <a:pt x="29" y="1450"/>
                </a:moveTo>
                <a:cubicBezTo>
                  <a:pt x="192" y="1374"/>
                  <a:pt x="180" y="1361"/>
                  <a:pt x="613" y="1150"/>
                </a:cubicBezTo>
                <a:cubicBezTo>
                  <a:pt x="1047" y="941"/>
                  <a:pt x="1107" y="1220"/>
                  <a:pt x="1551" y="501"/>
                </a:cubicBezTo>
                <a:cubicBezTo>
                  <a:pt x="1995" y="-217"/>
                  <a:pt x="2291" y="39"/>
                  <a:pt x="2664" y="68"/>
                </a:cubicBezTo>
                <a:cubicBezTo>
                  <a:pt x="3389" y="28"/>
                  <a:pt x="3327" y="504"/>
                  <a:pt x="3748" y="594"/>
                </a:cubicBezTo>
                <a:cubicBezTo>
                  <a:pt x="4169" y="685"/>
                  <a:pt x="4158" y="423"/>
                  <a:pt x="4413" y="406"/>
                </a:cubicBezTo>
                <a:cubicBezTo>
                  <a:pt x="4669" y="388"/>
                  <a:pt x="4756" y="481"/>
                  <a:pt x="4989" y="443"/>
                </a:cubicBezTo>
                <a:cubicBezTo>
                  <a:pt x="5222" y="404"/>
                  <a:pt x="5165" y="175"/>
                  <a:pt x="5517" y="226"/>
                </a:cubicBezTo>
                <a:cubicBezTo>
                  <a:pt x="5869" y="276"/>
                  <a:pt x="6082" y="538"/>
                  <a:pt x="6395" y="707"/>
                </a:cubicBezTo>
                <a:cubicBezTo>
                  <a:pt x="7028" y="1068"/>
                  <a:pt x="7127" y="382"/>
                  <a:pt x="7824" y="910"/>
                </a:cubicBezTo>
                <a:cubicBezTo>
                  <a:pt x="8849" y="1866"/>
                  <a:pt x="9077" y="934"/>
                  <a:pt x="9548" y="1838"/>
                </a:cubicBezTo>
                <a:cubicBezTo>
                  <a:pt x="9957" y="2371"/>
                  <a:pt x="10210" y="2363"/>
                  <a:pt x="10522" y="2041"/>
                </a:cubicBezTo>
                <a:cubicBezTo>
                  <a:pt x="10834" y="1719"/>
                  <a:pt x="11391" y="2162"/>
                  <a:pt x="11430" y="2612"/>
                </a:cubicBezTo>
                <a:cubicBezTo>
                  <a:pt x="11868" y="3252"/>
                  <a:pt x="12425" y="2251"/>
                  <a:pt x="12937" y="2389"/>
                </a:cubicBezTo>
                <a:cubicBezTo>
                  <a:pt x="13470" y="2586"/>
                  <a:pt x="13295" y="2494"/>
                  <a:pt x="13800" y="2707"/>
                </a:cubicBezTo>
                <a:cubicBezTo>
                  <a:pt x="14305" y="2920"/>
                  <a:pt x="14644" y="2218"/>
                  <a:pt x="15118" y="2230"/>
                </a:cubicBezTo>
                <a:cubicBezTo>
                  <a:pt x="15591" y="2241"/>
                  <a:pt x="15904" y="2490"/>
                  <a:pt x="16528" y="2570"/>
                </a:cubicBezTo>
                <a:cubicBezTo>
                  <a:pt x="16551" y="3614"/>
                  <a:pt x="16485" y="4772"/>
                  <a:pt x="16507" y="7046"/>
                </a:cubicBezTo>
                <a:cubicBezTo>
                  <a:pt x="10402" y="7046"/>
                  <a:pt x="5364" y="7035"/>
                  <a:pt x="6" y="7052"/>
                </a:cubicBezTo>
                <a:cubicBezTo>
                  <a:pt x="-3" y="3546"/>
                  <a:pt x="-1" y="3194"/>
                  <a:pt x="6" y="1457"/>
                </a:cubicBezTo>
              </a:path>
            </a:pathLst>
          </a:custGeom>
          <a:solidFill>
            <a:srgbClr val="9FD1B7">
              <a:alpha val="4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3810" y="2240915"/>
            <a:ext cx="12295505" cy="4617720"/>
          </a:xfrm>
          <a:custGeom>
            <a:avLst/>
            <a:gdLst>
              <a:gd name="connsiteX0" fmla="*/ 27 w 19362"/>
              <a:gd name="connsiteY0" fmla="*/ 1248 h 7294"/>
              <a:gd name="connsiteX1" fmla="*/ 544 w 19362"/>
              <a:gd name="connsiteY1" fmla="*/ 999 h 7294"/>
              <a:gd name="connsiteX2" fmla="*/ 1375 w 19362"/>
              <a:gd name="connsiteY2" fmla="*/ 458 h 7294"/>
              <a:gd name="connsiteX3" fmla="*/ 2419 w 19362"/>
              <a:gd name="connsiteY3" fmla="*/ 35 h 7294"/>
              <a:gd name="connsiteX4" fmla="*/ 3320 w 19362"/>
              <a:gd name="connsiteY4" fmla="*/ 536 h 7294"/>
              <a:gd name="connsiteX5" fmla="*/ 3910 w 19362"/>
              <a:gd name="connsiteY5" fmla="*/ 378 h 7294"/>
              <a:gd name="connsiteX6" fmla="*/ 4419 w 19362"/>
              <a:gd name="connsiteY6" fmla="*/ 409 h 7294"/>
              <a:gd name="connsiteX7" fmla="*/ 4886 w 19362"/>
              <a:gd name="connsiteY7" fmla="*/ 228 h 7294"/>
              <a:gd name="connsiteX8" fmla="*/ 5495 w 19362"/>
              <a:gd name="connsiteY8" fmla="*/ 463 h 7294"/>
              <a:gd name="connsiteX9" fmla="*/ 6931 w 19362"/>
              <a:gd name="connsiteY9" fmla="*/ 799 h 7294"/>
              <a:gd name="connsiteX10" fmla="*/ 8660 w 19362"/>
              <a:gd name="connsiteY10" fmla="*/ 1634 h 7294"/>
              <a:gd name="connsiteX11" fmla="*/ 9609 w 19362"/>
              <a:gd name="connsiteY11" fmla="*/ 1753 h 7294"/>
              <a:gd name="connsiteX12" fmla="*/ 10537 w 19362"/>
              <a:gd name="connsiteY12" fmla="*/ 2284 h 7294"/>
              <a:gd name="connsiteX13" fmla="*/ 11211 w 19362"/>
              <a:gd name="connsiteY13" fmla="*/ 2427 h 7294"/>
              <a:gd name="connsiteX14" fmla="*/ 12260 w 19362"/>
              <a:gd name="connsiteY14" fmla="*/ 2765 h 7294"/>
              <a:gd name="connsiteX15" fmla="*/ 12886 w 19362"/>
              <a:gd name="connsiteY15" fmla="*/ 3341 h 7294"/>
              <a:gd name="connsiteX16" fmla="*/ 13555 w 19362"/>
              <a:gd name="connsiteY16" fmla="*/ 3138 h 7294"/>
              <a:gd name="connsiteX17" fmla="*/ 14509 w 19362"/>
              <a:gd name="connsiteY17" fmla="*/ 3572 h 7294"/>
              <a:gd name="connsiteX18" fmla="*/ 15428 w 19362"/>
              <a:gd name="connsiteY18" fmla="*/ 3987 h 7294"/>
              <a:gd name="connsiteX19" fmla="*/ 17103 w 19362"/>
              <a:gd name="connsiteY19" fmla="*/ 3681 h 7294"/>
              <a:gd name="connsiteX20" fmla="*/ 18843 w 19362"/>
              <a:gd name="connsiteY20" fmla="*/ 3200 h 7294"/>
              <a:gd name="connsiteX21" fmla="*/ 19329 w 19362"/>
              <a:gd name="connsiteY21" fmla="*/ 3054 h 7294"/>
              <a:gd name="connsiteX22" fmla="*/ 19358 w 19362"/>
              <a:gd name="connsiteY22" fmla="*/ 7274 h 7294"/>
              <a:gd name="connsiteX23" fmla="*/ 4 w 19362"/>
              <a:gd name="connsiteY23" fmla="*/ 7294 h 7294"/>
              <a:gd name="connsiteX24" fmla="*/ 7 w 19362"/>
              <a:gd name="connsiteY24" fmla="*/ 1255 h 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363" h="7294">
                <a:moveTo>
                  <a:pt x="27" y="1248"/>
                </a:moveTo>
                <a:cubicBezTo>
                  <a:pt x="171" y="1185"/>
                  <a:pt x="160" y="1174"/>
                  <a:pt x="544" y="999"/>
                </a:cubicBezTo>
                <a:cubicBezTo>
                  <a:pt x="929" y="824"/>
                  <a:pt x="982" y="1058"/>
                  <a:pt x="1375" y="458"/>
                </a:cubicBezTo>
                <a:cubicBezTo>
                  <a:pt x="1768" y="-141"/>
                  <a:pt x="2089" y="10"/>
                  <a:pt x="2419" y="35"/>
                </a:cubicBezTo>
                <a:cubicBezTo>
                  <a:pt x="3061" y="1"/>
                  <a:pt x="2947" y="460"/>
                  <a:pt x="3320" y="536"/>
                </a:cubicBezTo>
                <a:cubicBezTo>
                  <a:pt x="3693" y="612"/>
                  <a:pt x="3683" y="392"/>
                  <a:pt x="3910" y="378"/>
                </a:cubicBezTo>
                <a:cubicBezTo>
                  <a:pt x="4135" y="364"/>
                  <a:pt x="4213" y="441"/>
                  <a:pt x="4419" y="409"/>
                </a:cubicBezTo>
                <a:cubicBezTo>
                  <a:pt x="4626" y="376"/>
                  <a:pt x="4575" y="186"/>
                  <a:pt x="4886" y="228"/>
                </a:cubicBezTo>
                <a:cubicBezTo>
                  <a:pt x="5198" y="270"/>
                  <a:pt x="5218" y="322"/>
                  <a:pt x="5495" y="463"/>
                </a:cubicBezTo>
                <a:cubicBezTo>
                  <a:pt x="6055" y="763"/>
                  <a:pt x="6312" y="358"/>
                  <a:pt x="6931" y="799"/>
                </a:cubicBezTo>
                <a:cubicBezTo>
                  <a:pt x="7935" y="1562"/>
                  <a:pt x="8352" y="1109"/>
                  <a:pt x="8660" y="1634"/>
                </a:cubicBezTo>
                <a:cubicBezTo>
                  <a:pt x="9022" y="2078"/>
                  <a:pt x="9333" y="2022"/>
                  <a:pt x="9609" y="1753"/>
                </a:cubicBezTo>
                <a:cubicBezTo>
                  <a:pt x="9885" y="1485"/>
                  <a:pt x="10493" y="1873"/>
                  <a:pt x="10537" y="2284"/>
                </a:cubicBezTo>
                <a:cubicBezTo>
                  <a:pt x="10564" y="2478"/>
                  <a:pt x="10856" y="2860"/>
                  <a:pt x="11211" y="2427"/>
                </a:cubicBezTo>
                <a:cubicBezTo>
                  <a:pt x="11567" y="1995"/>
                  <a:pt x="11806" y="2649"/>
                  <a:pt x="12260" y="2765"/>
                </a:cubicBezTo>
                <a:cubicBezTo>
                  <a:pt x="12732" y="2929"/>
                  <a:pt x="12438" y="3164"/>
                  <a:pt x="12886" y="3341"/>
                </a:cubicBezTo>
                <a:cubicBezTo>
                  <a:pt x="13333" y="3521"/>
                  <a:pt x="13136" y="3129"/>
                  <a:pt x="13555" y="3138"/>
                </a:cubicBezTo>
                <a:cubicBezTo>
                  <a:pt x="13974" y="3146"/>
                  <a:pt x="13955" y="3505"/>
                  <a:pt x="14509" y="3572"/>
                </a:cubicBezTo>
                <a:cubicBezTo>
                  <a:pt x="14651" y="3597"/>
                  <a:pt x="14972" y="4406"/>
                  <a:pt x="15428" y="3987"/>
                </a:cubicBezTo>
                <a:cubicBezTo>
                  <a:pt x="15988" y="3358"/>
                  <a:pt x="16631" y="4190"/>
                  <a:pt x="17103" y="3681"/>
                </a:cubicBezTo>
                <a:cubicBezTo>
                  <a:pt x="17746" y="3035"/>
                  <a:pt x="18072" y="3960"/>
                  <a:pt x="18843" y="3200"/>
                </a:cubicBezTo>
                <a:cubicBezTo>
                  <a:pt x="19045" y="3045"/>
                  <a:pt x="19320" y="3047"/>
                  <a:pt x="19329" y="3054"/>
                </a:cubicBezTo>
                <a:cubicBezTo>
                  <a:pt x="19337" y="3869"/>
                  <a:pt x="19376" y="5353"/>
                  <a:pt x="19358" y="7274"/>
                </a:cubicBezTo>
                <a:cubicBezTo>
                  <a:pt x="13952" y="7274"/>
                  <a:pt x="4748" y="7279"/>
                  <a:pt x="4" y="7294"/>
                </a:cubicBezTo>
                <a:cubicBezTo>
                  <a:pt x="-4" y="4371"/>
                  <a:pt x="1" y="2702"/>
                  <a:pt x="7" y="1255"/>
                </a:cubicBezTo>
              </a:path>
            </a:pathLst>
          </a:custGeom>
          <a:solidFill>
            <a:schemeClr val="bg1"/>
          </a:solidFill>
          <a:ln>
            <a:noFill/>
          </a:ln>
          <a:effectLst>
            <a:outerShdw blurRad="2794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a:spLocks noChangeAspect="1"/>
          </p:cNvSpPr>
          <p:nvPr/>
        </p:nvSpPr>
        <p:spPr>
          <a:xfrm>
            <a:off x="1270" y="5132818"/>
            <a:ext cx="2742541" cy="1727685"/>
          </a:xfrm>
          <a:custGeom>
            <a:avLst/>
            <a:gdLst>
              <a:gd name="connsiteX0" fmla="*/ 0 w 4318"/>
              <a:gd name="connsiteY0" fmla="*/ 86 h 2720"/>
              <a:gd name="connsiteX1" fmla="*/ 1540 w 4318"/>
              <a:gd name="connsiteY1" fmla="*/ 58 h 2720"/>
              <a:gd name="connsiteX2" fmla="*/ 3619 w 4318"/>
              <a:gd name="connsiteY2" fmla="*/ 949 h 2720"/>
              <a:gd name="connsiteX3" fmla="*/ 4278 w 4318"/>
              <a:gd name="connsiteY3" fmla="*/ 2706 h 2720"/>
              <a:gd name="connsiteX4" fmla="*/ 1 w 4318"/>
              <a:gd name="connsiteY4" fmla="*/ 2720 h 2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 h="2721">
                <a:moveTo>
                  <a:pt x="0" y="86"/>
                </a:moveTo>
                <a:cubicBezTo>
                  <a:pt x="175" y="39"/>
                  <a:pt x="862" y="-65"/>
                  <a:pt x="1540" y="58"/>
                </a:cubicBezTo>
                <a:cubicBezTo>
                  <a:pt x="2217" y="181"/>
                  <a:pt x="2980" y="424"/>
                  <a:pt x="3619" y="949"/>
                </a:cubicBezTo>
                <a:cubicBezTo>
                  <a:pt x="4258" y="1473"/>
                  <a:pt x="4403" y="2083"/>
                  <a:pt x="4278" y="2706"/>
                </a:cubicBezTo>
                <a:cubicBezTo>
                  <a:pt x="3159" y="2713"/>
                  <a:pt x="886" y="2724"/>
                  <a:pt x="1" y="2720"/>
                </a:cubicBezTo>
              </a:path>
            </a:pathLst>
          </a:custGeom>
          <a:solidFill>
            <a:srgbClr val="9FD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521335" y="3197225"/>
            <a:ext cx="4276725" cy="1753235"/>
          </a:xfrm>
          <a:prstGeom prst="rect">
            <a:avLst/>
          </a:prstGeom>
          <a:noFill/>
        </p:spPr>
        <p:txBody>
          <a:bodyPr wrap="square" rtlCol="0">
            <a:spAutoFit/>
          </a:bodyPr>
          <a:p>
            <a:pPr algn="dist"/>
            <a:r>
              <a:rPr sz="3600">
                <a:latin typeface="Arial Unicode MS" panose="020B0604020202020204" charset="-122"/>
                <a:ea typeface="Arial Unicode MS" panose="020B0604020202020204" charset="-122"/>
                <a:sym typeface="+mn-ea"/>
              </a:rPr>
              <a:t>全球及我国碳排放核算体系构建</a:t>
            </a:r>
            <a:endParaRPr sz="3600" b="1" i="0">
              <a:solidFill>
                <a:srgbClr val="000000"/>
              </a:solidFill>
              <a:latin typeface="微软雅黑" panose="020B0503020204020204" pitchFamily="34" charset="-122"/>
            </a:endParaRPr>
          </a:p>
          <a:p>
            <a:pPr algn="dist"/>
            <a:endParaRPr lang="en-US" altLang="zh-CN" sz="3600">
              <a:latin typeface="Arial Unicode MS" panose="020B0604020202020204" charset="-122"/>
              <a:ea typeface="Arial Unicode MS" panose="020B0604020202020204" charset="-122"/>
            </a:endParaRPr>
          </a:p>
        </p:txBody>
      </p:sp>
      <p:sp>
        <p:nvSpPr>
          <p:cNvPr id="19" name="文本框 18"/>
          <p:cNvSpPr txBox="1"/>
          <p:nvPr/>
        </p:nvSpPr>
        <p:spPr>
          <a:xfrm>
            <a:off x="424180" y="4500880"/>
            <a:ext cx="3154680" cy="700405"/>
          </a:xfrm>
          <a:prstGeom prst="rect">
            <a:avLst/>
          </a:prstGeom>
          <a:noFill/>
        </p:spPr>
        <p:txBody>
          <a:bodyPr wrap="none" rtlCol="0">
            <a:spAutoFit/>
          </a:bodyPr>
          <a:p>
            <a:pPr algn="l">
              <a:lnSpc>
                <a:spcPct val="110000"/>
              </a:lnSpc>
            </a:pPr>
            <a:r>
              <a:rPr lang="zh-CN" altLang="en-US">
                <a:solidFill>
                  <a:schemeClr val="tx1">
                    <a:lumMod val="75000"/>
                    <a:lumOff val="25000"/>
                  </a:schemeClr>
                </a:solidFill>
                <a:latin typeface="Arial Unicode MS" panose="020B0604020202020204" charset="-122"/>
                <a:ea typeface="Arial Unicode MS" panose="020B0604020202020204" charset="-122"/>
                <a:sym typeface="+mn-ea"/>
              </a:rPr>
              <a:t>应对气候变化，推进低碳转型</a:t>
            </a:r>
            <a:endParaRPr b="1" i="0">
              <a:solidFill>
                <a:srgbClr val="0CBE7C"/>
              </a:solidFill>
              <a:latin typeface="微软雅黑" panose="020B0503020204020204" pitchFamily="34" charset="-122"/>
            </a:endParaRPr>
          </a:p>
          <a:p>
            <a:pPr algn="l">
              <a:lnSpc>
                <a:spcPct val="110000"/>
              </a:lnSpc>
            </a:pPr>
            <a:endParaRPr lang="zh-CN" altLang="en-US">
              <a:solidFill>
                <a:schemeClr val="tx1">
                  <a:lumMod val="75000"/>
                  <a:lumOff val="25000"/>
                </a:schemeClr>
              </a:solidFill>
              <a:latin typeface="Arial Unicode MS" panose="020B0604020202020204" charset="-122"/>
              <a:ea typeface="Arial Unicode MS" panose="020B0604020202020204" charset="-122"/>
            </a:endParaRPr>
          </a:p>
        </p:txBody>
      </p:sp>
      <p:grpSp>
        <p:nvGrpSpPr>
          <p:cNvPr id="26" name="组合 25"/>
          <p:cNvGrpSpPr>
            <a:grpSpLocks noChangeAspect="1"/>
          </p:cNvGrpSpPr>
          <p:nvPr/>
        </p:nvGrpSpPr>
        <p:grpSpPr>
          <a:xfrm>
            <a:off x="521335" y="5294202"/>
            <a:ext cx="468217" cy="468217"/>
            <a:chOff x="10006" y="8387"/>
            <a:chExt cx="850" cy="850"/>
          </a:xfrm>
        </p:grpSpPr>
        <p:sp>
          <p:nvSpPr>
            <p:cNvPr id="25" name="椭圆 24"/>
            <p:cNvSpPr/>
            <p:nvPr/>
          </p:nvSpPr>
          <p:spPr>
            <a:xfrm>
              <a:off x="10006" y="8387"/>
              <a:ext cx="850" cy="850"/>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descr="resource"/>
            <p:cNvPicPr>
              <a:picLocks noChangeAspect="1"/>
            </p:cNvPicPr>
            <p:nvPr/>
          </p:nvPicPr>
          <p:blipFill>
            <a:blip r:embed="rId4">
              <a:extLst>
                <a:ext uri="{96DAC541-7B7A-43D3-8B79-37D633B846F1}">
                  <asvg:svgBlip xmlns:asvg="http://schemas.microsoft.com/office/drawing/2016/SVG/main" r:embed="rId5"/>
                </a:ext>
              </a:extLst>
            </a:blip>
            <a:srcRect t="-5882" b="5882"/>
            <a:stretch>
              <a:fillRect/>
            </a:stretch>
          </p:blipFill>
          <p:spPr>
            <a:xfrm>
              <a:off x="10104" y="8486"/>
              <a:ext cx="654" cy="654"/>
            </a:xfrm>
            <a:prstGeom prst="ellipse">
              <a:avLst/>
            </a:prstGeom>
          </p:spPr>
        </p:pic>
      </p:grpSp>
      <p:grpSp>
        <p:nvGrpSpPr>
          <p:cNvPr id="28" name="组合 27"/>
          <p:cNvGrpSpPr/>
          <p:nvPr/>
        </p:nvGrpSpPr>
        <p:grpSpPr>
          <a:xfrm>
            <a:off x="1566767" y="5294630"/>
            <a:ext cx="467360" cy="467360"/>
            <a:chOff x="3315" y="8737"/>
            <a:chExt cx="736" cy="736"/>
          </a:xfrm>
        </p:grpSpPr>
        <p:sp>
          <p:nvSpPr>
            <p:cNvPr id="27" name="椭圆 26"/>
            <p:cNvSpPr/>
            <p:nvPr/>
          </p:nvSpPr>
          <p:spPr>
            <a:xfrm>
              <a:off x="3315" y="8737"/>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resourc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57" y="8878"/>
              <a:ext cx="454" cy="454"/>
            </a:xfrm>
            <a:prstGeom prst="rect">
              <a:avLst/>
            </a:prstGeom>
          </p:spPr>
        </p:pic>
      </p:grpSp>
      <p:grpSp>
        <p:nvGrpSpPr>
          <p:cNvPr id="32" name="组合 31"/>
          <p:cNvGrpSpPr/>
          <p:nvPr/>
        </p:nvGrpSpPr>
        <p:grpSpPr>
          <a:xfrm>
            <a:off x="2611342" y="5294630"/>
            <a:ext cx="467360" cy="467360"/>
            <a:chOff x="4205" y="9429"/>
            <a:chExt cx="736" cy="736"/>
          </a:xfrm>
        </p:grpSpPr>
        <p:sp>
          <p:nvSpPr>
            <p:cNvPr id="29" name="椭圆 28"/>
            <p:cNvSpPr/>
            <p:nvPr/>
          </p:nvSpPr>
          <p:spPr>
            <a:xfrm>
              <a:off x="4205" y="94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resource"/>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6" y="9571"/>
              <a:ext cx="454" cy="454"/>
            </a:xfrm>
            <a:prstGeom prst="rect">
              <a:avLst/>
            </a:prstGeom>
          </p:spPr>
        </p:pic>
      </p:grpSp>
      <p:grpSp>
        <p:nvGrpSpPr>
          <p:cNvPr id="33" name="组合 32"/>
          <p:cNvGrpSpPr/>
          <p:nvPr/>
        </p:nvGrpSpPr>
        <p:grpSpPr>
          <a:xfrm>
            <a:off x="3655917" y="5294630"/>
            <a:ext cx="467360" cy="467360"/>
            <a:chOff x="4999" y="9529"/>
            <a:chExt cx="736" cy="736"/>
          </a:xfrm>
        </p:grpSpPr>
        <p:sp>
          <p:nvSpPr>
            <p:cNvPr id="30" name="椭圆 29"/>
            <p:cNvSpPr/>
            <p:nvPr/>
          </p:nvSpPr>
          <p:spPr>
            <a:xfrm>
              <a:off x="4999"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 name="图片 22" descr="resource"/>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13" y="9643"/>
              <a:ext cx="510" cy="510"/>
            </a:xfrm>
            <a:prstGeom prst="rect">
              <a:avLst/>
            </a:prstGeom>
          </p:spPr>
        </p:pic>
      </p:grpSp>
      <p:grpSp>
        <p:nvGrpSpPr>
          <p:cNvPr id="34" name="组合 33"/>
          <p:cNvGrpSpPr/>
          <p:nvPr/>
        </p:nvGrpSpPr>
        <p:grpSpPr>
          <a:xfrm>
            <a:off x="4700492" y="5294630"/>
            <a:ext cx="467360" cy="467360"/>
            <a:chOff x="5736" y="9529"/>
            <a:chExt cx="736" cy="736"/>
          </a:xfrm>
        </p:grpSpPr>
        <p:sp>
          <p:nvSpPr>
            <p:cNvPr id="31" name="椭圆 30"/>
            <p:cNvSpPr/>
            <p:nvPr/>
          </p:nvSpPr>
          <p:spPr>
            <a:xfrm>
              <a:off x="5736"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descr="resourc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50" y="9643"/>
              <a:ext cx="510" cy="510"/>
            </a:xfrm>
            <a:prstGeom prst="rect">
              <a:avLst/>
            </a:prstGeom>
          </p:spPr>
        </p:pic>
      </p:grpSp>
      <p:cxnSp>
        <p:nvCxnSpPr>
          <p:cNvPr id="35" name="直接连接符 34"/>
          <p:cNvCxnSpPr/>
          <p:nvPr/>
        </p:nvCxnSpPr>
        <p:spPr>
          <a:xfrm flipV="1">
            <a:off x="521335" y="4396105"/>
            <a:ext cx="7164000"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任意多边形 35"/>
          <p:cNvSpPr/>
          <p:nvPr/>
        </p:nvSpPr>
        <p:spPr>
          <a:xfrm>
            <a:off x="7980680" y="5706745"/>
            <a:ext cx="4298315" cy="1152525"/>
          </a:xfrm>
          <a:custGeom>
            <a:avLst/>
            <a:gdLst>
              <a:gd name="connsiteX0" fmla="*/ 5339 w 5344"/>
              <a:gd name="connsiteY0" fmla="*/ 1815 h 1815"/>
              <a:gd name="connsiteX1" fmla="*/ 5344 w 5344"/>
              <a:gd name="connsiteY1" fmla="*/ 419 h 1815"/>
              <a:gd name="connsiteX2" fmla="*/ 3013 w 5344"/>
              <a:gd name="connsiteY2" fmla="*/ 271 h 1815"/>
              <a:gd name="connsiteX3" fmla="*/ 324 w 5344"/>
              <a:gd name="connsiteY3" fmla="*/ 1577 h 1815"/>
              <a:gd name="connsiteX4" fmla="*/ 0 w 5344"/>
              <a:gd name="connsiteY4" fmla="*/ 1811 h 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 h="1815">
                <a:moveTo>
                  <a:pt x="5339" y="1815"/>
                </a:moveTo>
                <a:cubicBezTo>
                  <a:pt x="5339" y="1500"/>
                  <a:pt x="5342" y="1041"/>
                  <a:pt x="5344" y="419"/>
                </a:cubicBezTo>
                <a:cubicBezTo>
                  <a:pt x="4713" y="140"/>
                  <a:pt x="3776" y="-284"/>
                  <a:pt x="3013" y="271"/>
                </a:cubicBezTo>
                <a:cubicBezTo>
                  <a:pt x="2283" y="921"/>
                  <a:pt x="730" y="1016"/>
                  <a:pt x="324" y="1577"/>
                </a:cubicBezTo>
                <a:cubicBezTo>
                  <a:pt x="106" y="1731"/>
                  <a:pt x="132" y="1656"/>
                  <a:pt x="0" y="1811"/>
                </a:cubicBezTo>
              </a:path>
            </a:pathLst>
          </a:custGeom>
          <a:solidFill>
            <a:srgbClr val="B8D3CF"/>
          </a:solidFill>
          <a:ln>
            <a:solidFill>
              <a:srgbClr val="B8D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562600" y="5255895"/>
            <a:ext cx="6096000" cy="506730"/>
          </a:xfrm>
          <a:prstGeom prst="rect">
            <a:avLst/>
          </a:prstGeom>
          <a:noFill/>
        </p:spPr>
        <p:txBody>
          <a:bodyPr wrap="square" rtlCol="0" anchor="t">
            <a:spAutoFit/>
          </a:bodyPr>
          <a:p>
            <a:pPr algn="ctr">
              <a:lnSpc>
                <a:spcPct val="150000"/>
              </a:lnSpc>
            </a:pPr>
            <a:r>
              <a:rPr sz="1800">
                <a:solidFill>
                  <a:srgbClr val="000000"/>
                </a:solidFill>
                <a:latin typeface="微软雅黑" panose="020B0503020204020204" pitchFamily="34" charset="-122"/>
                <a:sym typeface="+mn-ea"/>
              </a:rPr>
              <a:t>汇报人：董树诚，胡枫，方子成</a:t>
            </a:r>
            <a:endParaRPr lang="zh-CN" altLang="en-US" sz="1575">
              <a:solidFill>
                <a:srgbClr val="000000"/>
              </a:solidFill>
              <a:latin typeface="微软雅黑" panose="020B0503020204020204" pitchFamily="34" charset="-122"/>
              <a:sym typeface="+mn-ea"/>
            </a:endParaRPr>
          </a:p>
        </p:txBody>
      </p:sp>
      <p:sp>
        <p:nvSpPr>
          <p:cNvPr id="4" name="文本框 3"/>
          <p:cNvSpPr txBox="1"/>
          <p:nvPr/>
        </p:nvSpPr>
        <p:spPr>
          <a:xfrm>
            <a:off x="7214235" y="5762625"/>
            <a:ext cx="2792730" cy="363855"/>
          </a:xfrm>
          <a:prstGeom prst="rect">
            <a:avLst/>
          </a:prstGeom>
          <a:noFill/>
        </p:spPr>
        <p:txBody>
          <a:bodyPr wrap="square" rtlCol="0">
            <a:noAutofit/>
          </a:bodyPr>
          <a:p>
            <a:r>
              <a:rPr>
                <a:solidFill>
                  <a:srgbClr val="000000"/>
                </a:solidFill>
                <a:latin typeface="微软雅黑" panose="020B0503020204020204" pitchFamily="34" charset="-122"/>
                <a:sym typeface="+mn-ea"/>
              </a:rPr>
              <a:t>汇报时间: 2024/03/2</a:t>
            </a:r>
            <a:r>
              <a:rPr lang="en-US">
                <a:solidFill>
                  <a:srgbClr val="000000"/>
                </a:solidFill>
                <a:latin typeface="微软雅黑" panose="020B0503020204020204" pitchFamily="34" charset="-122"/>
                <a:sym typeface="+mn-ea"/>
              </a:rPr>
              <a:t>6</a:t>
            </a:r>
            <a:endParaRPr b="0" i="0">
              <a:solidFill>
                <a:srgbClr val="000000"/>
              </a:solidFill>
              <a:latin typeface="微软雅黑" panose="020B0503020204020204" pitchFamily="34" charset="-122"/>
            </a:endParaRPr>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52429" y="3986304"/>
            <a:ext cx="24530050" cy="4760235"/>
          </a:xfrm>
          <a:custGeom>
            <a:avLst/>
            <a:gdLst>
              <a:gd name="connsiteX0" fmla="*/ 0 w 38630"/>
              <a:gd name="connsiteY0" fmla="*/ 527 h 7496"/>
              <a:gd name="connsiteX1" fmla="*/ 5200 w 38630"/>
              <a:gd name="connsiteY1" fmla="*/ 247 h 7496"/>
              <a:gd name="connsiteX2" fmla="*/ 11817 w 38630"/>
              <a:gd name="connsiteY2" fmla="*/ 993 h 7496"/>
              <a:gd name="connsiteX3" fmla="*/ 20498 w 38630"/>
              <a:gd name="connsiteY3" fmla="*/ 3 h 7496"/>
              <a:gd name="connsiteX4" fmla="*/ 27954 w 38630"/>
              <a:gd name="connsiteY4" fmla="*/ 813 h 7496"/>
              <a:gd name="connsiteX5" fmla="*/ 34208 w 38630"/>
              <a:gd name="connsiteY5" fmla="*/ 63 h 7496"/>
              <a:gd name="connsiteX6" fmla="*/ 38594 w 38630"/>
              <a:gd name="connsiteY6" fmla="*/ 295 h 7496"/>
              <a:gd name="connsiteX7" fmla="*/ 38630 w 38630"/>
              <a:gd name="connsiteY7" fmla="*/ 7490 h 7496"/>
              <a:gd name="connsiteX8" fmla="*/ 43 w 38630"/>
              <a:gd name="connsiteY8" fmla="*/ 7422 h 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30" h="7496">
                <a:moveTo>
                  <a:pt x="0" y="527"/>
                </a:moveTo>
                <a:cubicBezTo>
                  <a:pt x="840" y="427"/>
                  <a:pt x="3357" y="39"/>
                  <a:pt x="5200" y="247"/>
                </a:cubicBezTo>
                <a:cubicBezTo>
                  <a:pt x="7043" y="455"/>
                  <a:pt x="9198" y="1046"/>
                  <a:pt x="11817" y="993"/>
                </a:cubicBezTo>
                <a:cubicBezTo>
                  <a:pt x="14110" y="918"/>
                  <a:pt x="17611" y="218"/>
                  <a:pt x="20498" y="3"/>
                </a:cubicBezTo>
                <a:cubicBezTo>
                  <a:pt x="23728" y="-52"/>
                  <a:pt x="25734" y="812"/>
                  <a:pt x="27954" y="813"/>
                </a:cubicBezTo>
                <a:cubicBezTo>
                  <a:pt x="30174" y="814"/>
                  <a:pt x="31559" y="63"/>
                  <a:pt x="34208" y="63"/>
                </a:cubicBezTo>
                <a:cubicBezTo>
                  <a:pt x="36857" y="63"/>
                  <a:pt x="36930" y="115"/>
                  <a:pt x="38594" y="295"/>
                </a:cubicBezTo>
                <a:cubicBezTo>
                  <a:pt x="38610" y="4435"/>
                  <a:pt x="38627" y="3048"/>
                  <a:pt x="38630" y="7490"/>
                </a:cubicBezTo>
                <a:cubicBezTo>
                  <a:pt x="33786" y="7520"/>
                  <a:pt x="4862" y="7444"/>
                  <a:pt x="43" y="7422"/>
                </a:cubicBezTo>
              </a:path>
            </a:pathLst>
          </a:custGeom>
          <a:solidFill>
            <a:srgbClr val="9AB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1"/>
            </p:custDataLst>
          </p:nvPr>
        </p:nvSpPr>
        <p:spPr>
          <a:xfrm>
            <a:off x="380365" y="4467860"/>
            <a:ext cx="2457450" cy="1433830"/>
          </a:xfrm>
          <a:prstGeom prst="rect">
            <a:avLst/>
          </a:prstGeom>
          <a:noFill/>
        </p:spPr>
        <p:txBody>
          <a:bodyPr wrap="square" rtlCol="0">
            <a:noAutofit/>
          </a:bodyPr>
          <a:p>
            <a:pPr algn="l">
              <a:lnSpc>
                <a:spcPct val="100000"/>
              </a:lnSpc>
            </a:pPr>
            <a:r>
              <a:rPr lang="zh-CN" altLang="en-US" sz="1500" dirty="0">
                <a:solidFill>
                  <a:schemeClr val="tx1"/>
                </a:solidFill>
                <a:sym typeface="Arial" panose="020B0604020202020204" pitchFamily="34" charset="0"/>
              </a:rPr>
              <a:t>美国国家温室气体清单主要由环境保护署（EPA）牵头编制，EPA建立了相对稳定的编制团队，各行业专家在EPA领导下工作，并按年向联合国提交清单</a:t>
            </a:r>
            <a:endParaRPr lang="zh-CN" altLang="en-US" sz="1500" dirty="0">
              <a:solidFill>
                <a:schemeClr val="tx1"/>
              </a:solidFill>
              <a:sym typeface="Arial" panose="020B0604020202020204" pitchFamily="34" charset="0"/>
            </a:endParaRPr>
          </a:p>
        </p:txBody>
      </p:sp>
      <p:sp>
        <p:nvSpPr>
          <p:cNvPr id="21" name="椭圆 20"/>
          <p:cNvSpPr/>
          <p:nvPr/>
        </p:nvSpPr>
        <p:spPr>
          <a:xfrm>
            <a:off x="1518920" y="4018915"/>
            <a:ext cx="180000" cy="180000"/>
          </a:xfrm>
          <a:prstGeom prst="ellipse">
            <a:avLst/>
          </a:prstGeom>
          <a:solidFill>
            <a:schemeClr val="bg1"/>
          </a:solidFill>
          <a:ln w="28575">
            <a:solidFill>
              <a:srgbClr val="407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圆角矩形标注 29"/>
          <p:cNvSpPr/>
          <p:nvPr/>
        </p:nvSpPr>
        <p:spPr bwMode="auto">
          <a:xfrm>
            <a:off x="785495" y="2552065"/>
            <a:ext cx="1647190" cy="1011555"/>
          </a:xfrm>
          <a:prstGeom prst="wedgeRoundRectCallout">
            <a:avLst>
              <a:gd name="adj1" fmla="val -13801"/>
              <a:gd name="adj2" fmla="val 67083"/>
              <a:gd name="adj3" fmla="val 16667"/>
            </a:avLst>
          </a:prstGeom>
          <a:solidFill>
            <a:srgbClr val="9ABCB1"/>
          </a:solidFill>
          <a:ln>
            <a:noFill/>
          </a:ln>
        </p:spPr>
        <p:txBody>
          <a:bodyPr wrap="none" lIns="0" tIns="323850" rtlCol="0" anchor="t">
            <a:noAutofit/>
          </a:bodyPr>
          <a:lstStyle>
            <a:lvl1pPr>
              <a:lnSpc>
                <a:spcPct val="90000"/>
              </a:lnSpc>
              <a:spcBef>
                <a:spcPts val="750"/>
              </a:spcBef>
              <a:buFont typeface="Arial" panose="020B0604020202020204" pitchFamily="34" charset="0"/>
              <a:buChar char="•"/>
              <a:defRPr sz="2100">
                <a:solidFill>
                  <a:srgbClr val="FFFFFF"/>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375"/>
              </a:spcBef>
              <a:buFont typeface="Arial" panose="020B0604020202020204" pitchFamily="34" charset="0"/>
              <a:buChar char="•"/>
              <a:defRPr>
                <a:solidFill>
                  <a:srgbClr val="FFFFFF"/>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375"/>
              </a:spcBef>
              <a:buFont typeface="Arial" panose="020B0604020202020204" pitchFamily="34" charset="0"/>
              <a:buChar char="•"/>
              <a:defRPr sz="1500">
                <a:solidFill>
                  <a:srgbClr val="FFFFFF"/>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9pPr>
          </a:lstStyle>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核算机制</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p:txBody>
      </p:sp>
      <p:sp>
        <p:nvSpPr>
          <p:cNvPr id="8" name="文本框 7"/>
          <p:cNvSpPr txBox="1"/>
          <p:nvPr>
            <p:custDataLst>
              <p:tags r:id="rId2"/>
            </p:custDataLst>
          </p:nvPr>
        </p:nvSpPr>
        <p:spPr>
          <a:xfrm>
            <a:off x="3237230" y="4704715"/>
            <a:ext cx="2457450" cy="1433830"/>
          </a:xfrm>
          <a:prstGeom prst="rect">
            <a:avLst/>
          </a:prstGeom>
          <a:noFill/>
        </p:spPr>
        <p:txBody>
          <a:bodyPr wrap="square" rtlCol="0">
            <a:noAutofit/>
          </a:bodyPr>
          <a:p>
            <a:pPr algn="l">
              <a:lnSpc>
                <a:spcPct val="100000"/>
              </a:lnSpc>
            </a:pPr>
            <a:r>
              <a:rPr lang="zh-CN" altLang="en-US" sz="1500" dirty="0">
                <a:solidFill>
                  <a:schemeClr val="tx1"/>
                </a:solidFill>
                <a:sym typeface="Arial" panose="020B0604020202020204" pitchFamily="34" charset="0"/>
              </a:rPr>
              <a:t>美国许多州和城市利用宪法赋予的权利自主推行低排放政策，通过出台相应的法律和指定专门的机构实现常态化温室气体清单编制</a:t>
            </a:r>
            <a:endParaRPr lang="zh-CN" altLang="en-US" sz="1500" dirty="0">
              <a:solidFill>
                <a:schemeClr val="tx1"/>
              </a:solidFill>
              <a:sym typeface="Arial" panose="020B0604020202020204" pitchFamily="34" charset="0"/>
            </a:endParaRPr>
          </a:p>
        </p:txBody>
      </p:sp>
      <p:sp>
        <p:nvSpPr>
          <p:cNvPr id="9" name="椭圆 8"/>
          <p:cNvSpPr/>
          <p:nvPr/>
        </p:nvSpPr>
        <p:spPr>
          <a:xfrm>
            <a:off x="4375785" y="4255770"/>
            <a:ext cx="180000" cy="180000"/>
          </a:xfrm>
          <a:prstGeom prst="ellipse">
            <a:avLst/>
          </a:prstGeom>
          <a:solidFill>
            <a:schemeClr val="bg1"/>
          </a:solidFill>
          <a:ln w="28575">
            <a:solidFill>
              <a:srgbClr val="407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 name="圆角矩形标注 9"/>
          <p:cNvSpPr/>
          <p:nvPr/>
        </p:nvSpPr>
        <p:spPr bwMode="auto">
          <a:xfrm>
            <a:off x="3641725" y="2788920"/>
            <a:ext cx="1647190" cy="1011555"/>
          </a:xfrm>
          <a:prstGeom prst="wedgeRoundRectCallout">
            <a:avLst>
              <a:gd name="adj1" fmla="val -13801"/>
              <a:gd name="adj2" fmla="val 67083"/>
              <a:gd name="adj3" fmla="val 16667"/>
            </a:avLst>
          </a:prstGeom>
          <a:solidFill>
            <a:srgbClr val="9ABCB1"/>
          </a:solidFill>
          <a:ln>
            <a:noFill/>
          </a:ln>
        </p:spPr>
        <p:txBody>
          <a:bodyPr wrap="none" lIns="0" tIns="323850" rtlCol="0" anchor="t">
            <a:noAutofit/>
          </a:bodyPr>
          <a:lstStyle>
            <a:lvl1pPr>
              <a:lnSpc>
                <a:spcPct val="90000"/>
              </a:lnSpc>
              <a:spcBef>
                <a:spcPts val="750"/>
              </a:spcBef>
              <a:buFont typeface="Arial" panose="020B0604020202020204" pitchFamily="34" charset="0"/>
              <a:buChar char="•"/>
              <a:defRPr sz="2100">
                <a:solidFill>
                  <a:srgbClr val="FFFFFF"/>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375"/>
              </a:spcBef>
              <a:buFont typeface="Arial" panose="020B0604020202020204" pitchFamily="34" charset="0"/>
              <a:buChar char="•"/>
              <a:defRPr>
                <a:solidFill>
                  <a:srgbClr val="FFFFFF"/>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375"/>
              </a:spcBef>
              <a:buFont typeface="Arial" panose="020B0604020202020204" pitchFamily="34" charset="0"/>
              <a:buChar char="•"/>
              <a:defRPr sz="1500">
                <a:solidFill>
                  <a:srgbClr val="FFFFFF"/>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9pPr>
          </a:lstStyle>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州和城市</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p:txBody>
      </p:sp>
      <p:sp>
        <p:nvSpPr>
          <p:cNvPr id="3" name="文本框 2"/>
          <p:cNvSpPr txBox="1"/>
          <p:nvPr>
            <p:custDataLst>
              <p:tags r:id="rId3"/>
            </p:custDataLst>
          </p:nvPr>
        </p:nvSpPr>
        <p:spPr>
          <a:xfrm>
            <a:off x="6374130" y="4937125"/>
            <a:ext cx="2457450" cy="1433830"/>
          </a:xfrm>
          <a:prstGeom prst="rect">
            <a:avLst/>
          </a:prstGeom>
          <a:noFill/>
        </p:spPr>
        <p:txBody>
          <a:bodyPr wrap="square" rtlCol="0">
            <a:noAutofit/>
          </a:bodyPr>
          <a:p>
            <a:pPr algn="l">
              <a:lnSpc>
                <a:spcPct val="100000"/>
              </a:lnSpc>
            </a:pPr>
            <a:r>
              <a:rPr lang="zh-CN" altLang="en-US" sz="1500" dirty="0">
                <a:solidFill>
                  <a:schemeClr val="tx1"/>
                </a:solidFill>
                <a:sym typeface="Arial" panose="020B0604020202020204" pitchFamily="34" charset="0"/>
              </a:rPr>
              <a:t>美国实施强制报告制度，要求满足如下门槛的排放设施所有者、经营者或供应商按年向EPA报告温室气体排放情况</a:t>
            </a:r>
            <a:endParaRPr lang="zh-CN" altLang="en-US" sz="1500" dirty="0">
              <a:solidFill>
                <a:schemeClr val="tx1"/>
              </a:solidFill>
              <a:sym typeface="Arial" panose="020B0604020202020204" pitchFamily="34" charset="0"/>
            </a:endParaRPr>
          </a:p>
        </p:txBody>
      </p:sp>
      <p:sp>
        <p:nvSpPr>
          <p:cNvPr id="4" name="椭圆 3"/>
          <p:cNvSpPr/>
          <p:nvPr/>
        </p:nvSpPr>
        <p:spPr>
          <a:xfrm>
            <a:off x="7512685" y="4488180"/>
            <a:ext cx="180000" cy="180000"/>
          </a:xfrm>
          <a:prstGeom prst="ellipse">
            <a:avLst/>
          </a:prstGeom>
          <a:solidFill>
            <a:schemeClr val="bg1"/>
          </a:solidFill>
          <a:ln w="28575">
            <a:solidFill>
              <a:srgbClr val="407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 name="圆角矩形标注 4"/>
          <p:cNvSpPr/>
          <p:nvPr/>
        </p:nvSpPr>
        <p:spPr bwMode="auto">
          <a:xfrm>
            <a:off x="6778625" y="3021330"/>
            <a:ext cx="1647190" cy="1011555"/>
          </a:xfrm>
          <a:prstGeom prst="wedgeRoundRectCallout">
            <a:avLst>
              <a:gd name="adj1" fmla="val -13801"/>
              <a:gd name="adj2" fmla="val 67083"/>
              <a:gd name="adj3" fmla="val 16667"/>
            </a:avLst>
          </a:prstGeom>
          <a:solidFill>
            <a:srgbClr val="9ABCB1"/>
          </a:solidFill>
          <a:ln>
            <a:noFill/>
          </a:ln>
        </p:spPr>
        <p:txBody>
          <a:bodyPr wrap="none" lIns="0" tIns="323850" rtlCol="0" anchor="t">
            <a:noAutofit/>
          </a:bodyPr>
          <a:lstStyle>
            <a:lvl1pPr>
              <a:lnSpc>
                <a:spcPct val="90000"/>
              </a:lnSpc>
              <a:spcBef>
                <a:spcPts val="750"/>
              </a:spcBef>
              <a:buFont typeface="Arial" panose="020B0604020202020204" pitchFamily="34" charset="0"/>
              <a:buChar char="•"/>
              <a:defRPr sz="2100">
                <a:solidFill>
                  <a:srgbClr val="FFFFFF"/>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375"/>
              </a:spcBef>
              <a:buFont typeface="Arial" panose="020B0604020202020204" pitchFamily="34" charset="0"/>
              <a:buChar char="•"/>
              <a:defRPr>
                <a:solidFill>
                  <a:srgbClr val="FFFFFF"/>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375"/>
              </a:spcBef>
              <a:buFont typeface="Arial" panose="020B0604020202020204" pitchFamily="34" charset="0"/>
              <a:buChar char="•"/>
              <a:defRPr sz="1500">
                <a:solidFill>
                  <a:srgbClr val="FFFFFF"/>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9pPr>
          </a:lstStyle>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企业</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p:txBody>
      </p:sp>
      <p:sp>
        <p:nvSpPr>
          <p:cNvPr id="14" name="文本框 13"/>
          <p:cNvSpPr txBox="1"/>
          <p:nvPr>
            <p:custDataLst>
              <p:tags r:id="rId4"/>
            </p:custDataLst>
          </p:nvPr>
        </p:nvSpPr>
        <p:spPr>
          <a:xfrm>
            <a:off x="9284335" y="4597400"/>
            <a:ext cx="2457450" cy="1433830"/>
          </a:xfrm>
          <a:prstGeom prst="rect">
            <a:avLst/>
          </a:prstGeom>
          <a:noFill/>
        </p:spPr>
        <p:txBody>
          <a:bodyPr wrap="square" rtlCol="0">
            <a:noAutofit/>
          </a:bodyPr>
          <a:p>
            <a:pPr algn="l">
              <a:lnSpc>
                <a:spcPct val="100000"/>
              </a:lnSpc>
            </a:pPr>
            <a:r>
              <a:rPr lang="zh-CN" altLang="en-US" sz="1500" dirty="0">
                <a:solidFill>
                  <a:schemeClr val="tx1"/>
                </a:solidFill>
                <a:sym typeface="Arial" panose="020B0604020202020204" pitchFamily="34" charset="0"/>
              </a:rPr>
              <a:t>EPA 与空气污染控制机构等数据源拥有者合作；开发了电子化的数据报送管理平台；具有地面基站、飞机、卫星等一体化的大气观测体系</a:t>
            </a:r>
            <a:endParaRPr lang="zh-CN" altLang="en-US" sz="1500" dirty="0">
              <a:solidFill>
                <a:schemeClr val="tx1"/>
              </a:solidFill>
              <a:sym typeface="Arial" panose="020B0604020202020204" pitchFamily="34" charset="0"/>
            </a:endParaRPr>
          </a:p>
        </p:txBody>
      </p:sp>
      <p:sp>
        <p:nvSpPr>
          <p:cNvPr id="6" name="椭圆 5"/>
          <p:cNvSpPr/>
          <p:nvPr/>
        </p:nvSpPr>
        <p:spPr>
          <a:xfrm>
            <a:off x="10422890" y="4148455"/>
            <a:ext cx="180000" cy="180000"/>
          </a:xfrm>
          <a:prstGeom prst="ellipse">
            <a:avLst/>
          </a:prstGeom>
          <a:solidFill>
            <a:schemeClr val="bg1"/>
          </a:solidFill>
          <a:ln w="28575">
            <a:solidFill>
              <a:srgbClr val="407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圆角矩形标注 15"/>
          <p:cNvSpPr/>
          <p:nvPr/>
        </p:nvSpPr>
        <p:spPr bwMode="auto">
          <a:xfrm>
            <a:off x="9688830" y="2681605"/>
            <a:ext cx="1703705" cy="1011555"/>
          </a:xfrm>
          <a:prstGeom prst="wedgeRoundRectCallout">
            <a:avLst>
              <a:gd name="adj1" fmla="val -13801"/>
              <a:gd name="adj2" fmla="val 67083"/>
              <a:gd name="adj3" fmla="val 16667"/>
            </a:avLst>
          </a:prstGeom>
          <a:solidFill>
            <a:srgbClr val="9ABCB1"/>
          </a:solidFill>
          <a:ln>
            <a:noFill/>
          </a:ln>
        </p:spPr>
        <p:txBody>
          <a:bodyPr wrap="none" lIns="0" tIns="323850" rtlCol="0" anchor="t">
            <a:noAutofit/>
          </a:bodyPr>
          <a:lstStyle>
            <a:lvl1pPr>
              <a:lnSpc>
                <a:spcPct val="90000"/>
              </a:lnSpc>
              <a:spcBef>
                <a:spcPts val="750"/>
              </a:spcBef>
              <a:buFont typeface="Arial" panose="020B0604020202020204" pitchFamily="34" charset="0"/>
              <a:buChar char="•"/>
              <a:defRPr sz="2100">
                <a:solidFill>
                  <a:srgbClr val="FFFFFF"/>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375"/>
              </a:spcBef>
              <a:buFont typeface="Arial" panose="020B0604020202020204" pitchFamily="34" charset="0"/>
              <a:buChar char="•"/>
              <a:defRPr>
                <a:solidFill>
                  <a:srgbClr val="FFFFFF"/>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375"/>
              </a:spcBef>
              <a:buFont typeface="Arial" panose="020B0604020202020204" pitchFamily="34" charset="0"/>
              <a:buChar char="•"/>
              <a:defRPr sz="1500">
                <a:solidFill>
                  <a:srgbClr val="FFFFFF"/>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375"/>
              </a:spcBef>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rgbClr val="FFFFFF"/>
                </a:solidFill>
                <a:latin typeface="Calibri" panose="020F0502020204030204" charset="0"/>
                <a:ea typeface="宋体" panose="02010600030101010101" pitchFamily="2" charset="-122"/>
                <a:sym typeface="Calibri" panose="020F0502020204030204" charset="0"/>
              </a:defRPr>
            </a:lvl9pPr>
          </a:lstStyle>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基础数据</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a:p>
            <a:pPr lvl="0" algn="ctr">
              <a:lnSpc>
                <a:spcPct val="50000"/>
              </a:lnSpc>
              <a:buClrTx/>
              <a:buSzTx/>
              <a:buNone/>
            </a:pPr>
            <a:r>
              <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rPr>
              <a:t>———</a:t>
            </a:r>
            <a:endParaRPr lang="zh-CN" altLang="en-US" sz="2400" b="1" dirty="0">
              <a:solidFill>
                <a:schemeClr val="tx1">
                  <a:lumMod val="75000"/>
                  <a:lumOff val="25000"/>
                </a:schemeClr>
              </a:solidFill>
              <a:latin typeface="Microsoft JhengHei" panose="020B0604030504040204" charset="-120"/>
              <a:ea typeface="Microsoft JhengHei" panose="020B0604030504040204" charset="-120"/>
              <a:cs typeface="+mn-ea"/>
              <a:sym typeface="+mn-ea"/>
            </a:endParaRPr>
          </a:p>
        </p:txBody>
      </p:sp>
      <p:sp>
        <p:nvSpPr>
          <p:cNvPr id="7" name="同侧圆角矩形 6"/>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7" name="灯片编号占位符 16"/>
          <p:cNvSpPr>
            <a:spLocks noGrp="1"/>
          </p:cNvSpPr>
          <p:nvPr>
            <p:ph type="sldNum" sz="quarter" idx="4"/>
          </p:nvPr>
        </p:nvSpPr>
        <p:spPr>
          <a:xfrm>
            <a:off x="11629390" y="6179185"/>
            <a:ext cx="464820"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27" name="文本框 26"/>
          <p:cNvSpPr txBox="1"/>
          <p:nvPr/>
        </p:nvSpPr>
        <p:spPr>
          <a:xfrm>
            <a:off x="620395" y="666115"/>
            <a:ext cx="980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美国</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28" name="文本框 27"/>
          <p:cNvSpPr txBox="1"/>
          <p:nvPr>
            <p:custDataLst>
              <p:tags r:id="rId5"/>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America</a:t>
            </a:r>
            <a:endParaRPr lang="zh-CN" altLang="en-US" sz="2000" dirty="0">
              <a:solidFill>
                <a:schemeClr val="tx1">
                  <a:lumMod val="65000"/>
                  <a:lumOff val="35000"/>
                </a:schemeClr>
              </a:solidFill>
              <a:sym typeface="Arial" panose="020B0604020202020204" pitchFamily="34" charset="0"/>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0" presetClass="path" presetSubtype="0" accel="50000" decel="50000" fill="hold" grpId="1" nodeType="withEffect">
                                  <p:stCondLst>
                                    <p:cond delay="0"/>
                                  </p:stCondLst>
                                  <p:childTnLst>
                                    <p:animMotion origin="layout" path="M -0.891302 -0.008148 L -0.022917 -0.005185 " pathEditMode="relative" rAng="0" ptsTypes="">
                                      <p:cBhvr>
                                        <p:cTn id="9" dur="2000" fill="hold"/>
                                        <p:tgtEl>
                                          <p:spTgt spid="2"/>
                                        </p:tgtEl>
                                        <p:attrNameLst>
                                          <p:attrName>ppt_x</p:attrName>
                                          <p:attrName>ppt_y</p:attrName>
                                        </p:attrNameLst>
                                      </p:cBhvr>
                                      <p:rCtr x="425" y="1"/>
                                    </p:animMotion>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2"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anim calcmode="lin" valueType="num">
                                      <p:cBhvr>
                                        <p:cTn id="42" dur="500" fill="hold"/>
                                        <p:tgtEl>
                                          <p:spTgt spid="3"/>
                                        </p:tgtEl>
                                        <p:attrNameLst>
                                          <p:attrName>ppt_x</p:attrName>
                                        </p:attrNameLst>
                                      </p:cBhvr>
                                      <p:tavLst>
                                        <p:tav tm="0">
                                          <p:val>
                                            <p:strVal val="#ppt_x"/>
                                          </p:val>
                                        </p:tav>
                                        <p:tav tm="100000">
                                          <p:val>
                                            <p:strVal val="#ppt_x"/>
                                          </p:val>
                                        </p:tav>
                                      </p:tavLst>
                                    </p:anim>
                                    <p:anim calcmode="lin" valueType="num">
                                      <p:cBhvr>
                                        <p:cTn id="43" dur="500" fill="hold"/>
                                        <p:tgtEl>
                                          <p:spTgt spid="3"/>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par>
                                <p:cTn id="47" presetID="2" presetClass="entr" presetSubtype="2"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anim calcmode="lin" valueType="num">
                                      <p:cBhvr>
                                        <p:cTn id="56" dur="500" fill="hold"/>
                                        <p:tgtEl>
                                          <p:spTgt spid="14"/>
                                        </p:tgtEl>
                                        <p:attrNameLst>
                                          <p:attrName>ppt_x</p:attrName>
                                        </p:attrNameLst>
                                      </p:cBhvr>
                                      <p:tavLst>
                                        <p:tav tm="0">
                                          <p:val>
                                            <p:strVal val="#ppt_x"/>
                                          </p:val>
                                        </p:tav>
                                        <p:tav tm="100000">
                                          <p:val>
                                            <p:strVal val="#ppt_x"/>
                                          </p:val>
                                        </p:tav>
                                      </p:tavLst>
                                    </p:anim>
                                    <p:anim calcmode="lin" valueType="num">
                                      <p:cBhvr>
                                        <p:cTn id="57" dur="500" fill="hold"/>
                                        <p:tgtEl>
                                          <p:spTgt spid="14"/>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2" presetClass="entr" presetSubtype="2"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1+#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bldLvl="0" animBg="1"/>
      <p:bldP spid="2" grpId="2" bldLvl="0" animBg="1"/>
      <p:bldP spid="20" grpId="0"/>
      <p:bldP spid="21" grpId="0" bldLvl="0" animBg="1"/>
      <p:bldP spid="30" grpId="0" bldLvl="0" animBg="1"/>
      <p:bldP spid="8" grpId="0"/>
      <p:bldP spid="9" grpId="0" bldLvl="0" animBg="1"/>
      <p:bldP spid="10" grpId="0" bldLvl="0" animBg="1"/>
      <p:bldP spid="3" grpId="0"/>
      <p:bldP spid="4" grpId="0" bldLvl="0" animBg="1"/>
      <p:bldP spid="5" grpId="0" bldLvl="0" animBg="1"/>
      <p:bldP spid="14" grpId="0"/>
      <p:bldP spid="6" grpId="0" bldLvl="0" animBg="1"/>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275771" y="200391"/>
            <a:ext cx="863197" cy="863197"/>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0" name="矩形 29"/>
          <p:cNvSpPr/>
          <p:nvPr/>
        </p:nvSpPr>
        <p:spPr>
          <a:xfrm>
            <a:off x="1189768" y="254464"/>
            <a:ext cx="1249680" cy="521970"/>
          </a:xfrm>
          <a:prstGeom prst="rect">
            <a:avLst/>
          </a:prstGeom>
        </p:spPr>
        <p:txBody>
          <a:bodyPr wrap="none">
            <a:spAutoFit/>
          </a:bodyPr>
          <a:lstStyle/>
          <a:p>
            <a:r>
              <a:rPr lang="zh-CN" altLang="en-US" sz="2800" b="1" dirty="0">
                <a:solidFill>
                  <a:srgbClr val="295445"/>
                </a:solidFill>
              </a:rPr>
              <a:t>共同点</a:t>
            </a:r>
            <a:endParaRPr lang="zh-CN" altLang="en-US" sz="2800" b="1" dirty="0">
              <a:solidFill>
                <a:srgbClr val="295445"/>
              </a:solidFill>
            </a:endParaRPr>
          </a:p>
        </p:txBody>
      </p:sp>
      <p:sp>
        <p:nvSpPr>
          <p:cNvPr id="31" name="矩形 30"/>
          <p:cNvSpPr/>
          <p:nvPr/>
        </p:nvSpPr>
        <p:spPr>
          <a:xfrm>
            <a:off x="1208185" y="735054"/>
            <a:ext cx="3920136" cy="260350"/>
          </a:xfrm>
          <a:prstGeom prst="rect">
            <a:avLst/>
          </a:prstGeom>
        </p:spPr>
        <p:txBody>
          <a:bodyPr wrap="square">
            <a:spAutoFit/>
          </a:bodyPr>
          <a:lstStyle/>
          <a:p>
            <a:pPr algn="l"/>
            <a:r>
              <a:rPr lang="en-US" altLang="zh-CN" sz="1100" dirty="0">
                <a:solidFill>
                  <a:srgbClr val="295445"/>
                </a:solidFill>
                <a:latin typeface="华文细黑" panose="02010600040101010101" pitchFamily="2" charset="-122"/>
                <a:ea typeface="华文细黑" panose="02010600040101010101" pitchFamily="2" charset="-122"/>
              </a:rPr>
              <a:t>common ground</a:t>
            </a:r>
            <a:endParaRPr lang="en-US" altLang="zh-CN" sz="1100" dirty="0">
              <a:solidFill>
                <a:srgbClr val="295445"/>
              </a:solidFill>
              <a:latin typeface="华文细黑" panose="02010600040101010101" pitchFamily="2" charset="-122"/>
              <a:ea typeface="华文细黑" panose="02010600040101010101" pitchFamily="2" charset="-122"/>
            </a:endParaRPr>
          </a:p>
        </p:txBody>
      </p:sp>
      <p:sp>
        <p:nvSpPr>
          <p:cNvPr id="5" name="椭圆 4"/>
          <p:cNvSpPr/>
          <p:nvPr>
            <p:custDataLst>
              <p:tags r:id="rId1"/>
            </p:custDataLst>
          </p:nvPr>
        </p:nvSpPr>
        <p:spPr>
          <a:xfrm>
            <a:off x="5972793" y="1291442"/>
            <a:ext cx="609600" cy="609600"/>
          </a:xfrm>
          <a:prstGeom prst="ellipse">
            <a:avLst/>
          </a:prstGeom>
          <a:solidFill>
            <a:srgbClr val="295445"/>
          </a:solidFill>
          <a:ln>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C00000"/>
              </a:solidFill>
              <a:cs typeface="+mn-ea"/>
              <a:sym typeface="+mn-lt"/>
            </a:endParaRPr>
          </a:p>
        </p:txBody>
      </p:sp>
      <p:sp>
        <p:nvSpPr>
          <p:cNvPr id="7" name="饼形 7"/>
          <p:cNvSpPr/>
          <p:nvPr/>
        </p:nvSpPr>
        <p:spPr bwMode="auto">
          <a:xfrm rot="21426610">
            <a:off x="1155938" y="1741350"/>
            <a:ext cx="4222556" cy="4222555"/>
          </a:xfrm>
          <a:custGeom>
            <a:avLst/>
            <a:gdLst>
              <a:gd name="T0" fmla="*/ 3930883 w 3928699"/>
              <a:gd name="T1" fmla="*/ 1965442 h 3928699"/>
              <a:gd name="T2" fmla="*/ 2738641 w 3928699"/>
              <a:gd name="T3" fmla="*/ 3772402 h 3928699"/>
              <a:gd name="T4" fmla="*/ 1965442 w 3928699"/>
              <a:gd name="T5" fmla="*/ 1965442 h 3928699"/>
              <a:gd name="T6" fmla="*/ 3930883 w 3928699"/>
              <a:gd name="T7" fmla="*/ 1965442 h 39286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28699" h="3928699">
                <a:moveTo>
                  <a:pt x="3928699" y="1964350"/>
                </a:moveTo>
                <a:cubicBezTo>
                  <a:pt x="3928699" y="2750551"/>
                  <a:pt x="3459926" y="3461024"/>
                  <a:pt x="2737117" y="3770313"/>
                </a:cubicBezTo>
                <a:lnTo>
                  <a:pt x="1964350" y="1964350"/>
                </a:lnTo>
                <a:lnTo>
                  <a:pt x="3928699" y="1964350"/>
                </a:lnTo>
                <a:close/>
              </a:path>
            </a:pathLst>
          </a:custGeom>
          <a:solidFill>
            <a:schemeClr val="accent2"/>
          </a:solidFill>
          <a:ln>
            <a:noFill/>
          </a:ln>
        </p:spPr>
        <p:txBody>
          <a:bodyPr anchor="ctr"/>
          <a:lstStyle/>
          <a:p>
            <a:endParaRPr lang="zh-CN" altLang="en-US" sz="2400">
              <a:cs typeface="+mn-ea"/>
              <a:sym typeface="+mn-lt"/>
            </a:endParaRPr>
          </a:p>
        </p:txBody>
      </p:sp>
      <p:sp>
        <p:nvSpPr>
          <p:cNvPr id="8" name="椭圆 23"/>
          <p:cNvSpPr/>
          <p:nvPr/>
        </p:nvSpPr>
        <p:spPr bwMode="auto">
          <a:xfrm rot="276288">
            <a:off x="685964" y="1667988"/>
            <a:ext cx="2731439" cy="3958113"/>
          </a:xfrm>
          <a:custGeom>
            <a:avLst/>
            <a:gdLst>
              <a:gd name="T0" fmla="*/ 1633065 w 2251968"/>
              <a:gd name="T1" fmla="*/ 0 h 3263462"/>
              <a:gd name="T2" fmla="*/ 4653929 w 2251968"/>
              <a:gd name="T3" fmla="*/ 3448691 h 3263462"/>
              <a:gd name="T4" fmla="*/ 1496556 w 2251968"/>
              <a:gd name="T5" fmla="*/ 6742447 h 3263462"/>
              <a:gd name="T6" fmla="*/ 0 w 2251968"/>
              <a:gd name="T7" fmla="*/ 3431455 h 3263462"/>
              <a:gd name="T8" fmla="*/ 1633065 w 2251968"/>
              <a:gd name="T9" fmla="*/ 0 h 3263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1968" h="3263462">
                <a:moveTo>
                  <a:pt x="790215" y="0"/>
                </a:moveTo>
                <a:lnTo>
                  <a:pt x="2251968" y="1669228"/>
                </a:lnTo>
                <a:lnTo>
                  <a:pt x="724161" y="3263462"/>
                </a:lnTo>
                <a:cubicBezTo>
                  <a:pt x="279418" y="2872729"/>
                  <a:pt x="0" y="2299437"/>
                  <a:pt x="0" y="1660884"/>
                </a:cubicBezTo>
                <a:cubicBezTo>
                  <a:pt x="0" y="990644"/>
                  <a:pt x="307837" y="392303"/>
                  <a:pt x="790215" y="0"/>
                </a:cubicBezTo>
                <a:close/>
              </a:path>
            </a:pathLst>
          </a:custGeom>
          <a:solidFill>
            <a:srgbClr val="295445"/>
          </a:solidFill>
          <a:ln>
            <a:noFill/>
          </a:ln>
        </p:spPr>
        <p:txBody>
          <a:bodyPr anchor="ctr"/>
          <a:lstStyle/>
          <a:p>
            <a:endParaRPr lang="zh-CN" altLang="en-US" sz="2400" dirty="0">
              <a:cs typeface="+mn-ea"/>
              <a:sym typeface="+mn-lt"/>
            </a:endParaRPr>
          </a:p>
        </p:txBody>
      </p:sp>
      <p:sp>
        <p:nvSpPr>
          <p:cNvPr id="9" name="椭圆 8"/>
          <p:cNvSpPr/>
          <p:nvPr>
            <p:custDataLst>
              <p:tags r:id="rId2"/>
            </p:custDataLst>
          </p:nvPr>
        </p:nvSpPr>
        <p:spPr>
          <a:xfrm>
            <a:off x="5893595" y="1212242"/>
            <a:ext cx="768000" cy="768000"/>
          </a:xfrm>
          <a:prstGeom prst="ellipse">
            <a:avLst/>
          </a:prstGeom>
          <a:solidFill>
            <a:srgbClr val="295445"/>
          </a:solidFill>
          <a:ln w="6350">
            <a:solidFill>
              <a:srgbClr val="E5E8C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C00000"/>
              </a:solidFill>
              <a:cs typeface="+mn-ea"/>
              <a:sym typeface="+mn-lt"/>
            </a:endParaRPr>
          </a:p>
        </p:txBody>
      </p:sp>
      <p:sp>
        <p:nvSpPr>
          <p:cNvPr id="10" name="椭圆 24"/>
          <p:cNvSpPr>
            <a:spLocks noChangeArrowheads="1"/>
          </p:cNvSpPr>
          <p:nvPr/>
        </p:nvSpPr>
        <p:spPr bwMode="auto">
          <a:xfrm>
            <a:off x="1476681" y="1947785"/>
            <a:ext cx="3581069" cy="3579363"/>
          </a:xfrm>
          <a:prstGeom prst="ellipse">
            <a:avLst/>
          </a:prstGeom>
          <a:solidFill>
            <a:schemeClr val="bg1">
              <a:lumMod val="95000"/>
            </a:schemeClr>
          </a:solidFill>
          <a:ln w="12700">
            <a:solidFill>
              <a:schemeClr val="bg1"/>
            </a:solidFill>
            <a:round/>
          </a:ln>
          <a:effectLst>
            <a:outerShdw dist="63500" dir="8100000" sx="71000" sy="71000" algn="ctr" rotWithShape="0">
              <a:schemeClr val="lt1">
                <a:alpha val="0"/>
              </a:scheme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endParaRPr lang="zh-CN" altLang="en-US" sz="4135">
              <a:solidFill>
                <a:schemeClr val="bg1"/>
              </a:solidFill>
              <a:latin typeface="+mn-lt"/>
              <a:ea typeface="+mn-ea"/>
              <a:cs typeface="+mn-ea"/>
              <a:sym typeface="+mn-lt"/>
            </a:endParaRPr>
          </a:p>
        </p:txBody>
      </p:sp>
      <p:sp>
        <p:nvSpPr>
          <p:cNvPr id="11" name="椭圆 24"/>
          <p:cNvSpPr>
            <a:spLocks noChangeArrowheads="1"/>
          </p:cNvSpPr>
          <p:nvPr/>
        </p:nvSpPr>
        <p:spPr bwMode="auto">
          <a:xfrm>
            <a:off x="1772980" y="2243942"/>
            <a:ext cx="2988472" cy="2987048"/>
          </a:xfrm>
          <a:prstGeom prst="ellipse">
            <a:avLst/>
          </a:prstGeom>
          <a:blipFill dpi="0" rotWithShape="0">
            <a:blip r:embed="rId3"/>
            <a:srcRect/>
            <a:stretch>
              <a:fillRect l="-25099" r="-24887"/>
            </a:stretch>
          </a:blipFill>
          <a:ln w="12700">
            <a:solidFill>
              <a:schemeClr val="bg1"/>
            </a:solidFill>
            <a:round/>
          </a:ln>
          <a:effectLst>
            <a:outerShdw dist="63500" dir="8100000" sx="71000" sy="71000" algn="ctr" rotWithShape="0">
              <a:schemeClr val="lt1">
                <a:alpha val="0"/>
              </a:scheme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endParaRPr lang="zh-CN" altLang="en-US" sz="4135">
              <a:solidFill>
                <a:schemeClr val="bg1"/>
              </a:solidFill>
              <a:latin typeface="+mn-lt"/>
              <a:ea typeface="+mn-ea"/>
              <a:cs typeface="+mn-ea"/>
              <a:sym typeface="+mn-lt"/>
            </a:endParaRPr>
          </a:p>
        </p:txBody>
      </p:sp>
      <p:sp>
        <p:nvSpPr>
          <p:cNvPr id="12" name="椭圆 11"/>
          <p:cNvSpPr/>
          <p:nvPr>
            <p:custDataLst>
              <p:tags r:id="rId4"/>
            </p:custDataLst>
          </p:nvPr>
        </p:nvSpPr>
        <p:spPr>
          <a:xfrm>
            <a:off x="5969790" y="2644607"/>
            <a:ext cx="609600" cy="609600"/>
          </a:xfrm>
          <a:prstGeom prst="ellipse">
            <a:avLst/>
          </a:prstGeom>
          <a:solidFill>
            <a:srgbClr val="295445"/>
          </a:solidFill>
          <a:ln>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C00000"/>
              </a:solidFill>
              <a:cs typeface="+mn-ea"/>
              <a:sym typeface="+mn-lt"/>
            </a:endParaRPr>
          </a:p>
        </p:txBody>
      </p:sp>
      <p:sp>
        <p:nvSpPr>
          <p:cNvPr id="14" name="椭圆 13"/>
          <p:cNvSpPr/>
          <p:nvPr>
            <p:custDataLst>
              <p:tags r:id="rId5"/>
            </p:custDataLst>
          </p:nvPr>
        </p:nvSpPr>
        <p:spPr>
          <a:xfrm>
            <a:off x="5890592" y="2565407"/>
            <a:ext cx="768000" cy="768000"/>
          </a:xfrm>
          <a:prstGeom prst="ellipse">
            <a:avLst/>
          </a:prstGeom>
          <a:solidFill>
            <a:srgbClr val="295445"/>
          </a:solidFill>
          <a:ln w="6350">
            <a:solidFill>
              <a:srgbClr val="E5E8C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C00000"/>
              </a:solidFill>
              <a:cs typeface="+mn-ea"/>
              <a:sym typeface="+mn-lt"/>
            </a:endParaRPr>
          </a:p>
        </p:txBody>
      </p:sp>
      <p:sp>
        <p:nvSpPr>
          <p:cNvPr id="15" name="椭圆 14"/>
          <p:cNvSpPr/>
          <p:nvPr>
            <p:custDataLst>
              <p:tags r:id="rId6"/>
            </p:custDataLst>
          </p:nvPr>
        </p:nvSpPr>
        <p:spPr>
          <a:xfrm>
            <a:off x="5966787" y="4093022"/>
            <a:ext cx="609600" cy="609600"/>
          </a:xfrm>
          <a:prstGeom prst="ellipse">
            <a:avLst/>
          </a:prstGeom>
          <a:solidFill>
            <a:srgbClr val="295445"/>
          </a:solidFill>
          <a:ln>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C00000"/>
              </a:solidFill>
              <a:cs typeface="+mn-ea"/>
              <a:sym typeface="+mn-lt"/>
            </a:endParaRPr>
          </a:p>
        </p:txBody>
      </p:sp>
      <p:sp>
        <p:nvSpPr>
          <p:cNvPr id="17" name="椭圆 16"/>
          <p:cNvSpPr/>
          <p:nvPr>
            <p:custDataLst>
              <p:tags r:id="rId7"/>
            </p:custDataLst>
          </p:nvPr>
        </p:nvSpPr>
        <p:spPr>
          <a:xfrm>
            <a:off x="5887589" y="3918572"/>
            <a:ext cx="768000" cy="768000"/>
          </a:xfrm>
          <a:prstGeom prst="ellipse">
            <a:avLst/>
          </a:prstGeom>
          <a:solidFill>
            <a:srgbClr val="295445"/>
          </a:solidFill>
          <a:ln w="6350">
            <a:solidFill>
              <a:srgbClr val="E5E8C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C00000"/>
              </a:solidFill>
              <a:cs typeface="+mn-ea"/>
              <a:sym typeface="+mn-lt"/>
            </a:endParaRPr>
          </a:p>
        </p:txBody>
      </p:sp>
      <p:sp>
        <p:nvSpPr>
          <p:cNvPr id="18" name="矩形 17"/>
          <p:cNvSpPr/>
          <p:nvPr>
            <p:custDataLst>
              <p:tags r:id="rId8"/>
            </p:custDataLst>
          </p:nvPr>
        </p:nvSpPr>
        <p:spPr>
          <a:xfrm>
            <a:off x="6960588" y="1377342"/>
            <a:ext cx="4430070" cy="460375"/>
          </a:xfrm>
          <a:prstGeom prst="rect">
            <a:avLst/>
          </a:prstGeom>
        </p:spPr>
        <p:txBody>
          <a:bodyPr wrap="square">
            <a:spAutoFit/>
          </a:bodyPr>
          <a:lstStyle/>
          <a:p>
            <a:pPr>
              <a:lnSpc>
                <a:spcPct val="150000"/>
              </a:lnSpc>
            </a:pPr>
            <a:r>
              <a:rPr lang="zh-CN" altLang="en-US" sz="1600" dirty="0">
                <a:cs typeface="+mn-ea"/>
                <a:sym typeface="+mn-lt"/>
              </a:rPr>
              <a:t>建立了强大的数据搜集和披露体系</a:t>
            </a:r>
            <a:endParaRPr lang="zh-CN" altLang="en-US" sz="1600" dirty="0">
              <a:cs typeface="+mn-ea"/>
              <a:sym typeface="+mn-lt"/>
            </a:endParaRPr>
          </a:p>
        </p:txBody>
      </p:sp>
      <p:sp>
        <p:nvSpPr>
          <p:cNvPr id="19" name="矩形 18"/>
          <p:cNvSpPr/>
          <p:nvPr>
            <p:custDataLst>
              <p:tags r:id="rId9"/>
            </p:custDataLst>
          </p:nvPr>
        </p:nvSpPr>
        <p:spPr>
          <a:xfrm>
            <a:off x="6960588" y="2741142"/>
            <a:ext cx="4430070" cy="460375"/>
          </a:xfrm>
          <a:prstGeom prst="rect">
            <a:avLst/>
          </a:prstGeom>
        </p:spPr>
        <p:txBody>
          <a:bodyPr wrap="square">
            <a:spAutoFit/>
          </a:bodyPr>
          <a:lstStyle/>
          <a:p>
            <a:pPr>
              <a:lnSpc>
                <a:spcPct val="150000"/>
              </a:lnSpc>
            </a:pPr>
            <a:r>
              <a:rPr lang="zh-CN" altLang="en-US" sz="1600" dirty="0">
                <a:cs typeface="+mn-ea"/>
                <a:sym typeface="+mn-lt"/>
              </a:rPr>
              <a:t>核算方法较为先进</a:t>
            </a:r>
            <a:endParaRPr lang="zh-CN" altLang="en-US" sz="1600" dirty="0">
              <a:cs typeface="+mn-ea"/>
              <a:sym typeface="+mn-lt"/>
            </a:endParaRPr>
          </a:p>
        </p:txBody>
      </p:sp>
      <p:sp>
        <p:nvSpPr>
          <p:cNvPr id="20" name="矩形 19"/>
          <p:cNvSpPr/>
          <p:nvPr>
            <p:custDataLst>
              <p:tags r:id="rId10"/>
            </p:custDataLst>
          </p:nvPr>
        </p:nvSpPr>
        <p:spPr>
          <a:xfrm>
            <a:off x="6960588" y="4111292"/>
            <a:ext cx="4430070" cy="460375"/>
          </a:xfrm>
          <a:prstGeom prst="rect">
            <a:avLst/>
          </a:prstGeom>
        </p:spPr>
        <p:txBody>
          <a:bodyPr wrap="square">
            <a:spAutoFit/>
          </a:bodyPr>
          <a:lstStyle/>
          <a:p>
            <a:pPr>
              <a:lnSpc>
                <a:spcPct val="150000"/>
              </a:lnSpc>
            </a:pPr>
            <a:r>
              <a:rPr lang="zh-CN" altLang="en-US" sz="1600" dirty="0">
                <a:cs typeface="+mn-ea"/>
                <a:sym typeface="+mn-lt"/>
              </a:rPr>
              <a:t>核算质量较高</a:t>
            </a:r>
            <a:endParaRPr lang="zh-CN" altLang="en-US" sz="1600" dirty="0">
              <a:cs typeface="+mn-ea"/>
              <a:sym typeface="+mn-lt"/>
            </a:endParaRPr>
          </a:p>
        </p:txBody>
      </p:sp>
      <p:sp>
        <p:nvSpPr>
          <p:cNvPr id="6" name="TextBox 21"/>
          <p:cNvSpPr txBox="1"/>
          <p:nvPr>
            <p:custDataLst>
              <p:tags r:id="rId11"/>
            </p:custDataLst>
          </p:nvPr>
        </p:nvSpPr>
        <p:spPr>
          <a:xfrm>
            <a:off x="6020191" y="1348519"/>
            <a:ext cx="497251" cy="502767"/>
          </a:xfrm>
          <a:prstGeom prst="rect">
            <a:avLst/>
          </a:prstGeom>
          <a:noFill/>
        </p:spPr>
        <p:txBody>
          <a:bodyPr wrap="none" rtlCol="0">
            <a:spAutoFit/>
          </a:bodyPr>
          <a:lstStyle/>
          <a:p>
            <a:pPr algn="ctr"/>
            <a:r>
              <a:rPr lang="en-US" altLang="zh-CN" sz="2665" dirty="0">
                <a:solidFill>
                  <a:schemeClr val="bg1"/>
                </a:solidFill>
                <a:cs typeface="+mn-ea"/>
                <a:sym typeface="+mn-lt"/>
              </a:rPr>
              <a:t>01</a:t>
            </a:r>
            <a:endParaRPr lang="zh-CN" altLang="en-US" sz="2665" dirty="0">
              <a:solidFill>
                <a:schemeClr val="bg1"/>
              </a:solidFill>
              <a:cs typeface="+mn-ea"/>
              <a:sym typeface="+mn-lt"/>
            </a:endParaRPr>
          </a:p>
        </p:txBody>
      </p:sp>
      <p:sp>
        <p:nvSpPr>
          <p:cNvPr id="13" name="TextBox 21"/>
          <p:cNvSpPr txBox="1"/>
          <p:nvPr>
            <p:custDataLst>
              <p:tags r:id="rId12"/>
            </p:custDataLst>
          </p:nvPr>
        </p:nvSpPr>
        <p:spPr>
          <a:xfrm>
            <a:off x="5996345" y="2701684"/>
            <a:ext cx="538931" cy="502767"/>
          </a:xfrm>
          <a:prstGeom prst="rect">
            <a:avLst/>
          </a:prstGeom>
          <a:noFill/>
        </p:spPr>
        <p:txBody>
          <a:bodyPr wrap="none" rtlCol="0">
            <a:spAutoFit/>
          </a:bodyPr>
          <a:lstStyle/>
          <a:p>
            <a:pPr algn="ctr"/>
            <a:r>
              <a:rPr lang="en-US" altLang="zh-CN" sz="2665" dirty="0">
                <a:solidFill>
                  <a:schemeClr val="bg1"/>
                </a:solidFill>
                <a:cs typeface="+mn-ea"/>
                <a:sym typeface="+mn-lt"/>
              </a:rPr>
              <a:t>02</a:t>
            </a:r>
            <a:endParaRPr lang="zh-CN" altLang="en-US" sz="2665" dirty="0">
              <a:solidFill>
                <a:schemeClr val="bg1"/>
              </a:solidFill>
              <a:cs typeface="+mn-ea"/>
              <a:sym typeface="+mn-lt"/>
            </a:endParaRPr>
          </a:p>
        </p:txBody>
      </p:sp>
      <p:sp>
        <p:nvSpPr>
          <p:cNvPr id="16" name="TextBox 21"/>
          <p:cNvSpPr txBox="1"/>
          <p:nvPr>
            <p:custDataLst>
              <p:tags r:id="rId13"/>
            </p:custDataLst>
          </p:nvPr>
        </p:nvSpPr>
        <p:spPr>
          <a:xfrm>
            <a:off x="5986632" y="4054849"/>
            <a:ext cx="548548" cy="502767"/>
          </a:xfrm>
          <a:prstGeom prst="rect">
            <a:avLst/>
          </a:prstGeom>
          <a:noFill/>
        </p:spPr>
        <p:txBody>
          <a:bodyPr wrap="none" rtlCol="0">
            <a:spAutoFit/>
          </a:bodyPr>
          <a:lstStyle/>
          <a:p>
            <a:pPr algn="ctr"/>
            <a:r>
              <a:rPr lang="en-US" altLang="zh-CN" sz="2665" dirty="0">
                <a:solidFill>
                  <a:schemeClr val="bg1"/>
                </a:solidFill>
                <a:cs typeface="+mn-ea"/>
                <a:sym typeface="+mn-lt"/>
              </a:rPr>
              <a:t>03</a:t>
            </a:r>
            <a:endParaRPr lang="zh-CN" altLang="en-US" sz="2665" dirty="0">
              <a:solidFill>
                <a:schemeClr val="bg1"/>
              </a:solidFill>
              <a:cs typeface="+mn-ea"/>
              <a:sym typeface="+mn-lt"/>
            </a:endParaRPr>
          </a:p>
        </p:txBody>
      </p:sp>
      <p:pic>
        <p:nvPicPr>
          <p:cNvPr id="3" name="图片 2" descr="目标"/>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7190" y="200660"/>
            <a:ext cx="762000" cy="762000"/>
          </a:xfrm>
          <a:prstGeom prst="rect">
            <a:avLst/>
          </a:prstGeom>
        </p:spPr>
      </p:pic>
      <p:sp>
        <p:nvSpPr>
          <p:cNvPr id="4" name="椭圆 3"/>
          <p:cNvSpPr/>
          <p:nvPr>
            <p:custDataLst>
              <p:tags r:id="rId16"/>
            </p:custDataLst>
          </p:nvPr>
        </p:nvSpPr>
        <p:spPr>
          <a:xfrm>
            <a:off x="5893939" y="5271757"/>
            <a:ext cx="768000" cy="768000"/>
          </a:xfrm>
          <a:prstGeom prst="ellipse">
            <a:avLst/>
          </a:prstGeom>
          <a:solidFill>
            <a:srgbClr val="295445"/>
          </a:solidFill>
          <a:ln w="6350">
            <a:solidFill>
              <a:srgbClr val="E5E8C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rgbClr val="C00000"/>
              </a:solidFill>
              <a:cs typeface="+mn-ea"/>
              <a:sym typeface="+mn-lt"/>
            </a:endParaRPr>
          </a:p>
        </p:txBody>
      </p:sp>
      <p:sp>
        <p:nvSpPr>
          <p:cNvPr id="21" name="TextBox 21"/>
          <p:cNvSpPr txBox="1"/>
          <p:nvPr>
            <p:custDataLst>
              <p:tags r:id="rId17"/>
            </p:custDataLst>
          </p:nvPr>
        </p:nvSpPr>
        <p:spPr>
          <a:xfrm>
            <a:off x="5990396" y="5408034"/>
            <a:ext cx="560070" cy="501650"/>
          </a:xfrm>
          <a:prstGeom prst="rect">
            <a:avLst/>
          </a:prstGeom>
          <a:noFill/>
        </p:spPr>
        <p:txBody>
          <a:bodyPr wrap="none" rtlCol="0">
            <a:spAutoFit/>
          </a:bodyPr>
          <a:p>
            <a:pPr algn="ctr"/>
            <a:r>
              <a:rPr lang="en-US" altLang="zh-CN" sz="2665" dirty="0">
                <a:solidFill>
                  <a:schemeClr val="bg1"/>
                </a:solidFill>
                <a:cs typeface="+mn-ea"/>
                <a:sym typeface="+mn-lt"/>
              </a:rPr>
              <a:t>04</a:t>
            </a:r>
            <a:endParaRPr lang="zh-CN" altLang="en-US" sz="2665" dirty="0">
              <a:solidFill>
                <a:schemeClr val="bg1"/>
              </a:solidFill>
              <a:cs typeface="+mn-ea"/>
              <a:sym typeface="+mn-lt"/>
            </a:endParaRPr>
          </a:p>
        </p:txBody>
      </p:sp>
      <p:sp>
        <p:nvSpPr>
          <p:cNvPr id="22" name="矩形 21"/>
          <p:cNvSpPr/>
          <p:nvPr>
            <p:custDataLst>
              <p:tags r:id="rId18"/>
            </p:custDataLst>
          </p:nvPr>
        </p:nvSpPr>
        <p:spPr>
          <a:xfrm>
            <a:off x="6960588" y="5408597"/>
            <a:ext cx="4430070" cy="460375"/>
          </a:xfrm>
          <a:prstGeom prst="rect">
            <a:avLst/>
          </a:prstGeom>
        </p:spPr>
        <p:txBody>
          <a:bodyPr wrap="square">
            <a:spAutoFit/>
          </a:bodyPr>
          <a:p>
            <a:pPr>
              <a:lnSpc>
                <a:spcPct val="150000"/>
              </a:lnSpc>
            </a:pPr>
            <a:r>
              <a:rPr lang="zh-CN" altLang="en-US" sz="1600" dirty="0">
                <a:cs typeface="+mn-ea"/>
                <a:sym typeface="+mn-lt"/>
              </a:rPr>
              <a:t>核算结果应用广泛</a:t>
            </a:r>
            <a:endParaRPr lang="zh-CN" altLang="en-US" sz="1600"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2/3*#ppt_w"/>
                                          </p:val>
                                        </p:tav>
                                        <p:tav tm="100000">
                                          <p:val>
                                            <p:strVal val="#ppt_w"/>
                                          </p:val>
                                        </p:tav>
                                      </p:tavLst>
                                    </p:anim>
                                    <p:anim calcmode="lin" valueType="num">
                                      <p:cBhvr>
                                        <p:cTn id="8" dur="500" fill="hold"/>
                                        <p:tgtEl>
                                          <p:spTgt spid="10"/>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strVal val="4/3*#ppt_w"/>
                                          </p:val>
                                        </p:tav>
                                        <p:tav tm="100000">
                                          <p:val>
                                            <p:strVal val="#ppt_w"/>
                                          </p:val>
                                        </p:tav>
                                      </p:tavLst>
                                    </p:anim>
                                    <p:anim calcmode="lin" valueType="num">
                                      <p:cBhvr>
                                        <p:cTn id="12" dur="500" fill="hold"/>
                                        <p:tgtEl>
                                          <p:spTgt spid="11"/>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ppt_x</p:attrName>
                                        </p:attrNameLst>
                                      </p:cBhvr>
                                      <p:tavLst>
                                        <p:tav tm="0">
                                          <p:val>
                                            <p:strVal val="#ppt_x+#ppt_w*1.125000"/>
                                          </p:val>
                                        </p:tav>
                                        <p:tav tm="100000">
                                          <p:val>
                                            <p:strVal val="#ppt_x"/>
                                          </p:val>
                                        </p:tav>
                                      </p:tavLst>
                                    </p:anim>
                                    <p:animEffect transition="in" filter="wipe(left)">
                                      <p:cBhvr>
                                        <p:cTn id="17" dur="500"/>
                                        <p:tgtEl>
                                          <p:spTgt spid="8"/>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ppt_x</p:attrName>
                                        </p:attrNameLst>
                                      </p:cBhvr>
                                      <p:tavLst>
                                        <p:tav tm="0">
                                          <p:val>
                                            <p:strVal val="#ppt_x-#ppt_w*1.125000"/>
                                          </p:val>
                                        </p:tav>
                                        <p:tav tm="100000">
                                          <p:val>
                                            <p:strVal val="#ppt_x"/>
                                          </p:val>
                                        </p:tav>
                                      </p:tavLst>
                                    </p:anim>
                                    <p:animEffect transition="in" filter="wipe(right)">
                                      <p:cBhvr>
                                        <p:cTn id="21" dur="500"/>
                                        <p:tgtEl>
                                          <p:spTgt spid="7"/>
                                        </p:tgtEl>
                                      </p:cBhvr>
                                    </p:animEffect>
                                  </p:childTnLst>
                                </p:cTn>
                              </p:par>
                            </p:childTnLst>
                          </p:cTn>
                        </p:par>
                        <p:par>
                          <p:cTn id="22" fill="hold">
                            <p:stCondLst>
                              <p:cond delay="1000"/>
                            </p:stCondLst>
                            <p:childTnLst>
                              <p:par>
                                <p:cTn id="23" presetID="21"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750"/>
                                        <p:tgtEl>
                                          <p:spTgt spid="9"/>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750"/>
                                        <p:tgtEl>
                                          <p:spTgt spid="14"/>
                                        </p:tgtEl>
                                      </p:cBhvr>
                                    </p:animEffect>
                                  </p:childTnLst>
                                </p:cTn>
                              </p:par>
                            </p:childTnLst>
                          </p:cTn>
                        </p:par>
                        <p:par>
                          <p:cTn id="30" fill="hold">
                            <p:stCondLst>
                              <p:cond delay="3000"/>
                            </p:stCondLst>
                            <p:childTnLst>
                              <p:par>
                                <p:cTn id="31" presetID="21"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heel(1)">
                                      <p:cBhvr>
                                        <p:cTn id="33" dur="750"/>
                                        <p:tgtEl>
                                          <p:spTgt spid="17"/>
                                        </p:tgtEl>
                                      </p:cBhvr>
                                    </p:animEffect>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21" presetClass="entr" presetSubtype="1" fill="hold" grpId="0"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heel(1)">
                                      <p:cBhvr>
                                        <p:cTn id="55" dur="750"/>
                                        <p:tgtEl>
                                          <p:spTgt spid="4"/>
                                        </p:tgtEl>
                                      </p:cBhvr>
                                    </p:animEffect>
                                  </p:childTnLst>
                                </p:cTn>
                              </p:par>
                            </p:childTnLst>
                          </p:cTn>
                        </p:par>
                        <p:par>
                          <p:cTn id="56" fill="hold">
                            <p:stCondLst>
                              <p:cond delay="8000"/>
                            </p:stCondLst>
                            <p:childTnLst>
                              <p:par>
                                <p:cTn id="57" presetID="42"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4" grpId="0" bldLvl="0" animBg="1"/>
      <p:bldP spid="17" grpId="0" bldLvl="0" animBg="1"/>
      <p:bldP spid="18" grpId="0"/>
      <p:bldP spid="19" grpId="0"/>
      <p:bldP spid="20" grpId="0"/>
      <p:bldP spid="4" grpId="0" bldLvl="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srcRect l="6836" r="41084"/>
          <a:stretch>
            <a:fillRect/>
          </a:stretch>
        </p:blipFill>
        <p:spPr>
          <a:xfrm>
            <a:off x="0" y="0"/>
            <a:ext cx="12192000" cy="6858000"/>
          </a:xfrm>
          <a:prstGeom prst="rect">
            <a:avLst/>
          </a:prstGeom>
        </p:spPr>
      </p:pic>
      <p:sp>
        <p:nvSpPr>
          <p:cNvPr id="21" name="矩形 20"/>
          <p:cNvSpPr/>
          <p:nvPr/>
        </p:nvSpPr>
        <p:spPr>
          <a:xfrm>
            <a:off x="1113972" y="656278"/>
            <a:ext cx="9964056" cy="5138737"/>
          </a:xfrm>
          <a:prstGeom prst="rect">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95748" y="3428805"/>
            <a:ext cx="4297680" cy="1198880"/>
          </a:xfrm>
          <a:prstGeom prst="rect">
            <a:avLst/>
          </a:prstGeom>
        </p:spPr>
        <p:txBody>
          <a:bodyPr wrap="none">
            <a:spAutoFit/>
          </a:bodyPr>
          <a:lstStyle/>
          <a:p>
            <a:pPr algn="l"/>
            <a:r>
              <a:rPr lang="zh-CN" altLang="en-US" sz="3600" b="1" dirty="0">
                <a:solidFill>
                  <a:srgbClr val="E5E8C9"/>
                </a:solidFill>
                <a:sym typeface="+mn-ea"/>
              </a:rPr>
              <a:t>我国碳排放核算体系</a:t>
            </a:r>
            <a:endParaRPr sz="3600" b="0" i="0">
              <a:solidFill>
                <a:srgbClr val="000000"/>
              </a:solidFill>
              <a:highlight>
                <a:srgbClr val="FFFFFF">
                  <a:alpha val="0"/>
                </a:srgbClr>
              </a:highlight>
              <a:latin typeface="微软雅黑" panose="020B0503020204020204" pitchFamily="34" charset="-122"/>
            </a:endParaRPr>
          </a:p>
          <a:p>
            <a:pPr algn="l"/>
            <a:endParaRPr lang="zh-CN" altLang="en-US" sz="3600" b="1" dirty="0">
              <a:solidFill>
                <a:srgbClr val="E5E8C9"/>
              </a:solidFill>
              <a:sym typeface="+mn-ea"/>
            </a:endParaRPr>
          </a:p>
        </p:txBody>
      </p:sp>
      <p:sp>
        <p:nvSpPr>
          <p:cNvPr id="23" name="矩形 22"/>
          <p:cNvSpPr/>
          <p:nvPr/>
        </p:nvSpPr>
        <p:spPr>
          <a:xfrm>
            <a:off x="3047681" y="4147732"/>
            <a:ext cx="6096639" cy="645160"/>
          </a:xfrm>
          <a:prstGeom prst="rect">
            <a:avLst/>
          </a:prstGeom>
        </p:spPr>
        <p:txBody>
          <a:bodyPr wrap="square">
            <a:spAutoFit/>
          </a:bodyPr>
          <a:lstStyle/>
          <a:p>
            <a:pPr algn="dist"/>
            <a:r>
              <a:rPr lang="en-US" altLang="zh-CN" dirty="0">
                <a:solidFill>
                  <a:srgbClr val="E5E8C9"/>
                </a:solidFill>
                <a:latin typeface="华文细黑" panose="02010600040101010101" pitchFamily="2" charset="-122"/>
                <a:ea typeface="华文细黑" panose="02010600040101010101" pitchFamily="2" charset="-122"/>
                <a:sym typeface="News Gothic MT" charset="0"/>
              </a:rPr>
              <a:t>Chinese carbon emission accounting system</a:t>
            </a:r>
            <a:endParaRPr lang="en-US" altLang="zh-CN" dirty="0">
              <a:solidFill>
                <a:srgbClr val="E5E8C9"/>
              </a:solidFill>
              <a:latin typeface="华文细黑" panose="02010600040101010101" pitchFamily="2" charset="-122"/>
              <a:ea typeface="华文细黑" panose="02010600040101010101" pitchFamily="2" charset="-122"/>
              <a:sym typeface="News Gothic MT" charset="0"/>
            </a:endParaRPr>
          </a:p>
          <a:p>
            <a:pPr algn="dist"/>
            <a:endParaRPr lang="en-US" altLang="zh-CN" dirty="0">
              <a:solidFill>
                <a:srgbClr val="E5E8C9"/>
              </a:solidFill>
              <a:latin typeface="华文细黑" panose="02010600040101010101" pitchFamily="2" charset="-122"/>
              <a:ea typeface="华文细黑" panose="02010600040101010101" pitchFamily="2" charset="-122"/>
            </a:endParaRPr>
          </a:p>
        </p:txBody>
      </p:sp>
      <p:sp>
        <p:nvSpPr>
          <p:cNvPr id="24" name="椭圆 23"/>
          <p:cNvSpPr/>
          <p:nvPr/>
        </p:nvSpPr>
        <p:spPr>
          <a:xfrm>
            <a:off x="5493657" y="1875818"/>
            <a:ext cx="1204686" cy="1204686"/>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03</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同侧圆角矩形 25"/>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7" name="灯片编号占位符 26"/>
          <p:cNvSpPr>
            <a:spLocks noGrp="1"/>
          </p:cNvSpPr>
          <p:nvPr>
            <p:ph type="sldNum" sz="quarter" idx="12"/>
          </p:nvPr>
        </p:nvSpPr>
        <p:spPr>
          <a:xfrm>
            <a:off x="11629602" y="6179185"/>
            <a:ext cx="354366"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41" name="文本框 40"/>
          <p:cNvSpPr txBox="1"/>
          <p:nvPr>
            <p:custDataLst>
              <p:tags r:id="rId1"/>
            </p:custDataLst>
          </p:nvPr>
        </p:nvSpPr>
        <p:spPr>
          <a:xfrm>
            <a:off x="3247390" y="5297170"/>
            <a:ext cx="4892040" cy="1190625"/>
          </a:xfrm>
          <a:prstGeom prst="rect">
            <a:avLst/>
          </a:prstGeom>
          <a:noFill/>
        </p:spPr>
        <p:txBody>
          <a:bodyPr wrap="square" lIns="71755" rtlCol="0">
            <a:noAutofit/>
          </a:bodyPr>
          <a:p>
            <a:pPr>
              <a:lnSpc>
                <a:spcPct val="130000"/>
              </a:lnSpc>
            </a:pPr>
            <a:r>
              <a:rPr lang="zh-CN" altLang="en-US" sz="1200" spc="100" dirty="0">
                <a:solidFill>
                  <a:schemeClr val="tx1">
                    <a:lumMod val="75000"/>
                    <a:lumOff val="25000"/>
                  </a:schemeClr>
                </a:solidFill>
                <a:sym typeface="Arial" panose="020B0604020202020204" pitchFamily="34" charset="0"/>
              </a:rPr>
              <a:t>据估计，迄今为止，人为活动引起的温室气体排放已导致全球气温比工业化前水平高出约1.0°C。气候变化带来的不仅是海平面上升和更多极端天气等环境问题，也是政治和经济问题，亟需全球建立积极有效的合作应对机制。</a:t>
            </a:r>
            <a:endParaRPr lang="zh-CN" altLang="en-US" sz="1200" spc="100" dirty="0">
              <a:solidFill>
                <a:schemeClr val="tx1">
                  <a:lumMod val="75000"/>
                  <a:lumOff val="25000"/>
                </a:schemeClr>
              </a:solidFill>
              <a:sym typeface="Arial" panose="020B0604020202020204" pitchFamily="34" charset="0"/>
            </a:endParaRPr>
          </a:p>
        </p:txBody>
      </p:sp>
      <p:sp>
        <p:nvSpPr>
          <p:cNvPr id="47" name="矩形 46"/>
          <p:cNvSpPr/>
          <p:nvPr/>
        </p:nvSpPr>
        <p:spPr>
          <a:xfrm>
            <a:off x="5993765" y="4795520"/>
            <a:ext cx="1300480"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1"/>
          <a:p>
            <a:pPr algn="l"/>
            <a:r>
              <a:rPr lang="zh-CN" altLang="en-US" sz="2000" b="1">
                <a:solidFill>
                  <a:schemeClr val="tx1"/>
                </a:solidFill>
                <a:latin typeface="Microsoft JhengHei" panose="020B0604030504040204" charset="-120"/>
                <a:ea typeface="Microsoft JhengHei" panose="020B0604030504040204" charset="-120"/>
              </a:rPr>
              <a:t>添加标题</a:t>
            </a:r>
            <a:endParaRPr lang="zh-CN" altLang="en-US" sz="2000" b="1">
              <a:solidFill>
                <a:schemeClr val="tx1"/>
              </a:solidFill>
              <a:latin typeface="Microsoft JhengHei" panose="020B0604030504040204" charset="-120"/>
              <a:ea typeface="Microsoft JhengHei" panose="020B0604030504040204" charset="-120"/>
            </a:endParaRPr>
          </a:p>
        </p:txBody>
      </p:sp>
      <p:sp>
        <p:nvSpPr>
          <p:cNvPr id="2" name="文本框 1"/>
          <p:cNvSpPr txBox="1"/>
          <p:nvPr/>
        </p:nvSpPr>
        <p:spPr>
          <a:xfrm>
            <a:off x="620395" y="666115"/>
            <a:ext cx="980440" cy="583565"/>
          </a:xfrm>
          <a:prstGeom prst="rect">
            <a:avLst/>
          </a:prstGeom>
          <a:noFill/>
        </p:spPr>
        <p:txBody>
          <a:bodyPr wrap="none" lIns="0" rtlCol="0">
            <a:spAutoFit/>
          </a:bodyPr>
          <a:p>
            <a:pPr>
              <a:buClrTx/>
              <a:buSzTx/>
              <a:buFontTx/>
            </a:pPr>
            <a:r>
              <a:rPr lang="zh-CN" altLang="en-US" sz="3200" b="1" spc="300">
                <a:latin typeface="Microsoft JhengHei" panose="020B0604030504040204" charset="-120"/>
                <a:ea typeface="Microsoft JhengHei" panose="020B0604030504040204" charset="-120"/>
                <a:sym typeface="+mn-ea"/>
              </a:rPr>
              <a:t>背景</a:t>
            </a:r>
            <a:endParaRPr lang="zh-CN" altLang="en-US" sz="3200" b="1" spc="300">
              <a:latin typeface="Microsoft JhengHei" panose="020B0604030504040204" charset="-120"/>
              <a:ea typeface="Microsoft JhengHei" panose="020B0604030504040204" charset="-120"/>
              <a:sym typeface="+mn-ea"/>
            </a:endParaRPr>
          </a:p>
        </p:txBody>
      </p:sp>
      <p:sp>
        <p:nvSpPr>
          <p:cNvPr id="3" name="文本框 2"/>
          <p:cNvSpPr txBox="1"/>
          <p:nvPr>
            <p:custDataLst>
              <p:tags r:id="rId2"/>
            </p:custDataLst>
          </p:nvPr>
        </p:nvSpPr>
        <p:spPr>
          <a:xfrm>
            <a:off x="620395" y="1211580"/>
            <a:ext cx="5481320" cy="401955"/>
          </a:xfrm>
          <a:prstGeom prst="rect">
            <a:avLst/>
          </a:prstGeom>
          <a:noFill/>
        </p:spPr>
        <p:txBody>
          <a:bodyPr wrap="square" lIns="0" rtlCol="0"/>
          <a:p>
            <a:pPr>
              <a:lnSpc>
                <a:spcPct val="90000"/>
              </a:lnSpc>
            </a:pPr>
            <a:r>
              <a:rPr lang="en-US" altLang="zh-CN" sz="2000" dirty="0">
                <a:solidFill>
                  <a:schemeClr val="tx1">
                    <a:lumMod val="65000"/>
                    <a:lumOff val="35000"/>
                  </a:schemeClr>
                </a:solidFill>
                <a:sym typeface="Arial" panose="020B0604020202020204" pitchFamily="34" charset="0"/>
              </a:rPr>
              <a:t>background</a:t>
            </a:r>
            <a:endParaRPr lang="en-US" altLang="zh-CN" sz="2000" dirty="0">
              <a:solidFill>
                <a:schemeClr val="tx1">
                  <a:lumMod val="65000"/>
                  <a:lumOff val="35000"/>
                </a:schemeClr>
              </a:solidFill>
              <a:sym typeface="Arial" panose="020B0604020202020204" pitchFamily="34" charset="0"/>
            </a:endParaRPr>
          </a:p>
        </p:txBody>
      </p:sp>
      <p:pic>
        <p:nvPicPr>
          <p:cNvPr id="102" name="图片 101"/>
          <p:cNvPicPr/>
          <p:nvPr/>
        </p:nvPicPr>
        <p:blipFill>
          <a:blip r:embed="rId3"/>
          <a:stretch>
            <a:fillRect/>
          </a:stretch>
        </p:blipFill>
        <p:spPr>
          <a:xfrm>
            <a:off x="2058035" y="1613535"/>
            <a:ext cx="7270750" cy="3622675"/>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同侧圆角矩形 8"/>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0" name="灯片编号占位符 9"/>
          <p:cNvSpPr>
            <a:spLocks noGrp="1"/>
          </p:cNvSpPr>
          <p:nvPr>
            <p:ph type="sldNum" sz="quarter" idx="4"/>
          </p:nvPr>
        </p:nvSpPr>
        <p:spPr>
          <a:xfrm>
            <a:off x="11629390" y="6179185"/>
            <a:ext cx="464820"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54" name="文本框 53"/>
          <p:cNvSpPr txBox="1"/>
          <p:nvPr>
            <p:custDataLst>
              <p:tags r:id="rId1"/>
            </p:custDataLst>
          </p:nvPr>
        </p:nvSpPr>
        <p:spPr>
          <a:xfrm>
            <a:off x="6358890" y="2868295"/>
            <a:ext cx="4911090" cy="1047750"/>
          </a:xfrm>
          <a:prstGeom prst="rect">
            <a:avLst/>
          </a:prstGeom>
          <a:noFill/>
        </p:spPr>
        <p:txBody>
          <a:bodyPr wrap="square" lIns="90170" rtlCol="0"/>
          <a:p>
            <a:pPr algn="l">
              <a:lnSpc>
                <a:spcPct val="110000"/>
              </a:lnSpc>
            </a:pPr>
            <a:r>
              <a:rPr lang="zh-CN" altLang="en-US" sz="1400" dirty="0">
                <a:solidFill>
                  <a:schemeClr val="tx1">
                    <a:lumMod val="75000"/>
                    <a:lumOff val="25000"/>
                  </a:schemeClr>
                </a:solidFill>
                <a:sym typeface="Arial" panose="020B0604020202020204" pitchFamily="34" charset="0"/>
              </a:rPr>
              <a:t>在国家温室气体清单编制工作的基础上，为了加强省级温室气体编制能力建设，2010年9月，国家发改委办公厅下发了《关于启动省级温室气体清单编制工作有关事项的通知》，</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要求各地组织做好2005年温室气体清单编制工作。</a:t>
            </a:r>
            <a:endParaRPr lang="zh-CN" altLang="en-US" sz="1400" dirty="0">
              <a:solidFill>
                <a:schemeClr val="tx1">
                  <a:lumMod val="75000"/>
                  <a:lumOff val="25000"/>
                </a:schemeClr>
              </a:solidFill>
              <a:sym typeface="Arial" panose="020B0604020202020204" pitchFamily="34" charset="0"/>
            </a:endParaRPr>
          </a:p>
        </p:txBody>
      </p:sp>
      <p:cxnSp>
        <p:nvCxnSpPr>
          <p:cNvPr id="2" name="直接连接符 1"/>
          <p:cNvCxnSpPr/>
          <p:nvPr/>
        </p:nvCxnSpPr>
        <p:spPr>
          <a:xfrm>
            <a:off x="6388100" y="3866515"/>
            <a:ext cx="4860000" cy="0"/>
          </a:xfrm>
          <a:prstGeom prst="line">
            <a:avLst/>
          </a:prstGeom>
          <a:ln>
            <a:solidFill>
              <a:srgbClr val="72A18D"/>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58890" y="2505075"/>
            <a:ext cx="4246245" cy="433070"/>
          </a:xfrm>
          <a:prstGeom prst="rect">
            <a:avLst/>
          </a:prstGeom>
          <a:noFill/>
        </p:spPr>
        <p:txBody>
          <a:bodyPr wrap="square" rtlCol="0">
            <a:noAutofit/>
          </a:bodyPr>
          <a:p>
            <a:pPr lvl="0" algn="l">
              <a:lnSpc>
                <a:spcPct val="100000"/>
              </a:lnSpc>
              <a:buClrTx/>
              <a:buSzTx/>
              <a:buFontTx/>
            </a:pPr>
            <a:r>
              <a:rPr lang="zh-CN" altLang="en-US" spc="100" dirty="0">
                <a:solidFill>
                  <a:schemeClr val="tx1"/>
                </a:solidFill>
                <a:uFillTx/>
                <a:latin typeface="Arial Unicode MS" panose="020B0604020202020204" charset="-122"/>
                <a:ea typeface="Arial Unicode MS" panose="020B0604020202020204" charset="-122"/>
                <a:sym typeface="+mn-ea"/>
              </a:rPr>
              <a:t>省级层面的碳核算</a:t>
            </a:r>
            <a:endParaRPr lang="zh-CN" altLang="en-US" spc="100" dirty="0">
              <a:solidFill>
                <a:schemeClr val="tx1"/>
              </a:solidFill>
              <a:uFillTx/>
              <a:latin typeface="Arial Unicode MS" panose="020B0604020202020204" charset="-122"/>
              <a:ea typeface="Arial Unicode MS" panose="020B0604020202020204" charset="-122"/>
              <a:sym typeface="+mn-ea"/>
            </a:endParaRPr>
          </a:p>
        </p:txBody>
      </p:sp>
      <p:sp>
        <p:nvSpPr>
          <p:cNvPr id="4" name="文本框 3"/>
          <p:cNvSpPr txBox="1"/>
          <p:nvPr>
            <p:custDataLst>
              <p:tags r:id="rId2"/>
            </p:custDataLst>
          </p:nvPr>
        </p:nvSpPr>
        <p:spPr>
          <a:xfrm>
            <a:off x="546100" y="2868295"/>
            <a:ext cx="4847590" cy="1536700"/>
          </a:xfrm>
          <a:prstGeom prst="rect">
            <a:avLst/>
          </a:prstGeom>
          <a:noFill/>
        </p:spPr>
        <p:txBody>
          <a:bodyPr wrap="square" lIns="90170" rtlCol="0"/>
          <a:p>
            <a:pPr algn="l">
              <a:lnSpc>
                <a:spcPct val="110000"/>
              </a:lnSpc>
            </a:pPr>
            <a:r>
              <a:rPr lang="zh-CN" altLang="en-US" sz="1400" dirty="0">
                <a:solidFill>
                  <a:schemeClr val="tx1">
                    <a:lumMod val="75000"/>
                    <a:lumOff val="25000"/>
                  </a:schemeClr>
                </a:solidFill>
                <a:sym typeface="Arial" panose="020B0604020202020204" pitchFamily="34" charset="0"/>
              </a:rPr>
              <a:t>成立国家气候变化对策协调小组，组织协调参与全球气候变化谈判和政府间气候变化专门委员会工作，我国温室气体清单参考</a:t>
            </a:r>
            <a:r>
              <a:rPr lang="en-US" altLang="zh-CN" sz="1400" dirty="0">
                <a:solidFill>
                  <a:schemeClr val="tx1">
                    <a:lumMod val="75000"/>
                    <a:lumOff val="25000"/>
                  </a:schemeClr>
                </a:solidFill>
                <a:sym typeface="Arial" panose="020B0604020202020204" pitchFamily="34" charset="0"/>
              </a:rPr>
              <a:t>IPCC</a:t>
            </a:r>
            <a:r>
              <a:rPr lang="zh-CN" altLang="en-US" sz="1400" dirty="0">
                <a:solidFill>
                  <a:schemeClr val="tx1">
                    <a:lumMod val="75000"/>
                    <a:lumOff val="25000"/>
                  </a:schemeClr>
                </a:solidFill>
                <a:sym typeface="Arial" panose="020B0604020202020204" pitchFamily="34" charset="0"/>
              </a:rPr>
              <a:t>标准。</a:t>
            </a:r>
            <a:endParaRPr lang="zh-CN" altLang="en-US" sz="1400" dirty="0">
              <a:solidFill>
                <a:schemeClr val="tx1">
                  <a:lumMod val="75000"/>
                  <a:lumOff val="25000"/>
                </a:schemeClr>
              </a:solidFill>
              <a:sym typeface="Arial" panose="020B0604020202020204" pitchFamily="34" charset="0"/>
            </a:endParaRPr>
          </a:p>
        </p:txBody>
      </p:sp>
      <p:cxnSp>
        <p:nvCxnSpPr>
          <p:cNvPr id="15" name="直接连接符 14"/>
          <p:cNvCxnSpPr/>
          <p:nvPr/>
        </p:nvCxnSpPr>
        <p:spPr>
          <a:xfrm>
            <a:off x="575310" y="3866515"/>
            <a:ext cx="4860000" cy="0"/>
          </a:xfrm>
          <a:prstGeom prst="line">
            <a:avLst/>
          </a:prstGeom>
          <a:ln>
            <a:solidFill>
              <a:srgbClr val="72A18D"/>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6100" y="2505075"/>
            <a:ext cx="4246245" cy="433070"/>
          </a:xfrm>
          <a:prstGeom prst="rect">
            <a:avLst/>
          </a:prstGeom>
          <a:noFill/>
        </p:spPr>
        <p:txBody>
          <a:bodyPr wrap="square" rtlCol="0">
            <a:noAutofit/>
          </a:bodyPr>
          <a:p>
            <a:pPr lvl="0" algn="l">
              <a:lnSpc>
                <a:spcPct val="100000"/>
              </a:lnSpc>
              <a:buClrTx/>
              <a:buSzTx/>
              <a:buFontTx/>
            </a:pPr>
            <a:r>
              <a:rPr lang="zh-CN" altLang="en-US" spc="100" dirty="0">
                <a:solidFill>
                  <a:schemeClr val="tx1"/>
                </a:solidFill>
                <a:uFillTx/>
                <a:latin typeface="Arial Unicode MS" panose="020B0604020202020204" charset="-122"/>
                <a:ea typeface="Arial Unicode MS" panose="020B0604020202020204" charset="-122"/>
                <a:sym typeface="+mn-ea"/>
              </a:rPr>
              <a:t>国家层面的碳核算</a:t>
            </a:r>
            <a:endParaRPr lang="zh-CN" altLang="en-US" spc="100" dirty="0">
              <a:solidFill>
                <a:schemeClr val="tx1"/>
              </a:solidFill>
              <a:uFillTx/>
              <a:latin typeface="Arial Unicode MS" panose="020B0604020202020204" charset="-122"/>
              <a:ea typeface="Arial Unicode MS" panose="020B0604020202020204" charset="-122"/>
              <a:sym typeface="+mn-ea"/>
            </a:endParaRPr>
          </a:p>
        </p:txBody>
      </p:sp>
      <p:sp>
        <p:nvSpPr>
          <p:cNvPr id="17" name="文本框 16"/>
          <p:cNvSpPr txBox="1"/>
          <p:nvPr>
            <p:custDataLst>
              <p:tags r:id="rId3"/>
            </p:custDataLst>
          </p:nvPr>
        </p:nvSpPr>
        <p:spPr>
          <a:xfrm>
            <a:off x="6358890" y="4864100"/>
            <a:ext cx="4911090" cy="1047750"/>
          </a:xfrm>
          <a:prstGeom prst="rect">
            <a:avLst/>
          </a:prstGeom>
          <a:noFill/>
        </p:spPr>
        <p:txBody>
          <a:bodyPr wrap="square" lIns="90170" rtlCol="0"/>
          <a:p>
            <a:pPr algn="l">
              <a:lnSpc>
                <a:spcPct val="110000"/>
              </a:lnSpc>
            </a:pPr>
            <a:r>
              <a:rPr lang="zh-CN" altLang="en-US" sz="1400" dirty="0">
                <a:solidFill>
                  <a:schemeClr val="tx1">
                    <a:lumMod val="75000"/>
                    <a:lumOff val="25000"/>
                  </a:schemeClr>
                </a:solidFill>
                <a:sym typeface="Arial" panose="020B0604020202020204" pitchFamily="34" charset="0"/>
              </a:rPr>
              <a:t>从“十二五”时期开始，我国便着手推动企业温室气</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体核算工作。2013~2015年期间，发改委陆续组织</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编制了火电、电网、钢铁等24个高碳排放行业企业</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的温室气体核算指南。</a:t>
            </a:r>
            <a:endParaRPr lang="zh-CN" altLang="en-US" sz="1400" dirty="0">
              <a:solidFill>
                <a:schemeClr val="tx1">
                  <a:lumMod val="75000"/>
                  <a:lumOff val="25000"/>
                </a:schemeClr>
              </a:solidFill>
              <a:sym typeface="Arial" panose="020B0604020202020204" pitchFamily="34" charset="0"/>
            </a:endParaRPr>
          </a:p>
        </p:txBody>
      </p:sp>
      <p:cxnSp>
        <p:nvCxnSpPr>
          <p:cNvPr id="18" name="直接连接符 17"/>
          <p:cNvCxnSpPr/>
          <p:nvPr/>
        </p:nvCxnSpPr>
        <p:spPr>
          <a:xfrm>
            <a:off x="6388100" y="5862320"/>
            <a:ext cx="4860000" cy="0"/>
          </a:xfrm>
          <a:prstGeom prst="line">
            <a:avLst/>
          </a:prstGeom>
          <a:ln>
            <a:solidFill>
              <a:srgbClr val="72A18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358890" y="4500880"/>
            <a:ext cx="4246245" cy="433070"/>
          </a:xfrm>
          <a:prstGeom prst="rect">
            <a:avLst/>
          </a:prstGeom>
          <a:noFill/>
        </p:spPr>
        <p:txBody>
          <a:bodyPr wrap="square" rtlCol="0">
            <a:noAutofit/>
          </a:bodyPr>
          <a:p>
            <a:pPr lvl="0" algn="l">
              <a:lnSpc>
                <a:spcPct val="100000"/>
              </a:lnSpc>
              <a:buClrTx/>
              <a:buSzTx/>
              <a:buFontTx/>
            </a:pPr>
            <a:r>
              <a:rPr lang="zh-CN" altLang="en-US" spc="100" dirty="0">
                <a:solidFill>
                  <a:schemeClr val="tx1"/>
                </a:solidFill>
                <a:uFillTx/>
                <a:latin typeface="Arial Unicode MS" panose="020B0604020202020204" charset="-122"/>
                <a:ea typeface="Arial Unicode MS" panose="020B0604020202020204" charset="-122"/>
                <a:sym typeface="+mn-ea"/>
              </a:rPr>
              <a:t>企业层面的碳核算</a:t>
            </a:r>
            <a:endParaRPr lang="zh-CN" altLang="en-US" spc="100" dirty="0">
              <a:solidFill>
                <a:schemeClr val="tx1"/>
              </a:solidFill>
              <a:uFillTx/>
              <a:latin typeface="Arial Unicode MS" panose="020B0604020202020204" charset="-122"/>
              <a:ea typeface="Arial Unicode MS" panose="020B0604020202020204" charset="-122"/>
              <a:sym typeface="+mn-ea"/>
            </a:endParaRPr>
          </a:p>
        </p:txBody>
      </p:sp>
      <p:sp>
        <p:nvSpPr>
          <p:cNvPr id="20" name="文本框 19"/>
          <p:cNvSpPr txBox="1"/>
          <p:nvPr>
            <p:custDataLst>
              <p:tags r:id="rId4"/>
            </p:custDataLst>
          </p:nvPr>
        </p:nvSpPr>
        <p:spPr>
          <a:xfrm>
            <a:off x="546100" y="4864100"/>
            <a:ext cx="4974590" cy="1365250"/>
          </a:xfrm>
          <a:prstGeom prst="rect">
            <a:avLst/>
          </a:prstGeom>
          <a:noFill/>
        </p:spPr>
        <p:txBody>
          <a:bodyPr wrap="square" lIns="90170" rtlCol="0"/>
          <a:p>
            <a:pPr algn="l">
              <a:lnSpc>
                <a:spcPct val="110000"/>
              </a:lnSpc>
            </a:pPr>
            <a:r>
              <a:rPr lang="zh-CN" altLang="en-US" sz="1400" dirty="0">
                <a:solidFill>
                  <a:schemeClr val="tx1">
                    <a:lumMod val="75000"/>
                    <a:lumOff val="25000"/>
                  </a:schemeClr>
                </a:solidFill>
                <a:sym typeface="Arial" panose="020B0604020202020204" pitchFamily="34" charset="0"/>
              </a:rPr>
              <a:t>为落实国家关于启动各省温室气体编制工作的要求，当前各</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省市已陆续组织开展省内市县（区）级的温室气体排放清单编制工作。不同省份的市县（区）温室气体清单编制在具体的核算范围、数据来源上存在一定差异。</a:t>
            </a:r>
            <a:endParaRPr lang="zh-CN" altLang="en-US" sz="1400" dirty="0">
              <a:solidFill>
                <a:schemeClr val="tx1">
                  <a:lumMod val="75000"/>
                  <a:lumOff val="25000"/>
                </a:schemeClr>
              </a:solidFill>
              <a:sym typeface="Arial" panose="020B0604020202020204" pitchFamily="34" charset="0"/>
            </a:endParaRPr>
          </a:p>
        </p:txBody>
      </p:sp>
      <p:cxnSp>
        <p:nvCxnSpPr>
          <p:cNvPr id="21" name="直接连接符 20"/>
          <p:cNvCxnSpPr/>
          <p:nvPr/>
        </p:nvCxnSpPr>
        <p:spPr>
          <a:xfrm>
            <a:off x="575310" y="5862320"/>
            <a:ext cx="4860000" cy="0"/>
          </a:xfrm>
          <a:prstGeom prst="line">
            <a:avLst/>
          </a:prstGeom>
          <a:ln>
            <a:solidFill>
              <a:srgbClr val="72A18D"/>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6100" y="4500880"/>
            <a:ext cx="4246245" cy="433070"/>
          </a:xfrm>
          <a:prstGeom prst="rect">
            <a:avLst/>
          </a:prstGeom>
          <a:noFill/>
        </p:spPr>
        <p:txBody>
          <a:bodyPr wrap="square" rtlCol="0">
            <a:noAutofit/>
          </a:bodyPr>
          <a:p>
            <a:pPr lvl="0" algn="l">
              <a:lnSpc>
                <a:spcPct val="100000"/>
              </a:lnSpc>
              <a:buClrTx/>
              <a:buSzTx/>
              <a:buFontTx/>
            </a:pPr>
            <a:r>
              <a:rPr lang="zh-CN" altLang="en-US" spc="100" dirty="0">
                <a:solidFill>
                  <a:schemeClr val="tx1"/>
                </a:solidFill>
                <a:uFillTx/>
                <a:latin typeface="Arial Unicode MS" panose="020B0604020202020204" charset="-122"/>
                <a:ea typeface="Arial Unicode MS" panose="020B0604020202020204" charset="-122"/>
                <a:sym typeface="+mn-ea"/>
              </a:rPr>
              <a:t>市县（区）层面的碳核算</a:t>
            </a:r>
            <a:endParaRPr lang="zh-CN" altLang="en-US" spc="100" dirty="0">
              <a:solidFill>
                <a:schemeClr val="tx1"/>
              </a:solidFill>
              <a:uFillTx/>
              <a:latin typeface="Arial Unicode MS" panose="020B0604020202020204" charset="-122"/>
              <a:ea typeface="Arial Unicode MS" panose="020B0604020202020204" charset="-122"/>
              <a:sym typeface="+mn-ea"/>
            </a:endParaRPr>
          </a:p>
        </p:txBody>
      </p:sp>
      <p:sp>
        <p:nvSpPr>
          <p:cNvPr id="27" name="文本框 26"/>
          <p:cNvSpPr txBox="1"/>
          <p:nvPr/>
        </p:nvSpPr>
        <p:spPr>
          <a:xfrm>
            <a:off x="620395" y="666115"/>
            <a:ext cx="1869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具体实践</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28" name="文本框 27"/>
          <p:cNvSpPr txBox="1"/>
          <p:nvPr>
            <p:custDataLst>
              <p:tags r:id="rId5"/>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Specific practice</a:t>
            </a:r>
            <a:endParaRPr lang="zh-CN" altLang="en-US" sz="2000" dirty="0">
              <a:solidFill>
                <a:schemeClr val="tx1">
                  <a:lumMod val="65000"/>
                  <a:lumOff val="35000"/>
                </a:schemeClr>
              </a:solidFill>
              <a:sym typeface="Arial" panose="020B0604020202020204" pitchFamily="34" charset="0"/>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500"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500"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500"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anim calcmode="lin" valueType="num">
                                      <p:cBhvr>
                                        <p:cTn id="25" dur="500" fill="hold"/>
                                        <p:tgtEl>
                                          <p:spTgt spid="54"/>
                                        </p:tgtEl>
                                        <p:attrNameLst>
                                          <p:attrName>ppt_x</p:attrName>
                                        </p:attrNameLst>
                                      </p:cBhvr>
                                      <p:tavLst>
                                        <p:tav tm="0">
                                          <p:val>
                                            <p:strVal val="#ppt_x"/>
                                          </p:val>
                                        </p:tav>
                                        <p:tav tm="100000">
                                          <p:val>
                                            <p:strVal val="#ppt_x"/>
                                          </p:val>
                                        </p:tav>
                                      </p:tavLst>
                                    </p:anim>
                                    <p:anim calcmode="lin" valueType="num">
                                      <p:cBhvr>
                                        <p:cTn id="26" dur="500" fill="hold"/>
                                        <p:tgtEl>
                                          <p:spTgt spid="5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500"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anim calcmode="lin" valueType="num">
                                      <p:cBhvr>
                                        <p:cTn id="30" dur="500" fill="hold"/>
                                        <p:tgtEl>
                                          <p:spTgt spid="2"/>
                                        </p:tgtEl>
                                        <p:attrNameLst>
                                          <p:attrName>ppt_x</p:attrName>
                                        </p:attrNameLst>
                                      </p:cBhvr>
                                      <p:tavLst>
                                        <p:tav tm="0">
                                          <p:val>
                                            <p:strVal val="#ppt_x"/>
                                          </p:val>
                                        </p:tav>
                                        <p:tav tm="100000">
                                          <p:val>
                                            <p:strVal val="#ppt_x"/>
                                          </p:val>
                                        </p:tav>
                                      </p:tavLst>
                                    </p:anim>
                                    <p:anim calcmode="lin" valueType="num">
                                      <p:cBhvr>
                                        <p:cTn id="31" dur="5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500"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anim calcmode="lin" valueType="num">
                                      <p:cBhvr>
                                        <p:cTn id="35" dur="500" fill="hold"/>
                                        <p:tgtEl>
                                          <p:spTgt spid="3"/>
                                        </p:tgtEl>
                                        <p:attrNameLst>
                                          <p:attrName>ppt_x</p:attrName>
                                        </p:attrNameLst>
                                      </p:cBhvr>
                                      <p:tavLst>
                                        <p:tav tm="0">
                                          <p:val>
                                            <p:strVal val="#ppt_x"/>
                                          </p:val>
                                        </p:tav>
                                        <p:tav tm="100000">
                                          <p:val>
                                            <p:strVal val="#ppt_x"/>
                                          </p:val>
                                        </p:tav>
                                      </p:tavLst>
                                    </p:anim>
                                    <p:anim calcmode="lin" valueType="num">
                                      <p:cBhvr>
                                        <p:cTn id="3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500"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anim calcmode="lin" valueType="num">
                                      <p:cBhvr>
                                        <p:cTn id="42" dur="500" fill="hold"/>
                                        <p:tgtEl>
                                          <p:spTgt spid="20"/>
                                        </p:tgtEl>
                                        <p:attrNameLst>
                                          <p:attrName>ppt_x</p:attrName>
                                        </p:attrNameLst>
                                      </p:cBhvr>
                                      <p:tavLst>
                                        <p:tav tm="0">
                                          <p:val>
                                            <p:strVal val="#ppt_x"/>
                                          </p:val>
                                        </p:tav>
                                        <p:tav tm="100000">
                                          <p:val>
                                            <p:strVal val="#ppt_x"/>
                                          </p:val>
                                        </p:tav>
                                      </p:tavLst>
                                    </p:anim>
                                    <p:anim calcmode="lin" valueType="num">
                                      <p:cBhvr>
                                        <p:cTn id="43" dur="5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500"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anim calcmode="lin" valueType="num">
                                      <p:cBhvr>
                                        <p:cTn id="47" dur="500" fill="hold"/>
                                        <p:tgtEl>
                                          <p:spTgt spid="21"/>
                                        </p:tgtEl>
                                        <p:attrNameLst>
                                          <p:attrName>ppt_x</p:attrName>
                                        </p:attrNameLst>
                                      </p:cBhvr>
                                      <p:tavLst>
                                        <p:tav tm="0">
                                          <p:val>
                                            <p:strVal val="#ppt_x"/>
                                          </p:val>
                                        </p:tav>
                                        <p:tav tm="100000">
                                          <p:val>
                                            <p:strVal val="#ppt_x"/>
                                          </p:val>
                                        </p:tav>
                                      </p:tavLst>
                                    </p:anim>
                                    <p:anim calcmode="lin" valueType="num">
                                      <p:cBhvr>
                                        <p:cTn id="48" dur="5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500"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500"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anim calcmode="lin" valueType="num">
                                      <p:cBhvr>
                                        <p:cTn id="59" dur="500" fill="hold"/>
                                        <p:tgtEl>
                                          <p:spTgt spid="17"/>
                                        </p:tgtEl>
                                        <p:attrNameLst>
                                          <p:attrName>ppt_x</p:attrName>
                                        </p:attrNameLst>
                                      </p:cBhvr>
                                      <p:tavLst>
                                        <p:tav tm="0">
                                          <p:val>
                                            <p:strVal val="#ppt_x"/>
                                          </p:val>
                                        </p:tav>
                                        <p:tav tm="100000">
                                          <p:val>
                                            <p:strVal val="#ppt_x"/>
                                          </p:val>
                                        </p:tav>
                                      </p:tavLst>
                                    </p:anim>
                                    <p:anim calcmode="lin" valueType="num">
                                      <p:cBhvr>
                                        <p:cTn id="60" dur="5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500"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500"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anim calcmode="lin" valueType="num">
                                      <p:cBhvr>
                                        <p:cTn id="69" dur="500" fill="hold"/>
                                        <p:tgtEl>
                                          <p:spTgt spid="19"/>
                                        </p:tgtEl>
                                        <p:attrNameLst>
                                          <p:attrName>ppt_x</p:attrName>
                                        </p:attrNameLst>
                                      </p:cBhvr>
                                      <p:tavLst>
                                        <p:tav tm="0">
                                          <p:val>
                                            <p:strVal val="#ppt_x"/>
                                          </p:val>
                                        </p:tav>
                                        <p:tav tm="100000">
                                          <p:val>
                                            <p:strVal val="#ppt_x"/>
                                          </p:val>
                                        </p:tav>
                                      </p:tavLst>
                                    </p:anim>
                                    <p:anim calcmode="lin" valueType="num">
                                      <p:cBhvr>
                                        <p:cTn id="7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 grpId="0"/>
      <p:bldP spid="4" grpId="0"/>
      <p:bldP spid="16" grpId="0"/>
      <p:bldP spid="17" grpId="0"/>
      <p:bldP spid="19"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同侧圆角矩形 8"/>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0" name="灯片编号占位符 9"/>
          <p:cNvSpPr>
            <a:spLocks noGrp="1"/>
          </p:cNvSpPr>
          <p:nvPr>
            <p:ph type="sldNum" sz="quarter" idx="4"/>
          </p:nvPr>
        </p:nvSpPr>
        <p:spPr>
          <a:xfrm>
            <a:off x="11629390" y="6179185"/>
            <a:ext cx="464820"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2" name="矩形 1"/>
          <p:cNvSpPr/>
          <p:nvPr/>
        </p:nvSpPr>
        <p:spPr>
          <a:xfrm>
            <a:off x="694055" y="4401820"/>
            <a:ext cx="3509645" cy="216000"/>
          </a:xfrm>
          <a:prstGeom prst="rect">
            <a:avLst/>
          </a:prstGeom>
          <a:solidFill>
            <a:srgbClr val="9AB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563620" y="4325620"/>
            <a:ext cx="309880" cy="368300"/>
          </a:xfrm>
          <a:prstGeom prst="rect">
            <a:avLst/>
          </a:prstGeom>
          <a:noFill/>
        </p:spPr>
        <p:txBody>
          <a:bodyPr wrap="none" rtlCol="0">
            <a:spAutoFit/>
          </a:bodyPr>
          <a:p>
            <a:endParaRPr lang="en-US" altLang="zh-CN">
              <a:solidFill>
                <a:schemeClr val="bg1"/>
              </a:solidFill>
              <a:effectLst>
                <a:outerShdw blurRad="38100" dist="38100" dir="2700000" algn="tl">
                  <a:srgbClr val="000000">
                    <a:alpha val="43137"/>
                  </a:srgbClr>
                </a:outerShdw>
              </a:effectLst>
            </a:endParaRPr>
          </a:p>
        </p:txBody>
      </p:sp>
      <p:sp>
        <p:nvSpPr>
          <p:cNvPr id="4" name="文本框 3"/>
          <p:cNvSpPr txBox="1"/>
          <p:nvPr/>
        </p:nvSpPr>
        <p:spPr>
          <a:xfrm>
            <a:off x="697230" y="3728720"/>
            <a:ext cx="2849880" cy="368300"/>
          </a:xfrm>
          <a:prstGeom prst="rect">
            <a:avLst/>
          </a:prstGeom>
          <a:noFill/>
        </p:spPr>
        <p:txBody>
          <a:bodyPr wrap="none" rtlCol="0">
            <a:spAutoFit/>
          </a:bodyPr>
          <a:p>
            <a:pPr algn="l"/>
            <a:r>
              <a:rPr lang="zh-CN" altLang="en-US" spc="300">
                <a:solidFill>
                  <a:schemeClr val="tx1">
                    <a:lumMod val="85000"/>
                    <a:lumOff val="15000"/>
                  </a:schemeClr>
                </a:solidFill>
                <a:uFillTx/>
                <a:latin typeface="Arial Unicode MS" panose="020B0604020202020204" charset="-122"/>
                <a:ea typeface="Arial Unicode MS" panose="020B0604020202020204" charset="-122"/>
              </a:rPr>
              <a:t>基础统计数据较为薄弱</a:t>
            </a:r>
            <a:endParaRPr lang="zh-CN" altLang="en-US" spc="300">
              <a:solidFill>
                <a:schemeClr val="tx1">
                  <a:lumMod val="85000"/>
                  <a:lumOff val="15000"/>
                </a:schemeClr>
              </a:solidFill>
              <a:uFillTx/>
              <a:latin typeface="Arial Unicode MS" panose="020B0604020202020204" charset="-122"/>
              <a:ea typeface="Arial Unicode MS" panose="020B0604020202020204" charset="-122"/>
            </a:endParaRPr>
          </a:p>
        </p:txBody>
      </p:sp>
      <p:sp>
        <p:nvSpPr>
          <p:cNvPr id="11" name="矩形 10"/>
          <p:cNvSpPr/>
          <p:nvPr/>
        </p:nvSpPr>
        <p:spPr>
          <a:xfrm>
            <a:off x="694055" y="5630545"/>
            <a:ext cx="3860800" cy="216000"/>
          </a:xfrm>
          <a:prstGeom prst="rect">
            <a:avLst/>
          </a:prstGeom>
          <a:solidFill>
            <a:srgbClr val="40705D">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914775" y="5554980"/>
            <a:ext cx="309880" cy="368300"/>
          </a:xfrm>
          <a:prstGeom prst="rect">
            <a:avLst/>
          </a:prstGeom>
          <a:noFill/>
        </p:spPr>
        <p:txBody>
          <a:bodyPr wrap="none" rtlCol="0">
            <a:spAutoFit/>
          </a:bodyPr>
          <a:p>
            <a:endParaRPr lang="en-US" altLang="zh-CN">
              <a:solidFill>
                <a:schemeClr val="bg1"/>
              </a:solidFill>
              <a:effectLst>
                <a:outerShdw blurRad="38100" dist="38100" dir="2700000" algn="tl">
                  <a:srgbClr val="000000">
                    <a:alpha val="43137"/>
                  </a:srgbClr>
                </a:outerShdw>
              </a:effectLst>
            </a:endParaRPr>
          </a:p>
        </p:txBody>
      </p:sp>
      <p:sp>
        <p:nvSpPr>
          <p:cNvPr id="15" name="文本框 14"/>
          <p:cNvSpPr txBox="1"/>
          <p:nvPr/>
        </p:nvSpPr>
        <p:spPr>
          <a:xfrm>
            <a:off x="697230" y="4957445"/>
            <a:ext cx="3116580" cy="368300"/>
          </a:xfrm>
          <a:prstGeom prst="rect">
            <a:avLst/>
          </a:prstGeom>
          <a:noFill/>
        </p:spPr>
        <p:txBody>
          <a:bodyPr wrap="none" rtlCol="0">
            <a:spAutoFit/>
          </a:bodyPr>
          <a:p>
            <a:pPr algn="l"/>
            <a:r>
              <a:rPr lang="zh-CN" altLang="en-US" spc="300">
                <a:solidFill>
                  <a:schemeClr val="tx1">
                    <a:lumMod val="75000"/>
                    <a:lumOff val="25000"/>
                  </a:schemeClr>
                </a:solidFill>
                <a:uFillTx/>
                <a:latin typeface="Arial Unicode MS" panose="020B0604020202020204" charset="-122"/>
                <a:ea typeface="Arial Unicode MS" panose="020B0604020202020204" charset="-122"/>
              </a:rPr>
              <a:t>核算质量的保障机制不足</a:t>
            </a:r>
            <a:endParaRPr lang="zh-CN" altLang="en-US" spc="300">
              <a:solidFill>
                <a:schemeClr val="tx1">
                  <a:lumMod val="75000"/>
                  <a:lumOff val="25000"/>
                </a:schemeClr>
              </a:solidFill>
              <a:uFillTx/>
              <a:latin typeface="Arial Unicode MS" panose="020B0604020202020204" charset="-122"/>
              <a:ea typeface="Arial Unicode MS" panose="020B0604020202020204" charset="-122"/>
            </a:endParaRPr>
          </a:p>
        </p:txBody>
      </p:sp>
      <p:sp>
        <p:nvSpPr>
          <p:cNvPr id="16" name="矩形 15"/>
          <p:cNvSpPr/>
          <p:nvPr/>
        </p:nvSpPr>
        <p:spPr>
          <a:xfrm>
            <a:off x="5810250" y="4401820"/>
            <a:ext cx="3368675" cy="216000"/>
          </a:xfrm>
          <a:prstGeom prst="rect">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601710" y="4325620"/>
            <a:ext cx="309880" cy="368300"/>
          </a:xfrm>
          <a:prstGeom prst="rect">
            <a:avLst/>
          </a:prstGeom>
          <a:noFill/>
        </p:spPr>
        <p:txBody>
          <a:bodyPr wrap="none" rtlCol="0">
            <a:spAutoFit/>
          </a:bodyPr>
          <a:p>
            <a:endParaRPr lang="en-US" altLang="zh-CN">
              <a:solidFill>
                <a:schemeClr val="bg1"/>
              </a:solidFill>
              <a:effectLst>
                <a:outerShdw blurRad="38100" dist="38100" dir="2700000" algn="tl">
                  <a:srgbClr val="000000">
                    <a:alpha val="43137"/>
                  </a:srgbClr>
                </a:outerShdw>
              </a:effectLst>
            </a:endParaRPr>
          </a:p>
        </p:txBody>
      </p:sp>
      <p:sp>
        <p:nvSpPr>
          <p:cNvPr id="21" name="矩形 20"/>
          <p:cNvSpPr/>
          <p:nvPr/>
        </p:nvSpPr>
        <p:spPr>
          <a:xfrm>
            <a:off x="5810250" y="5629275"/>
            <a:ext cx="4211955" cy="216000"/>
          </a:xfrm>
          <a:prstGeom prst="rect">
            <a:avLst/>
          </a:prstGeom>
          <a:solidFill>
            <a:srgbClr val="7FA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444990" y="5553075"/>
            <a:ext cx="309880" cy="368300"/>
          </a:xfrm>
          <a:prstGeom prst="rect">
            <a:avLst/>
          </a:prstGeom>
          <a:noFill/>
        </p:spPr>
        <p:txBody>
          <a:bodyPr wrap="none" rtlCol="0">
            <a:spAutoFit/>
          </a:bodyPr>
          <a:p>
            <a:endParaRPr lang="en-US" altLang="zh-CN">
              <a:solidFill>
                <a:schemeClr val="bg1"/>
              </a:solidFill>
              <a:effectLst>
                <a:outerShdw blurRad="38100" dist="38100" dir="2700000" algn="tl">
                  <a:srgbClr val="000000">
                    <a:alpha val="43137"/>
                  </a:srgbClr>
                </a:outerShdw>
              </a:effectLst>
            </a:endParaRPr>
          </a:p>
        </p:txBody>
      </p:sp>
      <p:sp>
        <p:nvSpPr>
          <p:cNvPr id="18" name="文本框 17"/>
          <p:cNvSpPr txBox="1"/>
          <p:nvPr/>
        </p:nvSpPr>
        <p:spPr>
          <a:xfrm>
            <a:off x="5813425" y="3728720"/>
            <a:ext cx="2316480" cy="368300"/>
          </a:xfrm>
          <a:prstGeom prst="rect">
            <a:avLst/>
          </a:prstGeom>
          <a:noFill/>
        </p:spPr>
        <p:txBody>
          <a:bodyPr wrap="none" rtlCol="0">
            <a:spAutoFit/>
          </a:bodyPr>
          <a:p>
            <a:pPr algn="l"/>
            <a:r>
              <a:rPr lang="zh-CN" altLang="en-US" spc="300">
                <a:solidFill>
                  <a:schemeClr val="tx1">
                    <a:lumMod val="75000"/>
                    <a:lumOff val="25000"/>
                  </a:schemeClr>
                </a:solidFill>
                <a:uFillTx/>
                <a:latin typeface="Arial Unicode MS" panose="020B0604020202020204" charset="-122"/>
                <a:ea typeface="Arial Unicode MS" panose="020B0604020202020204" charset="-122"/>
              </a:rPr>
              <a:t>核算方法相对滞后</a:t>
            </a:r>
            <a:endParaRPr lang="zh-CN" altLang="en-US" spc="300">
              <a:solidFill>
                <a:schemeClr val="tx1">
                  <a:lumMod val="75000"/>
                  <a:lumOff val="25000"/>
                </a:schemeClr>
              </a:solidFill>
              <a:uFillTx/>
              <a:latin typeface="Arial Unicode MS" panose="020B0604020202020204" charset="-122"/>
              <a:ea typeface="Arial Unicode MS" panose="020B0604020202020204" charset="-122"/>
            </a:endParaRPr>
          </a:p>
        </p:txBody>
      </p:sp>
      <p:sp>
        <p:nvSpPr>
          <p:cNvPr id="25" name="文本框 24"/>
          <p:cNvSpPr txBox="1"/>
          <p:nvPr/>
        </p:nvSpPr>
        <p:spPr>
          <a:xfrm>
            <a:off x="5813425" y="4956175"/>
            <a:ext cx="3116580" cy="368300"/>
          </a:xfrm>
          <a:prstGeom prst="rect">
            <a:avLst/>
          </a:prstGeom>
          <a:noFill/>
        </p:spPr>
        <p:txBody>
          <a:bodyPr wrap="none" rtlCol="0">
            <a:spAutoFit/>
          </a:bodyPr>
          <a:p>
            <a:pPr algn="l"/>
            <a:r>
              <a:rPr lang="zh-CN" altLang="en-US" spc="300">
                <a:solidFill>
                  <a:schemeClr val="tx1">
                    <a:lumMod val="75000"/>
                    <a:lumOff val="25000"/>
                  </a:schemeClr>
                </a:solidFill>
                <a:uFillTx/>
                <a:latin typeface="Arial Unicode MS" panose="020B0604020202020204" charset="-122"/>
                <a:ea typeface="Arial Unicode MS" panose="020B0604020202020204" charset="-122"/>
              </a:rPr>
              <a:t>核算结果的运用较为有限</a:t>
            </a:r>
            <a:endParaRPr lang="zh-CN" altLang="en-US" spc="300">
              <a:solidFill>
                <a:schemeClr val="tx1">
                  <a:lumMod val="75000"/>
                  <a:lumOff val="25000"/>
                </a:schemeClr>
              </a:solidFill>
              <a:uFillTx/>
              <a:latin typeface="Arial Unicode MS" panose="020B0604020202020204" charset="-122"/>
              <a:ea typeface="Arial Unicode MS" panose="020B0604020202020204" charset="-122"/>
            </a:endParaRPr>
          </a:p>
        </p:txBody>
      </p:sp>
      <p:sp>
        <p:nvSpPr>
          <p:cNvPr id="20" name="文本框 19"/>
          <p:cNvSpPr txBox="1"/>
          <p:nvPr/>
        </p:nvSpPr>
        <p:spPr>
          <a:xfrm>
            <a:off x="1268730" y="1670685"/>
            <a:ext cx="8207375" cy="1198880"/>
          </a:xfrm>
          <a:prstGeom prst="flowChartProcess">
            <a:avLst/>
          </a:prstGeom>
          <a:noFill/>
        </p:spPr>
        <p:txBody>
          <a:bodyPr wrap="square" rtlCol="0">
            <a:noAutofit/>
          </a:bodyPr>
          <a:p>
            <a:pPr algn="l">
              <a:lnSpc>
                <a:spcPct val="140000"/>
              </a:lnSpc>
            </a:pPr>
            <a:r>
              <a:rPr lang="zh-CN" altLang="en-US" sz="2200" spc="300">
                <a:solidFill>
                  <a:schemeClr val="tx1"/>
                </a:solidFill>
                <a:uFillTx/>
                <a:latin typeface="Arial Unicode MS" panose="020B0604020202020204" charset="-122"/>
                <a:ea typeface="Arial Unicode MS" panose="020B0604020202020204" charset="-122"/>
                <a:sym typeface="+mn-ea"/>
              </a:rPr>
              <a:t>从实践看，我国碳排放核算具有推广难、透明度不高、可比性不强、准确性差等表征，客观上制约了碳减排工作开展并影响了我国在气候治理领域的国际话语权。</a:t>
            </a:r>
            <a:endParaRPr lang="zh-CN" altLang="en-US" sz="2200" spc="300">
              <a:solidFill>
                <a:schemeClr val="tx1"/>
              </a:solidFill>
              <a:uFillTx/>
              <a:latin typeface="Arial Unicode MS" panose="020B0604020202020204" charset="-122"/>
              <a:ea typeface="Arial Unicode MS" panose="020B0604020202020204" charset="-122"/>
              <a:sym typeface="+mn-ea"/>
            </a:endParaRPr>
          </a:p>
        </p:txBody>
      </p:sp>
      <p:sp>
        <p:nvSpPr>
          <p:cNvPr id="51" name="文本框 50"/>
          <p:cNvSpPr txBox="1"/>
          <p:nvPr>
            <p:custDataLst>
              <p:tags r:id="rId1"/>
            </p:custDataLst>
          </p:nvPr>
        </p:nvSpPr>
        <p:spPr>
          <a:xfrm>
            <a:off x="694055" y="4032250"/>
            <a:ext cx="3665855" cy="369570"/>
          </a:xfrm>
          <a:prstGeom prst="rect">
            <a:avLst/>
          </a:prstGeom>
          <a:noFill/>
        </p:spPr>
        <p:txBody>
          <a:bodyPr wrap="square" rtlCol="0">
            <a:normAutofit/>
          </a:bodyPr>
          <a:p>
            <a:pPr algn="l"/>
            <a:r>
              <a:rPr lang="zh-CN" altLang="en-US" sz="1200" dirty="0">
                <a:solidFill>
                  <a:schemeClr val="tx1">
                    <a:lumMod val="85000"/>
                    <a:lumOff val="15000"/>
                  </a:schemeClr>
                </a:solidFill>
                <a:sym typeface="Arial" panose="020B0604020202020204" pitchFamily="34" charset="0"/>
              </a:rPr>
              <a:t>Basic statistical data is relatively weak</a:t>
            </a:r>
            <a:endParaRPr lang="zh-CN" altLang="en-US" sz="1200" dirty="0">
              <a:solidFill>
                <a:schemeClr val="tx1">
                  <a:lumMod val="85000"/>
                  <a:lumOff val="15000"/>
                </a:schemeClr>
              </a:solidFill>
              <a:sym typeface="Arial" panose="020B0604020202020204" pitchFamily="34" charset="0"/>
            </a:endParaRPr>
          </a:p>
        </p:txBody>
      </p:sp>
      <p:sp>
        <p:nvSpPr>
          <p:cNvPr id="24" name="文本框 23"/>
          <p:cNvSpPr txBox="1"/>
          <p:nvPr>
            <p:custDataLst>
              <p:tags r:id="rId2"/>
            </p:custDataLst>
          </p:nvPr>
        </p:nvSpPr>
        <p:spPr>
          <a:xfrm>
            <a:off x="5810250" y="4032250"/>
            <a:ext cx="3665855" cy="369570"/>
          </a:xfrm>
          <a:prstGeom prst="rect">
            <a:avLst/>
          </a:prstGeom>
          <a:noFill/>
        </p:spPr>
        <p:txBody>
          <a:bodyPr wrap="square" rtlCol="0">
            <a:normAutofit fontScale="70000"/>
          </a:bodyPr>
          <a:p>
            <a:pPr algn="l"/>
            <a:r>
              <a:rPr lang="zh-CN" altLang="en-US" sz="1715" dirty="0">
                <a:solidFill>
                  <a:schemeClr val="tx1">
                    <a:lumMod val="85000"/>
                    <a:lumOff val="15000"/>
                  </a:schemeClr>
                </a:solidFill>
                <a:sym typeface="Arial" panose="020B0604020202020204" pitchFamily="34" charset="0"/>
              </a:rPr>
              <a:t>Accounting methods are relatively lagging behind</a:t>
            </a:r>
            <a:endParaRPr lang="zh-CN" altLang="en-US" sz="1715" dirty="0">
              <a:solidFill>
                <a:schemeClr val="tx1">
                  <a:lumMod val="85000"/>
                  <a:lumOff val="15000"/>
                </a:schemeClr>
              </a:solidFill>
              <a:sym typeface="Arial" panose="020B0604020202020204" pitchFamily="34" charset="0"/>
            </a:endParaRPr>
          </a:p>
        </p:txBody>
      </p:sp>
      <p:sp>
        <p:nvSpPr>
          <p:cNvPr id="26" name="文本框 25"/>
          <p:cNvSpPr txBox="1"/>
          <p:nvPr>
            <p:custDataLst>
              <p:tags r:id="rId3"/>
            </p:custDataLst>
          </p:nvPr>
        </p:nvSpPr>
        <p:spPr>
          <a:xfrm>
            <a:off x="694055" y="5259705"/>
            <a:ext cx="4041140" cy="368935"/>
          </a:xfrm>
          <a:prstGeom prst="rect">
            <a:avLst/>
          </a:prstGeom>
          <a:noFill/>
        </p:spPr>
        <p:txBody>
          <a:bodyPr wrap="square" rtlCol="0">
            <a:noAutofit/>
          </a:bodyPr>
          <a:p>
            <a:pPr algn="l"/>
            <a:r>
              <a:rPr lang="zh-CN" altLang="en-US" sz="1200" dirty="0">
                <a:solidFill>
                  <a:schemeClr val="tx1">
                    <a:lumMod val="85000"/>
                    <a:lumOff val="15000"/>
                  </a:schemeClr>
                </a:solidFill>
                <a:sym typeface="Arial" panose="020B0604020202020204" pitchFamily="34" charset="0"/>
              </a:rPr>
              <a:t>Insufficient guarantee mechanism for accounting quality</a:t>
            </a:r>
            <a:endParaRPr lang="zh-CN" altLang="en-US" sz="1200" dirty="0">
              <a:solidFill>
                <a:schemeClr val="tx1">
                  <a:lumMod val="85000"/>
                  <a:lumOff val="15000"/>
                </a:schemeClr>
              </a:solidFill>
              <a:sym typeface="Arial" panose="020B0604020202020204" pitchFamily="34" charset="0"/>
            </a:endParaRPr>
          </a:p>
        </p:txBody>
      </p:sp>
      <p:sp>
        <p:nvSpPr>
          <p:cNvPr id="27" name="文本框 26"/>
          <p:cNvSpPr txBox="1"/>
          <p:nvPr>
            <p:custDataLst>
              <p:tags r:id="rId4"/>
            </p:custDataLst>
          </p:nvPr>
        </p:nvSpPr>
        <p:spPr>
          <a:xfrm>
            <a:off x="5810250" y="5259705"/>
            <a:ext cx="4102735" cy="292735"/>
          </a:xfrm>
          <a:prstGeom prst="rect">
            <a:avLst/>
          </a:prstGeom>
          <a:noFill/>
        </p:spPr>
        <p:txBody>
          <a:bodyPr wrap="square" rtlCol="0">
            <a:noAutofit/>
          </a:bodyPr>
          <a:p>
            <a:pPr algn="l"/>
            <a:r>
              <a:rPr lang="zh-CN" altLang="en-US" sz="1200" dirty="0">
                <a:solidFill>
                  <a:schemeClr val="tx1">
                    <a:lumMod val="85000"/>
                    <a:lumOff val="15000"/>
                  </a:schemeClr>
                </a:solidFill>
                <a:sym typeface="Arial" panose="020B0604020202020204" pitchFamily="34" charset="0"/>
              </a:rPr>
              <a:t>The application of accounting results is relatively limited</a:t>
            </a:r>
            <a:endParaRPr lang="zh-CN" altLang="en-US" sz="1200" dirty="0">
              <a:solidFill>
                <a:schemeClr val="tx1">
                  <a:lumMod val="85000"/>
                  <a:lumOff val="15000"/>
                </a:schemeClr>
              </a:solidFill>
              <a:sym typeface="Arial" panose="020B0604020202020204" pitchFamily="34" charset="0"/>
            </a:endParaRPr>
          </a:p>
        </p:txBody>
      </p:sp>
      <p:sp>
        <p:nvSpPr>
          <p:cNvPr id="5" name="文本框 4"/>
          <p:cNvSpPr txBox="1"/>
          <p:nvPr/>
        </p:nvSpPr>
        <p:spPr>
          <a:xfrm>
            <a:off x="620395" y="666115"/>
            <a:ext cx="1869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不足之处</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28" name="文本框 27"/>
          <p:cNvSpPr txBox="1"/>
          <p:nvPr>
            <p:custDataLst>
              <p:tags r:id="rId5"/>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deficiencies</a:t>
            </a:r>
            <a:endParaRPr lang="zh-CN" altLang="en-US" sz="2000" dirty="0">
              <a:solidFill>
                <a:schemeClr val="tx1">
                  <a:lumMod val="65000"/>
                  <a:lumOff val="35000"/>
                </a:schemeClr>
              </a:solidFill>
              <a:sym typeface="Arial" panose="020B0604020202020204" pitchFamily="34" charset="0"/>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55" presetClass="entr" presetSubtype="0" fill="hold" grpId="0" nodeType="withEffect">
                                  <p:stCondLst>
                                    <p:cond delay="0"/>
                                  </p:stCondLst>
                                  <p:childTnLst>
                                    <p:set>
                                      <p:cBhvr>
                                        <p:cTn id="42" dur="500"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strVal val="#ppt_w*0.70"/>
                                          </p:val>
                                        </p:tav>
                                        <p:tav tm="100000">
                                          <p:val>
                                            <p:strVal val="#ppt_w"/>
                                          </p:val>
                                        </p:tav>
                                      </p:tavLst>
                                    </p:anim>
                                    <p:anim calcmode="lin" valueType="num">
                                      <p:cBhvr>
                                        <p:cTn id="44" dur="500" fill="hold"/>
                                        <p:tgtEl>
                                          <p:spTgt spid="51"/>
                                        </p:tgtEl>
                                        <p:attrNameLst>
                                          <p:attrName>ppt_h</p:attrName>
                                        </p:attrNameLst>
                                      </p:cBhvr>
                                      <p:tavLst>
                                        <p:tav tm="0">
                                          <p:val>
                                            <p:strVal val="#ppt_h"/>
                                          </p:val>
                                        </p:tav>
                                        <p:tav tm="100000">
                                          <p:val>
                                            <p:strVal val="#ppt_h"/>
                                          </p:val>
                                        </p:tav>
                                      </p:tavLst>
                                    </p:anim>
                                    <p:animEffect transition="in" filter="fade">
                                      <p:cBhvr>
                                        <p:cTn id="45" dur="500"/>
                                        <p:tgtEl>
                                          <p:spTgt spid="51"/>
                                        </p:tgtEl>
                                      </p:cBhvr>
                                    </p:animEffect>
                                  </p:childTnLst>
                                </p:cTn>
                              </p:par>
                              <p:par>
                                <p:cTn id="46" presetID="55" presetClass="entr" presetSubtype="0" fill="hold" grpId="0" nodeType="withEffect">
                                  <p:stCondLst>
                                    <p:cond delay="0"/>
                                  </p:stCondLst>
                                  <p:childTnLst>
                                    <p:set>
                                      <p:cBhvr>
                                        <p:cTn id="47" dur="500"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ppt_w</p:attrName>
                                        </p:attrNameLst>
                                      </p:cBhvr>
                                      <p:tavLst>
                                        <p:tav tm="0">
                                          <p:val>
                                            <p:strVal val="#ppt_w*0.70"/>
                                          </p:val>
                                        </p:tav>
                                        <p:tav tm="100000">
                                          <p:val>
                                            <p:strVal val="#ppt_w"/>
                                          </p:val>
                                        </p:tav>
                                      </p:tavLst>
                                    </p:anim>
                                    <p:anim calcmode="lin" valueType="num">
                                      <p:cBhvr>
                                        <p:cTn id="49" dur="500" fill="hold"/>
                                        <p:tgtEl>
                                          <p:spTgt spid="24"/>
                                        </p:tgtEl>
                                        <p:attrNameLst>
                                          <p:attrName>ppt_h</p:attrName>
                                        </p:attrNameLst>
                                      </p:cBhvr>
                                      <p:tavLst>
                                        <p:tav tm="0">
                                          <p:val>
                                            <p:strVal val="#ppt_h"/>
                                          </p:val>
                                        </p:tav>
                                        <p:tav tm="100000">
                                          <p:val>
                                            <p:strVal val="#ppt_h"/>
                                          </p:val>
                                        </p:tav>
                                      </p:tavLst>
                                    </p:anim>
                                    <p:animEffect transition="in" filter="fade">
                                      <p:cBhvr>
                                        <p:cTn id="50" dur="500"/>
                                        <p:tgtEl>
                                          <p:spTgt spid="24"/>
                                        </p:tgtEl>
                                      </p:cBhvr>
                                    </p:animEffect>
                                  </p:childTnLst>
                                </p:cTn>
                              </p:par>
                              <p:par>
                                <p:cTn id="51" presetID="55" presetClass="entr" presetSubtype="0" fill="hold" grpId="0" nodeType="withEffect">
                                  <p:stCondLst>
                                    <p:cond delay="0"/>
                                  </p:stCondLst>
                                  <p:childTnLst>
                                    <p:set>
                                      <p:cBhvr>
                                        <p:cTn id="52" dur="500"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strVal val="#ppt_w*0.70"/>
                                          </p:val>
                                        </p:tav>
                                        <p:tav tm="100000">
                                          <p:val>
                                            <p:strVal val="#ppt_w"/>
                                          </p:val>
                                        </p:tav>
                                      </p:tavLst>
                                    </p:anim>
                                    <p:anim calcmode="lin" valueType="num">
                                      <p:cBhvr>
                                        <p:cTn id="54" dur="500" fill="hold"/>
                                        <p:tgtEl>
                                          <p:spTgt spid="26"/>
                                        </p:tgtEl>
                                        <p:attrNameLst>
                                          <p:attrName>ppt_h</p:attrName>
                                        </p:attrNameLst>
                                      </p:cBhvr>
                                      <p:tavLst>
                                        <p:tav tm="0">
                                          <p:val>
                                            <p:strVal val="#ppt_h"/>
                                          </p:val>
                                        </p:tav>
                                        <p:tav tm="100000">
                                          <p:val>
                                            <p:strVal val="#ppt_h"/>
                                          </p:val>
                                        </p:tav>
                                      </p:tavLst>
                                    </p:anim>
                                    <p:animEffect transition="in" filter="fade">
                                      <p:cBhvr>
                                        <p:cTn id="55" dur="500"/>
                                        <p:tgtEl>
                                          <p:spTgt spid="26"/>
                                        </p:tgtEl>
                                      </p:cBhvr>
                                    </p:animEffect>
                                  </p:childTnLst>
                                </p:cTn>
                              </p:par>
                              <p:par>
                                <p:cTn id="56" presetID="55" presetClass="entr" presetSubtype="0" fill="hold" grpId="0" nodeType="withEffect">
                                  <p:stCondLst>
                                    <p:cond delay="0"/>
                                  </p:stCondLst>
                                  <p:childTnLst>
                                    <p:set>
                                      <p:cBhvr>
                                        <p:cTn id="57" dur="500"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strVal val="#ppt_w*0.70"/>
                                          </p:val>
                                        </p:tav>
                                        <p:tav tm="100000">
                                          <p:val>
                                            <p:strVal val="#ppt_w"/>
                                          </p:val>
                                        </p:tav>
                                      </p:tavLst>
                                    </p:anim>
                                    <p:anim calcmode="lin" valueType="num">
                                      <p:cBhvr>
                                        <p:cTn id="59" dur="500" fill="hold"/>
                                        <p:tgtEl>
                                          <p:spTgt spid="27"/>
                                        </p:tgtEl>
                                        <p:attrNameLst>
                                          <p:attrName>ppt_h</p:attrName>
                                        </p:attrNameLst>
                                      </p:cBhvr>
                                      <p:tavLst>
                                        <p:tav tm="0">
                                          <p:val>
                                            <p:strVal val="#ppt_h"/>
                                          </p:val>
                                        </p:tav>
                                        <p:tav tm="100000">
                                          <p:val>
                                            <p:strVal val="#ppt_h"/>
                                          </p:val>
                                        </p:tav>
                                      </p:tavLst>
                                    </p:anim>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p:bldP spid="11" grpId="0" bldLvl="0" animBg="1"/>
      <p:bldP spid="12" grpId="0"/>
      <p:bldP spid="15" grpId="0"/>
      <p:bldP spid="16" grpId="0" bldLvl="0" animBg="1"/>
      <p:bldP spid="19" grpId="0"/>
      <p:bldP spid="21" grpId="0" bldLvl="0" animBg="1"/>
      <p:bldP spid="17" grpId="0"/>
      <p:bldP spid="18" grpId="0"/>
      <p:bldP spid="25" grpId="0"/>
      <p:bldP spid="51" grpId="0"/>
      <p:bldP spid="24"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srcRect l="6836" r="41084"/>
          <a:stretch>
            <a:fillRect/>
          </a:stretch>
        </p:blipFill>
        <p:spPr>
          <a:xfrm>
            <a:off x="0" y="0"/>
            <a:ext cx="12192000" cy="6858000"/>
          </a:xfrm>
          <a:prstGeom prst="rect">
            <a:avLst/>
          </a:prstGeom>
        </p:spPr>
      </p:pic>
      <p:sp>
        <p:nvSpPr>
          <p:cNvPr id="21" name="矩形 20"/>
          <p:cNvSpPr/>
          <p:nvPr/>
        </p:nvSpPr>
        <p:spPr>
          <a:xfrm>
            <a:off x="1113972" y="656278"/>
            <a:ext cx="9964056" cy="5138737"/>
          </a:xfrm>
          <a:prstGeom prst="rect">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089853" y="3428805"/>
            <a:ext cx="2011680" cy="1198880"/>
          </a:xfrm>
          <a:prstGeom prst="rect">
            <a:avLst/>
          </a:prstGeom>
        </p:spPr>
        <p:txBody>
          <a:bodyPr wrap="none">
            <a:spAutoFit/>
          </a:bodyPr>
          <a:lstStyle/>
          <a:p>
            <a:pPr algn="l"/>
            <a:r>
              <a:rPr lang="zh-CN" altLang="en-US" sz="3600" b="1" dirty="0">
                <a:solidFill>
                  <a:srgbClr val="E5E8C9"/>
                </a:solidFill>
                <a:sym typeface="+mn-ea"/>
              </a:rPr>
              <a:t>未来规划</a:t>
            </a:r>
            <a:endParaRPr sz="3600" b="0" i="0">
              <a:solidFill>
                <a:srgbClr val="000000"/>
              </a:solidFill>
              <a:highlight>
                <a:srgbClr val="FFFFFF">
                  <a:alpha val="0"/>
                </a:srgbClr>
              </a:highlight>
              <a:latin typeface="微软雅黑" panose="020B0503020204020204" pitchFamily="34" charset="-122"/>
            </a:endParaRPr>
          </a:p>
          <a:p>
            <a:pPr algn="l"/>
            <a:endParaRPr lang="zh-CN" altLang="en-US" sz="3600" b="1" dirty="0">
              <a:solidFill>
                <a:srgbClr val="E5E8C9"/>
              </a:solidFill>
              <a:sym typeface="+mn-ea"/>
            </a:endParaRPr>
          </a:p>
        </p:txBody>
      </p:sp>
      <p:sp>
        <p:nvSpPr>
          <p:cNvPr id="23" name="矩形 22"/>
          <p:cNvSpPr/>
          <p:nvPr/>
        </p:nvSpPr>
        <p:spPr>
          <a:xfrm>
            <a:off x="5342890" y="4204970"/>
            <a:ext cx="1709420" cy="645160"/>
          </a:xfrm>
          <a:prstGeom prst="rect">
            <a:avLst/>
          </a:prstGeom>
        </p:spPr>
        <p:txBody>
          <a:bodyPr wrap="square">
            <a:spAutoFit/>
          </a:bodyPr>
          <a:lstStyle/>
          <a:p>
            <a:pPr algn="l"/>
            <a:r>
              <a:rPr lang="en-US" altLang="zh-CN" dirty="0">
                <a:solidFill>
                  <a:srgbClr val="E5E8C9"/>
                </a:solidFill>
                <a:latin typeface="华文细黑" panose="02010600040101010101" pitchFamily="2" charset="-122"/>
                <a:ea typeface="华文细黑" panose="02010600040101010101" pitchFamily="2" charset="-122"/>
                <a:sym typeface="News Gothic MT" charset="0"/>
              </a:rPr>
              <a:t>Further plan</a:t>
            </a:r>
            <a:endParaRPr lang="en-US" altLang="zh-CN" dirty="0">
              <a:solidFill>
                <a:schemeClr val="tx1"/>
              </a:solidFill>
              <a:latin typeface="Microsoft JhengHei" panose="020B0604030504040204" charset="-120"/>
              <a:ea typeface="Microsoft JhengHei" panose="020B0604030504040204" charset="-120"/>
              <a:sym typeface="News Gothic MT" charset="0"/>
            </a:endParaRPr>
          </a:p>
          <a:p>
            <a:pPr algn="l"/>
            <a:endParaRPr lang="zh-CN" altLang="en-US" dirty="0">
              <a:solidFill>
                <a:srgbClr val="E5E8C9"/>
              </a:solidFill>
              <a:latin typeface="华文细黑" panose="02010600040101010101" pitchFamily="2" charset="-122"/>
              <a:ea typeface="华文细黑" panose="02010600040101010101" pitchFamily="2" charset="-122"/>
            </a:endParaRPr>
          </a:p>
        </p:txBody>
      </p:sp>
      <p:sp>
        <p:nvSpPr>
          <p:cNvPr id="24" name="椭圆 23"/>
          <p:cNvSpPr/>
          <p:nvPr/>
        </p:nvSpPr>
        <p:spPr>
          <a:xfrm>
            <a:off x="5493657" y="1875818"/>
            <a:ext cx="1204686" cy="1204686"/>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04</a:t>
            </a:r>
            <a:endParaRPr lang="zh-CN"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275771" y="200391"/>
            <a:ext cx="863197" cy="863197"/>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0" name="矩形 29"/>
          <p:cNvSpPr/>
          <p:nvPr/>
        </p:nvSpPr>
        <p:spPr>
          <a:xfrm>
            <a:off x="1189768" y="254464"/>
            <a:ext cx="5161280" cy="521970"/>
          </a:xfrm>
          <a:prstGeom prst="rect">
            <a:avLst/>
          </a:prstGeom>
        </p:spPr>
        <p:txBody>
          <a:bodyPr wrap="none">
            <a:spAutoFit/>
          </a:bodyPr>
          <a:lstStyle/>
          <a:p>
            <a:pPr algn="l"/>
            <a:r>
              <a:rPr lang="zh-CN" altLang="en-US" sz="2800" b="1" dirty="0">
                <a:solidFill>
                  <a:srgbClr val="295445"/>
                </a:solidFill>
              </a:rPr>
              <a:t>完善我国碳排放核算体系的建议</a:t>
            </a:r>
            <a:endParaRPr lang="zh-CN" altLang="en-US" sz="2800" b="1" dirty="0">
              <a:solidFill>
                <a:srgbClr val="295445"/>
              </a:solidFill>
            </a:endParaRPr>
          </a:p>
        </p:txBody>
      </p:sp>
      <p:sp>
        <p:nvSpPr>
          <p:cNvPr id="31" name="矩形 30"/>
          <p:cNvSpPr/>
          <p:nvPr/>
        </p:nvSpPr>
        <p:spPr>
          <a:xfrm>
            <a:off x="1208405" y="735330"/>
            <a:ext cx="4928235" cy="327660"/>
          </a:xfrm>
          <a:prstGeom prst="rect">
            <a:avLst/>
          </a:prstGeom>
        </p:spPr>
        <p:txBody>
          <a:bodyPr wrap="square">
            <a:noAutofit/>
          </a:bodyPr>
          <a:lstStyle/>
          <a:p>
            <a:pPr algn="l"/>
            <a:r>
              <a:rPr lang="zh-CN" altLang="en-US" sz="1100" dirty="0">
                <a:solidFill>
                  <a:srgbClr val="295445"/>
                </a:solidFill>
                <a:latin typeface="华文细黑" panose="02010600040101010101" pitchFamily="2" charset="-122"/>
                <a:ea typeface="华文细黑" panose="02010600040101010101" pitchFamily="2" charset="-122"/>
              </a:rPr>
              <a:t>Suggestions for Improving China's Carbon Emission Accounting System</a:t>
            </a:r>
            <a:endParaRPr lang="zh-CN" altLang="en-US" sz="1100" dirty="0">
              <a:solidFill>
                <a:srgbClr val="295445"/>
              </a:solidFill>
              <a:latin typeface="华文细黑" panose="02010600040101010101" pitchFamily="2" charset="-122"/>
              <a:ea typeface="华文细黑" panose="02010600040101010101" pitchFamily="2" charset="-122"/>
            </a:endParaRPr>
          </a:p>
        </p:txBody>
      </p:sp>
      <p:sp>
        <p:nvSpPr>
          <p:cNvPr id="5" name="圆角矩形 9"/>
          <p:cNvSpPr>
            <a:spLocks noChangeAspect="1"/>
          </p:cNvSpPr>
          <p:nvPr>
            <p:custDataLst>
              <p:tags r:id="rId1"/>
            </p:custDataLst>
          </p:nvPr>
        </p:nvSpPr>
        <p:spPr>
          <a:xfrm rot="2700000">
            <a:off x="6938844" y="2563064"/>
            <a:ext cx="2109242" cy="2109242"/>
          </a:xfrm>
          <a:prstGeom prst="roundRect">
            <a:avLst/>
          </a:prstGeom>
          <a:solidFill>
            <a:srgbClr val="29544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6" name="圆角矩形 12"/>
          <p:cNvSpPr>
            <a:spLocks noChangeAspect="1"/>
          </p:cNvSpPr>
          <p:nvPr>
            <p:custDataLst>
              <p:tags r:id="rId2"/>
            </p:custDataLst>
          </p:nvPr>
        </p:nvSpPr>
        <p:spPr>
          <a:xfrm rot="2700000">
            <a:off x="3225800" y="2563064"/>
            <a:ext cx="2109242" cy="2109242"/>
          </a:xfrm>
          <a:prstGeom prst="roundRect">
            <a:avLst/>
          </a:prstGeom>
          <a:solidFill>
            <a:srgbClr val="29544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7" name="圆角矩形 13"/>
          <p:cNvSpPr>
            <a:spLocks noChangeAspect="1"/>
          </p:cNvSpPr>
          <p:nvPr>
            <p:custDataLst>
              <p:tags r:id="rId3"/>
            </p:custDataLst>
          </p:nvPr>
        </p:nvSpPr>
        <p:spPr>
          <a:xfrm rot="2700000">
            <a:off x="4395558" y="2736017"/>
            <a:ext cx="1640522" cy="1640522"/>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8" name="圆角矩形 14"/>
          <p:cNvSpPr>
            <a:spLocks noChangeAspect="1"/>
          </p:cNvSpPr>
          <p:nvPr>
            <p:custDataLst>
              <p:tags r:id="rId4"/>
            </p:custDataLst>
          </p:nvPr>
        </p:nvSpPr>
        <p:spPr>
          <a:xfrm rot="2700000">
            <a:off x="6218453" y="2736013"/>
            <a:ext cx="1640522" cy="1640522"/>
          </a:xfrm>
          <a:prstGeom prst="round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sp>
        <p:nvSpPr>
          <p:cNvPr id="9" name="圆角矩形 15"/>
          <p:cNvSpPr>
            <a:spLocks noChangeAspect="1"/>
          </p:cNvSpPr>
          <p:nvPr>
            <p:custDataLst>
              <p:tags r:id="rId5"/>
            </p:custDataLst>
          </p:nvPr>
        </p:nvSpPr>
        <p:spPr>
          <a:xfrm rot="2700000">
            <a:off x="5504046" y="2970376"/>
            <a:ext cx="1171801" cy="1171801"/>
          </a:xfrm>
          <a:prstGeom prst="roundRect">
            <a:avLst/>
          </a:prstGeom>
          <a:solidFill>
            <a:srgbClr val="29544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cs typeface="+mn-ea"/>
              <a:sym typeface="+mn-lt"/>
            </a:endParaRPr>
          </a:p>
        </p:txBody>
      </p:sp>
      <p:grpSp>
        <p:nvGrpSpPr>
          <p:cNvPr id="10" name="组合 9"/>
          <p:cNvGrpSpPr/>
          <p:nvPr>
            <p:custDataLst>
              <p:tags r:id="rId6"/>
            </p:custDataLst>
          </p:nvPr>
        </p:nvGrpSpPr>
        <p:grpSpPr>
          <a:xfrm>
            <a:off x="5844267" y="3365447"/>
            <a:ext cx="459191" cy="439160"/>
            <a:chOff x="1004888" y="993775"/>
            <a:chExt cx="2438400" cy="2332038"/>
          </a:xfrm>
          <a:solidFill>
            <a:schemeClr val="bg1"/>
          </a:solidFill>
        </p:grpSpPr>
        <p:sp>
          <p:nvSpPr>
            <p:cNvPr id="11" name="Freeform 25"/>
            <p:cNvSpPr/>
            <p:nvPr>
              <p:custDataLst>
                <p:tags r:id="rId7"/>
              </p:custDataLst>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50000"/>
                </a:lnSpc>
              </a:pPr>
              <a:endParaRPr lang="zh-CN" altLang="en-US" sz="2000">
                <a:solidFill>
                  <a:prstClr val="black"/>
                </a:solidFill>
                <a:cs typeface="+mn-ea"/>
                <a:sym typeface="+mn-lt"/>
              </a:endParaRPr>
            </a:p>
          </p:txBody>
        </p:sp>
        <p:sp>
          <p:nvSpPr>
            <p:cNvPr id="12" name="任意多边形 18"/>
            <p:cNvSpPr>
              <a:spLocks noChangeArrowheads="1"/>
            </p:cNvSpPr>
            <p:nvPr>
              <p:custDataLst>
                <p:tags r:id="rId8"/>
              </p:custDataLst>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a:lnSpc>
                  <a:spcPct val="150000"/>
                </a:lnSpc>
              </a:pPr>
              <a:endParaRPr lang="zh-CN" altLang="en-US" sz="2000">
                <a:solidFill>
                  <a:prstClr val="black"/>
                </a:solidFill>
                <a:cs typeface="+mn-ea"/>
                <a:sym typeface="+mn-lt"/>
              </a:endParaRPr>
            </a:p>
          </p:txBody>
        </p:sp>
      </p:grpSp>
      <p:sp>
        <p:nvSpPr>
          <p:cNvPr id="13" name="文本框 12"/>
          <p:cNvSpPr txBox="1"/>
          <p:nvPr>
            <p:custDataLst>
              <p:tags r:id="rId9"/>
            </p:custDataLst>
          </p:nvPr>
        </p:nvSpPr>
        <p:spPr>
          <a:xfrm>
            <a:off x="3113306" y="3171553"/>
            <a:ext cx="1040670" cy="982513"/>
          </a:xfrm>
          <a:prstGeom prst="rect">
            <a:avLst/>
          </a:prstGeom>
          <a:noFill/>
          <a:effectLst/>
        </p:spPr>
        <p:txBody>
          <a:bodyPr wrap="none" rtlCol="0">
            <a:spAutoFit/>
          </a:bodyPr>
          <a:lstStyle/>
          <a:p>
            <a:pPr>
              <a:lnSpc>
                <a:spcPct val="150000"/>
              </a:lnSpc>
            </a:pPr>
            <a:r>
              <a:rPr lang="en-US" altLang="zh-CN" sz="3200" b="1" dirty="0">
                <a:solidFill>
                  <a:schemeClr val="bg1"/>
                </a:solidFill>
                <a:cs typeface="+mn-ea"/>
                <a:sym typeface="+mn-lt"/>
              </a:rPr>
              <a:t>  </a:t>
            </a:r>
            <a:r>
              <a:rPr lang="en-US" altLang="zh-CN" sz="4400" b="1" dirty="0">
                <a:solidFill>
                  <a:schemeClr val="bg1"/>
                </a:solidFill>
                <a:cs typeface="+mn-ea"/>
                <a:sym typeface="+mn-lt"/>
              </a:rPr>
              <a:t>01</a:t>
            </a:r>
            <a:endParaRPr lang="en-US" altLang="zh-CN" sz="4400" b="1" dirty="0">
              <a:solidFill>
                <a:schemeClr val="bg1"/>
              </a:solidFill>
              <a:cs typeface="+mn-ea"/>
              <a:sym typeface="+mn-lt"/>
            </a:endParaRPr>
          </a:p>
        </p:txBody>
      </p:sp>
      <p:sp>
        <p:nvSpPr>
          <p:cNvPr id="14" name="文本框 13"/>
          <p:cNvSpPr txBox="1"/>
          <p:nvPr>
            <p:custDataLst>
              <p:tags r:id="rId10"/>
            </p:custDataLst>
          </p:nvPr>
        </p:nvSpPr>
        <p:spPr>
          <a:xfrm>
            <a:off x="4347326" y="3234269"/>
            <a:ext cx="925253" cy="820674"/>
          </a:xfrm>
          <a:prstGeom prst="rect">
            <a:avLst/>
          </a:prstGeom>
          <a:noFill/>
          <a:effectLst/>
        </p:spPr>
        <p:txBody>
          <a:bodyPr wrap="none" rtlCol="0">
            <a:spAutoFit/>
          </a:bodyPr>
          <a:lstStyle/>
          <a:p>
            <a:pPr>
              <a:lnSpc>
                <a:spcPct val="150000"/>
              </a:lnSpc>
            </a:pPr>
            <a:r>
              <a:rPr lang="en-US" altLang="zh-CN" sz="3200" b="1" dirty="0">
                <a:solidFill>
                  <a:schemeClr val="bg1"/>
                </a:solidFill>
                <a:cs typeface="+mn-ea"/>
                <a:sym typeface="+mn-lt"/>
              </a:rPr>
              <a:t>  </a:t>
            </a:r>
            <a:r>
              <a:rPr lang="en-US" altLang="zh-CN" sz="3600" b="1" dirty="0">
                <a:solidFill>
                  <a:schemeClr val="bg1"/>
                </a:solidFill>
                <a:cs typeface="+mn-ea"/>
                <a:sym typeface="+mn-lt"/>
              </a:rPr>
              <a:t>02</a:t>
            </a:r>
            <a:endParaRPr lang="en-US" altLang="zh-CN" sz="3600" b="1" dirty="0">
              <a:solidFill>
                <a:srgbClr val="FDAD15"/>
              </a:solidFill>
              <a:cs typeface="+mn-ea"/>
              <a:sym typeface="+mn-lt"/>
            </a:endParaRPr>
          </a:p>
        </p:txBody>
      </p:sp>
      <p:sp>
        <p:nvSpPr>
          <p:cNvPr id="15" name="文本框 14"/>
          <p:cNvSpPr txBox="1"/>
          <p:nvPr>
            <p:custDataLst>
              <p:tags r:id="rId11"/>
            </p:custDataLst>
          </p:nvPr>
        </p:nvSpPr>
        <p:spPr>
          <a:xfrm>
            <a:off x="6866168" y="3209395"/>
            <a:ext cx="925253" cy="820674"/>
          </a:xfrm>
          <a:prstGeom prst="rect">
            <a:avLst/>
          </a:prstGeom>
          <a:noFill/>
          <a:effectLst/>
        </p:spPr>
        <p:txBody>
          <a:bodyPr wrap="none" rtlCol="0">
            <a:spAutoFit/>
          </a:bodyPr>
          <a:lstStyle/>
          <a:p>
            <a:pPr>
              <a:lnSpc>
                <a:spcPct val="150000"/>
              </a:lnSpc>
            </a:pPr>
            <a:r>
              <a:rPr lang="en-US" altLang="zh-CN" sz="3200" b="1" dirty="0">
                <a:solidFill>
                  <a:schemeClr val="bg1"/>
                </a:solidFill>
                <a:cs typeface="+mn-ea"/>
                <a:sym typeface="+mn-lt"/>
              </a:rPr>
              <a:t>  </a:t>
            </a:r>
            <a:r>
              <a:rPr lang="en-US" altLang="zh-CN" sz="3600" b="1" dirty="0">
                <a:solidFill>
                  <a:schemeClr val="bg1"/>
                </a:solidFill>
                <a:cs typeface="+mn-ea"/>
                <a:sym typeface="+mn-lt"/>
              </a:rPr>
              <a:t>03</a:t>
            </a:r>
            <a:endParaRPr lang="en-US" altLang="zh-CN" sz="3600" b="1" dirty="0">
              <a:solidFill>
                <a:srgbClr val="FDAD15"/>
              </a:solidFill>
              <a:cs typeface="+mn-ea"/>
              <a:sym typeface="+mn-lt"/>
            </a:endParaRPr>
          </a:p>
        </p:txBody>
      </p:sp>
      <p:sp>
        <p:nvSpPr>
          <p:cNvPr id="16" name="文本框 15"/>
          <p:cNvSpPr txBox="1"/>
          <p:nvPr>
            <p:custDataLst>
              <p:tags r:id="rId12"/>
            </p:custDataLst>
          </p:nvPr>
        </p:nvSpPr>
        <p:spPr>
          <a:xfrm>
            <a:off x="8111699" y="3147839"/>
            <a:ext cx="1040670" cy="982513"/>
          </a:xfrm>
          <a:prstGeom prst="rect">
            <a:avLst/>
          </a:prstGeom>
          <a:noFill/>
          <a:effectLst/>
        </p:spPr>
        <p:txBody>
          <a:bodyPr wrap="none" rtlCol="0">
            <a:spAutoFit/>
          </a:bodyPr>
          <a:lstStyle/>
          <a:p>
            <a:pPr>
              <a:lnSpc>
                <a:spcPct val="150000"/>
              </a:lnSpc>
            </a:pPr>
            <a:r>
              <a:rPr lang="en-US" altLang="zh-CN" sz="3200" b="1" dirty="0">
                <a:solidFill>
                  <a:schemeClr val="bg1"/>
                </a:solidFill>
                <a:cs typeface="+mn-ea"/>
                <a:sym typeface="+mn-lt"/>
              </a:rPr>
              <a:t>  </a:t>
            </a:r>
            <a:r>
              <a:rPr lang="en-US" altLang="zh-CN" sz="4400" b="1" dirty="0">
                <a:solidFill>
                  <a:schemeClr val="bg1"/>
                </a:solidFill>
                <a:cs typeface="+mn-ea"/>
                <a:sym typeface="+mn-lt"/>
              </a:rPr>
              <a:t>04</a:t>
            </a:r>
            <a:endParaRPr lang="en-US" altLang="zh-CN" sz="4400" b="1" dirty="0">
              <a:solidFill>
                <a:schemeClr val="bg1"/>
              </a:solidFill>
              <a:cs typeface="+mn-ea"/>
              <a:sym typeface="+mn-lt"/>
            </a:endParaRPr>
          </a:p>
        </p:txBody>
      </p:sp>
      <p:sp>
        <p:nvSpPr>
          <p:cNvPr id="17" name="文本框 16"/>
          <p:cNvSpPr txBox="1"/>
          <p:nvPr>
            <p:custDataLst>
              <p:tags r:id="rId13"/>
            </p:custDataLst>
          </p:nvPr>
        </p:nvSpPr>
        <p:spPr>
          <a:xfrm>
            <a:off x="482777" y="1668056"/>
            <a:ext cx="2635315" cy="2768600"/>
          </a:xfrm>
          <a:prstGeom prst="rect">
            <a:avLst/>
          </a:prstGeom>
          <a:noFill/>
          <a:effectLst/>
        </p:spPr>
        <p:txBody>
          <a:bodyPr wrap="square" rtlCol="0">
            <a:spAutoFit/>
          </a:bodyPr>
          <a:lstStyle/>
          <a:p>
            <a:pPr>
              <a:lnSpc>
                <a:spcPct val="150000"/>
              </a:lnSpc>
            </a:pPr>
            <a:r>
              <a:rPr lang="zh-CN" altLang="en-US" sz="1600" b="1" dirty="0">
                <a:solidFill>
                  <a:schemeClr val="tx1">
                    <a:lumMod val="75000"/>
                    <a:lumOff val="25000"/>
                  </a:schemeClr>
                </a:solidFill>
                <a:cs typeface="+mn-ea"/>
                <a:sym typeface="+mn-lt"/>
              </a:rPr>
              <a:t>一、</a:t>
            </a:r>
            <a:r>
              <a:rPr lang="en-US" altLang="zh-CN" sz="1600" b="1" dirty="0">
                <a:solidFill>
                  <a:schemeClr val="tx1">
                    <a:lumMod val="75000"/>
                    <a:lumOff val="25000"/>
                  </a:schemeClr>
                </a:solidFill>
                <a:cs typeface="+mn-ea"/>
                <a:sym typeface="+mn-lt"/>
              </a:rPr>
              <a:t>加强基础数据库建设，提高数据质量</a:t>
            </a:r>
            <a:endParaRPr lang="en-US" altLang="zh-CN" sz="1600" b="1"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1.利用大数据技术加强对碳核算相关数据的挖掘</a:t>
            </a:r>
            <a:endParaRPr lang="en-US" altLang="zh-CN" sz="1400"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2.加快建设基于天地基站遥感技术的碳排放数据采集系统</a:t>
            </a:r>
            <a:endParaRPr lang="en-US" altLang="zh-CN" sz="1400"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3.加快建设碳排放基础数据的在线直报系</a:t>
            </a:r>
            <a:r>
              <a:rPr lang="zh-CN" altLang="en-US" sz="1400" dirty="0">
                <a:solidFill>
                  <a:schemeClr val="tx1">
                    <a:lumMod val="75000"/>
                    <a:lumOff val="25000"/>
                  </a:schemeClr>
                </a:solidFill>
                <a:cs typeface="+mn-ea"/>
                <a:sym typeface="+mn-lt"/>
              </a:rPr>
              <a:t>统</a:t>
            </a:r>
            <a:endParaRPr lang="zh-CN" altLang="en-US" sz="1400" dirty="0">
              <a:solidFill>
                <a:schemeClr val="tx1">
                  <a:lumMod val="75000"/>
                  <a:lumOff val="25000"/>
                </a:schemeClr>
              </a:solidFill>
              <a:cs typeface="+mn-ea"/>
              <a:sym typeface="+mn-lt"/>
            </a:endParaRPr>
          </a:p>
        </p:txBody>
      </p:sp>
      <p:sp>
        <p:nvSpPr>
          <p:cNvPr id="18" name="文本框 17"/>
          <p:cNvSpPr txBox="1"/>
          <p:nvPr>
            <p:custDataLst>
              <p:tags r:id="rId14"/>
            </p:custDataLst>
          </p:nvPr>
        </p:nvSpPr>
        <p:spPr>
          <a:xfrm>
            <a:off x="1009015" y="4682088"/>
            <a:ext cx="2608188" cy="1799590"/>
          </a:xfrm>
          <a:prstGeom prst="rect">
            <a:avLst/>
          </a:prstGeom>
          <a:noFill/>
          <a:effectLst/>
        </p:spPr>
        <p:txBody>
          <a:bodyPr wrap="square" rtlCol="0">
            <a:spAutoFit/>
          </a:bodyPr>
          <a:lstStyle/>
          <a:p>
            <a:pPr>
              <a:lnSpc>
                <a:spcPct val="150000"/>
              </a:lnSpc>
            </a:pPr>
            <a:r>
              <a:rPr lang="zh-CN" altLang="en-US" sz="1600" b="1" dirty="0">
                <a:solidFill>
                  <a:schemeClr val="tx1">
                    <a:lumMod val="75000"/>
                    <a:lumOff val="25000"/>
                  </a:schemeClr>
                </a:solidFill>
                <a:cs typeface="+mn-ea"/>
                <a:sym typeface="+mn-lt"/>
              </a:rPr>
              <a:t>三、完善核算标准与核查机制建设，保障核算</a:t>
            </a:r>
            <a:r>
              <a:rPr lang="en-US" altLang="zh-CN" sz="1600" b="1" dirty="0">
                <a:solidFill>
                  <a:schemeClr val="tx1">
                    <a:lumMod val="75000"/>
                    <a:lumOff val="25000"/>
                  </a:schemeClr>
                </a:solidFill>
                <a:cs typeface="+mn-ea"/>
                <a:sym typeface="+mn-lt"/>
              </a:rPr>
              <a:t>质量</a:t>
            </a:r>
            <a:endParaRPr lang="en-US" altLang="zh-CN" sz="1600" b="1"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1.建立统一的碳排放核算标准</a:t>
            </a:r>
            <a:endParaRPr lang="en-US" altLang="zh-CN" sz="1400"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2.加快完善我国碳排放核查体系</a:t>
            </a:r>
            <a:endParaRPr lang="en-US" altLang="zh-CN" sz="1400" dirty="0">
              <a:solidFill>
                <a:schemeClr val="tx1">
                  <a:lumMod val="75000"/>
                  <a:lumOff val="25000"/>
                </a:schemeClr>
              </a:solidFill>
              <a:cs typeface="+mn-ea"/>
              <a:sym typeface="+mn-lt"/>
            </a:endParaRPr>
          </a:p>
        </p:txBody>
      </p:sp>
      <p:sp>
        <p:nvSpPr>
          <p:cNvPr id="19" name="文本框 18"/>
          <p:cNvSpPr txBox="1"/>
          <p:nvPr>
            <p:custDataLst>
              <p:tags r:id="rId15"/>
            </p:custDataLst>
          </p:nvPr>
        </p:nvSpPr>
        <p:spPr>
          <a:xfrm>
            <a:off x="9385582" y="1668115"/>
            <a:ext cx="2635316" cy="2122805"/>
          </a:xfrm>
          <a:prstGeom prst="rect">
            <a:avLst/>
          </a:prstGeom>
          <a:noFill/>
          <a:effectLst/>
        </p:spPr>
        <p:txBody>
          <a:bodyPr wrap="square" rtlCol="0">
            <a:spAutoFit/>
          </a:bodyPr>
          <a:lstStyle/>
          <a:p>
            <a:pPr>
              <a:lnSpc>
                <a:spcPct val="150000"/>
              </a:lnSpc>
            </a:pPr>
            <a:r>
              <a:rPr lang="en-US" altLang="zh-CN" sz="1600" b="1" dirty="0">
                <a:solidFill>
                  <a:schemeClr val="tx1">
                    <a:lumMod val="75000"/>
                    <a:lumOff val="25000"/>
                  </a:schemeClr>
                </a:solidFill>
                <a:cs typeface="+mn-ea"/>
                <a:sym typeface="+mn-lt"/>
              </a:rPr>
              <a:t>二</a:t>
            </a:r>
            <a:r>
              <a:rPr lang="zh-CN" altLang="en-US" sz="1600" b="1" dirty="0">
                <a:solidFill>
                  <a:schemeClr val="tx1">
                    <a:lumMod val="75000"/>
                    <a:lumOff val="25000"/>
                  </a:schemeClr>
                </a:solidFill>
                <a:cs typeface="+mn-ea"/>
                <a:sym typeface="+mn-lt"/>
              </a:rPr>
              <a:t>、</a:t>
            </a:r>
            <a:r>
              <a:rPr lang="en-US" altLang="zh-CN" sz="1600" b="1" dirty="0">
                <a:solidFill>
                  <a:schemeClr val="tx1">
                    <a:lumMod val="75000"/>
                    <a:lumOff val="25000"/>
                  </a:schemeClr>
                </a:solidFill>
                <a:cs typeface="+mn-ea"/>
                <a:sym typeface="+mn-lt"/>
              </a:rPr>
              <a:t>推动核算方法更新，加快与国际接轨</a:t>
            </a:r>
            <a:endParaRPr lang="en-US" altLang="zh-CN" sz="1600" b="1"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1.加快国家温室气体核算最新方法的应用</a:t>
            </a:r>
            <a:endParaRPr lang="en-US" altLang="zh-CN" sz="1400"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2.加快在线监测法在企业碳排放核算中的应用</a:t>
            </a:r>
            <a:endParaRPr lang="en-US" altLang="zh-CN" sz="1400" dirty="0">
              <a:solidFill>
                <a:schemeClr val="tx1">
                  <a:lumMod val="75000"/>
                  <a:lumOff val="25000"/>
                </a:schemeClr>
              </a:solidFill>
              <a:cs typeface="+mn-ea"/>
              <a:sym typeface="+mn-lt"/>
            </a:endParaRPr>
          </a:p>
        </p:txBody>
      </p:sp>
      <p:sp>
        <p:nvSpPr>
          <p:cNvPr id="20" name="文本框 19"/>
          <p:cNvSpPr txBox="1"/>
          <p:nvPr>
            <p:custDataLst>
              <p:tags r:id="rId16"/>
            </p:custDataLst>
          </p:nvPr>
        </p:nvSpPr>
        <p:spPr>
          <a:xfrm>
            <a:off x="8805059" y="4520163"/>
            <a:ext cx="2737049" cy="2122805"/>
          </a:xfrm>
          <a:prstGeom prst="rect">
            <a:avLst/>
          </a:prstGeom>
          <a:noFill/>
          <a:effectLst/>
        </p:spPr>
        <p:txBody>
          <a:bodyPr wrap="square" rtlCol="0">
            <a:spAutoFit/>
          </a:bodyPr>
          <a:lstStyle/>
          <a:p>
            <a:pPr>
              <a:lnSpc>
                <a:spcPct val="150000"/>
              </a:lnSpc>
            </a:pPr>
            <a:r>
              <a:rPr lang="zh-CN" altLang="en-US" sz="1600" b="1" dirty="0">
                <a:solidFill>
                  <a:schemeClr val="tx1">
                    <a:lumMod val="75000"/>
                    <a:lumOff val="25000"/>
                  </a:schemeClr>
                </a:solidFill>
                <a:cs typeface="+mn-ea"/>
                <a:sym typeface="+mn-lt"/>
              </a:rPr>
              <a:t>四、扩大碳核算覆盖面，强化核算结果应用</a:t>
            </a:r>
            <a:endParaRPr lang="zh-CN" altLang="en-US" sz="1600" b="1"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1.充分发挥碳排放核算结果在地区碳减排行动中的应用</a:t>
            </a:r>
            <a:endParaRPr lang="en-US" altLang="zh-CN" sz="1400" dirty="0">
              <a:solidFill>
                <a:schemeClr val="tx1">
                  <a:lumMod val="75000"/>
                  <a:lumOff val="25000"/>
                </a:schemeClr>
              </a:solidFill>
              <a:cs typeface="+mn-ea"/>
              <a:sym typeface="+mn-lt"/>
            </a:endParaRPr>
          </a:p>
          <a:p>
            <a:pPr>
              <a:lnSpc>
                <a:spcPct val="150000"/>
              </a:lnSpc>
            </a:pPr>
            <a:r>
              <a:rPr lang="en-US" altLang="zh-CN" sz="1400" dirty="0">
                <a:solidFill>
                  <a:schemeClr val="tx1">
                    <a:lumMod val="75000"/>
                    <a:lumOff val="25000"/>
                  </a:schemeClr>
                </a:solidFill>
                <a:cs typeface="+mn-ea"/>
                <a:sym typeface="+mn-lt"/>
              </a:rPr>
              <a:t>2.增强碳排放核算结果对企业的激励引导作用</a:t>
            </a:r>
            <a:endParaRPr lang="en-US" altLang="zh-CN" sz="1400" dirty="0">
              <a:solidFill>
                <a:schemeClr val="tx1">
                  <a:lumMod val="75000"/>
                  <a:lumOff val="25000"/>
                </a:schemeClr>
              </a:solidFill>
              <a:cs typeface="+mn-ea"/>
              <a:sym typeface="+mn-lt"/>
            </a:endParaRPr>
          </a:p>
        </p:txBody>
      </p:sp>
      <p:pic>
        <p:nvPicPr>
          <p:cNvPr id="2" name="图片 1" descr="党章"/>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1475" y="324485"/>
            <a:ext cx="637540" cy="637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ecd7ff8f7a92f2947bd2479e6c5a9a81"/>
          <p:cNvPicPr>
            <a:picLocks noChangeAspect="1"/>
          </p:cNvPicPr>
          <p:nvPr/>
        </p:nvPicPr>
        <p:blipFill>
          <a:blip r:embed="rId1">
            <a:lum bright="-12000"/>
          </a:blip>
          <a:stretch>
            <a:fillRect/>
          </a:stretch>
        </p:blipFill>
        <p:spPr>
          <a:xfrm flipH="1">
            <a:off x="0" y="-88265"/>
            <a:ext cx="6754495" cy="5702300"/>
          </a:xfrm>
          <a:prstGeom prst="rect">
            <a:avLst/>
          </a:prstGeom>
        </p:spPr>
      </p:pic>
      <p:pic>
        <p:nvPicPr>
          <p:cNvPr id="12" name="图片 11" descr="ecd7ff8f7a92f2947bd2479e6c5a9a81"/>
          <p:cNvPicPr>
            <a:picLocks noChangeAspect="1"/>
          </p:cNvPicPr>
          <p:nvPr/>
        </p:nvPicPr>
        <p:blipFill>
          <a:blip r:embed="rId1">
            <a:lum bright="-12000"/>
          </a:blip>
          <a:stretch>
            <a:fillRect/>
          </a:stretch>
        </p:blipFill>
        <p:spPr>
          <a:xfrm>
            <a:off x="5450205" y="-88265"/>
            <a:ext cx="6755130" cy="5702300"/>
          </a:xfrm>
          <a:prstGeom prst="rect">
            <a:avLst/>
          </a:prstGeom>
        </p:spPr>
      </p:pic>
      <p:grpSp>
        <p:nvGrpSpPr>
          <p:cNvPr id="5" name="组合 4"/>
          <p:cNvGrpSpPr>
            <a:grpSpLocks noChangeAspect="1"/>
          </p:cNvGrpSpPr>
          <p:nvPr/>
        </p:nvGrpSpPr>
        <p:grpSpPr>
          <a:xfrm rot="0">
            <a:off x="635" y="-88900"/>
            <a:ext cx="12191365" cy="5701665"/>
            <a:chOff x="-4721" y="898"/>
            <a:chExt cx="21232" cy="9920"/>
          </a:xfrm>
        </p:grpSpPr>
        <p:pic>
          <p:nvPicPr>
            <p:cNvPr id="9" name="图片 8" descr="ecd7ff8f7a92f2947bd2479e6c5a9a81"/>
            <p:cNvPicPr>
              <a:picLocks noChangeAspect="1"/>
            </p:cNvPicPr>
            <p:nvPr>
              <p:custDataLst>
                <p:tags r:id="rId2"/>
              </p:custDataLst>
            </p:nvPr>
          </p:nvPicPr>
          <p:blipFill>
            <a:blip r:embed="rId1">
              <a:clrChange>
                <a:clrFrom>
                  <a:srgbClr val="D7F2EE">
                    <a:alpha val="100000"/>
                  </a:srgbClr>
                </a:clrFrom>
                <a:clrTo>
                  <a:srgbClr val="D7F2EE">
                    <a:alpha val="100000"/>
                    <a:alpha val="0"/>
                  </a:srgbClr>
                </a:clrTo>
              </a:clrChange>
              <a:lum bright="-18000"/>
            </a:blip>
            <a:stretch>
              <a:fillRect/>
            </a:stretch>
          </p:blipFill>
          <p:spPr>
            <a:xfrm>
              <a:off x="4761" y="898"/>
              <a:ext cx="11751" cy="9921"/>
            </a:xfrm>
            <a:prstGeom prst="rect">
              <a:avLst/>
            </a:prstGeom>
          </p:spPr>
        </p:pic>
        <p:pic>
          <p:nvPicPr>
            <p:cNvPr id="3" name="图片 2" descr="ecd7ff8f7a92f2947bd2479e6c5a9a81"/>
            <p:cNvPicPr>
              <a:picLocks noChangeAspect="1"/>
            </p:cNvPicPr>
            <p:nvPr>
              <p:custDataLst>
                <p:tags r:id="rId3"/>
              </p:custDataLst>
            </p:nvPr>
          </p:nvPicPr>
          <p:blipFill>
            <a:blip r:embed="rId1">
              <a:clrChange>
                <a:clrFrom>
                  <a:srgbClr val="D7F2EE">
                    <a:alpha val="100000"/>
                  </a:srgbClr>
                </a:clrFrom>
                <a:clrTo>
                  <a:srgbClr val="D7F2EE">
                    <a:alpha val="100000"/>
                    <a:alpha val="0"/>
                  </a:srgbClr>
                </a:clrTo>
              </a:clrChange>
              <a:lum bright="-18000"/>
            </a:blip>
            <a:stretch>
              <a:fillRect/>
            </a:stretch>
          </p:blipFill>
          <p:spPr>
            <a:xfrm flipH="1">
              <a:off x="-4721" y="898"/>
              <a:ext cx="11750" cy="9921"/>
            </a:xfrm>
            <a:prstGeom prst="rect">
              <a:avLst/>
            </a:prstGeom>
          </p:spPr>
        </p:pic>
      </p:grpSp>
      <p:sp>
        <p:nvSpPr>
          <p:cNvPr id="16" name="任意多边形 15"/>
          <p:cNvSpPr>
            <a:spLocks noChangeAspect="1"/>
          </p:cNvSpPr>
          <p:nvPr/>
        </p:nvSpPr>
        <p:spPr>
          <a:xfrm flipH="1">
            <a:off x="1753235" y="2594610"/>
            <a:ext cx="10475595" cy="2703195"/>
          </a:xfrm>
          <a:custGeom>
            <a:avLst/>
            <a:gdLst>
              <a:gd name="connsiteX0" fmla="*/ 29 w 16532"/>
              <a:gd name="connsiteY0" fmla="*/ 1450 h 7051"/>
              <a:gd name="connsiteX1" fmla="*/ 613 w 16532"/>
              <a:gd name="connsiteY1" fmla="*/ 1150 h 7051"/>
              <a:gd name="connsiteX2" fmla="*/ 1551 w 16532"/>
              <a:gd name="connsiteY2" fmla="*/ 501 h 7051"/>
              <a:gd name="connsiteX3" fmla="*/ 2664 w 16532"/>
              <a:gd name="connsiteY3" fmla="*/ 68 h 7051"/>
              <a:gd name="connsiteX4" fmla="*/ 3748 w 16532"/>
              <a:gd name="connsiteY4" fmla="*/ 594 h 7051"/>
              <a:gd name="connsiteX5" fmla="*/ 4413 w 16532"/>
              <a:gd name="connsiteY5" fmla="*/ 406 h 7051"/>
              <a:gd name="connsiteX6" fmla="*/ 4989 w 16532"/>
              <a:gd name="connsiteY6" fmla="*/ 443 h 7051"/>
              <a:gd name="connsiteX7" fmla="*/ 5517 w 16532"/>
              <a:gd name="connsiteY7" fmla="*/ 226 h 7051"/>
              <a:gd name="connsiteX8" fmla="*/ 6395 w 16532"/>
              <a:gd name="connsiteY8" fmla="*/ 707 h 7051"/>
              <a:gd name="connsiteX9" fmla="*/ 7824 w 16532"/>
              <a:gd name="connsiteY9" fmla="*/ 910 h 7051"/>
              <a:gd name="connsiteX10" fmla="*/ 9548 w 16532"/>
              <a:gd name="connsiteY10" fmla="*/ 1838 h 7051"/>
              <a:gd name="connsiteX11" fmla="*/ 10522 w 16532"/>
              <a:gd name="connsiteY11" fmla="*/ 2041 h 7051"/>
              <a:gd name="connsiteX12" fmla="*/ 11430 w 16532"/>
              <a:gd name="connsiteY12" fmla="*/ 2612 h 7051"/>
              <a:gd name="connsiteX13" fmla="*/ 12937 w 16532"/>
              <a:gd name="connsiteY13" fmla="*/ 2389 h 7051"/>
              <a:gd name="connsiteX14" fmla="*/ 13800 w 16532"/>
              <a:gd name="connsiteY14" fmla="*/ 2707 h 7051"/>
              <a:gd name="connsiteX15" fmla="*/ 15118 w 16532"/>
              <a:gd name="connsiteY15" fmla="*/ 2230 h 7051"/>
              <a:gd name="connsiteX16" fmla="*/ 16528 w 16532"/>
              <a:gd name="connsiteY16" fmla="*/ 2570 h 7051"/>
              <a:gd name="connsiteX17" fmla="*/ 16507 w 16532"/>
              <a:gd name="connsiteY17" fmla="*/ 7046 h 7051"/>
              <a:gd name="connsiteX18" fmla="*/ 6 w 16532"/>
              <a:gd name="connsiteY18" fmla="*/ 7052 h 7051"/>
              <a:gd name="connsiteX19" fmla="*/ 6 w 16532"/>
              <a:gd name="connsiteY19" fmla="*/ 1457 h 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33" h="7052">
                <a:moveTo>
                  <a:pt x="29" y="1450"/>
                </a:moveTo>
                <a:cubicBezTo>
                  <a:pt x="192" y="1374"/>
                  <a:pt x="180" y="1361"/>
                  <a:pt x="613" y="1150"/>
                </a:cubicBezTo>
                <a:cubicBezTo>
                  <a:pt x="1047" y="941"/>
                  <a:pt x="1107" y="1220"/>
                  <a:pt x="1551" y="501"/>
                </a:cubicBezTo>
                <a:cubicBezTo>
                  <a:pt x="1995" y="-217"/>
                  <a:pt x="2291" y="39"/>
                  <a:pt x="2664" y="68"/>
                </a:cubicBezTo>
                <a:cubicBezTo>
                  <a:pt x="3389" y="28"/>
                  <a:pt x="3327" y="504"/>
                  <a:pt x="3748" y="594"/>
                </a:cubicBezTo>
                <a:cubicBezTo>
                  <a:pt x="4169" y="685"/>
                  <a:pt x="4158" y="423"/>
                  <a:pt x="4413" y="406"/>
                </a:cubicBezTo>
                <a:cubicBezTo>
                  <a:pt x="4669" y="388"/>
                  <a:pt x="4756" y="481"/>
                  <a:pt x="4989" y="443"/>
                </a:cubicBezTo>
                <a:cubicBezTo>
                  <a:pt x="5222" y="404"/>
                  <a:pt x="5165" y="175"/>
                  <a:pt x="5517" y="226"/>
                </a:cubicBezTo>
                <a:cubicBezTo>
                  <a:pt x="5869" y="276"/>
                  <a:pt x="6082" y="538"/>
                  <a:pt x="6395" y="707"/>
                </a:cubicBezTo>
                <a:cubicBezTo>
                  <a:pt x="7028" y="1068"/>
                  <a:pt x="7127" y="382"/>
                  <a:pt x="7824" y="910"/>
                </a:cubicBezTo>
                <a:cubicBezTo>
                  <a:pt x="8849" y="1866"/>
                  <a:pt x="9077" y="934"/>
                  <a:pt x="9548" y="1838"/>
                </a:cubicBezTo>
                <a:cubicBezTo>
                  <a:pt x="9957" y="2371"/>
                  <a:pt x="10210" y="2363"/>
                  <a:pt x="10522" y="2041"/>
                </a:cubicBezTo>
                <a:cubicBezTo>
                  <a:pt x="10834" y="1719"/>
                  <a:pt x="11391" y="2162"/>
                  <a:pt x="11430" y="2612"/>
                </a:cubicBezTo>
                <a:cubicBezTo>
                  <a:pt x="11868" y="3252"/>
                  <a:pt x="12425" y="2251"/>
                  <a:pt x="12937" y="2389"/>
                </a:cubicBezTo>
                <a:cubicBezTo>
                  <a:pt x="13470" y="2586"/>
                  <a:pt x="13295" y="2494"/>
                  <a:pt x="13800" y="2707"/>
                </a:cubicBezTo>
                <a:cubicBezTo>
                  <a:pt x="14305" y="2920"/>
                  <a:pt x="14644" y="2218"/>
                  <a:pt x="15118" y="2230"/>
                </a:cubicBezTo>
                <a:cubicBezTo>
                  <a:pt x="15591" y="2241"/>
                  <a:pt x="15904" y="2490"/>
                  <a:pt x="16528" y="2570"/>
                </a:cubicBezTo>
                <a:cubicBezTo>
                  <a:pt x="16551" y="3614"/>
                  <a:pt x="16485" y="4772"/>
                  <a:pt x="16507" y="7046"/>
                </a:cubicBezTo>
                <a:cubicBezTo>
                  <a:pt x="10402" y="7046"/>
                  <a:pt x="5364" y="7035"/>
                  <a:pt x="6" y="7052"/>
                </a:cubicBezTo>
                <a:cubicBezTo>
                  <a:pt x="-3" y="3546"/>
                  <a:pt x="-1" y="3194"/>
                  <a:pt x="6" y="1457"/>
                </a:cubicBezTo>
              </a:path>
            </a:pathLst>
          </a:custGeom>
          <a:solidFill>
            <a:srgbClr val="9FD1B7">
              <a:alpha val="4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3810" y="2240915"/>
            <a:ext cx="12295505" cy="4617720"/>
          </a:xfrm>
          <a:custGeom>
            <a:avLst/>
            <a:gdLst>
              <a:gd name="connsiteX0" fmla="*/ 27 w 19362"/>
              <a:gd name="connsiteY0" fmla="*/ 1248 h 7294"/>
              <a:gd name="connsiteX1" fmla="*/ 544 w 19362"/>
              <a:gd name="connsiteY1" fmla="*/ 999 h 7294"/>
              <a:gd name="connsiteX2" fmla="*/ 1375 w 19362"/>
              <a:gd name="connsiteY2" fmla="*/ 458 h 7294"/>
              <a:gd name="connsiteX3" fmla="*/ 2419 w 19362"/>
              <a:gd name="connsiteY3" fmla="*/ 35 h 7294"/>
              <a:gd name="connsiteX4" fmla="*/ 3320 w 19362"/>
              <a:gd name="connsiteY4" fmla="*/ 536 h 7294"/>
              <a:gd name="connsiteX5" fmla="*/ 3910 w 19362"/>
              <a:gd name="connsiteY5" fmla="*/ 378 h 7294"/>
              <a:gd name="connsiteX6" fmla="*/ 4419 w 19362"/>
              <a:gd name="connsiteY6" fmla="*/ 409 h 7294"/>
              <a:gd name="connsiteX7" fmla="*/ 4886 w 19362"/>
              <a:gd name="connsiteY7" fmla="*/ 228 h 7294"/>
              <a:gd name="connsiteX8" fmla="*/ 5495 w 19362"/>
              <a:gd name="connsiteY8" fmla="*/ 463 h 7294"/>
              <a:gd name="connsiteX9" fmla="*/ 6931 w 19362"/>
              <a:gd name="connsiteY9" fmla="*/ 799 h 7294"/>
              <a:gd name="connsiteX10" fmla="*/ 8660 w 19362"/>
              <a:gd name="connsiteY10" fmla="*/ 1634 h 7294"/>
              <a:gd name="connsiteX11" fmla="*/ 9609 w 19362"/>
              <a:gd name="connsiteY11" fmla="*/ 1753 h 7294"/>
              <a:gd name="connsiteX12" fmla="*/ 10537 w 19362"/>
              <a:gd name="connsiteY12" fmla="*/ 2284 h 7294"/>
              <a:gd name="connsiteX13" fmla="*/ 11211 w 19362"/>
              <a:gd name="connsiteY13" fmla="*/ 2427 h 7294"/>
              <a:gd name="connsiteX14" fmla="*/ 12260 w 19362"/>
              <a:gd name="connsiteY14" fmla="*/ 2765 h 7294"/>
              <a:gd name="connsiteX15" fmla="*/ 12886 w 19362"/>
              <a:gd name="connsiteY15" fmla="*/ 3341 h 7294"/>
              <a:gd name="connsiteX16" fmla="*/ 13555 w 19362"/>
              <a:gd name="connsiteY16" fmla="*/ 3138 h 7294"/>
              <a:gd name="connsiteX17" fmla="*/ 14509 w 19362"/>
              <a:gd name="connsiteY17" fmla="*/ 3572 h 7294"/>
              <a:gd name="connsiteX18" fmla="*/ 15428 w 19362"/>
              <a:gd name="connsiteY18" fmla="*/ 3987 h 7294"/>
              <a:gd name="connsiteX19" fmla="*/ 17103 w 19362"/>
              <a:gd name="connsiteY19" fmla="*/ 3681 h 7294"/>
              <a:gd name="connsiteX20" fmla="*/ 18843 w 19362"/>
              <a:gd name="connsiteY20" fmla="*/ 3200 h 7294"/>
              <a:gd name="connsiteX21" fmla="*/ 19329 w 19362"/>
              <a:gd name="connsiteY21" fmla="*/ 3054 h 7294"/>
              <a:gd name="connsiteX22" fmla="*/ 19358 w 19362"/>
              <a:gd name="connsiteY22" fmla="*/ 7274 h 7294"/>
              <a:gd name="connsiteX23" fmla="*/ 4 w 19362"/>
              <a:gd name="connsiteY23" fmla="*/ 7294 h 7294"/>
              <a:gd name="connsiteX24" fmla="*/ 7 w 19362"/>
              <a:gd name="connsiteY24" fmla="*/ 1255 h 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363" h="7294">
                <a:moveTo>
                  <a:pt x="27" y="1248"/>
                </a:moveTo>
                <a:cubicBezTo>
                  <a:pt x="171" y="1185"/>
                  <a:pt x="160" y="1174"/>
                  <a:pt x="544" y="999"/>
                </a:cubicBezTo>
                <a:cubicBezTo>
                  <a:pt x="929" y="824"/>
                  <a:pt x="982" y="1058"/>
                  <a:pt x="1375" y="458"/>
                </a:cubicBezTo>
                <a:cubicBezTo>
                  <a:pt x="1768" y="-141"/>
                  <a:pt x="2089" y="10"/>
                  <a:pt x="2419" y="35"/>
                </a:cubicBezTo>
                <a:cubicBezTo>
                  <a:pt x="3061" y="1"/>
                  <a:pt x="2947" y="460"/>
                  <a:pt x="3320" y="536"/>
                </a:cubicBezTo>
                <a:cubicBezTo>
                  <a:pt x="3693" y="612"/>
                  <a:pt x="3683" y="392"/>
                  <a:pt x="3910" y="378"/>
                </a:cubicBezTo>
                <a:cubicBezTo>
                  <a:pt x="4135" y="364"/>
                  <a:pt x="4213" y="441"/>
                  <a:pt x="4419" y="409"/>
                </a:cubicBezTo>
                <a:cubicBezTo>
                  <a:pt x="4626" y="376"/>
                  <a:pt x="4575" y="186"/>
                  <a:pt x="4886" y="228"/>
                </a:cubicBezTo>
                <a:cubicBezTo>
                  <a:pt x="5198" y="270"/>
                  <a:pt x="5218" y="322"/>
                  <a:pt x="5495" y="463"/>
                </a:cubicBezTo>
                <a:cubicBezTo>
                  <a:pt x="6055" y="763"/>
                  <a:pt x="6312" y="358"/>
                  <a:pt x="6931" y="799"/>
                </a:cubicBezTo>
                <a:cubicBezTo>
                  <a:pt x="7935" y="1562"/>
                  <a:pt x="8352" y="1109"/>
                  <a:pt x="8660" y="1634"/>
                </a:cubicBezTo>
                <a:cubicBezTo>
                  <a:pt x="9022" y="2078"/>
                  <a:pt x="9333" y="2022"/>
                  <a:pt x="9609" y="1753"/>
                </a:cubicBezTo>
                <a:cubicBezTo>
                  <a:pt x="9885" y="1485"/>
                  <a:pt x="10493" y="1873"/>
                  <a:pt x="10537" y="2284"/>
                </a:cubicBezTo>
                <a:cubicBezTo>
                  <a:pt x="10564" y="2478"/>
                  <a:pt x="10856" y="2860"/>
                  <a:pt x="11211" y="2427"/>
                </a:cubicBezTo>
                <a:cubicBezTo>
                  <a:pt x="11567" y="1995"/>
                  <a:pt x="11806" y="2649"/>
                  <a:pt x="12260" y="2765"/>
                </a:cubicBezTo>
                <a:cubicBezTo>
                  <a:pt x="12732" y="2929"/>
                  <a:pt x="12438" y="3164"/>
                  <a:pt x="12886" y="3341"/>
                </a:cubicBezTo>
                <a:cubicBezTo>
                  <a:pt x="13333" y="3521"/>
                  <a:pt x="13136" y="3129"/>
                  <a:pt x="13555" y="3138"/>
                </a:cubicBezTo>
                <a:cubicBezTo>
                  <a:pt x="13974" y="3146"/>
                  <a:pt x="13955" y="3505"/>
                  <a:pt x="14509" y="3572"/>
                </a:cubicBezTo>
                <a:cubicBezTo>
                  <a:pt x="14651" y="3597"/>
                  <a:pt x="14972" y="4406"/>
                  <a:pt x="15428" y="3987"/>
                </a:cubicBezTo>
                <a:cubicBezTo>
                  <a:pt x="15988" y="3358"/>
                  <a:pt x="16631" y="4190"/>
                  <a:pt x="17103" y="3681"/>
                </a:cubicBezTo>
                <a:cubicBezTo>
                  <a:pt x="17746" y="3035"/>
                  <a:pt x="18072" y="3960"/>
                  <a:pt x="18843" y="3200"/>
                </a:cubicBezTo>
                <a:cubicBezTo>
                  <a:pt x="19045" y="3045"/>
                  <a:pt x="19320" y="3047"/>
                  <a:pt x="19329" y="3054"/>
                </a:cubicBezTo>
                <a:cubicBezTo>
                  <a:pt x="19337" y="3869"/>
                  <a:pt x="19376" y="5353"/>
                  <a:pt x="19358" y="7274"/>
                </a:cubicBezTo>
                <a:cubicBezTo>
                  <a:pt x="13952" y="7274"/>
                  <a:pt x="4748" y="7279"/>
                  <a:pt x="4" y="7294"/>
                </a:cubicBezTo>
                <a:cubicBezTo>
                  <a:pt x="-4" y="4371"/>
                  <a:pt x="1" y="2702"/>
                  <a:pt x="7" y="1255"/>
                </a:cubicBezTo>
              </a:path>
            </a:pathLst>
          </a:custGeom>
          <a:solidFill>
            <a:schemeClr val="bg1"/>
          </a:solidFill>
          <a:ln>
            <a:noFill/>
          </a:ln>
          <a:effectLst>
            <a:outerShdw blurRad="2794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a:spLocks noChangeAspect="1"/>
          </p:cNvSpPr>
          <p:nvPr/>
        </p:nvSpPr>
        <p:spPr>
          <a:xfrm>
            <a:off x="1270" y="5132818"/>
            <a:ext cx="2742541" cy="1727685"/>
          </a:xfrm>
          <a:custGeom>
            <a:avLst/>
            <a:gdLst>
              <a:gd name="connsiteX0" fmla="*/ 0 w 4318"/>
              <a:gd name="connsiteY0" fmla="*/ 86 h 2720"/>
              <a:gd name="connsiteX1" fmla="*/ 1540 w 4318"/>
              <a:gd name="connsiteY1" fmla="*/ 58 h 2720"/>
              <a:gd name="connsiteX2" fmla="*/ 3619 w 4318"/>
              <a:gd name="connsiteY2" fmla="*/ 949 h 2720"/>
              <a:gd name="connsiteX3" fmla="*/ 4278 w 4318"/>
              <a:gd name="connsiteY3" fmla="*/ 2706 h 2720"/>
              <a:gd name="connsiteX4" fmla="*/ 1 w 4318"/>
              <a:gd name="connsiteY4" fmla="*/ 2720 h 2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 h="2721">
                <a:moveTo>
                  <a:pt x="0" y="86"/>
                </a:moveTo>
                <a:cubicBezTo>
                  <a:pt x="175" y="39"/>
                  <a:pt x="862" y="-65"/>
                  <a:pt x="1540" y="58"/>
                </a:cubicBezTo>
                <a:cubicBezTo>
                  <a:pt x="2217" y="181"/>
                  <a:pt x="2980" y="424"/>
                  <a:pt x="3619" y="949"/>
                </a:cubicBezTo>
                <a:cubicBezTo>
                  <a:pt x="4258" y="1473"/>
                  <a:pt x="4403" y="2083"/>
                  <a:pt x="4278" y="2706"/>
                </a:cubicBezTo>
                <a:cubicBezTo>
                  <a:pt x="3159" y="2713"/>
                  <a:pt x="886" y="2724"/>
                  <a:pt x="1" y="2720"/>
                </a:cubicBezTo>
              </a:path>
            </a:pathLst>
          </a:custGeom>
          <a:solidFill>
            <a:srgbClr val="9FD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4180" y="3735705"/>
            <a:ext cx="3303270" cy="1191895"/>
          </a:xfrm>
          <a:prstGeom prst="rect">
            <a:avLst/>
          </a:prstGeom>
          <a:noFill/>
        </p:spPr>
        <p:txBody>
          <a:bodyPr wrap="square" rtlCol="0">
            <a:noAutofit/>
          </a:bodyPr>
          <a:p>
            <a:pPr algn="dist"/>
            <a:r>
              <a:rPr lang="en-US" altLang="zh-CN" sz="4000">
                <a:latin typeface="Arial Unicode MS" panose="020B0604020202020204" charset="-122"/>
                <a:ea typeface="Arial Unicode MS" panose="020B0604020202020204" charset="-122"/>
              </a:rPr>
              <a:t>The end</a:t>
            </a:r>
            <a:endParaRPr lang="en-US" altLang="zh-CN" sz="4000">
              <a:latin typeface="Arial Unicode MS" panose="020B0604020202020204" charset="-122"/>
              <a:ea typeface="Arial Unicode MS" panose="020B0604020202020204" charset="-122"/>
            </a:endParaRPr>
          </a:p>
        </p:txBody>
      </p:sp>
      <p:grpSp>
        <p:nvGrpSpPr>
          <p:cNvPr id="26" name="组合 25"/>
          <p:cNvGrpSpPr>
            <a:grpSpLocks noChangeAspect="1"/>
          </p:cNvGrpSpPr>
          <p:nvPr/>
        </p:nvGrpSpPr>
        <p:grpSpPr>
          <a:xfrm>
            <a:off x="521335" y="5294202"/>
            <a:ext cx="468217" cy="468217"/>
            <a:chOff x="10006" y="8387"/>
            <a:chExt cx="850" cy="850"/>
          </a:xfrm>
        </p:grpSpPr>
        <p:sp>
          <p:nvSpPr>
            <p:cNvPr id="25" name="椭圆 24"/>
            <p:cNvSpPr/>
            <p:nvPr/>
          </p:nvSpPr>
          <p:spPr>
            <a:xfrm>
              <a:off x="10006" y="8387"/>
              <a:ext cx="850" cy="850"/>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descr="resource"/>
            <p:cNvPicPr>
              <a:picLocks noChangeAspect="1"/>
            </p:cNvPicPr>
            <p:nvPr/>
          </p:nvPicPr>
          <p:blipFill>
            <a:blip r:embed="rId4">
              <a:extLst>
                <a:ext uri="{96DAC541-7B7A-43D3-8B79-37D633B846F1}">
                  <asvg:svgBlip xmlns:asvg="http://schemas.microsoft.com/office/drawing/2016/SVG/main" r:embed="rId5"/>
                </a:ext>
              </a:extLst>
            </a:blip>
            <a:srcRect t="-5882" b="5882"/>
            <a:stretch>
              <a:fillRect/>
            </a:stretch>
          </p:blipFill>
          <p:spPr>
            <a:xfrm>
              <a:off x="10104" y="8486"/>
              <a:ext cx="654" cy="654"/>
            </a:xfrm>
            <a:prstGeom prst="ellipse">
              <a:avLst/>
            </a:prstGeom>
          </p:spPr>
        </p:pic>
      </p:grpSp>
      <p:grpSp>
        <p:nvGrpSpPr>
          <p:cNvPr id="28" name="组合 27"/>
          <p:cNvGrpSpPr/>
          <p:nvPr/>
        </p:nvGrpSpPr>
        <p:grpSpPr>
          <a:xfrm>
            <a:off x="1566767" y="5294630"/>
            <a:ext cx="467360" cy="467360"/>
            <a:chOff x="3315" y="8737"/>
            <a:chExt cx="736" cy="736"/>
          </a:xfrm>
        </p:grpSpPr>
        <p:sp>
          <p:nvSpPr>
            <p:cNvPr id="27" name="椭圆 26"/>
            <p:cNvSpPr/>
            <p:nvPr/>
          </p:nvSpPr>
          <p:spPr>
            <a:xfrm>
              <a:off x="3315" y="8737"/>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resourc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57" y="8878"/>
              <a:ext cx="454" cy="454"/>
            </a:xfrm>
            <a:prstGeom prst="rect">
              <a:avLst/>
            </a:prstGeom>
          </p:spPr>
        </p:pic>
      </p:grpSp>
      <p:grpSp>
        <p:nvGrpSpPr>
          <p:cNvPr id="32" name="组合 31"/>
          <p:cNvGrpSpPr/>
          <p:nvPr/>
        </p:nvGrpSpPr>
        <p:grpSpPr>
          <a:xfrm>
            <a:off x="2611342" y="5294630"/>
            <a:ext cx="467360" cy="467360"/>
            <a:chOff x="4205" y="9429"/>
            <a:chExt cx="736" cy="736"/>
          </a:xfrm>
        </p:grpSpPr>
        <p:sp>
          <p:nvSpPr>
            <p:cNvPr id="29" name="椭圆 28"/>
            <p:cNvSpPr/>
            <p:nvPr/>
          </p:nvSpPr>
          <p:spPr>
            <a:xfrm>
              <a:off x="4205" y="94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resource"/>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6" y="9571"/>
              <a:ext cx="454" cy="454"/>
            </a:xfrm>
            <a:prstGeom prst="rect">
              <a:avLst/>
            </a:prstGeom>
          </p:spPr>
        </p:pic>
      </p:grpSp>
      <p:grpSp>
        <p:nvGrpSpPr>
          <p:cNvPr id="33" name="组合 32"/>
          <p:cNvGrpSpPr/>
          <p:nvPr/>
        </p:nvGrpSpPr>
        <p:grpSpPr>
          <a:xfrm>
            <a:off x="3655917" y="5294630"/>
            <a:ext cx="467360" cy="467360"/>
            <a:chOff x="4999" y="9529"/>
            <a:chExt cx="736" cy="736"/>
          </a:xfrm>
        </p:grpSpPr>
        <p:sp>
          <p:nvSpPr>
            <p:cNvPr id="30" name="椭圆 29"/>
            <p:cNvSpPr/>
            <p:nvPr/>
          </p:nvSpPr>
          <p:spPr>
            <a:xfrm>
              <a:off x="4999"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3" name="图片 22" descr="resource"/>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13" y="9643"/>
              <a:ext cx="510" cy="510"/>
            </a:xfrm>
            <a:prstGeom prst="rect">
              <a:avLst/>
            </a:prstGeom>
          </p:spPr>
        </p:pic>
      </p:grpSp>
      <p:grpSp>
        <p:nvGrpSpPr>
          <p:cNvPr id="34" name="组合 33"/>
          <p:cNvGrpSpPr/>
          <p:nvPr/>
        </p:nvGrpSpPr>
        <p:grpSpPr>
          <a:xfrm>
            <a:off x="4700492" y="5294630"/>
            <a:ext cx="467360" cy="467360"/>
            <a:chOff x="5736" y="9529"/>
            <a:chExt cx="736" cy="736"/>
          </a:xfrm>
        </p:grpSpPr>
        <p:sp>
          <p:nvSpPr>
            <p:cNvPr id="31" name="椭圆 30"/>
            <p:cNvSpPr/>
            <p:nvPr/>
          </p:nvSpPr>
          <p:spPr>
            <a:xfrm>
              <a:off x="5736"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descr="resourc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50" y="9643"/>
              <a:ext cx="510" cy="510"/>
            </a:xfrm>
            <a:prstGeom prst="rect">
              <a:avLst/>
            </a:prstGeom>
          </p:spPr>
        </p:pic>
      </p:grpSp>
      <p:cxnSp>
        <p:nvCxnSpPr>
          <p:cNvPr id="35" name="直接连接符 34"/>
          <p:cNvCxnSpPr/>
          <p:nvPr/>
        </p:nvCxnSpPr>
        <p:spPr>
          <a:xfrm flipV="1">
            <a:off x="521335" y="4396105"/>
            <a:ext cx="7164000"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任意多边形 35"/>
          <p:cNvSpPr/>
          <p:nvPr/>
        </p:nvSpPr>
        <p:spPr>
          <a:xfrm>
            <a:off x="7980680" y="5706745"/>
            <a:ext cx="4298315" cy="1152525"/>
          </a:xfrm>
          <a:custGeom>
            <a:avLst/>
            <a:gdLst>
              <a:gd name="connsiteX0" fmla="*/ 5339 w 5344"/>
              <a:gd name="connsiteY0" fmla="*/ 1815 h 1815"/>
              <a:gd name="connsiteX1" fmla="*/ 5344 w 5344"/>
              <a:gd name="connsiteY1" fmla="*/ 419 h 1815"/>
              <a:gd name="connsiteX2" fmla="*/ 3013 w 5344"/>
              <a:gd name="connsiteY2" fmla="*/ 271 h 1815"/>
              <a:gd name="connsiteX3" fmla="*/ 324 w 5344"/>
              <a:gd name="connsiteY3" fmla="*/ 1577 h 1815"/>
              <a:gd name="connsiteX4" fmla="*/ 0 w 5344"/>
              <a:gd name="connsiteY4" fmla="*/ 1811 h 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 h="1815">
                <a:moveTo>
                  <a:pt x="5339" y="1815"/>
                </a:moveTo>
                <a:cubicBezTo>
                  <a:pt x="5339" y="1500"/>
                  <a:pt x="5342" y="1041"/>
                  <a:pt x="5344" y="419"/>
                </a:cubicBezTo>
                <a:cubicBezTo>
                  <a:pt x="4713" y="140"/>
                  <a:pt x="3776" y="-284"/>
                  <a:pt x="3013" y="271"/>
                </a:cubicBezTo>
                <a:cubicBezTo>
                  <a:pt x="2283" y="921"/>
                  <a:pt x="730" y="1016"/>
                  <a:pt x="324" y="1577"/>
                </a:cubicBezTo>
                <a:cubicBezTo>
                  <a:pt x="106" y="1731"/>
                  <a:pt x="132" y="1656"/>
                  <a:pt x="0" y="1811"/>
                </a:cubicBezTo>
              </a:path>
            </a:pathLst>
          </a:custGeom>
          <a:solidFill>
            <a:srgbClr val="B8D3CF"/>
          </a:solidFill>
          <a:ln>
            <a:solidFill>
              <a:srgbClr val="B8D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809095" y="4832350"/>
            <a:ext cx="428625" cy="1716405"/>
          </a:xfrm>
          <a:prstGeom prst="rect">
            <a:avLst/>
          </a:prstGeom>
          <a:noFill/>
        </p:spPr>
        <p:txBody>
          <a:bodyPr vert="eaVert" wrap="none" rtlCol="0">
            <a:spAutoFit/>
          </a:bodyPr>
          <a:p>
            <a:pPr algn="l">
              <a:lnSpc>
                <a:spcPct val="100000"/>
              </a:lnSpc>
            </a:pPr>
            <a:r>
              <a:rPr lang="zh-CN" altLang="en-US" sz="1600">
                <a:solidFill>
                  <a:schemeClr val="tx1">
                    <a:lumMod val="50000"/>
                    <a:lumOff val="50000"/>
                  </a:schemeClr>
                </a:solidFill>
                <a:effectLst/>
                <a:latin typeface="Arial Unicode MS" panose="020B0604020202020204" charset="-122"/>
                <a:ea typeface="Arial Unicode MS" panose="020B0604020202020204" charset="-122"/>
              </a:rPr>
              <a:t>Artistic Style  </a:t>
            </a:r>
            <a:r>
              <a:rPr lang="en-US" altLang="zh-CN" sz="1600">
                <a:solidFill>
                  <a:schemeClr val="tx1">
                    <a:lumMod val="50000"/>
                    <a:lumOff val="50000"/>
                  </a:schemeClr>
                </a:solidFill>
                <a:effectLst/>
                <a:latin typeface="Arial Unicode MS" panose="020B0604020202020204" charset="-122"/>
                <a:ea typeface="Arial Unicode MS" panose="020B0604020202020204" charset="-122"/>
              </a:rPr>
              <a:t>PPT</a:t>
            </a:r>
            <a:endParaRPr lang="en-US" altLang="zh-CN" sz="1600">
              <a:solidFill>
                <a:schemeClr val="tx1">
                  <a:lumMod val="50000"/>
                  <a:lumOff val="50000"/>
                </a:schemeClr>
              </a:solidFill>
              <a:effectLst/>
              <a:latin typeface="Arial Unicode MS" panose="020B0604020202020204" charset="-122"/>
              <a:ea typeface="Arial Unicode MS" panose="020B0604020202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1F0"/>
        </a:solidFill>
        <a:effectLst/>
      </p:bgPr>
    </p:bg>
    <p:spTree>
      <p:nvGrpSpPr>
        <p:cNvPr id="1" name=""/>
        <p:cNvGrpSpPr/>
        <p:nvPr/>
      </p:nvGrpSpPr>
      <p:grpSpPr/>
      <p:pic>
        <p:nvPicPr>
          <p:cNvPr id="13" name="图片 12" descr="ecd7ff8f7a92f2947bd2479e6c5a9a81"/>
          <p:cNvPicPr>
            <a:picLocks noChangeAspect="1"/>
          </p:cNvPicPr>
          <p:nvPr/>
        </p:nvPicPr>
        <p:blipFill>
          <a:blip r:embed="rId1">
            <a:lum bright="-12000"/>
          </a:blip>
          <a:stretch>
            <a:fillRect/>
          </a:stretch>
        </p:blipFill>
        <p:spPr>
          <a:xfrm flipH="1">
            <a:off x="0" y="-88265"/>
            <a:ext cx="6754495" cy="5702300"/>
          </a:xfrm>
          <a:prstGeom prst="rect">
            <a:avLst/>
          </a:prstGeom>
        </p:spPr>
      </p:pic>
      <p:pic>
        <p:nvPicPr>
          <p:cNvPr id="12" name="图片 11" descr="ecd7ff8f7a92f2947bd2479e6c5a9a81"/>
          <p:cNvPicPr>
            <a:picLocks noChangeAspect="1"/>
          </p:cNvPicPr>
          <p:nvPr/>
        </p:nvPicPr>
        <p:blipFill>
          <a:blip r:embed="rId1">
            <a:lum bright="-12000"/>
          </a:blip>
          <a:stretch>
            <a:fillRect/>
          </a:stretch>
        </p:blipFill>
        <p:spPr>
          <a:xfrm>
            <a:off x="5450205" y="-88265"/>
            <a:ext cx="6755130" cy="5702300"/>
          </a:xfrm>
          <a:prstGeom prst="rect">
            <a:avLst/>
          </a:prstGeom>
        </p:spPr>
      </p:pic>
      <p:grpSp>
        <p:nvGrpSpPr>
          <p:cNvPr id="5" name="组合 4"/>
          <p:cNvGrpSpPr>
            <a:grpSpLocks noChangeAspect="1"/>
          </p:cNvGrpSpPr>
          <p:nvPr/>
        </p:nvGrpSpPr>
        <p:grpSpPr>
          <a:xfrm rot="0">
            <a:off x="4445" y="-88900"/>
            <a:ext cx="12187555" cy="5701665"/>
            <a:chOff x="-4721" y="898"/>
            <a:chExt cx="21232" cy="9920"/>
          </a:xfrm>
        </p:grpSpPr>
        <p:pic>
          <p:nvPicPr>
            <p:cNvPr id="9" name="图片 8"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tretch>
              <a:fillRect/>
            </a:stretch>
          </p:blipFill>
          <p:spPr>
            <a:xfrm>
              <a:off x="4761" y="898"/>
              <a:ext cx="11751" cy="9921"/>
            </a:xfrm>
            <a:prstGeom prst="rect">
              <a:avLst/>
            </a:prstGeom>
          </p:spPr>
        </p:pic>
        <p:pic>
          <p:nvPicPr>
            <p:cNvPr id="3" name="图片 2"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tretch>
              <a:fillRect/>
            </a:stretch>
          </p:blipFill>
          <p:spPr>
            <a:xfrm flipH="1">
              <a:off x="-4721" y="898"/>
              <a:ext cx="11750" cy="9921"/>
            </a:xfrm>
            <a:prstGeom prst="rect">
              <a:avLst/>
            </a:prstGeom>
          </p:spPr>
        </p:pic>
      </p:grpSp>
      <p:grpSp>
        <p:nvGrpSpPr>
          <p:cNvPr id="4" name="组合 3"/>
          <p:cNvGrpSpPr/>
          <p:nvPr/>
        </p:nvGrpSpPr>
        <p:grpSpPr>
          <a:xfrm>
            <a:off x="-635" y="621665"/>
            <a:ext cx="12292330" cy="6282690"/>
            <a:chOff x="-6" y="3529"/>
            <a:chExt cx="19363" cy="9894"/>
          </a:xfrm>
        </p:grpSpPr>
        <p:sp>
          <p:nvSpPr>
            <p:cNvPr id="16" name="任意多边形 15"/>
            <p:cNvSpPr>
              <a:spLocks noChangeAspect="1"/>
            </p:cNvSpPr>
            <p:nvPr/>
          </p:nvSpPr>
          <p:spPr>
            <a:xfrm flipH="1">
              <a:off x="2761" y="4086"/>
              <a:ext cx="16497" cy="4257"/>
            </a:xfrm>
            <a:custGeom>
              <a:avLst/>
              <a:gdLst>
                <a:gd name="connsiteX0" fmla="*/ 29 w 16532"/>
                <a:gd name="connsiteY0" fmla="*/ 1450 h 7051"/>
                <a:gd name="connsiteX1" fmla="*/ 613 w 16532"/>
                <a:gd name="connsiteY1" fmla="*/ 1150 h 7051"/>
                <a:gd name="connsiteX2" fmla="*/ 1551 w 16532"/>
                <a:gd name="connsiteY2" fmla="*/ 501 h 7051"/>
                <a:gd name="connsiteX3" fmla="*/ 2664 w 16532"/>
                <a:gd name="connsiteY3" fmla="*/ 68 h 7051"/>
                <a:gd name="connsiteX4" fmla="*/ 3748 w 16532"/>
                <a:gd name="connsiteY4" fmla="*/ 594 h 7051"/>
                <a:gd name="connsiteX5" fmla="*/ 4413 w 16532"/>
                <a:gd name="connsiteY5" fmla="*/ 406 h 7051"/>
                <a:gd name="connsiteX6" fmla="*/ 4989 w 16532"/>
                <a:gd name="connsiteY6" fmla="*/ 443 h 7051"/>
                <a:gd name="connsiteX7" fmla="*/ 5517 w 16532"/>
                <a:gd name="connsiteY7" fmla="*/ 226 h 7051"/>
                <a:gd name="connsiteX8" fmla="*/ 6395 w 16532"/>
                <a:gd name="connsiteY8" fmla="*/ 707 h 7051"/>
                <a:gd name="connsiteX9" fmla="*/ 7824 w 16532"/>
                <a:gd name="connsiteY9" fmla="*/ 910 h 7051"/>
                <a:gd name="connsiteX10" fmla="*/ 9548 w 16532"/>
                <a:gd name="connsiteY10" fmla="*/ 1838 h 7051"/>
                <a:gd name="connsiteX11" fmla="*/ 10522 w 16532"/>
                <a:gd name="connsiteY11" fmla="*/ 2041 h 7051"/>
                <a:gd name="connsiteX12" fmla="*/ 11430 w 16532"/>
                <a:gd name="connsiteY12" fmla="*/ 2612 h 7051"/>
                <a:gd name="connsiteX13" fmla="*/ 12937 w 16532"/>
                <a:gd name="connsiteY13" fmla="*/ 2389 h 7051"/>
                <a:gd name="connsiteX14" fmla="*/ 13800 w 16532"/>
                <a:gd name="connsiteY14" fmla="*/ 2707 h 7051"/>
                <a:gd name="connsiteX15" fmla="*/ 15118 w 16532"/>
                <a:gd name="connsiteY15" fmla="*/ 2230 h 7051"/>
                <a:gd name="connsiteX16" fmla="*/ 16528 w 16532"/>
                <a:gd name="connsiteY16" fmla="*/ 2570 h 7051"/>
                <a:gd name="connsiteX17" fmla="*/ 16507 w 16532"/>
                <a:gd name="connsiteY17" fmla="*/ 7046 h 7051"/>
                <a:gd name="connsiteX18" fmla="*/ 6 w 16532"/>
                <a:gd name="connsiteY18" fmla="*/ 7052 h 7051"/>
                <a:gd name="connsiteX19" fmla="*/ 6 w 16532"/>
                <a:gd name="connsiteY19" fmla="*/ 1457 h 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33" h="7052">
                  <a:moveTo>
                    <a:pt x="29" y="1450"/>
                  </a:moveTo>
                  <a:cubicBezTo>
                    <a:pt x="192" y="1374"/>
                    <a:pt x="180" y="1361"/>
                    <a:pt x="613" y="1150"/>
                  </a:cubicBezTo>
                  <a:cubicBezTo>
                    <a:pt x="1047" y="941"/>
                    <a:pt x="1107" y="1220"/>
                    <a:pt x="1551" y="501"/>
                  </a:cubicBezTo>
                  <a:cubicBezTo>
                    <a:pt x="1995" y="-217"/>
                    <a:pt x="2291" y="39"/>
                    <a:pt x="2664" y="68"/>
                  </a:cubicBezTo>
                  <a:cubicBezTo>
                    <a:pt x="3389" y="28"/>
                    <a:pt x="3327" y="504"/>
                    <a:pt x="3748" y="594"/>
                  </a:cubicBezTo>
                  <a:cubicBezTo>
                    <a:pt x="4169" y="685"/>
                    <a:pt x="4158" y="423"/>
                    <a:pt x="4413" y="406"/>
                  </a:cubicBezTo>
                  <a:cubicBezTo>
                    <a:pt x="4669" y="388"/>
                    <a:pt x="4756" y="481"/>
                    <a:pt x="4989" y="443"/>
                  </a:cubicBezTo>
                  <a:cubicBezTo>
                    <a:pt x="5222" y="404"/>
                    <a:pt x="5165" y="175"/>
                    <a:pt x="5517" y="226"/>
                  </a:cubicBezTo>
                  <a:cubicBezTo>
                    <a:pt x="5869" y="276"/>
                    <a:pt x="6082" y="538"/>
                    <a:pt x="6395" y="707"/>
                  </a:cubicBezTo>
                  <a:cubicBezTo>
                    <a:pt x="7028" y="1068"/>
                    <a:pt x="7127" y="382"/>
                    <a:pt x="7824" y="910"/>
                  </a:cubicBezTo>
                  <a:cubicBezTo>
                    <a:pt x="8849" y="1866"/>
                    <a:pt x="9077" y="934"/>
                    <a:pt x="9548" y="1838"/>
                  </a:cubicBezTo>
                  <a:cubicBezTo>
                    <a:pt x="9957" y="2371"/>
                    <a:pt x="10210" y="2363"/>
                    <a:pt x="10522" y="2041"/>
                  </a:cubicBezTo>
                  <a:cubicBezTo>
                    <a:pt x="10834" y="1719"/>
                    <a:pt x="11391" y="2162"/>
                    <a:pt x="11430" y="2612"/>
                  </a:cubicBezTo>
                  <a:cubicBezTo>
                    <a:pt x="11868" y="3252"/>
                    <a:pt x="12425" y="2251"/>
                    <a:pt x="12937" y="2389"/>
                  </a:cubicBezTo>
                  <a:cubicBezTo>
                    <a:pt x="13470" y="2586"/>
                    <a:pt x="13295" y="2494"/>
                    <a:pt x="13800" y="2707"/>
                  </a:cubicBezTo>
                  <a:cubicBezTo>
                    <a:pt x="14305" y="2920"/>
                    <a:pt x="14644" y="2218"/>
                    <a:pt x="15118" y="2230"/>
                  </a:cubicBezTo>
                  <a:cubicBezTo>
                    <a:pt x="15591" y="2241"/>
                    <a:pt x="15904" y="2490"/>
                    <a:pt x="16528" y="2570"/>
                  </a:cubicBezTo>
                  <a:cubicBezTo>
                    <a:pt x="16551" y="3614"/>
                    <a:pt x="16485" y="4772"/>
                    <a:pt x="16507" y="7046"/>
                  </a:cubicBezTo>
                  <a:cubicBezTo>
                    <a:pt x="10402" y="7046"/>
                    <a:pt x="5364" y="7035"/>
                    <a:pt x="6" y="7052"/>
                  </a:cubicBezTo>
                  <a:cubicBezTo>
                    <a:pt x="-3" y="3546"/>
                    <a:pt x="-1" y="3194"/>
                    <a:pt x="6" y="1457"/>
                  </a:cubicBezTo>
                </a:path>
              </a:pathLst>
            </a:custGeom>
            <a:solidFill>
              <a:srgbClr val="9FD1B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6" y="3529"/>
              <a:ext cx="19363" cy="7272"/>
            </a:xfrm>
            <a:custGeom>
              <a:avLst/>
              <a:gdLst>
                <a:gd name="connsiteX0" fmla="*/ 27 w 19362"/>
                <a:gd name="connsiteY0" fmla="*/ 1248 h 7294"/>
                <a:gd name="connsiteX1" fmla="*/ 544 w 19362"/>
                <a:gd name="connsiteY1" fmla="*/ 999 h 7294"/>
                <a:gd name="connsiteX2" fmla="*/ 1375 w 19362"/>
                <a:gd name="connsiteY2" fmla="*/ 458 h 7294"/>
                <a:gd name="connsiteX3" fmla="*/ 2419 w 19362"/>
                <a:gd name="connsiteY3" fmla="*/ 35 h 7294"/>
                <a:gd name="connsiteX4" fmla="*/ 3320 w 19362"/>
                <a:gd name="connsiteY4" fmla="*/ 536 h 7294"/>
                <a:gd name="connsiteX5" fmla="*/ 3910 w 19362"/>
                <a:gd name="connsiteY5" fmla="*/ 378 h 7294"/>
                <a:gd name="connsiteX6" fmla="*/ 4419 w 19362"/>
                <a:gd name="connsiteY6" fmla="*/ 409 h 7294"/>
                <a:gd name="connsiteX7" fmla="*/ 4886 w 19362"/>
                <a:gd name="connsiteY7" fmla="*/ 228 h 7294"/>
                <a:gd name="connsiteX8" fmla="*/ 5495 w 19362"/>
                <a:gd name="connsiteY8" fmla="*/ 463 h 7294"/>
                <a:gd name="connsiteX9" fmla="*/ 6931 w 19362"/>
                <a:gd name="connsiteY9" fmla="*/ 799 h 7294"/>
                <a:gd name="connsiteX10" fmla="*/ 8660 w 19362"/>
                <a:gd name="connsiteY10" fmla="*/ 1634 h 7294"/>
                <a:gd name="connsiteX11" fmla="*/ 9609 w 19362"/>
                <a:gd name="connsiteY11" fmla="*/ 1753 h 7294"/>
                <a:gd name="connsiteX12" fmla="*/ 10537 w 19362"/>
                <a:gd name="connsiteY12" fmla="*/ 2284 h 7294"/>
                <a:gd name="connsiteX13" fmla="*/ 11211 w 19362"/>
                <a:gd name="connsiteY13" fmla="*/ 2427 h 7294"/>
                <a:gd name="connsiteX14" fmla="*/ 12260 w 19362"/>
                <a:gd name="connsiteY14" fmla="*/ 2765 h 7294"/>
                <a:gd name="connsiteX15" fmla="*/ 12886 w 19362"/>
                <a:gd name="connsiteY15" fmla="*/ 3341 h 7294"/>
                <a:gd name="connsiteX16" fmla="*/ 13555 w 19362"/>
                <a:gd name="connsiteY16" fmla="*/ 3138 h 7294"/>
                <a:gd name="connsiteX17" fmla="*/ 14509 w 19362"/>
                <a:gd name="connsiteY17" fmla="*/ 3572 h 7294"/>
                <a:gd name="connsiteX18" fmla="*/ 15428 w 19362"/>
                <a:gd name="connsiteY18" fmla="*/ 3987 h 7294"/>
                <a:gd name="connsiteX19" fmla="*/ 17103 w 19362"/>
                <a:gd name="connsiteY19" fmla="*/ 3681 h 7294"/>
                <a:gd name="connsiteX20" fmla="*/ 18843 w 19362"/>
                <a:gd name="connsiteY20" fmla="*/ 3200 h 7294"/>
                <a:gd name="connsiteX21" fmla="*/ 19329 w 19362"/>
                <a:gd name="connsiteY21" fmla="*/ 3054 h 7294"/>
                <a:gd name="connsiteX22" fmla="*/ 19358 w 19362"/>
                <a:gd name="connsiteY22" fmla="*/ 7274 h 7294"/>
                <a:gd name="connsiteX23" fmla="*/ 4 w 19362"/>
                <a:gd name="connsiteY23" fmla="*/ 7294 h 7294"/>
                <a:gd name="connsiteX24" fmla="*/ 7 w 19362"/>
                <a:gd name="connsiteY24" fmla="*/ 1255 h 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363" h="7294">
                  <a:moveTo>
                    <a:pt x="27" y="1248"/>
                  </a:moveTo>
                  <a:cubicBezTo>
                    <a:pt x="171" y="1185"/>
                    <a:pt x="160" y="1174"/>
                    <a:pt x="544" y="999"/>
                  </a:cubicBezTo>
                  <a:cubicBezTo>
                    <a:pt x="929" y="824"/>
                    <a:pt x="982" y="1058"/>
                    <a:pt x="1375" y="458"/>
                  </a:cubicBezTo>
                  <a:cubicBezTo>
                    <a:pt x="1768" y="-141"/>
                    <a:pt x="2089" y="10"/>
                    <a:pt x="2419" y="35"/>
                  </a:cubicBezTo>
                  <a:cubicBezTo>
                    <a:pt x="3061" y="1"/>
                    <a:pt x="2947" y="460"/>
                    <a:pt x="3320" y="536"/>
                  </a:cubicBezTo>
                  <a:cubicBezTo>
                    <a:pt x="3693" y="612"/>
                    <a:pt x="3683" y="392"/>
                    <a:pt x="3910" y="378"/>
                  </a:cubicBezTo>
                  <a:cubicBezTo>
                    <a:pt x="4135" y="364"/>
                    <a:pt x="4213" y="441"/>
                    <a:pt x="4419" y="409"/>
                  </a:cubicBezTo>
                  <a:cubicBezTo>
                    <a:pt x="4626" y="376"/>
                    <a:pt x="4575" y="186"/>
                    <a:pt x="4886" y="228"/>
                  </a:cubicBezTo>
                  <a:cubicBezTo>
                    <a:pt x="5198" y="270"/>
                    <a:pt x="5218" y="322"/>
                    <a:pt x="5495" y="463"/>
                  </a:cubicBezTo>
                  <a:cubicBezTo>
                    <a:pt x="6055" y="763"/>
                    <a:pt x="6312" y="358"/>
                    <a:pt x="6931" y="799"/>
                  </a:cubicBezTo>
                  <a:cubicBezTo>
                    <a:pt x="7935" y="1562"/>
                    <a:pt x="8352" y="1109"/>
                    <a:pt x="8660" y="1634"/>
                  </a:cubicBezTo>
                  <a:cubicBezTo>
                    <a:pt x="9022" y="2078"/>
                    <a:pt x="9333" y="2022"/>
                    <a:pt x="9609" y="1753"/>
                  </a:cubicBezTo>
                  <a:cubicBezTo>
                    <a:pt x="9885" y="1485"/>
                    <a:pt x="10493" y="1873"/>
                    <a:pt x="10537" y="2284"/>
                  </a:cubicBezTo>
                  <a:cubicBezTo>
                    <a:pt x="10564" y="2478"/>
                    <a:pt x="10856" y="2860"/>
                    <a:pt x="11211" y="2427"/>
                  </a:cubicBezTo>
                  <a:cubicBezTo>
                    <a:pt x="11567" y="1995"/>
                    <a:pt x="11806" y="2649"/>
                    <a:pt x="12260" y="2765"/>
                  </a:cubicBezTo>
                  <a:cubicBezTo>
                    <a:pt x="12732" y="2929"/>
                    <a:pt x="12438" y="3164"/>
                    <a:pt x="12886" y="3341"/>
                  </a:cubicBezTo>
                  <a:cubicBezTo>
                    <a:pt x="13333" y="3521"/>
                    <a:pt x="13136" y="3129"/>
                    <a:pt x="13555" y="3138"/>
                  </a:cubicBezTo>
                  <a:cubicBezTo>
                    <a:pt x="13974" y="3146"/>
                    <a:pt x="13955" y="3505"/>
                    <a:pt x="14509" y="3572"/>
                  </a:cubicBezTo>
                  <a:cubicBezTo>
                    <a:pt x="14651" y="3597"/>
                    <a:pt x="14972" y="4406"/>
                    <a:pt x="15428" y="3987"/>
                  </a:cubicBezTo>
                  <a:cubicBezTo>
                    <a:pt x="15988" y="3358"/>
                    <a:pt x="16631" y="4190"/>
                    <a:pt x="17103" y="3681"/>
                  </a:cubicBezTo>
                  <a:cubicBezTo>
                    <a:pt x="17746" y="3035"/>
                    <a:pt x="18072" y="3960"/>
                    <a:pt x="18843" y="3200"/>
                  </a:cubicBezTo>
                  <a:cubicBezTo>
                    <a:pt x="19045" y="3045"/>
                    <a:pt x="19320" y="3047"/>
                    <a:pt x="19329" y="3054"/>
                  </a:cubicBezTo>
                  <a:cubicBezTo>
                    <a:pt x="19337" y="3869"/>
                    <a:pt x="19376" y="5353"/>
                    <a:pt x="19358" y="7274"/>
                  </a:cubicBezTo>
                  <a:cubicBezTo>
                    <a:pt x="13952" y="7274"/>
                    <a:pt x="4748" y="7279"/>
                    <a:pt x="4" y="7294"/>
                  </a:cubicBezTo>
                  <a:cubicBezTo>
                    <a:pt x="-4" y="4371"/>
                    <a:pt x="1" y="2702"/>
                    <a:pt x="7" y="125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 y="8585"/>
              <a:ext cx="19357" cy="4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 name="组合 6"/>
          <p:cNvGrpSpPr/>
          <p:nvPr/>
        </p:nvGrpSpPr>
        <p:grpSpPr>
          <a:xfrm>
            <a:off x="611505" y="1790633"/>
            <a:ext cx="4969510" cy="972061"/>
            <a:chOff x="899" y="2152"/>
            <a:chExt cx="7826" cy="1531"/>
          </a:xfrm>
        </p:grpSpPr>
        <p:sp>
          <p:nvSpPr>
            <p:cNvPr id="10" name="文本框 9"/>
            <p:cNvSpPr txBox="1"/>
            <p:nvPr/>
          </p:nvSpPr>
          <p:spPr>
            <a:xfrm>
              <a:off x="899" y="2152"/>
              <a:ext cx="1120" cy="678"/>
            </a:xfrm>
            <a:prstGeom prst="rect">
              <a:avLst/>
            </a:prstGeom>
            <a:noFill/>
          </p:spPr>
          <p:txBody>
            <a:bodyPr wrap="none" lIns="0" tIns="0" rIns="0" bIns="0" rtlCol="0">
              <a:spAutoFit/>
            </a:bodyPr>
            <a:p>
              <a:pPr algn="l"/>
              <a:r>
                <a:rPr lang="zh-CN" altLang="en-US" sz="2800" b="1"/>
                <a:t>目录</a:t>
              </a:r>
              <a:endParaRPr lang="zh-CN" altLang="en-US" sz="2800" b="1"/>
            </a:p>
          </p:txBody>
        </p:sp>
        <p:sp>
          <p:nvSpPr>
            <p:cNvPr id="14" name="文本框 13"/>
            <p:cNvSpPr txBox="1"/>
            <p:nvPr/>
          </p:nvSpPr>
          <p:spPr>
            <a:xfrm>
              <a:off x="899" y="2892"/>
              <a:ext cx="7826" cy="609"/>
            </a:xfrm>
            <a:prstGeom prst="rect">
              <a:avLst/>
            </a:prstGeom>
            <a:noFill/>
          </p:spPr>
          <p:txBody>
            <a:bodyPr wrap="square" lIns="0" tIns="0" rIns="0" bIns="0" rtlCol="0">
              <a:spAutoFit/>
            </a:bodyPr>
            <a:p>
              <a:pPr>
                <a:lnSpc>
                  <a:spcPct val="140000"/>
                </a:lnSpc>
              </a:pPr>
              <a:r>
                <a:rPr lang="zh-CN" altLang="en-US">
                  <a:solidFill>
                    <a:schemeClr val="tx1">
                      <a:lumMod val="75000"/>
                      <a:lumOff val="25000"/>
                    </a:schemeClr>
                  </a:solidFill>
                  <a:latin typeface="Microsoft JhengHei" panose="020B0604030504040204" charset="-120"/>
                  <a:ea typeface="Microsoft JhengHei" panose="020B0604030504040204" charset="-120"/>
                  <a:cs typeface="Microsoft JhengHei" panose="020B0604030504040204" charset="-120"/>
                </a:rPr>
                <a:t>生态优先 绿色发展</a:t>
              </a:r>
              <a:endParaRPr lang="zh-CN" altLang="en-US">
                <a:solidFill>
                  <a:schemeClr val="tx1">
                    <a:lumMod val="75000"/>
                    <a:lumOff val="25000"/>
                  </a:schemeClr>
                </a:solidFill>
                <a:latin typeface="Microsoft JhengHei" panose="020B0604030504040204" charset="-120"/>
                <a:ea typeface="Microsoft JhengHei" panose="020B0604030504040204" charset="-120"/>
                <a:cs typeface="Microsoft JhengHei" panose="020B0604030504040204" charset="-120"/>
              </a:endParaRPr>
            </a:p>
          </p:txBody>
        </p:sp>
        <p:sp>
          <p:nvSpPr>
            <p:cNvPr id="37" name="矩形 36"/>
            <p:cNvSpPr/>
            <p:nvPr/>
          </p:nvSpPr>
          <p:spPr>
            <a:xfrm>
              <a:off x="930" y="3626"/>
              <a:ext cx="794" cy="57"/>
            </a:xfrm>
            <a:prstGeom prst="rect">
              <a:avLst/>
            </a:prstGeom>
            <a:solidFill>
              <a:srgbClr val="72A18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endParaRPr lang="zh-CN" altLang="en-US">
                <a:solidFill>
                  <a:schemeClr val="tx1">
                    <a:lumMod val="50000"/>
                    <a:lumOff val="50000"/>
                  </a:schemeClr>
                </a:solidFill>
              </a:endParaRPr>
            </a:p>
          </p:txBody>
        </p:sp>
      </p:grpSp>
      <p:sp>
        <p:nvSpPr>
          <p:cNvPr id="46" name="文本框 45"/>
          <p:cNvSpPr txBox="1"/>
          <p:nvPr>
            <p:custDataLst>
              <p:tags r:id="rId2"/>
            </p:custDataLst>
          </p:nvPr>
        </p:nvSpPr>
        <p:spPr>
          <a:xfrm>
            <a:off x="611505" y="3932555"/>
            <a:ext cx="2423160" cy="1524635"/>
          </a:xfrm>
          <a:prstGeom prst="rect">
            <a:avLst/>
          </a:prstGeom>
          <a:noFill/>
        </p:spPr>
        <p:txBody>
          <a:bodyPr wrap="square" tIns="46800" bIns="46800" rtlCol="0" anchor="b" anchorCtr="0">
            <a:noAutofit/>
          </a:bodyPr>
          <a:p>
            <a:pPr algn="ctr">
              <a:lnSpc>
                <a:spcPct val="120000"/>
              </a:lnSpc>
            </a:pPr>
            <a:r>
              <a:rPr sz="2000">
                <a:solidFill>
                  <a:srgbClr val="000000"/>
                </a:solidFill>
                <a:highlight>
                  <a:srgbClr val="FFFFFF">
                    <a:alpha val="0"/>
                  </a:srgbClr>
                </a:highlight>
                <a:latin typeface="微软雅黑" panose="020B0503020204020204" pitchFamily="34" charset="-122"/>
                <a:sym typeface="+mn-ea"/>
              </a:rPr>
              <a:t>国际组织制定和发布的碳排放核算指南框架</a:t>
            </a:r>
            <a:endParaRPr sz="2000" b="0" i="0">
              <a:solidFill>
                <a:srgbClr val="FFFFFF"/>
              </a:solidFill>
              <a:highlight>
                <a:srgbClr val="FFFFFF">
                  <a:alpha val="0"/>
                </a:srgbClr>
              </a:highlight>
              <a:latin typeface="微软雅黑" panose="020B0503020204020204" pitchFamily="34" charset="-122"/>
            </a:endParaRPr>
          </a:p>
          <a:p>
            <a:pPr algn="ctr">
              <a:lnSpc>
                <a:spcPct val="120000"/>
              </a:lnSpc>
            </a:pPr>
            <a:endParaRPr lang="zh-CN" altLang="en-US" sz="2000" b="1" spc="300">
              <a:solidFill>
                <a:schemeClr val="tx1"/>
              </a:solidFill>
              <a:latin typeface="Microsoft JhengHei" panose="020B0604030504040204" charset="-120"/>
              <a:ea typeface="Microsoft JhengHei" panose="020B0604030504040204" charset="-120"/>
            </a:endParaRPr>
          </a:p>
        </p:txBody>
      </p:sp>
      <p:sp>
        <p:nvSpPr>
          <p:cNvPr id="47" name="文本框 46"/>
          <p:cNvSpPr txBox="1"/>
          <p:nvPr>
            <p:custDataLst>
              <p:tags r:id="rId3"/>
            </p:custDataLst>
          </p:nvPr>
        </p:nvSpPr>
        <p:spPr>
          <a:xfrm>
            <a:off x="3407410" y="3174365"/>
            <a:ext cx="2444115" cy="815975"/>
          </a:xfrm>
          <a:prstGeom prst="rect">
            <a:avLst/>
          </a:prstGeom>
          <a:noFill/>
        </p:spPr>
        <p:txBody>
          <a:bodyPr wrap="square" tIns="46800" bIns="46800" rtlCol="0" anchor="b" anchorCtr="0">
            <a:noAutofit/>
          </a:bodyPr>
          <a:p>
            <a:pPr algn="ctr">
              <a:lnSpc>
                <a:spcPct val="120000"/>
              </a:lnSpc>
            </a:pPr>
            <a:r>
              <a:rPr sz="2000">
                <a:solidFill>
                  <a:srgbClr val="000000"/>
                </a:solidFill>
                <a:highlight>
                  <a:srgbClr val="FFFFFF">
                    <a:alpha val="0"/>
                  </a:srgbClr>
                </a:highlight>
                <a:latin typeface="微软雅黑" panose="020B0503020204020204" pitchFamily="34" charset="-122"/>
                <a:sym typeface="+mn-ea"/>
              </a:rPr>
              <a:t>部分国家的碳排放核算经验</a:t>
            </a:r>
            <a:endParaRPr lang="zh-CN" altLang="en-US" sz="2000" b="1" spc="300">
              <a:solidFill>
                <a:schemeClr val="tx1"/>
              </a:solidFill>
              <a:latin typeface="Microsoft JhengHei" panose="020B0604030504040204" charset="-120"/>
              <a:ea typeface="Microsoft JhengHei" panose="020B0604030504040204" charset="-120"/>
            </a:endParaRPr>
          </a:p>
        </p:txBody>
      </p:sp>
      <p:sp>
        <p:nvSpPr>
          <p:cNvPr id="48" name="文本框 47"/>
          <p:cNvSpPr txBox="1"/>
          <p:nvPr>
            <p:custDataLst>
              <p:tags r:id="rId4"/>
            </p:custDataLst>
          </p:nvPr>
        </p:nvSpPr>
        <p:spPr>
          <a:xfrm>
            <a:off x="6224270" y="3174365"/>
            <a:ext cx="2532380" cy="1119505"/>
          </a:xfrm>
          <a:prstGeom prst="rect">
            <a:avLst/>
          </a:prstGeom>
          <a:noFill/>
        </p:spPr>
        <p:txBody>
          <a:bodyPr wrap="square" tIns="46800" bIns="46800" rtlCol="0" anchor="b" anchorCtr="0">
            <a:noAutofit/>
          </a:bodyPr>
          <a:p>
            <a:pPr algn="ctr">
              <a:lnSpc>
                <a:spcPct val="120000"/>
              </a:lnSpc>
            </a:pPr>
            <a:r>
              <a:rPr sz="2000">
                <a:solidFill>
                  <a:srgbClr val="000000"/>
                </a:solidFill>
                <a:highlight>
                  <a:srgbClr val="FFFFFF">
                    <a:alpha val="0"/>
                  </a:srgbClr>
                </a:highlight>
                <a:latin typeface="微软雅黑" panose="020B0503020204020204" pitchFamily="34" charset="-122"/>
                <a:sym typeface="+mn-ea"/>
              </a:rPr>
              <a:t>我国碳排放核算体系</a:t>
            </a:r>
            <a:endParaRPr sz="2000" b="0" i="0">
              <a:solidFill>
                <a:srgbClr val="000000"/>
              </a:solidFill>
              <a:highlight>
                <a:srgbClr val="FFFFFF">
                  <a:alpha val="0"/>
                </a:srgbClr>
              </a:highlight>
              <a:latin typeface="微软雅黑" panose="020B0503020204020204" pitchFamily="34" charset="-122"/>
            </a:endParaRPr>
          </a:p>
          <a:p>
            <a:pPr algn="ctr">
              <a:lnSpc>
                <a:spcPct val="120000"/>
              </a:lnSpc>
            </a:pPr>
            <a:endParaRPr lang="zh-CN" altLang="en-US" sz="2000" b="1" spc="300">
              <a:solidFill>
                <a:schemeClr val="tx1"/>
              </a:solidFill>
              <a:latin typeface="Microsoft JhengHei" panose="020B0604030504040204" charset="-120"/>
              <a:ea typeface="Microsoft JhengHei" panose="020B0604030504040204" charset="-120"/>
            </a:endParaRPr>
          </a:p>
        </p:txBody>
      </p:sp>
      <p:sp>
        <p:nvSpPr>
          <p:cNvPr id="49" name="文本框 48"/>
          <p:cNvSpPr txBox="1"/>
          <p:nvPr>
            <p:custDataLst>
              <p:tags r:id="rId5"/>
            </p:custDataLst>
          </p:nvPr>
        </p:nvSpPr>
        <p:spPr>
          <a:xfrm>
            <a:off x="9214485" y="4246880"/>
            <a:ext cx="2305685" cy="1210310"/>
          </a:xfrm>
          <a:prstGeom prst="rect">
            <a:avLst/>
          </a:prstGeom>
          <a:noFill/>
        </p:spPr>
        <p:txBody>
          <a:bodyPr wrap="square" tIns="46800" bIns="46800" rtlCol="0" anchor="b" anchorCtr="0">
            <a:noAutofit/>
          </a:bodyPr>
          <a:p>
            <a:pPr algn="ctr">
              <a:lnSpc>
                <a:spcPct val="120000"/>
              </a:lnSpc>
            </a:pPr>
            <a:r>
              <a:rPr sz="2000">
                <a:solidFill>
                  <a:srgbClr val="000000"/>
                </a:solidFill>
                <a:highlight>
                  <a:srgbClr val="FFFFFF">
                    <a:alpha val="0"/>
                  </a:srgbClr>
                </a:highlight>
                <a:latin typeface="微软雅黑" panose="020B0503020204020204" pitchFamily="34" charset="-122"/>
                <a:sym typeface="+mn-ea"/>
              </a:rPr>
              <a:t>未来规划</a:t>
            </a:r>
            <a:endParaRPr sz="2000" b="0" i="0">
              <a:solidFill>
                <a:srgbClr val="FFFFFF"/>
              </a:solidFill>
              <a:highlight>
                <a:srgbClr val="FFFFFF">
                  <a:alpha val="0"/>
                </a:srgbClr>
              </a:highlight>
              <a:latin typeface="微软雅黑" panose="020B0503020204020204" pitchFamily="34" charset="-122"/>
            </a:endParaRPr>
          </a:p>
          <a:p>
            <a:pPr algn="ctr">
              <a:lnSpc>
                <a:spcPct val="120000"/>
              </a:lnSpc>
            </a:pPr>
            <a:endParaRPr lang="zh-CN" altLang="en-US" sz="2000" b="1" spc="300">
              <a:solidFill>
                <a:schemeClr val="tx1"/>
              </a:solidFill>
              <a:latin typeface="Microsoft JhengHei" panose="020B0604030504040204" charset="-120"/>
              <a:ea typeface="Microsoft JhengHei" panose="020B0604030504040204" charset="-120"/>
            </a:endParaRPr>
          </a:p>
        </p:txBody>
      </p:sp>
      <p:sp>
        <p:nvSpPr>
          <p:cNvPr id="60" name="矩形 55"/>
          <p:cNvSpPr>
            <a:spLocks noChangeArrowheads="1"/>
          </p:cNvSpPr>
          <p:nvPr>
            <p:custDataLst>
              <p:tags r:id="rId6"/>
            </p:custDataLst>
          </p:nvPr>
        </p:nvSpPr>
        <p:spPr bwMode="auto">
          <a:xfrm>
            <a:off x="697865" y="5085080"/>
            <a:ext cx="2251710" cy="11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lnSpcReduction="20000"/>
          </a:bodyPr>
          <a:p>
            <a:pPr algn="ctr">
              <a:lnSpc>
                <a:spcPct val="120000"/>
              </a:lnSpc>
              <a:defRPr/>
            </a:pPr>
            <a:r>
              <a:rPr lang="en-US" altLang="zh-CN" sz="1400" dirty="0">
                <a:solidFill>
                  <a:schemeClr val="tx1"/>
                </a:solidFill>
                <a:latin typeface="Microsoft JhengHei" panose="020B0604030504040204" charset="-120"/>
                <a:ea typeface="Microsoft JhengHei" panose="020B0604030504040204" charset="-120"/>
                <a:sym typeface="News Gothic MT" charset="0"/>
              </a:rPr>
              <a:t>Framework of carbon emission accounting guidelines developed and published by international organizations</a:t>
            </a:r>
            <a:endParaRPr lang="en-US" altLang="zh-CN" sz="1400" dirty="0">
              <a:solidFill>
                <a:schemeClr val="tx1"/>
              </a:solidFill>
              <a:latin typeface="Microsoft JhengHei" panose="020B0604030504040204" charset="-120"/>
              <a:ea typeface="Microsoft JhengHei" panose="020B0604030504040204" charset="-120"/>
              <a:sym typeface="News Gothic MT" charset="0"/>
            </a:endParaRPr>
          </a:p>
        </p:txBody>
      </p:sp>
      <p:sp>
        <p:nvSpPr>
          <p:cNvPr id="50" name="矩形 55"/>
          <p:cNvSpPr>
            <a:spLocks noChangeArrowheads="1"/>
          </p:cNvSpPr>
          <p:nvPr>
            <p:custDataLst>
              <p:tags r:id="rId7"/>
            </p:custDataLst>
          </p:nvPr>
        </p:nvSpPr>
        <p:spPr bwMode="auto">
          <a:xfrm>
            <a:off x="3514725" y="3932555"/>
            <a:ext cx="2251710" cy="11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p>
            <a:pPr algn="ctr">
              <a:lnSpc>
                <a:spcPct val="120000"/>
              </a:lnSpc>
              <a:defRPr/>
            </a:pPr>
            <a:r>
              <a:rPr lang="en-US" altLang="zh-CN" sz="1400" dirty="0">
                <a:solidFill>
                  <a:schemeClr val="tx1"/>
                </a:solidFill>
                <a:latin typeface="Microsoft JhengHei" panose="020B0604030504040204" charset="-120"/>
                <a:ea typeface="Microsoft JhengHei" panose="020B0604030504040204" charset="-120"/>
                <a:sym typeface="News Gothic MT" charset="0"/>
              </a:rPr>
              <a:t>Carbon emission accounting experience of some countries</a:t>
            </a:r>
            <a:endParaRPr lang="en-US" altLang="zh-CN" sz="1400" dirty="0">
              <a:solidFill>
                <a:schemeClr val="tx1"/>
              </a:solidFill>
              <a:latin typeface="Microsoft JhengHei" panose="020B0604030504040204" charset="-120"/>
              <a:ea typeface="Microsoft JhengHei" panose="020B0604030504040204" charset="-120"/>
              <a:sym typeface="News Gothic MT" charset="0"/>
            </a:endParaRPr>
          </a:p>
        </p:txBody>
      </p:sp>
      <p:sp>
        <p:nvSpPr>
          <p:cNvPr id="51" name="矩形 55"/>
          <p:cNvSpPr>
            <a:spLocks noChangeArrowheads="1"/>
          </p:cNvSpPr>
          <p:nvPr>
            <p:custDataLst>
              <p:tags r:id="rId8"/>
            </p:custDataLst>
          </p:nvPr>
        </p:nvSpPr>
        <p:spPr bwMode="auto">
          <a:xfrm>
            <a:off x="6419215" y="3932555"/>
            <a:ext cx="2251710" cy="11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p>
            <a:pPr algn="ctr">
              <a:lnSpc>
                <a:spcPct val="120000"/>
              </a:lnSpc>
              <a:defRPr/>
            </a:pPr>
            <a:r>
              <a:rPr lang="en-US" altLang="zh-CN" sz="1400" dirty="0">
                <a:solidFill>
                  <a:schemeClr val="tx1"/>
                </a:solidFill>
                <a:latin typeface="Microsoft JhengHei" panose="020B0604030504040204" charset="-120"/>
                <a:ea typeface="Microsoft JhengHei" panose="020B0604030504040204" charset="-120"/>
                <a:sym typeface="News Gothic MT" charset="0"/>
              </a:rPr>
              <a:t>Chinese carbon emission accounting system</a:t>
            </a:r>
            <a:endParaRPr lang="en-US" altLang="zh-CN" sz="1400" dirty="0">
              <a:solidFill>
                <a:schemeClr val="tx1"/>
              </a:solidFill>
              <a:latin typeface="Microsoft JhengHei" panose="020B0604030504040204" charset="-120"/>
              <a:ea typeface="Microsoft JhengHei" panose="020B0604030504040204" charset="-120"/>
              <a:sym typeface="News Gothic MT" charset="0"/>
            </a:endParaRPr>
          </a:p>
        </p:txBody>
      </p:sp>
      <p:sp>
        <p:nvSpPr>
          <p:cNvPr id="52" name="矩形 55"/>
          <p:cNvSpPr>
            <a:spLocks noChangeArrowheads="1"/>
          </p:cNvSpPr>
          <p:nvPr>
            <p:custDataLst>
              <p:tags r:id="rId9"/>
            </p:custDataLst>
          </p:nvPr>
        </p:nvSpPr>
        <p:spPr bwMode="auto">
          <a:xfrm>
            <a:off x="9216390" y="5085080"/>
            <a:ext cx="2251710" cy="11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p>
            <a:pPr algn="ctr">
              <a:lnSpc>
                <a:spcPct val="120000"/>
              </a:lnSpc>
              <a:defRPr/>
            </a:pPr>
            <a:r>
              <a:rPr lang="en-US" altLang="zh-CN" sz="1400" dirty="0">
                <a:solidFill>
                  <a:schemeClr val="tx1"/>
                </a:solidFill>
                <a:latin typeface="Microsoft JhengHei" panose="020B0604030504040204" charset="-120"/>
                <a:ea typeface="Microsoft JhengHei" panose="020B0604030504040204" charset="-120"/>
                <a:sym typeface="News Gothic MT" charset="0"/>
              </a:rPr>
              <a:t>Further plan</a:t>
            </a:r>
            <a:endParaRPr lang="en-US" altLang="zh-CN" sz="1400" dirty="0">
              <a:solidFill>
                <a:schemeClr val="tx1"/>
              </a:solidFill>
              <a:latin typeface="Microsoft JhengHei" panose="020B0604030504040204" charset="-120"/>
              <a:ea typeface="Microsoft JhengHei" panose="020B0604030504040204" charset="-120"/>
              <a:sym typeface="News Gothic MT" charset="0"/>
            </a:endParaRPr>
          </a:p>
        </p:txBody>
      </p:sp>
      <p:sp>
        <p:nvSpPr>
          <p:cNvPr id="56" name="椭圆 55"/>
          <p:cNvSpPr>
            <a:spLocks noChangeAspect="1"/>
          </p:cNvSpPr>
          <p:nvPr/>
        </p:nvSpPr>
        <p:spPr>
          <a:xfrm>
            <a:off x="1905000" y="4974590"/>
            <a:ext cx="8382000" cy="5984875"/>
          </a:xfrm>
          <a:prstGeom prst="ellipse">
            <a:avLst/>
          </a:prstGeom>
          <a:noFill/>
          <a:ln w="212725">
            <a:solidFill>
              <a:srgbClr val="B7D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000000 0.251389 L 0.000000 0.001389 " pathEditMode="relative" rAng="0" ptsTypes="">
                                      <p:cBhvr>
                                        <p:cTn id="8" dur="2000" fill="hold"/>
                                        <p:tgtEl>
                                          <p:spTgt spid="4"/>
                                        </p:tgtEl>
                                        <p:attrNameLst>
                                          <p:attrName>ppt_x</p:attrName>
                                          <p:attrName>ppt_y</p:attrName>
                                        </p:attrNameLst>
                                      </p:cBhvr>
                                      <p:rCtr x="0" y="-125"/>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ppt_w</p:attrName>
                                        </p:attrNameLst>
                                      </p:cBhvr>
                                      <p:tavLst>
                                        <p:tav tm="0">
                                          <p:val>
                                            <p:fltVal val="0"/>
                                          </p:val>
                                        </p:tav>
                                        <p:tav tm="100000">
                                          <p:val>
                                            <p:strVal val="#ppt_w"/>
                                          </p:val>
                                        </p:tav>
                                      </p:tavLst>
                                    </p:anim>
                                    <p:anim calcmode="lin" valueType="num">
                                      <p:cBhvr>
                                        <p:cTn id="18" dur="500" fill="hold"/>
                                        <p:tgtEl>
                                          <p:spTgt spid="56"/>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60" grpId="0"/>
      <p:bldP spid="50" grpId="0"/>
      <p:bldP spid="51" grpId="0"/>
      <p:bldP spid="52" grpId="0"/>
      <p:bldP spid="5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srcRect l="6836" r="41084"/>
          <a:stretch>
            <a:fillRect/>
          </a:stretch>
        </p:blipFill>
        <p:spPr>
          <a:xfrm>
            <a:off x="0" y="0"/>
            <a:ext cx="12192000" cy="6858000"/>
          </a:xfrm>
          <a:prstGeom prst="rect">
            <a:avLst/>
          </a:prstGeom>
        </p:spPr>
      </p:pic>
      <p:sp>
        <p:nvSpPr>
          <p:cNvPr id="21" name="矩形 20"/>
          <p:cNvSpPr/>
          <p:nvPr/>
        </p:nvSpPr>
        <p:spPr>
          <a:xfrm>
            <a:off x="1113972" y="656278"/>
            <a:ext cx="9964056" cy="5138737"/>
          </a:xfrm>
          <a:prstGeom prst="rect">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74518" y="3278310"/>
            <a:ext cx="8869680" cy="1198880"/>
          </a:xfrm>
          <a:prstGeom prst="rect">
            <a:avLst/>
          </a:prstGeom>
        </p:spPr>
        <p:txBody>
          <a:bodyPr wrap="none">
            <a:spAutoFit/>
          </a:bodyPr>
          <a:lstStyle/>
          <a:p>
            <a:pPr algn="l"/>
            <a:r>
              <a:rPr lang="zh-CN" altLang="en-US" sz="3600" b="1" dirty="0">
                <a:solidFill>
                  <a:srgbClr val="E5E8C9"/>
                </a:solidFill>
                <a:sym typeface="+mn-ea"/>
              </a:rPr>
              <a:t>国际组织制定和发布的碳排放核算指南框架</a:t>
            </a:r>
            <a:endParaRPr sz="3600" b="0" i="0">
              <a:solidFill>
                <a:srgbClr val="FFFFFF"/>
              </a:solidFill>
              <a:highlight>
                <a:srgbClr val="FFFFFF">
                  <a:alpha val="0"/>
                </a:srgbClr>
              </a:highlight>
              <a:latin typeface="微软雅黑" panose="020B0503020204020204" pitchFamily="34" charset="-122"/>
            </a:endParaRPr>
          </a:p>
          <a:p>
            <a:endParaRPr lang="zh-CN" altLang="en-US" sz="3600" b="1" dirty="0">
              <a:solidFill>
                <a:srgbClr val="E5E8C9"/>
              </a:solidFill>
            </a:endParaRPr>
          </a:p>
        </p:txBody>
      </p:sp>
      <p:sp>
        <p:nvSpPr>
          <p:cNvPr id="23" name="矩形 22"/>
          <p:cNvSpPr/>
          <p:nvPr/>
        </p:nvSpPr>
        <p:spPr>
          <a:xfrm>
            <a:off x="3047365" y="4147820"/>
            <a:ext cx="6871335" cy="780415"/>
          </a:xfrm>
          <a:prstGeom prst="rect">
            <a:avLst/>
          </a:prstGeom>
        </p:spPr>
        <p:txBody>
          <a:bodyPr wrap="square">
            <a:noAutofit/>
          </a:bodyPr>
          <a:lstStyle/>
          <a:p>
            <a:pPr algn="l"/>
            <a:r>
              <a:rPr lang="en-US" altLang="zh-CN" dirty="0">
                <a:solidFill>
                  <a:srgbClr val="E5E8C9"/>
                </a:solidFill>
                <a:latin typeface="华文细黑" panose="02010600040101010101" pitchFamily="2" charset="-122"/>
                <a:ea typeface="华文细黑" panose="02010600040101010101" pitchFamily="2" charset="-122"/>
                <a:sym typeface="News Gothic MT" charset="0"/>
              </a:rPr>
              <a:t>Framework of carbon emission accounting guidelines developed and published by international organizations</a:t>
            </a:r>
            <a:endParaRPr lang="en-US" altLang="zh-CN" dirty="0">
              <a:solidFill>
                <a:srgbClr val="E5E8C9"/>
              </a:solidFill>
              <a:latin typeface="华文细黑" panose="02010600040101010101" pitchFamily="2" charset="-122"/>
              <a:ea typeface="华文细黑" panose="02010600040101010101" pitchFamily="2" charset="-122"/>
              <a:sym typeface="News Gothic MT" charset="0"/>
            </a:endParaRPr>
          </a:p>
          <a:p>
            <a:pPr algn="l"/>
            <a:endParaRPr lang="en-US" altLang="zh-CN" dirty="0">
              <a:solidFill>
                <a:srgbClr val="E5E8C9"/>
              </a:solidFill>
              <a:latin typeface="华文细黑" panose="02010600040101010101" pitchFamily="2" charset="-122"/>
              <a:ea typeface="华文细黑" panose="02010600040101010101" pitchFamily="2" charset="-122"/>
            </a:endParaRPr>
          </a:p>
        </p:txBody>
      </p:sp>
      <p:sp>
        <p:nvSpPr>
          <p:cNvPr id="24" name="椭圆 23"/>
          <p:cNvSpPr/>
          <p:nvPr/>
        </p:nvSpPr>
        <p:spPr>
          <a:xfrm>
            <a:off x="5493657" y="1875818"/>
            <a:ext cx="1204686" cy="1204686"/>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01</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7044055" y="-45720"/>
            <a:ext cx="5149215" cy="6902450"/>
            <a:chOff x="11093" y="-72"/>
            <a:chExt cx="8109" cy="10870"/>
          </a:xfrm>
          <a:effectLst>
            <a:outerShdw blurRad="368300" dist="38100" dir="10800000" algn="r" rotWithShape="0">
              <a:prstClr val="black">
                <a:alpha val="40000"/>
              </a:prstClr>
            </a:outerShdw>
          </a:effectLst>
        </p:grpSpPr>
        <p:sp>
          <p:nvSpPr>
            <p:cNvPr id="109" name="矩形 108"/>
            <p:cNvSpPr/>
            <p:nvPr/>
          </p:nvSpPr>
          <p:spPr>
            <a:xfrm>
              <a:off x="11096" y="-1"/>
              <a:ext cx="8106" cy="7560"/>
            </a:xfrm>
            <a:prstGeom prst="rect">
              <a:avLst/>
            </a:prstGeom>
            <a:solidFill>
              <a:srgbClr val="DAE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9" name="组合 78"/>
            <p:cNvGrpSpPr>
              <a:grpSpLocks noChangeAspect="1"/>
            </p:cNvGrpSpPr>
            <p:nvPr/>
          </p:nvGrpSpPr>
          <p:grpSpPr>
            <a:xfrm rot="0">
              <a:off x="11096" y="-72"/>
              <a:ext cx="8105" cy="5641"/>
              <a:chOff x="-4721" y="898"/>
              <a:chExt cx="14472" cy="9921"/>
            </a:xfrm>
          </p:grpSpPr>
          <p:pic>
            <p:nvPicPr>
              <p:cNvPr id="80" name="图片 79"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rcRect r="57538"/>
              <a:stretch>
                <a:fillRect/>
              </a:stretch>
            </p:blipFill>
            <p:spPr>
              <a:xfrm>
                <a:off x="4761" y="898"/>
                <a:ext cx="4990" cy="9921"/>
              </a:xfrm>
              <a:prstGeom prst="rect">
                <a:avLst/>
              </a:prstGeom>
            </p:spPr>
          </p:pic>
          <p:pic>
            <p:nvPicPr>
              <p:cNvPr id="81" name="图片 80"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tretch>
                <a:fillRect/>
              </a:stretch>
            </p:blipFill>
            <p:spPr>
              <a:xfrm flipH="1">
                <a:off x="-4721" y="898"/>
                <a:ext cx="11750" cy="9921"/>
              </a:xfrm>
              <a:prstGeom prst="rect">
                <a:avLst/>
              </a:prstGeom>
            </p:spPr>
          </p:pic>
        </p:grpSp>
        <p:grpSp>
          <p:nvGrpSpPr>
            <p:cNvPr id="75" name="组合 74"/>
            <p:cNvGrpSpPr>
              <a:grpSpLocks noChangeAspect="1"/>
            </p:cNvGrpSpPr>
            <p:nvPr/>
          </p:nvGrpSpPr>
          <p:grpSpPr>
            <a:xfrm rot="0">
              <a:off x="11093" y="3422"/>
              <a:ext cx="8108" cy="7377"/>
              <a:chOff x="-6" y="3529"/>
              <a:chExt cx="19098" cy="17372"/>
            </a:xfrm>
          </p:grpSpPr>
          <p:sp>
            <p:nvSpPr>
              <p:cNvPr id="76" name="任意多边形 75"/>
              <p:cNvSpPr>
                <a:spLocks noChangeAspect="1"/>
              </p:cNvSpPr>
              <p:nvPr/>
            </p:nvSpPr>
            <p:spPr>
              <a:xfrm flipH="1">
                <a:off x="2759" y="4087"/>
                <a:ext cx="16330" cy="4258"/>
              </a:xfrm>
              <a:custGeom>
                <a:avLst/>
                <a:gdLst>
                  <a:gd name="connsiteX0" fmla="*/ 29 w 16532"/>
                  <a:gd name="connsiteY0" fmla="*/ 1450 h 7051"/>
                  <a:gd name="connsiteX1" fmla="*/ 613 w 16532"/>
                  <a:gd name="connsiteY1" fmla="*/ 1150 h 7051"/>
                  <a:gd name="connsiteX2" fmla="*/ 1551 w 16532"/>
                  <a:gd name="connsiteY2" fmla="*/ 501 h 7051"/>
                  <a:gd name="connsiteX3" fmla="*/ 2664 w 16532"/>
                  <a:gd name="connsiteY3" fmla="*/ 68 h 7051"/>
                  <a:gd name="connsiteX4" fmla="*/ 3748 w 16532"/>
                  <a:gd name="connsiteY4" fmla="*/ 594 h 7051"/>
                  <a:gd name="connsiteX5" fmla="*/ 4413 w 16532"/>
                  <a:gd name="connsiteY5" fmla="*/ 406 h 7051"/>
                  <a:gd name="connsiteX6" fmla="*/ 4989 w 16532"/>
                  <a:gd name="connsiteY6" fmla="*/ 443 h 7051"/>
                  <a:gd name="connsiteX7" fmla="*/ 5517 w 16532"/>
                  <a:gd name="connsiteY7" fmla="*/ 226 h 7051"/>
                  <a:gd name="connsiteX8" fmla="*/ 6395 w 16532"/>
                  <a:gd name="connsiteY8" fmla="*/ 707 h 7051"/>
                  <a:gd name="connsiteX9" fmla="*/ 7824 w 16532"/>
                  <a:gd name="connsiteY9" fmla="*/ 910 h 7051"/>
                  <a:gd name="connsiteX10" fmla="*/ 9548 w 16532"/>
                  <a:gd name="connsiteY10" fmla="*/ 1838 h 7051"/>
                  <a:gd name="connsiteX11" fmla="*/ 10522 w 16532"/>
                  <a:gd name="connsiteY11" fmla="*/ 2041 h 7051"/>
                  <a:gd name="connsiteX12" fmla="*/ 11430 w 16532"/>
                  <a:gd name="connsiteY12" fmla="*/ 2612 h 7051"/>
                  <a:gd name="connsiteX13" fmla="*/ 12937 w 16532"/>
                  <a:gd name="connsiteY13" fmla="*/ 2389 h 7051"/>
                  <a:gd name="connsiteX14" fmla="*/ 13800 w 16532"/>
                  <a:gd name="connsiteY14" fmla="*/ 2707 h 7051"/>
                  <a:gd name="connsiteX15" fmla="*/ 15118 w 16532"/>
                  <a:gd name="connsiteY15" fmla="*/ 2230 h 7051"/>
                  <a:gd name="connsiteX16" fmla="*/ 16528 w 16532"/>
                  <a:gd name="connsiteY16" fmla="*/ 2570 h 7051"/>
                  <a:gd name="connsiteX17" fmla="*/ 16507 w 16532"/>
                  <a:gd name="connsiteY17" fmla="*/ 7046 h 7051"/>
                  <a:gd name="connsiteX18" fmla="*/ 6 w 16532"/>
                  <a:gd name="connsiteY18" fmla="*/ 7052 h 7051"/>
                  <a:gd name="connsiteX19" fmla="*/ 6 w 16532"/>
                  <a:gd name="connsiteY19" fmla="*/ 1457 h 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33" h="7052">
                    <a:moveTo>
                      <a:pt x="29" y="1450"/>
                    </a:moveTo>
                    <a:cubicBezTo>
                      <a:pt x="192" y="1374"/>
                      <a:pt x="180" y="1361"/>
                      <a:pt x="613" y="1150"/>
                    </a:cubicBezTo>
                    <a:cubicBezTo>
                      <a:pt x="1047" y="941"/>
                      <a:pt x="1107" y="1220"/>
                      <a:pt x="1551" y="501"/>
                    </a:cubicBezTo>
                    <a:cubicBezTo>
                      <a:pt x="1995" y="-217"/>
                      <a:pt x="2291" y="39"/>
                      <a:pt x="2664" y="68"/>
                    </a:cubicBezTo>
                    <a:cubicBezTo>
                      <a:pt x="3389" y="28"/>
                      <a:pt x="3327" y="504"/>
                      <a:pt x="3748" y="594"/>
                    </a:cubicBezTo>
                    <a:cubicBezTo>
                      <a:pt x="4169" y="685"/>
                      <a:pt x="4158" y="423"/>
                      <a:pt x="4413" y="406"/>
                    </a:cubicBezTo>
                    <a:cubicBezTo>
                      <a:pt x="4669" y="388"/>
                      <a:pt x="4756" y="481"/>
                      <a:pt x="4989" y="443"/>
                    </a:cubicBezTo>
                    <a:cubicBezTo>
                      <a:pt x="5222" y="404"/>
                      <a:pt x="5165" y="175"/>
                      <a:pt x="5517" y="226"/>
                    </a:cubicBezTo>
                    <a:cubicBezTo>
                      <a:pt x="5869" y="276"/>
                      <a:pt x="6082" y="538"/>
                      <a:pt x="6395" y="707"/>
                    </a:cubicBezTo>
                    <a:cubicBezTo>
                      <a:pt x="7028" y="1068"/>
                      <a:pt x="7127" y="382"/>
                      <a:pt x="7824" y="910"/>
                    </a:cubicBezTo>
                    <a:cubicBezTo>
                      <a:pt x="8849" y="1866"/>
                      <a:pt x="9077" y="934"/>
                      <a:pt x="9548" y="1838"/>
                    </a:cubicBezTo>
                    <a:cubicBezTo>
                      <a:pt x="9957" y="2371"/>
                      <a:pt x="10210" y="2363"/>
                      <a:pt x="10522" y="2041"/>
                    </a:cubicBezTo>
                    <a:cubicBezTo>
                      <a:pt x="10834" y="1719"/>
                      <a:pt x="11391" y="2162"/>
                      <a:pt x="11430" y="2612"/>
                    </a:cubicBezTo>
                    <a:cubicBezTo>
                      <a:pt x="11868" y="3252"/>
                      <a:pt x="12425" y="2251"/>
                      <a:pt x="12937" y="2389"/>
                    </a:cubicBezTo>
                    <a:cubicBezTo>
                      <a:pt x="13470" y="2586"/>
                      <a:pt x="13295" y="2494"/>
                      <a:pt x="13800" y="2707"/>
                    </a:cubicBezTo>
                    <a:cubicBezTo>
                      <a:pt x="14305" y="2920"/>
                      <a:pt x="14644" y="2218"/>
                      <a:pt x="15118" y="2230"/>
                    </a:cubicBezTo>
                    <a:cubicBezTo>
                      <a:pt x="15591" y="2241"/>
                      <a:pt x="15904" y="2490"/>
                      <a:pt x="16528" y="2570"/>
                    </a:cubicBezTo>
                    <a:cubicBezTo>
                      <a:pt x="16551" y="3614"/>
                      <a:pt x="16485" y="4772"/>
                      <a:pt x="16507" y="7046"/>
                    </a:cubicBezTo>
                    <a:cubicBezTo>
                      <a:pt x="10402" y="7046"/>
                      <a:pt x="5364" y="7035"/>
                      <a:pt x="6" y="7052"/>
                    </a:cubicBezTo>
                    <a:cubicBezTo>
                      <a:pt x="-3" y="3546"/>
                      <a:pt x="-1" y="3194"/>
                      <a:pt x="6" y="1457"/>
                    </a:cubicBezTo>
                  </a:path>
                </a:pathLst>
              </a:custGeom>
              <a:solidFill>
                <a:srgbClr val="9FD1B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任意多边形 76"/>
              <p:cNvSpPr/>
              <p:nvPr/>
            </p:nvSpPr>
            <p:spPr>
              <a:xfrm>
                <a:off x="-6" y="3529"/>
                <a:ext cx="19098" cy="7272"/>
              </a:xfrm>
              <a:custGeom>
                <a:avLst/>
                <a:gdLst>
                  <a:gd name="connsiteX0" fmla="*/ 27 w 19362"/>
                  <a:gd name="connsiteY0" fmla="*/ 1248 h 7294"/>
                  <a:gd name="connsiteX1" fmla="*/ 544 w 19362"/>
                  <a:gd name="connsiteY1" fmla="*/ 999 h 7294"/>
                  <a:gd name="connsiteX2" fmla="*/ 1375 w 19362"/>
                  <a:gd name="connsiteY2" fmla="*/ 458 h 7294"/>
                  <a:gd name="connsiteX3" fmla="*/ 2419 w 19362"/>
                  <a:gd name="connsiteY3" fmla="*/ 35 h 7294"/>
                  <a:gd name="connsiteX4" fmla="*/ 3320 w 19362"/>
                  <a:gd name="connsiteY4" fmla="*/ 536 h 7294"/>
                  <a:gd name="connsiteX5" fmla="*/ 3910 w 19362"/>
                  <a:gd name="connsiteY5" fmla="*/ 378 h 7294"/>
                  <a:gd name="connsiteX6" fmla="*/ 4419 w 19362"/>
                  <a:gd name="connsiteY6" fmla="*/ 409 h 7294"/>
                  <a:gd name="connsiteX7" fmla="*/ 4886 w 19362"/>
                  <a:gd name="connsiteY7" fmla="*/ 228 h 7294"/>
                  <a:gd name="connsiteX8" fmla="*/ 5495 w 19362"/>
                  <a:gd name="connsiteY8" fmla="*/ 463 h 7294"/>
                  <a:gd name="connsiteX9" fmla="*/ 6931 w 19362"/>
                  <a:gd name="connsiteY9" fmla="*/ 799 h 7294"/>
                  <a:gd name="connsiteX10" fmla="*/ 8660 w 19362"/>
                  <a:gd name="connsiteY10" fmla="*/ 1634 h 7294"/>
                  <a:gd name="connsiteX11" fmla="*/ 9609 w 19362"/>
                  <a:gd name="connsiteY11" fmla="*/ 1753 h 7294"/>
                  <a:gd name="connsiteX12" fmla="*/ 10537 w 19362"/>
                  <a:gd name="connsiteY12" fmla="*/ 2284 h 7294"/>
                  <a:gd name="connsiteX13" fmla="*/ 11211 w 19362"/>
                  <a:gd name="connsiteY13" fmla="*/ 2427 h 7294"/>
                  <a:gd name="connsiteX14" fmla="*/ 12260 w 19362"/>
                  <a:gd name="connsiteY14" fmla="*/ 2765 h 7294"/>
                  <a:gd name="connsiteX15" fmla="*/ 12886 w 19362"/>
                  <a:gd name="connsiteY15" fmla="*/ 3341 h 7294"/>
                  <a:gd name="connsiteX16" fmla="*/ 13555 w 19362"/>
                  <a:gd name="connsiteY16" fmla="*/ 3138 h 7294"/>
                  <a:gd name="connsiteX17" fmla="*/ 14509 w 19362"/>
                  <a:gd name="connsiteY17" fmla="*/ 3572 h 7294"/>
                  <a:gd name="connsiteX18" fmla="*/ 15428 w 19362"/>
                  <a:gd name="connsiteY18" fmla="*/ 3987 h 7294"/>
                  <a:gd name="connsiteX19" fmla="*/ 17103 w 19362"/>
                  <a:gd name="connsiteY19" fmla="*/ 3681 h 7294"/>
                  <a:gd name="connsiteX20" fmla="*/ 18843 w 19362"/>
                  <a:gd name="connsiteY20" fmla="*/ 3200 h 7294"/>
                  <a:gd name="connsiteX21" fmla="*/ 19329 w 19362"/>
                  <a:gd name="connsiteY21" fmla="*/ 3054 h 7294"/>
                  <a:gd name="connsiteX22" fmla="*/ 19358 w 19362"/>
                  <a:gd name="connsiteY22" fmla="*/ 7274 h 7294"/>
                  <a:gd name="connsiteX23" fmla="*/ 4 w 19362"/>
                  <a:gd name="connsiteY23" fmla="*/ 7294 h 7294"/>
                  <a:gd name="connsiteX24" fmla="*/ 7 w 19362"/>
                  <a:gd name="connsiteY24" fmla="*/ 1255 h 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363" h="7294">
                    <a:moveTo>
                      <a:pt x="27" y="1248"/>
                    </a:moveTo>
                    <a:cubicBezTo>
                      <a:pt x="171" y="1185"/>
                      <a:pt x="160" y="1174"/>
                      <a:pt x="544" y="999"/>
                    </a:cubicBezTo>
                    <a:cubicBezTo>
                      <a:pt x="929" y="824"/>
                      <a:pt x="982" y="1058"/>
                      <a:pt x="1375" y="458"/>
                    </a:cubicBezTo>
                    <a:cubicBezTo>
                      <a:pt x="1768" y="-141"/>
                      <a:pt x="2089" y="10"/>
                      <a:pt x="2419" y="35"/>
                    </a:cubicBezTo>
                    <a:cubicBezTo>
                      <a:pt x="3061" y="1"/>
                      <a:pt x="2947" y="460"/>
                      <a:pt x="3320" y="536"/>
                    </a:cubicBezTo>
                    <a:cubicBezTo>
                      <a:pt x="3693" y="612"/>
                      <a:pt x="3683" y="392"/>
                      <a:pt x="3910" y="378"/>
                    </a:cubicBezTo>
                    <a:cubicBezTo>
                      <a:pt x="4135" y="364"/>
                      <a:pt x="4213" y="441"/>
                      <a:pt x="4419" y="409"/>
                    </a:cubicBezTo>
                    <a:cubicBezTo>
                      <a:pt x="4626" y="376"/>
                      <a:pt x="4575" y="186"/>
                      <a:pt x="4886" y="228"/>
                    </a:cubicBezTo>
                    <a:cubicBezTo>
                      <a:pt x="5198" y="270"/>
                      <a:pt x="5218" y="322"/>
                      <a:pt x="5495" y="463"/>
                    </a:cubicBezTo>
                    <a:cubicBezTo>
                      <a:pt x="6055" y="763"/>
                      <a:pt x="6312" y="358"/>
                      <a:pt x="6931" y="799"/>
                    </a:cubicBezTo>
                    <a:cubicBezTo>
                      <a:pt x="7935" y="1562"/>
                      <a:pt x="8352" y="1109"/>
                      <a:pt x="8660" y="1634"/>
                    </a:cubicBezTo>
                    <a:cubicBezTo>
                      <a:pt x="9022" y="2078"/>
                      <a:pt x="9333" y="2022"/>
                      <a:pt x="9609" y="1753"/>
                    </a:cubicBezTo>
                    <a:cubicBezTo>
                      <a:pt x="9885" y="1485"/>
                      <a:pt x="10493" y="1873"/>
                      <a:pt x="10537" y="2284"/>
                    </a:cubicBezTo>
                    <a:cubicBezTo>
                      <a:pt x="10564" y="2478"/>
                      <a:pt x="10856" y="2860"/>
                      <a:pt x="11211" y="2427"/>
                    </a:cubicBezTo>
                    <a:cubicBezTo>
                      <a:pt x="11567" y="1995"/>
                      <a:pt x="11806" y="2649"/>
                      <a:pt x="12260" y="2765"/>
                    </a:cubicBezTo>
                    <a:cubicBezTo>
                      <a:pt x="12732" y="2929"/>
                      <a:pt x="12438" y="3164"/>
                      <a:pt x="12886" y="3341"/>
                    </a:cubicBezTo>
                    <a:cubicBezTo>
                      <a:pt x="13333" y="3521"/>
                      <a:pt x="13136" y="3129"/>
                      <a:pt x="13555" y="3138"/>
                    </a:cubicBezTo>
                    <a:cubicBezTo>
                      <a:pt x="13974" y="3146"/>
                      <a:pt x="13955" y="3505"/>
                      <a:pt x="14509" y="3572"/>
                    </a:cubicBezTo>
                    <a:cubicBezTo>
                      <a:pt x="14651" y="3597"/>
                      <a:pt x="14972" y="4406"/>
                      <a:pt x="15428" y="3987"/>
                    </a:cubicBezTo>
                    <a:cubicBezTo>
                      <a:pt x="15988" y="3358"/>
                      <a:pt x="16631" y="4190"/>
                      <a:pt x="17103" y="3681"/>
                    </a:cubicBezTo>
                    <a:cubicBezTo>
                      <a:pt x="17746" y="3035"/>
                      <a:pt x="18072" y="3960"/>
                      <a:pt x="18843" y="3200"/>
                    </a:cubicBezTo>
                    <a:cubicBezTo>
                      <a:pt x="19045" y="3045"/>
                      <a:pt x="19320" y="3047"/>
                      <a:pt x="19329" y="3054"/>
                    </a:cubicBezTo>
                    <a:cubicBezTo>
                      <a:pt x="19337" y="3869"/>
                      <a:pt x="19376" y="5353"/>
                      <a:pt x="19358" y="7274"/>
                    </a:cubicBezTo>
                    <a:cubicBezTo>
                      <a:pt x="13952" y="7274"/>
                      <a:pt x="4748" y="7279"/>
                      <a:pt x="4" y="7294"/>
                    </a:cubicBezTo>
                    <a:cubicBezTo>
                      <a:pt x="-4" y="4371"/>
                      <a:pt x="1" y="2702"/>
                      <a:pt x="7" y="125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矩形 77"/>
              <p:cNvSpPr/>
              <p:nvPr/>
            </p:nvSpPr>
            <p:spPr>
              <a:xfrm>
                <a:off x="1" y="8585"/>
                <a:ext cx="19091" cy="12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57" name="文本框 56"/>
          <p:cNvSpPr txBox="1"/>
          <p:nvPr/>
        </p:nvSpPr>
        <p:spPr>
          <a:xfrm>
            <a:off x="7257415" y="3244215"/>
            <a:ext cx="2763520" cy="521970"/>
          </a:xfrm>
          <a:prstGeom prst="rect">
            <a:avLst/>
          </a:prstGeom>
          <a:noFill/>
        </p:spPr>
        <p:txBody>
          <a:bodyPr wrap="square" rtlCol="0">
            <a:spAutoFit/>
          </a:bodyPr>
          <a:p>
            <a:pPr algn="dist"/>
            <a:r>
              <a:rPr lang="zh-CN" altLang="en-US" sz="2800">
                <a:latin typeface="Arial Unicode MS" panose="020B0604020202020204" charset="-122"/>
                <a:ea typeface="Arial Unicode MS" panose="020B0604020202020204" charset="-122"/>
              </a:rPr>
              <a:t>标准制定</a:t>
            </a:r>
            <a:endParaRPr lang="zh-CN" altLang="en-US" sz="2800">
              <a:latin typeface="Arial Unicode MS" panose="020B0604020202020204" charset="-122"/>
              <a:ea typeface="Arial Unicode MS" panose="020B0604020202020204" charset="-122"/>
            </a:endParaRPr>
          </a:p>
        </p:txBody>
      </p:sp>
      <p:sp>
        <p:nvSpPr>
          <p:cNvPr id="58" name="文本框 57"/>
          <p:cNvSpPr txBox="1"/>
          <p:nvPr/>
        </p:nvSpPr>
        <p:spPr>
          <a:xfrm>
            <a:off x="7257415" y="3933190"/>
            <a:ext cx="4582795" cy="1004570"/>
          </a:xfrm>
          <a:prstGeom prst="rect">
            <a:avLst/>
          </a:prstGeom>
          <a:noFill/>
        </p:spPr>
        <p:txBody>
          <a:bodyPr wrap="square" rtlCol="0">
            <a:spAutoFit/>
          </a:bodyPr>
          <a:p>
            <a:pPr algn="l">
              <a:lnSpc>
                <a:spcPct val="110000"/>
              </a:lnSpc>
            </a:pPr>
            <a:r>
              <a:rPr lang="zh-CN" altLang="en-US">
                <a:solidFill>
                  <a:schemeClr val="tx1">
                    <a:lumMod val="75000"/>
                    <a:lumOff val="25000"/>
                  </a:schemeClr>
                </a:solidFill>
                <a:latin typeface="Arial Unicode MS" panose="020B0604020202020204" charset="-122"/>
                <a:ea typeface="Arial Unicode MS" panose="020B0604020202020204" charset="-122"/>
              </a:rPr>
              <a:t>核算标准的制定包括了核算边界界定、排放活动分类、核算数据来源、参数选取、报告规范等一系列内容。</a:t>
            </a:r>
            <a:endParaRPr lang="zh-CN" altLang="en-US">
              <a:solidFill>
                <a:schemeClr val="tx1">
                  <a:lumMod val="75000"/>
                  <a:lumOff val="25000"/>
                </a:schemeClr>
              </a:solidFill>
              <a:latin typeface="Arial Unicode MS" panose="020B0604020202020204" charset="-122"/>
              <a:ea typeface="Arial Unicode MS" panose="020B0604020202020204" charset="-122"/>
            </a:endParaRPr>
          </a:p>
        </p:txBody>
      </p:sp>
      <p:grpSp>
        <p:nvGrpSpPr>
          <p:cNvPr id="59" name="组合 58"/>
          <p:cNvGrpSpPr>
            <a:grpSpLocks noChangeAspect="1"/>
          </p:cNvGrpSpPr>
          <p:nvPr/>
        </p:nvGrpSpPr>
        <p:grpSpPr>
          <a:xfrm rot="0">
            <a:off x="7385050" y="5076825"/>
            <a:ext cx="467995" cy="467995"/>
            <a:chOff x="10006" y="8387"/>
            <a:chExt cx="850" cy="850"/>
          </a:xfrm>
        </p:grpSpPr>
        <p:sp>
          <p:nvSpPr>
            <p:cNvPr id="60" name="椭圆 59"/>
            <p:cNvSpPr/>
            <p:nvPr/>
          </p:nvSpPr>
          <p:spPr>
            <a:xfrm>
              <a:off x="10006" y="8387"/>
              <a:ext cx="850" cy="850"/>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1" name="图片 60" descr="resource"/>
            <p:cNvPicPr>
              <a:picLocks noChangeAspect="1"/>
            </p:cNvPicPr>
            <p:nvPr/>
          </p:nvPicPr>
          <p:blipFill>
            <a:blip r:embed="rId2">
              <a:extLst>
                <a:ext uri="{96DAC541-7B7A-43D3-8B79-37D633B846F1}">
                  <asvg:svgBlip xmlns:asvg="http://schemas.microsoft.com/office/drawing/2016/SVG/main" r:embed="rId3"/>
                </a:ext>
              </a:extLst>
            </a:blip>
            <a:srcRect t="-5882" b="5882"/>
            <a:stretch>
              <a:fillRect/>
            </a:stretch>
          </p:blipFill>
          <p:spPr>
            <a:xfrm>
              <a:off x="10104" y="8486"/>
              <a:ext cx="654" cy="654"/>
            </a:xfrm>
            <a:prstGeom prst="ellipse">
              <a:avLst/>
            </a:prstGeom>
          </p:spPr>
        </p:pic>
      </p:grpSp>
      <p:grpSp>
        <p:nvGrpSpPr>
          <p:cNvPr id="62" name="组合 61"/>
          <p:cNvGrpSpPr/>
          <p:nvPr/>
        </p:nvGrpSpPr>
        <p:grpSpPr>
          <a:xfrm rot="0">
            <a:off x="8205470" y="5077460"/>
            <a:ext cx="467360" cy="467360"/>
            <a:chOff x="3315" y="8737"/>
            <a:chExt cx="736" cy="736"/>
          </a:xfrm>
        </p:grpSpPr>
        <p:sp>
          <p:nvSpPr>
            <p:cNvPr id="63" name="椭圆 62"/>
            <p:cNvSpPr/>
            <p:nvPr/>
          </p:nvSpPr>
          <p:spPr>
            <a:xfrm>
              <a:off x="3315" y="8737"/>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4" name="图片 63" descr="resourc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7" y="8878"/>
              <a:ext cx="454" cy="454"/>
            </a:xfrm>
            <a:prstGeom prst="rect">
              <a:avLst/>
            </a:prstGeom>
          </p:spPr>
        </p:pic>
      </p:grpSp>
      <p:grpSp>
        <p:nvGrpSpPr>
          <p:cNvPr id="65" name="组合 64"/>
          <p:cNvGrpSpPr/>
          <p:nvPr/>
        </p:nvGrpSpPr>
        <p:grpSpPr>
          <a:xfrm rot="0">
            <a:off x="9025255" y="5077460"/>
            <a:ext cx="467360" cy="467360"/>
            <a:chOff x="4205" y="9429"/>
            <a:chExt cx="736" cy="736"/>
          </a:xfrm>
        </p:grpSpPr>
        <p:sp>
          <p:nvSpPr>
            <p:cNvPr id="66" name="椭圆 65"/>
            <p:cNvSpPr/>
            <p:nvPr/>
          </p:nvSpPr>
          <p:spPr>
            <a:xfrm>
              <a:off x="4205" y="94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7" name="图片 66" descr="resourc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6" y="9571"/>
              <a:ext cx="454" cy="454"/>
            </a:xfrm>
            <a:prstGeom prst="rect">
              <a:avLst/>
            </a:prstGeom>
          </p:spPr>
        </p:pic>
      </p:grpSp>
      <p:grpSp>
        <p:nvGrpSpPr>
          <p:cNvPr id="68" name="组合 67"/>
          <p:cNvGrpSpPr/>
          <p:nvPr/>
        </p:nvGrpSpPr>
        <p:grpSpPr>
          <a:xfrm rot="0">
            <a:off x="9845040" y="5077460"/>
            <a:ext cx="467360" cy="467360"/>
            <a:chOff x="4999" y="9529"/>
            <a:chExt cx="736" cy="736"/>
          </a:xfrm>
        </p:grpSpPr>
        <p:sp>
          <p:nvSpPr>
            <p:cNvPr id="69" name="椭圆 68"/>
            <p:cNvSpPr/>
            <p:nvPr/>
          </p:nvSpPr>
          <p:spPr>
            <a:xfrm>
              <a:off x="4999"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0" name="图片 69" descr="resource"/>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13" y="9643"/>
              <a:ext cx="510" cy="510"/>
            </a:xfrm>
            <a:prstGeom prst="rect">
              <a:avLst/>
            </a:prstGeom>
          </p:spPr>
        </p:pic>
      </p:grpSp>
      <p:grpSp>
        <p:nvGrpSpPr>
          <p:cNvPr id="71" name="组合 70"/>
          <p:cNvGrpSpPr/>
          <p:nvPr/>
        </p:nvGrpSpPr>
        <p:grpSpPr>
          <a:xfrm rot="0">
            <a:off x="10664825" y="5077460"/>
            <a:ext cx="467360" cy="467360"/>
            <a:chOff x="5736" y="9529"/>
            <a:chExt cx="736" cy="736"/>
          </a:xfrm>
        </p:grpSpPr>
        <p:sp>
          <p:nvSpPr>
            <p:cNvPr id="72" name="椭圆 71"/>
            <p:cNvSpPr/>
            <p:nvPr/>
          </p:nvSpPr>
          <p:spPr>
            <a:xfrm>
              <a:off x="5736" y="9529"/>
              <a:ext cx="737" cy="737"/>
            </a:xfrm>
            <a:prstGeom prst="ellipse">
              <a:avLst/>
            </a:prstGeom>
            <a:solidFill>
              <a:srgbClr val="407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3" name="图片 72" descr="resource"/>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50" y="9643"/>
              <a:ext cx="510" cy="510"/>
            </a:xfrm>
            <a:prstGeom prst="rect">
              <a:avLst/>
            </a:prstGeom>
          </p:spPr>
        </p:pic>
      </p:grpSp>
      <p:cxnSp>
        <p:nvCxnSpPr>
          <p:cNvPr id="74" name="直接连接符 73"/>
          <p:cNvCxnSpPr/>
          <p:nvPr/>
        </p:nvCxnSpPr>
        <p:spPr>
          <a:xfrm flipV="1">
            <a:off x="7354570" y="3827145"/>
            <a:ext cx="4319905"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任意多边形 113"/>
          <p:cNvSpPr>
            <a:spLocks noChangeAspect="1"/>
          </p:cNvSpPr>
          <p:nvPr/>
        </p:nvSpPr>
        <p:spPr>
          <a:xfrm>
            <a:off x="7044055" y="5624830"/>
            <a:ext cx="1955800" cy="1232535"/>
          </a:xfrm>
          <a:custGeom>
            <a:avLst/>
            <a:gdLst>
              <a:gd name="connsiteX0" fmla="*/ 0 w 4318"/>
              <a:gd name="connsiteY0" fmla="*/ 86 h 2720"/>
              <a:gd name="connsiteX1" fmla="*/ 1540 w 4318"/>
              <a:gd name="connsiteY1" fmla="*/ 58 h 2720"/>
              <a:gd name="connsiteX2" fmla="*/ 3619 w 4318"/>
              <a:gd name="connsiteY2" fmla="*/ 949 h 2720"/>
              <a:gd name="connsiteX3" fmla="*/ 4278 w 4318"/>
              <a:gd name="connsiteY3" fmla="*/ 2706 h 2720"/>
              <a:gd name="connsiteX4" fmla="*/ 1 w 4318"/>
              <a:gd name="connsiteY4" fmla="*/ 2720 h 2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 h="2721">
                <a:moveTo>
                  <a:pt x="0" y="86"/>
                </a:moveTo>
                <a:cubicBezTo>
                  <a:pt x="175" y="39"/>
                  <a:pt x="862" y="-65"/>
                  <a:pt x="1540" y="58"/>
                </a:cubicBezTo>
                <a:cubicBezTo>
                  <a:pt x="2217" y="181"/>
                  <a:pt x="2980" y="424"/>
                  <a:pt x="3619" y="949"/>
                </a:cubicBezTo>
                <a:cubicBezTo>
                  <a:pt x="4258" y="1473"/>
                  <a:pt x="4403" y="2083"/>
                  <a:pt x="4278" y="2706"/>
                </a:cubicBezTo>
                <a:cubicBezTo>
                  <a:pt x="3159" y="2713"/>
                  <a:pt x="886" y="2724"/>
                  <a:pt x="1" y="2720"/>
                </a:cubicBezTo>
              </a:path>
            </a:pathLst>
          </a:custGeom>
          <a:solidFill>
            <a:srgbClr val="9FD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任意多边形 114"/>
          <p:cNvSpPr>
            <a:spLocks noChangeAspect="1"/>
          </p:cNvSpPr>
          <p:nvPr/>
        </p:nvSpPr>
        <p:spPr>
          <a:xfrm>
            <a:off x="9114790" y="6034405"/>
            <a:ext cx="3068320" cy="822960"/>
          </a:xfrm>
          <a:custGeom>
            <a:avLst/>
            <a:gdLst>
              <a:gd name="connsiteX0" fmla="*/ 5339 w 5344"/>
              <a:gd name="connsiteY0" fmla="*/ 1815 h 1815"/>
              <a:gd name="connsiteX1" fmla="*/ 5344 w 5344"/>
              <a:gd name="connsiteY1" fmla="*/ 419 h 1815"/>
              <a:gd name="connsiteX2" fmla="*/ 3013 w 5344"/>
              <a:gd name="connsiteY2" fmla="*/ 271 h 1815"/>
              <a:gd name="connsiteX3" fmla="*/ 324 w 5344"/>
              <a:gd name="connsiteY3" fmla="*/ 1577 h 1815"/>
              <a:gd name="connsiteX4" fmla="*/ 0 w 5344"/>
              <a:gd name="connsiteY4" fmla="*/ 1811 h 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 h="1815">
                <a:moveTo>
                  <a:pt x="5339" y="1815"/>
                </a:moveTo>
                <a:cubicBezTo>
                  <a:pt x="5339" y="1500"/>
                  <a:pt x="5342" y="1041"/>
                  <a:pt x="5344" y="419"/>
                </a:cubicBezTo>
                <a:cubicBezTo>
                  <a:pt x="4713" y="140"/>
                  <a:pt x="3776" y="-284"/>
                  <a:pt x="3013" y="271"/>
                </a:cubicBezTo>
                <a:cubicBezTo>
                  <a:pt x="2283" y="921"/>
                  <a:pt x="730" y="1016"/>
                  <a:pt x="324" y="1577"/>
                </a:cubicBezTo>
                <a:cubicBezTo>
                  <a:pt x="106" y="1731"/>
                  <a:pt x="132" y="1656"/>
                  <a:pt x="0" y="1811"/>
                </a:cubicBezTo>
              </a:path>
            </a:pathLst>
          </a:custGeom>
          <a:solidFill>
            <a:srgbClr val="B8D3CF"/>
          </a:solidFill>
          <a:ln>
            <a:solidFill>
              <a:srgbClr val="B8D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同侧圆角矩形 53"/>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55" name="灯片编号占位符 54"/>
          <p:cNvSpPr>
            <a:spLocks noGrp="1"/>
          </p:cNvSpPr>
          <p:nvPr>
            <p:ph type="sldNum" sz="quarter" idx="4"/>
          </p:nvPr>
        </p:nvSpPr>
        <p:spPr>
          <a:xfrm>
            <a:off x="11629602" y="6179185"/>
            <a:ext cx="354366"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116" name="文本框 115"/>
          <p:cNvSpPr txBox="1"/>
          <p:nvPr>
            <p:custDataLst>
              <p:tags r:id="rId12"/>
            </p:custDataLst>
          </p:nvPr>
        </p:nvSpPr>
        <p:spPr>
          <a:xfrm>
            <a:off x="640080" y="2980055"/>
            <a:ext cx="5320030" cy="953770"/>
          </a:xfrm>
          <a:prstGeom prst="rect">
            <a:avLst/>
          </a:prstGeom>
          <a:noFill/>
        </p:spPr>
        <p:txBody>
          <a:bodyPr wrap="square" lIns="0" rtlCol="0">
            <a:noAutofit/>
          </a:bodyPr>
          <a:p>
            <a:pPr algn="l">
              <a:lnSpc>
                <a:spcPct val="130000"/>
              </a:lnSpc>
            </a:pPr>
            <a:r>
              <a:rPr lang="zh-CN" altLang="en-US" sz="1600" dirty="0">
                <a:solidFill>
                  <a:schemeClr val="tx1">
                    <a:lumMod val="65000"/>
                    <a:lumOff val="35000"/>
                  </a:schemeClr>
                </a:solidFill>
                <a:sym typeface="Arial" panose="020B0604020202020204" pitchFamily="34" charset="0"/>
              </a:rPr>
              <a:t>对区域的温室气体排放进行核算，包括国家、州、城市甚至是社区层面</a:t>
            </a:r>
            <a:endParaRPr lang="zh-CN" altLang="en-US" sz="1600" dirty="0">
              <a:solidFill>
                <a:schemeClr val="tx1">
                  <a:lumMod val="65000"/>
                  <a:lumOff val="35000"/>
                </a:schemeClr>
              </a:solidFill>
              <a:sym typeface="Arial" panose="020B0604020202020204" pitchFamily="34" charset="0"/>
            </a:endParaRPr>
          </a:p>
        </p:txBody>
      </p:sp>
      <p:sp>
        <p:nvSpPr>
          <p:cNvPr id="118" name="文本框 117"/>
          <p:cNvSpPr txBox="1"/>
          <p:nvPr>
            <p:custDataLst>
              <p:tags r:id="rId13"/>
            </p:custDataLst>
          </p:nvPr>
        </p:nvSpPr>
        <p:spPr>
          <a:xfrm>
            <a:off x="640080" y="4489450"/>
            <a:ext cx="5320030" cy="862965"/>
          </a:xfrm>
          <a:prstGeom prst="rect">
            <a:avLst/>
          </a:prstGeom>
          <a:noFill/>
        </p:spPr>
        <p:txBody>
          <a:bodyPr wrap="square" lIns="0" rtlCol="0">
            <a:noAutofit/>
          </a:bodyPr>
          <a:p>
            <a:pPr algn="l">
              <a:lnSpc>
                <a:spcPct val="130000"/>
              </a:lnSpc>
            </a:pPr>
            <a:r>
              <a:rPr lang="zh-CN" altLang="en-US" sz="1600" dirty="0">
                <a:solidFill>
                  <a:schemeClr val="tx1">
                    <a:lumMod val="65000"/>
                    <a:lumOff val="35000"/>
                  </a:schemeClr>
                </a:solidFill>
                <a:sym typeface="Arial" panose="020B0604020202020204" pitchFamily="34" charset="0"/>
              </a:rPr>
              <a:t>围绕企业（或组织）、项目以及产品层</a:t>
            </a:r>
            <a:endParaRPr lang="zh-CN" altLang="en-US" sz="1600" dirty="0">
              <a:solidFill>
                <a:schemeClr val="tx1">
                  <a:lumMod val="65000"/>
                  <a:lumOff val="35000"/>
                </a:schemeClr>
              </a:solidFill>
              <a:sym typeface="Arial" panose="020B0604020202020204" pitchFamily="34" charset="0"/>
            </a:endParaRPr>
          </a:p>
          <a:p>
            <a:pPr algn="l">
              <a:lnSpc>
                <a:spcPct val="130000"/>
              </a:lnSpc>
            </a:pPr>
            <a:r>
              <a:rPr lang="zh-CN" altLang="en-US" sz="1600" dirty="0">
                <a:solidFill>
                  <a:schemeClr val="tx1">
                    <a:lumMod val="65000"/>
                    <a:lumOff val="35000"/>
                  </a:schemeClr>
                </a:solidFill>
                <a:sym typeface="Arial" panose="020B0604020202020204" pitchFamily="34" charset="0"/>
              </a:rPr>
              <a:t>面的碳核算</a:t>
            </a:r>
            <a:endParaRPr lang="zh-CN" altLang="en-US" sz="1600" dirty="0">
              <a:solidFill>
                <a:schemeClr val="tx1">
                  <a:lumMod val="65000"/>
                  <a:lumOff val="35000"/>
                </a:schemeClr>
              </a:solidFill>
              <a:sym typeface="Arial" panose="020B0604020202020204" pitchFamily="34" charset="0"/>
            </a:endParaRPr>
          </a:p>
        </p:txBody>
      </p:sp>
      <p:sp>
        <p:nvSpPr>
          <p:cNvPr id="120" name="文本框 119"/>
          <p:cNvSpPr txBox="1"/>
          <p:nvPr/>
        </p:nvSpPr>
        <p:spPr>
          <a:xfrm>
            <a:off x="620395" y="666115"/>
            <a:ext cx="2936240" cy="1076325"/>
          </a:xfrm>
          <a:prstGeom prst="rect">
            <a:avLst/>
          </a:prstGeom>
          <a:noFill/>
        </p:spPr>
        <p:txBody>
          <a:bodyPr wrap="none" lIns="0" rtlCol="0">
            <a:spAutoFit/>
          </a:bodyPr>
          <a:p>
            <a:pPr lvl="0" algn="l">
              <a:buClrTx/>
              <a:buSzTx/>
              <a:buFontTx/>
            </a:pPr>
            <a:r>
              <a:rPr sz="3200" b="1">
                <a:solidFill>
                  <a:srgbClr val="000000"/>
                </a:solidFill>
                <a:highlight>
                  <a:srgbClr val="FFFFFF">
                    <a:alpha val="0"/>
                  </a:srgbClr>
                </a:highlight>
                <a:latin typeface="微软雅黑" panose="020B0503020204020204" pitchFamily="34" charset="-122"/>
                <a:sym typeface="+mn-ea"/>
              </a:rPr>
              <a:t>碳排放核算标准</a:t>
            </a:r>
            <a:endParaRPr sz="3200" b="1" i="0">
              <a:solidFill>
                <a:srgbClr val="000000"/>
              </a:solidFill>
              <a:highlight>
                <a:srgbClr val="FFFFFF">
                  <a:alpha val="0"/>
                </a:srgbClr>
              </a:highlight>
              <a:latin typeface="微软雅黑" panose="020B0503020204020204" pitchFamily="34" charset="-122"/>
            </a:endParaRPr>
          </a:p>
          <a:p>
            <a:pPr lvl="0" algn="l">
              <a:buClrTx/>
              <a:buSzTx/>
              <a:buFontTx/>
            </a:pP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121" name="文本框 120"/>
          <p:cNvSpPr txBox="1"/>
          <p:nvPr>
            <p:custDataLst>
              <p:tags r:id="rId14"/>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Carbon emission accounting standards</a:t>
            </a:r>
            <a:endParaRPr lang="zh-CN" altLang="en-US" sz="2000" dirty="0">
              <a:solidFill>
                <a:schemeClr val="tx1">
                  <a:lumMod val="65000"/>
                  <a:lumOff val="35000"/>
                </a:schemeClr>
              </a:solidFill>
              <a:sym typeface="Arial" panose="020B0604020202020204" pitchFamily="34" charset="0"/>
            </a:endParaRPr>
          </a:p>
        </p:txBody>
      </p:sp>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1+#ppt_w/2"/>
                                          </p:val>
                                        </p:tav>
                                        <p:tav tm="100000">
                                          <p:val>
                                            <p:strVal val="#ppt_x"/>
                                          </p:val>
                                        </p:tav>
                                      </p:tavLst>
                                    </p:anim>
                                    <p:anim calcmode="lin" valueType="num">
                                      <p:cBhvr additive="base">
                                        <p:cTn id="8" dur="500" fill="hold"/>
                                        <p:tgtEl>
                                          <p:spTgt spid="1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1+#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1+#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1+#ppt_w/2"/>
                                          </p:val>
                                        </p:tav>
                                        <p:tav tm="100000">
                                          <p:val>
                                            <p:strVal val="#ppt_x"/>
                                          </p:val>
                                        </p:tav>
                                      </p:tavLst>
                                    </p:anim>
                                    <p:anim calcmode="lin" valueType="num">
                                      <p:cBhvr additive="base">
                                        <p:cTn id="24" dur="500" fill="hold"/>
                                        <p:tgtEl>
                                          <p:spTgt spid="6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1+#ppt_w/2"/>
                                          </p:val>
                                        </p:tav>
                                        <p:tav tm="100000">
                                          <p:val>
                                            <p:strVal val="#ppt_x"/>
                                          </p:val>
                                        </p:tav>
                                      </p:tavLst>
                                    </p:anim>
                                    <p:anim calcmode="lin" valueType="num">
                                      <p:cBhvr additive="base">
                                        <p:cTn id="28" dur="500" fill="hold"/>
                                        <p:tgtEl>
                                          <p:spTgt spid="6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1+#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additive="base">
                                        <p:cTn id="35" dur="500" fill="hold"/>
                                        <p:tgtEl>
                                          <p:spTgt spid="71"/>
                                        </p:tgtEl>
                                        <p:attrNameLst>
                                          <p:attrName>ppt_x</p:attrName>
                                        </p:attrNameLst>
                                      </p:cBhvr>
                                      <p:tavLst>
                                        <p:tav tm="0">
                                          <p:val>
                                            <p:strVal val="1+#ppt_w/2"/>
                                          </p:val>
                                        </p:tav>
                                        <p:tav tm="100000">
                                          <p:val>
                                            <p:strVal val="#ppt_x"/>
                                          </p:val>
                                        </p:tav>
                                      </p:tavLst>
                                    </p:anim>
                                    <p:anim calcmode="lin" valueType="num">
                                      <p:cBhvr additive="base">
                                        <p:cTn id="36" dur="500" fill="hold"/>
                                        <p:tgtEl>
                                          <p:spTgt spid="7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1+#ppt_w/2"/>
                                          </p:val>
                                        </p:tav>
                                        <p:tav tm="100000">
                                          <p:val>
                                            <p:strVal val="#ppt_x"/>
                                          </p:val>
                                        </p:tav>
                                      </p:tavLst>
                                    </p:anim>
                                    <p:anim calcmode="lin" valueType="num">
                                      <p:cBhvr additive="base">
                                        <p:cTn id="40" dur="500" fill="hold"/>
                                        <p:tgtEl>
                                          <p:spTgt spid="7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14"/>
                                        </p:tgtEl>
                                        <p:attrNameLst>
                                          <p:attrName>style.visibility</p:attrName>
                                        </p:attrNameLst>
                                      </p:cBhvr>
                                      <p:to>
                                        <p:strVal val="visible"/>
                                      </p:to>
                                    </p:set>
                                    <p:anim calcmode="lin" valueType="num">
                                      <p:cBhvr additive="base">
                                        <p:cTn id="43" dur="500" fill="hold"/>
                                        <p:tgtEl>
                                          <p:spTgt spid="114"/>
                                        </p:tgtEl>
                                        <p:attrNameLst>
                                          <p:attrName>ppt_x</p:attrName>
                                        </p:attrNameLst>
                                      </p:cBhvr>
                                      <p:tavLst>
                                        <p:tav tm="0">
                                          <p:val>
                                            <p:strVal val="1+#ppt_w/2"/>
                                          </p:val>
                                        </p:tav>
                                        <p:tav tm="100000">
                                          <p:val>
                                            <p:strVal val="#ppt_x"/>
                                          </p:val>
                                        </p:tav>
                                      </p:tavLst>
                                    </p:anim>
                                    <p:anim calcmode="lin" valueType="num">
                                      <p:cBhvr additive="base">
                                        <p:cTn id="44" dur="500" fill="hold"/>
                                        <p:tgtEl>
                                          <p:spTgt spid="114"/>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anim calcmode="lin" valueType="num">
                                      <p:cBhvr additive="base">
                                        <p:cTn id="47" dur="500" fill="hold"/>
                                        <p:tgtEl>
                                          <p:spTgt spid="115"/>
                                        </p:tgtEl>
                                        <p:attrNameLst>
                                          <p:attrName>ppt_x</p:attrName>
                                        </p:attrNameLst>
                                      </p:cBhvr>
                                      <p:tavLst>
                                        <p:tav tm="0">
                                          <p:val>
                                            <p:strVal val="1+#ppt_w/2"/>
                                          </p:val>
                                        </p:tav>
                                        <p:tav tm="100000">
                                          <p:val>
                                            <p:strVal val="#ppt_x"/>
                                          </p:val>
                                        </p:tav>
                                      </p:tavLst>
                                    </p:anim>
                                    <p:anim calcmode="lin" valueType="num">
                                      <p:cBhvr additive="base">
                                        <p:cTn id="4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500" fill="hold">
                                          <p:stCondLst>
                                            <p:cond delay="0"/>
                                          </p:stCondLst>
                                        </p:cTn>
                                        <p:tgtEl>
                                          <p:spTgt spid="116"/>
                                        </p:tgtEl>
                                        <p:attrNameLst>
                                          <p:attrName>style.visibility</p:attrName>
                                        </p:attrNameLst>
                                      </p:cBhvr>
                                      <p:to>
                                        <p:strVal val="visible"/>
                                      </p:to>
                                    </p:set>
                                    <p:animEffect transition="in" filter="fade">
                                      <p:cBhvr>
                                        <p:cTn id="53" dur="500"/>
                                        <p:tgtEl>
                                          <p:spTgt spid="116"/>
                                        </p:tgtEl>
                                      </p:cBhvr>
                                    </p:animEffect>
                                    <p:anim calcmode="lin" valueType="num">
                                      <p:cBhvr>
                                        <p:cTn id="54" dur="500" fill="hold"/>
                                        <p:tgtEl>
                                          <p:spTgt spid="116"/>
                                        </p:tgtEl>
                                        <p:attrNameLst>
                                          <p:attrName>ppt_x</p:attrName>
                                        </p:attrNameLst>
                                      </p:cBhvr>
                                      <p:tavLst>
                                        <p:tav tm="0">
                                          <p:val>
                                            <p:strVal val="#ppt_x"/>
                                          </p:val>
                                        </p:tav>
                                        <p:tav tm="100000">
                                          <p:val>
                                            <p:strVal val="#ppt_x"/>
                                          </p:val>
                                        </p:tav>
                                      </p:tavLst>
                                    </p:anim>
                                    <p:anim calcmode="lin" valueType="num">
                                      <p:cBhvr>
                                        <p:cTn id="55" dur="5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500" fill="hold">
                                          <p:stCondLst>
                                            <p:cond delay="0"/>
                                          </p:stCondLst>
                                        </p:cTn>
                                        <p:tgtEl>
                                          <p:spTgt spid="118"/>
                                        </p:tgtEl>
                                        <p:attrNameLst>
                                          <p:attrName>style.visibility</p:attrName>
                                        </p:attrNameLst>
                                      </p:cBhvr>
                                      <p:to>
                                        <p:strVal val="visible"/>
                                      </p:to>
                                    </p:set>
                                    <p:animEffect transition="in" filter="fade">
                                      <p:cBhvr>
                                        <p:cTn id="60" dur="500"/>
                                        <p:tgtEl>
                                          <p:spTgt spid="118"/>
                                        </p:tgtEl>
                                      </p:cBhvr>
                                    </p:animEffect>
                                    <p:anim calcmode="lin" valueType="num">
                                      <p:cBhvr>
                                        <p:cTn id="61" dur="500" fill="hold"/>
                                        <p:tgtEl>
                                          <p:spTgt spid="118"/>
                                        </p:tgtEl>
                                        <p:attrNameLst>
                                          <p:attrName>ppt_x</p:attrName>
                                        </p:attrNameLst>
                                      </p:cBhvr>
                                      <p:tavLst>
                                        <p:tav tm="0">
                                          <p:val>
                                            <p:strVal val="#ppt_x"/>
                                          </p:val>
                                        </p:tav>
                                        <p:tav tm="100000">
                                          <p:val>
                                            <p:strVal val="#ppt_x"/>
                                          </p:val>
                                        </p:tav>
                                      </p:tavLst>
                                    </p:anim>
                                    <p:anim calcmode="lin" valueType="num">
                                      <p:cBhvr>
                                        <p:cTn id="62" dur="5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114" grpId="0" bldLvl="0" animBg="1"/>
      <p:bldP spid="115" grpId="0" bldLvl="0" animBg="1"/>
      <p:bldP spid="116"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同侧圆角矩形 24"/>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4"/>
          </p:nvPr>
        </p:nvSpPr>
        <p:spPr>
          <a:xfrm>
            <a:off x="11629390" y="6179185"/>
            <a:ext cx="464820"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38" name="Oval 9"/>
          <p:cNvSpPr/>
          <p:nvPr>
            <p:custDataLst>
              <p:tags r:id="rId1"/>
            </p:custDataLst>
          </p:nvPr>
        </p:nvSpPr>
        <p:spPr>
          <a:xfrm>
            <a:off x="5659120" y="3865245"/>
            <a:ext cx="2390775" cy="2390775"/>
          </a:xfrm>
          <a:prstGeom prst="ellipse">
            <a:avLst/>
          </a:prstGeom>
          <a:solidFill>
            <a:srgbClr val="8DB4A5">
              <a:alpha val="5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9" name="Oval 10"/>
          <p:cNvSpPr/>
          <p:nvPr>
            <p:custDataLst>
              <p:tags r:id="rId2"/>
            </p:custDataLst>
          </p:nvPr>
        </p:nvSpPr>
        <p:spPr>
          <a:xfrm>
            <a:off x="4211955" y="3865245"/>
            <a:ext cx="2390775" cy="2390775"/>
          </a:xfrm>
          <a:prstGeom prst="ellipse">
            <a:avLst/>
          </a:prstGeom>
          <a:solidFill>
            <a:srgbClr val="8DB4A5">
              <a:alpha val="5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8"/>
          <p:cNvSpPr/>
          <p:nvPr>
            <p:custDataLst>
              <p:tags r:id="rId3"/>
            </p:custDataLst>
          </p:nvPr>
        </p:nvSpPr>
        <p:spPr>
          <a:xfrm>
            <a:off x="4211955" y="2419350"/>
            <a:ext cx="2390775" cy="2390775"/>
          </a:xfrm>
          <a:prstGeom prst="ellipse">
            <a:avLst/>
          </a:prstGeom>
          <a:solidFill>
            <a:srgbClr val="8DB4A5">
              <a:alpha val="5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4" name="Oval 8"/>
          <p:cNvSpPr/>
          <p:nvPr>
            <p:custDataLst>
              <p:tags r:id="rId4"/>
            </p:custDataLst>
          </p:nvPr>
        </p:nvSpPr>
        <p:spPr>
          <a:xfrm>
            <a:off x="5659120" y="2419350"/>
            <a:ext cx="2390775" cy="2390775"/>
          </a:xfrm>
          <a:prstGeom prst="ellipse">
            <a:avLst/>
          </a:prstGeom>
          <a:solidFill>
            <a:srgbClr val="8DB4A5">
              <a:alpha val="55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a:p>
        </p:txBody>
      </p:sp>
      <p:sp>
        <p:nvSpPr>
          <p:cNvPr id="10" name="Freeform 201"/>
          <p:cNvSpPr>
            <a:spLocks noEditPoints="1"/>
          </p:cNvSpPr>
          <p:nvPr>
            <p:custDataLst>
              <p:tags r:id="rId5"/>
            </p:custDataLst>
          </p:nvPr>
        </p:nvSpPr>
        <p:spPr bwMode="auto">
          <a:xfrm>
            <a:off x="5027930" y="3157220"/>
            <a:ext cx="630555" cy="698500"/>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rgbClr val="21583F"/>
          </a:solidFill>
          <a:ln>
            <a:noFill/>
          </a:ln>
        </p:spPr>
        <p:txBody>
          <a:bodyPr vert="horz" wrap="square" lIns="91440" tIns="45720" rIns="91440" bIns="45720" numCol="1" anchor="t" anchorCtr="0" compatLnSpc="1"/>
          <a:lstStyle/>
          <a:p>
            <a:endParaRPr lang="en-US"/>
          </a:p>
        </p:txBody>
      </p:sp>
      <p:sp>
        <p:nvSpPr>
          <p:cNvPr id="36" name="Freeform 264"/>
          <p:cNvSpPr>
            <a:spLocks noEditPoints="1"/>
          </p:cNvSpPr>
          <p:nvPr>
            <p:custDataLst>
              <p:tags r:id="rId6"/>
            </p:custDataLst>
          </p:nvPr>
        </p:nvSpPr>
        <p:spPr bwMode="auto">
          <a:xfrm>
            <a:off x="5027930" y="4796790"/>
            <a:ext cx="630555" cy="698500"/>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rgbClr val="21583F"/>
          </a:solidFill>
          <a:ln>
            <a:noFill/>
          </a:ln>
        </p:spPr>
        <p:txBody>
          <a:bodyPr vert="horz" wrap="square" lIns="91440" tIns="45720" rIns="91440" bIns="45720" numCol="1" anchor="t" anchorCtr="0" compatLnSpc="1"/>
          <a:lstStyle/>
          <a:p>
            <a:endParaRPr lang="en-US"/>
          </a:p>
        </p:txBody>
      </p:sp>
      <p:sp>
        <p:nvSpPr>
          <p:cNvPr id="37" name="Freeform 189"/>
          <p:cNvSpPr>
            <a:spLocks noEditPoints="1"/>
          </p:cNvSpPr>
          <p:nvPr>
            <p:custDataLst>
              <p:tags r:id="rId7"/>
            </p:custDataLst>
          </p:nvPr>
        </p:nvSpPr>
        <p:spPr bwMode="auto">
          <a:xfrm>
            <a:off x="6697345" y="4796790"/>
            <a:ext cx="630555" cy="69850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rgbClr val="21583F"/>
          </a:solidFill>
          <a:ln>
            <a:noFill/>
          </a:ln>
        </p:spPr>
        <p:txBody>
          <a:bodyPr vert="horz" wrap="square" lIns="91440" tIns="45720" rIns="91440" bIns="45720" numCol="1" anchor="t" anchorCtr="0" compatLnSpc="1"/>
          <a:lstStyle/>
          <a:p>
            <a:endParaRPr lang="en-US"/>
          </a:p>
        </p:txBody>
      </p:sp>
      <p:sp>
        <p:nvSpPr>
          <p:cNvPr id="40" name="Left-Right Arrow 19"/>
          <p:cNvSpPr/>
          <p:nvPr>
            <p:custDataLst>
              <p:tags r:id="rId8"/>
            </p:custDataLst>
          </p:nvPr>
        </p:nvSpPr>
        <p:spPr>
          <a:xfrm rot="16200000">
            <a:off x="5060950" y="4159250"/>
            <a:ext cx="564515" cy="343535"/>
          </a:xfrm>
          <a:prstGeom prst="leftRightArrow">
            <a:avLst>
              <a:gd name="adj1" fmla="val 37655"/>
              <a:gd name="adj2" fmla="val 47346"/>
            </a:avLst>
          </a:prstGeom>
          <a:solidFill>
            <a:srgbClr val="21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Right Arrow 19"/>
          <p:cNvSpPr/>
          <p:nvPr>
            <p:custDataLst>
              <p:tags r:id="rId9"/>
            </p:custDataLst>
          </p:nvPr>
        </p:nvSpPr>
        <p:spPr>
          <a:xfrm>
            <a:off x="5848350" y="4974590"/>
            <a:ext cx="564515" cy="343535"/>
          </a:xfrm>
          <a:prstGeom prst="leftRightArrow">
            <a:avLst>
              <a:gd name="adj1" fmla="val 37655"/>
              <a:gd name="adj2" fmla="val 47346"/>
            </a:avLst>
          </a:prstGeom>
          <a:solidFill>
            <a:srgbClr val="21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Left-Right Arrow 19"/>
          <p:cNvSpPr/>
          <p:nvPr>
            <p:custDataLst>
              <p:tags r:id="rId10"/>
            </p:custDataLst>
          </p:nvPr>
        </p:nvSpPr>
        <p:spPr>
          <a:xfrm rot="5400000">
            <a:off x="6679565" y="4159250"/>
            <a:ext cx="564515" cy="343535"/>
          </a:xfrm>
          <a:prstGeom prst="leftRightArrow">
            <a:avLst>
              <a:gd name="adj1" fmla="val 37655"/>
              <a:gd name="adj2" fmla="val 47346"/>
            </a:avLst>
          </a:prstGeom>
          <a:solidFill>
            <a:srgbClr val="21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Left-Right Arrow 19"/>
          <p:cNvSpPr/>
          <p:nvPr>
            <p:custDataLst>
              <p:tags r:id="rId11"/>
            </p:custDataLst>
          </p:nvPr>
        </p:nvSpPr>
        <p:spPr>
          <a:xfrm>
            <a:off x="5873750" y="3442970"/>
            <a:ext cx="564515" cy="343535"/>
          </a:xfrm>
          <a:prstGeom prst="leftRightArrow">
            <a:avLst>
              <a:gd name="adj1" fmla="val 37655"/>
              <a:gd name="adj2" fmla="val 47346"/>
            </a:avLst>
          </a:prstGeom>
          <a:solidFill>
            <a:srgbClr val="215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组合 11"/>
          <p:cNvGrpSpPr/>
          <p:nvPr>
            <p:custDataLst>
              <p:tags r:id="rId12"/>
            </p:custDataLst>
          </p:nvPr>
        </p:nvGrpSpPr>
        <p:grpSpPr>
          <a:xfrm rot="0">
            <a:off x="6697345" y="3124835"/>
            <a:ext cx="630555" cy="698500"/>
            <a:chOff x="6686434" y="2915193"/>
            <a:chExt cx="630828" cy="698418"/>
          </a:xfrm>
          <a:solidFill>
            <a:srgbClr val="21583F"/>
          </a:solidFill>
        </p:grpSpPr>
        <p:sp>
          <p:nvSpPr>
            <p:cNvPr id="76" name="PA-任意多边形 445"/>
            <p:cNvSpPr/>
            <p:nvPr>
              <p:custDataLst>
                <p:tags r:id="rId13"/>
              </p:custDataLst>
            </p:nvPr>
          </p:nvSpPr>
          <p:spPr bwMode="auto">
            <a:xfrm>
              <a:off x="6686434" y="2915193"/>
              <a:ext cx="566293" cy="698418"/>
            </a:xfrm>
            <a:custGeom>
              <a:avLst/>
              <a:gdLst>
                <a:gd name="T0" fmla="*/ 722 w 920"/>
                <a:gd name="T1" fmla="*/ 1045 h 1045"/>
                <a:gd name="T2" fmla="*/ 306 w 920"/>
                <a:gd name="T3" fmla="*/ 1045 h 1045"/>
                <a:gd name="T4" fmla="*/ 290 w 920"/>
                <a:gd name="T5" fmla="*/ 1029 h 1045"/>
                <a:gd name="T6" fmla="*/ 290 w 920"/>
                <a:gd name="T7" fmla="*/ 918 h 1045"/>
                <a:gd name="T8" fmla="*/ 252 w 920"/>
                <a:gd name="T9" fmla="*/ 869 h 1045"/>
                <a:gd name="T10" fmla="*/ 221 w 920"/>
                <a:gd name="T11" fmla="*/ 869 h 1045"/>
                <a:gd name="T12" fmla="*/ 98 w 920"/>
                <a:gd name="T13" fmla="*/ 757 h 1045"/>
                <a:gd name="T14" fmla="*/ 98 w 920"/>
                <a:gd name="T15" fmla="*/ 613 h 1045"/>
                <a:gd name="T16" fmla="*/ 50 w 920"/>
                <a:gd name="T17" fmla="*/ 613 h 1045"/>
                <a:gd name="T18" fmla="*/ 10 w 920"/>
                <a:gd name="T19" fmla="*/ 591 h 1045"/>
                <a:gd name="T20" fmla="*/ 7 w 920"/>
                <a:gd name="T21" fmla="*/ 545 h 1045"/>
                <a:gd name="T22" fmla="*/ 132 w 920"/>
                <a:gd name="T23" fmla="*/ 279 h 1045"/>
                <a:gd name="T24" fmla="*/ 193 w 920"/>
                <a:gd name="T25" fmla="*/ 181 h 1045"/>
                <a:gd name="T26" fmla="*/ 390 w 920"/>
                <a:gd name="T27" fmla="*/ 44 h 1045"/>
                <a:gd name="T28" fmla="*/ 771 w 920"/>
                <a:gd name="T29" fmla="*/ 101 h 1045"/>
                <a:gd name="T30" fmla="*/ 916 w 920"/>
                <a:gd name="T31" fmla="*/ 270 h 1045"/>
                <a:gd name="T32" fmla="*/ 909 w 920"/>
                <a:gd name="T33" fmla="*/ 292 h 1045"/>
                <a:gd name="T34" fmla="*/ 888 w 920"/>
                <a:gd name="T35" fmla="*/ 285 h 1045"/>
                <a:gd name="T36" fmla="*/ 753 w 920"/>
                <a:gd name="T37" fmla="*/ 127 h 1045"/>
                <a:gd name="T38" fmla="*/ 400 w 920"/>
                <a:gd name="T39" fmla="*/ 74 h 1045"/>
                <a:gd name="T40" fmla="*/ 218 w 920"/>
                <a:gd name="T41" fmla="*/ 201 h 1045"/>
                <a:gd name="T42" fmla="*/ 161 w 920"/>
                <a:gd name="T43" fmla="*/ 293 h 1045"/>
                <a:gd name="T44" fmla="*/ 36 w 920"/>
                <a:gd name="T45" fmla="*/ 559 h 1045"/>
                <a:gd name="T46" fmla="*/ 37 w 920"/>
                <a:gd name="T47" fmla="*/ 574 h 1045"/>
                <a:gd name="T48" fmla="*/ 50 w 920"/>
                <a:gd name="T49" fmla="*/ 581 h 1045"/>
                <a:gd name="T50" fmla="*/ 114 w 920"/>
                <a:gd name="T51" fmla="*/ 581 h 1045"/>
                <a:gd name="T52" fmla="*/ 130 w 920"/>
                <a:gd name="T53" fmla="*/ 597 h 1045"/>
                <a:gd name="T54" fmla="*/ 130 w 920"/>
                <a:gd name="T55" fmla="*/ 757 h 1045"/>
                <a:gd name="T56" fmla="*/ 221 w 920"/>
                <a:gd name="T57" fmla="*/ 837 h 1045"/>
                <a:gd name="T58" fmla="*/ 252 w 920"/>
                <a:gd name="T59" fmla="*/ 837 h 1045"/>
                <a:gd name="T60" fmla="*/ 322 w 920"/>
                <a:gd name="T61" fmla="*/ 918 h 1045"/>
                <a:gd name="T62" fmla="*/ 322 w 920"/>
                <a:gd name="T63" fmla="*/ 1013 h 1045"/>
                <a:gd name="T64" fmla="*/ 707 w 920"/>
                <a:gd name="T65" fmla="*/ 1013 h 1045"/>
                <a:gd name="T66" fmla="*/ 797 w 920"/>
                <a:gd name="T67" fmla="*/ 779 h 1045"/>
                <a:gd name="T68" fmla="*/ 820 w 920"/>
                <a:gd name="T69" fmla="*/ 777 h 1045"/>
                <a:gd name="T70" fmla="*/ 822 w 920"/>
                <a:gd name="T71" fmla="*/ 800 h 1045"/>
                <a:gd name="T72" fmla="*/ 738 w 920"/>
                <a:gd name="T73" fmla="*/ 1029 h 1045"/>
                <a:gd name="T74" fmla="*/ 722 w 920"/>
                <a:gd name="T75" fmla="*/ 1045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0" h="1045">
                  <a:moveTo>
                    <a:pt x="722" y="1045"/>
                  </a:moveTo>
                  <a:lnTo>
                    <a:pt x="306" y="1045"/>
                  </a:lnTo>
                  <a:cubicBezTo>
                    <a:pt x="298" y="1045"/>
                    <a:pt x="290" y="1038"/>
                    <a:pt x="290" y="1029"/>
                  </a:cubicBezTo>
                  <a:lnTo>
                    <a:pt x="290" y="918"/>
                  </a:lnTo>
                  <a:cubicBezTo>
                    <a:pt x="290" y="894"/>
                    <a:pt x="280" y="869"/>
                    <a:pt x="252" y="869"/>
                  </a:cubicBezTo>
                  <a:lnTo>
                    <a:pt x="221" y="869"/>
                  </a:lnTo>
                  <a:cubicBezTo>
                    <a:pt x="163" y="869"/>
                    <a:pt x="98" y="822"/>
                    <a:pt x="98" y="757"/>
                  </a:cubicBezTo>
                  <a:lnTo>
                    <a:pt x="98" y="613"/>
                  </a:lnTo>
                  <a:lnTo>
                    <a:pt x="50" y="613"/>
                  </a:lnTo>
                  <a:cubicBezTo>
                    <a:pt x="34" y="613"/>
                    <a:pt x="19" y="605"/>
                    <a:pt x="10" y="591"/>
                  </a:cubicBezTo>
                  <a:cubicBezTo>
                    <a:pt x="1" y="577"/>
                    <a:pt x="0" y="560"/>
                    <a:pt x="7" y="545"/>
                  </a:cubicBezTo>
                  <a:lnTo>
                    <a:pt x="132" y="279"/>
                  </a:lnTo>
                  <a:cubicBezTo>
                    <a:pt x="151" y="240"/>
                    <a:pt x="171" y="208"/>
                    <a:pt x="193" y="181"/>
                  </a:cubicBezTo>
                  <a:cubicBezTo>
                    <a:pt x="246" y="117"/>
                    <a:pt x="314" y="70"/>
                    <a:pt x="390" y="44"/>
                  </a:cubicBezTo>
                  <a:cubicBezTo>
                    <a:pt x="516" y="0"/>
                    <a:pt x="659" y="22"/>
                    <a:pt x="771" y="101"/>
                  </a:cubicBezTo>
                  <a:cubicBezTo>
                    <a:pt x="833" y="144"/>
                    <a:pt x="883" y="202"/>
                    <a:pt x="916" y="270"/>
                  </a:cubicBezTo>
                  <a:cubicBezTo>
                    <a:pt x="920" y="278"/>
                    <a:pt x="917" y="288"/>
                    <a:pt x="909" y="292"/>
                  </a:cubicBezTo>
                  <a:cubicBezTo>
                    <a:pt x="901" y="296"/>
                    <a:pt x="892" y="292"/>
                    <a:pt x="888" y="285"/>
                  </a:cubicBezTo>
                  <a:cubicBezTo>
                    <a:pt x="857" y="221"/>
                    <a:pt x="810" y="167"/>
                    <a:pt x="753" y="127"/>
                  </a:cubicBezTo>
                  <a:cubicBezTo>
                    <a:pt x="649" y="54"/>
                    <a:pt x="517" y="34"/>
                    <a:pt x="400" y="74"/>
                  </a:cubicBezTo>
                  <a:cubicBezTo>
                    <a:pt x="330" y="98"/>
                    <a:pt x="267" y="142"/>
                    <a:pt x="218" y="201"/>
                  </a:cubicBezTo>
                  <a:cubicBezTo>
                    <a:pt x="197" y="226"/>
                    <a:pt x="179" y="256"/>
                    <a:pt x="161" y="293"/>
                  </a:cubicBezTo>
                  <a:lnTo>
                    <a:pt x="36" y="559"/>
                  </a:lnTo>
                  <a:cubicBezTo>
                    <a:pt x="33" y="566"/>
                    <a:pt x="36" y="572"/>
                    <a:pt x="37" y="574"/>
                  </a:cubicBezTo>
                  <a:cubicBezTo>
                    <a:pt x="38" y="576"/>
                    <a:pt x="42" y="581"/>
                    <a:pt x="50" y="581"/>
                  </a:cubicBezTo>
                  <a:lnTo>
                    <a:pt x="114" y="581"/>
                  </a:lnTo>
                  <a:cubicBezTo>
                    <a:pt x="123" y="581"/>
                    <a:pt x="130" y="589"/>
                    <a:pt x="130" y="597"/>
                  </a:cubicBezTo>
                  <a:lnTo>
                    <a:pt x="130" y="757"/>
                  </a:lnTo>
                  <a:cubicBezTo>
                    <a:pt x="130" y="803"/>
                    <a:pt x="179" y="837"/>
                    <a:pt x="221" y="837"/>
                  </a:cubicBezTo>
                  <a:lnTo>
                    <a:pt x="252" y="837"/>
                  </a:lnTo>
                  <a:cubicBezTo>
                    <a:pt x="294" y="837"/>
                    <a:pt x="322" y="870"/>
                    <a:pt x="322" y="918"/>
                  </a:cubicBezTo>
                  <a:lnTo>
                    <a:pt x="322" y="1013"/>
                  </a:lnTo>
                  <a:lnTo>
                    <a:pt x="707" y="1013"/>
                  </a:lnTo>
                  <a:cubicBezTo>
                    <a:pt x="710" y="930"/>
                    <a:pt x="742" y="848"/>
                    <a:pt x="797" y="779"/>
                  </a:cubicBezTo>
                  <a:cubicBezTo>
                    <a:pt x="803" y="773"/>
                    <a:pt x="813" y="771"/>
                    <a:pt x="820" y="777"/>
                  </a:cubicBezTo>
                  <a:cubicBezTo>
                    <a:pt x="827" y="783"/>
                    <a:pt x="828" y="793"/>
                    <a:pt x="822" y="800"/>
                  </a:cubicBezTo>
                  <a:cubicBezTo>
                    <a:pt x="768" y="866"/>
                    <a:pt x="738" y="948"/>
                    <a:pt x="738" y="1029"/>
                  </a:cubicBezTo>
                  <a:cubicBezTo>
                    <a:pt x="738" y="1038"/>
                    <a:pt x="731" y="1045"/>
                    <a:pt x="722" y="1045"/>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77" name="PA-任意多边形 446"/>
            <p:cNvSpPr>
              <a:spLocks noEditPoints="1"/>
            </p:cNvSpPr>
            <p:nvPr>
              <p:custDataLst>
                <p:tags r:id="rId14"/>
              </p:custDataLst>
            </p:nvPr>
          </p:nvSpPr>
          <p:spPr bwMode="auto">
            <a:xfrm>
              <a:off x="7101070" y="3122262"/>
              <a:ext cx="216192" cy="298319"/>
            </a:xfrm>
            <a:custGeom>
              <a:avLst/>
              <a:gdLst>
                <a:gd name="T0" fmla="*/ 336 w 352"/>
                <a:gd name="T1" fmla="*/ 448 h 448"/>
                <a:gd name="T2" fmla="*/ 48 w 352"/>
                <a:gd name="T3" fmla="*/ 448 h 448"/>
                <a:gd name="T4" fmla="*/ 0 w 352"/>
                <a:gd name="T5" fmla="*/ 400 h 448"/>
                <a:gd name="T6" fmla="*/ 0 w 352"/>
                <a:gd name="T7" fmla="*/ 48 h 448"/>
                <a:gd name="T8" fmla="*/ 48 w 352"/>
                <a:gd name="T9" fmla="*/ 0 h 448"/>
                <a:gd name="T10" fmla="*/ 336 w 352"/>
                <a:gd name="T11" fmla="*/ 0 h 448"/>
                <a:gd name="T12" fmla="*/ 352 w 352"/>
                <a:gd name="T13" fmla="*/ 16 h 448"/>
                <a:gd name="T14" fmla="*/ 352 w 352"/>
                <a:gd name="T15" fmla="*/ 432 h 448"/>
                <a:gd name="T16" fmla="*/ 336 w 352"/>
                <a:gd name="T17" fmla="*/ 448 h 448"/>
                <a:gd name="T18" fmla="*/ 48 w 352"/>
                <a:gd name="T19" fmla="*/ 32 h 448"/>
                <a:gd name="T20" fmla="*/ 32 w 352"/>
                <a:gd name="T21" fmla="*/ 48 h 448"/>
                <a:gd name="T22" fmla="*/ 32 w 352"/>
                <a:gd name="T23" fmla="*/ 400 h 448"/>
                <a:gd name="T24" fmla="*/ 48 w 352"/>
                <a:gd name="T25" fmla="*/ 416 h 448"/>
                <a:gd name="T26" fmla="*/ 320 w 352"/>
                <a:gd name="T27" fmla="*/ 416 h 448"/>
                <a:gd name="T28" fmla="*/ 320 w 352"/>
                <a:gd name="T29" fmla="*/ 32 h 448"/>
                <a:gd name="T30" fmla="*/ 48 w 352"/>
                <a:gd name="T31" fmla="*/ 32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448">
                  <a:moveTo>
                    <a:pt x="336" y="448"/>
                  </a:moveTo>
                  <a:lnTo>
                    <a:pt x="48" y="448"/>
                  </a:lnTo>
                  <a:cubicBezTo>
                    <a:pt x="22" y="448"/>
                    <a:pt x="0" y="427"/>
                    <a:pt x="0" y="400"/>
                  </a:cubicBezTo>
                  <a:lnTo>
                    <a:pt x="0" y="48"/>
                  </a:lnTo>
                  <a:cubicBezTo>
                    <a:pt x="0" y="22"/>
                    <a:pt x="22" y="0"/>
                    <a:pt x="48" y="0"/>
                  </a:cubicBezTo>
                  <a:lnTo>
                    <a:pt x="336" y="0"/>
                  </a:lnTo>
                  <a:cubicBezTo>
                    <a:pt x="345" y="0"/>
                    <a:pt x="352" y="8"/>
                    <a:pt x="352" y="16"/>
                  </a:cubicBezTo>
                  <a:lnTo>
                    <a:pt x="352" y="432"/>
                  </a:lnTo>
                  <a:cubicBezTo>
                    <a:pt x="352" y="441"/>
                    <a:pt x="345" y="448"/>
                    <a:pt x="336" y="448"/>
                  </a:cubicBezTo>
                  <a:close/>
                  <a:moveTo>
                    <a:pt x="48" y="32"/>
                  </a:moveTo>
                  <a:cubicBezTo>
                    <a:pt x="40" y="32"/>
                    <a:pt x="32" y="40"/>
                    <a:pt x="32" y="48"/>
                  </a:cubicBezTo>
                  <a:lnTo>
                    <a:pt x="32" y="400"/>
                  </a:lnTo>
                  <a:cubicBezTo>
                    <a:pt x="32" y="409"/>
                    <a:pt x="40" y="416"/>
                    <a:pt x="48" y="416"/>
                  </a:cubicBezTo>
                  <a:lnTo>
                    <a:pt x="320" y="416"/>
                  </a:lnTo>
                  <a:lnTo>
                    <a:pt x="320" y="32"/>
                  </a:lnTo>
                  <a:lnTo>
                    <a:pt x="48"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78" name="PA-任意多边形 447"/>
            <p:cNvSpPr/>
            <p:nvPr>
              <p:custDataLst>
                <p:tags r:id="rId15"/>
              </p:custDataLst>
            </p:nvPr>
          </p:nvSpPr>
          <p:spPr bwMode="auto">
            <a:xfrm>
              <a:off x="6855838" y="3206493"/>
              <a:ext cx="108096" cy="75457"/>
            </a:xfrm>
            <a:custGeom>
              <a:avLst/>
              <a:gdLst>
                <a:gd name="T0" fmla="*/ 144 w 176"/>
                <a:gd name="T1" fmla="*/ 112 h 112"/>
                <a:gd name="T2" fmla="*/ 56 w 176"/>
                <a:gd name="T3" fmla="*/ 112 h 112"/>
                <a:gd name="T4" fmla="*/ 0 w 176"/>
                <a:gd name="T5" fmla="*/ 56 h 112"/>
                <a:gd name="T6" fmla="*/ 56 w 176"/>
                <a:gd name="T7" fmla="*/ 0 h 112"/>
                <a:gd name="T8" fmla="*/ 160 w 176"/>
                <a:gd name="T9" fmla="*/ 0 h 112"/>
                <a:gd name="T10" fmla="*/ 176 w 176"/>
                <a:gd name="T11" fmla="*/ 16 h 112"/>
                <a:gd name="T12" fmla="*/ 160 w 176"/>
                <a:gd name="T13" fmla="*/ 32 h 112"/>
                <a:gd name="T14" fmla="*/ 56 w 176"/>
                <a:gd name="T15" fmla="*/ 32 h 112"/>
                <a:gd name="T16" fmla="*/ 32 w 176"/>
                <a:gd name="T17" fmla="*/ 56 h 112"/>
                <a:gd name="T18" fmla="*/ 56 w 176"/>
                <a:gd name="T19" fmla="*/ 80 h 112"/>
                <a:gd name="T20" fmla="*/ 144 w 176"/>
                <a:gd name="T21" fmla="*/ 80 h 112"/>
                <a:gd name="T22" fmla="*/ 160 w 176"/>
                <a:gd name="T23" fmla="*/ 96 h 112"/>
                <a:gd name="T24" fmla="*/ 144 w 176"/>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12">
                  <a:moveTo>
                    <a:pt x="144" y="112"/>
                  </a:moveTo>
                  <a:lnTo>
                    <a:pt x="56" y="112"/>
                  </a:lnTo>
                  <a:cubicBezTo>
                    <a:pt x="26" y="112"/>
                    <a:pt x="0" y="87"/>
                    <a:pt x="0" y="56"/>
                  </a:cubicBezTo>
                  <a:cubicBezTo>
                    <a:pt x="0" y="26"/>
                    <a:pt x="26" y="0"/>
                    <a:pt x="56" y="0"/>
                  </a:cubicBezTo>
                  <a:lnTo>
                    <a:pt x="160" y="0"/>
                  </a:lnTo>
                  <a:cubicBezTo>
                    <a:pt x="169" y="0"/>
                    <a:pt x="176" y="8"/>
                    <a:pt x="176" y="16"/>
                  </a:cubicBezTo>
                  <a:cubicBezTo>
                    <a:pt x="176" y="25"/>
                    <a:pt x="169" y="32"/>
                    <a:pt x="160" y="32"/>
                  </a:cubicBezTo>
                  <a:lnTo>
                    <a:pt x="56" y="32"/>
                  </a:lnTo>
                  <a:cubicBezTo>
                    <a:pt x="43" y="32"/>
                    <a:pt x="32" y="43"/>
                    <a:pt x="32" y="56"/>
                  </a:cubicBezTo>
                  <a:cubicBezTo>
                    <a:pt x="32" y="70"/>
                    <a:pt x="43" y="80"/>
                    <a:pt x="56" y="80"/>
                  </a:cubicBezTo>
                  <a:lnTo>
                    <a:pt x="144" y="80"/>
                  </a:lnTo>
                  <a:cubicBezTo>
                    <a:pt x="153" y="80"/>
                    <a:pt x="160" y="88"/>
                    <a:pt x="160" y="96"/>
                  </a:cubicBezTo>
                  <a:cubicBezTo>
                    <a:pt x="160" y="105"/>
                    <a:pt x="153" y="112"/>
                    <a:pt x="144" y="11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79" name="PA-任意多边形 448"/>
            <p:cNvSpPr/>
            <p:nvPr>
              <p:custDataLst>
                <p:tags r:id="rId16"/>
              </p:custDataLst>
            </p:nvPr>
          </p:nvSpPr>
          <p:spPr bwMode="auto">
            <a:xfrm>
              <a:off x="6875198" y="3313537"/>
              <a:ext cx="245232" cy="75457"/>
            </a:xfrm>
            <a:custGeom>
              <a:avLst/>
              <a:gdLst>
                <a:gd name="T0" fmla="*/ 384 w 400"/>
                <a:gd name="T1" fmla="*/ 112 h 112"/>
                <a:gd name="T2" fmla="*/ 56 w 400"/>
                <a:gd name="T3" fmla="*/ 112 h 112"/>
                <a:gd name="T4" fmla="*/ 0 w 400"/>
                <a:gd name="T5" fmla="*/ 56 h 112"/>
                <a:gd name="T6" fmla="*/ 56 w 400"/>
                <a:gd name="T7" fmla="*/ 0 h 112"/>
                <a:gd name="T8" fmla="*/ 128 w 400"/>
                <a:gd name="T9" fmla="*/ 0 h 112"/>
                <a:gd name="T10" fmla="*/ 144 w 400"/>
                <a:gd name="T11" fmla="*/ 16 h 112"/>
                <a:gd name="T12" fmla="*/ 128 w 400"/>
                <a:gd name="T13" fmla="*/ 32 h 112"/>
                <a:gd name="T14" fmla="*/ 56 w 400"/>
                <a:gd name="T15" fmla="*/ 32 h 112"/>
                <a:gd name="T16" fmla="*/ 32 w 400"/>
                <a:gd name="T17" fmla="*/ 56 h 112"/>
                <a:gd name="T18" fmla="*/ 56 w 400"/>
                <a:gd name="T19" fmla="*/ 80 h 112"/>
                <a:gd name="T20" fmla="*/ 384 w 400"/>
                <a:gd name="T21" fmla="*/ 80 h 112"/>
                <a:gd name="T22" fmla="*/ 400 w 400"/>
                <a:gd name="T23" fmla="*/ 96 h 112"/>
                <a:gd name="T24" fmla="*/ 384 w 400"/>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112">
                  <a:moveTo>
                    <a:pt x="384" y="112"/>
                  </a:moveTo>
                  <a:lnTo>
                    <a:pt x="56" y="112"/>
                  </a:lnTo>
                  <a:cubicBezTo>
                    <a:pt x="26" y="112"/>
                    <a:pt x="0" y="87"/>
                    <a:pt x="0" y="56"/>
                  </a:cubicBezTo>
                  <a:cubicBezTo>
                    <a:pt x="0" y="26"/>
                    <a:pt x="26" y="0"/>
                    <a:pt x="56" y="0"/>
                  </a:cubicBezTo>
                  <a:lnTo>
                    <a:pt x="128" y="0"/>
                  </a:lnTo>
                  <a:cubicBezTo>
                    <a:pt x="137" y="0"/>
                    <a:pt x="144" y="8"/>
                    <a:pt x="144" y="16"/>
                  </a:cubicBezTo>
                  <a:cubicBezTo>
                    <a:pt x="144" y="25"/>
                    <a:pt x="137" y="32"/>
                    <a:pt x="128" y="32"/>
                  </a:cubicBezTo>
                  <a:lnTo>
                    <a:pt x="56" y="32"/>
                  </a:lnTo>
                  <a:cubicBezTo>
                    <a:pt x="43" y="32"/>
                    <a:pt x="32" y="43"/>
                    <a:pt x="32" y="56"/>
                  </a:cubicBezTo>
                  <a:cubicBezTo>
                    <a:pt x="32" y="70"/>
                    <a:pt x="43" y="80"/>
                    <a:pt x="56" y="80"/>
                  </a:cubicBezTo>
                  <a:lnTo>
                    <a:pt x="384" y="80"/>
                  </a:lnTo>
                  <a:cubicBezTo>
                    <a:pt x="393" y="80"/>
                    <a:pt x="400" y="88"/>
                    <a:pt x="400" y="96"/>
                  </a:cubicBezTo>
                  <a:cubicBezTo>
                    <a:pt x="400" y="105"/>
                    <a:pt x="393" y="112"/>
                    <a:pt x="384" y="11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80" name="PA-任意多边形 449"/>
            <p:cNvSpPr/>
            <p:nvPr>
              <p:custDataLst>
                <p:tags r:id="rId17"/>
              </p:custDataLst>
            </p:nvPr>
          </p:nvSpPr>
          <p:spPr bwMode="auto">
            <a:xfrm>
              <a:off x="6865518" y="3260892"/>
              <a:ext cx="98416" cy="75457"/>
            </a:xfrm>
            <a:custGeom>
              <a:avLst/>
              <a:gdLst>
                <a:gd name="T0" fmla="*/ 128 w 160"/>
                <a:gd name="T1" fmla="*/ 112 h 112"/>
                <a:gd name="T2" fmla="*/ 56 w 160"/>
                <a:gd name="T3" fmla="*/ 112 h 112"/>
                <a:gd name="T4" fmla="*/ 0 w 160"/>
                <a:gd name="T5" fmla="*/ 56 h 112"/>
                <a:gd name="T6" fmla="*/ 56 w 160"/>
                <a:gd name="T7" fmla="*/ 0 h 112"/>
                <a:gd name="T8" fmla="*/ 144 w 160"/>
                <a:gd name="T9" fmla="*/ 0 h 112"/>
                <a:gd name="T10" fmla="*/ 160 w 160"/>
                <a:gd name="T11" fmla="*/ 16 h 112"/>
                <a:gd name="T12" fmla="*/ 144 w 160"/>
                <a:gd name="T13" fmla="*/ 32 h 112"/>
                <a:gd name="T14" fmla="*/ 56 w 160"/>
                <a:gd name="T15" fmla="*/ 32 h 112"/>
                <a:gd name="T16" fmla="*/ 32 w 160"/>
                <a:gd name="T17" fmla="*/ 56 h 112"/>
                <a:gd name="T18" fmla="*/ 56 w 160"/>
                <a:gd name="T19" fmla="*/ 80 h 112"/>
                <a:gd name="T20" fmla="*/ 128 w 160"/>
                <a:gd name="T21" fmla="*/ 80 h 112"/>
                <a:gd name="T22" fmla="*/ 144 w 160"/>
                <a:gd name="T23" fmla="*/ 96 h 112"/>
                <a:gd name="T24" fmla="*/ 128 w 160"/>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12">
                  <a:moveTo>
                    <a:pt x="128" y="112"/>
                  </a:moveTo>
                  <a:lnTo>
                    <a:pt x="56" y="112"/>
                  </a:lnTo>
                  <a:cubicBezTo>
                    <a:pt x="26" y="112"/>
                    <a:pt x="0" y="87"/>
                    <a:pt x="0" y="56"/>
                  </a:cubicBezTo>
                  <a:cubicBezTo>
                    <a:pt x="0" y="26"/>
                    <a:pt x="26" y="0"/>
                    <a:pt x="56" y="0"/>
                  </a:cubicBezTo>
                  <a:lnTo>
                    <a:pt x="144" y="0"/>
                  </a:lnTo>
                  <a:cubicBezTo>
                    <a:pt x="153" y="0"/>
                    <a:pt x="160" y="8"/>
                    <a:pt x="160" y="16"/>
                  </a:cubicBezTo>
                  <a:cubicBezTo>
                    <a:pt x="160" y="25"/>
                    <a:pt x="153" y="32"/>
                    <a:pt x="144" y="32"/>
                  </a:cubicBezTo>
                  <a:lnTo>
                    <a:pt x="56" y="32"/>
                  </a:lnTo>
                  <a:cubicBezTo>
                    <a:pt x="43" y="32"/>
                    <a:pt x="32" y="43"/>
                    <a:pt x="32" y="56"/>
                  </a:cubicBezTo>
                  <a:cubicBezTo>
                    <a:pt x="32" y="70"/>
                    <a:pt x="43" y="80"/>
                    <a:pt x="56" y="80"/>
                  </a:cubicBezTo>
                  <a:lnTo>
                    <a:pt x="128" y="80"/>
                  </a:lnTo>
                  <a:cubicBezTo>
                    <a:pt x="137" y="80"/>
                    <a:pt x="144" y="88"/>
                    <a:pt x="144" y="96"/>
                  </a:cubicBezTo>
                  <a:cubicBezTo>
                    <a:pt x="144" y="105"/>
                    <a:pt x="137" y="112"/>
                    <a:pt x="128" y="11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81" name="PA-任意多边形 450"/>
            <p:cNvSpPr/>
            <p:nvPr>
              <p:custDataLst>
                <p:tags r:id="rId18"/>
              </p:custDataLst>
            </p:nvPr>
          </p:nvSpPr>
          <p:spPr bwMode="auto">
            <a:xfrm>
              <a:off x="6855838" y="3046804"/>
              <a:ext cx="264593" cy="182501"/>
            </a:xfrm>
            <a:custGeom>
              <a:avLst/>
              <a:gdLst>
                <a:gd name="T0" fmla="*/ 160 w 432"/>
                <a:gd name="T1" fmla="*/ 273 h 273"/>
                <a:gd name="T2" fmla="*/ 56 w 432"/>
                <a:gd name="T3" fmla="*/ 273 h 273"/>
                <a:gd name="T4" fmla="*/ 0 w 432"/>
                <a:gd name="T5" fmla="*/ 217 h 273"/>
                <a:gd name="T6" fmla="*/ 56 w 432"/>
                <a:gd name="T7" fmla="*/ 161 h 273"/>
                <a:gd name="T8" fmla="*/ 180 w 432"/>
                <a:gd name="T9" fmla="*/ 161 h 273"/>
                <a:gd name="T10" fmla="*/ 134 w 432"/>
                <a:gd name="T11" fmla="*/ 78 h 273"/>
                <a:gd name="T12" fmla="*/ 129 w 432"/>
                <a:gd name="T13" fmla="*/ 38 h 273"/>
                <a:gd name="T14" fmla="*/ 157 w 432"/>
                <a:gd name="T15" fmla="*/ 6 h 273"/>
                <a:gd name="T16" fmla="*/ 181 w 432"/>
                <a:gd name="T17" fmla="*/ 0 h 273"/>
                <a:gd name="T18" fmla="*/ 224 w 432"/>
                <a:gd name="T19" fmla="*/ 21 h 273"/>
                <a:gd name="T20" fmla="*/ 329 w 432"/>
                <a:gd name="T21" fmla="*/ 161 h 273"/>
                <a:gd name="T22" fmla="*/ 416 w 432"/>
                <a:gd name="T23" fmla="*/ 161 h 273"/>
                <a:gd name="T24" fmla="*/ 432 w 432"/>
                <a:gd name="T25" fmla="*/ 177 h 273"/>
                <a:gd name="T26" fmla="*/ 416 w 432"/>
                <a:gd name="T27" fmla="*/ 193 h 273"/>
                <a:gd name="T28" fmla="*/ 320 w 432"/>
                <a:gd name="T29" fmla="*/ 193 h 273"/>
                <a:gd name="T30" fmla="*/ 308 w 432"/>
                <a:gd name="T31" fmla="*/ 187 h 273"/>
                <a:gd name="T32" fmla="*/ 198 w 432"/>
                <a:gd name="T33" fmla="*/ 40 h 273"/>
                <a:gd name="T34" fmla="*/ 181 w 432"/>
                <a:gd name="T35" fmla="*/ 32 h 273"/>
                <a:gd name="T36" fmla="*/ 171 w 432"/>
                <a:gd name="T37" fmla="*/ 35 h 273"/>
                <a:gd name="T38" fmla="*/ 160 w 432"/>
                <a:gd name="T39" fmla="*/ 47 h 273"/>
                <a:gd name="T40" fmla="*/ 162 w 432"/>
                <a:gd name="T41" fmla="*/ 63 h 273"/>
                <a:gd name="T42" fmla="*/ 221 w 432"/>
                <a:gd name="T43" fmla="*/ 170 h 273"/>
                <a:gd name="T44" fmla="*/ 221 w 432"/>
                <a:gd name="T45" fmla="*/ 186 h 273"/>
                <a:gd name="T46" fmla="*/ 207 w 432"/>
                <a:gd name="T47" fmla="*/ 193 h 273"/>
                <a:gd name="T48" fmla="*/ 56 w 432"/>
                <a:gd name="T49" fmla="*/ 193 h 273"/>
                <a:gd name="T50" fmla="*/ 32 w 432"/>
                <a:gd name="T51" fmla="*/ 217 h 273"/>
                <a:gd name="T52" fmla="*/ 56 w 432"/>
                <a:gd name="T53" fmla="*/ 241 h 273"/>
                <a:gd name="T54" fmla="*/ 160 w 432"/>
                <a:gd name="T55" fmla="*/ 241 h 273"/>
                <a:gd name="T56" fmla="*/ 176 w 432"/>
                <a:gd name="T57" fmla="*/ 257 h 273"/>
                <a:gd name="T58" fmla="*/ 160 w 432"/>
                <a:gd name="T59"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2" h="273">
                  <a:moveTo>
                    <a:pt x="160" y="273"/>
                  </a:moveTo>
                  <a:lnTo>
                    <a:pt x="56" y="273"/>
                  </a:lnTo>
                  <a:cubicBezTo>
                    <a:pt x="26" y="273"/>
                    <a:pt x="0" y="248"/>
                    <a:pt x="0" y="217"/>
                  </a:cubicBezTo>
                  <a:cubicBezTo>
                    <a:pt x="0" y="187"/>
                    <a:pt x="26" y="161"/>
                    <a:pt x="56" y="161"/>
                  </a:cubicBezTo>
                  <a:lnTo>
                    <a:pt x="180" y="161"/>
                  </a:lnTo>
                  <a:lnTo>
                    <a:pt x="134" y="78"/>
                  </a:lnTo>
                  <a:cubicBezTo>
                    <a:pt x="127" y="65"/>
                    <a:pt x="125" y="51"/>
                    <a:pt x="129" y="38"/>
                  </a:cubicBezTo>
                  <a:cubicBezTo>
                    <a:pt x="133" y="24"/>
                    <a:pt x="143" y="13"/>
                    <a:pt x="157" y="6"/>
                  </a:cubicBezTo>
                  <a:cubicBezTo>
                    <a:pt x="165" y="2"/>
                    <a:pt x="173" y="0"/>
                    <a:pt x="181" y="0"/>
                  </a:cubicBezTo>
                  <a:cubicBezTo>
                    <a:pt x="199" y="0"/>
                    <a:pt x="215" y="7"/>
                    <a:pt x="224" y="21"/>
                  </a:cubicBezTo>
                  <a:lnTo>
                    <a:pt x="329" y="161"/>
                  </a:lnTo>
                  <a:lnTo>
                    <a:pt x="416" y="161"/>
                  </a:lnTo>
                  <a:cubicBezTo>
                    <a:pt x="425" y="161"/>
                    <a:pt x="432" y="169"/>
                    <a:pt x="432" y="177"/>
                  </a:cubicBezTo>
                  <a:cubicBezTo>
                    <a:pt x="432" y="186"/>
                    <a:pt x="425" y="193"/>
                    <a:pt x="416" y="193"/>
                  </a:cubicBezTo>
                  <a:lnTo>
                    <a:pt x="320" y="193"/>
                  </a:lnTo>
                  <a:cubicBezTo>
                    <a:pt x="315" y="193"/>
                    <a:pt x="311" y="191"/>
                    <a:pt x="308" y="187"/>
                  </a:cubicBezTo>
                  <a:lnTo>
                    <a:pt x="198" y="40"/>
                  </a:lnTo>
                  <a:cubicBezTo>
                    <a:pt x="194" y="33"/>
                    <a:pt x="186" y="32"/>
                    <a:pt x="181" y="32"/>
                  </a:cubicBezTo>
                  <a:cubicBezTo>
                    <a:pt x="178" y="32"/>
                    <a:pt x="175" y="33"/>
                    <a:pt x="171" y="35"/>
                  </a:cubicBezTo>
                  <a:cubicBezTo>
                    <a:pt x="165" y="38"/>
                    <a:pt x="161" y="42"/>
                    <a:pt x="160" y="47"/>
                  </a:cubicBezTo>
                  <a:cubicBezTo>
                    <a:pt x="158" y="52"/>
                    <a:pt x="159" y="58"/>
                    <a:pt x="162" y="63"/>
                  </a:cubicBezTo>
                  <a:lnTo>
                    <a:pt x="221" y="170"/>
                  </a:lnTo>
                  <a:cubicBezTo>
                    <a:pt x="224" y="175"/>
                    <a:pt x="224" y="181"/>
                    <a:pt x="221" y="186"/>
                  </a:cubicBezTo>
                  <a:cubicBezTo>
                    <a:pt x="218" y="190"/>
                    <a:pt x="213" y="193"/>
                    <a:pt x="207" y="193"/>
                  </a:cubicBezTo>
                  <a:lnTo>
                    <a:pt x="56" y="193"/>
                  </a:lnTo>
                  <a:cubicBezTo>
                    <a:pt x="43" y="193"/>
                    <a:pt x="32" y="204"/>
                    <a:pt x="32" y="217"/>
                  </a:cubicBezTo>
                  <a:cubicBezTo>
                    <a:pt x="32" y="231"/>
                    <a:pt x="43" y="241"/>
                    <a:pt x="56" y="241"/>
                  </a:cubicBezTo>
                  <a:lnTo>
                    <a:pt x="160" y="241"/>
                  </a:lnTo>
                  <a:cubicBezTo>
                    <a:pt x="169" y="241"/>
                    <a:pt x="176" y="249"/>
                    <a:pt x="176" y="257"/>
                  </a:cubicBezTo>
                  <a:cubicBezTo>
                    <a:pt x="176" y="266"/>
                    <a:pt x="169" y="273"/>
                    <a:pt x="160" y="27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82" name="PA-任意多边形 451"/>
            <p:cNvSpPr/>
            <p:nvPr>
              <p:custDataLst>
                <p:tags r:id="rId19"/>
              </p:custDataLst>
            </p:nvPr>
          </p:nvSpPr>
          <p:spPr bwMode="auto">
            <a:xfrm>
              <a:off x="7180125" y="3122262"/>
              <a:ext cx="19360" cy="298319"/>
            </a:xfrm>
            <a:custGeom>
              <a:avLst/>
              <a:gdLst>
                <a:gd name="T0" fmla="*/ 16 w 32"/>
                <a:gd name="T1" fmla="*/ 448 h 448"/>
                <a:gd name="T2" fmla="*/ 0 w 32"/>
                <a:gd name="T3" fmla="*/ 432 h 448"/>
                <a:gd name="T4" fmla="*/ 0 w 32"/>
                <a:gd name="T5" fmla="*/ 16 h 448"/>
                <a:gd name="T6" fmla="*/ 16 w 32"/>
                <a:gd name="T7" fmla="*/ 0 h 448"/>
                <a:gd name="T8" fmla="*/ 32 w 32"/>
                <a:gd name="T9" fmla="*/ 16 h 448"/>
                <a:gd name="T10" fmla="*/ 32 w 32"/>
                <a:gd name="T11" fmla="*/ 432 h 448"/>
                <a:gd name="T12" fmla="*/ 16 w 32"/>
                <a:gd name="T13" fmla="*/ 448 h 448"/>
              </a:gdLst>
              <a:ahLst/>
              <a:cxnLst>
                <a:cxn ang="0">
                  <a:pos x="T0" y="T1"/>
                </a:cxn>
                <a:cxn ang="0">
                  <a:pos x="T2" y="T3"/>
                </a:cxn>
                <a:cxn ang="0">
                  <a:pos x="T4" y="T5"/>
                </a:cxn>
                <a:cxn ang="0">
                  <a:pos x="T6" y="T7"/>
                </a:cxn>
                <a:cxn ang="0">
                  <a:pos x="T8" y="T9"/>
                </a:cxn>
                <a:cxn ang="0">
                  <a:pos x="T10" y="T11"/>
                </a:cxn>
                <a:cxn ang="0">
                  <a:pos x="T12" y="T13"/>
                </a:cxn>
              </a:cxnLst>
              <a:rect l="0" t="0" r="r" b="b"/>
              <a:pathLst>
                <a:path w="32" h="448">
                  <a:moveTo>
                    <a:pt x="16" y="448"/>
                  </a:moveTo>
                  <a:cubicBezTo>
                    <a:pt x="8" y="448"/>
                    <a:pt x="0" y="441"/>
                    <a:pt x="0" y="432"/>
                  </a:cubicBezTo>
                  <a:lnTo>
                    <a:pt x="0" y="16"/>
                  </a:lnTo>
                  <a:cubicBezTo>
                    <a:pt x="0" y="8"/>
                    <a:pt x="8" y="0"/>
                    <a:pt x="16" y="0"/>
                  </a:cubicBezTo>
                  <a:cubicBezTo>
                    <a:pt x="25" y="0"/>
                    <a:pt x="32" y="8"/>
                    <a:pt x="32" y="16"/>
                  </a:cubicBezTo>
                  <a:lnTo>
                    <a:pt x="32" y="432"/>
                  </a:lnTo>
                  <a:cubicBezTo>
                    <a:pt x="32" y="441"/>
                    <a:pt x="25" y="448"/>
                    <a:pt x="16" y="44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83" name="PA-任意多边形 452"/>
            <p:cNvSpPr/>
            <p:nvPr>
              <p:custDataLst>
                <p:tags r:id="rId20"/>
              </p:custDataLst>
            </p:nvPr>
          </p:nvSpPr>
          <p:spPr bwMode="auto">
            <a:xfrm>
              <a:off x="7139791" y="3355653"/>
              <a:ext cx="20974" cy="228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grpSp>
      <p:sp>
        <p:nvSpPr>
          <p:cNvPr id="85" name="Content Placeholder 2"/>
          <p:cNvSpPr txBox="1"/>
          <p:nvPr>
            <p:custDataLst>
              <p:tags r:id="rId21"/>
            </p:custDataLst>
          </p:nvPr>
        </p:nvSpPr>
        <p:spPr bwMode="auto">
          <a:xfrm>
            <a:off x="1750695" y="3187065"/>
            <a:ext cx="2366645" cy="862330"/>
          </a:xfrm>
          <a:prstGeom prst="rect">
            <a:avLst/>
          </a:prstGeom>
          <a:noFill/>
          <a:ln>
            <a:noFill/>
          </a:ln>
        </p:spPr>
        <p:txBody>
          <a:bodyPr lIns="90000" tIns="0" rIns="90000" bIns="46800">
            <a:norm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r">
              <a:lnSpc>
                <a:spcPct val="120000"/>
              </a:lnSpc>
            </a:pPr>
            <a:r>
              <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rPr>
              <a:t>IPCC出台的国家温室气体核算指南</a:t>
            </a:r>
            <a:endPar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Content Placeholder 2"/>
          <p:cNvSpPr txBox="1"/>
          <p:nvPr>
            <p:custDataLst>
              <p:tags r:id="rId22"/>
            </p:custDataLst>
          </p:nvPr>
        </p:nvSpPr>
        <p:spPr bwMode="auto">
          <a:xfrm>
            <a:off x="852170" y="5046980"/>
            <a:ext cx="3265170" cy="899795"/>
          </a:xfrm>
          <a:prstGeom prst="rect">
            <a:avLst/>
          </a:prstGeom>
          <a:noFill/>
          <a:ln>
            <a:noFill/>
          </a:ln>
        </p:spPr>
        <p:txBody>
          <a:bodyPr lIns="90000" tIns="0" rIns="90000" bIns="46800">
            <a:norm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gn="r">
              <a:lnSpc>
                <a:spcPct val="120000"/>
              </a:lnSpc>
            </a:pPr>
            <a:r>
              <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rPr>
              <a:t>WRI、C40和ICLEI发布的城市温室气体核算</a:t>
            </a:r>
            <a:endPar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pPr>
            <a:r>
              <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rPr>
              <a:t>标准</a:t>
            </a:r>
            <a:endPar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Content Placeholder 2"/>
          <p:cNvSpPr txBox="1"/>
          <p:nvPr>
            <p:custDataLst>
              <p:tags r:id="rId23"/>
            </p:custDataLst>
          </p:nvPr>
        </p:nvSpPr>
        <p:spPr bwMode="auto">
          <a:xfrm>
            <a:off x="8106410" y="3004185"/>
            <a:ext cx="3226435" cy="899795"/>
          </a:xfrm>
          <a:prstGeom prst="rect">
            <a:avLst/>
          </a:prstGeom>
          <a:noFill/>
          <a:ln>
            <a:noFill/>
          </a:ln>
        </p:spPr>
        <p:txBody>
          <a:bodyPr lIns="90000" tIns="0" rIns="90000" bIns="46800">
            <a:norm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nSpc>
                <a:spcPct val="120000"/>
              </a:lnSpc>
            </a:pPr>
            <a:r>
              <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rPr>
              <a:t>WRI 和 WBCSD 发布的温室气体核算体系</a:t>
            </a:r>
            <a:endPar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Content Placeholder 2"/>
          <p:cNvSpPr txBox="1"/>
          <p:nvPr>
            <p:custDataLst>
              <p:tags r:id="rId24"/>
            </p:custDataLst>
          </p:nvPr>
        </p:nvSpPr>
        <p:spPr bwMode="auto">
          <a:xfrm>
            <a:off x="8208010" y="5046980"/>
            <a:ext cx="3226435" cy="899795"/>
          </a:xfrm>
          <a:prstGeom prst="rect">
            <a:avLst/>
          </a:prstGeom>
          <a:noFill/>
          <a:ln>
            <a:noFill/>
          </a:ln>
        </p:spPr>
        <p:txBody>
          <a:bodyPr lIns="90000" tIns="0" rIns="90000" bIns="46800">
            <a:norm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a:lnSpc>
                <a:spcPct val="120000"/>
              </a:lnSpc>
            </a:pPr>
            <a:r>
              <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rPr>
              <a:t>ISO制定的温室气体排放系列标准</a:t>
            </a:r>
            <a:endParaRPr lang="zh-CN" altLang="en-US" sz="1400" spc="1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20395" y="666115"/>
            <a:ext cx="3647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温室气体核算指南</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28" name="文本框 27"/>
          <p:cNvSpPr txBox="1"/>
          <p:nvPr>
            <p:custDataLst>
              <p:tags r:id="rId25"/>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Guidelines for greenhouse gas accounting</a:t>
            </a:r>
            <a:endParaRPr lang="zh-CN" altLang="en-US" sz="2000" dirty="0">
              <a:solidFill>
                <a:schemeClr val="tx1">
                  <a:lumMod val="65000"/>
                  <a:lumOff val="35000"/>
                </a:schemeClr>
              </a:solidFill>
              <a:sym typeface="Arial" panose="020B0604020202020204" pitchFamily="34" charset="0"/>
            </a:endParaRPr>
          </a:p>
        </p:txBody>
      </p:sp>
    </p:spTree>
    <p:custDataLst>
      <p:tags r:id="rId26"/>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srcRect l="6836" r="41084"/>
          <a:stretch>
            <a:fillRect/>
          </a:stretch>
        </p:blipFill>
        <p:spPr>
          <a:xfrm>
            <a:off x="0" y="0"/>
            <a:ext cx="12192000" cy="6858000"/>
          </a:xfrm>
          <a:prstGeom prst="rect">
            <a:avLst/>
          </a:prstGeom>
        </p:spPr>
      </p:pic>
      <p:sp>
        <p:nvSpPr>
          <p:cNvPr id="21" name="矩形 20"/>
          <p:cNvSpPr/>
          <p:nvPr/>
        </p:nvSpPr>
        <p:spPr>
          <a:xfrm>
            <a:off x="1113972" y="656278"/>
            <a:ext cx="9964056" cy="5138737"/>
          </a:xfrm>
          <a:prstGeom prst="rect">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75048" y="3379910"/>
            <a:ext cx="5669280" cy="645160"/>
          </a:xfrm>
          <a:prstGeom prst="rect">
            <a:avLst/>
          </a:prstGeom>
        </p:spPr>
        <p:txBody>
          <a:bodyPr wrap="none">
            <a:spAutoFit/>
          </a:bodyPr>
          <a:lstStyle/>
          <a:p>
            <a:pPr algn="l"/>
            <a:r>
              <a:rPr lang="zh-CN" altLang="en-US" sz="3600" b="1" dirty="0">
                <a:solidFill>
                  <a:srgbClr val="E5E8C9"/>
                </a:solidFill>
                <a:sym typeface="+mn-ea"/>
              </a:rPr>
              <a:t>部分国家的碳排放核算经验</a:t>
            </a:r>
            <a:endParaRPr lang="zh-CN" altLang="en-US" sz="3600" b="1" dirty="0">
              <a:solidFill>
                <a:srgbClr val="E5E8C9"/>
              </a:solidFill>
              <a:sym typeface="+mn-ea"/>
            </a:endParaRPr>
          </a:p>
        </p:txBody>
      </p:sp>
      <p:sp>
        <p:nvSpPr>
          <p:cNvPr id="23" name="矩形 22"/>
          <p:cNvSpPr/>
          <p:nvPr/>
        </p:nvSpPr>
        <p:spPr>
          <a:xfrm>
            <a:off x="3047365" y="4147820"/>
            <a:ext cx="6882765" cy="623570"/>
          </a:xfrm>
          <a:prstGeom prst="rect">
            <a:avLst/>
          </a:prstGeom>
        </p:spPr>
        <p:txBody>
          <a:bodyPr wrap="square">
            <a:noAutofit/>
          </a:bodyPr>
          <a:lstStyle/>
          <a:p>
            <a:pPr algn="l"/>
            <a:r>
              <a:rPr lang="en-US" altLang="zh-CN" dirty="0">
                <a:solidFill>
                  <a:srgbClr val="E5E8C9"/>
                </a:solidFill>
                <a:latin typeface="华文细黑" panose="02010600040101010101" pitchFamily="2" charset="-122"/>
                <a:ea typeface="华文细黑" panose="02010600040101010101" pitchFamily="2" charset="-122"/>
                <a:sym typeface="News Gothic MT" charset="0"/>
              </a:rPr>
              <a:t>Carbon emission accounting experience of some countries</a:t>
            </a:r>
            <a:endParaRPr lang="en-US" altLang="zh-CN" dirty="0">
              <a:solidFill>
                <a:schemeClr val="tx1"/>
              </a:solidFill>
              <a:latin typeface="Microsoft JhengHei" panose="020B0604030504040204" charset="-120"/>
              <a:ea typeface="Microsoft JhengHei" panose="020B0604030504040204" charset="-120"/>
              <a:sym typeface="News Gothic MT" charset="0"/>
            </a:endParaRPr>
          </a:p>
          <a:p>
            <a:pPr algn="l"/>
            <a:endParaRPr lang="zh-CN" altLang="en-US" dirty="0">
              <a:solidFill>
                <a:srgbClr val="E5E8C9"/>
              </a:solidFill>
              <a:latin typeface="华文细黑" panose="02010600040101010101" pitchFamily="2" charset="-122"/>
              <a:ea typeface="华文细黑" panose="02010600040101010101" pitchFamily="2" charset="-122"/>
            </a:endParaRPr>
          </a:p>
        </p:txBody>
      </p:sp>
      <p:sp>
        <p:nvSpPr>
          <p:cNvPr id="24" name="椭圆 23"/>
          <p:cNvSpPr/>
          <p:nvPr/>
        </p:nvSpPr>
        <p:spPr>
          <a:xfrm>
            <a:off x="5493657" y="1875818"/>
            <a:ext cx="1204686" cy="1204686"/>
          </a:xfrm>
          <a:prstGeom prst="ellipse">
            <a:avLst/>
          </a:prstGeom>
          <a:solidFill>
            <a:srgbClr val="295445"/>
          </a:solidFill>
          <a:ln w="38100">
            <a:solidFill>
              <a:srgbClr val="E5E8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02</a:t>
            </a:r>
            <a:endParaRPr lang="zh-CN"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20395" y="666115"/>
            <a:ext cx="4536440" cy="583565"/>
          </a:xfrm>
          <a:prstGeom prst="rect">
            <a:avLst/>
          </a:prstGeom>
          <a:noFill/>
        </p:spPr>
        <p:txBody>
          <a:bodyPr wrap="none" lIns="0" rtlCol="0">
            <a:spAutoFit/>
          </a:bodyPr>
          <a:p>
            <a:pPr>
              <a:buClrTx/>
              <a:buSzTx/>
              <a:buFontTx/>
            </a:pPr>
            <a:r>
              <a:rPr lang="zh-CN" altLang="en-US" sz="3200" b="1" spc="300">
                <a:latin typeface="Microsoft JhengHei" panose="020B0604030504040204" charset="-120"/>
                <a:ea typeface="Microsoft JhengHei" panose="020B0604030504040204" charset="-120"/>
                <a:sym typeface="+mn-ea"/>
              </a:rPr>
              <a:t>国际温室气体核算体系</a:t>
            </a:r>
            <a:endParaRPr lang="zh-CN" altLang="en-US" sz="3200" b="1" spc="300">
              <a:latin typeface="Microsoft JhengHei" panose="020B0604030504040204" charset="-120"/>
              <a:ea typeface="Microsoft JhengHei" panose="020B0604030504040204" charset="-120"/>
              <a:sym typeface="+mn-ea"/>
            </a:endParaRPr>
          </a:p>
        </p:txBody>
      </p:sp>
      <p:sp>
        <p:nvSpPr>
          <p:cNvPr id="21" name="文本框 20"/>
          <p:cNvSpPr txBox="1"/>
          <p:nvPr>
            <p:custDataLst>
              <p:tags r:id="rId1"/>
            </p:custDataLst>
          </p:nvPr>
        </p:nvSpPr>
        <p:spPr>
          <a:xfrm>
            <a:off x="620395" y="1211580"/>
            <a:ext cx="5881370" cy="431291"/>
          </a:xfrm>
          <a:prstGeom prst="rect">
            <a:avLst/>
          </a:prstGeom>
          <a:noFill/>
        </p:spPr>
        <p:txBody>
          <a:bodyPr wrap="square" lIns="0" rtlCol="0"/>
          <a:p>
            <a:pPr>
              <a:lnSpc>
                <a:spcPct val="90000"/>
              </a:lnSpc>
            </a:pPr>
            <a:r>
              <a:rPr lang="zh-CN" altLang="en-US" sz="2000" dirty="0">
                <a:solidFill>
                  <a:schemeClr val="tx1">
                    <a:lumMod val="65000"/>
                    <a:lumOff val="35000"/>
                  </a:schemeClr>
                </a:solidFill>
                <a:sym typeface="Arial" panose="020B0604020202020204" pitchFamily="34" charset="0"/>
              </a:rPr>
              <a:t>International Greenhouse Gas Accounting System</a:t>
            </a:r>
            <a:endParaRPr lang="zh-CN" altLang="en-US" sz="2000" dirty="0">
              <a:solidFill>
                <a:schemeClr val="tx1">
                  <a:lumMod val="65000"/>
                  <a:lumOff val="35000"/>
                </a:schemeClr>
              </a:solidFill>
              <a:sym typeface="Arial" panose="020B0604020202020204" pitchFamily="34" charset="0"/>
            </a:endParaRPr>
          </a:p>
        </p:txBody>
      </p:sp>
      <p:sp>
        <p:nvSpPr>
          <p:cNvPr id="25" name="同侧圆角矩形 24"/>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32" name="灯片编号占位符 31"/>
          <p:cNvSpPr>
            <a:spLocks noGrp="1"/>
          </p:cNvSpPr>
          <p:nvPr>
            <p:ph type="sldNum" sz="quarter" idx="12"/>
          </p:nvPr>
        </p:nvSpPr>
        <p:spPr>
          <a:xfrm>
            <a:off x="11629602" y="6179185"/>
            <a:ext cx="354366"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pic>
        <p:nvPicPr>
          <p:cNvPr id="100" name="图片 99"/>
          <p:cNvPicPr/>
          <p:nvPr/>
        </p:nvPicPr>
        <p:blipFill>
          <a:blip r:embed="rId2"/>
          <a:stretch>
            <a:fillRect/>
          </a:stretch>
        </p:blipFill>
        <p:spPr>
          <a:xfrm>
            <a:off x="2343785" y="1613535"/>
            <a:ext cx="6930390" cy="3651885"/>
          </a:xfrm>
          <a:prstGeom prst="rect">
            <a:avLst/>
          </a:prstGeom>
          <a:noFill/>
          <a:ln w="9525">
            <a:noFill/>
          </a:ln>
        </p:spPr>
      </p:pic>
      <p:sp>
        <p:nvSpPr>
          <p:cNvPr id="2" name="文本框 1"/>
          <p:cNvSpPr txBox="1"/>
          <p:nvPr/>
        </p:nvSpPr>
        <p:spPr>
          <a:xfrm>
            <a:off x="1910080" y="5316855"/>
            <a:ext cx="7797800" cy="686435"/>
          </a:xfrm>
          <a:prstGeom prst="rect">
            <a:avLst/>
          </a:prstGeom>
          <a:noFill/>
        </p:spPr>
        <p:txBody>
          <a:bodyPr wrap="square" rtlCol="0" anchor="t">
            <a:noAutofit/>
          </a:bodyPr>
          <a:p>
            <a:r>
              <a:rPr lang="zh-CN" altLang="en-US" sz="1400"/>
              <a:t>联合国气候变化框架公约，是指联合国大会于1992年5月9日通过的一项公约 。 同年6月在巴西里约热内卢召开的由世界各国政府首脑参加的联合国环境与发展会议期间开放签署。 1994年3月21日，该公约生效。 地球峰会上由150多个国家以及欧洲经济共同体共同签署。</a:t>
            </a:r>
            <a:endParaRPr lang="zh-CN" altLang="en-US" sz="140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5E4"/>
        </a:solidFill>
        <a:effectLst/>
      </p:bgPr>
    </p:bg>
    <p:spTree>
      <p:nvGrpSpPr>
        <p:cNvPr id="1" name=""/>
        <p:cNvGrpSpPr/>
        <p:nvPr/>
      </p:nvGrpSpPr>
      <p:grpSpPr>
        <a:xfrm>
          <a:off x="0" y="0"/>
          <a:ext cx="0" cy="0"/>
          <a:chOff x="0" y="0"/>
          <a:chExt cx="0" cy="0"/>
        </a:xfrm>
      </p:grpSpPr>
      <p:grpSp>
        <p:nvGrpSpPr>
          <p:cNvPr id="47" name="组合 46"/>
          <p:cNvGrpSpPr/>
          <p:nvPr/>
        </p:nvGrpSpPr>
        <p:grpSpPr>
          <a:xfrm>
            <a:off x="-8254" y="-1033780"/>
            <a:ext cx="12202183" cy="7891780"/>
            <a:chOff x="-13" y="-1628"/>
            <a:chExt cx="19216" cy="12428"/>
          </a:xfrm>
        </p:grpSpPr>
        <p:grpSp>
          <p:nvGrpSpPr>
            <p:cNvPr id="40" name="组合 39"/>
            <p:cNvGrpSpPr>
              <a:grpSpLocks noChangeAspect="1"/>
            </p:cNvGrpSpPr>
            <p:nvPr/>
          </p:nvGrpSpPr>
          <p:grpSpPr>
            <a:xfrm rot="0">
              <a:off x="7" y="-1628"/>
              <a:ext cx="19193" cy="8979"/>
              <a:chOff x="-4721" y="898"/>
              <a:chExt cx="21232" cy="9920"/>
            </a:xfrm>
          </p:grpSpPr>
          <p:pic>
            <p:nvPicPr>
              <p:cNvPr id="41" name="图片 40"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tretch>
                <a:fillRect/>
              </a:stretch>
            </p:blipFill>
            <p:spPr>
              <a:xfrm>
                <a:off x="4761" y="898"/>
                <a:ext cx="11751" cy="9921"/>
              </a:xfrm>
              <a:prstGeom prst="rect">
                <a:avLst/>
              </a:prstGeom>
            </p:spPr>
          </p:pic>
          <p:pic>
            <p:nvPicPr>
              <p:cNvPr id="45" name="图片 44" descr="ecd7ff8f7a92f2947bd2479e6c5a9a81"/>
              <p:cNvPicPr>
                <a:picLocks noChangeAspect="1"/>
              </p:cNvPicPr>
              <p:nvPr/>
            </p:nvPicPr>
            <p:blipFill>
              <a:blip r:embed="rId1">
                <a:clrChange>
                  <a:clrFrom>
                    <a:srgbClr val="D7F2EE">
                      <a:alpha val="100000"/>
                    </a:srgbClr>
                  </a:clrFrom>
                  <a:clrTo>
                    <a:srgbClr val="D7F2EE">
                      <a:alpha val="100000"/>
                      <a:alpha val="0"/>
                    </a:srgbClr>
                  </a:clrTo>
                </a:clrChange>
                <a:lum bright="-18000"/>
              </a:blip>
              <a:stretch>
                <a:fillRect/>
              </a:stretch>
            </p:blipFill>
            <p:spPr>
              <a:xfrm flipH="1">
                <a:off x="-4721" y="898"/>
                <a:ext cx="11750" cy="9921"/>
              </a:xfrm>
              <a:prstGeom prst="rect">
                <a:avLst/>
              </a:prstGeom>
            </p:spPr>
          </p:pic>
        </p:grpSp>
        <p:grpSp>
          <p:nvGrpSpPr>
            <p:cNvPr id="28" name="组合 27"/>
            <p:cNvGrpSpPr/>
            <p:nvPr/>
          </p:nvGrpSpPr>
          <p:grpSpPr>
            <a:xfrm>
              <a:off x="-13" y="-90"/>
              <a:ext cx="19216" cy="10890"/>
              <a:chOff x="-12" y="4586"/>
              <a:chExt cx="19221" cy="10890"/>
            </a:xfrm>
          </p:grpSpPr>
          <p:sp>
            <p:nvSpPr>
              <p:cNvPr id="29" name="任意多边形 28"/>
              <p:cNvSpPr>
                <a:spLocks noChangeAspect="1"/>
              </p:cNvSpPr>
              <p:nvPr/>
            </p:nvSpPr>
            <p:spPr>
              <a:xfrm flipH="1">
                <a:off x="2761" y="5430"/>
                <a:ext cx="16444" cy="4257"/>
              </a:xfrm>
              <a:custGeom>
                <a:avLst/>
                <a:gdLst>
                  <a:gd name="connsiteX0" fmla="*/ 29 w 16532"/>
                  <a:gd name="connsiteY0" fmla="*/ 1450 h 7051"/>
                  <a:gd name="connsiteX1" fmla="*/ 613 w 16532"/>
                  <a:gd name="connsiteY1" fmla="*/ 1150 h 7051"/>
                  <a:gd name="connsiteX2" fmla="*/ 1551 w 16532"/>
                  <a:gd name="connsiteY2" fmla="*/ 501 h 7051"/>
                  <a:gd name="connsiteX3" fmla="*/ 2664 w 16532"/>
                  <a:gd name="connsiteY3" fmla="*/ 68 h 7051"/>
                  <a:gd name="connsiteX4" fmla="*/ 3748 w 16532"/>
                  <a:gd name="connsiteY4" fmla="*/ 594 h 7051"/>
                  <a:gd name="connsiteX5" fmla="*/ 4413 w 16532"/>
                  <a:gd name="connsiteY5" fmla="*/ 406 h 7051"/>
                  <a:gd name="connsiteX6" fmla="*/ 4989 w 16532"/>
                  <a:gd name="connsiteY6" fmla="*/ 443 h 7051"/>
                  <a:gd name="connsiteX7" fmla="*/ 5517 w 16532"/>
                  <a:gd name="connsiteY7" fmla="*/ 226 h 7051"/>
                  <a:gd name="connsiteX8" fmla="*/ 6395 w 16532"/>
                  <a:gd name="connsiteY8" fmla="*/ 707 h 7051"/>
                  <a:gd name="connsiteX9" fmla="*/ 7824 w 16532"/>
                  <a:gd name="connsiteY9" fmla="*/ 910 h 7051"/>
                  <a:gd name="connsiteX10" fmla="*/ 9548 w 16532"/>
                  <a:gd name="connsiteY10" fmla="*/ 1838 h 7051"/>
                  <a:gd name="connsiteX11" fmla="*/ 10522 w 16532"/>
                  <a:gd name="connsiteY11" fmla="*/ 2041 h 7051"/>
                  <a:gd name="connsiteX12" fmla="*/ 11430 w 16532"/>
                  <a:gd name="connsiteY12" fmla="*/ 2612 h 7051"/>
                  <a:gd name="connsiteX13" fmla="*/ 12937 w 16532"/>
                  <a:gd name="connsiteY13" fmla="*/ 2389 h 7051"/>
                  <a:gd name="connsiteX14" fmla="*/ 13800 w 16532"/>
                  <a:gd name="connsiteY14" fmla="*/ 2707 h 7051"/>
                  <a:gd name="connsiteX15" fmla="*/ 15118 w 16532"/>
                  <a:gd name="connsiteY15" fmla="*/ 2230 h 7051"/>
                  <a:gd name="connsiteX16" fmla="*/ 16528 w 16532"/>
                  <a:gd name="connsiteY16" fmla="*/ 2570 h 7051"/>
                  <a:gd name="connsiteX17" fmla="*/ 16507 w 16532"/>
                  <a:gd name="connsiteY17" fmla="*/ 7046 h 7051"/>
                  <a:gd name="connsiteX18" fmla="*/ 6 w 16532"/>
                  <a:gd name="connsiteY18" fmla="*/ 7052 h 7051"/>
                  <a:gd name="connsiteX19" fmla="*/ 6 w 16532"/>
                  <a:gd name="connsiteY19" fmla="*/ 1457 h 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33" h="7052">
                    <a:moveTo>
                      <a:pt x="29" y="1450"/>
                    </a:moveTo>
                    <a:cubicBezTo>
                      <a:pt x="192" y="1374"/>
                      <a:pt x="180" y="1361"/>
                      <a:pt x="613" y="1150"/>
                    </a:cubicBezTo>
                    <a:cubicBezTo>
                      <a:pt x="1047" y="941"/>
                      <a:pt x="1107" y="1220"/>
                      <a:pt x="1551" y="501"/>
                    </a:cubicBezTo>
                    <a:cubicBezTo>
                      <a:pt x="1995" y="-217"/>
                      <a:pt x="2291" y="39"/>
                      <a:pt x="2664" y="68"/>
                    </a:cubicBezTo>
                    <a:cubicBezTo>
                      <a:pt x="3389" y="28"/>
                      <a:pt x="3327" y="504"/>
                      <a:pt x="3748" y="594"/>
                    </a:cubicBezTo>
                    <a:cubicBezTo>
                      <a:pt x="4169" y="685"/>
                      <a:pt x="4158" y="423"/>
                      <a:pt x="4413" y="406"/>
                    </a:cubicBezTo>
                    <a:cubicBezTo>
                      <a:pt x="4669" y="388"/>
                      <a:pt x="4756" y="481"/>
                      <a:pt x="4989" y="443"/>
                    </a:cubicBezTo>
                    <a:cubicBezTo>
                      <a:pt x="5222" y="404"/>
                      <a:pt x="5165" y="175"/>
                      <a:pt x="5517" y="226"/>
                    </a:cubicBezTo>
                    <a:cubicBezTo>
                      <a:pt x="5869" y="276"/>
                      <a:pt x="6082" y="538"/>
                      <a:pt x="6395" y="707"/>
                    </a:cubicBezTo>
                    <a:cubicBezTo>
                      <a:pt x="7028" y="1068"/>
                      <a:pt x="7127" y="382"/>
                      <a:pt x="7824" y="910"/>
                    </a:cubicBezTo>
                    <a:cubicBezTo>
                      <a:pt x="8849" y="1866"/>
                      <a:pt x="9077" y="934"/>
                      <a:pt x="9548" y="1838"/>
                    </a:cubicBezTo>
                    <a:cubicBezTo>
                      <a:pt x="9957" y="2371"/>
                      <a:pt x="10210" y="2363"/>
                      <a:pt x="10522" y="2041"/>
                    </a:cubicBezTo>
                    <a:cubicBezTo>
                      <a:pt x="10834" y="1719"/>
                      <a:pt x="11391" y="2162"/>
                      <a:pt x="11430" y="2612"/>
                    </a:cubicBezTo>
                    <a:cubicBezTo>
                      <a:pt x="11868" y="3252"/>
                      <a:pt x="12425" y="2251"/>
                      <a:pt x="12937" y="2389"/>
                    </a:cubicBezTo>
                    <a:cubicBezTo>
                      <a:pt x="13470" y="2586"/>
                      <a:pt x="13295" y="2494"/>
                      <a:pt x="13800" y="2707"/>
                    </a:cubicBezTo>
                    <a:cubicBezTo>
                      <a:pt x="14305" y="2920"/>
                      <a:pt x="14644" y="2218"/>
                      <a:pt x="15118" y="2230"/>
                    </a:cubicBezTo>
                    <a:cubicBezTo>
                      <a:pt x="15591" y="2241"/>
                      <a:pt x="15904" y="2490"/>
                      <a:pt x="16528" y="2570"/>
                    </a:cubicBezTo>
                    <a:cubicBezTo>
                      <a:pt x="16551" y="3614"/>
                      <a:pt x="16485" y="4772"/>
                      <a:pt x="16507" y="7046"/>
                    </a:cubicBezTo>
                    <a:cubicBezTo>
                      <a:pt x="10402" y="7046"/>
                      <a:pt x="5364" y="7035"/>
                      <a:pt x="6" y="7052"/>
                    </a:cubicBezTo>
                    <a:cubicBezTo>
                      <a:pt x="-3" y="3546"/>
                      <a:pt x="-1" y="3194"/>
                      <a:pt x="6" y="1457"/>
                    </a:cubicBezTo>
                  </a:path>
                </a:pathLst>
              </a:custGeom>
              <a:solidFill>
                <a:srgbClr val="9FD1B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a:off x="-12" y="4586"/>
                <a:ext cx="19221" cy="5903"/>
              </a:xfrm>
              <a:custGeom>
                <a:avLst/>
                <a:gdLst>
                  <a:gd name="connsiteX0" fmla="*/ 31 w 19216"/>
                  <a:gd name="connsiteY0" fmla="*/ 43 h 5903"/>
                  <a:gd name="connsiteX1" fmla="*/ 2413 w 19216"/>
                  <a:gd name="connsiteY1" fmla="*/ 6 h 5903"/>
                  <a:gd name="connsiteX2" fmla="*/ 4789 w 19216"/>
                  <a:gd name="connsiteY2" fmla="*/ 78 h 5903"/>
                  <a:gd name="connsiteX3" fmla="*/ 5458 w 19216"/>
                  <a:gd name="connsiteY3" fmla="*/ 423 h 5903"/>
                  <a:gd name="connsiteX4" fmla="*/ 6882 w 19216"/>
                  <a:gd name="connsiteY4" fmla="*/ 693 h 5903"/>
                  <a:gd name="connsiteX5" fmla="*/ 8598 w 19216"/>
                  <a:gd name="connsiteY5" fmla="*/ 1363 h 5903"/>
                  <a:gd name="connsiteX6" fmla="*/ 9539 w 19216"/>
                  <a:gd name="connsiteY6" fmla="*/ 1458 h 5903"/>
                  <a:gd name="connsiteX7" fmla="*/ 10460 w 19216"/>
                  <a:gd name="connsiteY7" fmla="*/ 1884 h 5903"/>
                  <a:gd name="connsiteX8" fmla="*/ 11128 w 19216"/>
                  <a:gd name="connsiteY8" fmla="*/ 1999 h 5903"/>
                  <a:gd name="connsiteX9" fmla="*/ 12169 w 19216"/>
                  <a:gd name="connsiteY9" fmla="*/ 2270 h 5903"/>
                  <a:gd name="connsiteX10" fmla="*/ 12790 w 19216"/>
                  <a:gd name="connsiteY10" fmla="*/ 2732 h 5903"/>
                  <a:gd name="connsiteX11" fmla="*/ 13454 w 19216"/>
                  <a:gd name="connsiteY11" fmla="*/ 2569 h 5903"/>
                  <a:gd name="connsiteX12" fmla="*/ 14400 w 19216"/>
                  <a:gd name="connsiteY12" fmla="*/ 2917 h 5903"/>
                  <a:gd name="connsiteX13" fmla="*/ 15312 w 19216"/>
                  <a:gd name="connsiteY13" fmla="*/ 3250 h 5903"/>
                  <a:gd name="connsiteX14" fmla="*/ 16974 w 19216"/>
                  <a:gd name="connsiteY14" fmla="*/ 3005 h 5903"/>
                  <a:gd name="connsiteX15" fmla="*/ 18700 w 19216"/>
                  <a:gd name="connsiteY15" fmla="*/ 2619 h 5903"/>
                  <a:gd name="connsiteX16" fmla="*/ 19182 w 19216"/>
                  <a:gd name="connsiteY16" fmla="*/ 2502 h 5903"/>
                  <a:gd name="connsiteX17" fmla="*/ 19211 w 19216"/>
                  <a:gd name="connsiteY17" fmla="*/ 5887 h 5903"/>
                  <a:gd name="connsiteX18" fmla="*/ 10 w 19216"/>
                  <a:gd name="connsiteY18" fmla="*/ 5903 h 5903"/>
                  <a:gd name="connsiteX19" fmla="*/ 2 w 19216"/>
                  <a:gd name="connsiteY19" fmla="*/ 1048 h 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6" h="5903">
                    <a:moveTo>
                      <a:pt x="31" y="43"/>
                    </a:moveTo>
                    <a:cubicBezTo>
                      <a:pt x="1051" y="43"/>
                      <a:pt x="2085" y="-14"/>
                      <a:pt x="2413" y="6"/>
                    </a:cubicBezTo>
                    <a:cubicBezTo>
                      <a:pt x="3050" y="-21"/>
                      <a:pt x="4481" y="44"/>
                      <a:pt x="4789" y="78"/>
                    </a:cubicBezTo>
                    <a:cubicBezTo>
                      <a:pt x="5099" y="112"/>
                      <a:pt x="5183" y="310"/>
                      <a:pt x="5458" y="423"/>
                    </a:cubicBezTo>
                    <a:cubicBezTo>
                      <a:pt x="6013" y="664"/>
                      <a:pt x="6268" y="339"/>
                      <a:pt x="6882" y="693"/>
                    </a:cubicBezTo>
                    <a:cubicBezTo>
                      <a:pt x="7878" y="1305"/>
                      <a:pt x="8292" y="942"/>
                      <a:pt x="8598" y="1363"/>
                    </a:cubicBezTo>
                    <a:cubicBezTo>
                      <a:pt x="8957" y="1719"/>
                      <a:pt x="9265" y="1674"/>
                      <a:pt x="9539" y="1458"/>
                    </a:cubicBezTo>
                    <a:cubicBezTo>
                      <a:pt x="9813" y="1243"/>
                      <a:pt x="10416" y="1554"/>
                      <a:pt x="10460" y="1884"/>
                    </a:cubicBezTo>
                    <a:cubicBezTo>
                      <a:pt x="10487" y="2040"/>
                      <a:pt x="10776" y="2346"/>
                      <a:pt x="11128" y="1999"/>
                    </a:cubicBezTo>
                    <a:cubicBezTo>
                      <a:pt x="11482" y="1652"/>
                      <a:pt x="11719" y="2177"/>
                      <a:pt x="12169" y="2270"/>
                    </a:cubicBezTo>
                    <a:cubicBezTo>
                      <a:pt x="12637" y="2402"/>
                      <a:pt x="12346" y="2590"/>
                      <a:pt x="12790" y="2732"/>
                    </a:cubicBezTo>
                    <a:cubicBezTo>
                      <a:pt x="13234" y="2876"/>
                      <a:pt x="13038" y="2562"/>
                      <a:pt x="13454" y="2569"/>
                    </a:cubicBezTo>
                    <a:cubicBezTo>
                      <a:pt x="13870" y="2576"/>
                      <a:pt x="13851" y="2864"/>
                      <a:pt x="14400" y="2917"/>
                    </a:cubicBezTo>
                    <a:cubicBezTo>
                      <a:pt x="14541" y="2937"/>
                      <a:pt x="14860" y="3586"/>
                      <a:pt x="15312" y="3250"/>
                    </a:cubicBezTo>
                    <a:cubicBezTo>
                      <a:pt x="15868" y="2746"/>
                      <a:pt x="16506" y="3413"/>
                      <a:pt x="16974" y="3005"/>
                    </a:cubicBezTo>
                    <a:cubicBezTo>
                      <a:pt x="17612" y="2487"/>
                      <a:pt x="17935" y="3229"/>
                      <a:pt x="18700" y="2619"/>
                    </a:cubicBezTo>
                    <a:cubicBezTo>
                      <a:pt x="18901" y="2495"/>
                      <a:pt x="19173" y="2496"/>
                      <a:pt x="19182" y="2502"/>
                    </a:cubicBezTo>
                    <a:cubicBezTo>
                      <a:pt x="19190" y="3156"/>
                      <a:pt x="19229" y="4346"/>
                      <a:pt x="19211" y="5887"/>
                    </a:cubicBezTo>
                    <a:cubicBezTo>
                      <a:pt x="13848" y="5887"/>
                      <a:pt x="4716" y="5891"/>
                      <a:pt x="10" y="5903"/>
                    </a:cubicBezTo>
                    <a:cubicBezTo>
                      <a:pt x="2" y="3558"/>
                      <a:pt x="-4" y="2278"/>
                      <a:pt x="2" y="1048"/>
                    </a:cubicBezTo>
                  </a:path>
                </a:pathLst>
              </a:custGeom>
              <a:solidFill>
                <a:schemeClr val="bg1"/>
              </a:solidFill>
              <a:ln>
                <a:noFill/>
              </a:ln>
              <a:effectLst>
                <a:outerShdw blurRad="7620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1" y="8585"/>
                <a:ext cx="19205" cy="6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9" name="十字星 38"/>
          <p:cNvSpPr/>
          <p:nvPr/>
        </p:nvSpPr>
        <p:spPr>
          <a:xfrm>
            <a:off x="7651115" y="2495550"/>
            <a:ext cx="252000" cy="252000"/>
          </a:xfrm>
          <a:prstGeom prst="star4">
            <a:avLst>
              <a:gd name="adj" fmla="val 11194"/>
            </a:avLst>
          </a:prstGeom>
          <a:solidFill>
            <a:schemeClr val="bg1">
              <a:alpha val="80000"/>
            </a:schemeClr>
          </a:solidFill>
          <a:ln>
            <a:noFill/>
          </a:ln>
          <a:effectLst>
            <a:outerShdw blurRad="558800" sx="102000" sy="102000" algn="ct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标注 4"/>
          <p:cNvSpPr/>
          <p:nvPr/>
        </p:nvSpPr>
        <p:spPr>
          <a:xfrm>
            <a:off x="555625" y="2877185"/>
            <a:ext cx="1363980" cy="728980"/>
          </a:xfrm>
          <a:prstGeom prst="wedgeRoundRectCallout">
            <a:avLst/>
          </a:prstGeom>
          <a:solidFill>
            <a:schemeClr val="bg1"/>
          </a:solidFill>
          <a:ln>
            <a:noFill/>
          </a:ln>
          <a:effectLst>
            <a:outerShdw blurRad="317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77545" y="2960370"/>
            <a:ext cx="1005840" cy="460375"/>
          </a:xfrm>
          <a:prstGeom prst="rect">
            <a:avLst/>
          </a:prstGeom>
          <a:noFill/>
        </p:spPr>
        <p:txBody>
          <a:bodyPr wrap="none" lIns="0" rtlCol="0">
            <a:spAutoFit/>
          </a:bodyPr>
          <a:p>
            <a:r>
              <a:rPr lang="zh-CN" altLang="en-US" sz="2400" b="1">
                <a:latin typeface="Microsoft JhengHei" panose="020B0604030504040204" charset="-120"/>
                <a:ea typeface="Microsoft JhengHei" panose="020B0604030504040204" charset="-120"/>
                <a:cs typeface="Microsoft JhengHei" panose="020B0604030504040204" charset="-120"/>
              </a:rPr>
              <a:t>行政区</a:t>
            </a:r>
            <a:endParaRPr lang="en-US" altLang="zh-CN" sz="2400" b="1">
              <a:latin typeface="Microsoft JhengHei" panose="020B0604030504040204" charset="-120"/>
              <a:ea typeface="Microsoft JhengHei" panose="020B0604030504040204" charset="-120"/>
              <a:cs typeface="Microsoft JhengHei" panose="020B0604030504040204" charset="-120"/>
            </a:endParaRPr>
          </a:p>
        </p:txBody>
      </p:sp>
      <p:cxnSp>
        <p:nvCxnSpPr>
          <p:cNvPr id="2" name="直接连接符 1"/>
          <p:cNvCxnSpPr/>
          <p:nvPr/>
        </p:nvCxnSpPr>
        <p:spPr>
          <a:xfrm flipV="1">
            <a:off x="677545" y="3389630"/>
            <a:ext cx="9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2"/>
            </p:custDataLst>
          </p:nvPr>
        </p:nvSpPr>
        <p:spPr>
          <a:xfrm>
            <a:off x="570865" y="4254500"/>
            <a:ext cx="2280920" cy="2289810"/>
          </a:xfrm>
          <a:prstGeom prst="rect">
            <a:avLst/>
          </a:prstGeom>
          <a:noFill/>
        </p:spPr>
        <p:txBody>
          <a:bodyPr wrap="square" rtlCol="0">
            <a:noAutofit/>
          </a:bodyPr>
          <a:p>
            <a:pPr algn="l">
              <a:lnSpc>
                <a:spcPct val="110000"/>
              </a:lnSpc>
            </a:pPr>
            <a:r>
              <a:rPr lang="zh-CN" altLang="en-US" sz="1400" dirty="0">
                <a:solidFill>
                  <a:schemeClr val="tx1">
                    <a:lumMod val="75000"/>
                    <a:lumOff val="25000"/>
                  </a:schemeClr>
                </a:solidFill>
                <a:sym typeface="Arial" panose="020B0604020202020204" pitchFamily="34" charset="0"/>
              </a:rPr>
              <a:t>受BEIS和权力下放管理局（DAs）的委托，里卡多</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能源与环境公司负责按年编制英国四大行政区（英格兰、威尔士、苏格兰和北爱尔兰）的温室气体排放清单，并对其减排目标的实现情况进行追踪</a:t>
            </a:r>
            <a:endParaRPr lang="zh-CN" altLang="en-US" sz="1400" dirty="0">
              <a:solidFill>
                <a:schemeClr val="tx1">
                  <a:lumMod val="75000"/>
                  <a:lumOff val="25000"/>
                </a:schemeClr>
              </a:solidFill>
              <a:sym typeface="Arial" panose="020B0604020202020204" pitchFamily="34" charset="0"/>
            </a:endParaRPr>
          </a:p>
        </p:txBody>
      </p:sp>
      <p:sp>
        <p:nvSpPr>
          <p:cNvPr id="3" name="任意多边形 2"/>
          <p:cNvSpPr/>
          <p:nvPr/>
        </p:nvSpPr>
        <p:spPr>
          <a:xfrm>
            <a:off x="-46990" y="3862705"/>
            <a:ext cx="12238355" cy="396240"/>
          </a:xfrm>
          <a:custGeom>
            <a:avLst/>
            <a:gdLst>
              <a:gd name="connsiteX0" fmla="*/ 0 w 20219"/>
              <a:gd name="connsiteY0" fmla="*/ 598 h 624"/>
              <a:gd name="connsiteX1" fmla="*/ 3488 w 20219"/>
              <a:gd name="connsiteY1" fmla="*/ 175 h 624"/>
              <a:gd name="connsiteX2" fmla="*/ 8600 w 20219"/>
              <a:gd name="connsiteY2" fmla="*/ 624 h 624"/>
              <a:gd name="connsiteX3" fmla="*/ 13362 w 20219"/>
              <a:gd name="connsiteY3" fmla="*/ 175 h 624"/>
              <a:gd name="connsiteX4" fmla="*/ 17876 w 20219"/>
              <a:gd name="connsiteY4" fmla="*/ 599 h 624"/>
              <a:gd name="connsiteX5" fmla="*/ 20219 w 20219"/>
              <a:gd name="connsiteY5" fmla="*/ 0 h 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19" h="624">
                <a:moveTo>
                  <a:pt x="0" y="598"/>
                </a:moveTo>
                <a:cubicBezTo>
                  <a:pt x="508" y="511"/>
                  <a:pt x="1663" y="180"/>
                  <a:pt x="3488" y="175"/>
                </a:cubicBezTo>
                <a:cubicBezTo>
                  <a:pt x="5313" y="170"/>
                  <a:pt x="6441" y="624"/>
                  <a:pt x="8600" y="624"/>
                </a:cubicBezTo>
                <a:cubicBezTo>
                  <a:pt x="10759" y="624"/>
                  <a:pt x="11522" y="175"/>
                  <a:pt x="13362" y="175"/>
                </a:cubicBezTo>
                <a:cubicBezTo>
                  <a:pt x="15202" y="175"/>
                  <a:pt x="16794" y="604"/>
                  <a:pt x="17876" y="599"/>
                </a:cubicBezTo>
                <a:cubicBezTo>
                  <a:pt x="18958" y="594"/>
                  <a:pt x="20102" y="87"/>
                  <a:pt x="20219" y="0"/>
                </a:cubicBezTo>
              </a:path>
            </a:pathLst>
          </a:custGeom>
          <a:noFill/>
          <a:ln w="38100">
            <a:solidFill>
              <a:srgbClr val="407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4" name="椭圆 3"/>
          <p:cNvSpPr>
            <a:spLocks noChangeAspect="1"/>
          </p:cNvSpPr>
          <p:nvPr/>
        </p:nvSpPr>
        <p:spPr>
          <a:xfrm>
            <a:off x="908685" y="3951605"/>
            <a:ext cx="180000" cy="180000"/>
          </a:xfrm>
          <a:prstGeom prst="ellipse">
            <a:avLst/>
          </a:prstGeom>
          <a:solidFill>
            <a:srgbClr val="40705D"/>
          </a:solidFill>
          <a:ln>
            <a:noFill/>
          </a:ln>
          <a:effectLst>
            <a:outerShdw blurRad="5207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标注 5"/>
          <p:cNvSpPr/>
          <p:nvPr/>
        </p:nvSpPr>
        <p:spPr>
          <a:xfrm>
            <a:off x="3340735" y="2991485"/>
            <a:ext cx="1363980" cy="728980"/>
          </a:xfrm>
          <a:prstGeom prst="wedgeRoundRectCallout">
            <a:avLst/>
          </a:prstGeom>
          <a:solidFill>
            <a:schemeClr val="bg1"/>
          </a:solidFill>
          <a:ln>
            <a:noFill/>
          </a:ln>
          <a:effectLst>
            <a:outerShdw blurRad="317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462655" y="3074670"/>
            <a:ext cx="701040" cy="460375"/>
          </a:xfrm>
          <a:prstGeom prst="rect">
            <a:avLst/>
          </a:prstGeom>
          <a:noFill/>
        </p:spPr>
        <p:txBody>
          <a:bodyPr wrap="none" lIns="0" rtlCol="0">
            <a:spAutoFit/>
          </a:bodyPr>
          <a:p>
            <a:r>
              <a:rPr lang="zh-CN" altLang="en-US" sz="2400" b="1">
                <a:latin typeface="Microsoft JhengHei" panose="020B0604030504040204" charset="-120"/>
                <a:ea typeface="Microsoft JhengHei" panose="020B0604030504040204" charset="-120"/>
                <a:cs typeface="Microsoft JhengHei" panose="020B0604030504040204" charset="-120"/>
              </a:rPr>
              <a:t>城市</a:t>
            </a:r>
            <a:endParaRPr lang="en-US" altLang="zh-CN" sz="2400" b="1">
              <a:latin typeface="Microsoft JhengHei" panose="020B0604030504040204" charset="-120"/>
              <a:ea typeface="Microsoft JhengHei" panose="020B0604030504040204" charset="-120"/>
              <a:cs typeface="Microsoft JhengHei" panose="020B0604030504040204" charset="-120"/>
            </a:endParaRPr>
          </a:p>
        </p:txBody>
      </p:sp>
      <p:cxnSp>
        <p:nvCxnSpPr>
          <p:cNvPr id="22" name="直接连接符 21"/>
          <p:cNvCxnSpPr/>
          <p:nvPr/>
        </p:nvCxnSpPr>
        <p:spPr>
          <a:xfrm flipV="1">
            <a:off x="3462655" y="3503930"/>
            <a:ext cx="9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3"/>
            </p:custDataLst>
          </p:nvPr>
        </p:nvSpPr>
        <p:spPr>
          <a:xfrm>
            <a:off x="3355975" y="4368800"/>
            <a:ext cx="2268220" cy="1733550"/>
          </a:xfrm>
          <a:prstGeom prst="rect">
            <a:avLst/>
          </a:prstGeom>
          <a:noFill/>
        </p:spPr>
        <p:txBody>
          <a:bodyPr wrap="square" rtlCol="0">
            <a:noAutofit/>
          </a:bodyPr>
          <a:p>
            <a:pPr algn="l">
              <a:lnSpc>
                <a:spcPct val="110000"/>
              </a:lnSpc>
            </a:pPr>
            <a:r>
              <a:rPr lang="zh-CN" altLang="en-US" sz="1400" dirty="0">
                <a:solidFill>
                  <a:schemeClr val="tx1">
                    <a:lumMod val="75000"/>
                    <a:lumOff val="25000"/>
                  </a:schemeClr>
                </a:solidFill>
                <a:sym typeface="Arial" panose="020B0604020202020204" pitchFamily="34" charset="0"/>
              </a:rPr>
              <a:t>英国一些城市将温室气体核算视为重要的减排工具，如大伦敦管理局按年编制伦敦地区总体以及下辖33个市区的温室气体核算清单</a:t>
            </a:r>
            <a:endParaRPr lang="zh-CN" altLang="en-US" sz="1400" dirty="0">
              <a:solidFill>
                <a:schemeClr val="tx1">
                  <a:lumMod val="75000"/>
                  <a:lumOff val="25000"/>
                </a:schemeClr>
              </a:solidFill>
              <a:sym typeface="Arial" panose="020B0604020202020204" pitchFamily="34" charset="0"/>
            </a:endParaRPr>
          </a:p>
        </p:txBody>
      </p:sp>
      <p:sp>
        <p:nvSpPr>
          <p:cNvPr id="24" name="椭圆 23"/>
          <p:cNvSpPr>
            <a:spLocks noChangeAspect="1"/>
          </p:cNvSpPr>
          <p:nvPr/>
        </p:nvSpPr>
        <p:spPr>
          <a:xfrm>
            <a:off x="3693795" y="4065905"/>
            <a:ext cx="180000" cy="180000"/>
          </a:xfrm>
          <a:prstGeom prst="ellipse">
            <a:avLst/>
          </a:prstGeom>
          <a:solidFill>
            <a:srgbClr val="40705D"/>
          </a:solidFill>
          <a:ln>
            <a:noFill/>
          </a:ln>
          <a:effectLst>
            <a:outerShdw blurRad="5207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标注 30"/>
          <p:cNvSpPr/>
          <p:nvPr/>
        </p:nvSpPr>
        <p:spPr>
          <a:xfrm>
            <a:off x="6213475" y="2953385"/>
            <a:ext cx="1363980" cy="728980"/>
          </a:xfrm>
          <a:prstGeom prst="wedgeRoundRectCallout">
            <a:avLst/>
          </a:prstGeom>
          <a:solidFill>
            <a:schemeClr val="bg1"/>
          </a:solidFill>
          <a:ln>
            <a:noFill/>
          </a:ln>
          <a:effectLst>
            <a:outerShdw blurRad="317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6335395" y="3036570"/>
            <a:ext cx="701040" cy="460375"/>
          </a:xfrm>
          <a:prstGeom prst="rect">
            <a:avLst/>
          </a:prstGeom>
          <a:noFill/>
        </p:spPr>
        <p:txBody>
          <a:bodyPr wrap="none" lIns="0" rtlCol="0">
            <a:spAutoFit/>
          </a:bodyPr>
          <a:p>
            <a:r>
              <a:rPr lang="zh-CN" altLang="en-US" sz="2400" b="1">
                <a:latin typeface="Microsoft JhengHei" panose="020B0604030504040204" charset="-120"/>
                <a:ea typeface="Microsoft JhengHei" panose="020B0604030504040204" charset="-120"/>
                <a:cs typeface="Microsoft JhengHei" panose="020B0604030504040204" charset="-120"/>
              </a:rPr>
              <a:t>企业</a:t>
            </a:r>
            <a:endParaRPr lang="en-US" altLang="zh-CN" sz="2400" b="1">
              <a:latin typeface="Microsoft JhengHei" panose="020B0604030504040204" charset="-120"/>
              <a:ea typeface="Microsoft JhengHei" panose="020B0604030504040204" charset="-120"/>
              <a:cs typeface="Microsoft JhengHei" panose="020B0604030504040204" charset="-120"/>
            </a:endParaRPr>
          </a:p>
        </p:txBody>
      </p:sp>
      <p:cxnSp>
        <p:nvCxnSpPr>
          <p:cNvPr id="34" name="直接连接符 33"/>
          <p:cNvCxnSpPr/>
          <p:nvPr/>
        </p:nvCxnSpPr>
        <p:spPr>
          <a:xfrm flipV="1">
            <a:off x="6335395" y="3465830"/>
            <a:ext cx="9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4"/>
            </p:custDataLst>
          </p:nvPr>
        </p:nvSpPr>
        <p:spPr>
          <a:xfrm>
            <a:off x="6228715" y="4330700"/>
            <a:ext cx="2361565" cy="2457450"/>
          </a:xfrm>
          <a:prstGeom prst="rect">
            <a:avLst/>
          </a:prstGeom>
          <a:noFill/>
        </p:spPr>
        <p:txBody>
          <a:bodyPr wrap="square" rtlCol="0">
            <a:noAutofit/>
          </a:bodyPr>
          <a:p>
            <a:pPr algn="l">
              <a:lnSpc>
                <a:spcPct val="110000"/>
              </a:lnSpc>
            </a:pPr>
            <a:r>
              <a:rPr lang="zh-CN" altLang="en-US" sz="1400" dirty="0">
                <a:solidFill>
                  <a:schemeClr val="tx1">
                    <a:lumMod val="75000"/>
                    <a:lumOff val="25000"/>
                  </a:schemeClr>
                </a:solidFill>
                <a:sym typeface="Arial" panose="020B0604020202020204" pitchFamily="34" charset="0"/>
              </a:rPr>
              <a:t>英国强制要求每个财年所有上市公司和大型非上市公司需要在董事会报告中披露温室气体排放情况以及可能的影响，有限责任合伙企业需要在年度《能源和碳报告》中披露温室气体排放情况以及可能的影响</a:t>
            </a:r>
            <a:endParaRPr lang="zh-CN" altLang="en-US" sz="1400" dirty="0">
              <a:solidFill>
                <a:schemeClr val="tx1">
                  <a:lumMod val="75000"/>
                  <a:lumOff val="25000"/>
                </a:schemeClr>
              </a:solidFill>
              <a:sym typeface="Arial" panose="020B0604020202020204" pitchFamily="34" charset="0"/>
            </a:endParaRPr>
          </a:p>
        </p:txBody>
      </p:sp>
      <p:sp>
        <p:nvSpPr>
          <p:cNvPr id="36" name="椭圆 35"/>
          <p:cNvSpPr>
            <a:spLocks noChangeAspect="1"/>
          </p:cNvSpPr>
          <p:nvPr/>
        </p:nvSpPr>
        <p:spPr>
          <a:xfrm>
            <a:off x="6566535" y="4027805"/>
            <a:ext cx="180000" cy="180000"/>
          </a:xfrm>
          <a:prstGeom prst="ellipse">
            <a:avLst/>
          </a:prstGeom>
          <a:solidFill>
            <a:srgbClr val="40705D"/>
          </a:solidFill>
          <a:ln>
            <a:noFill/>
          </a:ln>
          <a:effectLst>
            <a:outerShdw blurRad="5207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标注 36"/>
          <p:cNvSpPr/>
          <p:nvPr/>
        </p:nvSpPr>
        <p:spPr>
          <a:xfrm>
            <a:off x="9190355" y="2961005"/>
            <a:ext cx="1363980" cy="728980"/>
          </a:xfrm>
          <a:prstGeom prst="wedgeRoundRectCallout">
            <a:avLst/>
          </a:prstGeom>
          <a:solidFill>
            <a:schemeClr val="bg1"/>
          </a:solidFill>
          <a:ln>
            <a:noFill/>
          </a:ln>
          <a:effectLst>
            <a:outerShdw blurRad="317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9312275" y="3044190"/>
            <a:ext cx="1005840" cy="460375"/>
          </a:xfrm>
          <a:prstGeom prst="rect">
            <a:avLst/>
          </a:prstGeom>
          <a:noFill/>
        </p:spPr>
        <p:txBody>
          <a:bodyPr wrap="none" lIns="0" rtlCol="0">
            <a:spAutoFit/>
          </a:bodyPr>
          <a:p>
            <a:r>
              <a:rPr lang="zh-CN" altLang="en-US" sz="2400" b="1">
                <a:latin typeface="Microsoft JhengHei" panose="020B0604030504040204" charset="-120"/>
                <a:ea typeface="Microsoft JhengHei" panose="020B0604030504040204" charset="-120"/>
                <a:cs typeface="Microsoft JhengHei" panose="020B0604030504040204" charset="-120"/>
              </a:rPr>
              <a:t>新技术</a:t>
            </a:r>
            <a:endParaRPr lang="en-US" altLang="zh-CN" sz="2400" b="1">
              <a:latin typeface="Microsoft JhengHei" panose="020B0604030504040204" charset="-120"/>
              <a:ea typeface="Microsoft JhengHei" panose="020B0604030504040204" charset="-120"/>
              <a:cs typeface="Microsoft JhengHei" panose="020B0604030504040204" charset="-120"/>
            </a:endParaRPr>
          </a:p>
        </p:txBody>
      </p:sp>
      <p:cxnSp>
        <p:nvCxnSpPr>
          <p:cNvPr id="43" name="直接连接符 42"/>
          <p:cNvCxnSpPr/>
          <p:nvPr/>
        </p:nvCxnSpPr>
        <p:spPr>
          <a:xfrm flipV="1">
            <a:off x="9312275" y="3473450"/>
            <a:ext cx="9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custDataLst>
              <p:tags r:id="rId5"/>
            </p:custDataLst>
          </p:nvPr>
        </p:nvSpPr>
        <p:spPr>
          <a:xfrm>
            <a:off x="9205595" y="4338320"/>
            <a:ext cx="2268220" cy="1733550"/>
          </a:xfrm>
          <a:prstGeom prst="rect">
            <a:avLst/>
          </a:prstGeom>
          <a:noFill/>
        </p:spPr>
        <p:txBody>
          <a:bodyPr wrap="square" rtlCol="0">
            <a:noAutofit/>
          </a:bodyPr>
          <a:p>
            <a:pPr algn="l">
              <a:lnSpc>
                <a:spcPct val="110000"/>
              </a:lnSpc>
            </a:pPr>
            <a:r>
              <a:rPr lang="zh-CN" altLang="en-US" sz="1400" dirty="0">
                <a:solidFill>
                  <a:schemeClr val="tx1">
                    <a:lumMod val="75000"/>
                    <a:lumOff val="25000"/>
                  </a:schemeClr>
                </a:solidFill>
                <a:sym typeface="Arial" panose="020B0604020202020204" pitchFamily="34" charset="0"/>
              </a:rPr>
              <a:t>建立常态化的数据搜集体</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系，基于已有数据和辅助模型，专门开发了针对地方当局的能源数据库，建</a:t>
            </a:r>
            <a:endParaRPr lang="zh-CN" altLang="en-US" sz="1400" dirty="0">
              <a:solidFill>
                <a:schemeClr val="tx1">
                  <a:lumMod val="75000"/>
                  <a:lumOff val="25000"/>
                </a:schemeClr>
              </a:solidFill>
              <a:sym typeface="Arial" panose="020B0604020202020204" pitchFamily="34" charset="0"/>
            </a:endParaRPr>
          </a:p>
          <a:p>
            <a:pPr algn="l">
              <a:lnSpc>
                <a:spcPct val="110000"/>
              </a:lnSpc>
            </a:pPr>
            <a:r>
              <a:rPr lang="zh-CN" altLang="en-US" sz="1400" dirty="0">
                <a:solidFill>
                  <a:schemeClr val="tx1">
                    <a:lumMod val="75000"/>
                    <a:lumOff val="25000"/>
                  </a:schemeClr>
                </a:solidFill>
                <a:sym typeface="Arial" panose="020B0604020202020204" pitchFamily="34" charset="0"/>
              </a:rPr>
              <a:t>立了与气候变化相关的排放源监测网络</a:t>
            </a:r>
            <a:endParaRPr lang="zh-CN" altLang="en-US" sz="1400" dirty="0">
              <a:solidFill>
                <a:schemeClr val="tx1">
                  <a:lumMod val="75000"/>
                  <a:lumOff val="25000"/>
                </a:schemeClr>
              </a:solidFill>
              <a:sym typeface="Arial" panose="020B0604020202020204" pitchFamily="34" charset="0"/>
            </a:endParaRPr>
          </a:p>
        </p:txBody>
      </p:sp>
      <p:sp>
        <p:nvSpPr>
          <p:cNvPr id="49" name="椭圆 48"/>
          <p:cNvSpPr>
            <a:spLocks noChangeAspect="1"/>
          </p:cNvSpPr>
          <p:nvPr/>
        </p:nvSpPr>
        <p:spPr>
          <a:xfrm>
            <a:off x="9543415" y="4035425"/>
            <a:ext cx="180000" cy="180000"/>
          </a:xfrm>
          <a:prstGeom prst="ellipse">
            <a:avLst/>
          </a:prstGeom>
          <a:solidFill>
            <a:srgbClr val="40705D"/>
          </a:solidFill>
          <a:ln>
            <a:noFill/>
          </a:ln>
          <a:effectLst>
            <a:outerShdw blurRad="5207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同侧圆角矩形 25"/>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7" name="灯片编号占位符 26"/>
          <p:cNvSpPr>
            <a:spLocks noGrp="1"/>
          </p:cNvSpPr>
          <p:nvPr>
            <p:ph type="sldNum" sz="quarter" idx="4"/>
          </p:nvPr>
        </p:nvSpPr>
        <p:spPr>
          <a:xfrm>
            <a:off x="11629602" y="6179185"/>
            <a:ext cx="354366"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48" name="文本框 47"/>
          <p:cNvSpPr txBox="1"/>
          <p:nvPr/>
        </p:nvSpPr>
        <p:spPr>
          <a:xfrm>
            <a:off x="620395" y="1039495"/>
            <a:ext cx="980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英国</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50" name="文本框 49"/>
          <p:cNvSpPr txBox="1"/>
          <p:nvPr>
            <p:custDataLst>
              <p:tags r:id="rId6"/>
            </p:custDataLst>
          </p:nvPr>
        </p:nvSpPr>
        <p:spPr>
          <a:xfrm>
            <a:off x="620395" y="158496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Britain</a:t>
            </a:r>
            <a:endParaRPr lang="zh-CN" altLang="en-US" sz="2000" dirty="0">
              <a:solidFill>
                <a:schemeClr val="tx1">
                  <a:lumMod val="65000"/>
                  <a:lumOff val="35000"/>
                </a:schemeClr>
              </a:solidFill>
              <a:sym typeface="Arial" panose="020B0604020202020204" pitchFamily="34" charset="0"/>
            </a:endParaRPr>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8" grpId="0"/>
      <p:bldP spid="11" grpId="0"/>
      <p:bldP spid="4" grpId="0" bldLvl="0" animBg="1"/>
      <p:bldP spid="6" grpId="0" bldLvl="0" animBg="1"/>
      <p:bldP spid="7" grpId="0"/>
      <p:bldP spid="23" grpId="0"/>
      <p:bldP spid="24" grpId="0" bldLvl="0" animBg="1"/>
      <p:bldP spid="31" grpId="0" bldLvl="0" animBg="1"/>
      <p:bldP spid="33" grpId="0"/>
      <p:bldP spid="35" grpId="0"/>
      <p:bldP spid="36" grpId="0" bldLvl="0" animBg="1"/>
      <p:bldP spid="37" grpId="0" bldLvl="0" animBg="1"/>
      <p:bldP spid="42" grpId="0"/>
      <p:bldP spid="44" grpId="0"/>
      <p:bldP spid="4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
          <p:cNvSpPr/>
          <p:nvPr/>
        </p:nvSpPr>
        <p:spPr>
          <a:xfrm>
            <a:off x="1287780" y="4259580"/>
            <a:ext cx="269240" cy="1750060"/>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3" name="同侧圆角矩形 32"/>
          <p:cNvSpPr/>
          <p:nvPr/>
        </p:nvSpPr>
        <p:spPr>
          <a:xfrm>
            <a:off x="3091815" y="4556760"/>
            <a:ext cx="269240" cy="1452880"/>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4" name="同侧圆角矩形 33"/>
          <p:cNvSpPr/>
          <p:nvPr/>
        </p:nvSpPr>
        <p:spPr>
          <a:xfrm>
            <a:off x="4895850" y="3921760"/>
            <a:ext cx="269240" cy="2087880"/>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5" name="同侧圆角矩形 34"/>
          <p:cNvSpPr/>
          <p:nvPr/>
        </p:nvSpPr>
        <p:spPr>
          <a:xfrm>
            <a:off x="6699885" y="3293110"/>
            <a:ext cx="269240" cy="2716530"/>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6" name="同侧圆角矩形 35"/>
          <p:cNvSpPr/>
          <p:nvPr/>
        </p:nvSpPr>
        <p:spPr>
          <a:xfrm>
            <a:off x="8503920" y="4527550"/>
            <a:ext cx="269240" cy="1482090"/>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7" name="同侧圆角矩形 36"/>
          <p:cNvSpPr/>
          <p:nvPr/>
        </p:nvSpPr>
        <p:spPr>
          <a:xfrm>
            <a:off x="10307955" y="3532505"/>
            <a:ext cx="269240" cy="2477135"/>
          </a:xfrm>
          <a:prstGeom prst="round2SameRect">
            <a:avLst/>
          </a:prstGeom>
          <a:gradFill>
            <a:gsLst>
              <a:gs pos="47000">
                <a:srgbClr val="72A18D"/>
              </a:gs>
              <a:gs pos="100000">
                <a:srgbClr val="BEE2D6"/>
              </a:gs>
            </a:gsLst>
            <a:lin ang="5400000" scaled="0"/>
          </a:gradFill>
          <a:ln>
            <a:noFill/>
          </a:ln>
          <a:effectLst>
            <a:outerShdw blurRad="1270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cxnSp>
        <p:nvCxnSpPr>
          <p:cNvPr id="12" name="直接连接符 11"/>
          <p:cNvCxnSpPr/>
          <p:nvPr/>
        </p:nvCxnSpPr>
        <p:spPr>
          <a:xfrm>
            <a:off x="1403350" y="3996690"/>
            <a:ext cx="1814195" cy="342265"/>
          </a:xfrm>
          <a:prstGeom prst="line">
            <a:avLst/>
          </a:prstGeom>
          <a:ln w="25400">
            <a:solidFill>
              <a:srgbClr val="40705D"/>
            </a:solidFill>
            <a:headEnd type="oval"/>
            <a:tailEnd type="oval"/>
          </a:ln>
          <a:effectLst>
            <a:outerShdw blurRad="50800" dist="50800" dir="20580000" algn="ctr" rotWithShape="0">
              <a:srgbClr val="000000">
                <a:alpha val="43000"/>
              </a:srgbClr>
            </a:outerShdw>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3217545" y="3678555"/>
            <a:ext cx="1784350" cy="660400"/>
          </a:xfrm>
          <a:prstGeom prst="line">
            <a:avLst/>
          </a:prstGeom>
          <a:ln w="25400">
            <a:solidFill>
              <a:srgbClr val="40705D"/>
            </a:solidFill>
            <a:headEnd type="oval"/>
            <a:tailEnd type="oval"/>
          </a:ln>
          <a:effectLst>
            <a:outerShdw blurRad="50800" dist="50800" dir="20580000" algn="ctr" rotWithShape="0">
              <a:srgbClr val="000000">
                <a:alpha val="43000"/>
              </a:srgb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001895" y="3055620"/>
            <a:ext cx="1798320" cy="622935"/>
          </a:xfrm>
          <a:prstGeom prst="line">
            <a:avLst/>
          </a:prstGeom>
          <a:ln w="25400">
            <a:solidFill>
              <a:srgbClr val="40705D"/>
            </a:solidFill>
            <a:headEnd type="oval"/>
            <a:tailEnd type="oval"/>
          </a:ln>
          <a:effectLst>
            <a:outerShdw blurRad="50800" dist="50800" dir="20580000" algn="ctr" rotWithShape="0">
              <a:srgbClr val="000000">
                <a:alpha val="43000"/>
              </a:srgb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797675" y="3049270"/>
            <a:ext cx="1817370" cy="1210310"/>
          </a:xfrm>
          <a:prstGeom prst="line">
            <a:avLst/>
          </a:prstGeom>
          <a:ln w="25400">
            <a:solidFill>
              <a:srgbClr val="40705D"/>
            </a:solidFill>
            <a:headEnd type="oval"/>
            <a:tailEnd type="oval"/>
          </a:ln>
          <a:effectLst>
            <a:outerShdw blurRad="50800" dist="50800" dir="20580000" algn="ctr" rotWithShape="0">
              <a:srgbClr val="000000">
                <a:alpha val="43000"/>
              </a:srgbClr>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8615045" y="3288665"/>
            <a:ext cx="1868805" cy="970915"/>
          </a:xfrm>
          <a:prstGeom prst="line">
            <a:avLst/>
          </a:prstGeom>
          <a:ln w="25400">
            <a:solidFill>
              <a:srgbClr val="40705D"/>
            </a:solidFill>
            <a:headEnd type="oval"/>
            <a:tailEnd type="oval"/>
          </a:ln>
          <a:effectLst>
            <a:outerShdw blurRad="50800" dist="50800" dir="20580000" algn="ctr" rotWithShape="0">
              <a:srgbClr val="000000">
                <a:alpha val="43000"/>
              </a:srgbClr>
            </a:outerShdw>
          </a:effectLst>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131820" y="4241165"/>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latin typeface="Microsoft JhengHei" panose="020B0604030504040204" charset="-120"/>
              <a:ea typeface="Microsoft JhengHei" panose="020B0604030504040204" charset="-120"/>
            </a:endParaRPr>
          </a:p>
        </p:txBody>
      </p:sp>
      <p:sp>
        <p:nvSpPr>
          <p:cNvPr id="23" name="椭圆 22"/>
          <p:cNvSpPr/>
          <p:nvPr/>
        </p:nvSpPr>
        <p:spPr>
          <a:xfrm>
            <a:off x="4914265" y="3582035"/>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7" name="椭圆 6"/>
          <p:cNvSpPr/>
          <p:nvPr/>
        </p:nvSpPr>
        <p:spPr>
          <a:xfrm>
            <a:off x="6711950" y="2961640"/>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5" name="椭圆 4"/>
          <p:cNvSpPr/>
          <p:nvPr/>
        </p:nvSpPr>
        <p:spPr>
          <a:xfrm>
            <a:off x="10398125" y="3197860"/>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98" name="文本框 97"/>
          <p:cNvSpPr txBox="1"/>
          <p:nvPr>
            <p:custDataLst>
              <p:tags r:id="rId1"/>
            </p:custDataLst>
          </p:nvPr>
        </p:nvSpPr>
        <p:spPr>
          <a:xfrm>
            <a:off x="2510790" y="3377565"/>
            <a:ext cx="1896745" cy="1043305"/>
          </a:xfrm>
          <a:prstGeom prst="rect">
            <a:avLst/>
          </a:prstGeom>
          <a:noFill/>
        </p:spPr>
        <p:txBody>
          <a:bodyPr wrap="square" tIns="0" bIns="0" rtlCol="0"/>
          <a:p>
            <a:pPr algn="l">
              <a:lnSpc>
                <a:spcPct val="110000"/>
              </a:lnSpc>
            </a:pPr>
            <a:r>
              <a:rPr lang="zh-CN" altLang="en-US" sz="1600" b="1">
                <a:solidFill>
                  <a:schemeClr val="tx1"/>
                </a:solidFill>
                <a:latin typeface="Microsoft JhengHei" panose="020B0604030504040204" charset="-120"/>
                <a:ea typeface="Microsoft JhengHei" panose="020B0604030504040204" charset="-120"/>
              </a:rPr>
              <a:t>《温室气体核算体系：企业核算与报告标准》</a:t>
            </a:r>
            <a:endParaRPr lang="zh-CN" altLang="en-US" sz="1600" b="1">
              <a:solidFill>
                <a:schemeClr val="tx1"/>
              </a:solidFill>
              <a:latin typeface="Microsoft JhengHei" panose="020B0604030504040204" charset="-120"/>
              <a:ea typeface="Microsoft JhengHei" panose="020B0604030504040204" charset="-120"/>
            </a:endParaRPr>
          </a:p>
        </p:txBody>
      </p:sp>
      <p:sp>
        <p:nvSpPr>
          <p:cNvPr id="11" name="文本框 10"/>
          <p:cNvSpPr txBox="1"/>
          <p:nvPr>
            <p:custDataLst>
              <p:tags r:id="rId2"/>
            </p:custDataLst>
          </p:nvPr>
        </p:nvSpPr>
        <p:spPr>
          <a:xfrm>
            <a:off x="4251960" y="2632075"/>
            <a:ext cx="1771015" cy="509270"/>
          </a:xfrm>
          <a:prstGeom prst="rect">
            <a:avLst/>
          </a:prstGeom>
          <a:noFill/>
        </p:spPr>
        <p:txBody>
          <a:bodyPr wrap="square" tIns="0" bIns="0" rtlCol="0"/>
          <a:p>
            <a:pPr algn="l">
              <a:lnSpc>
                <a:spcPct val="110000"/>
              </a:lnSpc>
            </a:pPr>
            <a:r>
              <a:rPr lang="zh-CN" altLang="en-US" sz="1600" b="1">
                <a:solidFill>
                  <a:schemeClr val="tx1"/>
                </a:solidFill>
                <a:latin typeface="Microsoft JhengHei" panose="020B0604030504040204" charset="-120"/>
                <a:ea typeface="Microsoft JhengHei" panose="020B0604030504040204" charset="-120"/>
              </a:rPr>
              <a:t>《关于企业报告温室气体的排放因子指南》</a:t>
            </a:r>
            <a:endParaRPr lang="zh-CN" altLang="en-US" sz="1600" b="1">
              <a:solidFill>
                <a:schemeClr val="tx1"/>
              </a:solidFill>
              <a:latin typeface="Microsoft JhengHei" panose="020B0604030504040204" charset="-120"/>
              <a:ea typeface="Microsoft JhengHei" panose="020B0604030504040204" charset="-120"/>
            </a:endParaRPr>
          </a:p>
        </p:txBody>
      </p:sp>
      <p:sp>
        <p:nvSpPr>
          <p:cNvPr id="14" name="文本框 13"/>
          <p:cNvSpPr txBox="1"/>
          <p:nvPr>
            <p:custDataLst>
              <p:tags r:id="rId3"/>
            </p:custDataLst>
          </p:nvPr>
        </p:nvSpPr>
        <p:spPr>
          <a:xfrm>
            <a:off x="5939155" y="2057400"/>
            <a:ext cx="1848485" cy="1195070"/>
          </a:xfrm>
          <a:prstGeom prst="rect">
            <a:avLst/>
          </a:prstGeom>
          <a:noFill/>
        </p:spPr>
        <p:txBody>
          <a:bodyPr wrap="square" tIns="0" bIns="0" rtlCol="0"/>
          <a:p>
            <a:pPr algn="l">
              <a:lnSpc>
                <a:spcPct val="110000"/>
              </a:lnSpc>
            </a:pPr>
            <a:r>
              <a:rPr lang="zh-CN" altLang="en-US" sz="1600" b="1">
                <a:solidFill>
                  <a:schemeClr val="tx1"/>
                </a:solidFill>
                <a:latin typeface="Microsoft JhengHei" panose="020B0604030504040204" charset="-120"/>
                <a:ea typeface="Microsoft JhengHei" panose="020B0604030504040204" charset="-120"/>
              </a:rPr>
              <a:t>《环境报告指南：包括简化的能源和碳报告指南》</a:t>
            </a:r>
            <a:endParaRPr lang="zh-CN" altLang="en-US" sz="1600" b="1">
              <a:solidFill>
                <a:schemeClr val="tx1"/>
              </a:solidFill>
              <a:latin typeface="Microsoft JhengHei" panose="020B0604030504040204" charset="-120"/>
              <a:ea typeface="Microsoft JhengHei" panose="020B0604030504040204" charset="-120"/>
            </a:endParaRPr>
          </a:p>
        </p:txBody>
      </p:sp>
      <p:sp>
        <p:nvSpPr>
          <p:cNvPr id="30" name="文本框 29"/>
          <p:cNvSpPr txBox="1"/>
          <p:nvPr>
            <p:custDataLst>
              <p:tags r:id="rId4"/>
            </p:custDataLst>
          </p:nvPr>
        </p:nvSpPr>
        <p:spPr>
          <a:xfrm>
            <a:off x="7787640" y="3402330"/>
            <a:ext cx="1771015" cy="509270"/>
          </a:xfrm>
          <a:prstGeom prst="rect">
            <a:avLst/>
          </a:prstGeom>
          <a:noFill/>
        </p:spPr>
        <p:txBody>
          <a:bodyPr wrap="square" tIns="0" bIns="0" rtlCol="0"/>
          <a:p>
            <a:pPr algn="ctr">
              <a:lnSpc>
                <a:spcPct val="110000"/>
              </a:lnSpc>
            </a:pPr>
            <a:r>
              <a:rPr lang="zh-CN" altLang="en-US" sz="1600" b="1">
                <a:solidFill>
                  <a:schemeClr val="tx1"/>
                </a:solidFill>
                <a:latin typeface="Microsoft JhengHei" panose="020B0604030504040204" charset="-120"/>
                <a:ea typeface="Microsoft JhengHei" panose="020B0604030504040204" charset="-120"/>
              </a:rPr>
              <a:t>《气候变化法案》修订案</a:t>
            </a:r>
            <a:endParaRPr lang="zh-CN" altLang="en-US" sz="1600" b="1">
              <a:solidFill>
                <a:schemeClr val="tx1"/>
              </a:solidFill>
              <a:latin typeface="Microsoft JhengHei" panose="020B0604030504040204" charset="-120"/>
              <a:ea typeface="Microsoft JhengHei" panose="020B0604030504040204" charset="-120"/>
            </a:endParaRPr>
          </a:p>
        </p:txBody>
      </p:sp>
      <p:sp>
        <p:nvSpPr>
          <p:cNvPr id="16" name="文本框 15"/>
          <p:cNvSpPr txBox="1"/>
          <p:nvPr>
            <p:custDataLst>
              <p:tags r:id="rId5"/>
            </p:custDataLst>
          </p:nvPr>
        </p:nvSpPr>
        <p:spPr>
          <a:xfrm>
            <a:off x="9616440" y="2477135"/>
            <a:ext cx="1771015" cy="509270"/>
          </a:xfrm>
          <a:prstGeom prst="rect">
            <a:avLst/>
          </a:prstGeom>
          <a:noFill/>
        </p:spPr>
        <p:txBody>
          <a:bodyPr wrap="square" tIns="0" bIns="0" rtlCol="0"/>
          <a:p>
            <a:pPr algn="ctr">
              <a:lnSpc>
                <a:spcPct val="110000"/>
              </a:lnSpc>
            </a:pPr>
            <a:r>
              <a:rPr lang="zh-CN" altLang="en-US" sz="1600" b="1">
                <a:solidFill>
                  <a:schemeClr val="tx1"/>
                </a:solidFill>
                <a:latin typeface="Microsoft JhengHei" panose="020B0604030504040204" charset="-120"/>
                <a:ea typeface="Microsoft JhengHei" panose="020B0604030504040204" charset="-120"/>
              </a:rPr>
              <a:t>《绿色工业革命十点计划》</a:t>
            </a:r>
            <a:endParaRPr lang="zh-CN" altLang="en-US" sz="1600" b="1">
              <a:solidFill>
                <a:schemeClr val="tx1"/>
              </a:solidFill>
              <a:latin typeface="Microsoft JhengHei" panose="020B0604030504040204" charset="-120"/>
              <a:ea typeface="Microsoft JhengHei" panose="020B0604030504040204" charset="-120"/>
            </a:endParaRPr>
          </a:p>
        </p:txBody>
      </p:sp>
      <p:sp>
        <p:nvSpPr>
          <p:cNvPr id="38" name="椭圆 37"/>
          <p:cNvSpPr/>
          <p:nvPr/>
        </p:nvSpPr>
        <p:spPr>
          <a:xfrm>
            <a:off x="8523605" y="4168140"/>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p:nvSpPr>
          <p:cNvPr id="39" name="文本框 38"/>
          <p:cNvSpPr txBox="1"/>
          <p:nvPr>
            <p:custDataLst>
              <p:tags r:id="rId6"/>
            </p:custDataLst>
          </p:nvPr>
        </p:nvSpPr>
        <p:spPr>
          <a:xfrm>
            <a:off x="344170" y="2944495"/>
            <a:ext cx="2484755" cy="787400"/>
          </a:xfrm>
          <a:prstGeom prst="rect">
            <a:avLst/>
          </a:prstGeom>
          <a:noFill/>
        </p:spPr>
        <p:txBody>
          <a:bodyPr wrap="square" tIns="0" bIns="0" rtlCol="0"/>
          <a:p>
            <a:pPr algn="l">
              <a:lnSpc>
                <a:spcPct val="110000"/>
              </a:lnSpc>
            </a:pPr>
            <a:r>
              <a:rPr lang="zh-CN" altLang="en-US" sz="1600" b="1">
                <a:solidFill>
                  <a:schemeClr val="tx1"/>
                </a:solidFill>
                <a:latin typeface="Microsoft JhengHei" panose="020B0604030504040204" charset="-120"/>
                <a:ea typeface="Microsoft JhengHei" panose="020B0604030504040204" charset="-120"/>
              </a:rPr>
              <a:t>《PAS 2050:2008商品和服务在生命周期内的温室气体排放评价规范》</a:t>
            </a:r>
            <a:endParaRPr lang="zh-CN" altLang="en-US" sz="1600" b="1">
              <a:solidFill>
                <a:schemeClr val="tx1"/>
              </a:solidFill>
              <a:latin typeface="Microsoft JhengHei" panose="020B0604030504040204" charset="-120"/>
              <a:ea typeface="Microsoft JhengHei" panose="020B0604030504040204" charset="-120"/>
            </a:endParaRPr>
          </a:p>
        </p:txBody>
      </p:sp>
      <p:sp>
        <p:nvSpPr>
          <p:cNvPr id="40" name="椭圆 39"/>
          <p:cNvSpPr/>
          <p:nvPr/>
        </p:nvSpPr>
        <p:spPr>
          <a:xfrm>
            <a:off x="1325880" y="3905885"/>
            <a:ext cx="180000" cy="180000"/>
          </a:xfrm>
          <a:prstGeom prst="ellipse">
            <a:avLst/>
          </a:prstGeom>
          <a:noFill/>
          <a:ln w="25400">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b="1">
              <a:solidFill>
                <a:schemeClr val="tx1"/>
              </a:solidFill>
              <a:latin typeface="Microsoft JhengHei" panose="020B0604030504040204" charset="-120"/>
              <a:ea typeface="Microsoft JhengHei" panose="020B0604030504040204" charset="-120"/>
              <a:sym typeface="+mn-ea"/>
            </a:endParaRPr>
          </a:p>
        </p:txBody>
      </p:sp>
      <p:sp useBgFill="1">
        <p:nvSpPr>
          <p:cNvPr id="50" name="矩形 49"/>
          <p:cNvSpPr/>
          <p:nvPr/>
        </p:nvSpPr>
        <p:spPr>
          <a:xfrm>
            <a:off x="0" y="5969635"/>
            <a:ext cx="12192000" cy="888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直接连接符 31"/>
          <p:cNvCxnSpPr/>
          <p:nvPr/>
        </p:nvCxnSpPr>
        <p:spPr>
          <a:xfrm flipV="1">
            <a:off x="694055" y="6050280"/>
            <a:ext cx="10800000" cy="0"/>
          </a:xfrm>
          <a:prstGeom prst="line">
            <a:avLst/>
          </a:prstGeom>
          <a:ln>
            <a:solidFill>
              <a:srgbClr val="40705D"/>
            </a:solidFill>
            <a:headEnd type="oval"/>
            <a:tailEnd type="triangle"/>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等腰三角形 40"/>
          <p:cNvSpPr>
            <a:spLocks noChangeAspect="1"/>
          </p:cNvSpPr>
          <p:nvPr/>
        </p:nvSpPr>
        <p:spPr>
          <a:xfrm rot="5400000">
            <a:off x="11398250" y="5960745"/>
            <a:ext cx="209000" cy="180000"/>
          </a:xfrm>
          <a:prstGeom prst="triangle">
            <a:avLst/>
          </a:prstGeom>
          <a:solidFill>
            <a:srgbClr val="40705D"/>
          </a:solidFill>
          <a:ln>
            <a:solidFill>
              <a:srgbClr val="40705D"/>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latin typeface="Microsoft JhengHei" panose="020B0604030504040204" charset="-120"/>
              <a:ea typeface="Microsoft JhengHei" panose="020B0604030504040204" charset="-120"/>
            </a:endParaRPr>
          </a:p>
        </p:txBody>
      </p:sp>
      <p:sp>
        <p:nvSpPr>
          <p:cNvPr id="42" name="文本框 41"/>
          <p:cNvSpPr txBox="1"/>
          <p:nvPr/>
        </p:nvSpPr>
        <p:spPr>
          <a:xfrm>
            <a:off x="1092835"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2008</a:t>
            </a:r>
            <a:endParaRPr lang="en-US" altLang="zh-CN" b="1">
              <a:solidFill>
                <a:schemeClr val="tx1"/>
              </a:solidFill>
              <a:latin typeface="Microsoft JhengHei" panose="020B0604030504040204" charset="-120"/>
              <a:ea typeface="Microsoft JhengHei" panose="020B0604030504040204" charset="-120"/>
            </a:endParaRPr>
          </a:p>
        </p:txBody>
      </p:sp>
      <p:sp>
        <p:nvSpPr>
          <p:cNvPr id="45" name="文本框 44"/>
          <p:cNvSpPr txBox="1"/>
          <p:nvPr/>
        </p:nvSpPr>
        <p:spPr>
          <a:xfrm>
            <a:off x="2898775"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2011</a:t>
            </a:r>
            <a:endParaRPr lang="en-US" altLang="zh-CN" b="1">
              <a:solidFill>
                <a:schemeClr val="tx1"/>
              </a:solidFill>
              <a:latin typeface="Microsoft JhengHei" panose="020B0604030504040204" charset="-120"/>
              <a:ea typeface="Microsoft JhengHei" panose="020B0604030504040204" charset="-120"/>
            </a:endParaRPr>
          </a:p>
        </p:txBody>
      </p:sp>
      <p:sp>
        <p:nvSpPr>
          <p:cNvPr id="46" name="文本框 45"/>
          <p:cNvSpPr txBox="1"/>
          <p:nvPr/>
        </p:nvSpPr>
        <p:spPr>
          <a:xfrm>
            <a:off x="4678680"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2012</a:t>
            </a:r>
            <a:endParaRPr lang="en-US" altLang="zh-CN" b="1">
              <a:solidFill>
                <a:schemeClr val="tx1"/>
              </a:solidFill>
              <a:latin typeface="Microsoft JhengHei" panose="020B0604030504040204" charset="-120"/>
              <a:ea typeface="Microsoft JhengHei" panose="020B0604030504040204" charset="-120"/>
            </a:endParaRPr>
          </a:p>
        </p:txBody>
      </p:sp>
      <p:sp>
        <p:nvSpPr>
          <p:cNvPr id="47" name="文本框 46"/>
          <p:cNvSpPr txBox="1"/>
          <p:nvPr/>
        </p:nvSpPr>
        <p:spPr>
          <a:xfrm>
            <a:off x="6484620"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2013</a:t>
            </a:r>
            <a:endParaRPr lang="en-US" altLang="zh-CN" b="1">
              <a:solidFill>
                <a:schemeClr val="tx1"/>
              </a:solidFill>
              <a:latin typeface="Microsoft JhengHei" panose="020B0604030504040204" charset="-120"/>
              <a:ea typeface="Microsoft JhengHei" panose="020B0604030504040204" charset="-120"/>
            </a:endParaRPr>
          </a:p>
        </p:txBody>
      </p:sp>
      <p:sp>
        <p:nvSpPr>
          <p:cNvPr id="48" name="文本框 47"/>
          <p:cNvSpPr txBox="1"/>
          <p:nvPr/>
        </p:nvSpPr>
        <p:spPr>
          <a:xfrm>
            <a:off x="8314055"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2019</a:t>
            </a:r>
            <a:endParaRPr lang="en-US" altLang="zh-CN" b="1">
              <a:solidFill>
                <a:schemeClr val="tx1"/>
              </a:solidFill>
              <a:latin typeface="Microsoft JhengHei" panose="020B0604030504040204" charset="-120"/>
              <a:ea typeface="Microsoft JhengHei" panose="020B0604030504040204" charset="-120"/>
            </a:endParaRPr>
          </a:p>
        </p:txBody>
      </p:sp>
      <p:sp>
        <p:nvSpPr>
          <p:cNvPr id="49" name="文本框 48"/>
          <p:cNvSpPr txBox="1"/>
          <p:nvPr/>
        </p:nvSpPr>
        <p:spPr>
          <a:xfrm>
            <a:off x="10119995" y="6050280"/>
            <a:ext cx="726440" cy="368300"/>
          </a:xfrm>
          <a:prstGeom prst="rect">
            <a:avLst/>
          </a:prstGeom>
          <a:noFill/>
        </p:spPr>
        <p:txBody>
          <a:bodyPr wrap="none" rtlCol="0">
            <a:spAutoFit/>
          </a:bodyPr>
          <a:p>
            <a:r>
              <a:rPr lang="en-US" altLang="zh-CN" b="1">
                <a:solidFill>
                  <a:schemeClr val="tx1"/>
                </a:solidFill>
                <a:latin typeface="Microsoft JhengHei" panose="020B0604030504040204" charset="-120"/>
                <a:ea typeface="Microsoft JhengHei" panose="020B0604030504040204" charset="-120"/>
              </a:rPr>
              <a:t>2020</a:t>
            </a:r>
            <a:endParaRPr lang="en-US" altLang="zh-CN" b="1">
              <a:solidFill>
                <a:schemeClr val="tx1"/>
              </a:solidFill>
              <a:latin typeface="Microsoft JhengHei" panose="020B0604030504040204" charset="-120"/>
              <a:ea typeface="Microsoft JhengHei" panose="020B0604030504040204" charset="-120"/>
            </a:endParaRPr>
          </a:p>
        </p:txBody>
      </p:sp>
      <p:sp>
        <p:nvSpPr>
          <p:cNvPr id="25" name="同侧圆角矩形 24"/>
          <p:cNvSpPr/>
          <p:nvPr/>
        </p:nvSpPr>
        <p:spPr>
          <a:xfrm rot="16200000">
            <a:off x="11616055" y="5982335"/>
            <a:ext cx="404495" cy="750570"/>
          </a:xfrm>
          <a:prstGeom prst="round2SameRect">
            <a:avLst>
              <a:gd name="adj1" fmla="val 50000"/>
              <a:gd name="adj2" fmla="val 0"/>
            </a:avLst>
          </a:prstGeom>
          <a:gradFill>
            <a:gsLst>
              <a:gs pos="0">
                <a:srgbClr val="AED3C5"/>
              </a:gs>
              <a:gs pos="100000">
                <a:srgbClr val="AED3C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4"/>
          </p:nvPr>
        </p:nvSpPr>
        <p:spPr>
          <a:xfrm>
            <a:off x="11629602" y="6179185"/>
            <a:ext cx="354366" cy="365125"/>
          </a:xfrm>
        </p:spPr>
        <p:txBody>
          <a:bodyPr vert="horz" lIns="91440" tIns="45720" rIns="91440" bIns="45720" rtlCol="0" anchor="ctr">
            <a:normAutofit fontScale="90000"/>
          </a:bodyPr>
          <a:p>
            <a:pPr lvl="0" algn="r">
              <a:buClrTx/>
              <a:buSzTx/>
              <a:buFontTx/>
            </a:pPr>
            <a:fld id="{9A0DB2DC-4C9A-4742-B13C-FB6460FD3503}" type="slidenum">
              <a:rPr lang="zh-CN" altLang="en-US" sz="1800" smtClean="0">
                <a:solidFill>
                  <a:schemeClr val="tx1"/>
                </a:solidFill>
                <a:effectLst/>
                <a:latin typeface="微软雅黑" panose="020B0503020204020204" pitchFamily="34" charset="-122"/>
                <a:sym typeface="+mn-ea"/>
              </a:rPr>
            </a:fld>
            <a:endParaRPr lang="zh-CN" altLang="en-US" sz="1800" smtClean="0">
              <a:solidFill>
                <a:schemeClr val="tx1"/>
              </a:solidFill>
              <a:effectLst/>
              <a:latin typeface="微软雅黑" panose="020B0503020204020204" pitchFamily="34" charset="-122"/>
              <a:sym typeface="+mn-ea"/>
            </a:endParaRPr>
          </a:p>
        </p:txBody>
      </p:sp>
      <p:sp>
        <p:nvSpPr>
          <p:cNvPr id="27" name="文本框 26"/>
          <p:cNvSpPr txBox="1"/>
          <p:nvPr/>
        </p:nvSpPr>
        <p:spPr>
          <a:xfrm>
            <a:off x="620395" y="666115"/>
            <a:ext cx="1869440" cy="583565"/>
          </a:xfrm>
          <a:prstGeom prst="rect">
            <a:avLst/>
          </a:prstGeom>
          <a:noFill/>
        </p:spPr>
        <p:txBody>
          <a:bodyPr wrap="none" lIns="0" rtlCol="0">
            <a:spAutoFit/>
          </a:bodyPr>
          <a:p>
            <a:pPr lvl="0" algn="l">
              <a:buClrTx/>
              <a:buSzTx/>
              <a:buFontTx/>
            </a:pPr>
            <a:r>
              <a:rPr lang="zh-CN" altLang="en-US" sz="3200" b="1" spc="300">
                <a:solidFill>
                  <a:schemeClr val="tx1"/>
                </a:solidFill>
                <a:uFillTx/>
                <a:latin typeface="Microsoft JhengHei" panose="020B0604030504040204" charset="-120"/>
                <a:ea typeface="Microsoft JhengHei" panose="020B0604030504040204" charset="-120"/>
                <a:sym typeface="+mn-ea"/>
              </a:rPr>
              <a:t>环保法规</a:t>
            </a:r>
            <a:endParaRPr lang="zh-CN" altLang="en-US" sz="3200" b="1" spc="300">
              <a:solidFill>
                <a:schemeClr val="tx1"/>
              </a:solidFill>
              <a:uFillTx/>
              <a:latin typeface="Microsoft JhengHei" panose="020B0604030504040204" charset="-120"/>
              <a:ea typeface="Microsoft JhengHei" panose="020B0604030504040204" charset="-120"/>
              <a:sym typeface="+mn-ea"/>
            </a:endParaRPr>
          </a:p>
        </p:txBody>
      </p:sp>
      <p:sp>
        <p:nvSpPr>
          <p:cNvPr id="28" name="文本框 27"/>
          <p:cNvSpPr txBox="1"/>
          <p:nvPr>
            <p:custDataLst>
              <p:tags r:id="rId7"/>
            </p:custDataLst>
          </p:nvPr>
        </p:nvSpPr>
        <p:spPr>
          <a:xfrm>
            <a:off x="620395" y="1211580"/>
            <a:ext cx="5481320" cy="401955"/>
          </a:xfrm>
          <a:prstGeom prst="rect">
            <a:avLst/>
          </a:prstGeom>
          <a:noFill/>
        </p:spPr>
        <p:txBody>
          <a:bodyPr wrap="square" lIns="0" rtlCol="0"/>
          <a:p>
            <a:pPr algn="l">
              <a:lnSpc>
                <a:spcPct val="90000"/>
              </a:lnSpc>
            </a:pPr>
            <a:r>
              <a:rPr lang="zh-CN" altLang="en-US" sz="2000" dirty="0">
                <a:solidFill>
                  <a:schemeClr val="tx1">
                    <a:lumMod val="65000"/>
                    <a:lumOff val="35000"/>
                  </a:schemeClr>
                </a:solidFill>
                <a:sym typeface="Arial" panose="020B0604020202020204" pitchFamily="34" charset="0"/>
              </a:rPr>
              <a:t>environmental regulations</a:t>
            </a:r>
            <a:endParaRPr lang="zh-CN" altLang="en-US" sz="2000" dirty="0">
              <a:solidFill>
                <a:schemeClr val="tx1">
                  <a:lumMod val="65000"/>
                  <a:lumOff val="35000"/>
                </a:schemeClr>
              </a:solidFill>
              <a:sym typeface="Arial" panose="020B0604020202020204" pitchFamily="34" charset="0"/>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000"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ppt_x"/>
                                          </p:val>
                                        </p:tav>
                                        <p:tav tm="100000">
                                          <p:val>
                                            <p:strVal val="#ppt_x"/>
                                          </p:val>
                                        </p:tav>
                                      </p:tavLst>
                                    </p:anim>
                                    <p:anim calcmode="lin" valueType="num">
                                      <p:cBhvr additive="base">
                                        <p:cTn id="8" dur="10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000"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ppt_x"/>
                                          </p:val>
                                        </p:tav>
                                        <p:tav tm="100000">
                                          <p:val>
                                            <p:strVal val="#ppt_x"/>
                                          </p:val>
                                        </p:tav>
                                      </p:tavLst>
                                    </p:anim>
                                    <p:anim calcmode="lin" valueType="num">
                                      <p:cBhvr additive="base">
                                        <p:cTn id="12" dur="10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000" fill="hold">
                                          <p:stCondLst>
                                            <p:cond delay="0"/>
                                          </p:stCondLst>
                                        </p:cTn>
                                        <p:tgtEl>
                                          <p:spTgt spid="35"/>
                                        </p:tgtEl>
                                        <p:attrNameLst>
                                          <p:attrName>style.visibility</p:attrName>
                                        </p:attrNameLst>
                                      </p:cBhvr>
                                      <p:to>
                                        <p:strVal val="visible"/>
                                      </p:to>
                                    </p:set>
                                    <p:anim calcmode="lin" valueType="num">
                                      <p:cBhvr additive="base">
                                        <p:cTn id="15" dur="1000" fill="hold"/>
                                        <p:tgtEl>
                                          <p:spTgt spid="35"/>
                                        </p:tgtEl>
                                        <p:attrNameLst>
                                          <p:attrName>ppt_x</p:attrName>
                                        </p:attrNameLst>
                                      </p:cBhvr>
                                      <p:tavLst>
                                        <p:tav tm="0">
                                          <p:val>
                                            <p:strVal val="#ppt_x"/>
                                          </p:val>
                                        </p:tav>
                                        <p:tav tm="100000">
                                          <p:val>
                                            <p:strVal val="#ppt_x"/>
                                          </p:val>
                                        </p:tav>
                                      </p:tavLst>
                                    </p:anim>
                                    <p:anim calcmode="lin" valueType="num">
                                      <p:cBhvr additive="base">
                                        <p:cTn id="16" dur="10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000"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000" fill="hold">
                                          <p:stCondLst>
                                            <p:cond delay="0"/>
                                          </p:stCondLst>
                                        </p:cTn>
                                        <p:tgtEl>
                                          <p:spTgt spid="33"/>
                                        </p:tgtEl>
                                        <p:attrNameLst>
                                          <p:attrName>style.visibility</p:attrName>
                                        </p:attrNameLst>
                                      </p:cBhvr>
                                      <p:to>
                                        <p:strVal val="visible"/>
                                      </p:to>
                                    </p:set>
                                    <p:anim calcmode="lin" valueType="num">
                                      <p:cBhvr additive="base">
                                        <p:cTn id="23" dur="1000" fill="hold"/>
                                        <p:tgtEl>
                                          <p:spTgt spid="33"/>
                                        </p:tgtEl>
                                        <p:attrNameLst>
                                          <p:attrName>ppt_x</p:attrName>
                                        </p:attrNameLst>
                                      </p:cBhvr>
                                      <p:tavLst>
                                        <p:tav tm="0">
                                          <p:val>
                                            <p:strVal val="#ppt_x"/>
                                          </p:val>
                                        </p:tav>
                                        <p:tav tm="100000">
                                          <p:val>
                                            <p:strVal val="#ppt_x"/>
                                          </p:val>
                                        </p:tav>
                                      </p:tavLst>
                                    </p:anim>
                                    <p:anim calcmode="lin" valueType="num">
                                      <p:cBhvr additive="base">
                                        <p:cTn id="24" dur="10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000" fill="hold">
                                          <p:stCondLst>
                                            <p:cond delay="0"/>
                                          </p:stCondLst>
                                        </p:cTn>
                                        <p:tgtEl>
                                          <p:spTgt spid="3"/>
                                        </p:tgtEl>
                                        <p:attrNameLst>
                                          <p:attrName>style.visibility</p:attrName>
                                        </p:attrNameLst>
                                      </p:cBhvr>
                                      <p:to>
                                        <p:strVal val="visible"/>
                                      </p:to>
                                    </p:set>
                                    <p:anim calcmode="lin" valueType="num">
                                      <p:cBhvr additive="base">
                                        <p:cTn id="27" dur="1000" fill="hold"/>
                                        <p:tgtEl>
                                          <p:spTgt spid="3"/>
                                        </p:tgtEl>
                                        <p:attrNameLst>
                                          <p:attrName>ppt_x</p:attrName>
                                        </p:attrNameLst>
                                      </p:cBhvr>
                                      <p:tavLst>
                                        <p:tav tm="0">
                                          <p:val>
                                            <p:strVal val="#ppt_x"/>
                                          </p:val>
                                        </p:tav>
                                        <p:tav tm="100000">
                                          <p:val>
                                            <p:strVal val="#ppt_x"/>
                                          </p:val>
                                        </p:tav>
                                      </p:tavLst>
                                    </p:anim>
                                    <p:anim calcmode="lin" valueType="num">
                                      <p:cBhvr additive="base">
                                        <p:cTn id="28" dur="1000" fill="hold"/>
                                        <p:tgtEl>
                                          <p:spTgt spid="3"/>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2"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Right)">
                                      <p:cBhvr>
                                        <p:cTn id="43" dur="500"/>
                                        <p:tgtEl>
                                          <p:spTgt spid="12"/>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xit" presetSubtype="0" fill="hold" grpId="1" nodeType="withEffect">
                                  <p:stCondLst>
                                    <p:cond delay="0"/>
                                  </p:stCondLst>
                                  <p:childTnLst>
                                    <p:animEffect transition="out" filter="fade">
                                      <p:cBhvr>
                                        <p:cTn id="49" dur="500"/>
                                        <p:tgtEl>
                                          <p:spTgt spid="39"/>
                                        </p:tgtEl>
                                      </p:cBhvr>
                                    </p:animEffect>
                                    <p:set>
                                      <p:cBhvr>
                                        <p:cTn id="50" dur="1" fill="hold">
                                          <p:stCondLst>
                                            <p:cond delay="499"/>
                                          </p:stCondLst>
                                        </p:cTn>
                                        <p:tgtEl>
                                          <p:spTgt spid="39"/>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fad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strips(upRight)">
                                      <p:cBhvr>
                                        <p:cTn id="58" dur="500"/>
                                        <p:tgtEl>
                                          <p:spTgt spid="4"/>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xit" presetSubtype="0" fill="hold" grpId="1" nodeType="withEffect">
                                  <p:stCondLst>
                                    <p:cond delay="0"/>
                                  </p:stCondLst>
                                  <p:childTnLst>
                                    <p:animEffect transition="out" filter="fade">
                                      <p:cBhvr>
                                        <p:cTn id="64" dur="500"/>
                                        <p:tgtEl>
                                          <p:spTgt spid="98"/>
                                        </p:tgtEl>
                                      </p:cBhvr>
                                    </p:animEffect>
                                    <p:set>
                                      <p:cBhvr>
                                        <p:cTn id="65" dur="1" fill="hold">
                                          <p:stCondLst>
                                            <p:cond delay="499"/>
                                          </p:stCondLst>
                                        </p:cTn>
                                        <p:tgtEl>
                                          <p:spTgt spid="98"/>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3"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trips(upRight)">
                                      <p:cBhvr>
                                        <p:cTn id="73" dur="500"/>
                                        <p:tgtEl>
                                          <p:spTgt spid="19"/>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par>
                                <p:cTn id="78" presetID="10" presetClass="exit" presetSubtype="0" fill="hold" grpId="1"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6"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strips(downRight)">
                                      <p:cBhvr>
                                        <p:cTn id="88" dur="500"/>
                                        <p:tgtEl>
                                          <p:spTgt spid="20"/>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xit" presetSubtype="0" fill="hold" grpId="1" nodeType="withEffect">
                                  <p:stCondLst>
                                    <p:cond delay="0"/>
                                  </p:stCondLst>
                                  <p:childTnLst>
                                    <p:animEffect transition="out" filter="fade">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3" fill="hold"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strips(upRight)">
                                      <p:cBhvr>
                                        <p:cTn id="103" dur="500"/>
                                        <p:tgtEl>
                                          <p:spTgt spid="21"/>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xit" presetSubtype="0" fill="hold" grpId="3"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fade">
                                      <p:cBhvr>
                                        <p:cTn id="113" dur="500"/>
                                        <p:tgtEl>
                                          <p:spTgt spid="1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2" nodeType="click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fade">
                                      <p:cBhvr>
                                        <p:cTn id="118" dur="500"/>
                                        <p:tgtEl>
                                          <p:spTgt spid="98"/>
                                        </p:tgtEl>
                                      </p:cBhvr>
                                    </p:animEffect>
                                  </p:childTnLst>
                                </p:cTn>
                              </p:par>
                              <p:par>
                                <p:cTn id="119" presetID="10" presetClass="entr" presetSubtype="0" fill="hold" grpId="2"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par>
                                <p:cTn id="122" presetID="10" presetClass="entr" presetSubtype="0" fill="hold" grpId="2"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500"/>
                                        <p:tgtEl>
                                          <p:spTgt spid="11"/>
                                        </p:tgtEl>
                                      </p:cBhvr>
                                    </p:animEffect>
                                  </p:childTnLst>
                                </p:cTn>
                              </p:par>
                              <p:par>
                                <p:cTn id="125" presetID="10" presetClass="entr" presetSubtype="0" fill="hold" grpId="2" nodeType="with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fade">
                                      <p:cBhvr>
                                        <p:cTn id="127" dur="500"/>
                                        <p:tgtEl>
                                          <p:spTgt spid="14"/>
                                        </p:tgtEl>
                                      </p:cBhvr>
                                    </p:animEffect>
                                  </p:childTnLst>
                                </p:cTn>
                              </p:par>
                              <p:par>
                                <p:cTn id="128" presetID="10" presetClass="entr" presetSubtype="0" fill="hold" grpId="1" nodeType="withEffect">
                                  <p:stCondLst>
                                    <p:cond delay="0"/>
                                  </p:stCondLst>
                                  <p:childTnLst>
                                    <p:set>
                                      <p:cBhvr>
                                        <p:cTn id="129" dur="1" fill="hold">
                                          <p:stCondLst>
                                            <p:cond delay="0"/>
                                          </p:stCondLst>
                                        </p:cTn>
                                        <p:tgtEl>
                                          <p:spTgt spid="16"/>
                                        </p:tgtEl>
                                        <p:attrNameLst>
                                          <p:attrName>style.visibility</p:attrName>
                                        </p:attrNameLst>
                                      </p:cBhvr>
                                      <p:to>
                                        <p:strVal val="visible"/>
                                      </p:to>
                                    </p:set>
                                    <p:animEffect transition="in" filter="fade">
                                      <p:cBhvr>
                                        <p:cTn id="130" dur="500"/>
                                        <p:tgtEl>
                                          <p:spTgt spid="16"/>
                                        </p:tgtEl>
                                      </p:cBhvr>
                                    </p:animEffect>
                                  </p:childTnLst>
                                </p:cTn>
                              </p:par>
                              <p:par>
                                <p:cTn id="131" presetID="10" presetClass="entr" presetSubtype="0" fill="hold" grpId="3"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7" grpId="0" bldLvl="0" animBg="1"/>
      <p:bldP spid="5" grpId="0" bldLvl="0" animBg="1"/>
      <p:bldP spid="98" grpId="0"/>
      <p:bldP spid="98" grpId="1"/>
      <p:bldP spid="11" grpId="0"/>
      <p:bldP spid="11" grpId="1"/>
      <p:bldP spid="14" grpId="0"/>
      <p:bldP spid="14" grpId="1"/>
      <p:bldP spid="30" grpId="0"/>
      <p:bldP spid="16" grpId="0"/>
      <p:bldP spid="98" grpId="2"/>
      <p:bldP spid="30" grpId="2"/>
      <p:bldP spid="11" grpId="2"/>
      <p:bldP spid="14" grpId="2"/>
      <p:bldP spid="16" grpId="1"/>
      <p:bldP spid="38" grpId="0" bldLvl="0" animBg="1"/>
      <p:bldP spid="39" grpId="0"/>
      <p:bldP spid="39" grpId="1"/>
      <p:bldP spid="39" grpId="2"/>
      <p:bldP spid="40" grpId="0" bldLvl="0" animBg="1"/>
      <p:bldP spid="39" grpId="3"/>
      <p:bldP spid="37" grpId="0" bldLvl="0" animBg="1"/>
      <p:bldP spid="36" grpId="0" bldLvl="0" animBg="1"/>
      <p:bldP spid="35" grpId="0" bldLvl="0" animBg="1"/>
      <p:bldP spid="34" grpId="0" bldLvl="0" animBg="1"/>
      <p:bldP spid="33" grpId="0" bldLvl="0" animBg="1"/>
      <p:bldP spid="3" grpId="0" bldLvl="0" animBg="1"/>
      <p:bldP spid="30" grpId="3"/>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f*1_3_1"/>
  <p:tag name="KSO_WM_TEMPLATE_CATEGORY" val="diagram"/>
  <p:tag name="KSO_WM_TEMPLATE_INDEX" val="20200195"/>
  <p:tag name="KSO_WM_UNIT_LAYERLEVEL" val="1_1_1"/>
  <p:tag name="KSO_WM_TAG_VERSION" val="1.0"/>
  <p:tag name="KSO_WM_BEAUTIFY_FLAG" val="#wm#"/>
  <p:tag name="KSO_WM_UNIT_PRESET_TEXT" val="单击此处添加文本具体内容，简明扼要的阐述您的观点。"/>
  <p:tag name="KSO_WM_UNIT_NOCLEAR" val="0"/>
  <p:tag name="KSO_WM_UNIT_VALUE" val="51"/>
  <p:tag name="KSO_WM_DIAGRAM_GROUP_CODE" val="q1-1"/>
  <p:tag name="KSO_WM_UNIT_TYPE" val="q_h_f"/>
  <p:tag name="KSO_WM_UNIT_INDEX" val="1_3_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101.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97.2,&quot;left&quot;:48.85,&quot;top&quot;:95.4,&quot;width&quot;:851.5}"/>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4"/>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50,&quot;left&quot;:48.85,&quot;top&quot;:95.4,&quot;width&quot;:463.1}"/>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99.5,&quot;left&quot;:44.95,&quot;top&quot;:335,&quot;width&quot;:858.5}"/>
</p:tagLst>
</file>

<file path=ppt/tags/tag106.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99.5,&quot;left&quot;:44.95,&quot;top&quot;:335,&quot;width&quot;:858.5}"/>
</p:tagLst>
</file>

<file path=ppt/tags/tag107.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99.5,&quot;left&quot;:44.95,&quot;top&quot;:335,&quot;width&quot;:858.5}"/>
</p:tagLst>
</file>

<file path=ppt/tags/tag108.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99.5,&quot;left&quot;:44.95,&quot;top&quot;:335,&quot;width&quot;:858.5}"/>
</p:tagLst>
</file>

<file path=ppt/tags/tag109.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1.65,&quot;left&quot;:48.85,&quot;top&quot;:124.8,&quot;width&quot;:431.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2.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3.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4.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5.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6.xml><?xml version="1.0" encoding="utf-8"?>
<p:tagLst xmlns:p="http://schemas.openxmlformats.org/presentationml/2006/main">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68940_3*l_h_f*1_3_1"/>
  <p:tag name="KSO_WM_TEMPLATE_CATEGORY" val="diagram"/>
  <p:tag name="KSO_WM_TEMPLATE_INDEX" val="2016894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 name="KSO_WM_DIAGRAM_VIRTUALLY_FRAME" val="{&quot;height&quot;:201.75,&quot;left&quot;:16.8,&quot;top&quot;:162,&quot;width&quot;:879.85}"/>
</p:tagLst>
</file>

<file path=ppt/tags/tag117.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1.65,&quot;left&quot;:48.85,&quot;top&quot;:95.4,&quot;width&quot;:431.6}"/>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49.85,&quot;left&quot;:29.95,&quot;top&quot;:351.8,&quot;width&quot;:894.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49.85,&quot;left&quot;:29.95,&quot;top&quot;:351.8,&quot;width&quot;:894.6}"/>
</p:tagLst>
</file>

<file path=ppt/tags/tag121.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49.85,&quot;left&quot;:29.95,&quot;top&quot;:351.8,&quot;width&quot;:894.6}"/>
</p:tagLst>
</file>

<file path=ppt/tags/tag122.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149.85,&quot;left&quot;:29.95,&quot;top&quot;:351.8,&quot;width&quot;:894.6}"/>
</p:tagLst>
</file>

<file path=ppt/tags/tag123.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1.65,&quot;left&quot;:48.85,&quot;top&quot;:95.4,&quot;width&quot;:431.6}"/>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26.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27.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28.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29.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1.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2.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3.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4.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5.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6.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7.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8.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39.xml><?xml version="1.0" encoding="utf-8"?>
<p:tagLst xmlns:p="http://schemas.openxmlformats.org/presentationml/2006/main">
  <p:tag name="KSO_WM_DIAGRAM_VIRTUALLY_FRAME" val="{&quot;height&quot;:279.5692913385827,&quot;left&quot;:463.58968503937,&quot;top&quot;:146.45212598425195,&quot;width&quot;:433.312519685039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226.5,&quot;left&quot;:64.45,&quot;top&quot;:417.1,&quot;width&quot;:865.05}"/>
</p:tagLst>
</file>

<file path=ppt/tags/tag141.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1.65,&quot;left&quot;:48.85,&quot;top&quot;:95.4,&quot;width&quot;:431.6}"/>
</p:tagLst>
</file>

<file path=ppt/tags/tag14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3.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6*l_h_f*1_1_1"/>
  <p:tag name="KSO_WM_UNIT_CLEAR" val="1"/>
  <p:tag name="KSO_WM_UNIT_LAYERLEVEL" val="1_1_1"/>
  <p:tag name="KSO_WM_UNIT_VALUE" val="84"/>
  <p:tag name="KSO_WM_UNIT_HIGHLIGHT" val="0"/>
  <p:tag name="KSO_WM_UNIT_COMPATIBLE" val="0"/>
  <p:tag name="KSO_WM_BEAUTIFY_FLAG" val="#wm#"/>
  <p:tag name="KSO_WM_UNIT_PRESET_TEXT_INDEX" val="4"/>
  <p:tag name="KSO_WM_UNIT_PRESET_TEXT_LEN" val="160"/>
  <p:tag name="KSO_WM_DIAGRAM_GROUP_CODE" val="l1-1"/>
  <p:tag name="KSO_WM_UNIT_TEXT_FILL_FORE_SCHEMECOLOR_INDEX" val="13"/>
  <p:tag name="KSO_WM_UNIT_TEXT_FILL_TYPE" val="1"/>
  <p:tag name="KSO_WM_DIAGRAM_VIRTUALLY_FRAME" val="{&quot;height&quot;:395.1,&quot;left&quot;:43,&quot;top&quot;:95.4,&quot;width&quot;:844.4}"/>
</p:tagLst>
</file>

<file path=ppt/tags/tag144.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6*l_h_f*1_1_1"/>
  <p:tag name="KSO_WM_UNIT_CLEAR" val="1"/>
  <p:tag name="KSO_WM_UNIT_LAYERLEVEL" val="1_1_1"/>
  <p:tag name="KSO_WM_UNIT_VALUE" val="84"/>
  <p:tag name="KSO_WM_UNIT_HIGHLIGHT" val="0"/>
  <p:tag name="KSO_WM_UNIT_COMPATIBLE" val="0"/>
  <p:tag name="KSO_WM_BEAUTIFY_FLAG" val="#wm#"/>
  <p:tag name="KSO_WM_UNIT_PRESET_TEXT_INDEX" val="4"/>
  <p:tag name="KSO_WM_UNIT_PRESET_TEXT_LEN" val="160"/>
  <p:tag name="KSO_WM_DIAGRAM_GROUP_CODE" val="l1-1"/>
  <p:tag name="KSO_WM_UNIT_TEXT_FILL_FORE_SCHEMECOLOR_INDEX" val="13"/>
  <p:tag name="KSO_WM_UNIT_TEXT_FILL_TYPE" val="1"/>
  <p:tag name="KSO_WM_DIAGRAM_VIRTUALLY_FRAME" val="{&quot;height&quot;:395.1,&quot;left&quot;:43,&quot;top&quot;:95.4,&quot;width&quot;:844.4}"/>
</p:tagLst>
</file>

<file path=ppt/tags/tag145.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6*l_h_f*1_1_1"/>
  <p:tag name="KSO_WM_UNIT_CLEAR" val="1"/>
  <p:tag name="KSO_WM_UNIT_LAYERLEVEL" val="1_1_1"/>
  <p:tag name="KSO_WM_UNIT_VALUE" val="84"/>
  <p:tag name="KSO_WM_UNIT_HIGHLIGHT" val="0"/>
  <p:tag name="KSO_WM_UNIT_COMPATIBLE" val="0"/>
  <p:tag name="KSO_WM_BEAUTIFY_FLAG" val="#wm#"/>
  <p:tag name="KSO_WM_UNIT_PRESET_TEXT_INDEX" val="4"/>
  <p:tag name="KSO_WM_UNIT_PRESET_TEXT_LEN" val="160"/>
  <p:tag name="KSO_WM_DIAGRAM_GROUP_CODE" val="l1-1"/>
  <p:tag name="KSO_WM_UNIT_TEXT_FILL_FORE_SCHEMECOLOR_INDEX" val="13"/>
  <p:tag name="KSO_WM_UNIT_TEXT_FILL_TYPE" val="1"/>
  <p:tag name="KSO_WM_DIAGRAM_VIRTUALLY_FRAME" val="{&quot;height&quot;:395.1,&quot;left&quot;:43,&quot;top&quot;:95.4,&quot;width&quot;:844.4}"/>
</p:tagLst>
</file>

<file path=ppt/tags/tag146.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6*l_h_f*1_1_1"/>
  <p:tag name="KSO_WM_UNIT_CLEAR" val="1"/>
  <p:tag name="KSO_WM_UNIT_LAYERLEVEL" val="1_1_1"/>
  <p:tag name="KSO_WM_UNIT_VALUE" val="84"/>
  <p:tag name="KSO_WM_UNIT_HIGHLIGHT" val="0"/>
  <p:tag name="KSO_WM_UNIT_COMPATIBLE" val="0"/>
  <p:tag name="KSO_WM_BEAUTIFY_FLAG" val="#wm#"/>
  <p:tag name="KSO_WM_UNIT_PRESET_TEXT_INDEX" val="4"/>
  <p:tag name="KSO_WM_UNIT_PRESET_TEXT_LEN" val="160"/>
  <p:tag name="KSO_WM_DIAGRAM_GROUP_CODE" val="l1-1"/>
  <p:tag name="KSO_WM_UNIT_TEXT_FILL_FORE_SCHEMECOLOR_INDEX" val="13"/>
  <p:tag name="KSO_WM_UNIT_TEXT_FILL_TYPE" val="1"/>
  <p:tag name="KSO_WM_DIAGRAM_VIRTUALLY_FRAME" val="{&quot;height&quot;:395.1,&quot;left&quot;:43,&quot;top&quot;:95.4,&quot;width&quot;:844.4}"/>
</p:tagLst>
</file>

<file path=ppt/tags/tag147.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95.1,&quot;left&quot;:43,&quot;top&quot;:95.4,&quot;width&quot;:844.4}"/>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47.85,&quot;left&quot;:48.85,&quot;top&quot;:95.4,&quot;width&quot;:731.7}"/>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47.85,&quot;left&quot;:48.85,&quot;top&quot;:95.4,&quot;width&quot;:731.7}"/>
</p:tagLst>
</file>

<file path=ppt/tags/tag151.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47.85,&quot;left&quot;:48.85,&quot;top&quot;:95.4,&quot;width&quot;:731.7}"/>
</p:tagLst>
</file>

<file path=ppt/tags/tag152.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47.85,&quot;left&quot;:48.85,&quot;top&quot;:95.4,&quot;width&quot;:731.7}"/>
</p:tagLst>
</file>

<file path=ppt/tags/tag153.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47.85,&quot;left&quot;:48.85,&quot;top&quot;:95.4,&quot;width&quot;:731.7}"/>
</p:tagLst>
</file>

<file path=ppt/tags/tag1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56.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57.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58.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59.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1.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2.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3.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4.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5.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6.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7.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8.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69.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DIAGRAM_VIRTUALLY_FRAME" val="{&quot;height&quot;:432.0207086614174,&quot;left&quot;:38.013937007874006,&quot;top&quot;:129.19763779527557,&quot;width&quot;:908.5134645669292}"/>
</p:tagLst>
</file>

<file path=ppt/tags/tag171.xml><?xml version="1.0" encoding="utf-8"?>
<p:tagLst xmlns:p="http://schemas.openxmlformats.org/presentationml/2006/main">
  <p:tag name="REFSHAPE" val="823069348"/>
</p:tagLst>
</file>

<file path=ppt/tags/tag172.xml><?xml version="1.0" encoding="utf-8"?>
<p:tagLst xmlns:p="http://schemas.openxmlformats.org/presentationml/2006/main">
  <p:tag name="REFSHAPE" val="823069348"/>
</p:tagLst>
</file>

<file path=ppt/tags/tag173.xml><?xml version="1.0" encoding="utf-8"?>
<p:tagLst xmlns:p="http://schemas.openxmlformats.org/presentationml/2006/main">
  <p:tag name="commondata" val="eyJjb3VudCI6MTUsImhkaWQiOiI0ODAwZTc0MGFmNjNhODBmZTAxN2QzYTdhY2Y5MDFmYiIsInVzZXJDb3VudCI6MTV9"/>
  <p:tag name="resource_record_key" val="{&quot;13&quot;:[20419712],&quot;65&quot;:[2020508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REFSHAPE" val="823069348"/>
</p:tagLst>
</file>

<file path=ppt/tags/tag64.xml><?xml version="1.0" encoding="utf-8"?>
<p:tagLst xmlns:p="http://schemas.openxmlformats.org/presentationml/2006/main">
  <p:tag name="REFSHAPE" val="823069348"/>
</p:tagLst>
</file>

<file path=ppt/tags/tag65.xml><?xml version="1.0" encoding="utf-8"?>
<p:tagLst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9042_3*l_h_a*1_1_1"/>
  <p:tag name="KSO_WM_TEMPLATE_CATEGORY" val="diagram"/>
  <p:tag name="KSO_WM_TEMPLATE_INDEX" val="20199042"/>
  <p:tag name="KSO_WM_UNIT_LAYERLEVEL" val="1_1_1"/>
  <p:tag name="KSO_WM_TAG_VERSION" val="1.0"/>
  <p:tag name="KSO_WM_BEAUTIFY_FLAG" val="#wm#"/>
  <p:tag name="KSO_WM_UNIT_PRESET_TEXT" val="添加标题"/>
  <p:tag name="KSO_WM_UNIT_TEXT_FILL_FORE_SCHEMECOLOR_INDEX" val="13"/>
  <p:tag name="KSO_WM_UNIT_TEXT_FILL_TYPE" val="1"/>
  <p:tag name="KSO_WM_DIAGRAM_VIRTUALLY_FRAME" val="{&quot;height&quot;:215.95,&quot;left&quot;:44.05,&quot;top&quot;:226.05,&quot;width&quot;:864.9}"/>
</p:tagLst>
</file>

<file path=ppt/tags/tag66.xml><?xml version="1.0" encoding="utf-8"?>
<p:tagLst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9042_3*l_h_a*1_2_1"/>
  <p:tag name="KSO_WM_TEMPLATE_CATEGORY" val="diagram"/>
  <p:tag name="KSO_WM_TEMPLATE_INDEX" val="20199042"/>
  <p:tag name="KSO_WM_UNIT_LAYERLEVEL" val="1_1_1"/>
  <p:tag name="KSO_WM_TAG_VERSION" val="1.0"/>
  <p:tag name="KSO_WM_BEAUTIFY_FLAG" val="#wm#"/>
  <p:tag name="KSO_WM_UNIT_PRESET_TEXT" val="添加标题"/>
  <p:tag name="KSO_WM_UNIT_TEXT_FILL_FORE_SCHEMECOLOR_INDEX" val="13"/>
  <p:tag name="KSO_WM_UNIT_TEXT_FILL_TYPE" val="1"/>
  <p:tag name="KSO_WM_DIAGRAM_VIRTUALLY_FRAME" val="{&quot;height&quot;:215.95,&quot;left&quot;:44.05,&quot;top&quot;:226.05,&quot;width&quot;:864.9}"/>
</p:tagLst>
</file>

<file path=ppt/tags/tag67.xml><?xml version="1.0" encoding="utf-8"?>
<p:tagLst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9042_3*l_h_a*1_3_1"/>
  <p:tag name="KSO_WM_TEMPLATE_CATEGORY" val="diagram"/>
  <p:tag name="KSO_WM_TEMPLATE_INDEX" val="20199042"/>
  <p:tag name="KSO_WM_UNIT_LAYERLEVEL" val="1_1_1"/>
  <p:tag name="KSO_WM_TAG_VERSION" val="1.0"/>
  <p:tag name="KSO_WM_BEAUTIFY_FLAG" val="#wm#"/>
  <p:tag name="KSO_WM_UNIT_PRESET_TEXT" val="添加标题"/>
  <p:tag name="KSO_WM_UNIT_TEXT_FILL_FORE_SCHEMECOLOR_INDEX" val="13"/>
  <p:tag name="KSO_WM_UNIT_TEXT_FILL_TYPE" val="1"/>
  <p:tag name="KSO_WM_DIAGRAM_VIRTUALLY_FRAME" val="{&quot;height&quot;:215.95,&quot;left&quot;:44.05,&quot;top&quot;:226.05,&quot;width&quot;:864.9}"/>
</p:tagLst>
</file>

<file path=ppt/tags/tag68.xml><?xml version="1.0" encoding="utf-8"?>
<p:tagLst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9042_3*l_h_a*1_4_1"/>
  <p:tag name="KSO_WM_TEMPLATE_CATEGORY" val="diagram"/>
  <p:tag name="KSO_WM_TEMPLATE_INDEX" val="20199042"/>
  <p:tag name="KSO_WM_UNIT_LAYERLEVEL" val="1_1_1"/>
  <p:tag name="KSO_WM_TAG_VERSION" val="1.0"/>
  <p:tag name="KSO_WM_BEAUTIFY_FLAG" val="#wm#"/>
  <p:tag name="KSO_WM_UNIT_PRESET_TEXT" val="添加标题"/>
  <p:tag name="KSO_WM_UNIT_TEXT_FILL_FORE_SCHEMECOLOR_INDEX" val="13"/>
  <p:tag name="KSO_WM_UNIT_TEXT_FILL_TYPE" val="1"/>
  <p:tag name="KSO_WM_DIAGRAM_VIRTUALLY_FRAME" val="{&quot;height&quot;:215.95,&quot;left&quot;:44.05,&quot;top&quot;:226.05,&quot;width&quot;:864.9}"/>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8708"/>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diagram20168708_3*l_h_f*1_1_1"/>
  <p:tag name="KSO_WM_UNIT_TEXT_FILL_FORE_SCHEMECOLOR_INDEX" val="14"/>
  <p:tag name="KSO_WM_UNIT_TEXT_FILL_TYPE" val="1"/>
  <p:tag name="KSO_WM_UNIT_USESOURCEFORMAT_APPLY" val="1"/>
  <p:tag name="KSO_WM_DIAGRAM_VIRTUALLY_FRAME" val="{&quot;height&quot;:177.55,&quot;left&quot;:54.95,&quot;top&quot;:309.65,&quot;width&quot;:848.0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TEMPLATE_CATEGORY" val="diagram"/>
  <p:tag name="KSO_WM_TEMPLATE_INDEX" val="20168708"/>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diagram20168708_3*l_h_f*1_1_1"/>
  <p:tag name="KSO_WM_UNIT_TEXT_FILL_FORE_SCHEMECOLOR_INDEX" val="14"/>
  <p:tag name="KSO_WM_UNIT_TEXT_FILL_TYPE" val="1"/>
  <p:tag name="KSO_WM_UNIT_USESOURCEFORMAT_APPLY" val="1"/>
  <p:tag name="KSO_WM_DIAGRAM_VIRTUALLY_FRAME" val="{&quot;height&quot;:177.55,&quot;left&quot;:54.95,&quot;top&quot;:309.65,&quot;width&quot;:848.05}"/>
</p:tagLst>
</file>

<file path=ppt/tags/tag71.xml><?xml version="1.0" encoding="utf-8"?>
<p:tagLst xmlns:p="http://schemas.openxmlformats.org/presentationml/2006/main">
  <p:tag name="KSO_WM_TAG_VERSION" val="1.0"/>
  <p:tag name="KSO_WM_BEAUTIFY_FLAG" val="#wm#"/>
  <p:tag name="KSO_WM_TEMPLATE_CATEGORY" val="diagram"/>
  <p:tag name="KSO_WM_TEMPLATE_INDEX" val="20168708"/>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diagram20168708_3*l_h_f*1_1_1"/>
  <p:tag name="KSO_WM_UNIT_TEXT_FILL_FORE_SCHEMECOLOR_INDEX" val="14"/>
  <p:tag name="KSO_WM_UNIT_TEXT_FILL_TYPE" val="1"/>
  <p:tag name="KSO_WM_UNIT_USESOURCEFORMAT_APPLY" val="1"/>
  <p:tag name="KSO_WM_DIAGRAM_VIRTUALLY_FRAME" val="{&quot;height&quot;:177.55,&quot;left&quot;:54.95,&quot;top&quot;:309.65,&quot;width&quot;:848.05}"/>
</p:tagLst>
</file>

<file path=ppt/tags/tag72.xml><?xml version="1.0" encoding="utf-8"?>
<p:tagLst xmlns:p="http://schemas.openxmlformats.org/presentationml/2006/main">
  <p:tag name="KSO_WM_TAG_VERSION" val="1.0"/>
  <p:tag name="KSO_WM_BEAUTIFY_FLAG" val="#wm#"/>
  <p:tag name="KSO_WM_TEMPLATE_CATEGORY" val="diagram"/>
  <p:tag name="KSO_WM_TEMPLATE_INDEX" val="20168708"/>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diagram20168708_3*l_h_f*1_1_1"/>
  <p:tag name="KSO_WM_UNIT_TEXT_FILL_FORE_SCHEMECOLOR_INDEX" val="14"/>
  <p:tag name="KSO_WM_UNIT_TEXT_FILL_TYPE" val="1"/>
  <p:tag name="KSO_WM_UNIT_USESOURCEFORMAT_APPLY" val="1"/>
  <p:tag name="KSO_WM_DIAGRAM_VIRTUALLY_FRAME" val="{&quot;height&quot;:177.55,&quot;left&quot;:54.95,&quot;top&quot;:309.65,&quot;width&quot;:848.05}"/>
</p:tagLst>
</file>

<file path=ppt/tags/tag73.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227.35,&quot;left&quot;:50.4,&quot;top&quot;:234.65,&quot;width&quot;:418.9}"/>
</p:tagLst>
</file>

<file path=ppt/tags/tag74.xml><?xml version="1.0" encoding="utf-8"?>
<p:tagLst xmlns:p="http://schemas.openxmlformats.org/presentationml/2006/main">
  <p:tag name="KSO_WM_TAG_VERSION" val="1.0"/>
  <p:tag name="KSO_WM_TEMPLATE_CATEGORY" val="diagram"/>
  <p:tag name="KSO_WM_TEMPLATE_INDEX" val="799"/>
  <p:tag name="KSO_WM_UNIT_TYPE" val="l_h_f"/>
  <p:tag name="KSO_WM_UNIT_INDEX" val="1_1_1"/>
  <p:tag name="KSO_WM_UNIT_ID" val="261*l_h_f*1_1_1"/>
  <p:tag name="KSO_WM_UNIT_CLEAR" val="1"/>
  <p:tag name="KSO_WM_UNIT_LAYERLEVEL" val="1_1_1"/>
  <p:tag name="KSO_WM_UNIT_VALUE" val="57"/>
  <p:tag name="KSO_WM_UNIT_HIGHLIGHT" val="0"/>
  <p:tag name="KSO_WM_UNIT_COMPATIBLE" val="0"/>
  <p:tag name="KSO_WM_BEAUTIFY_FLAG" val="#wm#"/>
  <p:tag name="KSO_WM_UNIT_PRESET_TEXT_INDEX" val="4"/>
  <p:tag name="KSO_WM_UNIT_PRESET_TEXT_LEN" val="120"/>
  <p:tag name="KSO_WM_DIAGRAM_GROUP_CODE" val="l1-1"/>
  <p:tag name="KSO_WM_UNIT_TEXT_FILL_FORE_SCHEMECOLOR_INDEX" val="13"/>
  <p:tag name="KSO_WM_UNIT_TEXT_FILL_TYPE" val="1"/>
  <p:tag name="KSO_WM_DIAGRAM_VIRTUALLY_FRAME" val="{&quot;height&quot;:227.35,&quot;left&quot;:50.4,&quot;top&quot;:234.65,&quot;width&quot;:418.9}"/>
</p:tagLst>
</file>

<file path=ppt/tags/tag75.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DIAGRAM_VIRTUALLY_FRAME" val="{&quot;height&quot;:31.65,&quot;left&quot;:48.85,&quot;top&quot;:95.4,&quot;width&quot;:431.6}"/>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3_1"/>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3_1"/>
  <p:tag name="KSO_WM_UNIT_FILL_FORE_SCHEMECOLOR_INDEX" val="8"/>
  <p:tag name="KSO_WM_UNIT_FILL_TYPE" val="1"/>
  <p:tag name="KSO_WM_UNIT_USESOURCEFORMAT_APPLY" val="1"/>
  <p:tag name="KSO_WM_DIAGRAM_VIRTUALLY_FRAME" val="{&quot;height&quot;:302.1,&quot;left&quot;:63.45,&quot;top&quot;:190.5,&quot;width&quot;:836.9}"/>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2_1"/>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2_1"/>
  <p:tag name="KSO_WM_UNIT_FILL_FORE_SCHEMECOLOR_INDEX" val="7"/>
  <p:tag name="KSO_WM_UNIT_FILL_TYPE" val="1"/>
  <p:tag name="KSO_WM_UNIT_USESOURCEFORMAT_APPLY" val="1"/>
  <p:tag name="KSO_WM_DIAGRAM_VIRTUALLY_FRAME" val="{&quot;height&quot;:302.1,&quot;left&quot;:63.45,&quot;top&quot;:190.5,&quot;width&quot;:836.9}"/>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1_1"/>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1_1"/>
  <p:tag name="KSO_WM_UNIT_FILL_FORE_SCHEMECOLOR_INDEX" val="5"/>
  <p:tag name="KSO_WM_UNIT_FILL_TYPE" val="1"/>
  <p:tag name="KSO_WM_UNIT_USESOURCEFORMAT_APPLY" val="1"/>
  <p:tag name="KSO_WM_DIAGRAM_VIRTUALLY_FRAME" val="{&quot;height&quot;:302.1,&quot;left&quot;:63.45,&quot;top&quot;:190.5,&quot;width&quot;:836.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4_1"/>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1"/>
  <p:tag name="KSO_WM_UNIT_FILL_FORE_SCHEMECOLOR_INDEX" val="9"/>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1_2"/>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1_2"/>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2_2"/>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2_2"/>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i*1_3_2"/>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3_2"/>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i*1_1"/>
  <p:tag name="KSO_WM_TEMPLATE_CATEGORY" val="diagram"/>
  <p:tag name="KSO_WM_TEMPLATE_INDEX" val="20200195"/>
  <p:tag name="KSO_WM_UNIT_LAYERLEVEL" val="1_1"/>
  <p:tag name="KSO_WM_TAG_VERSION" val="1.0"/>
  <p:tag name="KSO_WM_BEAUTIFY_FLAG" val="#wm#"/>
  <p:tag name="KSO_WM_DIAGRAM_GROUP_CODE" val="q1-1"/>
  <p:tag name="KSO_WM_UNIT_TYPE" val="q_i"/>
  <p:tag name="KSO_WM_UNIT_INDEX" val="1_1"/>
  <p:tag name="KSO_WM_UNIT_FILL_FORE_SCHEMECOLOR_INDEX" val="14"/>
  <p:tag name="KSO_WM_UNIT_FILL_TYPE" val="1"/>
  <p:tag name="KSO_WM_UNIT_TEXT_FILL_FORE_SCHEMECOLOR_INDEX" val="2"/>
  <p:tag name="KSO_WM_UNIT_TEXT_FILL_TYPE" val="1"/>
  <p:tag name="KSO_WM_UNIT_USESOURCEFORMAT_APPLY" val="1"/>
  <p:tag name="KSO_WM_DIAGRAM_VIRTUALLY_FRAME" val="{&quot;height&quot;:302.1,&quot;left&quot;:63.45,&quot;top&quot;:190.5,&quot;width&quot;:836.9}"/>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i*1_2"/>
  <p:tag name="KSO_WM_TEMPLATE_CATEGORY" val="diagram"/>
  <p:tag name="KSO_WM_TEMPLATE_INDEX" val="20200195"/>
  <p:tag name="KSO_WM_UNIT_LAYERLEVEL" val="1_1"/>
  <p:tag name="KSO_WM_TAG_VERSION" val="1.0"/>
  <p:tag name="KSO_WM_BEAUTIFY_FLAG" val="#wm#"/>
  <p:tag name="KSO_WM_DIAGRAM_GROUP_CODE" val="q1-1"/>
  <p:tag name="KSO_WM_UNIT_TYPE" val="q_i"/>
  <p:tag name="KSO_WM_UNIT_INDEX" val="1_2"/>
  <p:tag name="KSO_WM_UNIT_FILL_FORE_SCHEMECOLOR_INDEX" val="14"/>
  <p:tag name="KSO_WM_UNIT_FILL_TYPE" val="1"/>
  <p:tag name="KSO_WM_UNIT_TEXT_FILL_FORE_SCHEMECOLOR_INDEX" val="2"/>
  <p:tag name="KSO_WM_UNIT_TEXT_FILL_TYPE" val="1"/>
  <p:tag name="KSO_WM_UNIT_USESOURCEFORMAT_APPLY" val="1"/>
  <p:tag name="KSO_WM_DIAGRAM_VIRTUALLY_FRAME" val="{&quot;height&quot;:302.1,&quot;left&quot;:63.45,&quot;top&quot;:190.5,&quot;width&quot;:836.9}"/>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i*1_3"/>
  <p:tag name="KSO_WM_TEMPLATE_CATEGORY" val="diagram"/>
  <p:tag name="KSO_WM_TEMPLATE_INDEX" val="20200195"/>
  <p:tag name="KSO_WM_UNIT_LAYERLEVEL" val="1_1"/>
  <p:tag name="KSO_WM_TAG_VERSION" val="1.0"/>
  <p:tag name="KSO_WM_BEAUTIFY_FLAG" val="#wm#"/>
  <p:tag name="KSO_WM_DIAGRAM_GROUP_CODE" val="q1-1"/>
  <p:tag name="KSO_WM_UNIT_TYPE" val="q_i"/>
  <p:tag name="KSO_WM_UNIT_INDEX" val="1_3"/>
  <p:tag name="KSO_WM_UNIT_FILL_FORE_SCHEMECOLOR_INDEX" val="14"/>
  <p:tag name="KSO_WM_UNIT_FILL_TYPE" val="1"/>
  <p:tag name="KSO_WM_UNIT_TEXT_FILL_FORE_SCHEMECOLOR_INDEX" val="2"/>
  <p:tag name="KSO_WM_UNIT_TEXT_FILL_TYPE" val="1"/>
  <p:tag name="KSO_WM_UNIT_USESOURCEFORMAT_APPLY" val="1"/>
  <p:tag name="KSO_WM_DIAGRAM_VIRTUALLY_FRAME" val="{&quot;height&quot;:302.1,&quot;left&quot;:63.45,&quot;top&quot;:190.5,&quot;width&quot;:836.9}"/>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i*1_4"/>
  <p:tag name="KSO_WM_TEMPLATE_CATEGORY" val="diagram"/>
  <p:tag name="KSO_WM_TEMPLATE_INDEX" val="20200195"/>
  <p:tag name="KSO_WM_UNIT_LAYERLEVEL" val="1_1"/>
  <p:tag name="KSO_WM_TAG_VERSION" val="1.0"/>
  <p:tag name="KSO_WM_BEAUTIFY_FLAG" val="#wm#"/>
  <p:tag name="KSO_WM_DIAGRAM_GROUP_CODE" val="q1-1"/>
  <p:tag name="KSO_WM_UNIT_TYPE" val="q_i"/>
  <p:tag name="KSO_WM_UNIT_INDEX" val="1_4"/>
  <p:tag name="KSO_WM_UNIT_FILL_FORE_SCHEMECOLOR_INDEX" val="14"/>
  <p:tag name="KSO_WM_UNIT_FILL_TYPE" val="1"/>
  <p:tag name="KSO_WM_UNIT_TEXT_FILL_FORE_SCHEMECOLOR_INDEX" val="2"/>
  <p:tag name="KSO_WM_UNIT_TEXT_FILL_TYPE" val="1"/>
  <p:tag name="KSO_WM_UNIT_USESOURCEFORMAT_APPLY" val="1"/>
  <p:tag name="KSO_WM_DIAGRAM_VIRTUALLY_FRAME" val="{&quot;height&quot;:302.1,&quot;left&quot;:63.45,&quot;top&quot;:190.5,&quot;width&quot;:836.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6"/>
  <p:tag name="KSO_WM_UNIT_ID" val="diagram20200195_3*i*6"/>
  <p:tag name="KSO_WM_TEMPLATE_CATEGORY" val="diagram"/>
  <p:tag name="KSO_WM_TEMPLATE_INDEX" val="20200195"/>
  <p:tag name="KSO_WM_UNIT_LAYERLEVEL" val="1"/>
  <p:tag name="KSO_WM_TAG_VERSION" val="1.0"/>
  <p:tag name="KSO_WM_BEAUTIFY_FLAG" val="#wm#"/>
  <p:tag name="KSO_WM_UNIT_FILL_FORE_SCHEMECOLOR_INDEX" val="14"/>
  <p:tag name="KSO_WM_UNIT_FILL_TYPE" val="1"/>
  <p:tag name="KSO_WM_UNIT_USESOURCEFORMAT_APPLY" val="1"/>
  <p:tag name="KSO_WM_DIAGRAM_VIRTUALLY_FRAME" val="{&quot;height&quot;:302.1,&quot;left&quot;:63.45,&quot;top&quot;:190.5,&quot;width&quot;:836.9}"/>
</p:tagLst>
</file>

<file path=ppt/tags/tag89.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2"/>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2"/>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3"/>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3"/>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1.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4"/>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4"/>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2.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5"/>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5"/>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3.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6"/>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6"/>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4.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7"/>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7"/>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5.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8"/>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8"/>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6.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UNIT_ID" val="diagram20200195_3*q_h_i*1_4_9"/>
  <p:tag name="KSO_WM_TEMPLATE_CATEGORY" val="diagram"/>
  <p:tag name="KSO_WM_TEMPLATE_INDEX" val="20200195"/>
  <p:tag name="KSO_WM_UNIT_LAYERLEVEL" val="1_1_1"/>
  <p:tag name="KSO_WM_TAG_VERSION" val="1.0"/>
  <p:tag name="KSO_WM_BEAUTIFY_FLAG" val="#wm#"/>
  <p:tag name="KSO_WM_DIAGRAM_GROUP_CODE" val="q1-1"/>
  <p:tag name="KSO_WM_UNIT_TYPE" val="q_h_i"/>
  <p:tag name="KSO_WM_UNIT_INDEX" val="1_4_9"/>
  <p:tag name="KSO_WM_UNIT_FILL_FORE_SCHEMECOLOR_INDEX" val="14"/>
  <p:tag name="KSO_WM_UNIT_FILL_TYPE" val="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f*1_1_1"/>
  <p:tag name="KSO_WM_TEMPLATE_CATEGORY" val="diagram"/>
  <p:tag name="KSO_WM_TEMPLATE_INDEX" val="20200195"/>
  <p:tag name="KSO_WM_UNIT_LAYERLEVEL" val="1_1_1"/>
  <p:tag name="KSO_WM_TAG_VERSION" val="1.0"/>
  <p:tag name="KSO_WM_BEAUTIFY_FLAG" val="#wm#"/>
  <p:tag name="KSO_WM_UNIT_PRESET_TEXT" val="单击此处添加文本具体内容，简明扼要的阐述您的观点。"/>
  <p:tag name="KSO_WM_UNIT_NOCLEAR" val="0"/>
  <p:tag name="KSO_WM_UNIT_VALUE" val="51"/>
  <p:tag name="KSO_WM_DIAGRAM_GROUP_CODE" val="q1-1"/>
  <p:tag name="KSO_WM_UNIT_TYPE" val="q_h_f"/>
  <p:tag name="KSO_WM_UNIT_INDEX" val="1_1_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f*1_2_1"/>
  <p:tag name="KSO_WM_TEMPLATE_CATEGORY" val="diagram"/>
  <p:tag name="KSO_WM_TEMPLATE_INDEX" val="20200195"/>
  <p:tag name="KSO_WM_UNIT_LAYERLEVEL" val="1_1_1"/>
  <p:tag name="KSO_WM_TAG_VERSION" val="1.0"/>
  <p:tag name="KSO_WM_BEAUTIFY_FLAG" val="#wm#"/>
  <p:tag name="KSO_WM_UNIT_PRESET_TEXT" val="单击此处添加文本具体内容，简明扼要的阐述您的观点。"/>
  <p:tag name="KSO_WM_UNIT_NOCLEAR" val="0"/>
  <p:tag name="KSO_WM_UNIT_VALUE" val="51"/>
  <p:tag name="KSO_WM_DIAGRAM_GROUP_CODE" val="q1-1"/>
  <p:tag name="KSO_WM_UNIT_TYPE" val="q_h_f"/>
  <p:tag name="KSO_WM_UNIT_INDEX" val="1_2_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95_3*q_h_f*1_4_1"/>
  <p:tag name="KSO_WM_TEMPLATE_CATEGORY" val="diagram"/>
  <p:tag name="KSO_WM_TEMPLATE_INDEX" val="20200195"/>
  <p:tag name="KSO_WM_UNIT_LAYERLEVEL" val="1_1_1"/>
  <p:tag name="KSO_WM_TAG_VERSION" val="1.0"/>
  <p:tag name="KSO_WM_BEAUTIFY_FLAG" val="#wm#"/>
  <p:tag name="KSO_WM_UNIT_PRESET_TEXT" val="单击此处添加文本具体内容，简明扼要的阐述您的观点。"/>
  <p:tag name="KSO_WM_UNIT_NOCLEAR" val="0"/>
  <p:tag name="KSO_WM_UNIT_VALUE" val="51"/>
  <p:tag name="KSO_WM_DIAGRAM_GROUP_CODE" val="q1-1"/>
  <p:tag name="KSO_WM_UNIT_TYPE" val="q_h_f"/>
  <p:tag name="KSO_WM_UNIT_INDEX" val="1_4_1"/>
  <p:tag name="KSO_WM_UNIT_TEXT_FILL_FORE_SCHEMECOLOR_INDEX" val="13"/>
  <p:tag name="KSO_WM_UNIT_TEXT_FILL_TYPE" val="1"/>
  <p:tag name="KSO_WM_UNIT_USESOURCEFORMAT_APPLY" val="1"/>
  <p:tag name="KSO_WM_DIAGRAM_VIRTUALLY_FRAME" val="{&quot;height&quot;:302.1,&quot;left&quot;:63.45,&quot;top&quot;:190.5,&quot;width&quot;:836.9}"/>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3118</Words>
  <Application>WPS 演示</Application>
  <PresentationFormat>宽屏</PresentationFormat>
  <Paragraphs>299</Paragraphs>
  <Slides>18</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宋体</vt:lpstr>
      <vt:lpstr>Wingdings</vt:lpstr>
      <vt:lpstr>微软雅黑</vt:lpstr>
      <vt:lpstr>Arial Unicode MS</vt:lpstr>
      <vt:lpstr>Microsoft JhengHei</vt:lpstr>
      <vt:lpstr>News Gothic MT</vt:lpstr>
      <vt:lpstr>华文细黑</vt:lpstr>
      <vt:lpstr>Calibri</vt:lpstr>
      <vt:lpstr>MS PGothic</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WPS_1664976345</cp:lastModifiedBy>
  <cp:revision>134</cp:revision>
  <dcterms:created xsi:type="dcterms:W3CDTF">2019-06-19T02:08:00Z</dcterms:created>
  <dcterms:modified xsi:type="dcterms:W3CDTF">2024-03-25T18:01:36Z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KSOTemplateUUID">
    <vt:lpwstr>v1.0_mb_jg+XwVmvIeo8oEOpfHGw0A==</vt:lpwstr>
  </property>
  <property fmtid="{D5CDD505-2E9C-101B-9397-08002B2CF9AE}" pid="4" name="ICV">
    <vt:lpwstr>87486C8D59354451A193126F9ABCA855_11</vt:lpwstr>
  </property>
</Properties>
</file>