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5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83"/>
        <p:guide pos="38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6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7.xml"/><Relationship Id="rId7" Type="http://schemas.openxmlformats.org/officeDocument/2006/relationships/image" Target="../media/image7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0" Type="http://schemas.openxmlformats.org/officeDocument/2006/relationships/vmlDrawing" Target="../drawings/vmlDrawing2.v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8.xml"/><Relationship Id="rId7" Type="http://schemas.openxmlformats.org/officeDocument/2006/relationships/image" Target="../media/image11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0" Type="http://schemas.openxmlformats.org/officeDocument/2006/relationships/vmlDrawing" Target="../drawings/vmlDrawing3.v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2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69.xml"/><Relationship Id="rId13" Type="http://schemas.openxmlformats.org/officeDocument/2006/relationships/image" Target="../media/image18.jpeg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68325" y="440690"/>
            <a:ext cx="10712450" cy="1061085"/>
          </a:xfrm>
        </p:spPr>
        <p:txBody>
          <a:bodyPr/>
          <a:p>
            <a:r>
              <a:rPr lang="zh-CN" altLang="en-US" sz="5400">
                <a:sym typeface="+mn-ea"/>
              </a:rPr>
              <a:t>电子在电磁场中运动规律的研究</a:t>
            </a:r>
            <a:endParaRPr lang="zh-CN" altLang="en-US" sz="54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98930" y="2364740"/>
            <a:ext cx="7752715" cy="2961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电子在电场中的运动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电子在磁场中的运动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磁聚焦和测量电子的荷质比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73743384" name="内容占位符 1073743383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2270" y="1835785"/>
            <a:ext cx="5584825" cy="25577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336800" y="4578350"/>
            <a:ext cx="427291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ea typeface="宋体" panose="02010600030101010101" pitchFamily="2" charset="-122"/>
              </a:rPr>
              <a:t>图</a:t>
            </a:r>
            <a:r>
              <a:rPr lang="en-US" b="0">
                <a:latin typeface="Times New Roman" panose="02020603050405020304" charset="0"/>
              </a:rPr>
              <a:t>9 </a:t>
            </a:r>
            <a:r>
              <a:rPr lang="zh-CN" b="0">
                <a:ea typeface="宋体" panose="02010600030101010101" pitchFamily="2" charset="-122"/>
              </a:rPr>
              <a:t>磁聚焦和电子荷质比的测量接线图</a:t>
            </a:r>
            <a:endParaRPr lang="zh-CN" altLang="en-US" b="0"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355" y="264160"/>
            <a:ext cx="10968990" cy="58312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示波管的简单介绍：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（1）一个电子枪，它发射电子，把电子加速到一定速度，并聚焦成电子束；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（2）一个由两对金属板组成的偏转系统；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（3）一个在管子末端的荧光屏，用来显示电子束的轰击点。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073743360" name="图片 10737433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7755" y="554990"/>
            <a:ext cx="7446010" cy="32842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73743359" name="内容占位符 107374335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2375" y="431800"/>
            <a:ext cx="6273165" cy="30346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955290" y="4202430"/>
            <a:ext cx="1587500" cy="487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电子的加速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　　</a:t>
            </a:r>
            <a:endParaRPr lang="zh-CN" altLang="en-US"/>
          </a:p>
        </p:txBody>
      </p:sp>
      <p:graphicFrame>
        <p:nvGraphicFramePr>
          <p:cNvPr id="2" name="Object 58"/>
          <p:cNvGraphicFramePr>
            <a:graphicFrameLocks noChangeAspect="1"/>
          </p:cNvGraphicFramePr>
          <p:nvPr/>
        </p:nvGraphicFramePr>
        <p:xfrm>
          <a:off x="5042535" y="3875405"/>
          <a:ext cx="2209800" cy="1141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761365" imgH="393700" progId="Equation.3">
                  <p:embed/>
                </p:oleObj>
              </mc:Choice>
              <mc:Fallback>
                <p:oleObj name="" r:id="rId2" imgW="761365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2535" y="3875405"/>
                        <a:ext cx="2209800" cy="1141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73743375" name="内容占位符 107374337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7795" y="1067435"/>
            <a:ext cx="7432675" cy="269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70865" y="351155"/>
            <a:ext cx="72720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电偏转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受电场力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类平抛运动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2956878" y="5319078"/>
          <a:ext cx="1609725" cy="48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495300" imgH="228600" progId="Equation.KSEE3">
                  <p:embed/>
                </p:oleObj>
              </mc:Choice>
              <mc:Fallback>
                <p:oleObj name="" r:id="rId2" imgW="495300" imgH="2286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56878" y="5319078"/>
                        <a:ext cx="1609725" cy="487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5151438" y="5319078"/>
          <a:ext cx="157035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4" imgW="520700" imgH="431800" progId="Equation.KSEE3">
                  <p:embed/>
                </p:oleObj>
              </mc:Choice>
              <mc:Fallback>
                <p:oleObj name="" r:id="rId4" imgW="520700" imgH="4318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51438" y="5319078"/>
                        <a:ext cx="157035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2901315" y="4262755"/>
          <a:ext cx="4030980" cy="92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6" imgW="1244600" imgH="431800" progId="Equation.KSEE3">
                  <p:embed/>
                </p:oleObj>
              </mc:Choice>
              <mc:Fallback>
                <p:oleObj name="" r:id="rId6" imgW="1244600" imgH="4318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01315" y="4262755"/>
                        <a:ext cx="4030980" cy="920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磁偏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665" y="1534160"/>
            <a:ext cx="4782185" cy="3776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02130" y="681990"/>
            <a:ext cx="552005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磁偏转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受洛伦兹力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匀速圆周运动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6640830" y="1938655"/>
          <a:ext cx="4750435" cy="1054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1739900" imgH="482600" progId="Equation.KSEE3">
                  <p:embed/>
                </p:oleObj>
              </mc:Choice>
              <mc:Fallback>
                <p:oleObj name="" r:id="rId2" imgW="1739900" imgH="4826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40830" y="1938655"/>
                        <a:ext cx="4750435" cy="1054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7613968" y="3108008"/>
          <a:ext cx="1427480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4" imgW="393700" imgH="165100" progId="Equation.KSEE3">
                  <p:embed/>
                </p:oleObj>
              </mc:Choice>
              <mc:Fallback>
                <p:oleObj name="" r:id="rId4" imgW="393700" imgH="1651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13968" y="3108008"/>
                        <a:ext cx="1427480" cy="39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7613650" y="3892550"/>
          <a:ext cx="1428750" cy="110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6" imgW="647700" imgH="457200" progId="Equation.KSEE3">
                  <p:embed/>
                </p:oleObj>
              </mc:Choice>
              <mc:Fallback>
                <p:oleObj name="" r:id="rId6" imgW="647700" imgH="4572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13650" y="3892550"/>
                        <a:ext cx="1428750" cy="1107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499360" y="3429000"/>
            <a:ext cx="532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Vz</a:t>
            </a:r>
            <a:endParaRPr lang="en-US" altLang="zh-CN"/>
          </a:p>
        </p:txBody>
      </p: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325120"/>
            <a:ext cx="10968990" cy="5924550"/>
          </a:xfrm>
        </p:spPr>
        <p:txBody>
          <a:bodyPr/>
          <a:p>
            <a:pPr marL="0" indent="0">
              <a:buNone/>
            </a:pPr>
            <a:r>
              <a:rPr lang="zh-CN" altLang="en-US"/>
              <a:t>磁聚焦和测量荷质比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y</a:t>
            </a:r>
            <a:r>
              <a:rPr lang="zh-CN" altLang="en-US"/>
              <a:t>轴偏转板上加载一个交变电压，</a:t>
            </a:r>
            <a:r>
              <a:rPr lang="en-US" altLang="zh-CN"/>
              <a:t>z</a:t>
            </a:r>
            <a:r>
              <a:rPr lang="zh-CN" altLang="en-US"/>
              <a:t>轴方向加载磁场（长直螺线管），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使得电子在</a:t>
            </a:r>
            <a:r>
              <a:rPr lang="en-US" altLang="zh-CN"/>
              <a:t>x-y</a:t>
            </a:r>
            <a:r>
              <a:rPr lang="zh-CN" altLang="en-US"/>
              <a:t>平面做圆周运动，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同时在</a:t>
            </a:r>
            <a:r>
              <a:rPr lang="en-US" altLang="zh-CN"/>
              <a:t>z</a:t>
            </a:r>
            <a:r>
              <a:rPr lang="zh-CN" altLang="en-US"/>
              <a:t>轴方向做匀速运动，</a:t>
            </a:r>
            <a:r>
              <a:rPr lang="en-US" altLang="zh-CN"/>
              <a:t>           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合成的结果：螺旋线运动</a:t>
            </a:r>
            <a:r>
              <a:rPr lang="en-US" altLang="zh-CN"/>
              <a:t>, </a:t>
            </a:r>
            <a:r>
              <a:rPr lang="zh-CN" altLang="zh-CN"/>
              <a:t>螺距的大小</a:t>
            </a:r>
            <a:r>
              <a:rPr lang="en-US" altLang="zh-CN"/>
              <a:t>h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graphicFrame>
        <p:nvGraphicFramePr>
          <p:cNvPr id="4" name="对象 3"/>
          <p:cNvGraphicFramePr/>
          <p:nvPr/>
        </p:nvGraphicFramePr>
        <p:xfrm>
          <a:off x="880110" y="3324225"/>
          <a:ext cx="4354195" cy="978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981200" imgH="457200" progId="Equation.KSEE3">
                  <p:embed/>
                </p:oleObj>
              </mc:Choice>
              <mc:Fallback>
                <p:oleObj name="" r:id="rId1" imgW="1981200" imgH="4572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0110" y="3324225"/>
                        <a:ext cx="4354195" cy="978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223010" y="4629785"/>
          <a:ext cx="3547110" cy="62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790700" imgH="457200" progId="Equation.KSEE3">
                  <p:embed/>
                </p:oleObj>
              </mc:Choice>
              <mc:Fallback>
                <p:oleObj name="" r:id="rId3" imgW="1790700" imgH="4572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3010" y="4629785"/>
                        <a:ext cx="3547110" cy="627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4830128" y="1151573"/>
          <a:ext cx="1771015" cy="80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889000" imgH="419100" progId="Equation.KSEE3">
                  <p:embed/>
                </p:oleObj>
              </mc:Choice>
              <mc:Fallback>
                <p:oleObj name="" r:id="rId5" imgW="889000" imgH="4191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0128" y="1151573"/>
                        <a:ext cx="1771015" cy="805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6978015" y="1175703"/>
          <a:ext cx="1231900" cy="82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84200" imgH="393700" progId="Equation.KSEE3">
                  <p:embed/>
                </p:oleObj>
              </mc:Choice>
              <mc:Fallback>
                <p:oleObj name="" r:id="rId7" imgW="584200" imgH="3937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78015" y="1175703"/>
                        <a:ext cx="1231900" cy="820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8675370" y="1062990"/>
          <a:ext cx="2212340" cy="104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1002665" imgH="431800" progId="Equation.KSEE3">
                  <p:embed/>
                </p:oleObj>
              </mc:Choice>
              <mc:Fallback>
                <p:oleObj name="" r:id="rId9" imgW="1002665" imgH="4318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75370" y="1062990"/>
                        <a:ext cx="2212340" cy="1046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8492808" y="2857500"/>
          <a:ext cx="2576830" cy="85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1206500" imgH="393700" progId="Equation.KSEE3">
                  <p:embed/>
                </p:oleObj>
              </mc:Choice>
              <mc:Fallback>
                <p:oleObj name="" r:id="rId11" imgW="1206500" imgH="3937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92808" y="2857500"/>
                        <a:ext cx="2576830" cy="859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 descr="螺旋线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6270" y="2364105"/>
            <a:ext cx="2276475" cy="23241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电子束1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6200000">
            <a:off x="5933440" y="377825"/>
            <a:ext cx="3818890" cy="5850890"/>
          </a:xfrm>
          <a:prstGeom prst="rect">
            <a:avLst/>
          </a:prstGeom>
        </p:spPr>
      </p:pic>
      <p:pic>
        <p:nvPicPr>
          <p:cNvPr id="5" name="图片 4" descr="电子束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05" y="916940"/>
            <a:ext cx="3025775" cy="44456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73743382" name="内容占位符 1073743381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8475" y="1134110"/>
            <a:ext cx="7202805" cy="3298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921000" y="52133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ea typeface="宋体" panose="02010600030101010101" pitchFamily="2" charset="-122"/>
              </a:rPr>
              <a:t>图</a:t>
            </a:r>
            <a:r>
              <a:rPr lang="en-US" b="0">
                <a:latin typeface="Times New Roman" panose="02020603050405020304" charset="0"/>
              </a:rPr>
              <a:t>7 </a:t>
            </a:r>
            <a:r>
              <a:rPr lang="zh-CN" b="0">
                <a:ea typeface="宋体" panose="02010600030101010101" pitchFamily="2" charset="-122"/>
              </a:rPr>
              <a:t>电偏转实验接线图（水平偏转接线虚线表示）</a:t>
            </a:r>
            <a:endParaRPr lang="zh-CN" altLang="en-US" b="0"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73743383" name="内容占位符 1073743382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5380" y="1691005"/>
            <a:ext cx="5900420" cy="27025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556000" y="4692650"/>
            <a:ext cx="25247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ea typeface="宋体" panose="02010600030101010101" pitchFamily="2" charset="-122"/>
              </a:rPr>
              <a:t>图</a:t>
            </a:r>
            <a:r>
              <a:rPr lang="en-US" b="0">
                <a:latin typeface="Times New Roman" panose="02020603050405020304" charset="0"/>
              </a:rPr>
              <a:t>8 </a:t>
            </a:r>
            <a:r>
              <a:rPr lang="zh-CN" b="0">
                <a:ea typeface="宋体" panose="02010600030101010101" pitchFamily="2" charset="-122"/>
              </a:rPr>
              <a:t>磁偏转实验接线图</a:t>
            </a:r>
            <a:endParaRPr lang="zh-CN" altLang="en-US" b="0"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9214,&quot;width&quot;:5947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COMMONDATA" val="eyJoZGlkIjoiM2MxZTg0OWI3ZTQzMzI2YzdhODE0MWI0OGI5NGFkYjkifQ=="/>
  <p:tag name="KSO_WPP_MARK_KEY" val="56edc203-5177-46e2-a9b8-9281ea2c36e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WPS 演示</Application>
  <PresentationFormat>宽屏</PresentationFormat>
  <Paragraphs>46</Paragraphs>
  <Slides>11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11</vt:i4>
      </vt:variant>
    </vt:vector>
  </HeadingPairs>
  <TitlesOfParts>
    <vt:vector size="33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Office 主题​​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电子在电磁场中运动规律的研究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Administrator</dc:creator>
  <cp:lastModifiedBy>Administrator</cp:lastModifiedBy>
  <cp:revision>186</cp:revision>
  <dcterms:created xsi:type="dcterms:W3CDTF">2019-06-19T02:08:00Z</dcterms:created>
  <dcterms:modified xsi:type="dcterms:W3CDTF">2023-03-07T05:26:51Z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E80F3F35F506452CBC1A87DFCAED4336</vt:lpwstr>
  </property>
</Properties>
</file>