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ctiveX/activeX1.bin" ContentType="application/vnd.ms-office.activeX"/>
  <Override PartName="/ppt/activeX/activeX1.xml" ContentType="application/vnd.ms-office.activeX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8" r:id="rId3"/>
    <p:sldId id="285" r:id="rId4"/>
    <p:sldId id="339" r:id="rId5"/>
    <p:sldId id="340" r:id="rId6"/>
    <p:sldId id="341" r:id="rId7"/>
    <p:sldId id="342" r:id="rId8"/>
    <p:sldId id="353" r:id="rId9"/>
    <p:sldId id="354" r:id="rId10"/>
    <p:sldId id="355" r:id="rId11"/>
    <p:sldId id="356" r:id="rId12"/>
    <p:sldId id="343" r:id="rId13"/>
    <p:sldId id="344" r:id="rId14"/>
    <p:sldId id="345" r:id="rId15"/>
    <p:sldId id="346" r:id="rId16"/>
    <p:sldId id="348" r:id="rId17"/>
    <p:sldId id="349" r:id="rId18"/>
    <p:sldId id="357" r:id="rId19"/>
    <p:sldId id="350" r:id="rId20"/>
    <p:sldId id="358" r:id="rId21"/>
    <p:sldId id="359" r:id="rId22"/>
    <p:sldId id="351" r:id="rId23"/>
    <p:sldId id="360" r:id="rId24"/>
    <p:sldId id="361" r:id="rId25"/>
    <p:sldId id="279" r:id="rId26"/>
  </p:sldIdLst>
  <p:sldSz cx="9144000" cy="5143500" type="screen16x9"/>
  <p:notesSz cx="6858000" cy="9144000"/>
  <p:embeddedFontLst>
    <p:embeddedFont>
      <p:font typeface="楷体" panose="02010609060101010101" charset="-122"/>
      <p:regular r:id="rId31"/>
    </p:embeddedFont>
    <p:embeddedFont>
      <p:font typeface="隶书" panose="02010509060101010101" charset="-122"/>
      <p:regular r:id="rId32"/>
    </p:embeddedFont>
    <p:embeddedFont>
      <p:font typeface="Calibri" panose="020F0502020204030204" charset="0"/>
      <p:regular r:id="rId33"/>
      <p:bold r:id="rId34"/>
      <p:italic r:id="rId35"/>
      <p:boldItalic r:id="rId36"/>
    </p:embeddedFont>
    <p:embeddedFont>
      <p:font typeface="Symbol Tiger" panose="05050102010706020507" charset="0"/>
      <p:regular r:id="rId37"/>
    </p:embeddedFont>
  </p:embeddedFontLst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" userDrawn="1">
          <p15:clr>
            <a:srgbClr val="A4A3A4"/>
          </p15:clr>
        </p15:guide>
        <p15:guide id="2" pos="2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2D1"/>
    <a:srgbClr val="1A3F6C"/>
    <a:srgbClr val="1D41D5"/>
    <a:srgbClr val="5A5C68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821" autoAdjust="0"/>
    <p:restoredTop sz="94660"/>
  </p:normalViewPr>
  <p:slideViewPr>
    <p:cSldViewPr snapToGrid="0" showGuides="1">
      <p:cViewPr varScale="1">
        <p:scale>
          <a:sx n="144" d="100"/>
          <a:sy n="144" d="100"/>
        </p:scale>
        <p:origin x="-684" y="-90"/>
      </p:cViewPr>
      <p:guideLst>
        <p:guide orient="horz" pos="424"/>
        <p:guide pos="2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gs" Target="tags/tag199.xml"/><Relationship Id="rId37" Type="http://schemas.openxmlformats.org/officeDocument/2006/relationships/font" Target="fonts/font7.fntdata"/><Relationship Id="rId36" Type="http://schemas.openxmlformats.org/officeDocument/2006/relationships/font" Target="fonts/font6.fntdata"/><Relationship Id="rId35" Type="http://schemas.openxmlformats.org/officeDocument/2006/relationships/font" Target="fonts/font5.fntdata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7.wmf"/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5.wmf"/><Relationship Id="rId1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image" Target="../media/image10.wmf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4" Type="http://schemas.openxmlformats.org/officeDocument/2006/relationships/image" Target="../media/image16.wmf"/><Relationship Id="rId13" Type="http://schemas.openxmlformats.org/officeDocument/2006/relationships/image" Target="../media/image15.wmf"/><Relationship Id="rId12" Type="http://schemas.openxmlformats.org/officeDocument/2006/relationships/image" Target="../media/image14.wmf"/><Relationship Id="rId11" Type="http://schemas.openxmlformats.org/officeDocument/2006/relationships/image" Target="../media/image13.wmf"/><Relationship Id="rId10" Type="http://schemas.openxmlformats.org/officeDocument/2006/relationships/image" Target="../media/image12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image" Target="../media/image10.wmf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2" Type="http://schemas.openxmlformats.org/officeDocument/2006/relationships/image" Target="../media/image18.wmf"/><Relationship Id="rId11" Type="http://schemas.openxmlformats.org/officeDocument/2006/relationships/image" Target="../media/image17.wmf"/><Relationship Id="rId10" Type="http://schemas.openxmlformats.org/officeDocument/2006/relationships/image" Target="../media/image12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image" Target="../media/image10.wmf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0" Type="http://schemas.openxmlformats.org/officeDocument/2006/relationships/image" Target="../media/image12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image" Target="../media/image10.wmf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0" Type="http://schemas.openxmlformats.org/officeDocument/2006/relationships/image" Target="../media/image12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image" Target="../media/image10.wmf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0" Type="http://schemas.openxmlformats.org/officeDocument/2006/relationships/image" Target="../media/image12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image" Target="../media/image10.wmf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0" Type="http://schemas.openxmlformats.org/officeDocument/2006/relationships/image" Target="../media/image12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.wmf"/><Relationship Id="rId8" Type="http://schemas.openxmlformats.org/officeDocument/2006/relationships/image" Target="../media/image21.wmf"/><Relationship Id="rId7" Type="http://schemas.openxmlformats.org/officeDocument/2006/relationships/image" Target="../media/image20.wmf"/><Relationship Id="rId6" Type="http://schemas.openxmlformats.org/officeDocument/2006/relationships/image" Target="../media/image1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0" Type="http://schemas.openxmlformats.org/officeDocument/2006/relationships/image" Target="../media/image23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 userDrawn="1"/>
        </p:nvSpPr>
        <p:spPr>
          <a:xfrm>
            <a:off x="-3175" y="4785360"/>
            <a:ext cx="9150350" cy="360000"/>
          </a:xfrm>
          <a:prstGeom prst="rect">
            <a:avLst/>
          </a:prstGeom>
          <a:solidFill>
            <a:srgbClr val="1D41D5"/>
          </a:solidFill>
        </p:spPr>
        <p:txBody>
          <a:bodyPr wrap="square" rtlCol="0" anchor="ctr" anchorCtr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华北理工大学  胡鸿奎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-3175" y="-55875"/>
            <a:ext cx="9149715" cy="521970"/>
          </a:xfrm>
          <a:prstGeom prst="rect">
            <a:avLst/>
          </a:prstGeom>
          <a:solidFill>
            <a:srgbClr val="1D41D5"/>
          </a:solidFill>
        </p:spPr>
        <p:txBody>
          <a:bodyPr wrap="square" rtlCol="0" anchor="b" anchorCtr="0">
            <a:spAutoFit/>
          </a:bodyPr>
          <a:p>
            <a:pPr algn="dist"/>
            <a:r>
              <a:rPr lang="zh-CN" altLang="en-US" sz="2800" b="1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</a:rPr>
              <a:t>实验目的</a:t>
            </a:r>
            <a:r>
              <a:rPr lang="zh-CN" altLang="en-US" sz="20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</a:rPr>
              <a:t>                                             霍尔元件测磁场</a:t>
            </a:r>
            <a:endParaRPr lang="zh-CN" altLang="en-US" sz="20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-3175" y="4785360"/>
            <a:ext cx="9150350" cy="360000"/>
          </a:xfrm>
          <a:prstGeom prst="rect">
            <a:avLst/>
          </a:prstGeom>
          <a:solidFill>
            <a:srgbClr val="1D41D5"/>
          </a:solidFill>
        </p:spPr>
        <p:txBody>
          <a:bodyPr wrap="square" rtlCol="0" anchor="ctr" anchorCtr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华北理工大学  胡鸿奎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-3175" y="-55875"/>
            <a:ext cx="9149715" cy="521970"/>
          </a:xfrm>
          <a:prstGeom prst="rect">
            <a:avLst/>
          </a:prstGeom>
          <a:solidFill>
            <a:srgbClr val="1D41D5"/>
          </a:solidFill>
        </p:spPr>
        <p:txBody>
          <a:bodyPr wrap="square" rtlCol="0" anchor="b" anchorCtr="0">
            <a:spAutoFit/>
          </a:bodyPr>
          <a:p>
            <a:pPr algn="dist"/>
            <a:r>
              <a:rPr lang="zh-CN" altLang="en-US" sz="2800" b="1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</a:rPr>
              <a:t>实验原理</a:t>
            </a:r>
            <a:r>
              <a:rPr lang="zh-CN" altLang="en-US" sz="28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0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</a:rPr>
              <a:t>                                          </a:t>
            </a:r>
            <a:r>
              <a:rPr lang="zh-CN" altLang="en-US" sz="20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霍尔元件测磁场</a:t>
            </a:r>
            <a:endParaRPr lang="zh-CN" altLang="en-US" sz="20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-3175" y="4785360"/>
            <a:ext cx="9150350" cy="360000"/>
          </a:xfrm>
          <a:prstGeom prst="rect">
            <a:avLst/>
          </a:prstGeom>
          <a:solidFill>
            <a:srgbClr val="1D41D5"/>
          </a:solidFill>
        </p:spPr>
        <p:txBody>
          <a:bodyPr wrap="square" rtlCol="0" anchor="ctr" anchorCtr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华北理工大学  胡鸿奎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-3175" y="-55875"/>
            <a:ext cx="9149715" cy="521970"/>
          </a:xfrm>
          <a:prstGeom prst="rect">
            <a:avLst/>
          </a:prstGeom>
          <a:solidFill>
            <a:srgbClr val="1D41D5"/>
          </a:solidFill>
        </p:spPr>
        <p:txBody>
          <a:bodyPr wrap="square" rtlCol="0" anchor="b" anchorCtr="0">
            <a:spAutoFit/>
          </a:bodyPr>
          <a:p>
            <a:pPr algn="dist"/>
            <a:r>
              <a:rPr lang="zh-CN" altLang="en-US" sz="2800" b="1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</a:rPr>
              <a:t>实验仪器</a:t>
            </a:r>
            <a:r>
              <a:rPr lang="zh-CN" altLang="en-US" sz="28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0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</a:rPr>
              <a:t>                                          </a:t>
            </a:r>
            <a:r>
              <a:rPr lang="zh-CN" altLang="en-US" sz="20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霍尔元件测磁场</a:t>
            </a:r>
            <a:endParaRPr lang="zh-CN" altLang="en-US" sz="20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-3175" y="4785360"/>
            <a:ext cx="9150350" cy="360000"/>
          </a:xfrm>
          <a:prstGeom prst="rect">
            <a:avLst/>
          </a:prstGeom>
          <a:solidFill>
            <a:srgbClr val="1D41D5"/>
          </a:solidFill>
        </p:spPr>
        <p:txBody>
          <a:bodyPr wrap="square" rtlCol="0" anchor="ctr" anchorCtr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华北理工大学  胡鸿奎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-3175" y="-55875"/>
            <a:ext cx="9149715" cy="521970"/>
          </a:xfrm>
          <a:prstGeom prst="rect">
            <a:avLst/>
          </a:prstGeom>
          <a:solidFill>
            <a:srgbClr val="1D41D5"/>
          </a:solidFill>
        </p:spPr>
        <p:txBody>
          <a:bodyPr wrap="square" rtlCol="0" anchor="b" anchorCtr="0">
            <a:spAutoFit/>
          </a:bodyPr>
          <a:p>
            <a:pPr algn="dist"/>
            <a:r>
              <a:rPr lang="zh-CN" altLang="en-US" sz="2800" b="1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</a:rPr>
              <a:t>实验步骤</a:t>
            </a:r>
            <a:r>
              <a:rPr lang="zh-CN" altLang="en-US" sz="20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</a:rPr>
              <a:t>                                             </a:t>
            </a:r>
            <a:r>
              <a:rPr lang="zh-CN" altLang="en-US" sz="20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霍尔元件测磁场</a:t>
            </a:r>
            <a:endParaRPr lang="zh-CN" altLang="en-US" sz="20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-3175" y="4785360"/>
            <a:ext cx="9150350" cy="360000"/>
          </a:xfrm>
          <a:prstGeom prst="rect">
            <a:avLst/>
          </a:prstGeom>
          <a:solidFill>
            <a:srgbClr val="1D41D5"/>
          </a:solidFill>
        </p:spPr>
        <p:txBody>
          <a:bodyPr wrap="square" rtlCol="0" anchor="ctr" anchorCtr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华北理工大学  胡鸿奎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-3175" y="-55875"/>
            <a:ext cx="9149715" cy="521970"/>
          </a:xfrm>
          <a:prstGeom prst="rect">
            <a:avLst/>
          </a:prstGeom>
          <a:solidFill>
            <a:srgbClr val="1D41D5"/>
          </a:solidFill>
        </p:spPr>
        <p:txBody>
          <a:bodyPr wrap="square" rtlCol="0" anchor="b" anchorCtr="0">
            <a:spAutoFit/>
          </a:bodyPr>
          <a:p>
            <a:pPr algn="dist"/>
            <a:r>
              <a:rPr lang="zh-CN" altLang="en-US" sz="28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</a:rPr>
              <a:t>数据处理</a:t>
            </a:r>
            <a:r>
              <a:rPr lang="zh-CN" altLang="en-US" sz="20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</a:rPr>
              <a:t>                                             </a:t>
            </a:r>
            <a:r>
              <a:rPr lang="zh-CN" altLang="en-US" sz="20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霍尔元件测磁场</a:t>
            </a:r>
            <a:endParaRPr lang="zh-CN" altLang="en-US" sz="20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1" Type="http://schemas.openxmlformats.org/officeDocument/2006/relationships/vmlDrawing" Target="../drawings/vmlDrawing8.vml"/><Relationship Id="rId60" Type="http://schemas.openxmlformats.org/officeDocument/2006/relationships/slideLayout" Target="../slideLayouts/slideLayout3.xml"/><Relationship Id="rId6" Type="http://schemas.openxmlformats.org/officeDocument/2006/relationships/tags" Target="../tags/tag121.xml"/><Relationship Id="rId59" Type="http://schemas.openxmlformats.org/officeDocument/2006/relationships/tags" Target="../tags/tag154.xml"/><Relationship Id="rId58" Type="http://schemas.openxmlformats.org/officeDocument/2006/relationships/image" Target="../media/image12.wmf"/><Relationship Id="rId57" Type="http://schemas.openxmlformats.org/officeDocument/2006/relationships/oleObject" Target="../embeddings/oleObject71.bin"/><Relationship Id="rId56" Type="http://schemas.openxmlformats.org/officeDocument/2006/relationships/tags" Target="../tags/tag153.xml"/><Relationship Id="rId55" Type="http://schemas.openxmlformats.org/officeDocument/2006/relationships/image" Target="../media/image11.wmf"/><Relationship Id="rId54" Type="http://schemas.openxmlformats.org/officeDocument/2006/relationships/oleObject" Target="../embeddings/oleObject70.bin"/><Relationship Id="rId53" Type="http://schemas.openxmlformats.org/officeDocument/2006/relationships/tags" Target="../tags/tag152.xml"/><Relationship Id="rId52" Type="http://schemas.openxmlformats.org/officeDocument/2006/relationships/image" Target="../media/image10.wmf"/><Relationship Id="rId51" Type="http://schemas.openxmlformats.org/officeDocument/2006/relationships/oleObject" Target="../embeddings/oleObject69.bin"/><Relationship Id="rId50" Type="http://schemas.openxmlformats.org/officeDocument/2006/relationships/tags" Target="../tags/tag151.xml"/><Relationship Id="rId5" Type="http://schemas.openxmlformats.org/officeDocument/2006/relationships/tags" Target="../tags/tag120.xml"/><Relationship Id="rId49" Type="http://schemas.openxmlformats.org/officeDocument/2006/relationships/image" Target="../media/image9.wmf"/><Relationship Id="rId48" Type="http://schemas.openxmlformats.org/officeDocument/2006/relationships/oleObject" Target="../embeddings/oleObject68.bin"/><Relationship Id="rId47" Type="http://schemas.openxmlformats.org/officeDocument/2006/relationships/tags" Target="../tags/tag150.xml"/><Relationship Id="rId46" Type="http://schemas.openxmlformats.org/officeDocument/2006/relationships/image" Target="../media/image8.wmf"/><Relationship Id="rId45" Type="http://schemas.openxmlformats.org/officeDocument/2006/relationships/oleObject" Target="../embeddings/oleObject67.bin"/><Relationship Id="rId44" Type="http://schemas.openxmlformats.org/officeDocument/2006/relationships/tags" Target="../tags/tag149.xml"/><Relationship Id="rId43" Type="http://schemas.openxmlformats.org/officeDocument/2006/relationships/image" Target="../media/image7.wmf"/><Relationship Id="rId42" Type="http://schemas.openxmlformats.org/officeDocument/2006/relationships/oleObject" Target="../embeddings/oleObject66.bin"/><Relationship Id="rId41" Type="http://schemas.openxmlformats.org/officeDocument/2006/relationships/tags" Target="../tags/tag148.xml"/><Relationship Id="rId40" Type="http://schemas.openxmlformats.org/officeDocument/2006/relationships/tags" Target="../tags/tag147.xml"/><Relationship Id="rId4" Type="http://schemas.openxmlformats.org/officeDocument/2006/relationships/tags" Target="../tags/tag119.xml"/><Relationship Id="rId39" Type="http://schemas.openxmlformats.org/officeDocument/2006/relationships/tags" Target="../tags/tag146.xml"/><Relationship Id="rId38" Type="http://schemas.openxmlformats.org/officeDocument/2006/relationships/tags" Target="../tags/tag145.xml"/><Relationship Id="rId37" Type="http://schemas.openxmlformats.org/officeDocument/2006/relationships/tags" Target="../tags/tag144.xml"/><Relationship Id="rId36" Type="http://schemas.openxmlformats.org/officeDocument/2006/relationships/tags" Target="../tags/tag143.xml"/><Relationship Id="rId35" Type="http://schemas.openxmlformats.org/officeDocument/2006/relationships/tags" Target="../tags/tag142.xml"/><Relationship Id="rId34" Type="http://schemas.openxmlformats.org/officeDocument/2006/relationships/tags" Target="../tags/tag141.xml"/><Relationship Id="rId33" Type="http://schemas.openxmlformats.org/officeDocument/2006/relationships/tags" Target="../tags/tag140.xml"/><Relationship Id="rId32" Type="http://schemas.openxmlformats.org/officeDocument/2006/relationships/tags" Target="../tags/tag139.xml"/><Relationship Id="rId31" Type="http://schemas.openxmlformats.org/officeDocument/2006/relationships/tags" Target="../tags/tag138.xml"/><Relationship Id="rId30" Type="http://schemas.openxmlformats.org/officeDocument/2006/relationships/tags" Target="../tags/tag137.xml"/><Relationship Id="rId3" Type="http://schemas.openxmlformats.org/officeDocument/2006/relationships/tags" Target="../tags/tag118.xml"/><Relationship Id="rId29" Type="http://schemas.openxmlformats.org/officeDocument/2006/relationships/tags" Target="../tags/tag136.xml"/><Relationship Id="rId28" Type="http://schemas.openxmlformats.org/officeDocument/2006/relationships/tags" Target="../tags/tag135.xml"/><Relationship Id="rId27" Type="http://schemas.openxmlformats.org/officeDocument/2006/relationships/image" Target="../media/image6.wmf"/><Relationship Id="rId26" Type="http://schemas.openxmlformats.org/officeDocument/2006/relationships/oleObject" Target="../embeddings/oleObject65.bin"/><Relationship Id="rId25" Type="http://schemas.openxmlformats.org/officeDocument/2006/relationships/tags" Target="../tags/tag134.xml"/><Relationship Id="rId24" Type="http://schemas.openxmlformats.org/officeDocument/2006/relationships/tags" Target="../tags/tag133.xml"/><Relationship Id="rId23" Type="http://schemas.openxmlformats.org/officeDocument/2006/relationships/image" Target="../media/image5.wmf"/><Relationship Id="rId22" Type="http://schemas.openxmlformats.org/officeDocument/2006/relationships/oleObject" Target="../embeddings/oleObject64.bin"/><Relationship Id="rId21" Type="http://schemas.openxmlformats.org/officeDocument/2006/relationships/tags" Target="../tags/tag132.xml"/><Relationship Id="rId20" Type="http://schemas.openxmlformats.org/officeDocument/2006/relationships/tags" Target="../tags/tag131.xml"/><Relationship Id="rId2" Type="http://schemas.openxmlformats.org/officeDocument/2006/relationships/tags" Target="../tags/tag117.xml"/><Relationship Id="rId19" Type="http://schemas.openxmlformats.org/officeDocument/2006/relationships/image" Target="../media/image4.wmf"/><Relationship Id="rId18" Type="http://schemas.openxmlformats.org/officeDocument/2006/relationships/oleObject" Target="../embeddings/oleObject63.bin"/><Relationship Id="rId17" Type="http://schemas.openxmlformats.org/officeDocument/2006/relationships/tags" Target="../tags/tag130.xml"/><Relationship Id="rId16" Type="http://schemas.openxmlformats.org/officeDocument/2006/relationships/tags" Target="../tags/tag129.xml"/><Relationship Id="rId15" Type="http://schemas.openxmlformats.org/officeDocument/2006/relationships/image" Target="../media/image3.wmf"/><Relationship Id="rId14" Type="http://schemas.openxmlformats.org/officeDocument/2006/relationships/oleObject" Target="../embeddings/oleObject62.bin"/><Relationship Id="rId13" Type="http://schemas.openxmlformats.org/officeDocument/2006/relationships/tags" Target="../tags/tag128.xml"/><Relationship Id="rId12" Type="http://schemas.openxmlformats.org/officeDocument/2006/relationships/tags" Target="../tags/tag127.xml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tags" Target="../tags/tag11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6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73.bin"/><Relationship Id="rId22" Type="http://schemas.openxmlformats.org/officeDocument/2006/relationships/vmlDrawing" Target="../drawings/vmlDrawing9.vml"/><Relationship Id="rId21" Type="http://schemas.openxmlformats.org/officeDocument/2006/relationships/slideLayout" Target="../slideLayouts/slideLayout3.xml"/><Relationship Id="rId20" Type="http://schemas.openxmlformats.org/officeDocument/2006/relationships/image" Target="../media/image23.wmf"/><Relationship Id="rId2" Type="http://schemas.openxmlformats.org/officeDocument/2006/relationships/image" Target="../media/image24.wmf"/><Relationship Id="rId19" Type="http://schemas.openxmlformats.org/officeDocument/2006/relationships/oleObject" Target="../embeddings/oleObject81.bin"/><Relationship Id="rId18" Type="http://schemas.openxmlformats.org/officeDocument/2006/relationships/image" Target="../media/image22.wmf"/><Relationship Id="rId17" Type="http://schemas.openxmlformats.org/officeDocument/2006/relationships/oleObject" Target="../embeddings/oleObject80.bin"/><Relationship Id="rId16" Type="http://schemas.openxmlformats.org/officeDocument/2006/relationships/image" Target="../media/image21.wmf"/><Relationship Id="rId15" Type="http://schemas.openxmlformats.org/officeDocument/2006/relationships/oleObject" Target="../embeddings/oleObject79.bin"/><Relationship Id="rId14" Type="http://schemas.openxmlformats.org/officeDocument/2006/relationships/image" Target="../media/image20.wmf"/><Relationship Id="rId13" Type="http://schemas.openxmlformats.org/officeDocument/2006/relationships/oleObject" Target="../embeddings/oleObject78.bin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77.bin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7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8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3.jpeg"/><Relationship Id="rId1" Type="http://schemas.openxmlformats.org/officeDocument/2006/relationships/image" Target="../media/image32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1.vml"/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36.wmf"/><Relationship Id="rId6" Type="http://schemas.openxmlformats.org/officeDocument/2006/relationships/oleObject" Target="../embeddings/oleObject87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86.bin"/><Relationship Id="rId3" Type="http://schemas.openxmlformats.org/officeDocument/2006/relationships/image" Target="../media/image34.wmf"/><Relationship Id="rId2" Type="http://schemas.openxmlformats.org/officeDocument/2006/relationships/oleObject" Target="../embeddings/oleObject85.bin"/><Relationship Id="rId1" Type="http://schemas.openxmlformats.org/officeDocument/2006/relationships/tags" Target="../tags/tag15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2.vml"/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36.wmf"/><Relationship Id="rId6" Type="http://schemas.openxmlformats.org/officeDocument/2006/relationships/oleObject" Target="../embeddings/oleObject90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89.bin"/><Relationship Id="rId3" Type="http://schemas.openxmlformats.org/officeDocument/2006/relationships/image" Target="../media/image34.wmf"/><Relationship Id="rId2" Type="http://schemas.openxmlformats.org/officeDocument/2006/relationships/oleObject" Target="../embeddings/oleObject88.bin"/><Relationship Id="rId1" Type="http://schemas.openxmlformats.org/officeDocument/2006/relationships/tags" Target="../tags/tag15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7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3.v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58.xml"/><Relationship Id="rId4" Type="http://schemas.openxmlformats.org/officeDocument/2006/relationships/image" Target="../media/image39.w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38.wmf"/><Relationship Id="rId1" Type="http://schemas.openxmlformats.org/officeDocument/2006/relationships/oleObject" Target="../embeddings/oleObject9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wmf"/><Relationship Id="rId8" Type="http://schemas.openxmlformats.org/officeDocument/2006/relationships/oleObject" Target="../embeddings/oleObject95.bin"/><Relationship Id="rId7" Type="http://schemas.openxmlformats.org/officeDocument/2006/relationships/tags" Target="../tags/tag161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94.bin"/><Relationship Id="rId4" Type="http://schemas.openxmlformats.org/officeDocument/2006/relationships/tags" Target="../tags/tag160.xml"/><Relationship Id="rId3" Type="http://schemas.openxmlformats.org/officeDocument/2006/relationships/image" Target="../media/image40.wmf"/><Relationship Id="rId2" Type="http://schemas.openxmlformats.org/officeDocument/2006/relationships/oleObject" Target="../embeddings/oleObject93.bin"/><Relationship Id="rId18" Type="http://schemas.openxmlformats.org/officeDocument/2006/relationships/vmlDrawing" Target="../drawings/vmlDrawing14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43.wmf"/><Relationship Id="rId15" Type="http://schemas.openxmlformats.org/officeDocument/2006/relationships/oleObject" Target="../embeddings/oleObject96.bin"/><Relationship Id="rId14" Type="http://schemas.openxmlformats.org/officeDocument/2006/relationships/tags" Target="../tags/tag166.xml"/><Relationship Id="rId13" Type="http://schemas.openxmlformats.org/officeDocument/2006/relationships/tags" Target="../tags/tag165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tags" Target="../tags/tag15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4.wmf"/><Relationship Id="rId1" Type="http://schemas.openxmlformats.org/officeDocument/2006/relationships/oleObject" Target="../embeddings/oleObject97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image" Target="../media/image45.wmf"/><Relationship Id="rId7" Type="http://schemas.openxmlformats.org/officeDocument/2006/relationships/oleObject" Target="../embeddings/oleObject99.bin"/><Relationship Id="rId6" Type="http://schemas.openxmlformats.org/officeDocument/2006/relationships/tags" Target="../tags/tag170.x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98.bin"/><Relationship Id="rId32" Type="http://schemas.openxmlformats.org/officeDocument/2006/relationships/vmlDrawing" Target="../drawings/vmlDrawing16.vml"/><Relationship Id="rId31" Type="http://schemas.openxmlformats.org/officeDocument/2006/relationships/slideLayout" Target="../slideLayouts/slideLayout6.xml"/><Relationship Id="rId30" Type="http://schemas.openxmlformats.org/officeDocument/2006/relationships/tags" Target="../tags/tag188.xml"/><Relationship Id="rId3" Type="http://schemas.openxmlformats.org/officeDocument/2006/relationships/tags" Target="../tags/tag169.xml"/><Relationship Id="rId29" Type="http://schemas.openxmlformats.org/officeDocument/2006/relationships/tags" Target="../tags/tag187.xml"/><Relationship Id="rId28" Type="http://schemas.openxmlformats.org/officeDocument/2006/relationships/tags" Target="../tags/tag186.xml"/><Relationship Id="rId27" Type="http://schemas.openxmlformats.org/officeDocument/2006/relationships/tags" Target="../tags/tag185.xml"/><Relationship Id="rId26" Type="http://schemas.openxmlformats.org/officeDocument/2006/relationships/tags" Target="../tags/tag184.xml"/><Relationship Id="rId25" Type="http://schemas.openxmlformats.org/officeDocument/2006/relationships/image" Target="../media/image43.wmf"/><Relationship Id="rId24" Type="http://schemas.openxmlformats.org/officeDocument/2006/relationships/oleObject" Target="../embeddings/oleObject101.bin"/><Relationship Id="rId23" Type="http://schemas.openxmlformats.org/officeDocument/2006/relationships/tags" Target="../tags/tag183.xml"/><Relationship Id="rId22" Type="http://schemas.openxmlformats.org/officeDocument/2006/relationships/tags" Target="../tags/tag182.xml"/><Relationship Id="rId21" Type="http://schemas.openxmlformats.org/officeDocument/2006/relationships/tags" Target="../tags/tag181.xml"/><Relationship Id="rId20" Type="http://schemas.openxmlformats.org/officeDocument/2006/relationships/tags" Target="../tags/tag180.xml"/><Relationship Id="rId2" Type="http://schemas.openxmlformats.org/officeDocument/2006/relationships/tags" Target="../tags/tag168.xml"/><Relationship Id="rId19" Type="http://schemas.openxmlformats.org/officeDocument/2006/relationships/tags" Target="../tags/tag179.xml"/><Relationship Id="rId18" Type="http://schemas.openxmlformats.org/officeDocument/2006/relationships/tags" Target="../tags/tag178.xml"/><Relationship Id="rId17" Type="http://schemas.openxmlformats.org/officeDocument/2006/relationships/tags" Target="../tags/tag177.xml"/><Relationship Id="rId16" Type="http://schemas.openxmlformats.org/officeDocument/2006/relationships/tags" Target="../tags/tag176.xml"/><Relationship Id="rId15" Type="http://schemas.openxmlformats.org/officeDocument/2006/relationships/tags" Target="../tags/tag175.xml"/><Relationship Id="rId14" Type="http://schemas.openxmlformats.org/officeDocument/2006/relationships/tags" Target="../tags/tag174.xml"/><Relationship Id="rId13" Type="http://schemas.openxmlformats.org/officeDocument/2006/relationships/tags" Target="../tags/tag173.xml"/><Relationship Id="rId12" Type="http://schemas.openxmlformats.org/officeDocument/2006/relationships/tags" Target="../tags/tag172.xml"/><Relationship Id="rId11" Type="http://schemas.openxmlformats.org/officeDocument/2006/relationships/image" Target="../media/image42.wmf"/><Relationship Id="rId10" Type="http://schemas.openxmlformats.org/officeDocument/2006/relationships/oleObject" Target="../embeddings/oleObject100.bin"/><Relationship Id="rId1" Type="http://schemas.openxmlformats.org/officeDocument/2006/relationships/tags" Target="../tags/tag167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7.v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193.x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4" Type="http://schemas.openxmlformats.org/officeDocument/2006/relationships/tags" Target="../tags/tag190.xml"/><Relationship Id="rId3" Type="http://schemas.openxmlformats.org/officeDocument/2006/relationships/image" Target="../media/image46.wmf"/><Relationship Id="rId2" Type="http://schemas.openxmlformats.org/officeDocument/2006/relationships/oleObject" Target="../embeddings/oleObject102.bin"/><Relationship Id="rId1" Type="http://schemas.openxmlformats.org/officeDocument/2006/relationships/tags" Target="../tags/tag189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8.vml"/><Relationship Id="rId8" Type="http://schemas.openxmlformats.org/officeDocument/2006/relationships/slideLayout" Target="../slideLayouts/slideLayout5.xml"/><Relationship Id="rId7" Type="http://schemas.openxmlformats.org/officeDocument/2006/relationships/tags" Target="../tags/tag198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image" Target="../media/image47.wmf"/><Relationship Id="rId2" Type="http://schemas.openxmlformats.org/officeDocument/2006/relationships/oleObject" Target="../embeddings/oleObject103.bin"/><Relationship Id="rId1" Type="http://schemas.openxmlformats.org/officeDocument/2006/relationships/tags" Target="../tags/tag19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.wmf"/><Relationship Id="rId2" Type="http://schemas.openxmlformats.org/officeDocument/2006/relationships/tags" Target="../tags/tag1.xml"/><Relationship Id="rId1" Type="http://schemas.openxmlformats.org/officeDocument/2006/relationships/control" Target="../activeX/activeX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0" Type="http://schemas.openxmlformats.org/officeDocument/2006/relationships/vmlDrawing" Target="../drawings/vmlDrawing2.vml"/><Relationship Id="rId3" Type="http://schemas.openxmlformats.org/officeDocument/2006/relationships/oleObject" Target="../embeddings/oleObject2.bin"/><Relationship Id="rId29" Type="http://schemas.openxmlformats.org/officeDocument/2006/relationships/slideLayout" Target="../slideLayouts/slideLayout3.xml"/><Relationship Id="rId28" Type="http://schemas.openxmlformats.org/officeDocument/2006/relationships/image" Target="../media/image16.w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5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4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3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2.wmf"/><Relationship Id="rId2" Type="http://schemas.openxmlformats.org/officeDocument/2006/relationships/image" Target="../media/image3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11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10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6.bin"/><Relationship Id="rId26" Type="http://schemas.openxmlformats.org/officeDocument/2006/relationships/vmlDrawing" Target="../drawings/vmlDrawing3.vml"/><Relationship Id="rId25" Type="http://schemas.openxmlformats.org/officeDocument/2006/relationships/slideLayout" Target="../slideLayouts/slideLayout3.xml"/><Relationship Id="rId24" Type="http://schemas.openxmlformats.org/officeDocument/2006/relationships/image" Target="../media/image18.wmf"/><Relationship Id="rId23" Type="http://schemas.openxmlformats.org/officeDocument/2006/relationships/oleObject" Target="../embeddings/oleObject26.bin"/><Relationship Id="rId22" Type="http://schemas.openxmlformats.org/officeDocument/2006/relationships/image" Target="../media/image17.wmf"/><Relationship Id="rId21" Type="http://schemas.openxmlformats.org/officeDocument/2006/relationships/oleObject" Target="../embeddings/oleObject25.bin"/><Relationship Id="rId20" Type="http://schemas.openxmlformats.org/officeDocument/2006/relationships/image" Target="../media/image12.wmf"/><Relationship Id="rId2" Type="http://schemas.openxmlformats.org/officeDocument/2006/relationships/image" Target="../media/image3.wmf"/><Relationship Id="rId19" Type="http://schemas.openxmlformats.org/officeDocument/2006/relationships/oleObject" Target="../embeddings/oleObject24.bin"/><Relationship Id="rId18" Type="http://schemas.openxmlformats.org/officeDocument/2006/relationships/image" Target="../media/image11.wmf"/><Relationship Id="rId17" Type="http://schemas.openxmlformats.org/officeDocument/2006/relationships/oleObject" Target="../embeddings/oleObject23.bin"/><Relationship Id="rId16" Type="http://schemas.openxmlformats.org/officeDocument/2006/relationships/image" Target="../media/image10.wmf"/><Relationship Id="rId15" Type="http://schemas.openxmlformats.org/officeDocument/2006/relationships/oleObject" Target="../embeddings/oleObject22.bin"/><Relationship Id="rId14" Type="http://schemas.openxmlformats.org/officeDocument/2006/relationships/image" Target="../media/image9.wmf"/><Relationship Id="rId13" Type="http://schemas.openxmlformats.org/officeDocument/2006/relationships/oleObject" Target="../embeddings/oleObject21.bin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7.wmf"/><Relationship Id="rId1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19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8" Type="http://schemas.openxmlformats.org/officeDocument/2006/relationships/vmlDrawing" Target="../drawings/vmlDrawing5.vml"/><Relationship Id="rId57" Type="http://schemas.openxmlformats.org/officeDocument/2006/relationships/slideLayout" Target="../slideLayouts/slideLayout3.xml"/><Relationship Id="rId56" Type="http://schemas.openxmlformats.org/officeDocument/2006/relationships/image" Target="../media/image12.wmf"/><Relationship Id="rId55" Type="http://schemas.openxmlformats.org/officeDocument/2006/relationships/oleObject" Target="../embeddings/oleObject41.bin"/><Relationship Id="rId54" Type="http://schemas.openxmlformats.org/officeDocument/2006/relationships/tags" Target="../tags/tag37.xml"/><Relationship Id="rId53" Type="http://schemas.openxmlformats.org/officeDocument/2006/relationships/image" Target="../media/image11.wmf"/><Relationship Id="rId52" Type="http://schemas.openxmlformats.org/officeDocument/2006/relationships/oleObject" Target="../embeddings/oleObject40.bin"/><Relationship Id="rId51" Type="http://schemas.openxmlformats.org/officeDocument/2006/relationships/tags" Target="../tags/tag36.xml"/><Relationship Id="rId50" Type="http://schemas.openxmlformats.org/officeDocument/2006/relationships/image" Target="../media/image10.wmf"/><Relationship Id="rId5" Type="http://schemas.openxmlformats.org/officeDocument/2006/relationships/tags" Target="../tags/tag6.xml"/><Relationship Id="rId49" Type="http://schemas.openxmlformats.org/officeDocument/2006/relationships/oleObject" Target="../embeddings/oleObject39.bin"/><Relationship Id="rId48" Type="http://schemas.openxmlformats.org/officeDocument/2006/relationships/tags" Target="../tags/tag35.xml"/><Relationship Id="rId47" Type="http://schemas.openxmlformats.org/officeDocument/2006/relationships/image" Target="../media/image9.wmf"/><Relationship Id="rId46" Type="http://schemas.openxmlformats.org/officeDocument/2006/relationships/oleObject" Target="../embeddings/oleObject38.bin"/><Relationship Id="rId45" Type="http://schemas.openxmlformats.org/officeDocument/2006/relationships/tags" Target="../tags/tag34.xml"/><Relationship Id="rId44" Type="http://schemas.openxmlformats.org/officeDocument/2006/relationships/image" Target="../media/image8.wmf"/><Relationship Id="rId43" Type="http://schemas.openxmlformats.org/officeDocument/2006/relationships/oleObject" Target="../embeddings/oleObject37.bin"/><Relationship Id="rId42" Type="http://schemas.openxmlformats.org/officeDocument/2006/relationships/tags" Target="../tags/tag33.xml"/><Relationship Id="rId41" Type="http://schemas.openxmlformats.org/officeDocument/2006/relationships/image" Target="../media/image7.wmf"/><Relationship Id="rId40" Type="http://schemas.openxmlformats.org/officeDocument/2006/relationships/oleObject" Target="../embeddings/oleObject36.bin"/><Relationship Id="rId4" Type="http://schemas.openxmlformats.org/officeDocument/2006/relationships/tags" Target="../tags/tag5.xml"/><Relationship Id="rId39" Type="http://schemas.openxmlformats.org/officeDocument/2006/relationships/tags" Target="../tags/tag32.xml"/><Relationship Id="rId38" Type="http://schemas.openxmlformats.org/officeDocument/2006/relationships/tags" Target="../tags/tag31.xml"/><Relationship Id="rId37" Type="http://schemas.openxmlformats.org/officeDocument/2006/relationships/tags" Target="../tags/tag30.xml"/><Relationship Id="rId36" Type="http://schemas.openxmlformats.org/officeDocument/2006/relationships/tags" Target="../tags/tag29.xml"/><Relationship Id="rId35" Type="http://schemas.openxmlformats.org/officeDocument/2006/relationships/tags" Target="../tags/tag28.xml"/><Relationship Id="rId34" Type="http://schemas.openxmlformats.org/officeDocument/2006/relationships/tags" Target="../tags/tag27.xml"/><Relationship Id="rId33" Type="http://schemas.openxmlformats.org/officeDocument/2006/relationships/tags" Target="../tags/tag26.xml"/><Relationship Id="rId32" Type="http://schemas.openxmlformats.org/officeDocument/2006/relationships/tags" Target="../tags/tag25.xml"/><Relationship Id="rId31" Type="http://schemas.openxmlformats.org/officeDocument/2006/relationships/tags" Target="../tags/tag24.xml"/><Relationship Id="rId30" Type="http://schemas.openxmlformats.org/officeDocument/2006/relationships/tags" Target="../tags/tag23.xml"/><Relationship Id="rId3" Type="http://schemas.openxmlformats.org/officeDocument/2006/relationships/tags" Target="../tags/tag4.xml"/><Relationship Id="rId29" Type="http://schemas.openxmlformats.org/officeDocument/2006/relationships/tags" Target="../tags/tag22.xml"/><Relationship Id="rId28" Type="http://schemas.openxmlformats.org/officeDocument/2006/relationships/tags" Target="../tags/tag21.xml"/><Relationship Id="rId27" Type="http://schemas.openxmlformats.org/officeDocument/2006/relationships/tags" Target="../tags/tag20.xml"/><Relationship Id="rId26" Type="http://schemas.openxmlformats.org/officeDocument/2006/relationships/tags" Target="../tags/tag19.xml"/><Relationship Id="rId25" Type="http://schemas.openxmlformats.org/officeDocument/2006/relationships/image" Target="../media/image6.wmf"/><Relationship Id="rId24" Type="http://schemas.openxmlformats.org/officeDocument/2006/relationships/oleObject" Target="../embeddings/oleObject35.bin"/><Relationship Id="rId23" Type="http://schemas.openxmlformats.org/officeDocument/2006/relationships/tags" Target="../tags/tag18.xml"/><Relationship Id="rId22" Type="http://schemas.openxmlformats.org/officeDocument/2006/relationships/tags" Target="../tags/tag17.xml"/><Relationship Id="rId21" Type="http://schemas.openxmlformats.org/officeDocument/2006/relationships/image" Target="../media/image5.wmf"/><Relationship Id="rId20" Type="http://schemas.openxmlformats.org/officeDocument/2006/relationships/oleObject" Target="../embeddings/oleObject34.bin"/><Relationship Id="rId2" Type="http://schemas.openxmlformats.org/officeDocument/2006/relationships/tags" Target="../tags/tag3.xml"/><Relationship Id="rId19" Type="http://schemas.openxmlformats.org/officeDocument/2006/relationships/tags" Target="../tags/tag16.xml"/><Relationship Id="rId18" Type="http://schemas.openxmlformats.org/officeDocument/2006/relationships/tags" Target="../tags/tag15.xml"/><Relationship Id="rId17" Type="http://schemas.openxmlformats.org/officeDocument/2006/relationships/image" Target="../media/image4.wmf"/><Relationship Id="rId16" Type="http://schemas.openxmlformats.org/officeDocument/2006/relationships/oleObject" Target="../embeddings/oleObject33.bin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image" Target="../media/image3.wmf"/><Relationship Id="rId12" Type="http://schemas.openxmlformats.org/officeDocument/2006/relationships/oleObject" Target="../embeddings/oleObject32.bin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1" Type="http://schemas.openxmlformats.org/officeDocument/2006/relationships/vmlDrawing" Target="../drawings/vmlDrawing6.vml"/><Relationship Id="rId60" Type="http://schemas.openxmlformats.org/officeDocument/2006/relationships/slideLayout" Target="../slideLayouts/slideLayout3.xml"/><Relationship Id="rId6" Type="http://schemas.openxmlformats.org/officeDocument/2006/relationships/tags" Target="../tags/tag43.xml"/><Relationship Id="rId59" Type="http://schemas.openxmlformats.org/officeDocument/2006/relationships/tags" Target="../tags/tag76.xml"/><Relationship Id="rId58" Type="http://schemas.openxmlformats.org/officeDocument/2006/relationships/image" Target="../media/image12.wmf"/><Relationship Id="rId57" Type="http://schemas.openxmlformats.org/officeDocument/2006/relationships/oleObject" Target="../embeddings/oleObject51.bin"/><Relationship Id="rId56" Type="http://schemas.openxmlformats.org/officeDocument/2006/relationships/tags" Target="../tags/tag75.xml"/><Relationship Id="rId55" Type="http://schemas.openxmlformats.org/officeDocument/2006/relationships/image" Target="../media/image11.wmf"/><Relationship Id="rId54" Type="http://schemas.openxmlformats.org/officeDocument/2006/relationships/oleObject" Target="../embeddings/oleObject50.bin"/><Relationship Id="rId53" Type="http://schemas.openxmlformats.org/officeDocument/2006/relationships/tags" Target="../tags/tag74.xml"/><Relationship Id="rId52" Type="http://schemas.openxmlformats.org/officeDocument/2006/relationships/image" Target="../media/image10.wmf"/><Relationship Id="rId51" Type="http://schemas.openxmlformats.org/officeDocument/2006/relationships/oleObject" Target="../embeddings/oleObject49.bin"/><Relationship Id="rId50" Type="http://schemas.openxmlformats.org/officeDocument/2006/relationships/tags" Target="../tags/tag73.xml"/><Relationship Id="rId5" Type="http://schemas.openxmlformats.org/officeDocument/2006/relationships/tags" Target="../tags/tag42.xml"/><Relationship Id="rId49" Type="http://schemas.openxmlformats.org/officeDocument/2006/relationships/image" Target="../media/image9.wmf"/><Relationship Id="rId48" Type="http://schemas.openxmlformats.org/officeDocument/2006/relationships/oleObject" Target="../embeddings/oleObject48.bin"/><Relationship Id="rId47" Type="http://schemas.openxmlformats.org/officeDocument/2006/relationships/tags" Target="../tags/tag72.xml"/><Relationship Id="rId46" Type="http://schemas.openxmlformats.org/officeDocument/2006/relationships/image" Target="../media/image8.wmf"/><Relationship Id="rId45" Type="http://schemas.openxmlformats.org/officeDocument/2006/relationships/oleObject" Target="../embeddings/oleObject47.bin"/><Relationship Id="rId44" Type="http://schemas.openxmlformats.org/officeDocument/2006/relationships/tags" Target="../tags/tag71.xml"/><Relationship Id="rId43" Type="http://schemas.openxmlformats.org/officeDocument/2006/relationships/image" Target="../media/image7.wmf"/><Relationship Id="rId42" Type="http://schemas.openxmlformats.org/officeDocument/2006/relationships/oleObject" Target="../embeddings/oleObject46.bin"/><Relationship Id="rId41" Type="http://schemas.openxmlformats.org/officeDocument/2006/relationships/tags" Target="../tags/tag70.xml"/><Relationship Id="rId40" Type="http://schemas.openxmlformats.org/officeDocument/2006/relationships/tags" Target="../tags/tag69.xml"/><Relationship Id="rId4" Type="http://schemas.openxmlformats.org/officeDocument/2006/relationships/tags" Target="../tags/tag41.xml"/><Relationship Id="rId39" Type="http://schemas.openxmlformats.org/officeDocument/2006/relationships/tags" Target="../tags/tag68.xml"/><Relationship Id="rId38" Type="http://schemas.openxmlformats.org/officeDocument/2006/relationships/tags" Target="../tags/tag67.xml"/><Relationship Id="rId37" Type="http://schemas.openxmlformats.org/officeDocument/2006/relationships/tags" Target="../tags/tag66.xml"/><Relationship Id="rId36" Type="http://schemas.openxmlformats.org/officeDocument/2006/relationships/tags" Target="../tags/tag65.xml"/><Relationship Id="rId35" Type="http://schemas.openxmlformats.org/officeDocument/2006/relationships/tags" Target="../tags/tag64.xml"/><Relationship Id="rId34" Type="http://schemas.openxmlformats.org/officeDocument/2006/relationships/tags" Target="../tags/tag63.xml"/><Relationship Id="rId33" Type="http://schemas.openxmlformats.org/officeDocument/2006/relationships/tags" Target="../tags/tag62.xml"/><Relationship Id="rId32" Type="http://schemas.openxmlformats.org/officeDocument/2006/relationships/tags" Target="../tags/tag61.xml"/><Relationship Id="rId31" Type="http://schemas.openxmlformats.org/officeDocument/2006/relationships/tags" Target="../tags/tag60.xml"/><Relationship Id="rId30" Type="http://schemas.openxmlformats.org/officeDocument/2006/relationships/tags" Target="../tags/tag59.xml"/><Relationship Id="rId3" Type="http://schemas.openxmlformats.org/officeDocument/2006/relationships/tags" Target="../tags/tag40.xml"/><Relationship Id="rId29" Type="http://schemas.openxmlformats.org/officeDocument/2006/relationships/tags" Target="../tags/tag58.xml"/><Relationship Id="rId28" Type="http://schemas.openxmlformats.org/officeDocument/2006/relationships/tags" Target="../tags/tag57.xml"/><Relationship Id="rId27" Type="http://schemas.openxmlformats.org/officeDocument/2006/relationships/image" Target="../media/image6.wmf"/><Relationship Id="rId26" Type="http://schemas.openxmlformats.org/officeDocument/2006/relationships/oleObject" Target="../embeddings/oleObject45.bin"/><Relationship Id="rId25" Type="http://schemas.openxmlformats.org/officeDocument/2006/relationships/tags" Target="../tags/tag56.xml"/><Relationship Id="rId24" Type="http://schemas.openxmlformats.org/officeDocument/2006/relationships/tags" Target="../tags/tag55.xml"/><Relationship Id="rId23" Type="http://schemas.openxmlformats.org/officeDocument/2006/relationships/image" Target="../media/image5.wmf"/><Relationship Id="rId22" Type="http://schemas.openxmlformats.org/officeDocument/2006/relationships/oleObject" Target="../embeddings/oleObject44.bin"/><Relationship Id="rId21" Type="http://schemas.openxmlformats.org/officeDocument/2006/relationships/tags" Target="../tags/tag54.xml"/><Relationship Id="rId20" Type="http://schemas.openxmlformats.org/officeDocument/2006/relationships/tags" Target="../tags/tag53.xml"/><Relationship Id="rId2" Type="http://schemas.openxmlformats.org/officeDocument/2006/relationships/tags" Target="../tags/tag39.xml"/><Relationship Id="rId19" Type="http://schemas.openxmlformats.org/officeDocument/2006/relationships/image" Target="../media/image4.wmf"/><Relationship Id="rId18" Type="http://schemas.openxmlformats.org/officeDocument/2006/relationships/oleObject" Target="../embeddings/oleObject43.bin"/><Relationship Id="rId17" Type="http://schemas.openxmlformats.org/officeDocument/2006/relationships/tags" Target="../tags/tag52.xml"/><Relationship Id="rId16" Type="http://schemas.openxmlformats.org/officeDocument/2006/relationships/tags" Target="../tags/tag51.xml"/><Relationship Id="rId15" Type="http://schemas.openxmlformats.org/officeDocument/2006/relationships/image" Target="../media/image3.wmf"/><Relationship Id="rId14" Type="http://schemas.openxmlformats.org/officeDocument/2006/relationships/oleObject" Target="../embeddings/oleObject42.bin"/><Relationship Id="rId13" Type="http://schemas.openxmlformats.org/officeDocument/2006/relationships/tags" Target="../tags/tag50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tags" Target="../tags/tag3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1" Type="http://schemas.openxmlformats.org/officeDocument/2006/relationships/vmlDrawing" Target="../drawings/vmlDrawing7.vml"/><Relationship Id="rId60" Type="http://schemas.openxmlformats.org/officeDocument/2006/relationships/slideLayout" Target="../slideLayouts/slideLayout3.xml"/><Relationship Id="rId6" Type="http://schemas.openxmlformats.org/officeDocument/2006/relationships/tags" Target="../tags/tag82.xml"/><Relationship Id="rId59" Type="http://schemas.openxmlformats.org/officeDocument/2006/relationships/tags" Target="../tags/tag115.xml"/><Relationship Id="rId58" Type="http://schemas.openxmlformats.org/officeDocument/2006/relationships/image" Target="../media/image12.wmf"/><Relationship Id="rId57" Type="http://schemas.openxmlformats.org/officeDocument/2006/relationships/oleObject" Target="../embeddings/oleObject61.bin"/><Relationship Id="rId56" Type="http://schemas.openxmlformats.org/officeDocument/2006/relationships/tags" Target="../tags/tag114.xml"/><Relationship Id="rId55" Type="http://schemas.openxmlformats.org/officeDocument/2006/relationships/image" Target="../media/image11.wmf"/><Relationship Id="rId54" Type="http://schemas.openxmlformats.org/officeDocument/2006/relationships/oleObject" Target="../embeddings/oleObject60.bin"/><Relationship Id="rId53" Type="http://schemas.openxmlformats.org/officeDocument/2006/relationships/tags" Target="../tags/tag113.xml"/><Relationship Id="rId52" Type="http://schemas.openxmlformats.org/officeDocument/2006/relationships/image" Target="../media/image10.wmf"/><Relationship Id="rId51" Type="http://schemas.openxmlformats.org/officeDocument/2006/relationships/oleObject" Target="../embeddings/oleObject59.bin"/><Relationship Id="rId50" Type="http://schemas.openxmlformats.org/officeDocument/2006/relationships/tags" Target="../tags/tag112.xml"/><Relationship Id="rId5" Type="http://schemas.openxmlformats.org/officeDocument/2006/relationships/tags" Target="../tags/tag81.xml"/><Relationship Id="rId49" Type="http://schemas.openxmlformats.org/officeDocument/2006/relationships/image" Target="../media/image9.wmf"/><Relationship Id="rId48" Type="http://schemas.openxmlformats.org/officeDocument/2006/relationships/oleObject" Target="../embeddings/oleObject58.bin"/><Relationship Id="rId47" Type="http://schemas.openxmlformats.org/officeDocument/2006/relationships/tags" Target="../tags/tag111.xml"/><Relationship Id="rId46" Type="http://schemas.openxmlformats.org/officeDocument/2006/relationships/image" Target="../media/image8.wmf"/><Relationship Id="rId45" Type="http://schemas.openxmlformats.org/officeDocument/2006/relationships/oleObject" Target="../embeddings/oleObject57.bin"/><Relationship Id="rId44" Type="http://schemas.openxmlformats.org/officeDocument/2006/relationships/tags" Target="../tags/tag110.xml"/><Relationship Id="rId43" Type="http://schemas.openxmlformats.org/officeDocument/2006/relationships/image" Target="../media/image7.wmf"/><Relationship Id="rId42" Type="http://schemas.openxmlformats.org/officeDocument/2006/relationships/oleObject" Target="../embeddings/oleObject56.bin"/><Relationship Id="rId41" Type="http://schemas.openxmlformats.org/officeDocument/2006/relationships/tags" Target="../tags/tag109.xml"/><Relationship Id="rId40" Type="http://schemas.openxmlformats.org/officeDocument/2006/relationships/tags" Target="../tags/tag108.xml"/><Relationship Id="rId4" Type="http://schemas.openxmlformats.org/officeDocument/2006/relationships/tags" Target="../tags/tag80.xml"/><Relationship Id="rId39" Type="http://schemas.openxmlformats.org/officeDocument/2006/relationships/tags" Target="../tags/tag107.xml"/><Relationship Id="rId38" Type="http://schemas.openxmlformats.org/officeDocument/2006/relationships/tags" Target="../tags/tag106.xml"/><Relationship Id="rId37" Type="http://schemas.openxmlformats.org/officeDocument/2006/relationships/tags" Target="../tags/tag105.xml"/><Relationship Id="rId36" Type="http://schemas.openxmlformats.org/officeDocument/2006/relationships/tags" Target="../tags/tag104.xml"/><Relationship Id="rId35" Type="http://schemas.openxmlformats.org/officeDocument/2006/relationships/tags" Target="../tags/tag103.xml"/><Relationship Id="rId34" Type="http://schemas.openxmlformats.org/officeDocument/2006/relationships/tags" Target="../tags/tag102.xml"/><Relationship Id="rId33" Type="http://schemas.openxmlformats.org/officeDocument/2006/relationships/tags" Target="../tags/tag101.xml"/><Relationship Id="rId32" Type="http://schemas.openxmlformats.org/officeDocument/2006/relationships/tags" Target="../tags/tag100.xml"/><Relationship Id="rId31" Type="http://schemas.openxmlformats.org/officeDocument/2006/relationships/tags" Target="../tags/tag99.xml"/><Relationship Id="rId30" Type="http://schemas.openxmlformats.org/officeDocument/2006/relationships/tags" Target="../tags/tag98.xml"/><Relationship Id="rId3" Type="http://schemas.openxmlformats.org/officeDocument/2006/relationships/tags" Target="../tags/tag79.xml"/><Relationship Id="rId29" Type="http://schemas.openxmlformats.org/officeDocument/2006/relationships/tags" Target="../tags/tag97.xml"/><Relationship Id="rId28" Type="http://schemas.openxmlformats.org/officeDocument/2006/relationships/tags" Target="../tags/tag96.xml"/><Relationship Id="rId27" Type="http://schemas.openxmlformats.org/officeDocument/2006/relationships/image" Target="../media/image6.wmf"/><Relationship Id="rId26" Type="http://schemas.openxmlformats.org/officeDocument/2006/relationships/oleObject" Target="../embeddings/oleObject55.bin"/><Relationship Id="rId25" Type="http://schemas.openxmlformats.org/officeDocument/2006/relationships/tags" Target="../tags/tag95.xml"/><Relationship Id="rId24" Type="http://schemas.openxmlformats.org/officeDocument/2006/relationships/tags" Target="../tags/tag94.xml"/><Relationship Id="rId23" Type="http://schemas.openxmlformats.org/officeDocument/2006/relationships/image" Target="../media/image5.wmf"/><Relationship Id="rId22" Type="http://schemas.openxmlformats.org/officeDocument/2006/relationships/oleObject" Target="../embeddings/oleObject54.bin"/><Relationship Id="rId21" Type="http://schemas.openxmlformats.org/officeDocument/2006/relationships/tags" Target="../tags/tag93.xml"/><Relationship Id="rId20" Type="http://schemas.openxmlformats.org/officeDocument/2006/relationships/tags" Target="../tags/tag92.xml"/><Relationship Id="rId2" Type="http://schemas.openxmlformats.org/officeDocument/2006/relationships/tags" Target="../tags/tag78.xml"/><Relationship Id="rId19" Type="http://schemas.openxmlformats.org/officeDocument/2006/relationships/image" Target="../media/image4.wmf"/><Relationship Id="rId18" Type="http://schemas.openxmlformats.org/officeDocument/2006/relationships/oleObject" Target="../embeddings/oleObject53.bin"/><Relationship Id="rId17" Type="http://schemas.openxmlformats.org/officeDocument/2006/relationships/tags" Target="../tags/tag91.xml"/><Relationship Id="rId16" Type="http://schemas.openxmlformats.org/officeDocument/2006/relationships/tags" Target="../tags/tag90.xml"/><Relationship Id="rId15" Type="http://schemas.openxmlformats.org/officeDocument/2006/relationships/image" Target="../media/image3.wmf"/><Relationship Id="rId14" Type="http://schemas.openxmlformats.org/officeDocument/2006/relationships/oleObject" Target="../embeddings/oleObject52.bin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-635" y="1424940"/>
            <a:ext cx="914527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solidFill>
                  <a:srgbClr val="0E223A"/>
                </a:solidFill>
                <a:uFillTx/>
                <a:latin typeface="楷体" panose="02010609060101010101" charset="-122"/>
                <a:ea typeface="楷体" panose="02010609060101010101" charset="-122"/>
              </a:rPr>
              <a:t>霍尔元件测磁场</a:t>
            </a:r>
            <a:endParaRPr lang="zh-CN" altLang="en-US" sz="5400">
              <a:solidFill>
                <a:srgbClr val="0E223A"/>
              </a:solidFill>
              <a:uFillTx/>
              <a:ea typeface="隶书" panose="02010509060101010101" charset="-122"/>
            </a:endParaRPr>
          </a:p>
          <a:p>
            <a:pPr algn="ctr"/>
            <a:endParaRPr lang="zh-CN" altLang="en-US" sz="2800">
              <a:solidFill>
                <a:srgbClr val="0E223A"/>
              </a:solidFill>
              <a:uFillTx/>
              <a:ea typeface="隶书" panose="02010509060101010101" charset="-122"/>
            </a:endParaRPr>
          </a:p>
          <a:p>
            <a:pPr algn="ctr"/>
            <a:r>
              <a:rPr lang="zh-CN" altLang="en-US" sz="3200">
                <a:solidFill>
                  <a:srgbClr val="0E223A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华北理工大学  胡鸿奎</a:t>
            </a:r>
            <a:endParaRPr lang="zh-CN" altLang="en-US" sz="3200">
              <a:solidFill>
                <a:srgbClr val="0E223A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309245" y="520700"/>
            <a:ext cx="554228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30000"/>
              </a:lnSpc>
            </a:pP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4. </a:t>
            </a:r>
            <a:r>
              <a:rPr lang="zh-CN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不等势电势差</a:t>
            </a:r>
            <a:r>
              <a:rPr lang="zh-CN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  </a:t>
            </a:r>
            <a:endParaRPr lang="zh-CN" altLang="zh-CN" sz="28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02895" y="1174115"/>
            <a:ext cx="853757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        当霍尔元件通电时，由于霍尔元件存在</a:t>
            </a:r>
            <a:r>
              <a:rPr lang="zh-CN" altLang="en-US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电阻</a:t>
            </a: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，沿电流方向形成电位降。又由于材料本身的不均匀或电压引线焊接的不对称，即使无磁场存在，电引线间也会存在一定电位差，此电位差</a:t>
            </a:r>
            <a:r>
              <a:rPr lang="en-US" altLang="zh-CN" sz="2400" b="1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U</a:t>
            </a:r>
            <a:r>
              <a:rPr lang="en-US" altLang="zh-CN" sz="2400" b="1" baseline="-250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0</a:t>
            </a:r>
            <a:endParaRPr lang="en-US" altLang="zh-CN" sz="28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称做不等位电位差。</a:t>
            </a:r>
            <a:endParaRPr lang="zh-CN" altLang="zh-CN" sz="28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  <p:grpSp>
        <p:nvGrpSpPr>
          <p:cNvPr id="76859" name="组合 76858"/>
          <p:cNvGrpSpPr/>
          <p:nvPr/>
        </p:nvGrpSpPr>
        <p:grpSpPr>
          <a:xfrm>
            <a:off x="6357620" y="2638108"/>
            <a:ext cx="2335213" cy="1995487"/>
            <a:chOff x="3857" y="2583"/>
            <a:chExt cx="1471" cy="1257"/>
          </a:xfrm>
        </p:grpSpPr>
        <p:grpSp>
          <p:nvGrpSpPr>
            <p:cNvPr id="76809" name="组合 76808"/>
            <p:cNvGrpSpPr/>
            <p:nvPr/>
          </p:nvGrpSpPr>
          <p:grpSpPr>
            <a:xfrm>
              <a:off x="4352" y="2739"/>
              <a:ext cx="612" cy="827"/>
              <a:chOff x="3977" y="812"/>
              <a:chExt cx="612" cy="827"/>
            </a:xfrm>
          </p:grpSpPr>
          <p:grpSp>
            <p:nvGrpSpPr>
              <p:cNvPr id="76810" name="组合 76809"/>
              <p:cNvGrpSpPr/>
              <p:nvPr/>
            </p:nvGrpSpPr>
            <p:grpSpPr>
              <a:xfrm>
                <a:off x="3987" y="812"/>
                <a:ext cx="602" cy="153"/>
                <a:chOff x="3987" y="812"/>
                <a:chExt cx="602" cy="153"/>
              </a:xfrm>
            </p:grpSpPr>
            <p:grpSp>
              <p:nvGrpSpPr>
                <p:cNvPr id="76811" name="组合 76810"/>
                <p:cNvGrpSpPr/>
                <p:nvPr/>
              </p:nvGrpSpPr>
              <p:grpSpPr>
                <a:xfrm>
                  <a:off x="3987" y="818"/>
                  <a:ext cx="146" cy="147"/>
                  <a:chOff x="8637" y="11721"/>
                  <a:chExt cx="243" cy="243"/>
                </a:xfrm>
              </p:grpSpPr>
              <p:sp>
                <p:nvSpPr>
                  <p:cNvPr id="76812" name="直接连接符 76811"/>
                  <p:cNvSpPr/>
                  <p:nvPr>
                    <p:custDataLst>
                      <p:tags r:id="rId3"/>
                    </p:custDataLst>
                  </p:nvPr>
                </p:nvSpPr>
                <p:spPr>
                  <a:xfrm flipV="1">
                    <a:off x="8637" y="11835"/>
                    <a:ext cx="243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13" name="直接连接符 76812"/>
                  <p:cNvSpPr/>
                  <p:nvPr>
                    <p:custDataLst>
                      <p:tags r:id="rId4"/>
                    </p:custDataLst>
                  </p:nvPr>
                </p:nvSpPr>
                <p:spPr>
                  <a:xfrm rot="5400000" flipV="1">
                    <a:off x="8640" y="11840"/>
                    <a:ext cx="243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6814" name="组合 76813"/>
                <p:cNvGrpSpPr/>
                <p:nvPr/>
              </p:nvGrpSpPr>
              <p:grpSpPr>
                <a:xfrm>
                  <a:off x="4218" y="812"/>
                  <a:ext cx="146" cy="145"/>
                  <a:chOff x="8637" y="11721"/>
                  <a:chExt cx="243" cy="243"/>
                </a:xfrm>
              </p:grpSpPr>
              <p:sp>
                <p:nvSpPr>
                  <p:cNvPr id="76815" name="直接连接符 76814"/>
                  <p:cNvSpPr/>
                  <p:nvPr>
                    <p:custDataLst>
                      <p:tags r:id="rId5"/>
                    </p:custDataLst>
                  </p:nvPr>
                </p:nvSpPr>
                <p:spPr>
                  <a:xfrm flipV="1">
                    <a:off x="8637" y="11835"/>
                    <a:ext cx="243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16" name="直接连接符 76815"/>
                  <p:cNvSpPr/>
                  <p:nvPr>
                    <p:custDataLst>
                      <p:tags r:id="rId6"/>
                    </p:custDataLst>
                  </p:nvPr>
                </p:nvSpPr>
                <p:spPr>
                  <a:xfrm rot="5400000" flipV="1">
                    <a:off x="8640" y="11840"/>
                    <a:ext cx="243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6817" name="组合 76816"/>
                <p:cNvGrpSpPr/>
                <p:nvPr/>
              </p:nvGrpSpPr>
              <p:grpSpPr>
                <a:xfrm>
                  <a:off x="4443" y="812"/>
                  <a:ext cx="146" cy="145"/>
                  <a:chOff x="8637" y="11721"/>
                  <a:chExt cx="243" cy="243"/>
                </a:xfrm>
              </p:grpSpPr>
              <p:sp>
                <p:nvSpPr>
                  <p:cNvPr id="76818" name="直接连接符 76817"/>
                  <p:cNvSpPr/>
                  <p:nvPr>
                    <p:custDataLst>
                      <p:tags r:id="rId7"/>
                    </p:custDataLst>
                  </p:nvPr>
                </p:nvSpPr>
                <p:spPr>
                  <a:xfrm flipV="1">
                    <a:off x="8637" y="11835"/>
                    <a:ext cx="243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19" name="直接连接符 76818"/>
                  <p:cNvSpPr/>
                  <p:nvPr>
                    <p:custDataLst>
                      <p:tags r:id="rId8"/>
                    </p:custDataLst>
                  </p:nvPr>
                </p:nvSpPr>
                <p:spPr>
                  <a:xfrm rot="5400000" flipV="1">
                    <a:off x="8640" y="11840"/>
                    <a:ext cx="243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grpSp>
            <p:nvGrpSpPr>
              <p:cNvPr id="76820" name="组合 76819"/>
              <p:cNvGrpSpPr/>
              <p:nvPr/>
            </p:nvGrpSpPr>
            <p:grpSpPr>
              <a:xfrm>
                <a:off x="3977" y="1633"/>
                <a:ext cx="603" cy="6"/>
                <a:chOff x="3977" y="1633"/>
                <a:chExt cx="603" cy="6"/>
              </a:xfrm>
            </p:grpSpPr>
            <p:sp>
              <p:nvSpPr>
                <p:cNvPr id="76821" name="直接连接符 76820"/>
                <p:cNvSpPr/>
                <p:nvPr>
                  <p:custDataLst>
                    <p:tags r:id="rId9"/>
                  </p:custDataLst>
                </p:nvPr>
              </p:nvSpPr>
              <p:spPr>
                <a:xfrm flipV="1">
                  <a:off x="4434" y="1633"/>
                  <a:ext cx="146" cy="3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6822" name="直接连接符 76821"/>
                <p:cNvSpPr/>
                <p:nvPr>
                  <p:custDataLst>
                    <p:tags r:id="rId10"/>
                  </p:custDataLst>
                </p:nvPr>
              </p:nvSpPr>
              <p:spPr>
                <a:xfrm flipV="1">
                  <a:off x="4193" y="1636"/>
                  <a:ext cx="145" cy="3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6823" name="直接连接符 76822"/>
                <p:cNvSpPr/>
                <p:nvPr>
                  <p:custDataLst>
                    <p:tags r:id="rId11"/>
                  </p:custDataLst>
                </p:nvPr>
              </p:nvSpPr>
              <p:spPr>
                <a:xfrm flipV="1">
                  <a:off x="3977" y="1636"/>
                  <a:ext cx="145" cy="3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6824" name="组合 76823"/>
            <p:cNvGrpSpPr/>
            <p:nvPr/>
          </p:nvGrpSpPr>
          <p:grpSpPr>
            <a:xfrm>
              <a:off x="3857" y="3090"/>
              <a:ext cx="330" cy="301"/>
              <a:chOff x="3449" y="1158"/>
              <a:chExt cx="330" cy="301"/>
            </a:xfrm>
          </p:grpSpPr>
          <p:sp>
            <p:nvSpPr>
              <p:cNvPr id="76825" name="直接连接符 76824"/>
              <p:cNvSpPr/>
              <p:nvPr>
                <p:custDataLst>
                  <p:tags r:id="rId12"/>
                </p:custDataLst>
              </p:nvPr>
            </p:nvSpPr>
            <p:spPr>
              <a:xfrm flipV="1">
                <a:off x="3534" y="1214"/>
                <a:ext cx="245" cy="245"/>
              </a:xfrm>
              <a:prstGeom prst="line">
                <a:avLst/>
              </a:prstGeom>
              <a:ln w="57150" cap="flat" cmpd="sng">
                <a:solidFill>
                  <a:srgbClr val="008000"/>
                </a:solidFill>
                <a:prstDash val="solid"/>
                <a:headEnd type="none" w="med" len="med"/>
                <a:tailEnd type="arrow" w="med" len="med"/>
              </a:ln>
            </p:spPr>
          </p:sp>
          <p:graphicFrame>
            <p:nvGraphicFramePr>
              <p:cNvPr id="76826" name="对象 76825"/>
              <p:cNvGraphicFramePr/>
              <p:nvPr>
                <p:custDataLst>
                  <p:tags r:id="rId13"/>
                </p:custDataLst>
              </p:nvPr>
            </p:nvGraphicFramePr>
            <p:xfrm>
              <a:off x="3449" y="1158"/>
              <a:ext cx="22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9" name="" r:id="rId14" imgW="165100" imgH="165100" progId="Equation.3">
                      <p:embed/>
                    </p:oleObj>
                  </mc:Choice>
                  <mc:Fallback>
                    <p:oleObj name="" r:id="rId14" imgW="165100" imgH="165100" progId="Equation.3">
                      <p:embed/>
                      <p:pic>
                        <p:nvPicPr>
                          <p:cNvPr id="0" name="图片 3158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3449" y="1158"/>
                            <a:ext cx="227" cy="2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6827" name="组合 76826"/>
            <p:cNvGrpSpPr/>
            <p:nvPr/>
          </p:nvGrpSpPr>
          <p:grpSpPr>
            <a:xfrm>
              <a:off x="4694" y="2902"/>
              <a:ext cx="327" cy="599"/>
              <a:chOff x="3977" y="953"/>
              <a:chExt cx="327" cy="599"/>
            </a:xfrm>
          </p:grpSpPr>
          <p:sp>
            <p:nvSpPr>
              <p:cNvPr id="76828" name="直接连接符 76827"/>
              <p:cNvSpPr/>
              <p:nvPr>
                <p:custDataLst>
                  <p:tags r:id="rId16"/>
                </p:custDataLst>
              </p:nvPr>
            </p:nvSpPr>
            <p:spPr>
              <a:xfrm>
                <a:off x="3977" y="953"/>
                <a:ext cx="0" cy="599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headEnd type="arrow" w="med" len="med"/>
                <a:tailEnd type="arrow" w="med" len="med"/>
              </a:ln>
            </p:spPr>
          </p:sp>
          <p:graphicFrame>
            <p:nvGraphicFramePr>
              <p:cNvPr id="76829" name="对象 76828"/>
              <p:cNvGraphicFramePr/>
              <p:nvPr>
                <p:custDataLst>
                  <p:tags r:id="rId17"/>
                </p:custDataLst>
              </p:nvPr>
            </p:nvGraphicFramePr>
            <p:xfrm>
              <a:off x="4010" y="1273"/>
              <a:ext cx="294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8" name="" r:id="rId18" imgW="253365" imgH="215900" progId="Equation.3">
                      <p:embed/>
                    </p:oleObj>
                  </mc:Choice>
                  <mc:Fallback>
                    <p:oleObj name="" r:id="rId18" imgW="253365" imgH="215900" progId="Equation.3">
                      <p:embed/>
                      <p:pic>
                        <p:nvPicPr>
                          <p:cNvPr id="0" name="图片 3167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4010" y="1273"/>
                            <a:ext cx="294" cy="2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6832" name="直接连接符 76831"/>
            <p:cNvSpPr/>
            <p:nvPr>
              <p:custDataLst>
                <p:tags r:id="rId20"/>
              </p:custDataLst>
            </p:nvPr>
          </p:nvSpPr>
          <p:spPr>
            <a:xfrm>
              <a:off x="4289" y="2994"/>
              <a:ext cx="361" cy="0"/>
            </a:xfrm>
            <a:prstGeom prst="line">
              <a:avLst/>
            </a:prstGeom>
            <a:ln w="57150" cap="flat" cmpd="sng">
              <a:solidFill>
                <a:srgbClr val="993300"/>
              </a:solidFill>
              <a:prstDash val="solid"/>
              <a:headEnd type="none" w="med" len="med"/>
              <a:tailEnd type="arrow" w="med" len="med"/>
            </a:ln>
          </p:spPr>
        </p:sp>
        <p:graphicFrame>
          <p:nvGraphicFramePr>
            <p:cNvPr id="76833" name="对象 76832"/>
            <p:cNvGraphicFramePr/>
            <p:nvPr>
              <p:custDataLst>
                <p:tags r:id="rId21"/>
              </p:custDataLst>
            </p:nvPr>
          </p:nvGraphicFramePr>
          <p:xfrm>
            <a:off x="4303" y="3033"/>
            <a:ext cx="147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22" imgW="127000" imgH="164465" progId="Equation.3">
                    <p:embed/>
                  </p:oleObj>
                </mc:Choice>
                <mc:Fallback>
                  <p:oleObj name="" r:id="rId22" imgW="127000" imgH="164465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303" y="3033"/>
                          <a:ext cx="147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6834" name="组合 76833"/>
            <p:cNvGrpSpPr/>
            <p:nvPr/>
          </p:nvGrpSpPr>
          <p:grpSpPr>
            <a:xfrm>
              <a:off x="4749" y="2977"/>
              <a:ext cx="210" cy="227"/>
              <a:chOff x="4392" y="1013"/>
              <a:chExt cx="210" cy="227"/>
            </a:xfrm>
          </p:grpSpPr>
          <p:sp>
            <p:nvSpPr>
              <p:cNvPr id="76835" name="椭圆 76834"/>
              <p:cNvSpPr/>
              <p:nvPr>
                <p:custDataLst>
                  <p:tags r:id="rId24"/>
                </p:custDataLst>
              </p:nvPr>
            </p:nvSpPr>
            <p:spPr>
              <a:xfrm>
                <a:off x="4392" y="1151"/>
                <a:ext cx="35" cy="34"/>
              </a:xfrm>
              <a:prstGeom prst="ellipse">
                <a:avLst/>
              </a:prstGeom>
              <a:solidFill>
                <a:srgbClr val="000000"/>
              </a:solidFill>
              <a:ln w="31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76836" name="对象 76835"/>
              <p:cNvGraphicFramePr/>
              <p:nvPr>
                <p:custDataLst>
                  <p:tags r:id="rId25"/>
                </p:custDataLst>
              </p:nvPr>
            </p:nvGraphicFramePr>
            <p:xfrm>
              <a:off x="4427" y="1013"/>
              <a:ext cx="175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8" name="" r:id="rId26" imgW="127000" imgH="164465" progId="Equation.3">
                      <p:embed/>
                    </p:oleObj>
                  </mc:Choice>
                  <mc:Fallback>
                    <p:oleObj name="" r:id="rId26" imgW="127000" imgH="164465" progId="Equation.3">
                      <p:embed/>
                      <p:pic>
                        <p:nvPicPr>
                          <p:cNvPr id="0" name="图片 3157"/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4427" y="1013"/>
                            <a:ext cx="175" cy="2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6837" name="组合 76836"/>
            <p:cNvGrpSpPr/>
            <p:nvPr/>
          </p:nvGrpSpPr>
          <p:grpSpPr>
            <a:xfrm>
              <a:off x="3910" y="2583"/>
              <a:ext cx="1418" cy="1257"/>
              <a:chOff x="3534" y="644"/>
              <a:chExt cx="1418" cy="1257"/>
            </a:xfrm>
          </p:grpSpPr>
          <p:grpSp>
            <p:nvGrpSpPr>
              <p:cNvPr id="76838" name="组合 76837"/>
              <p:cNvGrpSpPr/>
              <p:nvPr/>
            </p:nvGrpSpPr>
            <p:grpSpPr>
              <a:xfrm>
                <a:off x="3534" y="647"/>
                <a:ext cx="1415" cy="1254"/>
                <a:chOff x="3534" y="647"/>
                <a:chExt cx="1415" cy="1254"/>
              </a:xfrm>
            </p:grpSpPr>
            <p:grpSp>
              <p:nvGrpSpPr>
                <p:cNvPr id="76839" name="组合 76838"/>
                <p:cNvGrpSpPr/>
                <p:nvPr/>
              </p:nvGrpSpPr>
              <p:grpSpPr>
                <a:xfrm>
                  <a:off x="3534" y="647"/>
                  <a:ext cx="1415" cy="1217"/>
                  <a:chOff x="7584" y="9585"/>
                  <a:chExt cx="2358" cy="2030"/>
                </a:xfrm>
              </p:grpSpPr>
              <p:sp>
                <p:nvSpPr>
                  <p:cNvPr id="76840" name="直接连接符 76839"/>
                  <p:cNvSpPr/>
                  <p:nvPr>
                    <p:custDataLst>
                      <p:tags r:id="rId28"/>
                    </p:custDataLst>
                  </p:nvPr>
                </p:nvSpPr>
                <p:spPr>
                  <a:xfrm>
                    <a:off x="8097" y="9695"/>
                    <a:ext cx="0" cy="140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arrow" w="med" len="med"/>
                    <a:tailEnd type="none" w="med" len="med"/>
                  </a:ln>
                </p:spPr>
              </p:sp>
              <p:sp>
                <p:nvSpPr>
                  <p:cNvPr id="76841" name="直接连接符 76840"/>
                  <p:cNvSpPr/>
                  <p:nvPr>
                    <p:custDataLst>
                      <p:tags r:id="rId29"/>
                    </p:custDataLst>
                  </p:nvPr>
                </p:nvSpPr>
                <p:spPr>
                  <a:xfrm>
                    <a:off x="8100" y="11100"/>
                    <a:ext cx="1818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arrow" w="med" len="med"/>
                  </a:ln>
                </p:spPr>
              </p:sp>
              <p:sp>
                <p:nvSpPr>
                  <p:cNvPr id="76842" name="直接连接符 76841"/>
                  <p:cNvSpPr/>
                  <p:nvPr>
                    <p:custDataLst>
                      <p:tags r:id="rId30"/>
                    </p:custDataLst>
                  </p:nvPr>
                </p:nvSpPr>
                <p:spPr>
                  <a:xfrm>
                    <a:off x="8118" y="10115"/>
                    <a:ext cx="1308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43" name="直接连接符 76842"/>
                  <p:cNvSpPr/>
                  <p:nvPr>
                    <p:custDataLst>
                      <p:tags r:id="rId31"/>
                    </p:custDataLst>
                  </p:nvPr>
                </p:nvSpPr>
                <p:spPr>
                  <a:xfrm>
                    <a:off x="9420" y="10115"/>
                    <a:ext cx="0" cy="100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44" name="直接连接符 76843"/>
                  <p:cNvSpPr/>
                  <p:nvPr>
                    <p:custDataLst>
                      <p:tags r:id="rId32"/>
                    </p:custDataLst>
                  </p:nvPr>
                </p:nvSpPr>
                <p:spPr>
                  <a:xfrm flipH="1">
                    <a:off x="7584" y="11110"/>
                    <a:ext cx="505" cy="50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arrow" w="med" len="med"/>
                  </a:ln>
                </p:spPr>
              </p:sp>
              <p:sp>
                <p:nvSpPr>
                  <p:cNvPr id="76845" name="直接连接符 76844"/>
                  <p:cNvSpPr/>
                  <p:nvPr>
                    <p:custDataLst>
                      <p:tags r:id="rId33"/>
                    </p:custDataLst>
                  </p:nvPr>
                </p:nvSpPr>
                <p:spPr>
                  <a:xfrm flipH="1">
                    <a:off x="9437" y="9600"/>
                    <a:ext cx="505" cy="50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46" name="直接连接符 76845"/>
                  <p:cNvSpPr/>
                  <p:nvPr>
                    <p:custDataLst>
                      <p:tags r:id="rId34"/>
                    </p:custDataLst>
                  </p:nvPr>
                </p:nvSpPr>
                <p:spPr>
                  <a:xfrm>
                    <a:off x="9942" y="9605"/>
                    <a:ext cx="0" cy="100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47" name="直接连接符 76846"/>
                  <p:cNvSpPr/>
                  <p:nvPr>
                    <p:custDataLst>
                      <p:tags r:id="rId35"/>
                    </p:custDataLst>
                  </p:nvPr>
                </p:nvSpPr>
                <p:spPr>
                  <a:xfrm flipH="1">
                    <a:off x="8120" y="9600"/>
                    <a:ext cx="505" cy="50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48" name="直接连接符 76847"/>
                  <p:cNvSpPr/>
                  <p:nvPr>
                    <p:custDataLst>
                      <p:tags r:id="rId36"/>
                    </p:custDataLst>
                  </p:nvPr>
                </p:nvSpPr>
                <p:spPr>
                  <a:xfrm>
                    <a:off x="8622" y="9595"/>
                    <a:ext cx="1308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49" name="直接连接符 76848"/>
                  <p:cNvSpPr/>
                  <p:nvPr>
                    <p:custDataLst>
                      <p:tags r:id="rId37"/>
                    </p:custDataLst>
                  </p:nvPr>
                </p:nvSpPr>
                <p:spPr>
                  <a:xfrm>
                    <a:off x="8643" y="9585"/>
                    <a:ext cx="0" cy="100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50" name="直接连接符 76849"/>
                  <p:cNvSpPr/>
                  <p:nvPr>
                    <p:custDataLst>
                      <p:tags r:id="rId38"/>
                    </p:custDataLst>
                  </p:nvPr>
                </p:nvSpPr>
                <p:spPr>
                  <a:xfrm>
                    <a:off x="8631" y="10595"/>
                    <a:ext cx="1308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51" name="直接连接符 76850"/>
                  <p:cNvSpPr/>
                  <p:nvPr>
                    <p:custDataLst>
                      <p:tags r:id="rId39"/>
                    </p:custDataLst>
                  </p:nvPr>
                </p:nvSpPr>
                <p:spPr>
                  <a:xfrm flipH="1">
                    <a:off x="9428" y="10600"/>
                    <a:ext cx="505" cy="50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52" name="直接连接符 76851"/>
                  <p:cNvSpPr/>
                  <p:nvPr>
                    <p:custDataLst>
                      <p:tags r:id="rId40"/>
                    </p:custDataLst>
                  </p:nvPr>
                </p:nvSpPr>
                <p:spPr>
                  <a:xfrm flipH="1">
                    <a:off x="8069" y="10215"/>
                    <a:ext cx="913" cy="913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</p:grpSp>
            <p:graphicFrame>
              <p:nvGraphicFramePr>
                <p:cNvPr id="76853" name="对象 76852"/>
                <p:cNvGraphicFramePr/>
                <p:nvPr>
                  <p:custDataLst>
                    <p:tags r:id="rId41"/>
                  </p:custDataLst>
                </p:nvPr>
              </p:nvGraphicFramePr>
              <p:xfrm>
                <a:off x="3645" y="1709"/>
                <a:ext cx="192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2" name="" r:id="rId42" imgW="139700" imgH="139700" progId="Equation.3">
                        <p:embed/>
                      </p:oleObj>
                    </mc:Choice>
                    <mc:Fallback>
                      <p:oleObj name="" r:id="rId42" imgW="139700" imgH="139700" progId="Equation.3">
                        <p:embed/>
                        <p:pic>
                          <p:nvPicPr>
                            <p:cNvPr id="0" name="图片 3161"/>
                            <p:cNvPicPr/>
                            <p:nvPr/>
                          </p:nvPicPr>
                          <p:blipFill>
                            <a:blip r:embed="rId4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45" y="1709"/>
                              <a:ext cx="192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6854" name="对象 76853"/>
                <p:cNvGraphicFramePr/>
                <p:nvPr>
                  <p:custDataLst>
                    <p:tags r:id="rId44"/>
                  </p:custDataLst>
                </p:nvPr>
              </p:nvGraphicFramePr>
              <p:xfrm>
                <a:off x="4755" y="1604"/>
                <a:ext cx="192" cy="2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0" name="" r:id="rId45" imgW="139700" imgH="165100" progId="Equation.3">
                        <p:embed/>
                      </p:oleObj>
                    </mc:Choice>
                    <mc:Fallback>
                      <p:oleObj name="" r:id="rId45" imgW="139700" imgH="165100" progId="Equation.3">
                        <p:embed/>
                        <p:pic>
                          <p:nvPicPr>
                            <p:cNvPr id="0" name="图片 3159"/>
                            <p:cNvPicPr/>
                            <p:nvPr/>
                          </p:nvPicPr>
                          <p:blipFill>
                            <a:blip r:embed="rId4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55" y="1604"/>
                              <a:ext cx="192" cy="22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6855" name="对象 76854"/>
                <p:cNvGraphicFramePr/>
                <p:nvPr>
                  <p:custDataLst>
                    <p:tags r:id="rId47"/>
                  </p:custDataLst>
                </p:nvPr>
              </p:nvGraphicFramePr>
              <p:xfrm>
                <a:off x="3640" y="683"/>
                <a:ext cx="157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3" name="" r:id="rId48" imgW="114300" imgH="139700" progId="Equation.3">
                        <p:embed/>
                      </p:oleObj>
                    </mc:Choice>
                    <mc:Fallback>
                      <p:oleObj name="" r:id="rId48" imgW="114300" imgH="139700" progId="Equation.3">
                        <p:embed/>
                        <p:pic>
                          <p:nvPicPr>
                            <p:cNvPr id="0" name="图片 3162"/>
                            <p:cNvPicPr/>
                            <p:nvPr/>
                          </p:nvPicPr>
                          <p:blipFill>
                            <a:blip r:embed="rId4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40" y="683"/>
                              <a:ext cx="157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6856" name="对象 76855"/>
                <p:cNvGraphicFramePr/>
                <p:nvPr>
                  <p:custDataLst>
                    <p:tags r:id="rId50"/>
                  </p:custDataLst>
                </p:nvPr>
              </p:nvGraphicFramePr>
              <p:xfrm>
                <a:off x="3614" y="1421"/>
                <a:ext cx="227" cy="2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4" name="" r:id="rId51" imgW="165100" imgH="177800" progId="Equation.3">
                        <p:embed/>
                      </p:oleObj>
                    </mc:Choice>
                    <mc:Fallback>
                      <p:oleObj name="" r:id="rId51" imgW="165100" imgH="177800" progId="Equation.3">
                        <p:embed/>
                        <p:pic>
                          <p:nvPicPr>
                            <p:cNvPr id="0" name="图片 3163"/>
                            <p:cNvPicPr/>
                            <p:nvPr/>
                          </p:nvPicPr>
                          <p:blipFill>
                            <a:blip r:embed="rId5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14" y="1421"/>
                              <a:ext cx="227" cy="24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76857" name="对象 76856"/>
              <p:cNvGraphicFramePr/>
              <p:nvPr>
                <p:custDataLst>
                  <p:tags r:id="rId53"/>
                </p:custDataLst>
              </p:nvPr>
            </p:nvGraphicFramePr>
            <p:xfrm>
              <a:off x="4625" y="644"/>
              <a:ext cx="175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5" name="" r:id="rId54" imgW="127000" imgH="177165" progId="Equation.3">
                      <p:embed/>
                    </p:oleObj>
                  </mc:Choice>
                  <mc:Fallback>
                    <p:oleObj name="" r:id="rId54" imgW="127000" imgH="177165" progId="Equation.3">
                      <p:embed/>
                      <p:pic>
                        <p:nvPicPr>
                          <p:cNvPr id="0" name="图片 3164"/>
                          <p:cNvPicPr/>
                          <p:nvPr/>
                        </p:nvPicPr>
                        <p:blipFill>
                          <a:blip r:embed="rId55"/>
                          <a:stretch>
                            <a:fillRect/>
                          </a:stretch>
                        </p:blipFill>
                        <p:spPr>
                          <a:xfrm>
                            <a:off x="4625" y="644"/>
                            <a:ext cx="175" cy="2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6858" name="对象 76857"/>
              <p:cNvGraphicFramePr/>
              <p:nvPr>
                <p:custDataLst>
                  <p:tags r:id="rId56"/>
                </p:custDataLst>
              </p:nvPr>
            </p:nvGraphicFramePr>
            <p:xfrm>
              <a:off x="4777" y="895"/>
              <a:ext cx="175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6" name="" r:id="rId57" imgW="127000" imgH="177165" progId="Equation.3">
                      <p:embed/>
                    </p:oleObj>
                  </mc:Choice>
                  <mc:Fallback>
                    <p:oleObj name="" r:id="rId57" imgW="127000" imgH="177165" progId="Equation.3">
                      <p:embed/>
                      <p:pic>
                        <p:nvPicPr>
                          <p:cNvPr id="0" name="图片 3165"/>
                          <p:cNvPicPr/>
                          <p:nvPr/>
                        </p:nvPicPr>
                        <p:blipFill>
                          <a:blip r:embed="rId58"/>
                          <a:stretch>
                            <a:fillRect/>
                          </a:stretch>
                        </p:blipFill>
                        <p:spPr>
                          <a:xfrm>
                            <a:off x="4777" y="895"/>
                            <a:ext cx="175" cy="2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0" name="文本框 29"/>
          <p:cNvSpPr txBox="1"/>
          <p:nvPr>
            <p:custDataLst>
              <p:tags r:id="rId59"/>
            </p:custDataLst>
          </p:nvPr>
        </p:nvSpPr>
        <p:spPr>
          <a:xfrm>
            <a:off x="312420" y="3589020"/>
            <a:ext cx="48240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i="1" dirty="0" smtClean="0">
                <a:solidFill>
                  <a:srgbClr val="FF0000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U</a:t>
            </a:r>
            <a:r>
              <a:rPr lang="en-US" altLang="zh-CN" sz="2400" b="1" baseline="-25000" dirty="0" smtClean="0">
                <a:solidFill>
                  <a:srgbClr val="FF0000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0</a:t>
            </a:r>
            <a:r>
              <a:rPr lang="zh-CN" altLang="en-US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cs typeface="Arial" panose="020B0604020202020204" pitchFamily="34" charset="0"/>
                <a:sym typeface="+mn-ea"/>
              </a:rPr>
              <a:t>→与</a:t>
            </a:r>
            <a:r>
              <a:rPr lang="en-US" altLang="zh-CN" sz="24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cs typeface="Arial" panose="020B0604020202020204" pitchFamily="34" charset="0"/>
                <a:sym typeface="+mn-ea"/>
              </a:rPr>
              <a:t>I</a:t>
            </a:r>
            <a:r>
              <a:rPr lang="zh-CN" altLang="en-US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cs typeface="Arial" panose="020B0604020202020204" pitchFamily="34" charset="0"/>
                <a:sym typeface="+mn-ea"/>
              </a:rPr>
              <a:t>的方向有关与</a:t>
            </a:r>
            <a:r>
              <a:rPr lang="en-US" altLang="zh-CN" sz="24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cs typeface="Arial" panose="020B0604020202020204" pitchFamily="34" charset="0"/>
                <a:sym typeface="+mn-ea"/>
              </a:rPr>
              <a:t>B</a:t>
            </a:r>
            <a:r>
              <a:rPr lang="zh-CN" altLang="en-US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cs typeface="Arial" panose="020B0604020202020204" pitchFamily="34" charset="0"/>
                <a:sym typeface="+mn-ea"/>
              </a:rPr>
              <a:t>的方向无关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-2147482543"/>
          <p:cNvGraphicFramePr>
            <a:graphicFrameLocks noChangeAspect="1"/>
          </p:cNvGraphicFramePr>
          <p:nvPr/>
        </p:nvGraphicFramePr>
        <p:xfrm>
          <a:off x="3897789" y="1597660"/>
          <a:ext cx="428498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714500" imgH="228600" progId="Equation.DSMT4">
                  <p:embed/>
                </p:oleObj>
              </mc:Choice>
              <mc:Fallback>
                <p:oleObj name="" r:id="rId1" imgW="1714500" imgH="228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97789" y="1597660"/>
                        <a:ext cx="428498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309245" y="1518285"/>
            <a:ext cx="554228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30000"/>
              </a:lnSpc>
            </a:pPr>
            <a:r>
              <a:rPr 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实验时测量的电动势：</a:t>
            </a:r>
            <a:endParaRPr lang="zh-CN" altLang="zh-CN" sz="28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9880" y="2161540"/>
            <a:ext cx="554228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30000"/>
              </a:lnSpc>
            </a:pP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+</a:t>
            </a:r>
            <a:r>
              <a:rPr lang="en-US" altLang="zh-CN" sz="28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B</a:t>
            </a:r>
            <a:r>
              <a:rPr lang="zh-CN" altLang="en-US" sz="28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、</a:t>
            </a: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+</a:t>
            </a:r>
            <a:r>
              <a:rPr lang="en-US" altLang="zh-CN" sz="28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I</a:t>
            </a:r>
            <a:r>
              <a:rPr 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时测得：</a:t>
            </a:r>
            <a:endParaRPr lang="zh-CN" altLang="zh-CN" sz="28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graphicFrame>
        <p:nvGraphicFramePr>
          <p:cNvPr id="4" name="对象 -2147482543"/>
          <p:cNvGraphicFramePr>
            <a:graphicFrameLocks noChangeAspect="1"/>
          </p:cNvGraphicFramePr>
          <p:nvPr/>
        </p:nvGraphicFramePr>
        <p:xfrm>
          <a:off x="2812574" y="2240915"/>
          <a:ext cx="438023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1752600" imgH="228600" progId="Equation.DSMT4">
                  <p:embed/>
                </p:oleObj>
              </mc:Choice>
              <mc:Fallback>
                <p:oleObj name="" r:id="rId3" imgW="1752600" imgH="228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2574" y="2240915"/>
                        <a:ext cx="438023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09880" y="2804795"/>
            <a:ext cx="554228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30000"/>
              </a:lnSpc>
            </a:pP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+</a:t>
            </a:r>
            <a:r>
              <a:rPr lang="en-US" altLang="zh-CN" sz="28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B</a:t>
            </a:r>
            <a:r>
              <a:rPr lang="zh-CN" altLang="en-US" sz="28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、</a:t>
            </a:r>
            <a:r>
              <a:rPr lang="zh-CN" altLang="en-US" sz="2800" dirty="0" smtClean="0">
                <a:solidFill>
                  <a:srgbClr val="0E223A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Symbol Tiger" panose="05050102010706020507" charset="0"/>
              </a:rPr>
              <a:t></a:t>
            </a:r>
            <a:r>
              <a:rPr lang="en-US" altLang="zh-CN" sz="28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I</a:t>
            </a:r>
            <a:r>
              <a:rPr 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时测得：</a:t>
            </a:r>
            <a:endParaRPr lang="zh-CN" altLang="zh-CN" sz="28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graphicFrame>
        <p:nvGraphicFramePr>
          <p:cNvPr id="27" name="对象 -2147482543"/>
          <p:cNvGraphicFramePr>
            <a:graphicFrameLocks noChangeAspect="1"/>
          </p:cNvGraphicFramePr>
          <p:nvPr/>
        </p:nvGraphicFramePr>
        <p:xfrm>
          <a:off x="2796382" y="2884170"/>
          <a:ext cx="460311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5" imgW="1841500" imgH="228600" progId="Equation.DSMT4">
                  <p:embed/>
                </p:oleObj>
              </mc:Choice>
              <mc:Fallback>
                <p:oleObj name="" r:id="rId5" imgW="1841500" imgH="228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6382" y="2884170"/>
                        <a:ext cx="460311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309880" y="3448050"/>
            <a:ext cx="554228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30000"/>
              </a:lnSpc>
            </a:pPr>
            <a:r>
              <a:rPr lang="zh-CN" altLang="en-US" sz="2800" dirty="0" smtClean="0">
                <a:solidFill>
                  <a:srgbClr val="0E223A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Symbol Tiger" panose="05050102010706020507" charset="0"/>
              </a:rPr>
              <a:t></a:t>
            </a:r>
            <a:r>
              <a:rPr lang="en-US" altLang="zh-CN" sz="28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B</a:t>
            </a:r>
            <a:r>
              <a:rPr lang="zh-CN" altLang="en-US" sz="28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、</a:t>
            </a:r>
            <a:r>
              <a:rPr lang="zh-CN" altLang="en-US" sz="2800" dirty="0" smtClean="0">
                <a:solidFill>
                  <a:srgbClr val="0E223A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Symbol Tiger" panose="05050102010706020507" charset="0"/>
              </a:rPr>
              <a:t></a:t>
            </a:r>
            <a:r>
              <a:rPr lang="en-US" altLang="zh-CN" sz="28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I</a:t>
            </a:r>
            <a:r>
              <a:rPr 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时测得：</a:t>
            </a:r>
            <a:endParaRPr lang="zh-CN" altLang="zh-CN" sz="28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graphicFrame>
        <p:nvGraphicFramePr>
          <p:cNvPr id="30" name="对象 -2147482543"/>
          <p:cNvGraphicFramePr>
            <a:graphicFrameLocks noChangeAspect="1"/>
          </p:cNvGraphicFramePr>
          <p:nvPr/>
        </p:nvGraphicFramePr>
        <p:xfrm>
          <a:off x="2796382" y="3527425"/>
          <a:ext cx="438086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7" imgW="1752600" imgH="228600" progId="Equation.DSMT4">
                  <p:embed/>
                </p:oleObj>
              </mc:Choice>
              <mc:Fallback>
                <p:oleObj name="" r:id="rId7" imgW="1752600" imgH="228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96382" y="3527425"/>
                        <a:ext cx="438086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307975" y="4091305"/>
            <a:ext cx="554228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30000"/>
              </a:lnSpc>
            </a:pPr>
            <a:r>
              <a:rPr lang="zh-CN" altLang="en-US" sz="2800" dirty="0" smtClean="0">
                <a:solidFill>
                  <a:srgbClr val="0E223A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Symbol Tiger" panose="05050102010706020507" charset="0"/>
              </a:rPr>
              <a:t></a:t>
            </a:r>
            <a:r>
              <a:rPr lang="en-US" altLang="zh-CN" sz="28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B</a:t>
            </a:r>
            <a:r>
              <a:rPr lang="zh-CN" altLang="en-US" sz="28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、</a:t>
            </a: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+</a:t>
            </a:r>
            <a:r>
              <a:rPr lang="en-US" altLang="zh-CN" sz="28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I</a:t>
            </a:r>
            <a:r>
              <a:rPr 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时测得：</a:t>
            </a:r>
            <a:endParaRPr lang="zh-CN" altLang="zh-CN" sz="28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graphicFrame>
        <p:nvGraphicFramePr>
          <p:cNvPr id="33" name="对象 -2147482543"/>
          <p:cNvGraphicFramePr>
            <a:graphicFrameLocks noChangeAspect="1"/>
          </p:cNvGraphicFramePr>
          <p:nvPr/>
        </p:nvGraphicFramePr>
        <p:xfrm>
          <a:off x="2812257" y="4170680"/>
          <a:ext cx="460311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9" imgW="1841500" imgH="228600" progId="Equation.DSMT4">
                  <p:embed/>
                </p:oleObj>
              </mc:Choice>
              <mc:Fallback>
                <p:oleObj name="" r:id="rId9" imgW="1841500" imgH="228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12257" y="4170680"/>
                        <a:ext cx="460311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309570" y="589915"/>
          <a:ext cx="35877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1" imgW="1435100" imgH="393700" progId="Equation.3">
                  <p:embed/>
                </p:oleObj>
              </mc:Choice>
              <mc:Fallback>
                <p:oleObj name="" r:id="rId11" imgW="1435100" imgH="3937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>
                      <a:xfrm>
                        <a:off x="309570" y="589915"/>
                        <a:ext cx="3587750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4768215" y="497840"/>
            <a:ext cx="2092960" cy="1168400"/>
            <a:chOff x="8449" y="1145"/>
            <a:chExt cx="3296" cy="1840"/>
          </a:xfrm>
        </p:grpSpPr>
        <p:grpSp>
          <p:nvGrpSpPr>
            <p:cNvPr id="38" name="组合 37"/>
            <p:cNvGrpSpPr/>
            <p:nvPr/>
          </p:nvGrpSpPr>
          <p:grpSpPr>
            <a:xfrm>
              <a:off x="8449" y="1280"/>
              <a:ext cx="3296" cy="1570"/>
              <a:chOff x="8521" y="1316"/>
              <a:chExt cx="3296" cy="1570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8521" y="1316"/>
                <a:ext cx="3296" cy="1570"/>
                <a:chOff x="3654" y="5027"/>
                <a:chExt cx="3296" cy="1570"/>
              </a:xfrm>
            </p:grpSpPr>
            <p:cxnSp>
              <p:nvCxnSpPr>
                <p:cNvPr id="40" name="直接连接符 39"/>
                <p:cNvCxnSpPr/>
                <p:nvPr/>
              </p:nvCxnSpPr>
              <p:spPr>
                <a:xfrm>
                  <a:off x="3654" y="5812"/>
                  <a:ext cx="3296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>
                <a:xfrm>
                  <a:off x="5302" y="5027"/>
                  <a:ext cx="0" cy="1571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矩形 41"/>
                <p:cNvSpPr/>
                <p:nvPr/>
              </p:nvSpPr>
              <p:spPr>
                <a:xfrm>
                  <a:off x="4383" y="5524"/>
                  <a:ext cx="1839" cy="575"/>
                </a:xfrm>
                <a:prstGeom prst="rect">
                  <a:avLst/>
                </a:prstGeom>
                <a:pattFill prst="pct20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3" name="矩形 42"/>
              <p:cNvSpPr/>
              <p:nvPr/>
            </p:nvSpPr>
            <p:spPr>
              <a:xfrm>
                <a:off x="9137" y="2045"/>
                <a:ext cx="113" cy="1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1089" y="2043"/>
                <a:ext cx="113" cy="1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0112" y="1700"/>
                <a:ext cx="113" cy="1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0113" y="2388"/>
                <a:ext cx="113" cy="1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aphicFrame>
          <p:nvGraphicFramePr>
            <p:cNvPr id="47" name="对象 46"/>
            <p:cNvGraphicFramePr>
              <a:graphicFrameLocks noChangeAspect="1"/>
            </p:cNvGraphicFramePr>
            <p:nvPr/>
          </p:nvGraphicFramePr>
          <p:xfrm>
            <a:off x="8786" y="1473"/>
            <a:ext cx="279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13" imgW="88265" imgH="165100" progId="Equation.3">
                    <p:embed/>
                  </p:oleObj>
                </mc:Choice>
                <mc:Fallback>
                  <p:oleObj name="" r:id="rId13" imgW="88265" imgH="1651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8786" y="1473"/>
                          <a:ext cx="279" cy="5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/>
            <p:cNvGraphicFramePr>
              <a:graphicFrameLocks noChangeAspect="1"/>
            </p:cNvGraphicFramePr>
            <p:nvPr/>
          </p:nvGraphicFramePr>
          <p:xfrm>
            <a:off x="9641" y="1145"/>
            <a:ext cx="400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" name="" r:id="rId15" imgW="127000" imgH="165100" progId="Equation.3">
                    <p:embed/>
                  </p:oleObj>
                </mc:Choice>
                <mc:Fallback>
                  <p:oleObj name="" r:id="rId15" imgW="127000" imgH="1651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9641" y="1145"/>
                          <a:ext cx="400" cy="5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对象 50"/>
            <p:cNvGraphicFramePr>
              <a:graphicFrameLocks noChangeAspect="1"/>
            </p:cNvGraphicFramePr>
            <p:nvPr/>
          </p:nvGraphicFramePr>
          <p:xfrm>
            <a:off x="11130" y="1435"/>
            <a:ext cx="360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" name="" r:id="rId17" imgW="114300" imgH="177165" progId="Equation.3">
                    <p:embed/>
                  </p:oleObj>
                </mc:Choice>
                <mc:Fallback>
                  <p:oleObj name="" r:id="rId17" imgW="114300" imgH="177165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1130" y="1435"/>
                          <a:ext cx="360" cy="5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对象 52"/>
            <p:cNvGraphicFramePr>
              <a:graphicFrameLocks noChangeAspect="1"/>
            </p:cNvGraphicFramePr>
            <p:nvPr/>
          </p:nvGraphicFramePr>
          <p:xfrm>
            <a:off x="9640" y="2465"/>
            <a:ext cx="400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" name="" r:id="rId19" imgW="127000" imgH="165100" progId="Equation.3">
                    <p:embed/>
                  </p:oleObj>
                </mc:Choice>
                <mc:Fallback>
                  <p:oleObj name="" r:id="rId19" imgW="127000" imgH="1651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9640" y="2465"/>
                          <a:ext cx="400" cy="5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/>
      <p:bldP spid="6" grpId="0"/>
      <p:bldP spid="29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-2147482526"/>
          <p:cNvGraphicFramePr>
            <a:graphicFrameLocks noChangeAspect="1"/>
          </p:cNvGraphicFramePr>
          <p:nvPr/>
        </p:nvGraphicFramePr>
        <p:xfrm>
          <a:off x="1708150" y="765810"/>
          <a:ext cx="4984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930400" imgH="228600" progId="Equation.DSMT4">
                  <p:embed/>
                </p:oleObj>
              </mc:Choice>
              <mc:Fallback>
                <p:oleObj name="" r:id="rId1" imgW="1930400" imgH="228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708150" y="765810"/>
                        <a:ext cx="498475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72415" y="686435"/>
            <a:ext cx="266255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30000"/>
              </a:lnSpc>
            </a:pPr>
            <a:r>
              <a:rPr 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整理得：</a:t>
            </a:r>
            <a:endParaRPr lang="zh-CN" altLang="zh-CN" sz="28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graphicFrame>
        <p:nvGraphicFramePr>
          <p:cNvPr id="4" name="对象 -2147482526"/>
          <p:cNvGraphicFramePr>
            <a:graphicFrameLocks noChangeAspect="1"/>
          </p:cNvGraphicFramePr>
          <p:nvPr/>
        </p:nvGraphicFramePr>
        <p:xfrm>
          <a:off x="1708150" y="1337310"/>
          <a:ext cx="495046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1917065" imgH="393700" progId="Equation.DSMT4">
                  <p:embed/>
                </p:oleObj>
              </mc:Choice>
              <mc:Fallback>
                <p:oleObj name="" r:id="rId3" imgW="1917065" imgH="3937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708150" y="1337310"/>
                        <a:ext cx="4950460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72415" y="1438910"/>
            <a:ext cx="266255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30000"/>
              </a:lnSpc>
            </a:pP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        </a:t>
            </a:r>
            <a:r>
              <a:rPr 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则：</a:t>
            </a:r>
            <a:endParaRPr lang="zh-CN" altLang="zh-CN" sz="28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2415" y="2382520"/>
            <a:ext cx="628840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30000"/>
              </a:lnSpc>
            </a:pPr>
            <a:r>
              <a:rPr lang="zh-CN" sz="28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忽略厄廷豪森效应</a:t>
            </a:r>
            <a:r>
              <a:rPr lang="en-US" altLang="zh-CN" sz="2800" i="1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U</a:t>
            </a:r>
            <a:r>
              <a:rPr lang="en-US" altLang="zh-CN" sz="2800" i="1" baseline="-250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t</a:t>
            </a:r>
            <a:r>
              <a:rPr lang="zh-CN" sz="28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的影响：</a:t>
            </a:r>
            <a:endParaRPr lang="zh-CN" altLang="zh-CN" sz="2800" dirty="0" smtClean="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graphicFrame>
        <p:nvGraphicFramePr>
          <p:cNvPr id="8" name="对象 -2147482526"/>
          <p:cNvGraphicFramePr>
            <a:graphicFrameLocks noChangeAspect="1"/>
          </p:cNvGraphicFramePr>
          <p:nvPr/>
        </p:nvGraphicFramePr>
        <p:xfrm>
          <a:off x="2213293" y="3130550"/>
          <a:ext cx="42640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1651000" imgH="393700" progId="Equation.DSMT4">
                  <p:embed/>
                </p:oleObj>
              </mc:Choice>
              <mc:Fallback>
                <p:oleObj name="" r:id="rId5" imgW="1651000" imgH="3937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2213293" y="3130550"/>
                        <a:ext cx="4264025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2415" y="686435"/>
            <a:ext cx="86400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 fontAlgn="auto">
              <a:lnSpc>
                <a:spcPct val="150000"/>
              </a:lnSpc>
            </a:pPr>
            <a:r>
              <a:rPr 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霍尔效应实验仪，霍尔效应测试仪。</a:t>
            </a:r>
            <a:endParaRPr lang="en-US" altLang="zh-CN" sz="28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1780" y="609600"/>
            <a:ext cx="86400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 fontAlgn="auto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1. </a:t>
            </a:r>
            <a:r>
              <a:rPr lang="zh-CN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连接</a:t>
            </a:r>
            <a:r>
              <a:rPr 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实验仪，测试仪。将实验仪的“</a:t>
            </a:r>
            <a:r>
              <a:rPr lang="en-US" altLang="zh-CN" sz="28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U</a:t>
            </a:r>
            <a:r>
              <a:rPr lang="en-US" altLang="zh-CN" sz="2800" i="1" baseline="-250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H</a:t>
            </a:r>
            <a:r>
              <a:rPr 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、</a:t>
            </a:r>
            <a:r>
              <a:rPr lang="en-US" altLang="zh-CN" sz="28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U</a:t>
            </a:r>
            <a:r>
              <a:rPr lang="en-US" altLang="zh-CN" sz="2800" i="1" baseline="-250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Symbol" panose="05050102010706020507" charset="0"/>
              </a:rPr>
              <a:t></a:t>
            </a:r>
            <a:r>
              <a:rPr 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输出”双刀开关投向</a:t>
            </a:r>
            <a:r>
              <a:rPr lang="en-US" altLang="zh-CN" sz="28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U</a:t>
            </a:r>
            <a:r>
              <a:rPr lang="en-US" altLang="zh-CN" sz="2800" i="1" baseline="-250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H</a:t>
            </a:r>
            <a:r>
              <a:rPr 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，测试仪的“功能切换”置于</a:t>
            </a:r>
            <a:r>
              <a:rPr lang="en-US" altLang="zh-CN" sz="28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U</a:t>
            </a:r>
            <a:r>
              <a:rPr lang="en-US" altLang="zh-CN" sz="2800" i="1" baseline="-250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H</a:t>
            </a:r>
            <a:r>
              <a:rPr lang="zh-CN" altLang="en-US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；</a:t>
            </a:r>
            <a:endParaRPr lang="zh-CN" altLang="en-US" sz="28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pic>
        <p:nvPicPr>
          <p:cNvPr id="47" name="Picture 7" descr="IMG_20150707_110958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66021" y="2036473"/>
            <a:ext cx="3360000" cy="2520000"/>
          </a:xfrm>
          <a:prstGeom prst="rect">
            <a:avLst/>
          </a:prstGeom>
          <a:noFill/>
        </p:spPr>
      </p:pic>
      <p:pic>
        <p:nvPicPr>
          <p:cNvPr id="46" name="Picture 5" descr="IMG_20150707_1109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8081" y="2036473"/>
            <a:ext cx="3357892" cy="2520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2095" y="510540"/>
            <a:ext cx="864000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 fontAlgn="auto"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2. 保持</a:t>
            </a:r>
            <a:r>
              <a:rPr lang="zh-CN" altLang="en-US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工作电流</a:t>
            </a:r>
            <a:r>
              <a:rPr lang="en-US" altLang="zh-CN" sz="24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I</a:t>
            </a:r>
            <a:r>
              <a:rPr lang="en-US" altLang="zh-CN" sz="2400" i="1" baseline="-250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S </a:t>
            </a:r>
            <a:r>
              <a:rPr lang="en-US" altLang="zh-CN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=3.0mA</a:t>
            </a:r>
            <a:r>
              <a:rPr lang="en-US" altLang="zh-CN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不变</a:t>
            </a:r>
            <a:r>
              <a:rPr lang="zh-CN" altLang="en-US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，</a:t>
            </a:r>
            <a:r>
              <a:rPr lang="zh-CN" altLang="zh-CN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测量不同励磁电流</a:t>
            </a:r>
            <a:r>
              <a:rPr lang="en-US" altLang="zh-CN" sz="24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I</a:t>
            </a:r>
            <a:r>
              <a:rPr lang="en-US" altLang="zh-CN" sz="2400" i="1" baseline="-250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m</a:t>
            </a:r>
            <a:r>
              <a:rPr lang="zh-CN" altLang="en-US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（</a:t>
            </a:r>
            <a:r>
              <a:rPr lang="en-US" altLang="zh-CN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0.2A</a:t>
            </a:r>
            <a:r>
              <a:rPr lang="zh-CN" altLang="en-US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、</a:t>
            </a:r>
            <a:r>
              <a:rPr lang="en-US" altLang="zh-CN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0.3A</a:t>
            </a:r>
            <a:r>
              <a:rPr lang="zh-CN" altLang="en-US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、</a:t>
            </a:r>
            <a:r>
              <a:rPr lang="en-US" altLang="zh-CN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0.4A</a:t>
            </a:r>
            <a:r>
              <a:rPr lang="zh-CN" altLang="en-US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、</a:t>
            </a:r>
            <a:r>
              <a:rPr lang="en-US" altLang="zh-CN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0.5A</a:t>
            </a:r>
            <a:r>
              <a:rPr lang="zh-CN" altLang="en-US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、</a:t>
            </a:r>
            <a:r>
              <a:rPr lang="en-US" altLang="zh-CN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0.6A</a:t>
            </a:r>
            <a:r>
              <a:rPr lang="zh-CN" altLang="en-US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、</a:t>
            </a:r>
            <a:r>
              <a:rPr lang="en-US" altLang="zh-CN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0.7A</a:t>
            </a:r>
            <a:r>
              <a:rPr lang="zh-CN" altLang="en-US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）</a:t>
            </a:r>
            <a:r>
              <a:rPr lang="zh-CN" altLang="zh-CN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下的霍尔电压</a:t>
            </a:r>
            <a:r>
              <a:rPr lang="en-US" altLang="zh-CN" sz="24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U</a:t>
            </a:r>
            <a:r>
              <a:rPr lang="en-US" altLang="zh-CN" sz="2400" i="1" baseline="-250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H</a:t>
            </a:r>
            <a:r>
              <a:rPr lang="zh-CN" altLang="en-US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；</a:t>
            </a:r>
            <a:endParaRPr lang="zh-CN" altLang="en-US" sz="24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42184" y="1604669"/>
          <a:ext cx="8131810" cy="3078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00"/>
                <a:gridCol w="1260000"/>
                <a:gridCol w="1260000"/>
                <a:gridCol w="1260475"/>
                <a:gridCol w="1259525"/>
                <a:gridCol w="2371725"/>
              </a:tblGrid>
              <a:tr h="70104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>
                      <a:solidFill>
                        <a:schemeClr val="tx1"/>
                      </a:solidFill>
                      <a:prstDash val="solid"/>
                    </a:lnTlToB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U</a:t>
                      </a:r>
                      <a:r>
                        <a:rPr lang="en-US" altLang="zh-CN" sz="2000" b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1</a:t>
                      </a:r>
                      <a:endParaRPr lang="en-US" altLang="zh-CN" sz="2000" b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  <a:p>
                      <a:pPr marL="0" marR="0" lvl="0" indent="0" algn="ctr" defTabSz="9144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（</a:t>
                      </a:r>
                      <a:r>
                        <a:rPr lang="en-US" altLang="zh-CN" sz="2000" b="0" dirty="0" smtClean="0">
                          <a:solidFill>
                            <a:srgbClr val="0E223A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+</a:t>
                      </a:r>
                      <a:r>
                        <a:rPr lang="en-US" altLang="zh-CN" sz="2000" b="0" i="1" dirty="0" smtClean="0">
                          <a:solidFill>
                            <a:srgbClr val="0E223A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B</a:t>
                      </a:r>
                      <a:r>
                        <a:rPr lang="zh-CN" altLang="en-US" sz="2000" b="0" i="1" dirty="0" smtClean="0">
                          <a:solidFill>
                            <a:srgbClr val="0E223A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、</a:t>
                      </a:r>
                      <a:r>
                        <a:rPr lang="en-US" altLang="zh-CN" sz="2000" b="0" dirty="0" smtClean="0">
                          <a:solidFill>
                            <a:srgbClr val="0E223A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+</a:t>
                      </a:r>
                      <a:r>
                        <a:rPr lang="en-US" altLang="zh-CN" sz="2000" b="0" i="1" dirty="0" smtClean="0">
                          <a:solidFill>
                            <a:srgbClr val="0E223A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I</a:t>
                      </a:r>
                      <a:r>
                        <a:rPr lang="zh-CN" altLang="en-US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）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="ctr" anchorCtr="0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U</a:t>
                      </a:r>
                      <a:r>
                        <a:rPr lang="en-US" altLang="zh-CN" sz="2000" b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2</a:t>
                      </a:r>
                      <a:endParaRPr lang="en-US" altLang="zh-CN" sz="2000" b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  <a:p>
                      <a:pPr marL="0" marR="0" lvl="0" indent="0" algn="ctr" defTabSz="9144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（</a:t>
                      </a:r>
                      <a:r>
                        <a:rPr lang="en-US" altLang="zh-CN" sz="2000" b="0" dirty="0" smtClean="0">
                          <a:solidFill>
                            <a:srgbClr val="0E223A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+</a:t>
                      </a:r>
                      <a:r>
                        <a:rPr lang="en-US" altLang="zh-CN" sz="2000" b="0" i="1" dirty="0" smtClean="0">
                          <a:solidFill>
                            <a:srgbClr val="0E223A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B</a:t>
                      </a:r>
                      <a:r>
                        <a:rPr lang="zh-CN" altLang="en-US" sz="2000" b="0" i="1" dirty="0" smtClean="0">
                          <a:solidFill>
                            <a:srgbClr val="0E223A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、</a:t>
                      </a:r>
                      <a:r>
                        <a:rPr lang="zh-CN" altLang="en-US" sz="2000" b="0" dirty="0" smtClean="0">
                          <a:solidFill>
                            <a:srgbClr val="0E223A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 Tiger" panose="05050102010706020507" charset="0"/>
                        </a:rPr>
                        <a:t></a:t>
                      </a:r>
                      <a:r>
                        <a:rPr lang="en-US" altLang="zh-CN" sz="2000" b="0" i="1" dirty="0" smtClean="0">
                          <a:solidFill>
                            <a:srgbClr val="0E223A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I</a:t>
                      </a:r>
                      <a:r>
                        <a:rPr lang="zh-CN" altLang="en-US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）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="ctr" anchorCtr="0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U</a:t>
                      </a:r>
                      <a:r>
                        <a:rPr lang="en-US" altLang="zh-CN" sz="2000" b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3</a:t>
                      </a:r>
                      <a:endParaRPr lang="en-US" altLang="zh-CN" sz="2000" b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  <a:p>
                      <a:pPr marL="0" marR="0" lvl="0" indent="0" algn="ctr" defTabSz="9144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（</a:t>
                      </a:r>
                      <a:r>
                        <a:rPr lang="zh-CN" altLang="en-US" sz="2000" b="0" dirty="0" smtClean="0">
                          <a:solidFill>
                            <a:srgbClr val="0E223A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 Tiger" panose="05050102010706020507" charset="0"/>
                        </a:rPr>
                        <a:t></a:t>
                      </a:r>
                      <a:r>
                        <a:rPr lang="en-US" altLang="zh-CN" sz="2000" b="0" i="1" dirty="0" smtClean="0">
                          <a:solidFill>
                            <a:srgbClr val="0E223A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B</a:t>
                      </a:r>
                      <a:r>
                        <a:rPr lang="zh-CN" altLang="en-US" sz="2000" b="0" i="1" dirty="0" smtClean="0">
                          <a:solidFill>
                            <a:srgbClr val="0E223A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、</a:t>
                      </a:r>
                      <a:r>
                        <a:rPr lang="zh-CN" altLang="en-US" sz="2000" b="0" dirty="0" smtClean="0">
                          <a:solidFill>
                            <a:srgbClr val="0E223A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 Tiger" panose="05050102010706020507" charset="0"/>
                        </a:rPr>
                        <a:t></a:t>
                      </a:r>
                      <a:r>
                        <a:rPr lang="en-US" altLang="zh-CN" sz="2000" b="0" i="1" dirty="0" smtClean="0">
                          <a:solidFill>
                            <a:srgbClr val="0E223A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I</a:t>
                      </a:r>
                      <a:r>
                        <a:rPr lang="zh-CN" altLang="en-US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）</a:t>
                      </a:r>
                      <a:endParaRPr kumimoji="0" lang="zh-CN" altLang="en-US" sz="2000" b="0" u="none" strike="noStrike" cap="none" normalizeH="0" baseline="0" dirty="0" smtClean="0">
                        <a:ln>
                          <a:noFill/>
                        </a:ln>
                        <a:solidFill>
                          <a:srgbClr val="0E223A"/>
                        </a:solidFill>
                        <a:effectLst/>
                        <a:uFillTx/>
                        <a:latin typeface="Times New Roman" panose="02020603050405020304" charset="0"/>
                        <a:ea typeface="楷体" panose="02010609060101010101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U</a:t>
                      </a:r>
                      <a:r>
                        <a:rPr lang="en-US" altLang="zh-CN" sz="2000" b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4</a:t>
                      </a:r>
                      <a:endParaRPr lang="en-US" altLang="zh-CN" sz="2000" b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  <a:p>
                      <a:pPr marL="0" marR="0" lvl="0" indent="0" algn="ctr" defTabSz="9144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（</a:t>
                      </a:r>
                      <a:r>
                        <a:rPr lang="zh-CN" altLang="en-US" sz="2000" b="0" dirty="0" smtClean="0">
                          <a:solidFill>
                            <a:srgbClr val="0E223A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 Tiger" panose="05050102010706020507" charset="0"/>
                        </a:rPr>
                        <a:t></a:t>
                      </a:r>
                      <a:r>
                        <a:rPr lang="en-US" altLang="zh-CN" sz="2000" b="0" i="1" dirty="0" smtClean="0">
                          <a:solidFill>
                            <a:srgbClr val="0E223A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B</a:t>
                      </a:r>
                      <a:r>
                        <a:rPr lang="zh-CN" altLang="en-US" sz="2000" b="0" i="1" dirty="0" smtClean="0">
                          <a:solidFill>
                            <a:srgbClr val="0E223A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、</a:t>
                      </a:r>
                      <a:r>
                        <a:rPr lang="en-US" altLang="zh-CN" sz="2000" b="0" dirty="0" smtClean="0">
                          <a:solidFill>
                            <a:srgbClr val="0E223A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+</a:t>
                      </a:r>
                      <a:r>
                        <a:rPr lang="en-US" altLang="zh-CN" sz="2000" b="0" i="1" dirty="0" smtClean="0">
                          <a:solidFill>
                            <a:srgbClr val="0E223A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I</a:t>
                      </a:r>
                      <a:r>
                        <a:rPr lang="zh-CN" altLang="en-US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）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="ctr" anchorCtr="0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9624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0.2A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="ctr" anchorCtr="0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="ctr" anchorCtr="0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="ctr" anchorCtr="0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="ctr" anchorCtr="0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0.3A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="ctr" anchorCtr="0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="ctr" anchorCtr="0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="ctr" anchorCtr="0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="ctr" anchorCtr="0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0.4A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="ctr" anchorCtr="0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="ctr" anchorCtr="0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="ctr" anchorCtr="0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="ctr" anchorCtr="0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0.5A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0.6A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0.7A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对象 -2147482526"/>
          <p:cNvGraphicFramePr>
            <a:graphicFrameLocks noChangeAspect="1"/>
          </p:cNvGraphicFramePr>
          <p:nvPr/>
        </p:nvGraphicFramePr>
        <p:xfrm>
          <a:off x="6387647" y="1695041"/>
          <a:ext cx="2227580" cy="53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" imgW="1701800" imgH="405765" progId="Equation.DSMT4">
                  <p:embed/>
                </p:oleObj>
              </mc:Choice>
              <mc:Fallback>
                <p:oleObj name="" r:id="rId2" imgW="1701800" imgH="405765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6387647" y="1695041"/>
                        <a:ext cx="2227580" cy="5308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2526"/>
          <p:cNvGraphicFramePr>
            <a:graphicFrameLocks noChangeAspect="1"/>
          </p:cNvGraphicFramePr>
          <p:nvPr/>
        </p:nvGraphicFramePr>
        <p:xfrm>
          <a:off x="584238" y="1826167"/>
          <a:ext cx="319405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4" imgW="177165" imgH="228600" progId="Equation.DSMT4">
                  <p:embed/>
                </p:oleObj>
              </mc:Choice>
              <mc:Fallback>
                <p:oleObj name="" r:id="rId4" imgW="177165" imgH="228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584238" y="1826167"/>
                        <a:ext cx="319405" cy="4114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-2147482526"/>
          <p:cNvGraphicFramePr>
            <a:graphicFrameLocks noChangeAspect="1"/>
          </p:cNvGraphicFramePr>
          <p:nvPr/>
        </p:nvGraphicFramePr>
        <p:xfrm>
          <a:off x="929482" y="1604487"/>
          <a:ext cx="297180" cy="319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6" imgW="165100" imgH="177165" progId="Equation.DSMT4">
                  <p:embed/>
                </p:oleObj>
              </mc:Choice>
              <mc:Fallback>
                <p:oleObj name="" r:id="rId6" imgW="165100" imgH="177165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>
                      <a:xfrm>
                        <a:off x="929482" y="1604487"/>
                        <a:ext cx="297180" cy="3194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2095" y="510540"/>
            <a:ext cx="864000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 fontAlgn="auto"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3. 保持</a:t>
            </a:r>
            <a:r>
              <a:rPr lang="zh-CN" altLang="en-US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励磁电流</a:t>
            </a:r>
            <a:r>
              <a:rPr lang="en-US" altLang="zh-CN" sz="24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I</a:t>
            </a:r>
            <a:r>
              <a:rPr lang="en-US" altLang="zh-CN" sz="2400" i="1" baseline="-250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m </a:t>
            </a:r>
            <a:r>
              <a:rPr lang="en-US" altLang="zh-CN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=0.6A不变</a:t>
            </a:r>
            <a:r>
              <a:rPr lang="zh-CN" altLang="en-US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，</a:t>
            </a:r>
            <a:r>
              <a:rPr lang="zh-CN" altLang="zh-CN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测量不同工作电流</a:t>
            </a:r>
            <a:r>
              <a:rPr lang="en-US" altLang="zh-CN" sz="24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I</a:t>
            </a:r>
            <a:r>
              <a:rPr lang="en-US" altLang="zh-CN" sz="2400" i="1" baseline="-250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S</a:t>
            </a:r>
            <a:r>
              <a:rPr lang="zh-CN" altLang="en-US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（</a:t>
            </a:r>
            <a:r>
              <a:rPr lang="en-US" altLang="zh-CN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1.5mA</a:t>
            </a:r>
            <a:r>
              <a:rPr lang="zh-CN" altLang="en-US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、</a:t>
            </a:r>
            <a:r>
              <a:rPr lang="en-US" altLang="zh-CN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2.0mA</a:t>
            </a:r>
            <a:r>
              <a:rPr lang="zh-CN" altLang="en-US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、</a:t>
            </a:r>
            <a:r>
              <a:rPr lang="en-US" altLang="zh-CN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2.5mA</a:t>
            </a:r>
            <a:r>
              <a:rPr lang="zh-CN" altLang="en-US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、</a:t>
            </a:r>
            <a:r>
              <a:rPr lang="en-US" altLang="zh-CN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3.0A</a:t>
            </a:r>
            <a:r>
              <a:rPr lang="zh-CN" altLang="en-US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、</a:t>
            </a:r>
            <a:r>
              <a:rPr lang="en-US" altLang="zh-CN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3.5mA</a:t>
            </a:r>
            <a:r>
              <a:rPr lang="zh-CN" altLang="en-US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、</a:t>
            </a:r>
            <a:r>
              <a:rPr lang="en-US" altLang="zh-CN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4.0mA</a:t>
            </a:r>
            <a:r>
              <a:rPr lang="zh-CN" altLang="en-US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）</a:t>
            </a:r>
            <a:r>
              <a:rPr lang="zh-CN" altLang="zh-CN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下的霍尔电压</a:t>
            </a:r>
            <a:r>
              <a:rPr lang="en-US" altLang="zh-CN" sz="24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U</a:t>
            </a:r>
            <a:r>
              <a:rPr lang="en-US" altLang="zh-CN" sz="2400" i="1" baseline="-250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H</a:t>
            </a:r>
            <a:r>
              <a:rPr lang="zh-CN" altLang="en-US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。</a:t>
            </a:r>
            <a:endParaRPr lang="zh-CN" altLang="en-US" sz="24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42184" y="1604669"/>
          <a:ext cx="8311725" cy="3078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0000"/>
                <a:gridCol w="1260000"/>
                <a:gridCol w="1260000"/>
                <a:gridCol w="1260475"/>
                <a:gridCol w="1259525"/>
                <a:gridCol w="2371725"/>
              </a:tblGrid>
              <a:tr h="70104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>
                      <a:solidFill>
                        <a:schemeClr val="tx1"/>
                      </a:solidFill>
                      <a:prstDash val="solid"/>
                    </a:lnTlToB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U</a:t>
                      </a:r>
                      <a:r>
                        <a:rPr lang="en-US" altLang="zh-CN" sz="2000" b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1</a:t>
                      </a:r>
                      <a:endParaRPr lang="en-US" altLang="zh-CN" sz="2000" b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  <a:p>
                      <a:pPr marL="0" marR="0" lvl="0" indent="0" algn="ctr" defTabSz="9144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（</a:t>
                      </a:r>
                      <a:r>
                        <a:rPr lang="en-US" altLang="zh-CN" sz="2000" b="0" dirty="0" smtClean="0">
                          <a:solidFill>
                            <a:srgbClr val="0E223A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+</a:t>
                      </a:r>
                      <a:r>
                        <a:rPr lang="en-US" altLang="zh-CN" sz="2000" b="0" i="1" dirty="0" smtClean="0">
                          <a:solidFill>
                            <a:srgbClr val="0E223A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B</a:t>
                      </a:r>
                      <a:r>
                        <a:rPr lang="zh-CN" altLang="en-US" sz="2000" b="0" i="1" dirty="0" smtClean="0">
                          <a:solidFill>
                            <a:srgbClr val="0E223A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、</a:t>
                      </a:r>
                      <a:r>
                        <a:rPr lang="en-US" altLang="zh-CN" sz="2000" b="0" dirty="0" smtClean="0">
                          <a:solidFill>
                            <a:srgbClr val="0E223A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+</a:t>
                      </a:r>
                      <a:r>
                        <a:rPr lang="en-US" altLang="zh-CN" sz="2000" b="0" i="1" dirty="0" smtClean="0">
                          <a:solidFill>
                            <a:srgbClr val="0E223A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I</a:t>
                      </a:r>
                      <a:r>
                        <a:rPr lang="zh-CN" altLang="en-US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）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="ctr" anchorCtr="0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U</a:t>
                      </a:r>
                      <a:r>
                        <a:rPr lang="en-US" altLang="zh-CN" sz="2000" b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2</a:t>
                      </a:r>
                      <a:endParaRPr lang="en-US" altLang="zh-CN" sz="2000" b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  <a:p>
                      <a:pPr marL="0" marR="0" lvl="0" indent="0" algn="ctr" defTabSz="9144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（</a:t>
                      </a:r>
                      <a:r>
                        <a:rPr lang="en-US" altLang="zh-CN" sz="2000" b="0" dirty="0" smtClean="0">
                          <a:solidFill>
                            <a:srgbClr val="0E223A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+</a:t>
                      </a:r>
                      <a:r>
                        <a:rPr lang="en-US" altLang="zh-CN" sz="2000" b="0" i="1" dirty="0" smtClean="0">
                          <a:solidFill>
                            <a:srgbClr val="0E223A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B</a:t>
                      </a:r>
                      <a:r>
                        <a:rPr lang="zh-CN" altLang="en-US" sz="2000" b="0" i="1" dirty="0" smtClean="0">
                          <a:solidFill>
                            <a:srgbClr val="0E223A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、</a:t>
                      </a:r>
                      <a:r>
                        <a:rPr lang="zh-CN" altLang="en-US" sz="2000" b="0" dirty="0" smtClean="0">
                          <a:solidFill>
                            <a:srgbClr val="0E223A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 Tiger" panose="05050102010706020507" charset="0"/>
                        </a:rPr>
                        <a:t></a:t>
                      </a:r>
                      <a:r>
                        <a:rPr lang="en-US" altLang="zh-CN" sz="2000" b="0" i="1" dirty="0" smtClean="0">
                          <a:solidFill>
                            <a:srgbClr val="0E223A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I</a:t>
                      </a:r>
                      <a:r>
                        <a:rPr lang="zh-CN" altLang="en-US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）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="ctr" anchorCtr="0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U</a:t>
                      </a:r>
                      <a:r>
                        <a:rPr lang="en-US" altLang="zh-CN" sz="2000" b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3</a:t>
                      </a:r>
                      <a:endParaRPr lang="en-US" altLang="zh-CN" sz="2000" b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  <a:p>
                      <a:pPr marL="0" marR="0" lvl="0" indent="0" algn="ctr" defTabSz="9144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（</a:t>
                      </a:r>
                      <a:r>
                        <a:rPr lang="zh-CN" altLang="en-US" sz="2000" b="0" dirty="0" smtClean="0">
                          <a:solidFill>
                            <a:srgbClr val="0E223A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 Tiger" panose="05050102010706020507" charset="0"/>
                        </a:rPr>
                        <a:t></a:t>
                      </a:r>
                      <a:r>
                        <a:rPr lang="en-US" altLang="zh-CN" sz="2000" b="0" i="1" dirty="0" smtClean="0">
                          <a:solidFill>
                            <a:srgbClr val="0E223A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B</a:t>
                      </a:r>
                      <a:r>
                        <a:rPr lang="zh-CN" altLang="en-US" sz="2000" b="0" i="1" dirty="0" smtClean="0">
                          <a:solidFill>
                            <a:srgbClr val="0E223A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、</a:t>
                      </a:r>
                      <a:r>
                        <a:rPr lang="zh-CN" altLang="en-US" sz="2000" b="0" dirty="0" smtClean="0">
                          <a:solidFill>
                            <a:srgbClr val="0E223A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 Tiger" panose="05050102010706020507" charset="0"/>
                        </a:rPr>
                        <a:t></a:t>
                      </a:r>
                      <a:r>
                        <a:rPr lang="en-US" altLang="zh-CN" sz="2000" b="0" i="1" dirty="0" smtClean="0">
                          <a:solidFill>
                            <a:srgbClr val="0E223A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I</a:t>
                      </a:r>
                      <a:r>
                        <a:rPr lang="zh-CN" altLang="en-US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）</a:t>
                      </a:r>
                      <a:endParaRPr kumimoji="0" lang="zh-CN" altLang="en-US" sz="2000" b="0" u="none" strike="noStrike" cap="none" normalizeH="0" baseline="0" dirty="0" smtClean="0">
                        <a:ln>
                          <a:noFill/>
                        </a:ln>
                        <a:solidFill>
                          <a:srgbClr val="0E223A"/>
                        </a:solidFill>
                        <a:effectLst/>
                        <a:uFillTx/>
                        <a:latin typeface="Times New Roman" panose="02020603050405020304" charset="0"/>
                        <a:ea typeface="楷体" panose="02010609060101010101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U</a:t>
                      </a:r>
                      <a:r>
                        <a:rPr lang="en-US" altLang="zh-CN" sz="2000" b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4</a:t>
                      </a:r>
                      <a:endParaRPr lang="en-US" altLang="zh-CN" sz="2000" b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  <a:p>
                      <a:pPr marL="0" marR="0" lvl="0" indent="0" algn="ctr" defTabSz="9144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（</a:t>
                      </a:r>
                      <a:r>
                        <a:rPr lang="zh-CN" altLang="en-US" sz="2000" b="0" dirty="0" smtClean="0">
                          <a:solidFill>
                            <a:srgbClr val="0E223A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 Tiger" panose="05050102010706020507" charset="0"/>
                        </a:rPr>
                        <a:t></a:t>
                      </a:r>
                      <a:r>
                        <a:rPr lang="en-US" altLang="zh-CN" sz="2000" b="0" i="1" dirty="0" smtClean="0">
                          <a:solidFill>
                            <a:srgbClr val="0E223A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B</a:t>
                      </a:r>
                      <a:r>
                        <a:rPr lang="zh-CN" altLang="en-US" sz="2000" b="0" i="1" dirty="0" smtClean="0">
                          <a:solidFill>
                            <a:srgbClr val="0E223A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、</a:t>
                      </a:r>
                      <a:r>
                        <a:rPr lang="en-US" altLang="zh-CN" sz="2000" b="0" dirty="0" smtClean="0">
                          <a:solidFill>
                            <a:srgbClr val="0E223A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+</a:t>
                      </a:r>
                      <a:r>
                        <a:rPr lang="en-US" altLang="zh-CN" sz="2000" b="0" i="1" dirty="0" smtClean="0">
                          <a:solidFill>
                            <a:srgbClr val="0E223A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I</a:t>
                      </a:r>
                      <a:r>
                        <a:rPr lang="zh-CN" altLang="en-US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）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="ctr" anchorCtr="0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9624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1.5mA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="ctr"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="ctr" anchorCtr="0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="ctr" anchorCtr="0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="ctr" anchorCtr="0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="ctr" anchorCtr="0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9624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2.0</a:t>
                      </a:r>
                      <a:r>
                        <a:rPr lang="en-US" altLang="zh-CN" sz="2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mA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="ctr"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="ctr" anchorCtr="0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="ctr" anchorCtr="0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="ctr" anchorCtr="0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="ctr" anchorCtr="0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9624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2.5</a:t>
                      </a:r>
                      <a:r>
                        <a:rPr lang="en-US" altLang="zh-CN" sz="2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mA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="ctr"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="ctr" anchorCtr="0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="ctr" anchorCtr="0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="ctr" anchorCtr="0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="ctr" anchorCtr="0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3.0</a:t>
                      </a:r>
                      <a:r>
                        <a:rPr lang="en-US" altLang="zh-CN" sz="2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mA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="ctr"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3.5</a:t>
                      </a:r>
                      <a:r>
                        <a:rPr lang="en-US" altLang="zh-CN" sz="2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mA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="ctr"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4.0</a:t>
                      </a:r>
                      <a:r>
                        <a:rPr lang="en-US" altLang="zh-CN" sz="2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Calibri" panose="020F0502020204030204" charset="0"/>
                        </a:rPr>
                        <a:t>mA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Calibri" panose="020F0502020204030204" charset="0"/>
                      </a:endParaRPr>
                    </a:p>
                  </a:txBody>
                  <a:tcPr anchorCtr="1"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对象 -2147482526"/>
          <p:cNvGraphicFramePr>
            <a:graphicFrameLocks noChangeAspect="1"/>
          </p:cNvGraphicFramePr>
          <p:nvPr/>
        </p:nvGraphicFramePr>
        <p:xfrm>
          <a:off x="6593387" y="1695041"/>
          <a:ext cx="2227580" cy="53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" imgW="1701800" imgH="405765" progId="Equation.DSMT4">
                  <p:embed/>
                </p:oleObj>
              </mc:Choice>
              <mc:Fallback>
                <p:oleObj name="" r:id="rId2" imgW="1701800" imgH="405765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6593387" y="1695041"/>
                        <a:ext cx="2227580" cy="5308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2526"/>
          <p:cNvGraphicFramePr>
            <a:graphicFrameLocks noChangeAspect="1"/>
          </p:cNvGraphicFramePr>
          <p:nvPr/>
        </p:nvGraphicFramePr>
        <p:xfrm>
          <a:off x="595033" y="1826167"/>
          <a:ext cx="297815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4" imgW="165100" imgH="228600" progId="Equation.DSMT4">
                  <p:embed/>
                </p:oleObj>
              </mc:Choice>
              <mc:Fallback>
                <p:oleObj name="" r:id="rId4" imgW="165100" imgH="228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595033" y="1826167"/>
                        <a:ext cx="297815" cy="4114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-2147482526"/>
          <p:cNvGraphicFramePr>
            <a:graphicFrameLocks noChangeAspect="1"/>
          </p:cNvGraphicFramePr>
          <p:nvPr/>
        </p:nvGraphicFramePr>
        <p:xfrm>
          <a:off x="929482" y="1604487"/>
          <a:ext cx="297180" cy="319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6" imgW="165100" imgH="177165" progId="Equation.DSMT4">
                  <p:embed/>
                </p:oleObj>
              </mc:Choice>
              <mc:Fallback>
                <p:oleObj name="" r:id="rId6" imgW="165100" imgH="177165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>
                      <a:xfrm>
                        <a:off x="929482" y="1604487"/>
                        <a:ext cx="297180" cy="3194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349250" y="672465"/>
            <a:ext cx="8460740" cy="1210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30000"/>
              </a:lnSpc>
            </a:pP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4. </a:t>
            </a:r>
            <a:r>
              <a:rPr 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记录</a:t>
            </a:r>
            <a:r>
              <a:rPr lang="zh-CN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：</a:t>
            </a:r>
            <a:r>
              <a:rPr 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霍尔元件厚度</a:t>
            </a:r>
            <a:r>
              <a:rPr lang="en-US" sz="28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b=________</a:t>
            </a:r>
            <a:r>
              <a:rPr lang="zh-CN" altLang="en-US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；</a:t>
            </a:r>
            <a:endParaRPr lang="zh-CN" altLang="en-US" sz="28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indent="0" algn="l" fontAlgn="auto">
              <a:lnSpc>
                <a:spcPct val="130000"/>
              </a:lnSpc>
            </a:pP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                 </a:t>
            </a:r>
            <a:r>
              <a:rPr lang="zh-CN" altLang="en-US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励磁系数</a:t>
            </a: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 </a:t>
            </a:r>
            <a:r>
              <a:rPr lang="en-US" altLang="zh-CN" sz="28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Symbol Tiger" panose="05050102010706020507" charset="0"/>
              </a:rPr>
              <a:t></a:t>
            </a:r>
            <a:r>
              <a:rPr lang="en-US" sz="28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=__________</a:t>
            </a:r>
            <a:r>
              <a:rPr lang="zh-CN" altLang="en-US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。</a:t>
            </a:r>
            <a:endParaRPr lang="zh-CN" altLang="en-US" sz="28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379678" y="829110"/>
          <a:ext cx="23177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" imgW="927100" imgH="393700" progId="Equation.3">
                  <p:embed/>
                </p:oleObj>
              </mc:Choice>
              <mc:Fallback>
                <p:oleObj name="" r:id="rId1" imgW="927100" imgH="3937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379678" y="829110"/>
                        <a:ext cx="2317750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94650" y="1964808"/>
          <a:ext cx="3523615" cy="107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409700" imgH="431800" progId="Equation.3">
                  <p:embed/>
                </p:oleObj>
              </mc:Choice>
              <mc:Fallback>
                <p:oleObj name="" r:id="rId3" imgW="1409700" imgH="4318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794650" y="1964808"/>
                        <a:ext cx="3523615" cy="1078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4606925" y="2242820"/>
            <a:ext cx="2880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zh-CN" altLang="en-US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Symbol Tiger" panose="05050102010706020507" charset="0"/>
              </a:rPr>
              <a:t>，</a:t>
            </a:r>
            <a:r>
              <a:rPr lang="en-US" altLang="zh-CN" sz="28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Symbol Tiger" panose="05050102010706020507" charset="0"/>
              </a:rPr>
              <a:t></a:t>
            </a:r>
            <a:r>
              <a:rPr lang="en-US" altLang="zh-CN" sz="2800" dirty="0" smtClean="0">
                <a:solidFill>
                  <a:srgbClr val="0E223A"/>
                </a:solidFill>
                <a:uFillTx/>
                <a:latin typeface="Arial" panose="020B0604020202020204" pitchFamily="34" charset="0"/>
                <a:ea typeface="楷体" panose="02010609060101010101" charset="-122"/>
                <a:cs typeface="Arial" panose="020B0604020202020204" pitchFamily="34" charset="0"/>
                <a:sym typeface="Symbol Tiger" panose="05050102010706020507" charset="0"/>
              </a:rPr>
              <a:t>→</a:t>
            </a:r>
            <a:r>
              <a:rPr lang="zh-CN" altLang="zh-CN" sz="2800" dirty="0" smtClean="0">
                <a:solidFill>
                  <a:srgbClr val="0E223A"/>
                </a:solidFill>
                <a:uFillTx/>
                <a:latin typeface="Arial" panose="020B0604020202020204" pitchFamily="34" charset="0"/>
                <a:ea typeface="楷体" panose="02010609060101010101" charset="-122"/>
                <a:cs typeface="Arial" panose="020B0604020202020204" pitchFamily="34" charset="0"/>
                <a:sym typeface="Symbol Tiger" panose="05050102010706020507" charset="0"/>
              </a:rPr>
              <a:t>励磁系数</a:t>
            </a:r>
            <a:endParaRPr lang="zh-CN" altLang="zh-CN" sz="2800" dirty="0" smtClean="0">
              <a:solidFill>
                <a:srgbClr val="0E223A"/>
              </a:solidFill>
              <a:uFillTx/>
              <a:latin typeface="Arial" panose="020B0604020202020204" pitchFamily="34" charset="0"/>
              <a:ea typeface="楷体" panose="02010609060101010101" charset="-122"/>
              <a:cs typeface="Arial" panose="020B0604020202020204" pitchFamily="34" charset="0"/>
              <a:sym typeface="Symbol Tiger" panose="05050102010706020507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1780" y="496570"/>
            <a:ext cx="86400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 fontAlgn="auto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1. </a:t>
            </a:r>
            <a:r>
              <a:rPr lang="zh-CN" altLang="en-US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工作电流</a:t>
            </a:r>
            <a:r>
              <a:rPr lang="en-US" altLang="zh-CN" sz="28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I</a:t>
            </a:r>
            <a:r>
              <a:rPr lang="en-US" altLang="zh-CN" sz="2800" i="1" baseline="-250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S </a:t>
            </a: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=3.0mA</a:t>
            </a:r>
            <a:r>
              <a:rPr lang="zh-CN" altLang="en-US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时，根据数据表绘制</a:t>
            </a:r>
            <a:r>
              <a:rPr lang="en-US" altLang="zh-CN" sz="28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U</a:t>
            </a:r>
            <a:r>
              <a:rPr lang="en-US" altLang="zh-CN" sz="2800" i="1" baseline="-250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H </a:t>
            </a: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Symbol" panose="05050102010706020507" charset="0"/>
              </a:rPr>
              <a:t></a:t>
            </a:r>
            <a:r>
              <a:rPr lang="en-US" altLang="zh-CN" sz="28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Symbol" panose="05050102010706020507" charset="0"/>
              </a:rPr>
              <a:t>I</a:t>
            </a:r>
            <a:r>
              <a:rPr lang="en-US" altLang="zh-CN" sz="2800" i="1" baseline="-250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Symbol" panose="05050102010706020507" charset="0"/>
              </a:rPr>
              <a:t>m</a:t>
            </a:r>
            <a:r>
              <a:rPr lang="zh-CN" altLang="en-US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Symbol" panose="05050102010706020507" charset="0"/>
              </a:rPr>
              <a:t>曲线，求斜率</a:t>
            </a:r>
            <a:r>
              <a:rPr lang="en-US" altLang="zh-CN" sz="28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Symbol" panose="05050102010706020507" charset="0"/>
              </a:rPr>
              <a:t>k</a:t>
            </a:r>
            <a:r>
              <a:rPr lang="zh-CN" altLang="en-US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Symbol" panose="05050102010706020507" charset="0"/>
              </a:rPr>
              <a:t>，则：</a:t>
            </a:r>
            <a:endParaRPr lang="zh-CN" altLang="en-US" sz="28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  <a:sym typeface="Symbol" panose="05050102010706020507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45440" y="2047875"/>
            <a:ext cx="3118485" cy="2400935"/>
            <a:chOff x="616" y="3357"/>
            <a:chExt cx="4911" cy="3781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993" y="6316"/>
              <a:ext cx="453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 flipV="1">
              <a:off x="1510" y="3357"/>
              <a:ext cx="0" cy="34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5" name="对象 34"/>
            <p:cNvGraphicFramePr>
              <a:graphicFrameLocks noChangeAspect="1"/>
            </p:cNvGraphicFramePr>
            <p:nvPr>
              <p:custDataLst>
                <p:tags r:id="rId1"/>
              </p:custDataLst>
            </p:nvPr>
          </p:nvGraphicFramePr>
          <p:xfrm>
            <a:off x="616" y="3625"/>
            <a:ext cx="950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2" imgW="241300" imgH="215900" progId="Equation.3">
                    <p:embed/>
                  </p:oleObj>
                </mc:Choice>
                <mc:Fallback>
                  <p:oleObj name="" r:id="rId2" imgW="241300" imgH="2159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616" y="3625"/>
                          <a:ext cx="950" cy="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4588" y="6238"/>
            <a:ext cx="698" cy="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5" imgW="177165" imgH="228600" progId="Equation.3">
                    <p:embed/>
                  </p:oleObj>
                </mc:Choice>
                <mc:Fallback>
                  <p:oleObj name="" r:id="rId5" imgW="177165" imgH="2286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4588" y="6238"/>
                          <a:ext cx="698" cy="9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790" y="6371"/>
            <a:ext cx="601" cy="6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" r:id="rId8" imgW="152400" imgH="177165" progId="Equation.3">
                    <p:embed/>
                  </p:oleObj>
                </mc:Choice>
                <mc:Fallback>
                  <p:oleObj name="" r:id="rId8" imgW="152400" imgH="177165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790" y="6371"/>
                          <a:ext cx="601" cy="6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直接连接符 11"/>
            <p:cNvCxnSpPr/>
            <p:nvPr/>
          </p:nvCxnSpPr>
          <p:spPr>
            <a:xfrm flipV="1">
              <a:off x="1553" y="3510"/>
              <a:ext cx="3641" cy="2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4344" y="4179"/>
              <a:ext cx="113" cy="1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>
              <p:custDataLst>
                <p:tags r:id="rId10"/>
              </p:custDataLst>
            </p:nvPr>
          </p:nvSpPr>
          <p:spPr>
            <a:xfrm>
              <a:off x="2596" y="5568"/>
              <a:ext cx="113" cy="1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>
              <p:custDataLst>
                <p:tags r:id="rId11"/>
              </p:custDataLst>
            </p:nvPr>
          </p:nvSpPr>
          <p:spPr>
            <a:xfrm>
              <a:off x="3157" y="4968"/>
              <a:ext cx="113" cy="1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>
              <p:custDataLst>
                <p:tags r:id="rId12"/>
              </p:custDataLst>
            </p:nvPr>
          </p:nvSpPr>
          <p:spPr>
            <a:xfrm>
              <a:off x="3706" y="4475"/>
              <a:ext cx="113" cy="1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>
              <p:custDataLst>
                <p:tags r:id="rId13"/>
              </p:custDataLst>
            </p:nvPr>
          </p:nvSpPr>
          <p:spPr>
            <a:xfrm>
              <a:off x="1983" y="5864"/>
              <a:ext cx="113" cy="1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>
              <p:custDataLst>
                <p:tags r:id="rId14"/>
              </p:custDataLst>
            </p:nvPr>
          </p:nvSpPr>
          <p:spPr>
            <a:xfrm>
              <a:off x="4881" y="3625"/>
              <a:ext cx="113" cy="1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1" name="椭圆 20"/>
          <p:cNvSpPr/>
          <p:nvPr/>
        </p:nvSpPr>
        <p:spPr>
          <a:xfrm>
            <a:off x="1748155" y="3220085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867660" y="2360295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407795" y="2839720"/>
            <a:ext cx="808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solidFill>
                  <a:srgbClr val="FF0000"/>
                </a:solidFill>
              </a:rPr>
              <a:t>M</a:t>
            </a:r>
            <a:endParaRPr lang="en-US" altLang="zh-CN" sz="2400" i="1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539365" y="2013585"/>
            <a:ext cx="808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solidFill>
                  <a:srgbClr val="FF0000"/>
                </a:solidFill>
              </a:rPr>
              <a:t>N</a:t>
            </a:r>
            <a:endParaRPr lang="en-US" altLang="zh-CN" sz="2400" i="1">
              <a:solidFill>
                <a:srgbClr val="FF0000"/>
              </a:solidFill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3740733" y="1395213"/>
          <a:ext cx="2032000" cy="107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5" imgW="812800" imgH="431800" progId="Equation.3">
                  <p:embed/>
                </p:oleObj>
              </mc:Choice>
              <mc:Fallback>
                <p:oleObj name="" r:id="rId15" imgW="812800" imgH="4318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>
                      <a:xfrm>
                        <a:off x="3740733" y="1395213"/>
                        <a:ext cx="2032000" cy="1078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6151880" y="1468120"/>
            <a:ext cx="2451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solidFill>
                  <a:srgbClr val="FF0000"/>
                </a:solidFill>
              </a:rPr>
              <a:t>M</a:t>
            </a:r>
            <a:r>
              <a:rPr lang="zh-CN" altLang="zh-CN" sz="2400">
                <a:solidFill>
                  <a:srgbClr val="FF0000"/>
                </a:solidFill>
              </a:rPr>
              <a:t>、</a:t>
            </a:r>
            <a:r>
              <a:rPr lang="en-US" altLang="zh-CN" sz="2400" i="1">
                <a:solidFill>
                  <a:srgbClr val="FF0000"/>
                </a:solidFill>
              </a:rPr>
              <a:t>N</a:t>
            </a:r>
            <a:r>
              <a:rPr lang="zh-CN" altLang="zh-CN" sz="2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非测量点</a:t>
            </a:r>
            <a:endParaRPr lang="zh-CN" altLang="zh-CN" sz="24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038600" y="2473960"/>
            <a:ext cx="4123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ea typeface="楷体" panose="02010609060101010101" charset="-122"/>
              </a:rPr>
              <a:t>=</a:t>
            </a:r>
            <a:r>
              <a:rPr lang="zh-CN" altLang="en-US" sz="2400">
                <a:latin typeface="Times New Roman" panose="02020603050405020304" charset="0"/>
                <a:ea typeface="楷体" panose="02010609060101010101" charset="-122"/>
              </a:rPr>
              <a:t>（计算使用数据表达式）</a:t>
            </a:r>
            <a:endParaRPr lang="zh-CN" altLang="en-US" sz="2400"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038600" y="3044190"/>
            <a:ext cx="4123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ea typeface="楷体" panose="02010609060101010101" charset="-122"/>
              </a:rPr>
              <a:t>=</a:t>
            </a:r>
            <a:r>
              <a:rPr lang="zh-CN" altLang="en-US" sz="2400">
                <a:latin typeface="Times New Roman" panose="02020603050405020304" charset="0"/>
                <a:ea typeface="楷体" panose="02010609060101010101" charset="-122"/>
              </a:rPr>
              <a:t>（计算结果）</a:t>
            </a:r>
            <a:endParaRPr lang="zh-CN" altLang="en-US" sz="2400"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038600" y="3614420"/>
            <a:ext cx="4123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ea typeface="楷体" panose="02010609060101010101" charset="-122"/>
              </a:rPr>
              <a:t>=</a:t>
            </a:r>
            <a:r>
              <a:rPr lang="zh-CN" altLang="en-US" sz="2400">
                <a:latin typeface="Times New Roman" panose="02020603050405020304" charset="0"/>
                <a:ea typeface="楷体" panose="02010609060101010101" charset="-122"/>
              </a:rPr>
              <a:t>（取有效数字）（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</a:rPr>
              <a:t>单位</a:t>
            </a:r>
            <a:r>
              <a:rPr lang="zh-CN" altLang="en-US" sz="2400">
                <a:latin typeface="Times New Roman" panose="02020603050405020304" charset="0"/>
                <a:ea typeface="楷体" panose="02010609060101010101" charset="-122"/>
              </a:rPr>
              <a:t>）</a:t>
            </a:r>
            <a:endParaRPr lang="zh-CN" altLang="en-US" sz="2400"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88435" y="4184650"/>
            <a:ext cx="4923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7030A0"/>
                </a:solidFill>
                <a:latin typeface="Times New Roman" panose="02020603050405020304" charset="0"/>
                <a:ea typeface="楷体" panose="02010609060101010101" charset="-122"/>
              </a:rPr>
              <a:t>计算时使用国际单位数据运算</a:t>
            </a:r>
            <a:endParaRPr lang="zh-CN" altLang="en-US" sz="2400" b="1">
              <a:solidFill>
                <a:srgbClr val="7030A0"/>
              </a:solidFill>
              <a:latin typeface="Times New Roman" panose="02020603050405020304" charset="0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 bldLvl="0" animBg="1"/>
      <p:bldP spid="22" grpId="0" bldLvl="0" animBg="1"/>
      <p:bldP spid="27" grpId="0"/>
      <p:bldP spid="28" grpId="0"/>
      <p:bldP spid="31" grpId="0"/>
      <p:bldP spid="32" grpId="0"/>
      <p:bldP spid="33" grpId="0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1625" y="650875"/>
            <a:ext cx="8640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 fontAlgn="auto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1. 了解霍尔效应原理</a:t>
            </a:r>
            <a:r>
              <a:rPr lang="zh-CN" altLang="en-US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；</a:t>
            </a:r>
            <a:endParaRPr lang="zh-CN" altLang="en-US" sz="28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indent="457200" algn="l" fontAlgn="auto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2. 学习用</a:t>
            </a:r>
            <a:r>
              <a:rPr lang="en-US" altLang="zh-CN" sz="2800" dirty="0" smtClean="0">
                <a:solidFill>
                  <a:srgbClr val="0E223A"/>
                </a:solidFill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对称交换测量法</a:t>
            </a:r>
            <a:r>
              <a:rPr lang="en-US" altLang="zh-CN" sz="2800" dirty="0" smtClean="0">
                <a:solidFill>
                  <a:srgbClr val="0E223A"/>
                </a:solidFill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”</a:t>
            </a: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消除附加效应的影响</a:t>
            </a:r>
            <a:r>
              <a:rPr lang="zh-CN" altLang="en-US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；</a:t>
            </a:r>
            <a:endParaRPr lang="en-US" altLang="zh-CN" sz="28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indent="457200" algn="l" fontAlgn="auto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3. </a:t>
            </a:r>
            <a:r>
              <a:rPr lang="zh-CN" altLang="en-US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掌握</a:t>
            </a: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用霍尔元件测磁场的基本方法。</a:t>
            </a:r>
            <a:endParaRPr lang="en-US" altLang="zh-CN" sz="28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39698" y="891658"/>
          <a:ext cx="2063750" cy="107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25500" imgH="431800" progId="Equation.3">
                  <p:embed/>
                </p:oleObj>
              </mc:Choice>
              <mc:Fallback>
                <p:oleObj name="" r:id="rId1" imgW="825500" imgH="4318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539698" y="891658"/>
                        <a:ext cx="2063750" cy="1078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1156970" y="2012950"/>
            <a:ext cx="4123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ea typeface="楷体" panose="02010609060101010101" charset="-122"/>
              </a:rPr>
              <a:t>=</a:t>
            </a:r>
            <a:r>
              <a:rPr lang="zh-CN" altLang="en-US" sz="2400">
                <a:latin typeface="Times New Roman" panose="02020603050405020304" charset="0"/>
                <a:ea typeface="楷体" panose="02010609060101010101" charset="-122"/>
              </a:rPr>
              <a:t>（计算使用数据表达式）</a:t>
            </a:r>
            <a:endParaRPr lang="zh-CN" altLang="en-US" sz="2400"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156970" y="2583180"/>
            <a:ext cx="4123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ea typeface="楷体" panose="02010609060101010101" charset="-122"/>
              </a:rPr>
              <a:t>=</a:t>
            </a:r>
            <a:r>
              <a:rPr lang="zh-CN" altLang="en-US" sz="2400">
                <a:latin typeface="Times New Roman" panose="02020603050405020304" charset="0"/>
                <a:ea typeface="楷体" panose="02010609060101010101" charset="-122"/>
              </a:rPr>
              <a:t>（计算结果）</a:t>
            </a:r>
            <a:endParaRPr lang="zh-CN" altLang="en-US" sz="2400"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156970" y="3153410"/>
            <a:ext cx="4123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ea typeface="楷体" panose="02010609060101010101" charset="-122"/>
              </a:rPr>
              <a:t>=</a:t>
            </a:r>
            <a:r>
              <a:rPr lang="zh-CN" altLang="en-US" sz="2400">
                <a:latin typeface="Times New Roman" panose="02020603050405020304" charset="0"/>
                <a:ea typeface="楷体" panose="02010609060101010101" charset="-122"/>
              </a:rPr>
              <a:t>（取有效数字）（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</a:rPr>
              <a:t>单位</a:t>
            </a:r>
            <a:r>
              <a:rPr lang="zh-CN" altLang="en-US" sz="2400">
                <a:latin typeface="Times New Roman" panose="02020603050405020304" charset="0"/>
                <a:ea typeface="楷体" panose="02010609060101010101" charset="-122"/>
              </a:rPr>
              <a:t>）</a:t>
            </a:r>
            <a:endParaRPr lang="zh-CN" altLang="en-US" sz="2400"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497455" y="3926205"/>
            <a:ext cx="4923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7030A0"/>
                </a:solidFill>
                <a:latin typeface="Times New Roman" panose="02020603050405020304" charset="0"/>
                <a:ea typeface="楷体" panose="02010609060101010101" charset="-122"/>
              </a:rPr>
              <a:t>计算时使用国际单位数据运算</a:t>
            </a:r>
            <a:endParaRPr lang="zh-CN" altLang="en-US" sz="2400" b="1">
              <a:solidFill>
                <a:srgbClr val="7030A0"/>
              </a:solidFill>
              <a:latin typeface="Times New Roman" panose="02020603050405020304" charset="0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8" grpId="0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1780" y="619760"/>
            <a:ext cx="86400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 fontAlgn="auto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2. </a:t>
            </a:r>
            <a:r>
              <a:rPr lang="zh-CN" altLang="en-US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励磁电流</a:t>
            </a:r>
            <a:r>
              <a:rPr lang="en-US" altLang="zh-CN" sz="28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I</a:t>
            </a:r>
            <a:r>
              <a:rPr lang="en-US" altLang="zh-CN" sz="2800" i="1" baseline="-250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m</a:t>
            </a:r>
            <a:r>
              <a:rPr lang="en-US" altLang="zh-CN" sz="2800" i="1" baseline="-250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 </a:t>
            </a: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=0.6A</a:t>
            </a:r>
            <a:r>
              <a:rPr lang="zh-CN" altLang="en-US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时，根据数据表绘制</a:t>
            </a:r>
            <a:r>
              <a:rPr lang="en-US" altLang="zh-CN" sz="28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U</a:t>
            </a:r>
            <a:r>
              <a:rPr lang="en-US" altLang="zh-CN" sz="2800" i="1" baseline="-250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H </a:t>
            </a: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Symbol" panose="05050102010706020507" charset="0"/>
              </a:rPr>
              <a:t></a:t>
            </a:r>
            <a:r>
              <a:rPr lang="en-US" altLang="zh-CN" sz="28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Symbol" panose="05050102010706020507" charset="0"/>
              </a:rPr>
              <a:t>I</a:t>
            </a:r>
            <a:r>
              <a:rPr lang="en-US" altLang="zh-CN" sz="2800" i="1" baseline="-250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Symbol" panose="05050102010706020507" charset="0"/>
              </a:rPr>
              <a:t>S</a:t>
            </a:r>
            <a:r>
              <a:rPr lang="zh-CN" altLang="en-US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Symbol" panose="05050102010706020507" charset="0"/>
              </a:rPr>
              <a:t>曲线，求斜率</a:t>
            </a:r>
            <a:r>
              <a:rPr lang="en-US" altLang="zh-CN" sz="28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Symbol" panose="05050102010706020507" charset="0"/>
              </a:rPr>
              <a:t>k</a:t>
            </a:r>
            <a:r>
              <a:rPr lang="zh-CN" altLang="en-US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Symbol" panose="05050102010706020507" charset="0"/>
              </a:rPr>
              <a:t>，则：</a:t>
            </a:r>
            <a:endParaRPr lang="zh-CN" altLang="en-US" sz="28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  <a:sym typeface="Symbol" panose="05050102010706020507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45440" y="2047875"/>
            <a:ext cx="3119120" cy="2400935"/>
            <a:chOff x="616" y="3357"/>
            <a:chExt cx="4912" cy="3781"/>
          </a:xfrm>
        </p:grpSpPr>
        <p:cxnSp>
          <p:nvCxnSpPr>
            <p:cNvPr id="6" name="直接箭头连接符 5"/>
            <p:cNvCxnSpPr/>
            <p:nvPr>
              <p:custDataLst>
                <p:tags r:id="rId1"/>
              </p:custDataLst>
            </p:nvPr>
          </p:nvCxnSpPr>
          <p:spPr>
            <a:xfrm>
              <a:off x="993" y="6316"/>
              <a:ext cx="453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>
              <p:custDataLst>
                <p:tags r:id="rId2"/>
              </p:custDataLst>
            </p:nvPr>
          </p:nvCxnSpPr>
          <p:spPr>
            <a:xfrm flipH="1" flipV="1">
              <a:off x="1510" y="3357"/>
              <a:ext cx="0" cy="34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5" name="对象 34"/>
            <p:cNvGraphicFramePr>
              <a:graphicFrameLocks noChangeAspect="1"/>
            </p:cNvGraphicFramePr>
            <p:nvPr>
              <p:custDataLst>
                <p:tags r:id="rId3"/>
              </p:custDataLst>
            </p:nvPr>
          </p:nvGraphicFramePr>
          <p:xfrm>
            <a:off x="616" y="3625"/>
            <a:ext cx="950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4" imgW="241300" imgH="215900" progId="Equation.3">
                    <p:embed/>
                  </p:oleObj>
                </mc:Choice>
                <mc:Fallback>
                  <p:oleObj name="" r:id="rId4" imgW="241300" imgH="2159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616" y="3625"/>
                          <a:ext cx="950" cy="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>
              <p:custDataLst>
                <p:tags r:id="rId6"/>
              </p:custDataLst>
            </p:nvPr>
          </p:nvGraphicFramePr>
          <p:xfrm>
            <a:off x="4612" y="6238"/>
            <a:ext cx="651" cy="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7" imgW="165100" imgH="228600" progId="Equation.3">
                    <p:embed/>
                  </p:oleObj>
                </mc:Choice>
                <mc:Fallback>
                  <p:oleObj name="" r:id="rId7" imgW="165100" imgH="2286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4612" y="6238"/>
                          <a:ext cx="651" cy="9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custDataLst>
                <p:tags r:id="rId9"/>
              </p:custDataLst>
            </p:nvPr>
          </p:nvGraphicFramePr>
          <p:xfrm>
            <a:off x="790" y="6371"/>
            <a:ext cx="601" cy="6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" r:id="rId10" imgW="152400" imgH="177165" progId="Equation.3">
                    <p:embed/>
                  </p:oleObj>
                </mc:Choice>
                <mc:Fallback>
                  <p:oleObj name="" r:id="rId10" imgW="152400" imgH="177165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790" y="6371"/>
                          <a:ext cx="601" cy="6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直接连接符 11"/>
            <p:cNvCxnSpPr/>
            <p:nvPr>
              <p:custDataLst>
                <p:tags r:id="rId12"/>
              </p:custDataLst>
            </p:nvPr>
          </p:nvCxnSpPr>
          <p:spPr>
            <a:xfrm flipV="1">
              <a:off x="1553" y="3510"/>
              <a:ext cx="3641" cy="2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>
              <p:custDataLst>
                <p:tags r:id="rId13"/>
              </p:custDataLst>
            </p:nvPr>
          </p:nvSpPr>
          <p:spPr>
            <a:xfrm>
              <a:off x="4344" y="4179"/>
              <a:ext cx="113" cy="1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>
              <p:custDataLst>
                <p:tags r:id="rId14"/>
              </p:custDataLst>
            </p:nvPr>
          </p:nvSpPr>
          <p:spPr>
            <a:xfrm>
              <a:off x="2596" y="5568"/>
              <a:ext cx="113" cy="1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>
              <p:custDataLst>
                <p:tags r:id="rId15"/>
              </p:custDataLst>
            </p:nvPr>
          </p:nvSpPr>
          <p:spPr>
            <a:xfrm>
              <a:off x="3157" y="4968"/>
              <a:ext cx="113" cy="1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>
              <p:custDataLst>
                <p:tags r:id="rId16"/>
              </p:custDataLst>
            </p:nvPr>
          </p:nvSpPr>
          <p:spPr>
            <a:xfrm>
              <a:off x="3706" y="4475"/>
              <a:ext cx="113" cy="1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>
              <p:custDataLst>
                <p:tags r:id="rId17"/>
              </p:custDataLst>
            </p:nvPr>
          </p:nvSpPr>
          <p:spPr>
            <a:xfrm>
              <a:off x="1983" y="5864"/>
              <a:ext cx="113" cy="1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>
              <p:custDataLst>
                <p:tags r:id="rId18"/>
              </p:custDataLst>
            </p:nvPr>
          </p:nvSpPr>
          <p:spPr>
            <a:xfrm>
              <a:off x="4881" y="3625"/>
              <a:ext cx="113" cy="1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1" name="椭圆 20"/>
          <p:cNvSpPr/>
          <p:nvPr>
            <p:custDataLst>
              <p:tags r:id="rId19"/>
            </p:custDataLst>
          </p:nvPr>
        </p:nvSpPr>
        <p:spPr>
          <a:xfrm>
            <a:off x="1748155" y="3220085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>
            <p:custDataLst>
              <p:tags r:id="rId20"/>
            </p:custDataLst>
          </p:nvPr>
        </p:nvSpPr>
        <p:spPr>
          <a:xfrm>
            <a:off x="2867660" y="2360295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21"/>
            </p:custDataLst>
          </p:nvPr>
        </p:nvSpPr>
        <p:spPr>
          <a:xfrm>
            <a:off x="1407795" y="2839720"/>
            <a:ext cx="808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solidFill>
                  <a:srgbClr val="FF0000"/>
                </a:solidFill>
              </a:rPr>
              <a:t>M</a:t>
            </a:r>
            <a:endParaRPr lang="en-US" altLang="zh-CN" sz="2400" i="1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>
            <p:custDataLst>
              <p:tags r:id="rId22"/>
            </p:custDataLst>
          </p:nvPr>
        </p:nvSpPr>
        <p:spPr>
          <a:xfrm>
            <a:off x="2539365" y="2013585"/>
            <a:ext cx="808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solidFill>
                  <a:srgbClr val="FF0000"/>
                </a:solidFill>
              </a:rPr>
              <a:t>N</a:t>
            </a:r>
            <a:endParaRPr lang="en-US" altLang="zh-CN" sz="2400" i="1">
              <a:solidFill>
                <a:srgbClr val="FF0000"/>
              </a:solidFill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3740733" y="1395213"/>
          <a:ext cx="2032000" cy="107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24" imgW="812800" imgH="431800" progId="Equation.3">
                  <p:embed/>
                </p:oleObj>
              </mc:Choice>
              <mc:Fallback>
                <p:oleObj name="" r:id="rId24" imgW="812800" imgH="4318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>
                      <a:xfrm>
                        <a:off x="3740733" y="1395213"/>
                        <a:ext cx="2032000" cy="1078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/>
          <p:cNvSpPr txBox="1"/>
          <p:nvPr>
            <p:custDataLst>
              <p:tags r:id="rId26"/>
            </p:custDataLst>
          </p:nvPr>
        </p:nvSpPr>
        <p:spPr>
          <a:xfrm>
            <a:off x="6151880" y="1468120"/>
            <a:ext cx="2451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solidFill>
                  <a:srgbClr val="FF0000"/>
                </a:solidFill>
              </a:rPr>
              <a:t>M</a:t>
            </a:r>
            <a:r>
              <a:rPr lang="zh-CN" altLang="zh-CN" sz="2400">
                <a:solidFill>
                  <a:srgbClr val="FF0000"/>
                </a:solidFill>
              </a:rPr>
              <a:t>、</a:t>
            </a:r>
            <a:r>
              <a:rPr lang="en-US" altLang="zh-CN" sz="2400" i="1">
                <a:solidFill>
                  <a:srgbClr val="FF0000"/>
                </a:solidFill>
              </a:rPr>
              <a:t>N</a:t>
            </a:r>
            <a:r>
              <a:rPr lang="zh-CN" altLang="zh-CN" sz="2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非测量点</a:t>
            </a:r>
            <a:endParaRPr lang="zh-CN" altLang="zh-CN" sz="24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27"/>
            </p:custDataLst>
          </p:nvPr>
        </p:nvSpPr>
        <p:spPr>
          <a:xfrm>
            <a:off x="4038600" y="2473960"/>
            <a:ext cx="4123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ea typeface="楷体" panose="02010609060101010101" charset="-122"/>
              </a:rPr>
              <a:t>=</a:t>
            </a:r>
            <a:r>
              <a:rPr lang="zh-CN" altLang="en-US" sz="2400">
                <a:latin typeface="Times New Roman" panose="02020603050405020304" charset="0"/>
                <a:ea typeface="楷体" panose="02010609060101010101" charset="-122"/>
              </a:rPr>
              <a:t>（计算使用数据表达式）</a:t>
            </a:r>
            <a:endParaRPr lang="zh-CN" altLang="en-US" sz="2400"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28"/>
            </p:custDataLst>
          </p:nvPr>
        </p:nvSpPr>
        <p:spPr>
          <a:xfrm>
            <a:off x="4038600" y="3044190"/>
            <a:ext cx="4123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ea typeface="楷体" panose="02010609060101010101" charset="-122"/>
              </a:rPr>
              <a:t>=</a:t>
            </a:r>
            <a:r>
              <a:rPr lang="zh-CN" altLang="en-US" sz="2400">
                <a:latin typeface="Times New Roman" panose="02020603050405020304" charset="0"/>
                <a:ea typeface="楷体" panose="02010609060101010101" charset="-122"/>
              </a:rPr>
              <a:t>（计算结果）</a:t>
            </a:r>
            <a:endParaRPr lang="zh-CN" altLang="en-US" sz="2400"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29"/>
            </p:custDataLst>
          </p:nvPr>
        </p:nvSpPr>
        <p:spPr>
          <a:xfrm>
            <a:off x="4038600" y="3614420"/>
            <a:ext cx="4123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ea typeface="楷体" panose="02010609060101010101" charset="-122"/>
              </a:rPr>
              <a:t>=</a:t>
            </a:r>
            <a:r>
              <a:rPr lang="zh-CN" altLang="en-US" sz="2400">
                <a:latin typeface="Times New Roman" panose="02020603050405020304" charset="0"/>
                <a:ea typeface="楷体" panose="02010609060101010101" charset="-122"/>
              </a:rPr>
              <a:t>（取有效数字）（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</a:rPr>
              <a:t>单位</a:t>
            </a:r>
            <a:r>
              <a:rPr lang="zh-CN" altLang="en-US" sz="2400">
                <a:latin typeface="Times New Roman" panose="02020603050405020304" charset="0"/>
                <a:ea typeface="楷体" panose="02010609060101010101" charset="-122"/>
              </a:rPr>
              <a:t>）</a:t>
            </a:r>
            <a:endParaRPr lang="zh-CN" altLang="en-US" sz="2400"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30"/>
            </p:custDataLst>
          </p:nvPr>
        </p:nvSpPr>
        <p:spPr>
          <a:xfrm>
            <a:off x="3988435" y="4184650"/>
            <a:ext cx="4923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7030A0"/>
                </a:solidFill>
                <a:latin typeface="Times New Roman" panose="02020603050405020304" charset="0"/>
                <a:ea typeface="楷体" panose="02010609060101010101" charset="-122"/>
              </a:rPr>
              <a:t>计算时使用国际单位数据运算</a:t>
            </a:r>
            <a:endParaRPr lang="zh-CN" altLang="en-US" sz="2400" b="1">
              <a:solidFill>
                <a:srgbClr val="7030A0"/>
              </a:solidFill>
              <a:latin typeface="Times New Roman" panose="02020603050405020304" charset="0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 bldLvl="0" animBg="1"/>
      <p:bldP spid="22" grpId="0" bldLvl="0" animBg="1"/>
      <p:bldP spid="27" grpId="0"/>
      <p:bldP spid="28" grpId="0"/>
      <p:bldP spid="31" grpId="0"/>
      <p:bldP spid="32" grpId="0"/>
      <p:bldP spid="33" grpId="0"/>
      <p:bldP spid="38" grpId="0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476198" y="891658"/>
          <a:ext cx="2190750" cy="107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876300" imgH="431800" progId="Equation.3">
                  <p:embed/>
                </p:oleObj>
              </mc:Choice>
              <mc:Fallback>
                <p:oleObj name="" r:id="rId2" imgW="876300" imgH="4318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476198" y="891658"/>
                        <a:ext cx="2190750" cy="1078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/>
          <p:cNvSpPr txBox="1"/>
          <p:nvPr>
            <p:custDataLst>
              <p:tags r:id="rId4"/>
            </p:custDataLst>
          </p:nvPr>
        </p:nvSpPr>
        <p:spPr>
          <a:xfrm>
            <a:off x="1156970" y="2012950"/>
            <a:ext cx="4123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ea typeface="楷体" panose="02010609060101010101" charset="-122"/>
              </a:rPr>
              <a:t>=</a:t>
            </a:r>
            <a:r>
              <a:rPr lang="zh-CN" altLang="en-US" sz="2400">
                <a:latin typeface="Times New Roman" panose="02020603050405020304" charset="0"/>
                <a:ea typeface="楷体" panose="02010609060101010101" charset="-122"/>
              </a:rPr>
              <a:t>（计算使用数据表达式）</a:t>
            </a:r>
            <a:endParaRPr lang="zh-CN" altLang="en-US" sz="2400"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5"/>
            </p:custDataLst>
          </p:nvPr>
        </p:nvSpPr>
        <p:spPr>
          <a:xfrm>
            <a:off x="1156970" y="2583180"/>
            <a:ext cx="4123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ea typeface="楷体" panose="02010609060101010101" charset="-122"/>
              </a:rPr>
              <a:t>=</a:t>
            </a:r>
            <a:r>
              <a:rPr lang="zh-CN" altLang="en-US" sz="2400">
                <a:latin typeface="Times New Roman" panose="02020603050405020304" charset="0"/>
                <a:ea typeface="楷体" panose="02010609060101010101" charset="-122"/>
              </a:rPr>
              <a:t>（计算结果）</a:t>
            </a:r>
            <a:endParaRPr lang="zh-CN" altLang="en-US" sz="2400"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6"/>
            </p:custDataLst>
          </p:nvPr>
        </p:nvSpPr>
        <p:spPr>
          <a:xfrm>
            <a:off x="1156970" y="3153410"/>
            <a:ext cx="4123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ea typeface="楷体" panose="02010609060101010101" charset="-122"/>
              </a:rPr>
              <a:t>=</a:t>
            </a:r>
            <a:r>
              <a:rPr lang="zh-CN" altLang="en-US" sz="2400">
                <a:latin typeface="Times New Roman" panose="02020603050405020304" charset="0"/>
                <a:ea typeface="楷体" panose="02010609060101010101" charset="-122"/>
              </a:rPr>
              <a:t>（取有效数字）（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</a:rPr>
              <a:t>单位</a:t>
            </a:r>
            <a:r>
              <a:rPr lang="zh-CN" altLang="en-US" sz="2400">
                <a:latin typeface="Times New Roman" panose="02020603050405020304" charset="0"/>
                <a:ea typeface="楷体" panose="02010609060101010101" charset="-122"/>
              </a:rPr>
              <a:t>）</a:t>
            </a:r>
            <a:endParaRPr lang="zh-CN" altLang="en-US" sz="2400"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7"/>
            </p:custDataLst>
          </p:nvPr>
        </p:nvSpPr>
        <p:spPr>
          <a:xfrm>
            <a:off x="2497455" y="3926205"/>
            <a:ext cx="4923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7030A0"/>
                </a:solidFill>
                <a:latin typeface="Times New Roman" panose="02020603050405020304" charset="0"/>
                <a:ea typeface="楷体" panose="02010609060101010101" charset="-122"/>
              </a:rPr>
              <a:t>计算时使用国际单位数据运算</a:t>
            </a:r>
            <a:endParaRPr lang="zh-CN" altLang="en-US" sz="2400" b="1">
              <a:solidFill>
                <a:srgbClr val="7030A0"/>
              </a:solidFill>
              <a:latin typeface="Times New Roman" panose="02020603050405020304" charset="0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8" grpId="0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79703" y="918645"/>
          <a:ext cx="30162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1206500" imgH="393700" progId="Equation.3">
                  <p:embed/>
                </p:oleObj>
              </mc:Choice>
              <mc:Fallback>
                <p:oleObj name="" r:id="rId2" imgW="1206500" imgH="3937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579703" y="918645"/>
                        <a:ext cx="3016250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/>
          <p:cNvSpPr txBox="1"/>
          <p:nvPr>
            <p:custDataLst>
              <p:tags r:id="rId4"/>
            </p:custDataLst>
          </p:nvPr>
        </p:nvSpPr>
        <p:spPr>
          <a:xfrm>
            <a:off x="1156970" y="2012950"/>
            <a:ext cx="4123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ea typeface="楷体" panose="02010609060101010101" charset="-122"/>
              </a:rPr>
              <a:t>=</a:t>
            </a:r>
            <a:r>
              <a:rPr lang="zh-CN" altLang="en-US" sz="2400">
                <a:latin typeface="Times New Roman" panose="02020603050405020304" charset="0"/>
                <a:ea typeface="楷体" panose="02010609060101010101" charset="-122"/>
              </a:rPr>
              <a:t>（计算使用数据表达式）</a:t>
            </a:r>
            <a:endParaRPr lang="zh-CN" altLang="en-US" sz="2400"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5"/>
            </p:custDataLst>
          </p:nvPr>
        </p:nvSpPr>
        <p:spPr>
          <a:xfrm>
            <a:off x="1156970" y="2583180"/>
            <a:ext cx="4123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ea typeface="楷体" panose="02010609060101010101" charset="-122"/>
              </a:rPr>
              <a:t>=</a:t>
            </a:r>
            <a:r>
              <a:rPr lang="zh-CN" altLang="en-US" sz="2400">
                <a:latin typeface="Times New Roman" panose="02020603050405020304" charset="0"/>
                <a:ea typeface="楷体" panose="02010609060101010101" charset="-122"/>
              </a:rPr>
              <a:t>（计算结果）</a:t>
            </a:r>
            <a:endParaRPr lang="zh-CN" altLang="en-US" sz="2400"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6"/>
            </p:custDataLst>
          </p:nvPr>
        </p:nvSpPr>
        <p:spPr>
          <a:xfrm>
            <a:off x="1156970" y="3153410"/>
            <a:ext cx="4123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ea typeface="楷体" panose="02010609060101010101" charset="-122"/>
              </a:rPr>
              <a:t>=</a:t>
            </a:r>
            <a:r>
              <a:rPr lang="zh-CN" altLang="en-US" sz="2400">
                <a:latin typeface="Times New Roman" panose="02020603050405020304" charset="0"/>
                <a:ea typeface="楷体" panose="02010609060101010101" charset="-122"/>
              </a:rPr>
              <a:t>（取有效数字）（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</a:rPr>
              <a:t>单位</a:t>
            </a:r>
            <a:r>
              <a:rPr lang="zh-CN" altLang="en-US" sz="2400">
                <a:latin typeface="Times New Roman" panose="02020603050405020304" charset="0"/>
                <a:ea typeface="楷体" panose="02010609060101010101" charset="-122"/>
              </a:rPr>
              <a:t>）</a:t>
            </a:r>
            <a:endParaRPr lang="zh-CN" altLang="en-US" sz="2400"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7"/>
            </p:custDataLst>
          </p:nvPr>
        </p:nvSpPr>
        <p:spPr>
          <a:xfrm>
            <a:off x="2497455" y="3926205"/>
            <a:ext cx="4923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7030A0"/>
                </a:solidFill>
                <a:latin typeface="Times New Roman" panose="02020603050405020304" charset="0"/>
                <a:ea typeface="楷体" panose="02010609060101010101" charset="-122"/>
              </a:rPr>
              <a:t>计算时使用国际单位数据运算</a:t>
            </a:r>
            <a:endParaRPr lang="zh-CN" altLang="en-US" sz="2400" b="1">
              <a:solidFill>
                <a:srgbClr val="7030A0"/>
              </a:solidFill>
              <a:latin typeface="Times New Roman" panose="02020603050405020304" charset="0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8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748346" y="1455661"/>
            <a:ext cx="1835204" cy="1835202"/>
            <a:chOff x="3660365" y="1689389"/>
            <a:chExt cx="1835204" cy="1835202"/>
          </a:xfrm>
        </p:grpSpPr>
        <p:grpSp>
          <p:nvGrpSpPr>
            <p:cNvPr id="9" name="组合 8"/>
            <p:cNvGrpSpPr/>
            <p:nvPr/>
          </p:nvGrpSpPr>
          <p:grpSpPr>
            <a:xfrm>
              <a:off x="3660365" y="1689389"/>
              <a:ext cx="1835204" cy="1835202"/>
              <a:chOff x="680580" y="1491630"/>
              <a:chExt cx="1479184" cy="1479182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680580" y="1491630"/>
                <a:ext cx="1479184" cy="1479182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11" name="同心圆 10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407840" y="776140"/>
                  <a:ext cx="3794420" cy="3794420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" name="Group 162"/>
              <p:cNvGrpSpPr/>
              <p:nvPr/>
            </p:nvGrpSpPr>
            <p:grpSpPr>
              <a:xfrm>
                <a:off x="1270698" y="1857043"/>
                <a:ext cx="448408" cy="537420"/>
                <a:chOff x="4422775" y="1196975"/>
                <a:chExt cx="423863" cy="508000"/>
              </a:xfrm>
              <a:solidFill>
                <a:schemeClr val="accent2"/>
              </a:solidFill>
            </p:grpSpPr>
            <p:sp>
              <p:nvSpPr>
                <p:cNvPr id="14" name="Rectangle 273"/>
                <p:cNvSpPr>
                  <a:spLocks noChangeArrowheads="1"/>
                </p:cNvSpPr>
                <p:nvPr/>
              </p:nvSpPr>
              <p:spPr bwMode="auto">
                <a:xfrm>
                  <a:off x="4845050" y="1641475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5" name="Freeform 274"/>
                <p:cNvSpPr>
                  <a:spLocks noEditPoints="1"/>
                </p:cNvSpPr>
                <p:nvPr/>
              </p:nvSpPr>
              <p:spPr bwMode="auto">
                <a:xfrm>
                  <a:off x="4422775" y="1196975"/>
                  <a:ext cx="282575" cy="508000"/>
                </a:xfrm>
                <a:custGeom>
                  <a:avLst/>
                  <a:gdLst>
                    <a:gd name="T0" fmla="*/ 89 w 178"/>
                    <a:gd name="T1" fmla="*/ 320 h 320"/>
                    <a:gd name="T2" fmla="*/ 133 w 178"/>
                    <a:gd name="T3" fmla="*/ 221 h 320"/>
                    <a:gd name="T4" fmla="*/ 164 w 178"/>
                    <a:gd name="T5" fmla="*/ 144 h 320"/>
                    <a:gd name="T6" fmla="*/ 176 w 178"/>
                    <a:gd name="T7" fmla="*/ 98 h 320"/>
                    <a:gd name="T8" fmla="*/ 178 w 178"/>
                    <a:gd name="T9" fmla="*/ 87 h 320"/>
                    <a:gd name="T10" fmla="*/ 176 w 178"/>
                    <a:gd name="T11" fmla="*/ 71 h 320"/>
                    <a:gd name="T12" fmla="*/ 171 w 178"/>
                    <a:gd name="T13" fmla="*/ 54 h 320"/>
                    <a:gd name="T14" fmla="*/ 153 w 178"/>
                    <a:gd name="T15" fmla="*/ 26 h 320"/>
                    <a:gd name="T16" fmla="*/ 125 w 178"/>
                    <a:gd name="T17" fmla="*/ 7 h 320"/>
                    <a:gd name="T18" fmla="*/ 108 w 178"/>
                    <a:gd name="T19" fmla="*/ 3 h 320"/>
                    <a:gd name="T20" fmla="*/ 90 w 178"/>
                    <a:gd name="T21" fmla="*/ 0 h 320"/>
                    <a:gd name="T22" fmla="*/ 89 w 178"/>
                    <a:gd name="T23" fmla="*/ 0 h 320"/>
                    <a:gd name="T24" fmla="*/ 89 w 178"/>
                    <a:gd name="T25" fmla="*/ 0 h 320"/>
                    <a:gd name="T26" fmla="*/ 89 w 178"/>
                    <a:gd name="T27" fmla="*/ 0 h 320"/>
                    <a:gd name="T28" fmla="*/ 88 w 178"/>
                    <a:gd name="T29" fmla="*/ 0 h 320"/>
                    <a:gd name="T30" fmla="*/ 78 w 178"/>
                    <a:gd name="T31" fmla="*/ 1 h 320"/>
                    <a:gd name="T32" fmla="*/ 61 w 178"/>
                    <a:gd name="T33" fmla="*/ 4 h 320"/>
                    <a:gd name="T34" fmla="*/ 39 w 178"/>
                    <a:gd name="T35" fmla="*/ 15 h 320"/>
                    <a:gd name="T36" fmla="*/ 16 w 178"/>
                    <a:gd name="T37" fmla="*/ 39 h 320"/>
                    <a:gd name="T38" fmla="*/ 5 w 178"/>
                    <a:gd name="T39" fmla="*/ 62 h 320"/>
                    <a:gd name="T40" fmla="*/ 0 w 178"/>
                    <a:gd name="T41" fmla="*/ 79 h 320"/>
                    <a:gd name="T42" fmla="*/ 0 w 178"/>
                    <a:gd name="T43" fmla="*/ 87 h 320"/>
                    <a:gd name="T44" fmla="*/ 5 w 178"/>
                    <a:gd name="T45" fmla="*/ 111 h 320"/>
                    <a:gd name="T46" fmla="*/ 28 w 178"/>
                    <a:gd name="T47" fmla="*/ 181 h 320"/>
                    <a:gd name="T48" fmla="*/ 75 w 178"/>
                    <a:gd name="T49" fmla="*/ 291 h 320"/>
                    <a:gd name="T50" fmla="*/ 89 w 178"/>
                    <a:gd name="T51" fmla="*/ 320 h 320"/>
                    <a:gd name="T52" fmla="*/ 89 w 178"/>
                    <a:gd name="T53" fmla="*/ 40 h 320"/>
                    <a:gd name="T54" fmla="*/ 104 w 178"/>
                    <a:gd name="T55" fmla="*/ 43 h 320"/>
                    <a:gd name="T56" fmla="*/ 117 w 178"/>
                    <a:gd name="T57" fmla="*/ 51 h 320"/>
                    <a:gd name="T58" fmla="*/ 125 w 178"/>
                    <a:gd name="T59" fmla="*/ 64 h 320"/>
                    <a:gd name="T60" fmla="*/ 129 w 178"/>
                    <a:gd name="T61" fmla="*/ 80 h 320"/>
                    <a:gd name="T62" fmla="*/ 128 w 178"/>
                    <a:gd name="T63" fmla="*/ 87 h 320"/>
                    <a:gd name="T64" fmla="*/ 122 w 178"/>
                    <a:gd name="T65" fmla="*/ 102 h 320"/>
                    <a:gd name="T66" fmla="*/ 111 w 178"/>
                    <a:gd name="T67" fmla="*/ 113 h 320"/>
                    <a:gd name="T68" fmla="*/ 97 w 178"/>
                    <a:gd name="T69" fmla="*/ 119 h 320"/>
                    <a:gd name="T70" fmla="*/ 89 w 178"/>
                    <a:gd name="T71" fmla="*/ 119 h 320"/>
                    <a:gd name="T72" fmla="*/ 74 w 178"/>
                    <a:gd name="T73" fmla="*/ 116 h 320"/>
                    <a:gd name="T74" fmla="*/ 60 w 178"/>
                    <a:gd name="T75" fmla="*/ 108 h 320"/>
                    <a:gd name="T76" fmla="*/ 52 w 178"/>
                    <a:gd name="T77" fmla="*/ 96 h 320"/>
                    <a:gd name="T78" fmla="*/ 49 w 178"/>
                    <a:gd name="T79" fmla="*/ 80 h 320"/>
                    <a:gd name="T80" fmla="*/ 50 w 178"/>
                    <a:gd name="T81" fmla="*/ 72 h 320"/>
                    <a:gd name="T82" fmla="*/ 56 w 178"/>
                    <a:gd name="T83" fmla="*/ 58 h 320"/>
                    <a:gd name="T84" fmla="*/ 67 w 178"/>
                    <a:gd name="T85" fmla="*/ 47 h 320"/>
                    <a:gd name="T86" fmla="*/ 81 w 178"/>
                    <a:gd name="T87" fmla="*/ 40 h 320"/>
                    <a:gd name="T88" fmla="*/ 89 w 178"/>
                    <a:gd name="T89" fmla="*/ 40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78" h="320">
                      <a:moveTo>
                        <a:pt x="89" y="320"/>
                      </a:moveTo>
                      <a:lnTo>
                        <a:pt x="89" y="320"/>
                      </a:lnTo>
                      <a:lnTo>
                        <a:pt x="103" y="291"/>
                      </a:lnTo>
                      <a:lnTo>
                        <a:pt x="133" y="221"/>
                      </a:lnTo>
                      <a:lnTo>
                        <a:pt x="150" y="181"/>
                      </a:lnTo>
                      <a:lnTo>
                        <a:pt x="164" y="144"/>
                      </a:lnTo>
                      <a:lnTo>
                        <a:pt x="173" y="111"/>
                      </a:lnTo>
                      <a:lnTo>
                        <a:pt x="176" y="98"/>
                      </a:lnTo>
                      <a:lnTo>
                        <a:pt x="178" y="87"/>
                      </a:lnTo>
                      <a:lnTo>
                        <a:pt x="178" y="87"/>
                      </a:lnTo>
                      <a:lnTo>
                        <a:pt x="178" y="79"/>
                      </a:lnTo>
                      <a:lnTo>
                        <a:pt x="176" y="71"/>
                      </a:lnTo>
                      <a:lnTo>
                        <a:pt x="173" y="62"/>
                      </a:lnTo>
                      <a:lnTo>
                        <a:pt x="171" y="54"/>
                      </a:lnTo>
                      <a:lnTo>
                        <a:pt x="162" y="39"/>
                      </a:lnTo>
                      <a:lnTo>
                        <a:pt x="153" y="26"/>
                      </a:lnTo>
                      <a:lnTo>
                        <a:pt x="139" y="15"/>
                      </a:lnTo>
                      <a:lnTo>
                        <a:pt x="125" y="7"/>
                      </a:lnTo>
                      <a:lnTo>
                        <a:pt x="117" y="4"/>
                      </a:lnTo>
                      <a:lnTo>
                        <a:pt x="108" y="3"/>
                      </a:lnTo>
                      <a:lnTo>
                        <a:pt x="100" y="1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9" y="0"/>
                      </a:lnTo>
                      <a:lnTo>
                        <a:pt x="89" y="0"/>
                      </a:lnTo>
                      <a:lnTo>
                        <a:pt x="89" y="0"/>
                      </a:lnTo>
                      <a:lnTo>
                        <a:pt x="89" y="0"/>
                      </a:lnTo>
                      <a:lnTo>
                        <a:pt x="89" y="0"/>
                      </a:lnTo>
                      <a:lnTo>
                        <a:pt x="89" y="0"/>
                      </a:lnTo>
                      <a:lnTo>
                        <a:pt x="88" y="0"/>
                      </a:lnTo>
                      <a:lnTo>
                        <a:pt x="88" y="0"/>
                      </a:lnTo>
                      <a:lnTo>
                        <a:pt x="78" y="1"/>
                      </a:lnTo>
                      <a:lnTo>
                        <a:pt x="70" y="3"/>
                      </a:lnTo>
                      <a:lnTo>
                        <a:pt x="61" y="4"/>
                      </a:lnTo>
                      <a:lnTo>
                        <a:pt x="53" y="7"/>
                      </a:lnTo>
                      <a:lnTo>
                        <a:pt x="39" y="15"/>
                      </a:lnTo>
                      <a:lnTo>
                        <a:pt x="25" y="26"/>
                      </a:lnTo>
                      <a:lnTo>
                        <a:pt x="16" y="39"/>
                      </a:lnTo>
                      <a:lnTo>
                        <a:pt x="7" y="54"/>
                      </a:lnTo>
                      <a:lnTo>
                        <a:pt x="5" y="62"/>
                      </a:lnTo>
                      <a:lnTo>
                        <a:pt x="2" y="71"/>
                      </a:lnTo>
                      <a:lnTo>
                        <a:pt x="0" y="79"/>
                      </a:lnTo>
                      <a:lnTo>
                        <a:pt x="0" y="87"/>
                      </a:lnTo>
                      <a:lnTo>
                        <a:pt x="0" y="87"/>
                      </a:lnTo>
                      <a:lnTo>
                        <a:pt x="2" y="98"/>
                      </a:lnTo>
                      <a:lnTo>
                        <a:pt x="5" y="111"/>
                      </a:lnTo>
                      <a:lnTo>
                        <a:pt x="14" y="144"/>
                      </a:lnTo>
                      <a:lnTo>
                        <a:pt x="28" y="181"/>
                      </a:lnTo>
                      <a:lnTo>
                        <a:pt x="45" y="221"/>
                      </a:lnTo>
                      <a:lnTo>
                        <a:pt x="75" y="291"/>
                      </a:lnTo>
                      <a:lnTo>
                        <a:pt x="89" y="320"/>
                      </a:lnTo>
                      <a:lnTo>
                        <a:pt x="89" y="320"/>
                      </a:lnTo>
                      <a:close/>
                      <a:moveTo>
                        <a:pt x="89" y="40"/>
                      </a:moveTo>
                      <a:lnTo>
                        <a:pt x="89" y="40"/>
                      </a:lnTo>
                      <a:lnTo>
                        <a:pt x="97" y="40"/>
                      </a:lnTo>
                      <a:lnTo>
                        <a:pt x="104" y="43"/>
                      </a:lnTo>
                      <a:lnTo>
                        <a:pt x="111" y="47"/>
                      </a:lnTo>
                      <a:lnTo>
                        <a:pt x="117" y="51"/>
                      </a:lnTo>
                      <a:lnTo>
                        <a:pt x="122" y="58"/>
                      </a:lnTo>
                      <a:lnTo>
                        <a:pt x="125" y="64"/>
                      </a:lnTo>
                      <a:lnTo>
                        <a:pt x="128" y="72"/>
                      </a:lnTo>
                      <a:lnTo>
                        <a:pt x="129" y="80"/>
                      </a:lnTo>
                      <a:lnTo>
                        <a:pt x="129" y="80"/>
                      </a:lnTo>
                      <a:lnTo>
                        <a:pt x="128" y="87"/>
                      </a:lnTo>
                      <a:lnTo>
                        <a:pt x="125" y="96"/>
                      </a:lnTo>
                      <a:lnTo>
                        <a:pt x="122" y="102"/>
                      </a:lnTo>
                      <a:lnTo>
                        <a:pt x="117" y="108"/>
                      </a:lnTo>
                      <a:lnTo>
                        <a:pt x="111" y="113"/>
                      </a:lnTo>
                      <a:lnTo>
                        <a:pt x="104" y="116"/>
                      </a:lnTo>
                      <a:lnTo>
                        <a:pt x="97" y="119"/>
                      </a:lnTo>
                      <a:lnTo>
                        <a:pt x="89" y="119"/>
                      </a:lnTo>
                      <a:lnTo>
                        <a:pt x="89" y="119"/>
                      </a:lnTo>
                      <a:lnTo>
                        <a:pt x="81" y="119"/>
                      </a:lnTo>
                      <a:lnTo>
                        <a:pt x="74" y="116"/>
                      </a:lnTo>
                      <a:lnTo>
                        <a:pt x="67" y="113"/>
                      </a:lnTo>
                      <a:lnTo>
                        <a:pt x="60" y="108"/>
                      </a:lnTo>
                      <a:lnTo>
                        <a:pt x="56" y="102"/>
                      </a:lnTo>
                      <a:lnTo>
                        <a:pt x="52" y="96"/>
                      </a:lnTo>
                      <a:lnTo>
                        <a:pt x="50" y="87"/>
                      </a:lnTo>
                      <a:lnTo>
                        <a:pt x="49" y="80"/>
                      </a:lnTo>
                      <a:lnTo>
                        <a:pt x="49" y="80"/>
                      </a:lnTo>
                      <a:lnTo>
                        <a:pt x="50" y="72"/>
                      </a:lnTo>
                      <a:lnTo>
                        <a:pt x="52" y="64"/>
                      </a:lnTo>
                      <a:lnTo>
                        <a:pt x="56" y="58"/>
                      </a:lnTo>
                      <a:lnTo>
                        <a:pt x="60" y="51"/>
                      </a:lnTo>
                      <a:lnTo>
                        <a:pt x="67" y="47"/>
                      </a:lnTo>
                      <a:lnTo>
                        <a:pt x="74" y="43"/>
                      </a:lnTo>
                      <a:lnTo>
                        <a:pt x="81" y="40"/>
                      </a:lnTo>
                      <a:lnTo>
                        <a:pt x="89" y="40"/>
                      </a:lnTo>
                      <a:lnTo>
                        <a:pt x="89" y="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sp>
          <p:nvSpPr>
            <p:cNvPr id="16" name="椭圆 15"/>
            <p:cNvSpPr/>
            <p:nvPr/>
          </p:nvSpPr>
          <p:spPr>
            <a:xfrm>
              <a:off x="4468880" y="2928940"/>
              <a:ext cx="214314" cy="21431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258332" y="1656745"/>
            <a:ext cx="5400000" cy="144000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4" name="圆角矩形 4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4351927" y="1373342"/>
              <a:ext cx="3742173" cy="258445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l">
                <a:buClrTx/>
                <a:buSzTx/>
                <a:buFontTx/>
              </a:pPr>
              <a:r>
                <a:rPr lang="zh-CN" altLang="en-US" sz="4800" b="1">
                  <a:solidFill>
                    <a:srgbClr val="1552D1"/>
                  </a:solidFill>
                  <a:uFillTx/>
                  <a:ea typeface="隶书" panose="02010509060101010101" charset="-122"/>
                  <a:sym typeface="+mn-ea"/>
                </a:rPr>
                <a:t>实验过程中同学们注意安全！</a:t>
              </a:r>
              <a:endParaRPr lang="zh-CN" altLang="en-US" sz="4800" b="1">
                <a:solidFill>
                  <a:srgbClr val="1552D1"/>
                </a:solidFill>
                <a:uFillTx/>
                <a:ea typeface="隶书" panose="02010509060101010101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1625" y="650875"/>
            <a:ext cx="3649980" cy="40093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 fontAlgn="auto">
              <a:lnSpc>
                <a:spcPct val="130000"/>
              </a:lnSpc>
            </a:pP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通电导体薄片在竖直磁场作用下，在薄片内垂直于电流和磁场方向上产生一电势差的现象称为</a:t>
            </a:r>
            <a:r>
              <a:rPr lang="en-US" altLang="zh-CN" sz="2800" b="1" dirty="0" smtClean="0">
                <a:solidFill>
                  <a:srgbClr val="FF0000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霍尔效应</a:t>
            </a: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，</a:t>
            </a:r>
            <a:r>
              <a:rPr lang="zh-CN" altLang="en-US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产生的</a:t>
            </a: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电势差为</a:t>
            </a:r>
            <a:r>
              <a:rPr lang="en-US" altLang="zh-CN" sz="2800" b="1" dirty="0" smtClean="0">
                <a:solidFill>
                  <a:srgbClr val="FF0000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霍尔电势差</a:t>
            </a: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。 </a:t>
            </a:r>
            <a:endParaRPr lang="en-US" altLang="zh-CN" sz="28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1" name="" r:id="rId1" imgW="5161280" imgH="4215130"/>
        </mc:Choice>
        <mc:Fallback>
          <p:control name="" r:id="rId1" imgW="5161280" imgH="4215130">
            <p:pic>
              <p:nvPicPr>
                <p:cNvPr id="0" name="ShockwaveFlash1"/>
                <p:cNvPicPr/>
                <p:nvPr>
                  <p:custDataLst>
                    <p:tags r:id="rId2"/>
                  </p:custDataLst>
                </p:nvPr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10635" y="520065"/>
                  <a:ext cx="5161280" cy="42151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control>
        </mc:Fallback>
      </mc:AlternateContent>
    </p:controls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01625" y="589915"/>
            <a:ext cx="86400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 fontAlgn="auto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设导体中载流子带电量为</a:t>
            </a:r>
            <a:r>
              <a:rPr lang="en-US" altLang="zh-CN" sz="28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q</a:t>
            </a: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，做定向运动的载流子的</a:t>
            </a:r>
            <a:r>
              <a:rPr lang="zh-CN" altLang="en-US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漂移</a:t>
            </a: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速度为</a:t>
            </a:r>
            <a:r>
              <a:rPr lang="en-US" altLang="zh-CN" sz="28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v</a:t>
            </a: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，则:</a:t>
            </a:r>
            <a:endParaRPr lang="en-US" altLang="zh-CN" sz="28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grpSp>
        <p:nvGrpSpPr>
          <p:cNvPr id="76859" name="组合 76858"/>
          <p:cNvGrpSpPr/>
          <p:nvPr/>
        </p:nvGrpSpPr>
        <p:grpSpPr>
          <a:xfrm>
            <a:off x="6357620" y="2638108"/>
            <a:ext cx="2335213" cy="1995487"/>
            <a:chOff x="3857" y="2583"/>
            <a:chExt cx="1471" cy="1257"/>
          </a:xfrm>
        </p:grpSpPr>
        <p:grpSp>
          <p:nvGrpSpPr>
            <p:cNvPr id="76809" name="组合 76808"/>
            <p:cNvGrpSpPr/>
            <p:nvPr/>
          </p:nvGrpSpPr>
          <p:grpSpPr>
            <a:xfrm>
              <a:off x="4352" y="2739"/>
              <a:ext cx="612" cy="827"/>
              <a:chOff x="3977" y="812"/>
              <a:chExt cx="612" cy="827"/>
            </a:xfrm>
          </p:grpSpPr>
          <p:grpSp>
            <p:nvGrpSpPr>
              <p:cNvPr id="76810" name="组合 76809"/>
              <p:cNvGrpSpPr/>
              <p:nvPr/>
            </p:nvGrpSpPr>
            <p:grpSpPr>
              <a:xfrm>
                <a:off x="3987" y="812"/>
                <a:ext cx="602" cy="153"/>
                <a:chOff x="3987" y="812"/>
                <a:chExt cx="602" cy="153"/>
              </a:xfrm>
            </p:grpSpPr>
            <p:grpSp>
              <p:nvGrpSpPr>
                <p:cNvPr id="76811" name="组合 76810"/>
                <p:cNvGrpSpPr/>
                <p:nvPr/>
              </p:nvGrpSpPr>
              <p:grpSpPr>
                <a:xfrm>
                  <a:off x="3987" y="818"/>
                  <a:ext cx="146" cy="147"/>
                  <a:chOff x="8637" y="11721"/>
                  <a:chExt cx="243" cy="243"/>
                </a:xfrm>
              </p:grpSpPr>
              <p:sp>
                <p:nvSpPr>
                  <p:cNvPr id="76812" name="直接连接符 76811"/>
                  <p:cNvSpPr/>
                  <p:nvPr/>
                </p:nvSpPr>
                <p:spPr>
                  <a:xfrm flipV="1">
                    <a:off x="8637" y="11835"/>
                    <a:ext cx="243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13" name="直接连接符 76812"/>
                  <p:cNvSpPr/>
                  <p:nvPr/>
                </p:nvSpPr>
                <p:spPr>
                  <a:xfrm rot="5400000" flipV="1">
                    <a:off x="8640" y="11840"/>
                    <a:ext cx="243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6814" name="组合 76813"/>
                <p:cNvGrpSpPr/>
                <p:nvPr/>
              </p:nvGrpSpPr>
              <p:grpSpPr>
                <a:xfrm>
                  <a:off x="4218" y="812"/>
                  <a:ext cx="146" cy="145"/>
                  <a:chOff x="8637" y="11721"/>
                  <a:chExt cx="243" cy="243"/>
                </a:xfrm>
              </p:grpSpPr>
              <p:sp>
                <p:nvSpPr>
                  <p:cNvPr id="76815" name="直接连接符 76814"/>
                  <p:cNvSpPr/>
                  <p:nvPr/>
                </p:nvSpPr>
                <p:spPr>
                  <a:xfrm flipV="1">
                    <a:off x="8637" y="11835"/>
                    <a:ext cx="243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16" name="直接连接符 76815"/>
                  <p:cNvSpPr/>
                  <p:nvPr/>
                </p:nvSpPr>
                <p:spPr>
                  <a:xfrm rot="5400000" flipV="1">
                    <a:off x="8640" y="11840"/>
                    <a:ext cx="243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6817" name="组合 76816"/>
                <p:cNvGrpSpPr/>
                <p:nvPr/>
              </p:nvGrpSpPr>
              <p:grpSpPr>
                <a:xfrm>
                  <a:off x="4443" y="812"/>
                  <a:ext cx="146" cy="145"/>
                  <a:chOff x="8637" y="11721"/>
                  <a:chExt cx="243" cy="243"/>
                </a:xfrm>
              </p:grpSpPr>
              <p:sp>
                <p:nvSpPr>
                  <p:cNvPr id="76818" name="直接连接符 76817"/>
                  <p:cNvSpPr/>
                  <p:nvPr/>
                </p:nvSpPr>
                <p:spPr>
                  <a:xfrm flipV="1">
                    <a:off x="8637" y="11835"/>
                    <a:ext cx="243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19" name="直接连接符 76818"/>
                  <p:cNvSpPr/>
                  <p:nvPr/>
                </p:nvSpPr>
                <p:spPr>
                  <a:xfrm rot="5400000" flipV="1">
                    <a:off x="8640" y="11840"/>
                    <a:ext cx="243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grpSp>
            <p:nvGrpSpPr>
              <p:cNvPr id="76820" name="组合 76819"/>
              <p:cNvGrpSpPr/>
              <p:nvPr/>
            </p:nvGrpSpPr>
            <p:grpSpPr>
              <a:xfrm>
                <a:off x="3977" y="1633"/>
                <a:ext cx="603" cy="6"/>
                <a:chOff x="3977" y="1633"/>
                <a:chExt cx="603" cy="6"/>
              </a:xfrm>
            </p:grpSpPr>
            <p:sp>
              <p:nvSpPr>
                <p:cNvPr id="76821" name="直接连接符 76820"/>
                <p:cNvSpPr/>
                <p:nvPr/>
              </p:nvSpPr>
              <p:spPr>
                <a:xfrm flipV="1">
                  <a:off x="4434" y="1633"/>
                  <a:ext cx="146" cy="3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6822" name="直接连接符 76821"/>
                <p:cNvSpPr/>
                <p:nvPr/>
              </p:nvSpPr>
              <p:spPr>
                <a:xfrm flipV="1">
                  <a:off x="4193" y="1636"/>
                  <a:ext cx="145" cy="3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6823" name="直接连接符 76822"/>
                <p:cNvSpPr/>
                <p:nvPr/>
              </p:nvSpPr>
              <p:spPr>
                <a:xfrm flipV="1">
                  <a:off x="3977" y="1636"/>
                  <a:ext cx="145" cy="3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6824" name="组合 76823"/>
            <p:cNvGrpSpPr/>
            <p:nvPr/>
          </p:nvGrpSpPr>
          <p:grpSpPr>
            <a:xfrm>
              <a:off x="3857" y="3090"/>
              <a:ext cx="330" cy="301"/>
              <a:chOff x="3449" y="1158"/>
              <a:chExt cx="330" cy="301"/>
            </a:xfrm>
          </p:grpSpPr>
          <p:sp>
            <p:nvSpPr>
              <p:cNvPr id="76825" name="直接连接符 76824"/>
              <p:cNvSpPr/>
              <p:nvPr/>
            </p:nvSpPr>
            <p:spPr>
              <a:xfrm flipV="1">
                <a:off x="3534" y="1214"/>
                <a:ext cx="245" cy="245"/>
              </a:xfrm>
              <a:prstGeom prst="line">
                <a:avLst/>
              </a:prstGeom>
              <a:ln w="57150" cap="flat" cmpd="sng">
                <a:solidFill>
                  <a:srgbClr val="008000"/>
                </a:solidFill>
                <a:prstDash val="solid"/>
                <a:headEnd type="none" w="med" len="med"/>
                <a:tailEnd type="arrow" w="med" len="med"/>
              </a:ln>
            </p:spPr>
          </p:sp>
          <p:graphicFrame>
            <p:nvGraphicFramePr>
              <p:cNvPr id="76826" name="对象 76825"/>
              <p:cNvGraphicFramePr/>
              <p:nvPr/>
            </p:nvGraphicFramePr>
            <p:xfrm>
              <a:off x="3449" y="1158"/>
              <a:ext cx="22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9" name="" r:id="rId1" imgW="165100" imgH="165100" progId="Equation.3">
                      <p:embed/>
                    </p:oleObj>
                  </mc:Choice>
                  <mc:Fallback>
                    <p:oleObj name="" r:id="rId1" imgW="165100" imgH="165100" progId="Equation.3">
                      <p:embed/>
                      <p:pic>
                        <p:nvPicPr>
                          <p:cNvPr id="0" name="图片 3158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3449" y="1158"/>
                            <a:ext cx="227" cy="2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6827" name="组合 76826"/>
            <p:cNvGrpSpPr/>
            <p:nvPr/>
          </p:nvGrpSpPr>
          <p:grpSpPr>
            <a:xfrm>
              <a:off x="4694" y="2902"/>
              <a:ext cx="327" cy="599"/>
              <a:chOff x="3977" y="953"/>
              <a:chExt cx="327" cy="599"/>
            </a:xfrm>
          </p:grpSpPr>
          <p:sp>
            <p:nvSpPr>
              <p:cNvPr id="76828" name="直接连接符 76827"/>
              <p:cNvSpPr/>
              <p:nvPr/>
            </p:nvSpPr>
            <p:spPr>
              <a:xfrm>
                <a:off x="3977" y="953"/>
                <a:ext cx="0" cy="599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headEnd type="arrow" w="med" len="med"/>
                <a:tailEnd type="arrow" w="med" len="med"/>
              </a:ln>
            </p:spPr>
          </p:sp>
          <p:graphicFrame>
            <p:nvGraphicFramePr>
              <p:cNvPr id="76829" name="对象 76828"/>
              <p:cNvGraphicFramePr/>
              <p:nvPr/>
            </p:nvGraphicFramePr>
            <p:xfrm>
              <a:off x="4010" y="1273"/>
              <a:ext cx="294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8" name="" r:id="rId3" imgW="253365" imgH="215900" progId="Equation.3">
                      <p:embed/>
                    </p:oleObj>
                  </mc:Choice>
                  <mc:Fallback>
                    <p:oleObj name="" r:id="rId3" imgW="253365" imgH="215900" progId="Equation.3">
                      <p:embed/>
                      <p:pic>
                        <p:nvPicPr>
                          <p:cNvPr id="0" name="图片 3167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010" y="1273"/>
                            <a:ext cx="294" cy="2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6832" name="直接连接符 76831"/>
            <p:cNvSpPr/>
            <p:nvPr/>
          </p:nvSpPr>
          <p:spPr>
            <a:xfrm>
              <a:off x="4289" y="2994"/>
              <a:ext cx="361" cy="0"/>
            </a:xfrm>
            <a:prstGeom prst="line">
              <a:avLst/>
            </a:prstGeom>
            <a:ln w="57150" cap="flat" cmpd="sng">
              <a:solidFill>
                <a:srgbClr val="993300"/>
              </a:solidFill>
              <a:prstDash val="solid"/>
              <a:headEnd type="none" w="med" len="med"/>
              <a:tailEnd type="arrow" w="med" len="med"/>
            </a:ln>
          </p:spPr>
        </p:sp>
        <p:graphicFrame>
          <p:nvGraphicFramePr>
            <p:cNvPr id="76833" name="对象 76832"/>
            <p:cNvGraphicFramePr/>
            <p:nvPr/>
          </p:nvGraphicFramePr>
          <p:xfrm>
            <a:off x="4303" y="3033"/>
            <a:ext cx="147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5" imgW="127000" imgH="164465" progId="Equation.3">
                    <p:embed/>
                  </p:oleObj>
                </mc:Choice>
                <mc:Fallback>
                  <p:oleObj name="" r:id="rId5" imgW="127000" imgH="164465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03" y="3033"/>
                          <a:ext cx="147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6834" name="组合 76833"/>
            <p:cNvGrpSpPr/>
            <p:nvPr/>
          </p:nvGrpSpPr>
          <p:grpSpPr>
            <a:xfrm>
              <a:off x="4749" y="2977"/>
              <a:ext cx="210" cy="227"/>
              <a:chOff x="4392" y="1013"/>
              <a:chExt cx="210" cy="227"/>
            </a:xfrm>
          </p:grpSpPr>
          <p:sp>
            <p:nvSpPr>
              <p:cNvPr id="76835" name="椭圆 76834"/>
              <p:cNvSpPr/>
              <p:nvPr/>
            </p:nvSpPr>
            <p:spPr>
              <a:xfrm>
                <a:off x="4392" y="1151"/>
                <a:ext cx="35" cy="34"/>
              </a:xfrm>
              <a:prstGeom prst="ellipse">
                <a:avLst/>
              </a:prstGeom>
              <a:solidFill>
                <a:srgbClr val="000000"/>
              </a:solidFill>
              <a:ln w="31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76836" name="对象 76835"/>
              <p:cNvGraphicFramePr/>
              <p:nvPr/>
            </p:nvGraphicFramePr>
            <p:xfrm>
              <a:off x="4427" y="1013"/>
              <a:ext cx="175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8" name="" r:id="rId7" imgW="127000" imgH="164465" progId="Equation.3">
                      <p:embed/>
                    </p:oleObj>
                  </mc:Choice>
                  <mc:Fallback>
                    <p:oleObj name="" r:id="rId7" imgW="127000" imgH="164465" progId="Equation.3">
                      <p:embed/>
                      <p:pic>
                        <p:nvPicPr>
                          <p:cNvPr id="0" name="图片 3157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427" y="1013"/>
                            <a:ext cx="175" cy="2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6837" name="组合 76836"/>
            <p:cNvGrpSpPr/>
            <p:nvPr/>
          </p:nvGrpSpPr>
          <p:grpSpPr>
            <a:xfrm>
              <a:off x="3910" y="2583"/>
              <a:ext cx="1418" cy="1257"/>
              <a:chOff x="3534" y="644"/>
              <a:chExt cx="1418" cy="1257"/>
            </a:xfrm>
          </p:grpSpPr>
          <p:grpSp>
            <p:nvGrpSpPr>
              <p:cNvPr id="76838" name="组合 76837"/>
              <p:cNvGrpSpPr/>
              <p:nvPr/>
            </p:nvGrpSpPr>
            <p:grpSpPr>
              <a:xfrm>
                <a:off x="3534" y="647"/>
                <a:ext cx="1415" cy="1254"/>
                <a:chOff x="3534" y="647"/>
                <a:chExt cx="1415" cy="1254"/>
              </a:xfrm>
            </p:grpSpPr>
            <p:grpSp>
              <p:nvGrpSpPr>
                <p:cNvPr id="76839" name="组合 76838"/>
                <p:cNvGrpSpPr/>
                <p:nvPr/>
              </p:nvGrpSpPr>
              <p:grpSpPr>
                <a:xfrm>
                  <a:off x="3534" y="647"/>
                  <a:ext cx="1415" cy="1217"/>
                  <a:chOff x="7584" y="9585"/>
                  <a:chExt cx="2358" cy="2030"/>
                </a:xfrm>
              </p:grpSpPr>
              <p:sp>
                <p:nvSpPr>
                  <p:cNvPr id="76840" name="直接连接符 76839"/>
                  <p:cNvSpPr/>
                  <p:nvPr/>
                </p:nvSpPr>
                <p:spPr>
                  <a:xfrm>
                    <a:off x="8097" y="9695"/>
                    <a:ext cx="0" cy="140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arrow" w="med" len="med"/>
                    <a:tailEnd type="none" w="med" len="med"/>
                  </a:ln>
                </p:spPr>
              </p:sp>
              <p:sp>
                <p:nvSpPr>
                  <p:cNvPr id="76841" name="直接连接符 76840"/>
                  <p:cNvSpPr/>
                  <p:nvPr/>
                </p:nvSpPr>
                <p:spPr>
                  <a:xfrm>
                    <a:off x="8100" y="11100"/>
                    <a:ext cx="1818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arrow" w="med" len="med"/>
                  </a:ln>
                </p:spPr>
              </p:sp>
              <p:sp>
                <p:nvSpPr>
                  <p:cNvPr id="76842" name="直接连接符 76841"/>
                  <p:cNvSpPr/>
                  <p:nvPr/>
                </p:nvSpPr>
                <p:spPr>
                  <a:xfrm>
                    <a:off x="8118" y="10115"/>
                    <a:ext cx="1308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43" name="直接连接符 76842"/>
                  <p:cNvSpPr/>
                  <p:nvPr/>
                </p:nvSpPr>
                <p:spPr>
                  <a:xfrm>
                    <a:off x="9420" y="10115"/>
                    <a:ext cx="0" cy="100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44" name="直接连接符 76843"/>
                  <p:cNvSpPr/>
                  <p:nvPr/>
                </p:nvSpPr>
                <p:spPr>
                  <a:xfrm flipH="1">
                    <a:off x="7584" y="11110"/>
                    <a:ext cx="505" cy="50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arrow" w="med" len="med"/>
                  </a:ln>
                </p:spPr>
              </p:sp>
              <p:sp>
                <p:nvSpPr>
                  <p:cNvPr id="76845" name="直接连接符 76844"/>
                  <p:cNvSpPr/>
                  <p:nvPr/>
                </p:nvSpPr>
                <p:spPr>
                  <a:xfrm flipH="1">
                    <a:off x="9437" y="9600"/>
                    <a:ext cx="505" cy="50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46" name="直接连接符 76845"/>
                  <p:cNvSpPr/>
                  <p:nvPr/>
                </p:nvSpPr>
                <p:spPr>
                  <a:xfrm>
                    <a:off x="9942" y="9605"/>
                    <a:ext cx="0" cy="100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47" name="直接连接符 76846"/>
                  <p:cNvSpPr/>
                  <p:nvPr/>
                </p:nvSpPr>
                <p:spPr>
                  <a:xfrm flipH="1">
                    <a:off x="8120" y="9600"/>
                    <a:ext cx="505" cy="50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48" name="直接连接符 76847"/>
                  <p:cNvSpPr/>
                  <p:nvPr/>
                </p:nvSpPr>
                <p:spPr>
                  <a:xfrm>
                    <a:off x="8622" y="9595"/>
                    <a:ext cx="1308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49" name="直接连接符 76848"/>
                  <p:cNvSpPr/>
                  <p:nvPr/>
                </p:nvSpPr>
                <p:spPr>
                  <a:xfrm>
                    <a:off x="8643" y="9585"/>
                    <a:ext cx="0" cy="100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50" name="直接连接符 76849"/>
                  <p:cNvSpPr/>
                  <p:nvPr/>
                </p:nvSpPr>
                <p:spPr>
                  <a:xfrm>
                    <a:off x="8631" y="10595"/>
                    <a:ext cx="1308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51" name="直接连接符 76850"/>
                  <p:cNvSpPr/>
                  <p:nvPr/>
                </p:nvSpPr>
                <p:spPr>
                  <a:xfrm flipH="1">
                    <a:off x="9428" y="10600"/>
                    <a:ext cx="505" cy="50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52" name="直接连接符 76851"/>
                  <p:cNvSpPr/>
                  <p:nvPr/>
                </p:nvSpPr>
                <p:spPr>
                  <a:xfrm flipH="1">
                    <a:off x="8069" y="10215"/>
                    <a:ext cx="913" cy="913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</p:grpSp>
            <p:graphicFrame>
              <p:nvGraphicFramePr>
                <p:cNvPr id="76853" name="对象 76852"/>
                <p:cNvGraphicFramePr/>
                <p:nvPr/>
              </p:nvGraphicFramePr>
              <p:xfrm>
                <a:off x="3645" y="1709"/>
                <a:ext cx="192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2" name="" r:id="rId9" imgW="139700" imgH="139700" progId="Equation.3">
                        <p:embed/>
                      </p:oleObj>
                    </mc:Choice>
                    <mc:Fallback>
                      <p:oleObj name="" r:id="rId9" imgW="139700" imgH="139700" progId="Equation.3">
                        <p:embed/>
                        <p:pic>
                          <p:nvPicPr>
                            <p:cNvPr id="0" name="图片 3161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45" y="1709"/>
                              <a:ext cx="192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6854" name="对象 76853"/>
                <p:cNvGraphicFramePr/>
                <p:nvPr/>
              </p:nvGraphicFramePr>
              <p:xfrm>
                <a:off x="4755" y="1604"/>
                <a:ext cx="192" cy="2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0" name="" r:id="rId11" imgW="139700" imgH="165100" progId="Equation.3">
                        <p:embed/>
                      </p:oleObj>
                    </mc:Choice>
                    <mc:Fallback>
                      <p:oleObj name="" r:id="rId11" imgW="139700" imgH="165100" progId="Equation.3">
                        <p:embed/>
                        <p:pic>
                          <p:nvPicPr>
                            <p:cNvPr id="0" name="图片 3159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55" y="1604"/>
                              <a:ext cx="192" cy="22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6855" name="对象 76854"/>
                <p:cNvGraphicFramePr/>
                <p:nvPr/>
              </p:nvGraphicFramePr>
              <p:xfrm>
                <a:off x="3640" y="683"/>
                <a:ext cx="157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3" name="" r:id="rId13" imgW="114300" imgH="139700" progId="Equation.3">
                        <p:embed/>
                      </p:oleObj>
                    </mc:Choice>
                    <mc:Fallback>
                      <p:oleObj name="" r:id="rId13" imgW="114300" imgH="139700" progId="Equation.3">
                        <p:embed/>
                        <p:pic>
                          <p:nvPicPr>
                            <p:cNvPr id="0" name="图片 3162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40" y="683"/>
                              <a:ext cx="157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6856" name="对象 76855"/>
                <p:cNvGraphicFramePr/>
                <p:nvPr/>
              </p:nvGraphicFramePr>
              <p:xfrm>
                <a:off x="3614" y="1421"/>
                <a:ext cx="227" cy="2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4" name="" r:id="rId15" imgW="165100" imgH="177800" progId="Equation.3">
                        <p:embed/>
                      </p:oleObj>
                    </mc:Choice>
                    <mc:Fallback>
                      <p:oleObj name="" r:id="rId15" imgW="165100" imgH="177800" progId="Equation.3">
                        <p:embed/>
                        <p:pic>
                          <p:nvPicPr>
                            <p:cNvPr id="0" name="图片 3163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14" y="1421"/>
                              <a:ext cx="227" cy="24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76857" name="对象 76856"/>
              <p:cNvGraphicFramePr/>
              <p:nvPr/>
            </p:nvGraphicFramePr>
            <p:xfrm>
              <a:off x="4625" y="644"/>
              <a:ext cx="175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5" name="" r:id="rId17" imgW="127000" imgH="177165" progId="Equation.3">
                      <p:embed/>
                    </p:oleObj>
                  </mc:Choice>
                  <mc:Fallback>
                    <p:oleObj name="" r:id="rId17" imgW="127000" imgH="177165" progId="Equation.3">
                      <p:embed/>
                      <p:pic>
                        <p:nvPicPr>
                          <p:cNvPr id="0" name="图片 3164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4625" y="644"/>
                            <a:ext cx="175" cy="2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6858" name="对象 76857"/>
              <p:cNvGraphicFramePr/>
              <p:nvPr/>
            </p:nvGraphicFramePr>
            <p:xfrm>
              <a:off x="4777" y="895"/>
              <a:ext cx="175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6" name="" r:id="rId19" imgW="127000" imgH="177165" progId="Equation.3">
                      <p:embed/>
                    </p:oleObj>
                  </mc:Choice>
                  <mc:Fallback>
                    <p:oleObj name="" r:id="rId19" imgW="127000" imgH="177165" progId="Equation.3">
                      <p:embed/>
                      <p:pic>
                        <p:nvPicPr>
                          <p:cNvPr id="0" name="图片 3165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4777" y="895"/>
                            <a:ext cx="175" cy="2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76860" name="对象 76859"/>
          <p:cNvGraphicFramePr>
            <a:graphicFrameLocks noChangeAspect="1"/>
          </p:cNvGraphicFramePr>
          <p:nvPr/>
        </p:nvGraphicFramePr>
        <p:xfrm>
          <a:off x="3586320" y="1364615"/>
          <a:ext cx="4381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21" imgW="1752600" imgH="228600" progId="Equation.3">
                  <p:embed/>
                </p:oleObj>
              </mc:Choice>
              <mc:Fallback>
                <p:oleObj name="" r:id="rId21" imgW="1752600" imgH="2286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>
                      <a:xfrm>
                        <a:off x="3586320" y="1364615"/>
                        <a:ext cx="43812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62" name="对象 76861"/>
          <p:cNvGraphicFramePr>
            <a:graphicFrameLocks noChangeAspect="1"/>
          </p:cNvGraphicFramePr>
          <p:nvPr/>
        </p:nvGraphicFramePr>
        <p:xfrm>
          <a:off x="3176905" y="2092325"/>
          <a:ext cx="2412900" cy="53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23" imgW="965200" imgH="215900" progId="Equation.3">
                  <p:embed/>
                </p:oleObj>
              </mc:Choice>
              <mc:Fallback>
                <p:oleObj name="" r:id="rId23" imgW="965200" imgH="2159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>
                      <a:xfrm>
                        <a:off x="3176905" y="2092325"/>
                        <a:ext cx="2412900" cy="53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09880" y="1916430"/>
            <a:ext cx="45275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 fontAlgn="auto">
              <a:lnSpc>
                <a:spcPct val="150000"/>
              </a:lnSpc>
            </a:pPr>
            <a:r>
              <a:rPr 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霍尔电势差为</a:t>
            </a: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:</a:t>
            </a:r>
            <a:endParaRPr lang="en-US" altLang="zh-CN" sz="28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9880" y="2629535"/>
            <a:ext cx="64077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 fontAlgn="auto">
              <a:lnSpc>
                <a:spcPct val="150000"/>
              </a:lnSpc>
            </a:pPr>
            <a:r>
              <a:rPr 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导体中电流为</a:t>
            </a: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:</a:t>
            </a:r>
            <a:endParaRPr lang="en-US" altLang="zh-CN" sz="28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164530" y="2834005"/>
          <a:ext cx="2762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5" imgW="1104900" imgH="203200" progId="Equation.3">
                  <p:embed/>
                </p:oleObj>
              </mc:Choice>
              <mc:Fallback>
                <p:oleObj name="" r:id="rId25" imgW="1104900" imgH="2032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>
                      <a:xfrm>
                        <a:off x="3164530" y="2834005"/>
                        <a:ext cx="276225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09880" y="3495675"/>
            <a:ext cx="56172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 fontAlgn="auto">
              <a:lnSpc>
                <a:spcPct val="150000"/>
              </a:lnSpc>
            </a:pPr>
            <a:r>
              <a:rPr lang="zh-CN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整理得</a:t>
            </a: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:</a:t>
            </a:r>
            <a:endParaRPr lang="en-US" altLang="zh-CN" sz="28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010100" y="3454400"/>
          <a:ext cx="35877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7" imgW="1435100" imgH="419100" progId="Equation.3">
                  <p:embed/>
                </p:oleObj>
              </mc:Choice>
              <mc:Fallback>
                <p:oleObj name="" r:id="rId27" imgW="1435100" imgH="4191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>
                      <a:xfrm>
                        <a:off x="2010100" y="3454400"/>
                        <a:ext cx="3587750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6859" name="组合 76858"/>
          <p:cNvGrpSpPr/>
          <p:nvPr/>
        </p:nvGrpSpPr>
        <p:grpSpPr>
          <a:xfrm>
            <a:off x="6357620" y="2638108"/>
            <a:ext cx="2335213" cy="1995487"/>
            <a:chOff x="3857" y="2583"/>
            <a:chExt cx="1471" cy="1257"/>
          </a:xfrm>
        </p:grpSpPr>
        <p:grpSp>
          <p:nvGrpSpPr>
            <p:cNvPr id="76809" name="组合 76808"/>
            <p:cNvGrpSpPr/>
            <p:nvPr/>
          </p:nvGrpSpPr>
          <p:grpSpPr>
            <a:xfrm>
              <a:off x="4352" y="2739"/>
              <a:ext cx="612" cy="827"/>
              <a:chOff x="3977" y="812"/>
              <a:chExt cx="612" cy="827"/>
            </a:xfrm>
          </p:grpSpPr>
          <p:grpSp>
            <p:nvGrpSpPr>
              <p:cNvPr id="76810" name="组合 76809"/>
              <p:cNvGrpSpPr/>
              <p:nvPr/>
            </p:nvGrpSpPr>
            <p:grpSpPr>
              <a:xfrm>
                <a:off x="3987" y="812"/>
                <a:ext cx="602" cy="153"/>
                <a:chOff x="3987" y="812"/>
                <a:chExt cx="602" cy="153"/>
              </a:xfrm>
            </p:grpSpPr>
            <p:grpSp>
              <p:nvGrpSpPr>
                <p:cNvPr id="76811" name="组合 76810"/>
                <p:cNvGrpSpPr/>
                <p:nvPr/>
              </p:nvGrpSpPr>
              <p:grpSpPr>
                <a:xfrm>
                  <a:off x="3987" y="818"/>
                  <a:ext cx="146" cy="147"/>
                  <a:chOff x="8637" y="11721"/>
                  <a:chExt cx="243" cy="243"/>
                </a:xfrm>
              </p:grpSpPr>
              <p:sp>
                <p:nvSpPr>
                  <p:cNvPr id="76812" name="直接连接符 76811"/>
                  <p:cNvSpPr/>
                  <p:nvPr/>
                </p:nvSpPr>
                <p:spPr>
                  <a:xfrm flipV="1">
                    <a:off x="8637" y="11835"/>
                    <a:ext cx="243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13" name="直接连接符 76812"/>
                  <p:cNvSpPr/>
                  <p:nvPr/>
                </p:nvSpPr>
                <p:spPr>
                  <a:xfrm rot="5400000" flipV="1">
                    <a:off x="8640" y="11840"/>
                    <a:ext cx="243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6814" name="组合 76813"/>
                <p:cNvGrpSpPr/>
                <p:nvPr/>
              </p:nvGrpSpPr>
              <p:grpSpPr>
                <a:xfrm>
                  <a:off x="4218" y="812"/>
                  <a:ext cx="146" cy="145"/>
                  <a:chOff x="8637" y="11721"/>
                  <a:chExt cx="243" cy="243"/>
                </a:xfrm>
              </p:grpSpPr>
              <p:sp>
                <p:nvSpPr>
                  <p:cNvPr id="76815" name="直接连接符 76814"/>
                  <p:cNvSpPr/>
                  <p:nvPr/>
                </p:nvSpPr>
                <p:spPr>
                  <a:xfrm flipV="1">
                    <a:off x="8637" y="11835"/>
                    <a:ext cx="243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16" name="直接连接符 76815"/>
                  <p:cNvSpPr/>
                  <p:nvPr/>
                </p:nvSpPr>
                <p:spPr>
                  <a:xfrm rot="5400000" flipV="1">
                    <a:off x="8640" y="11840"/>
                    <a:ext cx="243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6817" name="组合 76816"/>
                <p:cNvGrpSpPr/>
                <p:nvPr/>
              </p:nvGrpSpPr>
              <p:grpSpPr>
                <a:xfrm>
                  <a:off x="4443" y="812"/>
                  <a:ext cx="146" cy="145"/>
                  <a:chOff x="8637" y="11721"/>
                  <a:chExt cx="243" cy="243"/>
                </a:xfrm>
              </p:grpSpPr>
              <p:sp>
                <p:nvSpPr>
                  <p:cNvPr id="76818" name="直接连接符 76817"/>
                  <p:cNvSpPr/>
                  <p:nvPr/>
                </p:nvSpPr>
                <p:spPr>
                  <a:xfrm flipV="1">
                    <a:off x="8637" y="11835"/>
                    <a:ext cx="243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19" name="直接连接符 76818"/>
                  <p:cNvSpPr/>
                  <p:nvPr/>
                </p:nvSpPr>
                <p:spPr>
                  <a:xfrm rot="5400000" flipV="1">
                    <a:off x="8640" y="11840"/>
                    <a:ext cx="243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grpSp>
            <p:nvGrpSpPr>
              <p:cNvPr id="76820" name="组合 76819"/>
              <p:cNvGrpSpPr/>
              <p:nvPr/>
            </p:nvGrpSpPr>
            <p:grpSpPr>
              <a:xfrm>
                <a:off x="3977" y="1633"/>
                <a:ext cx="603" cy="6"/>
                <a:chOff x="3977" y="1633"/>
                <a:chExt cx="603" cy="6"/>
              </a:xfrm>
            </p:grpSpPr>
            <p:sp>
              <p:nvSpPr>
                <p:cNvPr id="76821" name="直接连接符 76820"/>
                <p:cNvSpPr/>
                <p:nvPr/>
              </p:nvSpPr>
              <p:spPr>
                <a:xfrm flipV="1">
                  <a:off x="4434" y="1633"/>
                  <a:ext cx="146" cy="3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6822" name="直接连接符 76821"/>
                <p:cNvSpPr/>
                <p:nvPr/>
              </p:nvSpPr>
              <p:spPr>
                <a:xfrm flipV="1">
                  <a:off x="4193" y="1636"/>
                  <a:ext cx="145" cy="3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6823" name="直接连接符 76822"/>
                <p:cNvSpPr/>
                <p:nvPr/>
              </p:nvSpPr>
              <p:spPr>
                <a:xfrm flipV="1">
                  <a:off x="3977" y="1636"/>
                  <a:ext cx="145" cy="3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6824" name="组合 76823"/>
            <p:cNvGrpSpPr/>
            <p:nvPr/>
          </p:nvGrpSpPr>
          <p:grpSpPr>
            <a:xfrm>
              <a:off x="3857" y="3090"/>
              <a:ext cx="330" cy="301"/>
              <a:chOff x="3449" y="1158"/>
              <a:chExt cx="330" cy="301"/>
            </a:xfrm>
          </p:grpSpPr>
          <p:sp>
            <p:nvSpPr>
              <p:cNvPr id="76825" name="直接连接符 76824"/>
              <p:cNvSpPr/>
              <p:nvPr/>
            </p:nvSpPr>
            <p:spPr>
              <a:xfrm flipV="1">
                <a:off x="3534" y="1214"/>
                <a:ext cx="245" cy="245"/>
              </a:xfrm>
              <a:prstGeom prst="line">
                <a:avLst/>
              </a:prstGeom>
              <a:ln w="57150" cap="flat" cmpd="sng">
                <a:solidFill>
                  <a:srgbClr val="008000"/>
                </a:solidFill>
                <a:prstDash val="solid"/>
                <a:headEnd type="none" w="med" len="med"/>
                <a:tailEnd type="arrow" w="med" len="med"/>
              </a:ln>
            </p:spPr>
          </p:sp>
          <p:graphicFrame>
            <p:nvGraphicFramePr>
              <p:cNvPr id="76826" name="对象 76825"/>
              <p:cNvGraphicFramePr/>
              <p:nvPr/>
            </p:nvGraphicFramePr>
            <p:xfrm>
              <a:off x="3449" y="1158"/>
              <a:ext cx="22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9" name="" r:id="rId1" imgW="165100" imgH="165100" progId="Equation.3">
                      <p:embed/>
                    </p:oleObj>
                  </mc:Choice>
                  <mc:Fallback>
                    <p:oleObj name="" r:id="rId1" imgW="165100" imgH="165100" progId="Equation.3">
                      <p:embed/>
                      <p:pic>
                        <p:nvPicPr>
                          <p:cNvPr id="0" name="图片 3158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3449" y="1158"/>
                            <a:ext cx="227" cy="2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6827" name="组合 76826"/>
            <p:cNvGrpSpPr/>
            <p:nvPr/>
          </p:nvGrpSpPr>
          <p:grpSpPr>
            <a:xfrm>
              <a:off x="4694" y="2902"/>
              <a:ext cx="327" cy="599"/>
              <a:chOff x="3977" y="953"/>
              <a:chExt cx="327" cy="599"/>
            </a:xfrm>
          </p:grpSpPr>
          <p:sp>
            <p:nvSpPr>
              <p:cNvPr id="76828" name="直接连接符 76827"/>
              <p:cNvSpPr/>
              <p:nvPr/>
            </p:nvSpPr>
            <p:spPr>
              <a:xfrm>
                <a:off x="3977" y="953"/>
                <a:ext cx="0" cy="599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headEnd type="arrow" w="med" len="med"/>
                <a:tailEnd type="arrow" w="med" len="med"/>
              </a:ln>
            </p:spPr>
          </p:sp>
          <p:graphicFrame>
            <p:nvGraphicFramePr>
              <p:cNvPr id="76829" name="对象 76828"/>
              <p:cNvGraphicFramePr/>
              <p:nvPr/>
            </p:nvGraphicFramePr>
            <p:xfrm>
              <a:off x="4010" y="1273"/>
              <a:ext cx="294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8" name="" r:id="rId3" imgW="253365" imgH="215900" progId="Equation.3">
                      <p:embed/>
                    </p:oleObj>
                  </mc:Choice>
                  <mc:Fallback>
                    <p:oleObj name="" r:id="rId3" imgW="253365" imgH="215900" progId="Equation.3">
                      <p:embed/>
                      <p:pic>
                        <p:nvPicPr>
                          <p:cNvPr id="0" name="图片 3167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010" y="1273"/>
                            <a:ext cx="294" cy="2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6832" name="直接连接符 76831"/>
            <p:cNvSpPr/>
            <p:nvPr/>
          </p:nvSpPr>
          <p:spPr>
            <a:xfrm>
              <a:off x="4289" y="2994"/>
              <a:ext cx="361" cy="0"/>
            </a:xfrm>
            <a:prstGeom prst="line">
              <a:avLst/>
            </a:prstGeom>
            <a:ln w="57150" cap="flat" cmpd="sng">
              <a:solidFill>
                <a:srgbClr val="993300"/>
              </a:solidFill>
              <a:prstDash val="solid"/>
              <a:headEnd type="none" w="med" len="med"/>
              <a:tailEnd type="arrow" w="med" len="med"/>
            </a:ln>
          </p:spPr>
        </p:sp>
        <p:graphicFrame>
          <p:nvGraphicFramePr>
            <p:cNvPr id="76833" name="对象 76832"/>
            <p:cNvGraphicFramePr/>
            <p:nvPr/>
          </p:nvGraphicFramePr>
          <p:xfrm>
            <a:off x="4303" y="3033"/>
            <a:ext cx="147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5" imgW="127000" imgH="164465" progId="Equation.3">
                    <p:embed/>
                  </p:oleObj>
                </mc:Choice>
                <mc:Fallback>
                  <p:oleObj name="" r:id="rId5" imgW="127000" imgH="164465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03" y="3033"/>
                          <a:ext cx="147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6834" name="组合 76833"/>
            <p:cNvGrpSpPr/>
            <p:nvPr/>
          </p:nvGrpSpPr>
          <p:grpSpPr>
            <a:xfrm>
              <a:off x="4749" y="2977"/>
              <a:ext cx="210" cy="227"/>
              <a:chOff x="4392" y="1013"/>
              <a:chExt cx="210" cy="227"/>
            </a:xfrm>
          </p:grpSpPr>
          <p:sp>
            <p:nvSpPr>
              <p:cNvPr id="76835" name="椭圆 76834"/>
              <p:cNvSpPr/>
              <p:nvPr/>
            </p:nvSpPr>
            <p:spPr>
              <a:xfrm>
                <a:off x="4392" y="1151"/>
                <a:ext cx="35" cy="34"/>
              </a:xfrm>
              <a:prstGeom prst="ellipse">
                <a:avLst/>
              </a:prstGeom>
              <a:solidFill>
                <a:srgbClr val="000000"/>
              </a:solidFill>
              <a:ln w="31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76836" name="对象 76835"/>
              <p:cNvGraphicFramePr/>
              <p:nvPr/>
            </p:nvGraphicFramePr>
            <p:xfrm>
              <a:off x="4427" y="1013"/>
              <a:ext cx="175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8" name="" r:id="rId7" imgW="127000" imgH="164465" progId="Equation.3">
                      <p:embed/>
                    </p:oleObj>
                  </mc:Choice>
                  <mc:Fallback>
                    <p:oleObj name="" r:id="rId7" imgW="127000" imgH="164465" progId="Equation.3">
                      <p:embed/>
                      <p:pic>
                        <p:nvPicPr>
                          <p:cNvPr id="0" name="图片 3157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427" y="1013"/>
                            <a:ext cx="175" cy="2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6837" name="组合 76836"/>
            <p:cNvGrpSpPr/>
            <p:nvPr/>
          </p:nvGrpSpPr>
          <p:grpSpPr>
            <a:xfrm>
              <a:off x="3910" y="2583"/>
              <a:ext cx="1418" cy="1257"/>
              <a:chOff x="3534" y="644"/>
              <a:chExt cx="1418" cy="1257"/>
            </a:xfrm>
          </p:grpSpPr>
          <p:grpSp>
            <p:nvGrpSpPr>
              <p:cNvPr id="76838" name="组合 76837"/>
              <p:cNvGrpSpPr/>
              <p:nvPr/>
            </p:nvGrpSpPr>
            <p:grpSpPr>
              <a:xfrm>
                <a:off x="3534" y="647"/>
                <a:ext cx="1415" cy="1254"/>
                <a:chOff x="3534" y="647"/>
                <a:chExt cx="1415" cy="1254"/>
              </a:xfrm>
            </p:grpSpPr>
            <p:grpSp>
              <p:nvGrpSpPr>
                <p:cNvPr id="76839" name="组合 76838"/>
                <p:cNvGrpSpPr/>
                <p:nvPr/>
              </p:nvGrpSpPr>
              <p:grpSpPr>
                <a:xfrm>
                  <a:off x="3534" y="647"/>
                  <a:ext cx="1415" cy="1217"/>
                  <a:chOff x="7584" y="9585"/>
                  <a:chExt cx="2358" cy="2030"/>
                </a:xfrm>
              </p:grpSpPr>
              <p:sp>
                <p:nvSpPr>
                  <p:cNvPr id="76840" name="直接连接符 76839"/>
                  <p:cNvSpPr/>
                  <p:nvPr/>
                </p:nvSpPr>
                <p:spPr>
                  <a:xfrm>
                    <a:off x="8097" y="9695"/>
                    <a:ext cx="0" cy="140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arrow" w="med" len="med"/>
                    <a:tailEnd type="none" w="med" len="med"/>
                  </a:ln>
                </p:spPr>
              </p:sp>
              <p:sp>
                <p:nvSpPr>
                  <p:cNvPr id="76841" name="直接连接符 76840"/>
                  <p:cNvSpPr/>
                  <p:nvPr/>
                </p:nvSpPr>
                <p:spPr>
                  <a:xfrm>
                    <a:off x="8100" y="11100"/>
                    <a:ext cx="1818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arrow" w="med" len="med"/>
                  </a:ln>
                </p:spPr>
              </p:sp>
              <p:sp>
                <p:nvSpPr>
                  <p:cNvPr id="76842" name="直接连接符 76841"/>
                  <p:cNvSpPr/>
                  <p:nvPr/>
                </p:nvSpPr>
                <p:spPr>
                  <a:xfrm>
                    <a:off x="8118" y="10115"/>
                    <a:ext cx="1308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43" name="直接连接符 76842"/>
                  <p:cNvSpPr/>
                  <p:nvPr/>
                </p:nvSpPr>
                <p:spPr>
                  <a:xfrm>
                    <a:off x="9420" y="10115"/>
                    <a:ext cx="0" cy="100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44" name="直接连接符 76843"/>
                  <p:cNvSpPr/>
                  <p:nvPr/>
                </p:nvSpPr>
                <p:spPr>
                  <a:xfrm flipH="1">
                    <a:off x="7584" y="11110"/>
                    <a:ext cx="505" cy="50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arrow" w="med" len="med"/>
                  </a:ln>
                </p:spPr>
              </p:sp>
              <p:sp>
                <p:nvSpPr>
                  <p:cNvPr id="76845" name="直接连接符 76844"/>
                  <p:cNvSpPr/>
                  <p:nvPr/>
                </p:nvSpPr>
                <p:spPr>
                  <a:xfrm flipH="1">
                    <a:off x="9437" y="9600"/>
                    <a:ext cx="505" cy="50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46" name="直接连接符 76845"/>
                  <p:cNvSpPr/>
                  <p:nvPr/>
                </p:nvSpPr>
                <p:spPr>
                  <a:xfrm>
                    <a:off x="9942" y="9605"/>
                    <a:ext cx="0" cy="100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47" name="直接连接符 76846"/>
                  <p:cNvSpPr/>
                  <p:nvPr/>
                </p:nvSpPr>
                <p:spPr>
                  <a:xfrm flipH="1">
                    <a:off x="8120" y="9600"/>
                    <a:ext cx="505" cy="50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48" name="直接连接符 76847"/>
                  <p:cNvSpPr/>
                  <p:nvPr/>
                </p:nvSpPr>
                <p:spPr>
                  <a:xfrm>
                    <a:off x="8622" y="9595"/>
                    <a:ext cx="1308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49" name="直接连接符 76848"/>
                  <p:cNvSpPr/>
                  <p:nvPr/>
                </p:nvSpPr>
                <p:spPr>
                  <a:xfrm>
                    <a:off x="8643" y="9585"/>
                    <a:ext cx="0" cy="100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50" name="直接连接符 76849"/>
                  <p:cNvSpPr/>
                  <p:nvPr/>
                </p:nvSpPr>
                <p:spPr>
                  <a:xfrm>
                    <a:off x="8631" y="10595"/>
                    <a:ext cx="1308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51" name="直接连接符 76850"/>
                  <p:cNvSpPr/>
                  <p:nvPr/>
                </p:nvSpPr>
                <p:spPr>
                  <a:xfrm flipH="1">
                    <a:off x="9428" y="10600"/>
                    <a:ext cx="505" cy="50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52" name="直接连接符 76851"/>
                  <p:cNvSpPr/>
                  <p:nvPr/>
                </p:nvSpPr>
                <p:spPr>
                  <a:xfrm flipH="1">
                    <a:off x="8069" y="10215"/>
                    <a:ext cx="913" cy="913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</p:grpSp>
            <p:graphicFrame>
              <p:nvGraphicFramePr>
                <p:cNvPr id="76853" name="对象 76852"/>
                <p:cNvGraphicFramePr/>
                <p:nvPr/>
              </p:nvGraphicFramePr>
              <p:xfrm>
                <a:off x="3645" y="1709"/>
                <a:ext cx="192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2" name="" r:id="rId9" imgW="139700" imgH="139700" progId="Equation.3">
                        <p:embed/>
                      </p:oleObj>
                    </mc:Choice>
                    <mc:Fallback>
                      <p:oleObj name="" r:id="rId9" imgW="139700" imgH="139700" progId="Equation.3">
                        <p:embed/>
                        <p:pic>
                          <p:nvPicPr>
                            <p:cNvPr id="0" name="图片 3161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45" y="1709"/>
                              <a:ext cx="192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6854" name="对象 76853"/>
                <p:cNvGraphicFramePr/>
                <p:nvPr/>
              </p:nvGraphicFramePr>
              <p:xfrm>
                <a:off x="4755" y="1604"/>
                <a:ext cx="192" cy="2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0" name="" r:id="rId11" imgW="139700" imgH="165100" progId="Equation.3">
                        <p:embed/>
                      </p:oleObj>
                    </mc:Choice>
                    <mc:Fallback>
                      <p:oleObj name="" r:id="rId11" imgW="139700" imgH="165100" progId="Equation.3">
                        <p:embed/>
                        <p:pic>
                          <p:nvPicPr>
                            <p:cNvPr id="0" name="图片 3159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55" y="1604"/>
                              <a:ext cx="192" cy="22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6855" name="对象 76854"/>
                <p:cNvGraphicFramePr/>
                <p:nvPr/>
              </p:nvGraphicFramePr>
              <p:xfrm>
                <a:off x="3640" y="683"/>
                <a:ext cx="157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3" name="" r:id="rId13" imgW="114300" imgH="139700" progId="Equation.3">
                        <p:embed/>
                      </p:oleObj>
                    </mc:Choice>
                    <mc:Fallback>
                      <p:oleObj name="" r:id="rId13" imgW="114300" imgH="139700" progId="Equation.3">
                        <p:embed/>
                        <p:pic>
                          <p:nvPicPr>
                            <p:cNvPr id="0" name="图片 3162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40" y="683"/>
                              <a:ext cx="157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6856" name="对象 76855"/>
                <p:cNvGraphicFramePr/>
                <p:nvPr/>
              </p:nvGraphicFramePr>
              <p:xfrm>
                <a:off x="3614" y="1421"/>
                <a:ext cx="227" cy="2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4" name="" r:id="rId15" imgW="165100" imgH="177800" progId="Equation.3">
                        <p:embed/>
                      </p:oleObj>
                    </mc:Choice>
                    <mc:Fallback>
                      <p:oleObj name="" r:id="rId15" imgW="165100" imgH="177800" progId="Equation.3">
                        <p:embed/>
                        <p:pic>
                          <p:nvPicPr>
                            <p:cNvPr id="0" name="图片 3163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14" y="1421"/>
                              <a:ext cx="227" cy="24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76857" name="对象 76856"/>
              <p:cNvGraphicFramePr/>
              <p:nvPr/>
            </p:nvGraphicFramePr>
            <p:xfrm>
              <a:off x="4625" y="644"/>
              <a:ext cx="175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5" name="" r:id="rId17" imgW="127000" imgH="177165" progId="Equation.3">
                      <p:embed/>
                    </p:oleObj>
                  </mc:Choice>
                  <mc:Fallback>
                    <p:oleObj name="" r:id="rId17" imgW="127000" imgH="177165" progId="Equation.3">
                      <p:embed/>
                      <p:pic>
                        <p:nvPicPr>
                          <p:cNvPr id="0" name="图片 3164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4625" y="644"/>
                            <a:ext cx="175" cy="2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6858" name="对象 76857"/>
              <p:cNvGraphicFramePr/>
              <p:nvPr/>
            </p:nvGraphicFramePr>
            <p:xfrm>
              <a:off x="4777" y="895"/>
              <a:ext cx="175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6" name="" r:id="rId19" imgW="127000" imgH="177165" progId="Equation.3">
                      <p:embed/>
                    </p:oleObj>
                  </mc:Choice>
                  <mc:Fallback>
                    <p:oleObj name="" r:id="rId19" imgW="127000" imgH="177165" progId="Equation.3">
                      <p:embed/>
                      <p:pic>
                        <p:nvPicPr>
                          <p:cNvPr id="0" name="图片 3165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4777" y="895"/>
                            <a:ext cx="175" cy="2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07715" y="589915"/>
          <a:ext cx="54292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1" imgW="2171700" imgH="419100" progId="Equation.3">
                  <p:embed/>
                </p:oleObj>
              </mc:Choice>
              <mc:Fallback>
                <p:oleObj name="" r:id="rId21" imgW="2171700" imgH="4191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>
                      <a:xfrm>
                        <a:off x="707715" y="589915"/>
                        <a:ext cx="5429250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09245" y="1609725"/>
            <a:ext cx="86400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 fontAlgn="auto">
              <a:lnSpc>
                <a:spcPct val="150000"/>
              </a:lnSpc>
            </a:pPr>
            <a:r>
              <a:rPr lang="en-US" altLang="zh-CN" sz="28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R</a:t>
            </a:r>
            <a:r>
              <a:rPr lang="en-US" altLang="zh-CN" sz="2800" i="1" baseline="-250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H</a:t>
            </a:r>
            <a:r>
              <a:rPr lang="zh-CN" altLang="en-US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材料的</a:t>
            </a:r>
            <a:r>
              <a:rPr lang="zh-CN" altLang="en-US" sz="2800" dirty="0" smtClean="0">
                <a:solidFill>
                  <a:srgbClr val="FF0000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霍尔系数</a:t>
            </a:r>
            <a:r>
              <a:rPr lang="zh-CN" altLang="en-US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。由材料的性质决定，可由实验测定其</a:t>
            </a:r>
            <a:r>
              <a:rPr lang="zh-CN" altLang="en-US" sz="2800" dirty="0" smtClean="0">
                <a:solidFill>
                  <a:srgbClr val="FF0000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大小</a:t>
            </a:r>
            <a:r>
              <a:rPr lang="zh-CN" altLang="en-US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和</a:t>
            </a:r>
            <a:r>
              <a:rPr lang="zh-CN" altLang="en-US" sz="2800" dirty="0" smtClean="0">
                <a:solidFill>
                  <a:srgbClr val="FF0000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正负</a:t>
            </a:r>
            <a:r>
              <a:rPr lang="zh-CN" altLang="en-US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。</a:t>
            </a:r>
            <a:endParaRPr lang="zh-CN" altLang="en-US" sz="28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9880" y="2961640"/>
            <a:ext cx="60477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 fontAlgn="auto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通常还定义</a:t>
            </a:r>
            <a:r>
              <a:rPr lang="en-US" altLang="zh-CN" sz="28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K</a:t>
            </a:r>
            <a:r>
              <a:rPr lang="en-US" altLang="zh-CN" sz="2800" i="1" baseline="-250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H </a:t>
            </a: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=</a:t>
            </a:r>
            <a:r>
              <a:rPr lang="en-US" altLang="zh-CN" sz="28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R</a:t>
            </a:r>
            <a:r>
              <a:rPr lang="en-US" altLang="zh-CN" sz="2800" i="1" baseline="-250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H</a:t>
            </a: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/</a:t>
            </a:r>
            <a:r>
              <a:rPr lang="en-US" altLang="zh-CN" sz="28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b</a:t>
            </a: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，称霍尔元件</a:t>
            </a:r>
            <a:r>
              <a:rPr lang="en-US" altLang="zh-CN" sz="2800" dirty="0" smtClean="0">
                <a:solidFill>
                  <a:srgbClr val="FF0000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灵敏度</a:t>
            </a:r>
            <a:r>
              <a:rPr lang="zh-CN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。</a:t>
            </a:r>
            <a:endParaRPr lang="zh-CN" altLang="zh-CN" sz="28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68215" y="3935730"/>
          <a:ext cx="2095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3" imgW="838200" imgH="215900" progId="Equation.3">
                  <p:embed/>
                </p:oleObj>
              </mc:Choice>
              <mc:Fallback>
                <p:oleObj name="" r:id="rId23" imgW="838200" imgH="2159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>
                      <a:xfrm>
                        <a:off x="2168215" y="3935730"/>
                        <a:ext cx="209550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09570" y="589915"/>
          <a:ext cx="35877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1435100" imgH="393700" progId="Equation.3">
                  <p:embed/>
                </p:oleObj>
              </mc:Choice>
              <mc:Fallback>
                <p:oleObj name="" r:id="rId1" imgW="1435100" imgH="3937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309570" y="589915"/>
                        <a:ext cx="3587750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4768215" y="497840"/>
            <a:ext cx="2092960" cy="1168400"/>
            <a:chOff x="8449" y="1145"/>
            <a:chExt cx="3296" cy="1840"/>
          </a:xfrm>
        </p:grpSpPr>
        <p:grpSp>
          <p:nvGrpSpPr>
            <p:cNvPr id="16" name="组合 15"/>
            <p:cNvGrpSpPr/>
            <p:nvPr/>
          </p:nvGrpSpPr>
          <p:grpSpPr>
            <a:xfrm>
              <a:off x="8449" y="1280"/>
              <a:ext cx="3296" cy="1570"/>
              <a:chOff x="8521" y="1316"/>
              <a:chExt cx="3296" cy="1570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8521" y="1316"/>
                <a:ext cx="3296" cy="1570"/>
                <a:chOff x="3654" y="5027"/>
                <a:chExt cx="3296" cy="1570"/>
              </a:xfrm>
            </p:grpSpPr>
            <p:cxnSp>
              <p:nvCxnSpPr>
                <p:cNvPr id="6" name="直接连接符 5"/>
                <p:cNvCxnSpPr/>
                <p:nvPr/>
              </p:nvCxnSpPr>
              <p:spPr>
                <a:xfrm>
                  <a:off x="3654" y="5812"/>
                  <a:ext cx="3296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/>
                <p:cNvCxnSpPr/>
                <p:nvPr/>
              </p:nvCxnSpPr>
              <p:spPr>
                <a:xfrm>
                  <a:off x="5302" y="5027"/>
                  <a:ext cx="0" cy="1571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矩形 7"/>
                <p:cNvSpPr/>
                <p:nvPr/>
              </p:nvSpPr>
              <p:spPr>
                <a:xfrm>
                  <a:off x="4383" y="5524"/>
                  <a:ext cx="1839" cy="575"/>
                </a:xfrm>
                <a:prstGeom prst="rect">
                  <a:avLst/>
                </a:prstGeom>
                <a:pattFill prst="pct20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" name="矩形 11"/>
              <p:cNvSpPr/>
              <p:nvPr/>
            </p:nvSpPr>
            <p:spPr>
              <a:xfrm>
                <a:off x="9137" y="2045"/>
                <a:ext cx="113" cy="1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089" y="2043"/>
                <a:ext cx="113" cy="1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0112" y="1700"/>
                <a:ext cx="113" cy="1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0113" y="2388"/>
                <a:ext cx="113" cy="1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8786" y="1473"/>
            <a:ext cx="279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" r:id="rId3" imgW="88265" imgH="165100" progId="Equation.3">
                    <p:embed/>
                  </p:oleObj>
                </mc:Choice>
                <mc:Fallback>
                  <p:oleObj name="" r:id="rId3" imgW="88265" imgH="1651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8786" y="1473"/>
                          <a:ext cx="279" cy="5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/>
          </p:nvGraphicFramePr>
          <p:xfrm>
            <a:off x="9641" y="1145"/>
            <a:ext cx="400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5" imgW="127000" imgH="165100" progId="Equation.3">
                    <p:embed/>
                  </p:oleObj>
                </mc:Choice>
                <mc:Fallback>
                  <p:oleObj name="" r:id="rId5" imgW="127000" imgH="1651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9641" y="1145"/>
                          <a:ext cx="400" cy="5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/>
          </p:nvGraphicFramePr>
          <p:xfrm>
            <a:off x="11130" y="1435"/>
            <a:ext cx="360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7" imgW="114300" imgH="177165" progId="Equation.3">
                    <p:embed/>
                  </p:oleObj>
                </mc:Choice>
                <mc:Fallback>
                  <p:oleObj name="" r:id="rId7" imgW="114300" imgH="177165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1130" y="1435"/>
                          <a:ext cx="360" cy="5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/>
          </p:nvGraphicFramePr>
          <p:xfrm>
            <a:off x="9640" y="2465"/>
            <a:ext cx="400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" r:id="rId9" imgW="127000" imgH="165100" progId="Equation.3">
                    <p:embed/>
                  </p:oleObj>
                </mc:Choice>
                <mc:Fallback>
                  <p:oleObj name="" r:id="rId9" imgW="127000" imgH="1651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9640" y="2465"/>
                          <a:ext cx="400" cy="5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文本框 25"/>
          <p:cNvSpPr txBox="1"/>
          <p:nvPr/>
        </p:nvSpPr>
        <p:spPr>
          <a:xfrm>
            <a:off x="309245" y="1586865"/>
            <a:ext cx="5542280" cy="2889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30000"/>
              </a:lnSpc>
            </a:pP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伴随霍尔效应产生的几种负效应</a:t>
            </a:r>
            <a:r>
              <a:rPr lang="zh-CN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：</a:t>
            </a:r>
            <a:endParaRPr lang="zh-CN" altLang="zh-CN" sz="28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indent="457200" algn="l" fontAlgn="auto">
              <a:lnSpc>
                <a:spcPct val="130000"/>
              </a:lnSpc>
            </a:pP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1. </a:t>
            </a:r>
            <a:r>
              <a:rPr lang="zh-CN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厄廷豪森效应；      </a:t>
            </a:r>
            <a:endParaRPr lang="zh-CN" altLang="en-US" sz="2000" dirty="0" smtClean="0">
              <a:solidFill>
                <a:srgbClr val="0E223A"/>
              </a:solidFill>
              <a:uFillTx/>
              <a:latin typeface="Arial" panose="020B0604020202020204" pitchFamily="34" charset="0"/>
              <a:ea typeface="楷体" panose="02010609060101010101" charset="-122"/>
              <a:cs typeface="Arial" panose="020B0604020202020204" pitchFamily="34" charset="0"/>
              <a:sym typeface="+mn-ea"/>
            </a:endParaRPr>
          </a:p>
          <a:p>
            <a:pPr indent="457200" algn="l" fontAlgn="auto">
              <a:lnSpc>
                <a:spcPct val="130000"/>
              </a:lnSpc>
            </a:pP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2. </a:t>
            </a:r>
            <a:r>
              <a:rPr lang="zh-CN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能斯脱效应；        </a:t>
            </a:r>
            <a:r>
              <a:rPr lang="zh-CN" altLang="zh-CN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 </a:t>
            </a:r>
            <a:endParaRPr lang="zh-CN" altLang="zh-CN" sz="24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indent="457200" algn="l" fontAlgn="auto">
              <a:lnSpc>
                <a:spcPct val="130000"/>
              </a:lnSpc>
            </a:pP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3. </a:t>
            </a:r>
            <a:r>
              <a:rPr lang="zh-CN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里记</a:t>
            </a: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-</a:t>
            </a:r>
            <a:r>
              <a:rPr lang="zh-CN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勒杜克效应；</a:t>
            </a:r>
            <a:endParaRPr lang="zh-CN" altLang="zh-CN" sz="24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indent="457200" algn="l" fontAlgn="auto">
              <a:lnSpc>
                <a:spcPct val="130000"/>
              </a:lnSpc>
            </a:pP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4. </a:t>
            </a:r>
            <a:r>
              <a:rPr lang="zh-CN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不等势电</a:t>
            </a:r>
            <a:r>
              <a:rPr lang="zh-CN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势</a:t>
            </a:r>
            <a:r>
              <a:rPr lang="zh-CN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差。</a:t>
            </a:r>
            <a:endParaRPr lang="zh-CN" altLang="zh-CN" sz="28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文本框 25"/>
          <p:cNvSpPr txBox="1"/>
          <p:nvPr/>
        </p:nvSpPr>
        <p:spPr>
          <a:xfrm>
            <a:off x="309245" y="520700"/>
            <a:ext cx="554228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30000"/>
              </a:lnSpc>
            </a:pP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1. </a:t>
            </a:r>
            <a:r>
              <a:rPr lang="zh-CN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厄廷豪森效应    </a:t>
            </a:r>
            <a:endParaRPr lang="zh-CN" altLang="zh-CN" sz="28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2895" y="1174115"/>
            <a:ext cx="853757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        一个热电或磁热现象；有磁场时，可以影晌导体的电流。</a:t>
            </a:r>
            <a:endParaRPr lang="en-US" altLang="zh-CN" sz="28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        沿</a:t>
            </a:r>
            <a:r>
              <a:rPr lang="en-US" altLang="zh-CN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Y</a:t>
            </a: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轴加一电流，沿</a:t>
            </a:r>
            <a:r>
              <a:rPr lang="en-US" altLang="zh-CN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X</a:t>
            </a: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轴加一磁场，沿</a:t>
            </a:r>
            <a:r>
              <a:rPr lang="en-US" altLang="zh-CN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Z</a:t>
            </a: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轴则出现一温度梯度</a:t>
            </a:r>
            <a:r>
              <a:rPr lang="zh-CN" altLang="en-US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，从而产生温差电动势</a:t>
            </a:r>
            <a:r>
              <a:rPr lang="en-US" altLang="zh-CN" sz="2800" b="1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U</a:t>
            </a:r>
            <a:r>
              <a:rPr lang="en-US" altLang="zh-CN" sz="2800" b="1" i="1" baseline="-250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t</a:t>
            </a:r>
            <a:endParaRPr lang="en-US" altLang="zh-CN" sz="2800" b="1" i="1" baseline="-250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grpSp>
        <p:nvGrpSpPr>
          <p:cNvPr id="76859" name="组合 76858"/>
          <p:cNvGrpSpPr/>
          <p:nvPr/>
        </p:nvGrpSpPr>
        <p:grpSpPr>
          <a:xfrm>
            <a:off x="6357620" y="2638108"/>
            <a:ext cx="2335213" cy="1995487"/>
            <a:chOff x="3857" y="2583"/>
            <a:chExt cx="1471" cy="1257"/>
          </a:xfrm>
        </p:grpSpPr>
        <p:grpSp>
          <p:nvGrpSpPr>
            <p:cNvPr id="76809" name="组合 76808"/>
            <p:cNvGrpSpPr/>
            <p:nvPr/>
          </p:nvGrpSpPr>
          <p:grpSpPr>
            <a:xfrm>
              <a:off x="4352" y="2739"/>
              <a:ext cx="612" cy="827"/>
              <a:chOff x="3977" y="812"/>
              <a:chExt cx="612" cy="827"/>
            </a:xfrm>
          </p:grpSpPr>
          <p:grpSp>
            <p:nvGrpSpPr>
              <p:cNvPr id="76810" name="组合 76809"/>
              <p:cNvGrpSpPr/>
              <p:nvPr/>
            </p:nvGrpSpPr>
            <p:grpSpPr>
              <a:xfrm>
                <a:off x="3987" y="812"/>
                <a:ext cx="602" cy="153"/>
                <a:chOff x="3987" y="812"/>
                <a:chExt cx="602" cy="153"/>
              </a:xfrm>
            </p:grpSpPr>
            <p:grpSp>
              <p:nvGrpSpPr>
                <p:cNvPr id="76811" name="组合 76810"/>
                <p:cNvGrpSpPr/>
                <p:nvPr/>
              </p:nvGrpSpPr>
              <p:grpSpPr>
                <a:xfrm>
                  <a:off x="3987" y="818"/>
                  <a:ext cx="146" cy="147"/>
                  <a:chOff x="8637" y="11721"/>
                  <a:chExt cx="243" cy="243"/>
                </a:xfrm>
              </p:grpSpPr>
              <p:sp>
                <p:nvSpPr>
                  <p:cNvPr id="76812" name="直接连接符 76811"/>
                  <p:cNvSpPr/>
                  <p:nvPr>
                    <p:custDataLst>
                      <p:tags r:id="rId1"/>
                    </p:custDataLst>
                  </p:nvPr>
                </p:nvSpPr>
                <p:spPr>
                  <a:xfrm flipV="1">
                    <a:off x="8637" y="11835"/>
                    <a:ext cx="243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13" name="直接连接符 76812"/>
                  <p:cNvSpPr/>
                  <p:nvPr>
                    <p:custDataLst>
                      <p:tags r:id="rId2"/>
                    </p:custDataLst>
                  </p:nvPr>
                </p:nvSpPr>
                <p:spPr>
                  <a:xfrm rot="5400000" flipV="1">
                    <a:off x="8640" y="11840"/>
                    <a:ext cx="243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6814" name="组合 76813"/>
                <p:cNvGrpSpPr/>
                <p:nvPr/>
              </p:nvGrpSpPr>
              <p:grpSpPr>
                <a:xfrm>
                  <a:off x="4218" y="812"/>
                  <a:ext cx="146" cy="145"/>
                  <a:chOff x="8637" y="11721"/>
                  <a:chExt cx="243" cy="243"/>
                </a:xfrm>
              </p:grpSpPr>
              <p:sp>
                <p:nvSpPr>
                  <p:cNvPr id="76815" name="直接连接符 76814"/>
                  <p:cNvSpPr/>
                  <p:nvPr>
                    <p:custDataLst>
                      <p:tags r:id="rId3"/>
                    </p:custDataLst>
                  </p:nvPr>
                </p:nvSpPr>
                <p:spPr>
                  <a:xfrm flipV="1">
                    <a:off x="8637" y="11835"/>
                    <a:ext cx="243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16" name="直接连接符 76815"/>
                  <p:cNvSpPr/>
                  <p:nvPr>
                    <p:custDataLst>
                      <p:tags r:id="rId4"/>
                    </p:custDataLst>
                  </p:nvPr>
                </p:nvSpPr>
                <p:spPr>
                  <a:xfrm rot="5400000" flipV="1">
                    <a:off x="8640" y="11840"/>
                    <a:ext cx="243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6817" name="组合 76816"/>
                <p:cNvGrpSpPr/>
                <p:nvPr/>
              </p:nvGrpSpPr>
              <p:grpSpPr>
                <a:xfrm>
                  <a:off x="4443" y="812"/>
                  <a:ext cx="146" cy="145"/>
                  <a:chOff x="8637" y="11721"/>
                  <a:chExt cx="243" cy="243"/>
                </a:xfrm>
              </p:grpSpPr>
              <p:sp>
                <p:nvSpPr>
                  <p:cNvPr id="76818" name="直接连接符 76817"/>
                  <p:cNvSpPr/>
                  <p:nvPr>
                    <p:custDataLst>
                      <p:tags r:id="rId5"/>
                    </p:custDataLst>
                  </p:nvPr>
                </p:nvSpPr>
                <p:spPr>
                  <a:xfrm flipV="1">
                    <a:off x="8637" y="11835"/>
                    <a:ext cx="243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19" name="直接连接符 76818"/>
                  <p:cNvSpPr/>
                  <p:nvPr>
                    <p:custDataLst>
                      <p:tags r:id="rId6"/>
                    </p:custDataLst>
                  </p:nvPr>
                </p:nvSpPr>
                <p:spPr>
                  <a:xfrm rot="5400000" flipV="1">
                    <a:off x="8640" y="11840"/>
                    <a:ext cx="243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grpSp>
            <p:nvGrpSpPr>
              <p:cNvPr id="76820" name="组合 76819"/>
              <p:cNvGrpSpPr/>
              <p:nvPr/>
            </p:nvGrpSpPr>
            <p:grpSpPr>
              <a:xfrm>
                <a:off x="3977" y="1633"/>
                <a:ext cx="603" cy="6"/>
                <a:chOff x="3977" y="1633"/>
                <a:chExt cx="603" cy="6"/>
              </a:xfrm>
            </p:grpSpPr>
            <p:sp>
              <p:nvSpPr>
                <p:cNvPr id="76821" name="直接连接符 76820"/>
                <p:cNvSpPr/>
                <p:nvPr>
                  <p:custDataLst>
                    <p:tags r:id="rId7"/>
                  </p:custDataLst>
                </p:nvPr>
              </p:nvSpPr>
              <p:spPr>
                <a:xfrm flipV="1">
                  <a:off x="4434" y="1633"/>
                  <a:ext cx="146" cy="3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6822" name="直接连接符 76821"/>
                <p:cNvSpPr/>
                <p:nvPr>
                  <p:custDataLst>
                    <p:tags r:id="rId8"/>
                  </p:custDataLst>
                </p:nvPr>
              </p:nvSpPr>
              <p:spPr>
                <a:xfrm flipV="1">
                  <a:off x="4193" y="1636"/>
                  <a:ext cx="145" cy="3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6823" name="直接连接符 76822"/>
                <p:cNvSpPr/>
                <p:nvPr>
                  <p:custDataLst>
                    <p:tags r:id="rId9"/>
                  </p:custDataLst>
                </p:nvPr>
              </p:nvSpPr>
              <p:spPr>
                <a:xfrm flipV="1">
                  <a:off x="3977" y="1636"/>
                  <a:ext cx="145" cy="3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6824" name="组合 76823"/>
            <p:cNvGrpSpPr/>
            <p:nvPr/>
          </p:nvGrpSpPr>
          <p:grpSpPr>
            <a:xfrm>
              <a:off x="3857" y="3090"/>
              <a:ext cx="330" cy="301"/>
              <a:chOff x="3449" y="1158"/>
              <a:chExt cx="330" cy="301"/>
            </a:xfrm>
          </p:grpSpPr>
          <p:sp>
            <p:nvSpPr>
              <p:cNvPr id="76825" name="直接连接符 76824"/>
              <p:cNvSpPr/>
              <p:nvPr>
                <p:custDataLst>
                  <p:tags r:id="rId10"/>
                </p:custDataLst>
              </p:nvPr>
            </p:nvSpPr>
            <p:spPr>
              <a:xfrm flipV="1">
                <a:off x="3534" y="1214"/>
                <a:ext cx="245" cy="245"/>
              </a:xfrm>
              <a:prstGeom prst="line">
                <a:avLst/>
              </a:prstGeom>
              <a:ln w="57150" cap="flat" cmpd="sng">
                <a:solidFill>
                  <a:srgbClr val="008000"/>
                </a:solidFill>
                <a:prstDash val="solid"/>
                <a:headEnd type="none" w="med" len="med"/>
                <a:tailEnd type="arrow" w="med" len="med"/>
              </a:ln>
            </p:spPr>
          </p:sp>
          <p:graphicFrame>
            <p:nvGraphicFramePr>
              <p:cNvPr id="76826" name="对象 76825"/>
              <p:cNvGraphicFramePr/>
              <p:nvPr>
                <p:custDataLst>
                  <p:tags r:id="rId11"/>
                </p:custDataLst>
              </p:nvPr>
            </p:nvGraphicFramePr>
            <p:xfrm>
              <a:off x="3449" y="1158"/>
              <a:ext cx="22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9" name="" r:id="rId12" imgW="165100" imgH="165100" progId="Equation.3">
                      <p:embed/>
                    </p:oleObj>
                  </mc:Choice>
                  <mc:Fallback>
                    <p:oleObj name="" r:id="rId12" imgW="165100" imgH="165100" progId="Equation.3">
                      <p:embed/>
                      <p:pic>
                        <p:nvPicPr>
                          <p:cNvPr id="0" name="图片 3158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3449" y="1158"/>
                            <a:ext cx="227" cy="2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6827" name="组合 76826"/>
            <p:cNvGrpSpPr/>
            <p:nvPr/>
          </p:nvGrpSpPr>
          <p:grpSpPr>
            <a:xfrm>
              <a:off x="4694" y="2902"/>
              <a:ext cx="327" cy="599"/>
              <a:chOff x="3977" y="953"/>
              <a:chExt cx="327" cy="599"/>
            </a:xfrm>
          </p:grpSpPr>
          <p:sp>
            <p:nvSpPr>
              <p:cNvPr id="76828" name="直接连接符 76827"/>
              <p:cNvSpPr/>
              <p:nvPr>
                <p:custDataLst>
                  <p:tags r:id="rId14"/>
                </p:custDataLst>
              </p:nvPr>
            </p:nvSpPr>
            <p:spPr>
              <a:xfrm>
                <a:off x="3977" y="953"/>
                <a:ext cx="0" cy="599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headEnd type="arrow" w="med" len="med"/>
                <a:tailEnd type="arrow" w="med" len="med"/>
              </a:ln>
            </p:spPr>
          </p:sp>
          <p:graphicFrame>
            <p:nvGraphicFramePr>
              <p:cNvPr id="76829" name="对象 76828"/>
              <p:cNvGraphicFramePr/>
              <p:nvPr>
                <p:custDataLst>
                  <p:tags r:id="rId15"/>
                </p:custDataLst>
              </p:nvPr>
            </p:nvGraphicFramePr>
            <p:xfrm>
              <a:off x="4010" y="1273"/>
              <a:ext cx="294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8" name="" r:id="rId16" imgW="253365" imgH="215900" progId="Equation.3">
                      <p:embed/>
                    </p:oleObj>
                  </mc:Choice>
                  <mc:Fallback>
                    <p:oleObj name="" r:id="rId16" imgW="253365" imgH="215900" progId="Equation.3">
                      <p:embed/>
                      <p:pic>
                        <p:nvPicPr>
                          <p:cNvPr id="0" name="图片 3167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4010" y="1273"/>
                            <a:ext cx="294" cy="2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6832" name="直接连接符 76831"/>
            <p:cNvSpPr/>
            <p:nvPr>
              <p:custDataLst>
                <p:tags r:id="rId18"/>
              </p:custDataLst>
            </p:nvPr>
          </p:nvSpPr>
          <p:spPr>
            <a:xfrm>
              <a:off x="4289" y="2994"/>
              <a:ext cx="361" cy="0"/>
            </a:xfrm>
            <a:prstGeom prst="line">
              <a:avLst/>
            </a:prstGeom>
            <a:ln w="57150" cap="flat" cmpd="sng">
              <a:solidFill>
                <a:srgbClr val="993300"/>
              </a:solidFill>
              <a:prstDash val="solid"/>
              <a:headEnd type="none" w="med" len="med"/>
              <a:tailEnd type="arrow" w="med" len="med"/>
            </a:ln>
          </p:spPr>
        </p:sp>
        <p:graphicFrame>
          <p:nvGraphicFramePr>
            <p:cNvPr id="76833" name="对象 76832"/>
            <p:cNvGraphicFramePr/>
            <p:nvPr>
              <p:custDataLst>
                <p:tags r:id="rId19"/>
              </p:custDataLst>
            </p:nvPr>
          </p:nvGraphicFramePr>
          <p:xfrm>
            <a:off x="4303" y="3033"/>
            <a:ext cx="147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20" imgW="127000" imgH="164465" progId="Equation.3">
                    <p:embed/>
                  </p:oleObj>
                </mc:Choice>
                <mc:Fallback>
                  <p:oleObj name="" r:id="rId20" imgW="127000" imgH="164465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303" y="3033"/>
                          <a:ext cx="147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6834" name="组合 76833"/>
            <p:cNvGrpSpPr/>
            <p:nvPr/>
          </p:nvGrpSpPr>
          <p:grpSpPr>
            <a:xfrm>
              <a:off x="4749" y="2977"/>
              <a:ext cx="210" cy="227"/>
              <a:chOff x="4392" y="1013"/>
              <a:chExt cx="210" cy="227"/>
            </a:xfrm>
          </p:grpSpPr>
          <p:sp>
            <p:nvSpPr>
              <p:cNvPr id="76835" name="椭圆 76834"/>
              <p:cNvSpPr/>
              <p:nvPr>
                <p:custDataLst>
                  <p:tags r:id="rId22"/>
                </p:custDataLst>
              </p:nvPr>
            </p:nvSpPr>
            <p:spPr>
              <a:xfrm>
                <a:off x="4392" y="1151"/>
                <a:ext cx="35" cy="34"/>
              </a:xfrm>
              <a:prstGeom prst="ellipse">
                <a:avLst/>
              </a:prstGeom>
              <a:solidFill>
                <a:srgbClr val="000000"/>
              </a:solidFill>
              <a:ln w="31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76836" name="对象 76835"/>
              <p:cNvGraphicFramePr/>
              <p:nvPr>
                <p:custDataLst>
                  <p:tags r:id="rId23"/>
                </p:custDataLst>
              </p:nvPr>
            </p:nvGraphicFramePr>
            <p:xfrm>
              <a:off x="4427" y="1013"/>
              <a:ext cx="175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8" name="" r:id="rId24" imgW="127000" imgH="164465" progId="Equation.3">
                      <p:embed/>
                    </p:oleObj>
                  </mc:Choice>
                  <mc:Fallback>
                    <p:oleObj name="" r:id="rId24" imgW="127000" imgH="164465" progId="Equation.3">
                      <p:embed/>
                      <p:pic>
                        <p:nvPicPr>
                          <p:cNvPr id="0" name="图片 3157"/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4427" y="1013"/>
                            <a:ext cx="175" cy="2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6837" name="组合 76836"/>
            <p:cNvGrpSpPr/>
            <p:nvPr/>
          </p:nvGrpSpPr>
          <p:grpSpPr>
            <a:xfrm>
              <a:off x="3910" y="2583"/>
              <a:ext cx="1418" cy="1257"/>
              <a:chOff x="3534" y="644"/>
              <a:chExt cx="1418" cy="1257"/>
            </a:xfrm>
          </p:grpSpPr>
          <p:grpSp>
            <p:nvGrpSpPr>
              <p:cNvPr id="76838" name="组合 76837"/>
              <p:cNvGrpSpPr/>
              <p:nvPr/>
            </p:nvGrpSpPr>
            <p:grpSpPr>
              <a:xfrm>
                <a:off x="3534" y="647"/>
                <a:ext cx="1415" cy="1254"/>
                <a:chOff x="3534" y="647"/>
                <a:chExt cx="1415" cy="1254"/>
              </a:xfrm>
            </p:grpSpPr>
            <p:grpSp>
              <p:nvGrpSpPr>
                <p:cNvPr id="76839" name="组合 76838"/>
                <p:cNvGrpSpPr/>
                <p:nvPr/>
              </p:nvGrpSpPr>
              <p:grpSpPr>
                <a:xfrm>
                  <a:off x="3534" y="647"/>
                  <a:ext cx="1415" cy="1217"/>
                  <a:chOff x="7584" y="9585"/>
                  <a:chExt cx="2358" cy="2030"/>
                </a:xfrm>
              </p:grpSpPr>
              <p:sp>
                <p:nvSpPr>
                  <p:cNvPr id="76840" name="直接连接符 76839"/>
                  <p:cNvSpPr/>
                  <p:nvPr>
                    <p:custDataLst>
                      <p:tags r:id="rId26"/>
                    </p:custDataLst>
                  </p:nvPr>
                </p:nvSpPr>
                <p:spPr>
                  <a:xfrm>
                    <a:off x="8097" y="9695"/>
                    <a:ext cx="0" cy="140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arrow" w="med" len="med"/>
                    <a:tailEnd type="none" w="med" len="med"/>
                  </a:ln>
                </p:spPr>
              </p:sp>
              <p:sp>
                <p:nvSpPr>
                  <p:cNvPr id="76841" name="直接连接符 76840"/>
                  <p:cNvSpPr/>
                  <p:nvPr>
                    <p:custDataLst>
                      <p:tags r:id="rId27"/>
                    </p:custDataLst>
                  </p:nvPr>
                </p:nvSpPr>
                <p:spPr>
                  <a:xfrm>
                    <a:off x="8100" y="11100"/>
                    <a:ext cx="1818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arrow" w="med" len="med"/>
                  </a:ln>
                </p:spPr>
              </p:sp>
              <p:sp>
                <p:nvSpPr>
                  <p:cNvPr id="76842" name="直接连接符 76841"/>
                  <p:cNvSpPr/>
                  <p:nvPr>
                    <p:custDataLst>
                      <p:tags r:id="rId28"/>
                    </p:custDataLst>
                  </p:nvPr>
                </p:nvSpPr>
                <p:spPr>
                  <a:xfrm>
                    <a:off x="8118" y="10115"/>
                    <a:ext cx="1308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43" name="直接连接符 76842"/>
                  <p:cNvSpPr/>
                  <p:nvPr>
                    <p:custDataLst>
                      <p:tags r:id="rId29"/>
                    </p:custDataLst>
                  </p:nvPr>
                </p:nvSpPr>
                <p:spPr>
                  <a:xfrm>
                    <a:off x="9420" y="10115"/>
                    <a:ext cx="0" cy="100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44" name="直接连接符 76843"/>
                  <p:cNvSpPr/>
                  <p:nvPr>
                    <p:custDataLst>
                      <p:tags r:id="rId30"/>
                    </p:custDataLst>
                  </p:nvPr>
                </p:nvSpPr>
                <p:spPr>
                  <a:xfrm flipH="1">
                    <a:off x="7584" y="11110"/>
                    <a:ext cx="505" cy="50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arrow" w="med" len="med"/>
                  </a:ln>
                </p:spPr>
              </p:sp>
              <p:sp>
                <p:nvSpPr>
                  <p:cNvPr id="76845" name="直接连接符 76844"/>
                  <p:cNvSpPr/>
                  <p:nvPr>
                    <p:custDataLst>
                      <p:tags r:id="rId31"/>
                    </p:custDataLst>
                  </p:nvPr>
                </p:nvSpPr>
                <p:spPr>
                  <a:xfrm flipH="1">
                    <a:off x="9437" y="9600"/>
                    <a:ext cx="505" cy="50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46" name="直接连接符 76845"/>
                  <p:cNvSpPr/>
                  <p:nvPr>
                    <p:custDataLst>
                      <p:tags r:id="rId32"/>
                    </p:custDataLst>
                  </p:nvPr>
                </p:nvSpPr>
                <p:spPr>
                  <a:xfrm>
                    <a:off x="9942" y="9605"/>
                    <a:ext cx="0" cy="100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47" name="直接连接符 76846"/>
                  <p:cNvSpPr/>
                  <p:nvPr>
                    <p:custDataLst>
                      <p:tags r:id="rId33"/>
                    </p:custDataLst>
                  </p:nvPr>
                </p:nvSpPr>
                <p:spPr>
                  <a:xfrm flipH="1">
                    <a:off x="8120" y="9600"/>
                    <a:ext cx="505" cy="50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48" name="直接连接符 76847"/>
                  <p:cNvSpPr/>
                  <p:nvPr>
                    <p:custDataLst>
                      <p:tags r:id="rId34"/>
                    </p:custDataLst>
                  </p:nvPr>
                </p:nvSpPr>
                <p:spPr>
                  <a:xfrm>
                    <a:off x="8622" y="9595"/>
                    <a:ext cx="1308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49" name="直接连接符 76848"/>
                  <p:cNvSpPr/>
                  <p:nvPr>
                    <p:custDataLst>
                      <p:tags r:id="rId35"/>
                    </p:custDataLst>
                  </p:nvPr>
                </p:nvSpPr>
                <p:spPr>
                  <a:xfrm>
                    <a:off x="8643" y="9585"/>
                    <a:ext cx="0" cy="100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50" name="直接连接符 76849"/>
                  <p:cNvSpPr/>
                  <p:nvPr>
                    <p:custDataLst>
                      <p:tags r:id="rId36"/>
                    </p:custDataLst>
                  </p:nvPr>
                </p:nvSpPr>
                <p:spPr>
                  <a:xfrm>
                    <a:off x="8631" y="10595"/>
                    <a:ext cx="1308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51" name="直接连接符 76850"/>
                  <p:cNvSpPr/>
                  <p:nvPr>
                    <p:custDataLst>
                      <p:tags r:id="rId37"/>
                    </p:custDataLst>
                  </p:nvPr>
                </p:nvSpPr>
                <p:spPr>
                  <a:xfrm flipH="1">
                    <a:off x="9428" y="10600"/>
                    <a:ext cx="505" cy="50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52" name="直接连接符 76851"/>
                  <p:cNvSpPr/>
                  <p:nvPr>
                    <p:custDataLst>
                      <p:tags r:id="rId38"/>
                    </p:custDataLst>
                  </p:nvPr>
                </p:nvSpPr>
                <p:spPr>
                  <a:xfrm flipH="1">
                    <a:off x="8069" y="10215"/>
                    <a:ext cx="913" cy="913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</p:grpSp>
            <p:graphicFrame>
              <p:nvGraphicFramePr>
                <p:cNvPr id="76853" name="对象 76852"/>
                <p:cNvGraphicFramePr/>
                <p:nvPr>
                  <p:custDataLst>
                    <p:tags r:id="rId39"/>
                  </p:custDataLst>
                </p:nvPr>
              </p:nvGraphicFramePr>
              <p:xfrm>
                <a:off x="3645" y="1709"/>
                <a:ext cx="192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2" name="" r:id="rId40" imgW="139700" imgH="139700" progId="Equation.3">
                        <p:embed/>
                      </p:oleObj>
                    </mc:Choice>
                    <mc:Fallback>
                      <p:oleObj name="" r:id="rId40" imgW="139700" imgH="139700" progId="Equation.3">
                        <p:embed/>
                        <p:pic>
                          <p:nvPicPr>
                            <p:cNvPr id="0" name="图片 3161"/>
                            <p:cNvPicPr/>
                            <p:nvPr/>
                          </p:nvPicPr>
                          <p:blipFill>
                            <a:blip r:embed="rId4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45" y="1709"/>
                              <a:ext cx="192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6854" name="对象 76853"/>
                <p:cNvGraphicFramePr/>
                <p:nvPr>
                  <p:custDataLst>
                    <p:tags r:id="rId42"/>
                  </p:custDataLst>
                </p:nvPr>
              </p:nvGraphicFramePr>
              <p:xfrm>
                <a:off x="4755" y="1604"/>
                <a:ext cx="192" cy="2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0" name="" r:id="rId43" imgW="139700" imgH="165100" progId="Equation.3">
                        <p:embed/>
                      </p:oleObj>
                    </mc:Choice>
                    <mc:Fallback>
                      <p:oleObj name="" r:id="rId43" imgW="139700" imgH="165100" progId="Equation.3">
                        <p:embed/>
                        <p:pic>
                          <p:nvPicPr>
                            <p:cNvPr id="0" name="图片 3159"/>
                            <p:cNvPicPr/>
                            <p:nvPr/>
                          </p:nvPicPr>
                          <p:blipFill>
                            <a:blip r:embed="rId4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55" y="1604"/>
                              <a:ext cx="192" cy="22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6855" name="对象 76854"/>
                <p:cNvGraphicFramePr/>
                <p:nvPr>
                  <p:custDataLst>
                    <p:tags r:id="rId45"/>
                  </p:custDataLst>
                </p:nvPr>
              </p:nvGraphicFramePr>
              <p:xfrm>
                <a:off x="3640" y="683"/>
                <a:ext cx="157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3" name="" r:id="rId46" imgW="114300" imgH="139700" progId="Equation.3">
                        <p:embed/>
                      </p:oleObj>
                    </mc:Choice>
                    <mc:Fallback>
                      <p:oleObj name="" r:id="rId46" imgW="114300" imgH="139700" progId="Equation.3">
                        <p:embed/>
                        <p:pic>
                          <p:nvPicPr>
                            <p:cNvPr id="0" name="图片 3162"/>
                            <p:cNvPicPr/>
                            <p:nvPr/>
                          </p:nvPicPr>
                          <p:blipFill>
                            <a:blip r:embed="rId4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40" y="683"/>
                              <a:ext cx="157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6856" name="对象 76855"/>
                <p:cNvGraphicFramePr/>
                <p:nvPr>
                  <p:custDataLst>
                    <p:tags r:id="rId48"/>
                  </p:custDataLst>
                </p:nvPr>
              </p:nvGraphicFramePr>
              <p:xfrm>
                <a:off x="3614" y="1421"/>
                <a:ext cx="227" cy="2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4" name="" r:id="rId49" imgW="165100" imgH="177800" progId="Equation.3">
                        <p:embed/>
                      </p:oleObj>
                    </mc:Choice>
                    <mc:Fallback>
                      <p:oleObj name="" r:id="rId49" imgW="165100" imgH="177800" progId="Equation.3">
                        <p:embed/>
                        <p:pic>
                          <p:nvPicPr>
                            <p:cNvPr id="0" name="图片 3163"/>
                            <p:cNvPicPr/>
                            <p:nvPr/>
                          </p:nvPicPr>
                          <p:blipFill>
                            <a:blip r:embed="rId5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14" y="1421"/>
                              <a:ext cx="227" cy="24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76857" name="对象 76856"/>
              <p:cNvGraphicFramePr/>
              <p:nvPr>
                <p:custDataLst>
                  <p:tags r:id="rId51"/>
                </p:custDataLst>
              </p:nvPr>
            </p:nvGraphicFramePr>
            <p:xfrm>
              <a:off x="4625" y="644"/>
              <a:ext cx="175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5" name="" r:id="rId52" imgW="127000" imgH="177165" progId="Equation.3">
                      <p:embed/>
                    </p:oleObj>
                  </mc:Choice>
                  <mc:Fallback>
                    <p:oleObj name="" r:id="rId52" imgW="127000" imgH="177165" progId="Equation.3">
                      <p:embed/>
                      <p:pic>
                        <p:nvPicPr>
                          <p:cNvPr id="0" name="图片 3164"/>
                          <p:cNvPicPr/>
                          <p:nvPr/>
                        </p:nvPicPr>
                        <p:blipFill>
                          <a:blip r:embed="rId53"/>
                          <a:stretch>
                            <a:fillRect/>
                          </a:stretch>
                        </p:blipFill>
                        <p:spPr>
                          <a:xfrm>
                            <a:off x="4625" y="644"/>
                            <a:ext cx="175" cy="2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6858" name="对象 76857"/>
              <p:cNvGraphicFramePr/>
              <p:nvPr>
                <p:custDataLst>
                  <p:tags r:id="rId54"/>
                </p:custDataLst>
              </p:nvPr>
            </p:nvGraphicFramePr>
            <p:xfrm>
              <a:off x="4777" y="895"/>
              <a:ext cx="175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6" name="" r:id="rId55" imgW="127000" imgH="177165" progId="Equation.3">
                      <p:embed/>
                    </p:oleObj>
                  </mc:Choice>
                  <mc:Fallback>
                    <p:oleObj name="" r:id="rId55" imgW="127000" imgH="177165" progId="Equation.3">
                      <p:embed/>
                      <p:pic>
                        <p:nvPicPr>
                          <p:cNvPr id="0" name="图片 3165"/>
                          <p:cNvPicPr/>
                          <p:nvPr/>
                        </p:nvPicPr>
                        <p:blipFill>
                          <a:blip r:embed="rId56"/>
                          <a:stretch>
                            <a:fillRect/>
                          </a:stretch>
                        </p:blipFill>
                        <p:spPr>
                          <a:xfrm>
                            <a:off x="4777" y="895"/>
                            <a:ext cx="175" cy="2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7" name="文本框 26"/>
          <p:cNvSpPr txBox="1"/>
          <p:nvPr/>
        </p:nvSpPr>
        <p:spPr>
          <a:xfrm>
            <a:off x="309245" y="3125470"/>
            <a:ext cx="40811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 i="1" dirty="0" smtClean="0">
                <a:solidFill>
                  <a:srgbClr val="FF0000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U</a:t>
            </a:r>
            <a:r>
              <a:rPr lang="en-US" altLang="zh-CN" sz="2400" b="1" i="1" baseline="-25000" dirty="0" smtClean="0">
                <a:solidFill>
                  <a:srgbClr val="FF0000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t</a:t>
            </a:r>
            <a:r>
              <a:rPr lang="zh-CN" altLang="en-US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cs typeface="Arial" panose="020B0604020202020204" pitchFamily="34" charset="0"/>
                <a:sym typeface="+mn-ea"/>
              </a:rPr>
              <a:t>→与</a:t>
            </a:r>
            <a:r>
              <a:rPr lang="en-US" altLang="zh-CN" sz="24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cs typeface="Arial" panose="020B0604020202020204" pitchFamily="34" charset="0"/>
                <a:sym typeface="+mn-ea"/>
              </a:rPr>
              <a:t>I</a:t>
            </a:r>
            <a:r>
              <a:rPr lang="zh-CN" altLang="en-US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sz="24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cs typeface="Arial" panose="020B0604020202020204" pitchFamily="34" charset="0"/>
                <a:sym typeface="+mn-ea"/>
              </a:rPr>
              <a:t>B</a:t>
            </a:r>
            <a:r>
              <a:rPr lang="zh-CN" altLang="en-US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cs typeface="Arial" panose="020B0604020202020204" pitchFamily="34" charset="0"/>
                <a:sym typeface="+mn-ea"/>
              </a:rPr>
              <a:t>的方向均有关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309245" y="520700"/>
            <a:ext cx="554228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30000"/>
              </a:lnSpc>
            </a:pP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2. </a:t>
            </a:r>
            <a:r>
              <a:rPr lang="zh-CN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能斯脱效应</a:t>
            </a:r>
            <a:r>
              <a:rPr lang="zh-CN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    </a:t>
            </a:r>
            <a:endParaRPr lang="zh-CN" altLang="zh-CN" sz="28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02895" y="1174115"/>
            <a:ext cx="853757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        由于两个电流引线焊接点处的电阻不同，通电后则发热程度不同，在两端点间形成温度差，从而产生热扩散电流。在磁场的作用下，沿霍尔元件的宽度方向，同样形成一个电压</a:t>
            </a:r>
            <a:r>
              <a:rPr lang="en-US" altLang="zh-CN" sz="2400" b="1" i="1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U</a:t>
            </a:r>
            <a:r>
              <a:rPr lang="en-US" altLang="zh-CN" sz="2400" b="1" i="1" baseline="-250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p</a:t>
            </a: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。这一效应称</a:t>
            </a:r>
            <a:endParaRPr lang="en-US" altLang="zh-CN" sz="28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能斯脱效应。</a:t>
            </a:r>
            <a:endParaRPr lang="en-US" altLang="zh-CN" sz="28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  <p:grpSp>
        <p:nvGrpSpPr>
          <p:cNvPr id="76859" name="组合 76858"/>
          <p:cNvGrpSpPr/>
          <p:nvPr/>
        </p:nvGrpSpPr>
        <p:grpSpPr>
          <a:xfrm>
            <a:off x="6357620" y="2638108"/>
            <a:ext cx="2335213" cy="1995487"/>
            <a:chOff x="3857" y="2583"/>
            <a:chExt cx="1471" cy="1257"/>
          </a:xfrm>
        </p:grpSpPr>
        <p:grpSp>
          <p:nvGrpSpPr>
            <p:cNvPr id="76809" name="组合 76808"/>
            <p:cNvGrpSpPr/>
            <p:nvPr/>
          </p:nvGrpSpPr>
          <p:grpSpPr>
            <a:xfrm>
              <a:off x="4352" y="2739"/>
              <a:ext cx="612" cy="827"/>
              <a:chOff x="3977" y="812"/>
              <a:chExt cx="612" cy="827"/>
            </a:xfrm>
          </p:grpSpPr>
          <p:grpSp>
            <p:nvGrpSpPr>
              <p:cNvPr id="76810" name="组合 76809"/>
              <p:cNvGrpSpPr/>
              <p:nvPr/>
            </p:nvGrpSpPr>
            <p:grpSpPr>
              <a:xfrm>
                <a:off x="3987" y="812"/>
                <a:ext cx="602" cy="153"/>
                <a:chOff x="3987" y="812"/>
                <a:chExt cx="602" cy="153"/>
              </a:xfrm>
            </p:grpSpPr>
            <p:grpSp>
              <p:nvGrpSpPr>
                <p:cNvPr id="76811" name="组合 76810"/>
                <p:cNvGrpSpPr/>
                <p:nvPr/>
              </p:nvGrpSpPr>
              <p:grpSpPr>
                <a:xfrm>
                  <a:off x="3987" y="818"/>
                  <a:ext cx="146" cy="147"/>
                  <a:chOff x="8637" y="11721"/>
                  <a:chExt cx="243" cy="243"/>
                </a:xfrm>
              </p:grpSpPr>
              <p:sp>
                <p:nvSpPr>
                  <p:cNvPr id="76812" name="直接连接符 76811"/>
                  <p:cNvSpPr/>
                  <p:nvPr>
                    <p:custDataLst>
                      <p:tags r:id="rId3"/>
                    </p:custDataLst>
                  </p:nvPr>
                </p:nvSpPr>
                <p:spPr>
                  <a:xfrm flipV="1">
                    <a:off x="8637" y="11835"/>
                    <a:ext cx="243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13" name="直接连接符 76812"/>
                  <p:cNvSpPr/>
                  <p:nvPr>
                    <p:custDataLst>
                      <p:tags r:id="rId4"/>
                    </p:custDataLst>
                  </p:nvPr>
                </p:nvSpPr>
                <p:spPr>
                  <a:xfrm rot="5400000" flipV="1">
                    <a:off x="8640" y="11840"/>
                    <a:ext cx="243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6814" name="组合 76813"/>
                <p:cNvGrpSpPr/>
                <p:nvPr/>
              </p:nvGrpSpPr>
              <p:grpSpPr>
                <a:xfrm>
                  <a:off x="4218" y="812"/>
                  <a:ext cx="146" cy="145"/>
                  <a:chOff x="8637" y="11721"/>
                  <a:chExt cx="243" cy="243"/>
                </a:xfrm>
              </p:grpSpPr>
              <p:sp>
                <p:nvSpPr>
                  <p:cNvPr id="76815" name="直接连接符 76814"/>
                  <p:cNvSpPr/>
                  <p:nvPr>
                    <p:custDataLst>
                      <p:tags r:id="rId5"/>
                    </p:custDataLst>
                  </p:nvPr>
                </p:nvSpPr>
                <p:spPr>
                  <a:xfrm flipV="1">
                    <a:off x="8637" y="11835"/>
                    <a:ext cx="243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16" name="直接连接符 76815"/>
                  <p:cNvSpPr/>
                  <p:nvPr>
                    <p:custDataLst>
                      <p:tags r:id="rId6"/>
                    </p:custDataLst>
                  </p:nvPr>
                </p:nvSpPr>
                <p:spPr>
                  <a:xfrm rot="5400000" flipV="1">
                    <a:off x="8640" y="11840"/>
                    <a:ext cx="243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6817" name="组合 76816"/>
                <p:cNvGrpSpPr/>
                <p:nvPr/>
              </p:nvGrpSpPr>
              <p:grpSpPr>
                <a:xfrm>
                  <a:off x="4443" y="812"/>
                  <a:ext cx="146" cy="145"/>
                  <a:chOff x="8637" y="11721"/>
                  <a:chExt cx="243" cy="243"/>
                </a:xfrm>
              </p:grpSpPr>
              <p:sp>
                <p:nvSpPr>
                  <p:cNvPr id="76818" name="直接连接符 76817"/>
                  <p:cNvSpPr/>
                  <p:nvPr>
                    <p:custDataLst>
                      <p:tags r:id="rId7"/>
                    </p:custDataLst>
                  </p:nvPr>
                </p:nvSpPr>
                <p:spPr>
                  <a:xfrm flipV="1">
                    <a:off x="8637" y="11835"/>
                    <a:ext cx="243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19" name="直接连接符 76818"/>
                  <p:cNvSpPr/>
                  <p:nvPr>
                    <p:custDataLst>
                      <p:tags r:id="rId8"/>
                    </p:custDataLst>
                  </p:nvPr>
                </p:nvSpPr>
                <p:spPr>
                  <a:xfrm rot="5400000" flipV="1">
                    <a:off x="8640" y="11840"/>
                    <a:ext cx="243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grpSp>
            <p:nvGrpSpPr>
              <p:cNvPr id="76820" name="组合 76819"/>
              <p:cNvGrpSpPr/>
              <p:nvPr/>
            </p:nvGrpSpPr>
            <p:grpSpPr>
              <a:xfrm>
                <a:off x="3977" y="1633"/>
                <a:ext cx="603" cy="6"/>
                <a:chOff x="3977" y="1633"/>
                <a:chExt cx="603" cy="6"/>
              </a:xfrm>
            </p:grpSpPr>
            <p:sp>
              <p:nvSpPr>
                <p:cNvPr id="76821" name="直接连接符 76820"/>
                <p:cNvSpPr/>
                <p:nvPr>
                  <p:custDataLst>
                    <p:tags r:id="rId9"/>
                  </p:custDataLst>
                </p:nvPr>
              </p:nvSpPr>
              <p:spPr>
                <a:xfrm flipV="1">
                  <a:off x="4434" y="1633"/>
                  <a:ext cx="146" cy="3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6822" name="直接连接符 76821"/>
                <p:cNvSpPr/>
                <p:nvPr>
                  <p:custDataLst>
                    <p:tags r:id="rId10"/>
                  </p:custDataLst>
                </p:nvPr>
              </p:nvSpPr>
              <p:spPr>
                <a:xfrm flipV="1">
                  <a:off x="4193" y="1636"/>
                  <a:ext cx="145" cy="3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6823" name="直接连接符 76822"/>
                <p:cNvSpPr/>
                <p:nvPr>
                  <p:custDataLst>
                    <p:tags r:id="rId11"/>
                  </p:custDataLst>
                </p:nvPr>
              </p:nvSpPr>
              <p:spPr>
                <a:xfrm flipV="1">
                  <a:off x="3977" y="1636"/>
                  <a:ext cx="145" cy="3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6824" name="组合 76823"/>
            <p:cNvGrpSpPr/>
            <p:nvPr/>
          </p:nvGrpSpPr>
          <p:grpSpPr>
            <a:xfrm>
              <a:off x="3857" y="3090"/>
              <a:ext cx="330" cy="301"/>
              <a:chOff x="3449" y="1158"/>
              <a:chExt cx="330" cy="301"/>
            </a:xfrm>
          </p:grpSpPr>
          <p:sp>
            <p:nvSpPr>
              <p:cNvPr id="76825" name="直接连接符 76824"/>
              <p:cNvSpPr/>
              <p:nvPr>
                <p:custDataLst>
                  <p:tags r:id="rId12"/>
                </p:custDataLst>
              </p:nvPr>
            </p:nvSpPr>
            <p:spPr>
              <a:xfrm flipV="1">
                <a:off x="3534" y="1214"/>
                <a:ext cx="245" cy="245"/>
              </a:xfrm>
              <a:prstGeom prst="line">
                <a:avLst/>
              </a:prstGeom>
              <a:ln w="57150" cap="flat" cmpd="sng">
                <a:solidFill>
                  <a:srgbClr val="008000"/>
                </a:solidFill>
                <a:prstDash val="solid"/>
                <a:headEnd type="none" w="med" len="med"/>
                <a:tailEnd type="arrow" w="med" len="med"/>
              </a:ln>
            </p:spPr>
          </p:sp>
          <p:graphicFrame>
            <p:nvGraphicFramePr>
              <p:cNvPr id="76826" name="对象 76825"/>
              <p:cNvGraphicFramePr/>
              <p:nvPr>
                <p:custDataLst>
                  <p:tags r:id="rId13"/>
                </p:custDataLst>
              </p:nvPr>
            </p:nvGraphicFramePr>
            <p:xfrm>
              <a:off x="3449" y="1158"/>
              <a:ext cx="22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9" name="" r:id="rId14" imgW="165100" imgH="165100" progId="Equation.3">
                      <p:embed/>
                    </p:oleObj>
                  </mc:Choice>
                  <mc:Fallback>
                    <p:oleObj name="" r:id="rId14" imgW="165100" imgH="165100" progId="Equation.3">
                      <p:embed/>
                      <p:pic>
                        <p:nvPicPr>
                          <p:cNvPr id="0" name="图片 3158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3449" y="1158"/>
                            <a:ext cx="227" cy="2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6827" name="组合 76826"/>
            <p:cNvGrpSpPr/>
            <p:nvPr/>
          </p:nvGrpSpPr>
          <p:grpSpPr>
            <a:xfrm>
              <a:off x="4694" y="2902"/>
              <a:ext cx="327" cy="599"/>
              <a:chOff x="3977" y="953"/>
              <a:chExt cx="327" cy="599"/>
            </a:xfrm>
          </p:grpSpPr>
          <p:sp>
            <p:nvSpPr>
              <p:cNvPr id="76828" name="直接连接符 76827"/>
              <p:cNvSpPr/>
              <p:nvPr>
                <p:custDataLst>
                  <p:tags r:id="rId16"/>
                </p:custDataLst>
              </p:nvPr>
            </p:nvSpPr>
            <p:spPr>
              <a:xfrm>
                <a:off x="3977" y="953"/>
                <a:ext cx="0" cy="599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headEnd type="arrow" w="med" len="med"/>
                <a:tailEnd type="arrow" w="med" len="med"/>
              </a:ln>
            </p:spPr>
          </p:sp>
          <p:graphicFrame>
            <p:nvGraphicFramePr>
              <p:cNvPr id="76829" name="对象 76828"/>
              <p:cNvGraphicFramePr/>
              <p:nvPr>
                <p:custDataLst>
                  <p:tags r:id="rId17"/>
                </p:custDataLst>
              </p:nvPr>
            </p:nvGraphicFramePr>
            <p:xfrm>
              <a:off x="4010" y="1273"/>
              <a:ext cx="294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8" name="" r:id="rId18" imgW="253365" imgH="215900" progId="Equation.3">
                      <p:embed/>
                    </p:oleObj>
                  </mc:Choice>
                  <mc:Fallback>
                    <p:oleObj name="" r:id="rId18" imgW="253365" imgH="215900" progId="Equation.3">
                      <p:embed/>
                      <p:pic>
                        <p:nvPicPr>
                          <p:cNvPr id="0" name="图片 3167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4010" y="1273"/>
                            <a:ext cx="294" cy="2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6832" name="直接连接符 76831"/>
            <p:cNvSpPr/>
            <p:nvPr>
              <p:custDataLst>
                <p:tags r:id="rId20"/>
              </p:custDataLst>
            </p:nvPr>
          </p:nvSpPr>
          <p:spPr>
            <a:xfrm>
              <a:off x="4289" y="2994"/>
              <a:ext cx="361" cy="0"/>
            </a:xfrm>
            <a:prstGeom prst="line">
              <a:avLst/>
            </a:prstGeom>
            <a:ln w="57150" cap="flat" cmpd="sng">
              <a:solidFill>
                <a:srgbClr val="993300"/>
              </a:solidFill>
              <a:prstDash val="solid"/>
              <a:headEnd type="none" w="med" len="med"/>
              <a:tailEnd type="arrow" w="med" len="med"/>
            </a:ln>
          </p:spPr>
        </p:sp>
        <p:graphicFrame>
          <p:nvGraphicFramePr>
            <p:cNvPr id="76833" name="对象 76832"/>
            <p:cNvGraphicFramePr/>
            <p:nvPr>
              <p:custDataLst>
                <p:tags r:id="rId21"/>
              </p:custDataLst>
            </p:nvPr>
          </p:nvGraphicFramePr>
          <p:xfrm>
            <a:off x="4303" y="3033"/>
            <a:ext cx="147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22" imgW="127000" imgH="164465" progId="Equation.3">
                    <p:embed/>
                  </p:oleObj>
                </mc:Choice>
                <mc:Fallback>
                  <p:oleObj name="" r:id="rId22" imgW="127000" imgH="164465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303" y="3033"/>
                          <a:ext cx="147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6834" name="组合 76833"/>
            <p:cNvGrpSpPr/>
            <p:nvPr/>
          </p:nvGrpSpPr>
          <p:grpSpPr>
            <a:xfrm>
              <a:off x="4749" y="2977"/>
              <a:ext cx="210" cy="227"/>
              <a:chOff x="4392" y="1013"/>
              <a:chExt cx="210" cy="227"/>
            </a:xfrm>
          </p:grpSpPr>
          <p:sp>
            <p:nvSpPr>
              <p:cNvPr id="76835" name="椭圆 76834"/>
              <p:cNvSpPr/>
              <p:nvPr>
                <p:custDataLst>
                  <p:tags r:id="rId24"/>
                </p:custDataLst>
              </p:nvPr>
            </p:nvSpPr>
            <p:spPr>
              <a:xfrm>
                <a:off x="4392" y="1151"/>
                <a:ext cx="35" cy="34"/>
              </a:xfrm>
              <a:prstGeom prst="ellipse">
                <a:avLst/>
              </a:prstGeom>
              <a:solidFill>
                <a:srgbClr val="000000"/>
              </a:solidFill>
              <a:ln w="31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76836" name="对象 76835"/>
              <p:cNvGraphicFramePr/>
              <p:nvPr>
                <p:custDataLst>
                  <p:tags r:id="rId25"/>
                </p:custDataLst>
              </p:nvPr>
            </p:nvGraphicFramePr>
            <p:xfrm>
              <a:off x="4427" y="1013"/>
              <a:ext cx="175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8" name="" r:id="rId26" imgW="127000" imgH="164465" progId="Equation.3">
                      <p:embed/>
                    </p:oleObj>
                  </mc:Choice>
                  <mc:Fallback>
                    <p:oleObj name="" r:id="rId26" imgW="127000" imgH="164465" progId="Equation.3">
                      <p:embed/>
                      <p:pic>
                        <p:nvPicPr>
                          <p:cNvPr id="0" name="图片 3157"/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4427" y="1013"/>
                            <a:ext cx="175" cy="2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6837" name="组合 76836"/>
            <p:cNvGrpSpPr/>
            <p:nvPr/>
          </p:nvGrpSpPr>
          <p:grpSpPr>
            <a:xfrm>
              <a:off x="3910" y="2583"/>
              <a:ext cx="1418" cy="1257"/>
              <a:chOff x="3534" y="644"/>
              <a:chExt cx="1418" cy="1257"/>
            </a:xfrm>
          </p:grpSpPr>
          <p:grpSp>
            <p:nvGrpSpPr>
              <p:cNvPr id="76838" name="组合 76837"/>
              <p:cNvGrpSpPr/>
              <p:nvPr/>
            </p:nvGrpSpPr>
            <p:grpSpPr>
              <a:xfrm>
                <a:off x="3534" y="647"/>
                <a:ext cx="1415" cy="1254"/>
                <a:chOff x="3534" y="647"/>
                <a:chExt cx="1415" cy="1254"/>
              </a:xfrm>
            </p:grpSpPr>
            <p:grpSp>
              <p:nvGrpSpPr>
                <p:cNvPr id="76839" name="组合 76838"/>
                <p:cNvGrpSpPr/>
                <p:nvPr/>
              </p:nvGrpSpPr>
              <p:grpSpPr>
                <a:xfrm>
                  <a:off x="3534" y="647"/>
                  <a:ext cx="1415" cy="1217"/>
                  <a:chOff x="7584" y="9585"/>
                  <a:chExt cx="2358" cy="2030"/>
                </a:xfrm>
              </p:grpSpPr>
              <p:sp>
                <p:nvSpPr>
                  <p:cNvPr id="76840" name="直接连接符 76839"/>
                  <p:cNvSpPr/>
                  <p:nvPr>
                    <p:custDataLst>
                      <p:tags r:id="rId28"/>
                    </p:custDataLst>
                  </p:nvPr>
                </p:nvSpPr>
                <p:spPr>
                  <a:xfrm>
                    <a:off x="8097" y="9695"/>
                    <a:ext cx="0" cy="140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arrow" w="med" len="med"/>
                    <a:tailEnd type="none" w="med" len="med"/>
                  </a:ln>
                </p:spPr>
              </p:sp>
              <p:sp>
                <p:nvSpPr>
                  <p:cNvPr id="76841" name="直接连接符 76840"/>
                  <p:cNvSpPr/>
                  <p:nvPr>
                    <p:custDataLst>
                      <p:tags r:id="rId29"/>
                    </p:custDataLst>
                  </p:nvPr>
                </p:nvSpPr>
                <p:spPr>
                  <a:xfrm>
                    <a:off x="8100" y="11100"/>
                    <a:ext cx="1818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arrow" w="med" len="med"/>
                  </a:ln>
                </p:spPr>
              </p:sp>
              <p:sp>
                <p:nvSpPr>
                  <p:cNvPr id="76842" name="直接连接符 76841"/>
                  <p:cNvSpPr/>
                  <p:nvPr>
                    <p:custDataLst>
                      <p:tags r:id="rId30"/>
                    </p:custDataLst>
                  </p:nvPr>
                </p:nvSpPr>
                <p:spPr>
                  <a:xfrm>
                    <a:off x="8118" y="10115"/>
                    <a:ext cx="1308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43" name="直接连接符 76842"/>
                  <p:cNvSpPr/>
                  <p:nvPr>
                    <p:custDataLst>
                      <p:tags r:id="rId31"/>
                    </p:custDataLst>
                  </p:nvPr>
                </p:nvSpPr>
                <p:spPr>
                  <a:xfrm>
                    <a:off x="9420" y="10115"/>
                    <a:ext cx="0" cy="100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44" name="直接连接符 76843"/>
                  <p:cNvSpPr/>
                  <p:nvPr>
                    <p:custDataLst>
                      <p:tags r:id="rId32"/>
                    </p:custDataLst>
                  </p:nvPr>
                </p:nvSpPr>
                <p:spPr>
                  <a:xfrm flipH="1">
                    <a:off x="7584" y="11110"/>
                    <a:ext cx="505" cy="50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arrow" w="med" len="med"/>
                  </a:ln>
                </p:spPr>
              </p:sp>
              <p:sp>
                <p:nvSpPr>
                  <p:cNvPr id="76845" name="直接连接符 76844"/>
                  <p:cNvSpPr/>
                  <p:nvPr>
                    <p:custDataLst>
                      <p:tags r:id="rId33"/>
                    </p:custDataLst>
                  </p:nvPr>
                </p:nvSpPr>
                <p:spPr>
                  <a:xfrm flipH="1">
                    <a:off x="9437" y="9600"/>
                    <a:ext cx="505" cy="50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46" name="直接连接符 76845"/>
                  <p:cNvSpPr/>
                  <p:nvPr>
                    <p:custDataLst>
                      <p:tags r:id="rId34"/>
                    </p:custDataLst>
                  </p:nvPr>
                </p:nvSpPr>
                <p:spPr>
                  <a:xfrm>
                    <a:off x="9942" y="9605"/>
                    <a:ext cx="0" cy="100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47" name="直接连接符 76846"/>
                  <p:cNvSpPr/>
                  <p:nvPr>
                    <p:custDataLst>
                      <p:tags r:id="rId35"/>
                    </p:custDataLst>
                  </p:nvPr>
                </p:nvSpPr>
                <p:spPr>
                  <a:xfrm flipH="1">
                    <a:off x="8120" y="9600"/>
                    <a:ext cx="505" cy="50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48" name="直接连接符 76847"/>
                  <p:cNvSpPr/>
                  <p:nvPr>
                    <p:custDataLst>
                      <p:tags r:id="rId36"/>
                    </p:custDataLst>
                  </p:nvPr>
                </p:nvSpPr>
                <p:spPr>
                  <a:xfrm>
                    <a:off x="8622" y="9595"/>
                    <a:ext cx="1308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49" name="直接连接符 76848"/>
                  <p:cNvSpPr/>
                  <p:nvPr>
                    <p:custDataLst>
                      <p:tags r:id="rId37"/>
                    </p:custDataLst>
                  </p:nvPr>
                </p:nvSpPr>
                <p:spPr>
                  <a:xfrm>
                    <a:off x="8643" y="9585"/>
                    <a:ext cx="0" cy="100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50" name="直接连接符 76849"/>
                  <p:cNvSpPr/>
                  <p:nvPr>
                    <p:custDataLst>
                      <p:tags r:id="rId38"/>
                    </p:custDataLst>
                  </p:nvPr>
                </p:nvSpPr>
                <p:spPr>
                  <a:xfrm>
                    <a:off x="8631" y="10595"/>
                    <a:ext cx="1308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51" name="直接连接符 76850"/>
                  <p:cNvSpPr/>
                  <p:nvPr>
                    <p:custDataLst>
                      <p:tags r:id="rId39"/>
                    </p:custDataLst>
                  </p:nvPr>
                </p:nvSpPr>
                <p:spPr>
                  <a:xfrm flipH="1">
                    <a:off x="9428" y="10600"/>
                    <a:ext cx="505" cy="50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52" name="直接连接符 76851"/>
                  <p:cNvSpPr/>
                  <p:nvPr>
                    <p:custDataLst>
                      <p:tags r:id="rId40"/>
                    </p:custDataLst>
                  </p:nvPr>
                </p:nvSpPr>
                <p:spPr>
                  <a:xfrm flipH="1">
                    <a:off x="8069" y="10215"/>
                    <a:ext cx="913" cy="913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</p:grpSp>
            <p:graphicFrame>
              <p:nvGraphicFramePr>
                <p:cNvPr id="76853" name="对象 76852"/>
                <p:cNvGraphicFramePr/>
                <p:nvPr>
                  <p:custDataLst>
                    <p:tags r:id="rId41"/>
                  </p:custDataLst>
                </p:nvPr>
              </p:nvGraphicFramePr>
              <p:xfrm>
                <a:off x="3645" y="1709"/>
                <a:ext cx="192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2" name="" r:id="rId42" imgW="139700" imgH="139700" progId="Equation.3">
                        <p:embed/>
                      </p:oleObj>
                    </mc:Choice>
                    <mc:Fallback>
                      <p:oleObj name="" r:id="rId42" imgW="139700" imgH="139700" progId="Equation.3">
                        <p:embed/>
                        <p:pic>
                          <p:nvPicPr>
                            <p:cNvPr id="0" name="图片 3161"/>
                            <p:cNvPicPr/>
                            <p:nvPr/>
                          </p:nvPicPr>
                          <p:blipFill>
                            <a:blip r:embed="rId4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45" y="1709"/>
                              <a:ext cx="192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6854" name="对象 76853"/>
                <p:cNvGraphicFramePr/>
                <p:nvPr>
                  <p:custDataLst>
                    <p:tags r:id="rId44"/>
                  </p:custDataLst>
                </p:nvPr>
              </p:nvGraphicFramePr>
              <p:xfrm>
                <a:off x="4755" y="1604"/>
                <a:ext cx="192" cy="2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0" name="" r:id="rId45" imgW="139700" imgH="165100" progId="Equation.3">
                        <p:embed/>
                      </p:oleObj>
                    </mc:Choice>
                    <mc:Fallback>
                      <p:oleObj name="" r:id="rId45" imgW="139700" imgH="165100" progId="Equation.3">
                        <p:embed/>
                        <p:pic>
                          <p:nvPicPr>
                            <p:cNvPr id="0" name="图片 3159"/>
                            <p:cNvPicPr/>
                            <p:nvPr/>
                          </p:nvPicPr>
                          <p:blipFill>
                            <a:blip r:embed="rId4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55" y="1604"/>
                              <a:ext cx="192" cy="22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6855" name="对象 76854"/>
                <p:cNvGraphicFramePr/>
                <p:nvPr>
                  <p:custDataLst>
                    <p:tags r:id="rId47"/>
                  </p:custDataLst>
                </p:nvPr>
              </p:nvGraphicFramePr>
              <p:xfrm>
                <a:off x="3640" y="683"/>
                <a:ext cx="157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3" name="" r:id="rId48" imgW="114300" imgH="139700" progId="Equation.3">
                        <p:embed/>
                      </p:oleObj>
                    </mc:Choice>
                    <mc:Fallback>
                      <p:oleObj name="" r:id="rId48" imgW="114300" imgH="139700" progId="Equation.3">
                        <p:embed/>
                        <p:pic>
                          <p:nvPicPr>
                            <p:cNvPr id="0" name="图片 3162"/>
                            <p:cNvPicPr/>
                            <p:nvPr/>
                          </p:nvPicPr>
                          <p:blipFill>
                            <a:blip r:embed="rId4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40" y="683"/>
                              <a:ext cx="157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6856" name="对象 76855"/>
                <p:cNvGraphicFramePr/>
                <p:nvPr>
                  <p:custDataLst>
                    <p:tags r:id="rId50"/>
                  </p:custDataLst>
                </p:nvPr>
              </p:nvGraphicFramePr>
              <p:xfrm>
                <a:off x="3614" y="1421"/>
                <a:ext cx="227" cy="2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4" name="" r:id="rId51" imgW="165100" imgH="177800" progId="Equation.3">
                        <p:embed/>
                      </p:oleObj>
                    </mc:Choice>
                    <mc:Fallback>
                      <p:oleObj name="" r:id="rId51" imgW="165100" imgH="177800" progId="Equation.3">
                        <p:embed/>
                        <p:pic>
                          <p:nvPicPr>
                            <p:cNvPr id="0" name="图片 3163"/>
                            <p:cNvPicPr/>
                            <p:nvPr/>
                          </p:nvPicPr>
                          <p:blipFill>
                            <a:blip r:embed="rId5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14" y="1421"/>
                              <a:ext cx="227" cy="24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76857" name="对象 76856"/>
              <p:cNvGraphicFramePr/>
              <p:nvPr>
                <p:custDataLst>
                  <p:tags r:id="rId53"/>
                </p:custDataLst>
              </p:nvPr>
            </p:nvGraphicFramePr>
            <p:xfrm>
              <a:off x="4625" y="644"/>
              <a:ext cx="175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5" name="" r:id="rId54" imgW="127000" imgH="177165" progId="Equation.3">
                      <p:embed/>
                    </p:oleObj>
                  </mc:Choice>
                  <mc:Fallback>
                    <p:oleObj name="" r:id="rId54" imgW="127000" imgH="177165" progId="Equation.3">
                      <p:embed/>
                      <p:pic>
                        <p:nvPicPr>
                          <p:cNvPr id="0" name="图片 3164"/>
                          <p:cNvPicPr/>
                          <p:nvPr/>
                        </p:nvPicPr>
                        <p:blipFill>
                          <a:blip r:embed="rId55"/>
                          <a:stretch>
                            <a:fillRect/>
                          </a:stretch>
                        </p:blipFill>
                        <p:spPr>
                          <a:xfrm>
                            <a:off x="4625" y="644"/>
                            <a:ext cx="175" cy="2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6858" name="对象 76857"/>
              <p:cNvGraphicFramePr/>
              <p:nvPr>
                <p:custDataLst>
                  <p:tags r:id="rId56"/>
                </p:custDataLst>
              </p:nvPr>
            </p:nvGraphicFramePr>
            <p:xfrm>
              <a:off x="4777" y="895"/>
              <a:ext cx="175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6" name="" r:id="rId57" imgW="127000" imgH="177165" progId="Equation.3">
                      <p:embed/>
                    </p:oleObj>
                  </mc:Choice>
                  <mc:Fallback>
                    <p:oleObj name="" r:id="rId57" imgW="127000" imgH="177165" progId="Equation.3">
                      <p:embed/>
                      <p:pic>
                        <p:nvPicPr>
                          <p:cNvPr id="0" name="图片 3165"/>
                          <p:cNvPicPr/>
                          <p:nvPr/>
                        </p:nvPicPr>
                        <p:blipFill>
                          <a:blip r:embed="rId58"/>
                          <a:stretch>
                            <a:fillRect/>
                          </a:stretch>
                        </p:blipFill>
                        <p:spPr>
                          <a:xfrm>
                            <a:off x="4777" y="895"/>
                            <a:ext cx="175" cy="2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8" name="文本框 27"/>
          <p:cNvSpPr txBox="1"/>
          <p:nvPr>
            <p:custDataLst>
              <p:tags r:id="rId59"/>
            </p:custDataLst>
          </p:nvPr>
        </p:nvSpPr>
        <p:spPr>
          <a:xfrm>
            <a:off x="294005" y="3498215"/>
            <a:ext cx="48240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 i="1" dirty="0" smtClean="0">
                <a:solidFill>
                  <a:srgbClr val="FF0000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U</a:t>
            </a:r>
            <a:r>
              <a:rPr lang="en-US" altLang="zh-CN" sz="2400" b="1" i="1" baseline="-25000" dirty="0" smtClean="0">
                <a:solidFill>
                  <a:srgbClr val="FF0000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p</a:t>
            </a:r>
            <a:r>
              <a:rPr lang="zh-CN" altLang="en-US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cs typeface="Arial" panose="020B0604020202020204" pitchFamily="34" charset="0"/>
                <a:sym typeface="+mn-ea"/>
              </a:rPr>
              <a:t>→与</a:t>
            </a:r>
            <a:r>
              <a:rPr lang="en-US" altLang="zh-CN" sz="24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cs typeface="Arial" panose="020B0604020202020204" pitchFamily="34" charset="0"/>
                <a:sym typeface="+mn-ea"/>
              </a:rPr>
              <a:t>B</a:t>
            </a:r>
            <a:r>
              <a:rPr lang="zh-CN" altLang="en-US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cs typeface="Arial" panose="020B0604020202020204" pitchFamily="34" charset="0"/>
                <a:sym typeface="+mn-ea"/>
              </a:rPr>
              <a:t>的方向有关与</a:t>
            </a:r>
            <a:r>
              <a:rPr lang="en-US" altLang="zh-CN" sz="24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cs typeface="Arial" panose="020B0604020202020204" pitchFamily="34" charset="0"/>
                <a:sym typeface="+mn-ea"/>
              </a:rPr>
              <a:t>I</a:t>
            </a:r>
            <a:r>
              <a:rPr lang="zh-CN" altLang="en-US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cs typeface="Arial" panose="020B0604020202020204" pitchFamily="34" charset="0"/>
                <a:sym typeface="+mn-ea"/>
              </a:rPr>
              <a:t>的方向无关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309245" y="520700"/>
            <a:ext cx="554228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30000"/>
              </a:lnSpc>
            </a:pP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3. </a:t>
            </a:r>
            <a:r>
              <a:rPr lang="zh-CN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里记</a:t>
            </a:r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-</a:t>
            </a:r>
            <a:r>
              <a:rPr lang="zh-CN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勒杜克效应</a:t>
            </a:r>
            <a:r>
              <a:rPr lang="zh-CN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    </a:t>
            </a:r>
            <a:endParaRPr lang="zh-CN" altLang="zh-CN" sz="28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02895" y="1174115"/>
            <a:ext cx="85375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        </a:t>
            </a:r>
            <a:r>
              <a:rPr lang="zh-CN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考虑热扩散电流的载流子的速度不同，类似厄廷豪森效应，由此也会在霍尔元件宽度方向上形成电位差</a:t>
            </a:r>
            <a:r>
              <a:rPr lang="en-US" altLang="zh-CN" sz="2800" b="1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U</a:t>
            </a:r>
            <a:r>
              <a:rPr lang="en-US" altLang="zh-CN" sz="2800" b="1" i="1" baseline="-250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S</a:t>
            </a:r>
            <a:r>
              <a:rPr lang="zh-CN" altLang="zh-CN" sz="28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。</a:t>
            </a:r>
            <a:endParaRPr lang="zh-CN" altLang="zh-CN" sz="2800" dirty="0" smtClean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  <p:grpSp>
        <p:nvGrpSpPr>
          <p:cNvPr id="76859" name="组合 76858"/>
          <p:cNvGrpSpPr/>
          <p:nvPr/>
        </p:nvGrpSpPr>
        <p:grpSpPr>
          <a:xfrm>
            <a:off x="6357620" y="2638108"/>
            <a:ext cx="2335213" cy="1995487"/>
            <a:chOff x="3857" y="2583"/>
            <a:chExt cx="1471" cy="1257"/>
          </a:xfrm>
        </p:grpSpPr>
        <p:grpSp>
          <p:nvGrpSpPr>
            <p:cNvPr id="76809" name="组合 76808"/>
            <p:cNvGrpSpPr/>
            <p:nvPr/>
          </p:nvGrpSpPr>
          <p:grpSpPr>
            <a:xfrm>
              <a:off x="4352" y="2739"/>
              <a:ext cx="612" cy="827"/>
              <a:chOff x="3977" y="812"/>
              <a:chExt cx="612" cy="827"/>
            </a:xfrm>
          </p:grpSpPr>
          <p:grpSp>
            <p:nvGrpSpPr>
              <p:cNvPr id="76810" name="组合 76809"/>
              <p:cNvGrpSpPr/>
              <p:nvPr/>
            </p:nvGrpSpPr>
            <p:grpSpPr>
              <a:xfrm>
                <a:off x="3987" y="812"/>
                <a:ext cx="602" cy="153"/>
                <a:chOff x="3987" y="812"/>
                <a:chExt cx="602" cy="153"/>
              </a:xfrm>
            </p:grpSpPr>
            <p:grpSp>
              <p:nvGrpSpPr>
                <p:cNvPr id="76811" name="组合 76810"/>
                <p:cNvGrpSpPr/>
                <p:nvPr/>
              </p:nvGrpSpPr>
              <p:grpSpPr>
                <a:xfrm>
                  <a:off x="3987" y="818"/>
                  <a:ext cx="146" cy="147"/>
                  <a:chOff x="8637" y="11721"/>
                  <a:chExt cx="243" cy="243"/>
                </a:xfrm>
              </p:grpSpPr>
              <p:sp>
                <p:nvSpPr>
                  <p:cNvPr id="76812" name="直接连接符 76811"/>
                  <p:cNvSpPr/>
                  <p:nvPr>
                    <p:custDataLst>
                      <p:tags r:id="rId3"/>
                    </p:custDataLst>
                  </p:nvPr>
                </p:nvSpPr>
                <p:spPr>
                  <a:xfrm flipV="1">
                    <a:off x="8637" y="11835"/>
                    <a:ext cx="243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13" name="直接连接符 76812"/>
                  <p:cNvSpPr/>
                  <p:nvPr>
                    <p:custDataLst>
                      <p:tags r:id="rId4"/>
                    </p:custDataLst>
                  </p:nvPr>
                </p:nvSpPr>
                <p:spPr>
                  <a:xfrm rot="5400000" flipV="1">
                    <a:off x="8640" y="11840"/>
                    <a:ext cx="243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6814" name="组合 76813"/>
                <p:cNvGrpSpPr/>
                <p:nvPr/>
              </p:nvGrpSpPr>
              <p:grpSpPr>
                <a:xfrm>
                  <a:off x="4218" y="812"/>
                  <a:ext cx="146" cy="145"/>
                  <a:chOff x="8637" y="11721"/>
                  <a:chExt cx="243" cy="243"/>
                </a:xfrm>
              </p:grpSpPr>
              <p:sp>
                <p:nvSpPr>
                  <p:cNvPr id="76815" name="直接连接符 76814"/>
                  <p:cNvSpPr/>
                  <p:nvPr>
                    <p:custDataLst>
                      <p:tags r:id="rId5"/>
                    </p:custDataLst>
                  </p:nvPr>
                </p:nvSpPr>
                <p:spPr>
                  <a:xfrm flipV="1">
                    <a:off x="8637" y="11835"/>
                    <a:ext cx="243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16" name="直接连接符 76815"/>
                  <p:cNvSpPr/>
                  <p:nvPr>
                    <p:custDataLst>
                      <p:tags r:id="rId6"/>
                    </p:custDataLst>
                  </p:nvPr>
                </p:nvSpPr>
                <p:spPr>
                  <a:xfrm rot="5400000" flipV="1">
                    <a:off x="8640" y="11840"/>
                    <a:ext cx="243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6817" name="组合 76816"/>
                <p:cNvGrpSpPr/>
                <p:nvPr/>
              </p:nvGrpSpPr>
              <p:grpSpPr>
                <a:xfrm>
                  <a:off x="4443" y="812"/>
                  <a:ext cx="146" cy="145"/>
                  <a:chOff x="8637" y="11721"/>
                  <a:chExt cx="243" cy="243"/>
                </a:xfrm>
              </p:grpSpPr>
              <p:sp>
                <p:nvSpPr>
                  <p:cNvPr id="76818" name="直接连接符 76817"/>
                  <p:cNvSpPr/>
                  <p:nvPr>
                    <p:custDataLst>
                      <p:tags r:id="rId7"/>
                    </p:custDataLst>
                  </p:nvPr>
                </p:nvSpPr>
                <p:spPr>
                  <a:xfrm flipV="1">
                    <a:off x="8637" y="11835"/>
                    <a:ext cx="243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19" name="直接连接符 76818"/>
                  <p:cNvSpPr/>
                  <p:nvPr>
                    <p:custDataLst>
                      <p:tags r:id="rId8"/>
                    </p:custDataLst>
                  </p:nvPr>
                </p:nvSpPr>
                <p:spPr>
                  <a:xfrm rot="5400000" flipV="1">
                    <a:off x="8640" y="11840"/>
                    <a:ext cx="243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grpSp>
            <p:nvGrpSpPr>
              <p:cNvPr id="76820" name="组合 76819"/>
              <p:cNvGrpSpPr/>
              <p:nvPr/>
            </p:nvGrpSpPr>
            <p:grpSpPr>
              <a:xfrm>
                <a:off x="3977" y="1633"/>
                <a:ext cx="603" cy="6"/>
                <a:chOff x="3977" y="1633"/>
                <a:chExt cx="603" cy="6"/>
              </a:xfrm>
            </p:grpSpPr>
            <p:sp>
              <p:nvSpPr>
                <p:cNvPr id="76821" name="直接连接符 76820"/>
                <p:cNvSpPr/>
                <p:nvPr>
                  <p:custDataLst>
                    <p:tags r:id="rId9"/>
                  </p:custDataLst>
                </p:nvPr>
              </p:nvSpPr>
              <p:spPr>
                <a:xfrm flipV="1">
                  <a:off x="4434" y="1633"/>
                  <a:ext cx="146" cy="3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6822" name="直接连接符 76821"/>
                <p:cNvSpPr/>
                <p:nvPr>
                  <p:custDataLst>
                    <p:tags r:id="rId10"/>
                  </p:custDataLst>
                </p:nvPr>
              </p:nvSpPr>
              <p:spPr>
                <a:xfrm flipV="1">
                  <a:off x="4193" y="1636"/>
                  <a:ext cx="145" cy="3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6823" name="直接连接符 76822"/>
                <p:cNvSpPr/>
                <p:nvPr>
                  <p:custDataLst>
                    <p:tags r:id="rId11"/>
                  </p:custDataLst>
                </p:nvPr>
              </p:nvSpPr>
              <p:spPr>
                <a:xfrm flipV="1">
                  <a:off x="3977" y="1636"/>
                  <a:ext cx="145" cy="3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6824" name="组合 76823"/>
            <p:cNvGrpSpPr/>
            <p:nvPr/>
          </p:nvGrpSpPr>
          <p:grpSpPr>
            <a:xfrm>
              <a:off x="3857" y="3090"/>
              <a:ext cx="330" cy="301"/>
              <a:chOff x="3449" y="1158"/>
              <a:chExt cx="330" cy="301"/>
            </a:xfrm>
          </p:grpSpPr>
          <p:sp>
            <p:nvSpPr>
              <p:cNvPr id="76825" name="直接连接符 76824"/>
              <p:cNvSpPr/>
              <p:nvPr>
                <p:custDataLst>
                  <p:tags r:id="rId12"/>
                </p:custDataLst>
              </p:nvPr>
            </p:nvSpPr>
            <p:spPr>
              <a:xfrm flipV="1">
                <a:off x="3534" y="1214"/>
                <a:ext cx="245" cy="245"/>
              </a:xfrm>
              <a:prstGeom prst="line">
                <a:avLst/>
              </a:prstGeom>
              <a:ln w="57150" cap="flat" cmpd="sng">
                <a:solidFill>
                  <a:srgbClr val="008000"/>
                </a:solidFill>
                <a:prstDash val="solid"/>
                <a:headEnd type="none" w="med" len="med"/>
                <a:tailEnd type="arrow" w="med" len="med"/>
              </a:ln>
            </p:spPr>
          </p:sp>
          <p:graphicFrame>
            <p:nvGraphicFramePr>
              <p:cNvPr id="76826" name="对象 76825"/>
              <p:cNvGraphicFramePr/>
              <p:nvPr>
                <p:custDataLst>
                  <p:tags r:id="rId13"/>
                </p:custDataLst>
              </p:nvPr>
            </p:nvGraphicFramePr>
            <p:xfrm>
              <a:off x="3449" y="1158"/>
              <a:ext cx="22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9" name="" r:id="rId14" imgW="165100" imgH="165100" progId="Equation.3">
                      <p:embed/>
                    </p:oleObj>
                  </mc:Choice>
                  <mc:Fallback>
                    <p:oleObj name="" r:id="rId14" imgW="165100" imgH="165100" progId="Equation.3">
                      <p:embed/>
                      <p:pic>
                        <p:nvPicPr>
                          <p:cNvPr id="0" name="图片 3158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3449" y="1158"/>
                            <a:ext cx="227" cy="2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6827" name="组合 76826"/>
            <p:cNvGrpSpPr/>
            <p:nvPr/>
          </p:nvGrpSpPr>
          <p:grpSpPr>
            <a:xfrm>
              <a:off x="4694" y="2902"/>
              <a:ext cx="327" cy="599"/>
              <a:chOff x="3977" y="953"/>
              <a:chExt cx="327" cy="599"/>
            </a:xfrm>
          </p:grpSpPr>
          <p:sp>
            <p:nvSpPr>
              <p:cNvPr id="76828" name="直接连接符 76827"/>
              <p:cNvSpPr/>
              <p:nvPr>
                <p:custDataLst>
                  <p:tags r:id="rId16"/>
                </p:custDataLst>
              </p:nvPr>
            </p:nvSpPr>
            <p:spPr>
              <a:xfrm>
                <a:off x="3977" y="953"/>
                <a:ext cx="0" cy="599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headEnd type="arrow" w="med" len="med"/>
                <a:tailEnd type="arrow" w="med" len="med"/>
              </a:ln>
            </p:spPr>
          </p:sp>
          <p:graphicFrame>
            <p:nvGraphicFramePr>
              <p:cNvPr id="76829" name="对象 76828"/>
              <p:cNvGraphicFramePr/>
              <p:nvPr>
                <p:custDataLst>
                  <p:tags r:id="rId17"/>
                </p:custDataLst>
              </p:nvPr>
            </p:nvGraphicFramePr>
            <p:xfrm>
              <a:off x="4010" y="1273"/>
              <a:ext cx="294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8" name="" r:id="rId18" imgW="253365" imgH="215900" progId="Equation.3">
                      <p:embed/>
                    </p:oleObj>
                  </mc:Choice>
                  <mc:Fallback>
                    <p:oleObj name="" r:id="rId18" imgW="253365" imgH="215900" progId="Equation.3">
                      <p:embed/>
                      <p:pic>
                        <p:nvPicPr>
                          <p:cNvPr id="0" name="图片 3167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4010" y="1273"/>
                            <a:ext cx="294" cy="2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6832" name="直接连接符 76831"/>
            <p:cNvSpPr/>
            <p:nvPr>
              <p:custDataLst>
                <p:tags r:id="rId20"/>
              </p:custDataLst>
            </p:nvPr>
          </p:nvSpPr>
          <p:spPr>
            <a:xfrm>
              <a:off x="4289" y="2994"/>
              <a:ext cx="361" cy="0"/>
            </a:xfrm>
            <a:prstGeom prst="line">
              <a:avLst/>
            </a:prstGeom>
            <a:ln w="57150" cap="flat" cmpd="sng">
              <a:solidFill>
                <a:srgbClr val="993300"/>
              </a:solidFill>
              <a:prstDash val="solid"/>
              <a:headEnd type="none" w="med" len="med"/>
              <a:tailEnd type="arrow" w="med" len="med"/>
            </a:ln>
          </p:spPr>
        </p:sp>
        <p:graphicFrame>
          <p:nvGraphicFramePr>
            <p:cNvPr id="76833" name="对象 76832"/>
            <p:cNvGraphicFramePr/>
            <p:nvPr>
              <p:custDataLst>
                <p:tags r:id="rId21"/>
              </p:custDataLst>
            </p:nvPr>
          </p:nvGraphicFramePr>
          <p:xfrm>
            <a:off x="4303" y="3033"/>
            <a:ext cx="147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22" imgW="127000" imgH="164465" progId="Equation.3">
                    <p:embed/>
                  </p:oleObj>
                </mc:Choice>
                <mc:Fallback>
                  <p:oleObj name="" r:id="rId22" imgW="127000" imgH="164465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303" y="3033"/>
                          <a:ext cx="147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6834" name="组合 76833"/>
            <p:cNvGrpSpPr/>
            <p:nvPr/>
          </p:nvGrpSpPr>
          <p:grpSpPr>
            <a:xfrm>
              <a:off x="4749" y="2977"/>
              <a:ext cx="210" cy="227"/>
              <a:chOff x="4392" y="1013"/>
              <a:chExt cx="210" cy="227"/>
            </a:xfrm>
          </p:grpSpPr>
          <p:sp>
            <p:nvSpPr>
              <p:cNvPr id="76835" name="椭圆 76834"/>
              <p:cNvSpPr/>
              <p:nvPr>
                <p:custDataLst>
                  <p:tags r:id="rId24"/>
                </p:custDataLst>
              </p:nvPr>
            </p:nvSpPr>
            <p:spPr>
              <a:xfrm>
                <a:off x="4392" y="1151"/>
                <a:ext cx="35" cy="34"/>
              </a:xfrm>
              <a:prstGeom prst="ellipse">
                <a:avLst/>
              </a:prstGeom>
              <a:solidFill>
                <a:srgbClr val="000000"/>
              </a:solidFill>
              <a:ln w="31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76836" name="对象 76835"/>
              <p:cNvGraphicFramePr/>
              <p:nvPr>
                <p:custDataLst>
                  <p:tags r:id="rId25"/>
                </p:custDataLst>
              </p:nvPr>
            </p:nvGraphicFramePr>
            <p:xfrm>
              <a:off x="4427" y="1013"/>
              <a:ext cx="175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8" name="" r:id="rId26" imgW="127000" imgH="164465" progId="Equation.3">
                      <p:embed/>
                    </p:oleObj>
                  </mc:Choice>
                  <mc:Fallback>
                    <p:oleObj name="" r:id="rId26" imgW="127000" imgH="164465" progId="Equation.3">
                      <p:embed/>
                      <p:pic>
                        <p:nvPicPr>
                          <p:cNvPr id="0" name="图片 3157"/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4427" y="1013"/>
                            <a:ext cx="175" cy="2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6837" name="组合 76836"/>
            <p:cNvGrpSpPr/>
            <p:nvPr/>
          </p:nvGrpSpPr>
          <p:grpSpPr>
            <a:xfrm>
              <a:off x="3910" y="2583"/>
              <a:ext cx="1418" cy="1257"/>
              <a:chOff x="3534" y="644"/>
              <a:chExt cx="1418" cy="1257"/>
            </a:xfrm>
          </p:grpSpPr>
          <p:grpSp>
            <p:nvGrpSpPr>
              <p:cNvPr id="76838" name="组合 76837"/>
              <p:cNvGrpSpPr/>
              <p:nvPr/>
            </p:nvGrpSpPr>
            <p:grpSpPr>
              <a:xfrm>
                <a:off x="3534" y="647"/>
                <a:ext cx="1415" cy="1254"/>
                <a:chOff x="3534" y="647"/>
                <a:chExt cx="1415" cy="1254"/>
              </a:xfrm>
            </p:grpSpPr>
            <p:grpSp>
              <p:nvGrpSpPr>
                <p:cNvPr id="76839" name="组合 76838"/>
                <p:cNvGrpSpPr/>
                <p:nvPr/>
              </p:nvGrpSpPr>
              <p:grpSpPr>
                <a:xfrm>
                  <a:off x="3534" y="647"/>
                  <a:ext cx="1415" cy="1217"/>
                  <a:chOff x="7584" y="9585"/>
                  <a:chExt cx="2358" cy="2030"/>
                </a:xfrm>
              </p:grpSpPr>
              <p:sp>
                <p:nvSpPr>
                  <p:cNvPr id="76840" name="直接连接符 76839"/>
                  <p:cNvSpPr/>
                  <p:nvPr>
                    <p:custDataLst>
                      <p:tags r:id="rId28"/>
                    </p:custDataLst>
                  </p:nvPr>
                </p:nvSpPr>
                <p:spPr>
                  <a:xfrm>
                    <a:off x="8097" y="9695"/>
                    <a:ext cx="0" cy="140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arrow" w="med" len="med"/>
                    <a:tailEnd type="none" w="med" len="med"/>
                  </a:ln>
                </p:spPr>
              </p:sp>
              <p:sp>
                <p:nvSpPr>
                  <p:cNvPr id="76841" name="直接连接符 76840"/>
                  <p:cNvSpPr/>
                  <p:nvPr>
                    <p:custDataLst>
                      <p:tags r:id="rId29"/>
                    </p:custDataLst>
                  </p:nvPr>
                </p:nvSpPr>
                <p:spPr>
                  <a:xfrm>
                    <a:off x="8100" y="11100"/>
                    <a:ext cx="1818" cy="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arrow" w="med" len="med"/>
                  </a:ln>
                </p:spPr>
              </p:sp>
              <p:sp>
                <p:nvSpPr>
                  <p:cNvPr id="76842" name="直接连接符 76841"/>
                  <p:cNvSpPr/>
                  <p:nvPr>
                    <p:custDataLst>
                      <p:tags r:id="rId30"/>
                    </p:custDataLst>
                  </p:nvPr>
                </p:nvSpPr>
                <p:spPr>
                  <a:xfrm>
                    <a:off x="8118" y="10115"/>
                    <a:ext cx="1308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43" name="直接连接符 76842"/>
                  <p:cNvSpPr/>
                  <p:nvPr>
                    <p:custDataLst>
                      <p:tags r:id="rId31"/>
                    </p:custDataLst>
                  </p:nvPr>
                </p:nvSpPr>
                <p:spPr>
                  <a:xfrm>
                    <a:off x="9420" y="10115"/>
                    <a:ext cx="0" cy="100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44" name="直接连接符 76843"/>
                  <p:cNvSpPr/>
                  <p:nvPr>
                    <p:custDataLst>
                      <p:tags r:id="rId32"/>
                    </p:custDataLst>
                  </p:nvPr>
                </p:nvSpPr>
                <p:spPr>
                  <a:xfrm flipH="1">
                    <a:off x="7584" y="11110"/>
                    <a:ext cx="505" cy="50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arrow" w="med" len="med"/>
                  </a:ln>
                </p:spPr>
              </p:sp>
              <p:sp>
                <p:nvSpPr>
                  <p:cNvPr id="76845" name="直接连接符 76844"/>
                  <p:cNvSpPr/>
                  <p:nvPr>
                    <p:custDataLst>
                      <p:tags r:id="rId33"/>
                    </p:custDataLst>
                  </p:nvPr>
                </p:nvSpPr>
                <p:spPr>
                  <a:xfrm flipH="1">
                    <a:off x="9437" y="9600"/>
                    <a:ext cx="505" cy="50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46" name="直接连接符 76845"/>
                  <p:cNvSpPr/>
                  <p:nvPr>
                    <p:custDataLst>
                      <p:tags r:id="rId34"/>
                    </p:custDataLst>
                  </p:nvPr>
                </p:nvSpPr>
                <p:spPr>
                  <a:xfrm>
                    <a:off x="9942" y="9605"/>
                    <a:ext cx="0" cy="100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47" name="直接连接符 76846"/>
                  <p:cNvSpPr/>
                  <p:nvPr>
                    <p:custDataLst>
                      <p:tags r:id="rId35"/>
                    </p:custDataLst>
                  </p:nvPr>
                </p:nvSpPr>
                <p:spPr>
                  <a:xfrm flipH="1">
                    <a:off x="8120" y="9600"/>
                    <a:ext cx="505" cy="50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48" name="直接连接符 76847"/>
                  <p:cNvSpPr/>
                  <p:nvPr>
                    <p:custDataLst>
                      <p:tags r:id="rId36"/>
                    </p:custDataLst>
                  </p:nvPr>
                </p:nvSpPr>
                <p:spPr>
                  <a:xfrm>
                    <a:off x="8622" y="9595"/>
                    <a:ext cx="1308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49" name="直接连接符 76848"/>
                  <p:cNvSpPr/>
                  <p:nvPr>
                    <p:custDataLst>
                      <p:tags r:id="rId37"/>
                    </p:custDataLst>
                  </p:nvPr>
                </p:nvSpPr>
                <p:spPr>
                  <a:xfrm>
                    <a:off x="8643" y="9585"/>
                    <a:ext cx="0" cy="100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50" name="直接连接符 76849"/>
                  <p:cNvSpPr/>
                  <p:nvPr>
                    <p:custDataLst>
                      <p:tags r:id="rId38"/>
                    </p:custDataLst>
                  </p:nvPr>
                </p:nvSpPr>
                <p:spPr>
                  <a:xfrm>
                    <a:off x="8631" y="10595"/>
                    <a:ext cx="1308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51" name="直接连接符 76850"/>
                  <p:cNvSpPr/>
                  <p:nvPr>
                    <p:custDataLst>
                      <p:tags r:id="rId39"/>
                    </p:custDataLst>
                  </p:nvPr>
                </p:nvSpPr>
                <p:spPr>
                  <a:xfrm flipH="1">
                    <a:off x="9428" y="10600"/>
                    <a:ext cx="505" cy="505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852" name="直接连接符 76851"/>
                  <p:cNvSpPr/>
                  <p:nvPr>
                    <p:custDataLst>
                      <p:tags r:id="rId40"/>
                    </p:custDataLst>
                  </p:nvPr>
                </p:nvSpPr>
                <p:spPr>
                  <a:xfrm flipH="1">
                    <a:off x="8069" y="10215"/>
                    <a:ext cx="913" cy="913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</p:grpSp>
            <p:graphicFrame>
              <p:nvGraphicFramePr>
                <p:cNvPr id="76853" name="对象 76852"/>
                <p:cNvGraphicFramePr/>
                <p:nvPr>
                  <p:custDataLst>
                    <p:tags r:id="rId41"/>
                  </p:custDataLst>
                </p:nvPr>
              </p:nvGraphicFramePr>
              <p:xfrm>
                <a:off x="3645" y="1709"/>
                <a:ext cx="192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2" name="" r:id="rId42" imgW="139700" imgH="139700" progId="Equation.3">
                        <p:embed/>
                      </p:oleObj>
                    </mc:Choice>
                    <mc:Fallback>
                      <p:oleObj name="" r:id="rId42" imgW="139700" imgH="139700" progId="Equation.3">
                        <p:embed/>
                        <p:pic>
                          <p:nvPicPr>
                            <p:cNvPr id="0" name="图片 3161"/>
                            <p:cNvPicPr/>
                            <p:nvPr/>
                          </p:nvPicPr>
                          <p:blipFill>
                            <a:blip r:embed="rId4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45" y="1709"/>
                              <a:ext cx="192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6854" name="对象 76853"/>
                <p:cNvGraphicFramePr/>
                <p:nvPr>
                  <p:custDataLst>
                    <p:tags r:id="rId44"/>
                  </p:custDataLst>
                </p:nvPr>
              </p:nvGraphicFramePr>
              <p:xfrm>
                <a:off x="4755" y="1604"/>
                <a:ext cx="192" cy="2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0" name="" r:id="rId45" imgW="139700" imgH="165100" progId="Equation.3">
                        <p:embed/>
                      </p:oleObj>
                    </mc:Choice>
                    <mc:Fallback>
                      <p:oleObj name="" r:id="rId45" imgW="139700" imgH="165100" progId="Equation.3">
                        <p:embed/>
                        <p:pic>
                          <p:nvPicPr>
                            <p:cNvPr id="0" name="图片 3159"/>
                            <p:cNvPicPr/>
                            <p:nvPr/>
                          </p:nvPicPr>
                          <p:blipFill>
                            <a:blip r:embed="rId4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55" y="1604"/>
                              <a:ext cx="192" cy="22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6855" name="对象 76854"/>
                <p:cNvGraphicFramePr/>
                <p:nvPr>
                  <p:custDataLst>
                    <p:tags r:id="rId47"/>
                  </p:custDataLst>
                </p:nvPr>
              </p:nvGraphicFramePr>
              <p:xfrm>
                <a:off x="3640" y="683"/>
                <a:ext cx="157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3" name="" r:id="rId48" imgW="114300" imgH="139700" progId="Equation.3">
                        <p:embed/>
                      </p:oleObj>
                    </mc:Choice>
                    <mc:Fallback>
                      <p:oleObj name="" r:id="rId48" imgW="114300" imgH="139700" progId="Equation.3">
                        <p:embed/>
                        <p:pic>
                          <p:nvPicPr>
                            <p:cNvPr id="0" name="图片 3162"/>
                            <p:cNvPicPr/>
                            <p:nvPr/>
                          </p:nvPicPr>
                          <p:blipFill>
                            <a:blip r:embed="rId4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40" y="683"/>
                              <a:ext cx="157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6856" name="对象 76855"/>
                <p:cNvGraphicFramePr/>
                <p:nvPr>
                  <p:custDataLst>
                    <p:tags r:id="rId50"/>
                  </p:custDataLst>
                </p:nvPr>
              </p:nvGraphicFramePr>
              <p:xfrm>
                <a:off x="3614" y="1421"/>
                <a:ext cx="227" cy="2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4" name="" r:id="rId51" imgW="165100" imgH="177800" progId="Equation.3">
                        <p:embed/>
                      </p:oleObj>
                    </mc:Choice>
                    <mc:Fallback>
                      <p:oleObj name="" r:id="rId51" imgW="165100" imgH="177800" progId="Equation.3">
                        <p:embed/>
                        <p:pic>
                          <p:nvPicPr>
                            <p:cNvPr id="0" name="图片 3163"/>
                            <p:cNvPicPr/>
                            <p:nvPr/>
                          </p:nvPicPr>
                          <p:blipFill>
                            <a:blip r:embed="rId5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14" y="1421"/>
                              <a:ext cx="227" cy="24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76857" name="对象 76856"/>
              <p:cNvGraphicFramePr/>
              <p:nvPr>
                <p:custDataLst>
                  <p:tags r:id="rId53"/>
                </p:custDataLst>
              </p:nvPr>
            </p:nvGraphicFramePr>
            <p:xfrm>
              <a:off x="4625" y="644"/>
              <a:ext cx="175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5" name="" r:id="rId54" imgW="127000" imgH="177165" progId="Equation.3">
                      <p:embed/>
                    </p:oleObj>
                  </mc:Choice>
                  <mc:Fallback>
                    <p:oleObj name="" r:id="rId54" imgW="127000" imgH="177165" progId="Equation.3">
                      <p:embed/>
                      <p:pic>
                        <p:nvPicPr>
                          <p:cNvPr id="0" name="图片 3164"/>
                          <p:cNvPicPr/>
                          <p:nvPr/>
                        </p:nvPicPr>
                        <p:blipFill>
                          <a:blip r:embed="rId55"/>
                          <a:stretch>
                            <a:fillRect/>
                          </a:stretch>
                        </p:blipFill>
                        <p:spPr>
                          <a:xfrm>
                            <a:off x="4625" y="644"/>
                            <a:ext cx="175" cy="2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6858" name="对象 76857"/>
              <p:cNvGraphicFramePr/>
              <p:nvPr>
                <p:custDataLst>
                  <p:tags r:id="rId56"/>
                </p:custDataLst>
              </p:nvPr>
            </p:nvGraphicFramePr>
            <p:xfrm>
              <a:off x="4777" y="895"/>
              <a:ext cx="175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6" name="" r:id="rId57" imgW="127000" imgH="177165" progId="Equation.3">
                      <p:embed/>
                    </p:oleObj>
                  </mc:Choice>
                  <mc:Fallback>
                    <p:oleObj name="" r:id="rId57" imgW="127000" imgH="177165" progId="Equation.3">
                      <p:embed/>
                      <p:pic>
                        <p:nvPicPr>
                          <p:cNvPr id="0" name="图片 3165"/>
                          <p:cNvPicPr/>
                          <p:nvPr/>
                        </p:nvPicPr>
                        <p:blipFill>
                          <a:blip r:embed="rId58"/>
                          <a:stretch>
                            <a:fillRect/>
                          </a:stretch>
                        </p:blipFill>
                        <p:spPr>
                          <a:xfrm>
                            <a:off x="4777" y="895"/>
                            <a:ext cx="175" cy="2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9" name="文本框 28"/>
          <p:cNvSpPr txBox="1"/>
          <p:nvPr>
            <p:custDataLst>
              <p:tags r:id="rId59"/>
            </p:custDataLst>
          </p:nvPr>
        </p:nvSpPr>
        <p:spPr>
          <a:xfrm>
            <a:off x="309245" y="2747010"/>
            <a:ext cx="48240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 i="1" dirty="0" smtClean="0">
                <a:solidFill>
                  <a:srgbClr val="FF0000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U</a:t>
            </a:r>
            <a:r>
              <a:rPr lang="en-US" altLang="zh-CN" sz="2400" b="1" i="1" baseline="-25000" dirty="0" smtClean="0">
                <a:solidFill>
                  <a:srgbClr val="FF0000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S</a:t>
            </a:r>
            <a:r>
              <a:rPr lang="zh-CN" altLang="en-US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cs typeface="Arial" panose="020B0604020202020204" pitchFamily="34" charset="0"/>
                <a:sym typeface="+mn-ea"/>
              </a:rPr>
              <a:t>→与</a:t>
            </a:r>
            <a:r>
              <a:rPr lang="en-US" altLang="zh-CN" sz="24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cs typeface="Arial" panose="020B0604020202020204" pitchFamily="34" charset="0"/>
                <a:sym typeface="+mn-ea"/>
              </a:rPr>
              <a:t>B</a:t>
            </a:r>
            <a:r>
              <a:rPr lang="zh-CN" altLang="en-US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cs typeface="Arial" panose="020B0604020202020204" pitchFamily="34" charset="0"/>
                <a:sym typeface="+mn-ea"/>
              </a:rPr>
              <a:t>的方向有关与</a:t>
            </a:r>
            <a:r>
              <a:rPr lang="en-US" altLang="zh-CN" sz="2400" i="1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cs typeface="Arial" panose="020B0604020202020204" pitchFamily="34" charset="0"/>
                <a:sym typeface="+mn-ea"/>
              </a:rPr>
              <a:t>I</a:t>
            </a:r>
            <a:r>
              <a:rPr lang="zh-CN" altLang="en-US" sz="2400" dirty="0" smtClean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cs typeface="Arial" panose="020B0604020202020204" pitchFamily="34" charset="0"/>
                <a:sym typeface="+mn-ea"/>
              </a:rPr>
              <a:t>的方向无关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/>
      <p:bldP spid="29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UNIT_TABLE_BEAUTIFY" val="smartTable{d239cb86-850b-4bb0-b1d0-da2869a4ea9f}"/>
</p:tagLst>
</file>

<file path=ppt/tags/tag156.xml><?xml version="1.0" encoding="utf-8"?>
<p:tagLst xmlns:p="http://schemas.openxmlformats.org/presentationml/2006/main">
  <p:tag name="KSO_WM_UNIT_TABLE_BEAUTIFY" val="smartTable{a0e514df-f980-4391-970b-c0f8bb4e1ee3}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ISPRING_PRESENTATION_TITLE" val="1111111111"/>
  <p:tag name="KSO_WPP_MARK_KEY" val="e7701140-7d2c-4a65-a6ad-ad247ab07617"/>
  <p:tag name="COMMONDATA" val="eyJoZGlkIjoiZWU4ZTBiOTQ1MmZkYjY2ODgyNDFhN2I2MTI1MGQwOGQifQ==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1569</Words>
  <Application>WPS 演示</Application>
  <PresentationFormat>全屏显示(16:9)</PresentationFormat>
  <Paragraphs>190</Paragraphs>
  <Slides>24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103</vt:i4>
      </vt:variant>
      <vt:variant>
        <vt:lpstr>幻灯片标题</vt:lpstr>
      </vt:variant>
      <vt:variant>
        <vt:i4>24</vt:i4>
      </vt:variant>
    </vt:vector>
  </HeadingPairs>
  <TitlesOfParts>
    <vt:vector size="139" baseType="lpstr">
      <vt:lpstr>Arial</vt:lpstr>
      <vt:lpstr>宋体</vt:lpstr>
      <vt:lpstr>Wingdings</vt:lpstr>
      <vt:lpstr>楷体</vt:lpstr>
      <vt:lpstr>隶书</vt:lpstr>
      <vt:lpstr>Times New Roman</vt:lpstr>
      <vt:lpstr>Calibri</vt:lpstr>
      <vt:lpstr>微软雅黑</vt:lpstr>
      <vt:lpstr>Arial Unicode MS</vt:lpstr>
      <vt:lpstr>Symbol Tiger</vt:lpstr>
      <vt:lpstr>Symbol</vt:lpstr>
      <vt:lpstr>清风素材 https://12sc.taobao.com/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1111111111</dc:title>
  <dc:creator>清风素材;User</dc:creator>
  <cp:keywords>12sc.taobao.com</cp:keywords>
  <dc:description>12sc.taobao.com</dc:description>
  <dc:subject>12sc.taobao.com</dc:subject>
  <cp:category>12sc.taobao.com</cp:category>
  <cp:lastModifiedBy>胡先生</cp:lastModifiedBy>
  <cp:revision>163</cp:revision>
  <dcterms:created xsi:type="dcterms:W3CDTF">2015-01-23T04:02:00Z</dcterms:created>
  <dcterms:modified xsi:type="dcterms:W3CDTF">2023-03-10T02:45:43Z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696EBD93BB64478FB8F43859933DF7A7</vt:lpwstr>
  </property>
</Properties>
</file>