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3" r:id="rId2"/>
    <p:sldId id="333" r:id="rId3"/>
    <p:sldId id="315" r:id="rId4"/>
    <p:sldId id="316" r:id="rId5"/>
    <p:sldId id="342" r:id="rId6"/>
    <p:sldId id="346" r:id="rId7"/>
    <p:sldId id="324" r:id="rId8"/>
    <p:sldId id="328" r:id="rId9"/>
    <p:sldId id="332" r:id="rId10"/>
    <p:sldId id="340" r:id="rId11"/>
    <p:sldId id="345" r:id="rId12"/>
    <p:sldId id="341" r:id="rId13"/>
  </p:sldIdLst>
  <p:sldSz cx="12192000" cy="6858000"/>
  <p:notesSz cx="6797675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18" Type="http://schemas.openxmlformats.org/officeDocument/2006/relationships/image" Target="../media/image2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17" Type="http://schemas.openxmlformats.org/officeDocument/2006/relationships/image" Target="../media/image27.wmf"/><Relationship Id="rId2" Type="http://schemas.openxmlformats.org/officeDocument/2006/relationships/image" Target="../media/image12.wmf"/><Relationship Id="rId16" Type="http://schemas.openxmlformats.org/officeDocument/2006/relationships/image" Target="../media/image26.wmf"/><Relationship Id="rId20" Type="http://schemas.openxmlformats.org/officeDocument/2006/relationships/image" Target="../media/image30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19" Type="http://schemas.openxmlformats.org/officeDocument/2006/relationships/image" Target="../media/image29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A1F6A-BD22-4F3A-B7A9-4CFBAC6AF345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4AAC-8291-4F23-BAE9-B95B210A1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6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37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8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8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7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6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6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4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43A70-D93C-5CF1-AAEE-12E49DC2F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84A05D9-F900-F453-D331-DB030E1EC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9B4DB35-C713-7572-C844-3E1AF4488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6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43A70-D93C-5CF1-AAEE-12E49DC2F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84A05D9-F900-F453-D331-DB030E1EC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9B4DB35-C713-7572-C844-3E1AF4488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6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2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4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99" y="1122104"/>
            <a:ext cx="9143603" cy="2388634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99" y="3602791"/>
            <a:ext cx="9143603" cy="165538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8987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98" y="457094"/>
            <a:ext cx="3932749" cy="159983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863" y="987197"/>
            <a:ext cx="6171415" cy="487408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98" y="2056924"/>
            <a:ext cx="3932749" cy="3812292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0851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98" y="457094"/>
            <a:ext cx="3932749" cy="159983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863" y="987197"/>
            <a:ext cx="6171415" cy="4874084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98" y="2056924"/>
            <a:ext cx="3932749" cy="3812292"/>
          </a:xfrm>
        </p:spPr>
        <p:txBody>
          <a:bodyPr/>
          <a:lstStyle>
            <a:lvl1pPr marL="0" indent="0">
              <a:buNone/>
              <a:defRPr sz="1600"/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6015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92543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036" y="365041"/>
            <a:ext cx="2627655" cy="58120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09" y="365041"/>
            <a:ext cx="7735307" cy="58120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665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17222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59" y="1709343"/>
            <a:ext cx="10515382" cy="2853664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59" y="4589987"/>
            <a:ext cx="10515382" cy="14998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3644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10" y="1825203"/>
            <a:ext cx="5180687" cy="43519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416" y="1825203"/>
            <a:ext cx="5182275" cy="43519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5469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97" y="365041"/>
            <a:ext cx="10515381" cy="1325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98" y="1680774"/>
            <a:ext cx="5158458" cy="8237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98" y="2504495"/>
            <a:ext cx="5158458" cy="36853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17" y="1680774"/>
            <a:ext cx="5183862" cy="8237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17" y="2504495"/>
            <a:ext cx="5183862" cy="36853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3317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7529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00" y="0"/>
            <a:ext cx="12307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4566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9" y="0"/>
            <a:ext cx="12196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3778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99" y="0"/>
            <a:ext cx="12196411" cy="6858000"/>
          </a:xfrm>
          <a:prstGeom prst="rect">
            <a:avLst/>
          </a:prstGeom>
        </p:spPr>
      </p:pic>
      <p:sp>
        <p:nvSpPr>
          <p:cNvPr id="6" name="圆角矩形 5"/>
          <p:cNvSpPr/>
          <p:nvPr userDrawn="1"/>
        </p:nvSpPr>
        <p:spPr>
          <a:xfrm>
            <a:off x="-17899" y="405364"/>
            <a:ext cx="231739" cy="359957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0" tIns="60934" rIns="121870" bIns="60934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219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10" y="365041"/>
            <a:ext cx="10515382" cy="1325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10" y="1825203"/>
            <a:ext cx="10515382" cy="43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09" y="6356467"/>
            <a:ext cx="2743557" cy="365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B31E-6398-4CF0-882F-91A97C4E8183}" type="datetimeFigureOut">
              <a:rPr lang="zh-CN" altLang="en-US" smtClean="0"/>
              <a:pPr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127" y="6356467"/>
            <a:ext cx="4113748" cy="365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134" y="6356467"/>
            <a:ext cx="2743557" cy="365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03A4-D918-4397-8E9B-04DDB54761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2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23.bin"/><Relationship Id="rId3" Type="http://schemas.openxmlformats.org/officeDocument/2006/relationships/tags" Target="../tags/tag31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12.wmf"/><Relationship Id="rId2" Type="http://schemas.openxmlformats.org/officeDocument/2006/relationships/tags" Target="../tags/tag30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33.xml"/><Relationship Id="rId10" Type="http://schemas.openxmlformats.org/officeDocument/2006/relationships/image" Target="../media/image11.wmf"/><Relationship Id="rId4" Type="http://schemas.openxmlformats.org/officeDocument/2006/relationships/tags" Target="../tags/tag32.xml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tags" Target="../tags/tag36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.bin"/><Relationship Id="rId21" Type="http://schemas.openxmlformats.org/officeDocument/2006/relationships/tags" Target="../tags/tag28.xml"/><Relationship Id="rId34" Type="http://schemas.openxmlformats.org/officeDocument/2006/relationships/oleObject" Target="../embeddings/oleObject5.bin"/><Relationship Id="rId42" Type="http://schemas.openxmlformats.org/officeDocument/2006/relationships/oleObject" Target="../embeddings/oleObject9.bin"/><Relationship Id="rId47" Type="http://schemas.openxmlformats.org/officeDocument/2006/relationships/image" Target="../media/image21.wmf"/><Relationship Id="rId50" Type="http://schemas.openxmlformats.org/officeDocument/2006/relationships/oleObject" Target="../embeddings/oleObject13.bin"/><Relationship Id="rId55" Type="http://schemas.openxmlformats.org/officeDocument/2006/relationships/image" Target="../media/image25.wmf"/><Relationship Id="rId63" Type="http://schemas.openxmlformats.org/officeDocument/2006/relationships/image" Target="../media/image29.wmf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9" Type="http://schemas.openxmlformats.org/officeDocument/2006/relationships/image" Target="../media/image12.wmf"/><Relationship Id="rId11" Type="http://schemas.openxmlformats.org/officeDocument/2006/relationships/tags" Target="../tags/tag18.xml"/><Relationship Id="rId24" Type="http://schemas.openxmlformats.org/officeDocument/2006/relationships/notesSlide" Target="../notesSlides/notesSlide9.xml"/><Relationship Id="rId32" Type="http://schemas.openxmlformats.org/officeDocument/2006/relationships/oleObject" Target="../embeddings/oleObject4.bin"/><Relationship Id="rId37" Type="http://schemas.openxmlformats.org/officeDocument/2006/relationships/image" Target="../media/image16.wmf"/><Relationship Id="rId40" Type="http://schemas.openxmlformats.org/officeDocument/2006/relationships/oleObject" Target="../embeddings/oleObject8.bin"/><Relationship Id="rId45" Type="http://schemas.openxmlformats.org/officeDocument/2006/relationships/image" Target="../media/image20.wmf"/><Relationship Id="rId53" Type="http://schemas.openxmlformats.org/officeDocument/2006/relationships/image" Target="../media/image24.wmf"/><Relationship Id="rId58" Type="http://schemas.openxmlformats.org/officeDocument/2006/relationships/oleObject" Target="../embeddings/oleObject17.bin"/><Relationship Id="rId5" Type="http://schemas.openxmlformats.org/officeDocument/2006/relationships/tags" Target="../tags/tag12.xml"/><Relationship Id="rId61" Type="http://schemas.openxmlformats.org/officeDocument/2006/relationships/image" Target="../media/image28.wmf"/><Relationship Id="rId19" Type="http://schemas.openxmlformats.org/officeDocument/2006/relationships/tags" Target="../tags/tag2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image" Target="../media/image11.wmf"/><Relationship Id="rId30" Type="http://schemas.openxmlformats.org/officeDocument/2006/relationships/oleObject" Target="../embeddings/oleObject3.bin"/><Relationship Id="rId35" Type="http://schemas.openxmlformats.org/officeDocument/2006/relationships/image" Target="../media/image15.wmf"/><Relationship Id="rId43" Type="http://schemas.openxmlformats.org/officeDocument/2006/relationships/image" Target="../media/image19.wmf"/><Relationship Id="rId48" Type="http://schemas.openxmlformats.org/officeDocument/2006/relationships/oleObject" Target="../embeddings/oleObject12.bin"/><Relationship Id="rId56" Type="http://schemas.openxmlformats.org/officeDocument/2006/relationships/oleObject" Target="../embeddings/oleObject16.bin"/><Relationship Id="rId64" Type="http://schemas.openxmlformats.org/officeDocument/2006/relationships/oleObject" Target="../embeddings/oleObject20.bin"/><Relationship Id="rId8" Type="http://schemas.openxmlformats.org/officeDocument/2006/relationships/tags" Target="../tags/tag15.xml"/><Relationship Id="rId51" Type="http://schemas.openxmlformats.org/officeDocument/2006/relationships/image" Target="../media/image23.wmf"/><Relationship Id="rId3" Type="http://schemas.openxmlformats.org/officeDocument/2006/relationships/tags" Target="../tags/tag10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image" Target="../media/image3.png"/><Relationship Id="rId33" Type="http://schemas.openxmlformats.org/officeDocument/2006/relationships/image" Target="../media/image14.wmf"/><Relationship Id="rId38" Type="http://schemas.openxmlformats.org/officeDocument/2006/relationships/oleObject" Target="../embeddings/oleObject7.bin"/><Relationship Id="rId46" Type="http://schemas.openxmlformats.org/officeDocument/2006/relationships/oleObject" Target="../embeddings/oleObject11.bin"/><Relationship Id="rId59" Type="http://schemas.openxmlformats.org/officeDocument/2006/relationships/image" Target="../media/image27.wmf"/><Relationship Id="rId20" Type="http://schemas.openxmlformats.org/officeDocument/2006/relationships/tags" Target="../tags/tag27.xml"/><Relationship Id="rId41" Type="http://schemas.openxmlformats.org/officeDocument/2006/relationships/image" Target="../media/image18.wmf"/><Relationship Id="rId54" Type="http://schemas.openxmlformats.org/officeDocument/2006/relationships/oleObject" Target="../embeddings/oleObject15.bin"/><Relationship Id="rId62" Type="http://schemas.openxmlformats.org/officeDocument/2006/relationships/oleObject" Target="../embeddings/oleObject19.bin"/><Relationship Id="rId1" Type="http://schemas.openxmlformats.org/officeDocument/2006/relationships/vmlDrawing" Target="../drawings/vmlDrawing1.vml"/><Relationship Id="rId6" Type="http://schemas.openxmlformats.org/officeDocument/2006/relationships/tags" Target="../tags/tag13.xml"/><Relationship Id="rId15" Type="http://schemas.openxmlformats.org/officeDocument/2006/relationships/tags" Target="../tags/tag22.xml"/><Relationship Id="rId23" Type="http://schemas.openxmlformats.org/officeDocument/2006/relationships/slideLayout" Target="../slideLayouts/slideLayout7.xml"/><Relationship Id="rId28" Type="http://schemas.openxmlformats.org/officeDocument/2006/relationships/oleObject" Target="../embeddings/oleObject2.bin"/><Relationship Id="rId36" Type="http://schemas.openxmlformats.org/officeDocument/2006/relationships/oleObject" Target="../embeddings/oleObject6.bin"/><Relationship Id="rId49" Type="http://schemas.openxmlformats.org/officeDocument/2006/relationships/image" Target="../media/image22.wmf"/><Relationship Id="rId57" Type="http://schemas.openxmlformats.org/officeDocument/2006/relationships/image" Target="../media/image26.wmf"/><Relationship Id="rId10" Type="http://schemas.openxmlformats.org/officeDocument/2006/relationships/tags" Target="../tags/tag17.xml"/><Relationship Id="rId31" Type="http://schemas.openxmlformats.org/officeDocument/2006/relationships/image" Target="../media/image13.wmf"/><Relationship Id="rId44" Type="http://schemas.openxmlformats.org/officeDocument/2006/relationships/oleObject" Target="../embeddings/oleObject10.bin"/><Relationship Id="rId52" Type="http://schemas.openxmlformats.org/officeDocument/2006/relationships/oleObject" Target="../embeddings/oleObject14.bin"/><Relationship Id="rId60" Type="http://schemas.openxmlformats.org/officeDocument/2006/relationships/oleObject" Target="../embeddings/oleObject18.bin"/><Relationship Id="rId65" Type="http://schemas.openxmlformats.org/officeDocument/2006/relationships/image" Target="../media/image30.wmf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0" y="654718"/>
            <a:ext cx="6767186" cy="0"/>
          </a:xfrm>
          <a:prstGeom prst="line">
            <a:avLst/>
          </a:prstGeom>
          <a:ln w="28575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7000">
                  <a:schemeClr val="accent1">
                    <a:lumMod val="60000"/>
                    <a:lumOff val="40000"/>
                  </a:schemeClr>
                </a:gs>
                <a:gs pos="1000">
                  <a:schemeClr val="accent1">
                    <a:lumMod val="75000"/>
                  </a:schemeClr>
                </a:gs>
                <a:gs pos="68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A219CB6-90A5-D6D0-DD36-25B553CBB189}"/>
              </a:ext>
            </a:extLst>
          </p:cNvPr>
          <p:cNvCxnSpPr>
            <a:cxnSpLocks/>
          </p:cNvCxnSpPr>
          <p:nvPr/>
        </p:nvCxnSpPr>
        <p:spPr>
          <a:xfrm flipH="1">
            <a:off x="5561896" y="6125906"/>
            <a:ext cx="6708913" cy="0"/>
          </a:xfrm>
          <a:prstGeom prst="line">
            <a:avLst/>
          </a:prstGeom>
          <a:ln w="28575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7000">
                  <a:schemeClr val="accent1">
                    <a:lumMod val="60000"/>
                    <a:lumOff val="40000"/>
                  </a:schemeClr>
                </a:gs>
                <a:gs pos="1000">
                  <a:schemeClr val="accent1">
                    <a:lumMod val="75000"/>
                  </a:schemeClr>
                </a:gs>
                <a:gs pos="68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A8EB5CF-77B4-6DC0-8BA7-269699B181A1}"/>
              </a:ext>
            </a:extLst>
          </p:cNvPr>
          <p:cNvSpPr txBox="1"/>
          <p:nvPr/>
        </p:nvSpPr>
        <p:spPr>
          <a:xfrm>
            <a:off x="302286" y="191475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1523365" y="2121553"/>
            <a:ext cx="91452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</a:rPr>
              <a:t>夫兰克-赫兹实验</a:t>
            </a:r>
          </a:p>
          <a:p>
            <a:pPr algn="ctr"/>
            <a:endParaRPr lang="zh-CN" altLang="en-US" sz="2800" dirty="0">
              <a:solidFill>
                <a:srgbClr val="0E223A"/>
              </a:solidFill>
              <a:uFillTx/>
              <a:ea typeface="隶书" panose="020105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53127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F3D066-96E7-8487-0811-EF2218E6B675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1C8077-F006-2A90-580A-131F51E0A462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C8673-B835-60AC-B7E4-927D3EA057FB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3BC3F1D-211A-FB02-B108-6BF97537EC05}"/>
              </a:ext>
            </a:extLst>
          </p:cNvPr>
          <p:cNvGrpSpPr/>
          <p:nvPr/>
        </p:nvGrpSpPr>
        <p:grpSpPr>
          <a:xfrm>
            <a:off x="759810" y="565542"/>
            <a:ext cx="2478065" cy="759567"/>
            <a:chOff x="817793" y="661159"/>
            <a:chExt cx="2721824" cy="7595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1A3CA0-11BB-63FD-A639-55DC4774CA20}"/>
                </a:ext>
              </a:extLst>
            </p:cNvPr>
            <p:cNvSpPr/>
            <p:nvPr/>
          </p:nvSpPr>
          <p:spPr>
            <a:xfrm rot="16200000">
              <a:off x="1885316" y="-233575"/>
              <a:ext cx="586778" cy="272182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F2CF97D8-BFC3-DE17-DBE7-C6DA46C8058D}"/>
                </a:ext>
              </a:extLst>
            </p:cNvPr>
            <p:cNvSpPr txBox="1"/>
            <p:nvPr/>
          </p:nvSpPr>
          <p:spPr>
            <a:xfrm flipH="1">
              <a:off x="817793" y="661159"/>
              <a:ext cx="2721824" cy="75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lvl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方正粗黑宋简体" panose="02000000000000000000" pitchFamily="2" charset="-122"/>
                  <a:cs typeface="Times New Roman" panose="02020603050405020304" pitchFamily="18" charset="0"/>
                </a:rPr>
                <a:t>结  果  处  理</a:t>
              </a:r>
            </a:p>
          </p:txBody>
        </p:sp>
      </p:grpSp>
      <p:sp>
        <p:nvSpPr>
          <p:cNvPr id="12" name="文本框 14"/>
          <p:cNvSpPr txBox="1"/>
          <p:nvPr>
            <p:custDataLst>
              <p:tags r:id="rId2"/>
            </p:custDataLst>
          </p:nvPr>
        </p:nvSpPr>
        <p:spPr>
          <a:xfrm>
            <a:off x="1687879" y="1607710"/>
            <a:ext cx="843597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坐标纸手工作图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：</a:t>
            </a:r>
            <a:r>
              <a:rPr 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绘制</a:t>
            </a:r>
            <a:r>
              <a:rPr lang="en-US" sz="28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sz="2800" i="1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G</a:t>
            </a:r>
            <a:r>
              <a:rPr lang="en-US" sz="28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</a:t>
            </a:r>
            <a:r>
              <a:rPr lang="en-US" sz="2800" i="1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－</a:t>
            </a:r>
            <a:r>
              <a:rPr lang="en-US" altLang="zh-CN" sz="28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I </a:t>
            </a:r>
            <a:r>
              <a:rPr lang="zh-CN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曲线</a:t>
            </a:r>
            <a:endParaRPr lang="zh-CN" sz="2800" dirty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292400" y="3283305"/>
            <a:ext cx="7560310" cy="2348230"/>
            <a:chOff x="1515" y="3326"/>
            <a:chExt cx="11906" cy="3698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1515" y="6345"/>
              <a:ext cx="11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234" y="3326"/>
              <a:ext cx="0" cy="35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>
            <a:xfrm>
              <a:off x="2236" y="3636"/>
              <a:ext cx="9128" cy="2702"/>
            </a:xfrm>
            <a:custGeom>
              <a:avLst/>
              <a:gdLst>
                <a:gd name="connisteX0" fmla="*/ 0 w 5796280"/>
                <a:gd name="connsiteY0" fmla="*/ 1715888 h 1715888"/>
                <a:gd name="connisteX1" fmla="*/ 467995 w 5796280"/>
                <a:gd name="connsiteY1" fmla="*/ 1425058 h 1715888"/>
                <a:gd name="connisteX2" fmla="*/ 908685 w 5796280"/>
                <a:gd name="connsiteY2" fmla="*/ 877688 h 1715888"/>
                <a:gd name="connisteX3" fmla="*/ 1332230 w 5796280"/>
                <a:gd name="connsiteY3" fmla="*/ 1371718 h 1715888"/>
                <a:gd name="connisteX4" fmla="*/ 1808480 w 5796280"/>
                <a:gd name="connsiteY4" fmla="*/ 710048 h 1715888"/>
                <a:gd name="connisteX5" fmla="*/ 2223135 w 5796280"/>
                <a:gd name="connsiteY5" fmla="*/ 1257418 h 1715888"/>
                <a:gd name="connisteX6" fmla="*/ 2708275 w 5796280"/>
                <a:gd name="connsiteY6" fmla="*/ 498593 h 1715888"/>
                <a:gd name="connisteX7" fmla="*/ 3167380 w 5796280"/>
                <a:gd name="connsiteY7" fmla="*/ 1186933 h 1715888"/>
                <a:gd name="connisteX8" fmla="*/ 3625850 w 5796280"/>
                <a:gd name="connsiteY8" fmla="*/ 392548 h 1715888"/>
                <a:gd name="connisteX9" fmla="*/ 4111625 w 5796280"/>
                <a:gd name="connsiteY9" fmla="*/ 1045328 h 1715888"/>
                <a:gd name="connisteX10" fmla="*/ 4526280 w 5796280"/>
                <a:gd name="connsiteY10" fmla="*/ 145533 h 1715888"/>
                <a:gd name="connisteX11" fmla="*/ 4984750 w 5796280"/>
                <a:gd name="connsiteY11" fmla="*/ 957063 h 1715888"/>
                <a:gd name="connisteX12" fmla="*/ 5434965 w 5796280"/>
                <a:gd name="connsiteY12" fmla="*/ 31233 h 1715888"/>
                <a:gd name="connisteX13" fmla="*/ 5796280 w 5796280"/>
                <a:gd name="connsiteY13" fmla="*/ 295393 h 171588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</a:cxnLst>
              <a:rect l="l" t="t" r="r" b="b"/>
              <a:pathLst>
                <a:path w="5796280" h="1715888">
                  <a:moveTo>
                    <a:pt x="0" y="1715888"/>
                  </a:moveTo>
                  <a:cubicBezTo>
                    <a:pt x="85090" y="1668898"/>
                    <a:pt x="286385" y="1592698"/>
                    <a:pt x="467995" y="1425058"/>
                  </a:cubicBezTo>
                  <a:cubicBezTo>
                    <a:pt x="649605" y="1257418"/>
                    <a:pt x="735965" y="888483"/>
                    <a:pt x="908685" y="877688"/>
                  </a:cubicBezTo>
                  <a:cubicBezTo>
                    <a:pt x="1081405" y="866893"/>
                    <a:pt x="1152525" y="1405373"/>
                    <a:pt x="1332230" y="1371718"/>
                  </a:cubicBezTo>
                  <a:cubicBezTo>
                    <a:pt x="1511935" y="1338063"/>
                    <a:pt x="1630045" y="732908"/>
                    <a:pt x="1808480" y="710048"/>
                  </a:cubicBezTo>
                  <a:cubicBezTo>
                    <a:pt x="1986915" y="687188"/>
                    <a:pt x="2043430" y="1299963"/>
                    <a:pt x="2223135" y="1257418"/>
                  </a:cubicBezTo>
                  <a:cubicBezTo>
                    <a:pt x="2402840" y="1214873"/>
                    <a:pt x="2519680" y="512563"/>
                    <a:pt x="2708275" y="498593"/>
                  </a:cubicBezTo>
                  <a:cubicBezTo>
                    <a:pt x="2896870" y="484623"/>
                    <a:pt x="2983865" y="1207888"/>
                    <a:pt x="3167380" y="1186933"/>
                  </a:cubicBezTo>
                  <a:cubicBezTo>
                    <a:pt x="3350895" y="1165978"/>
                    <a:pt x="3437255" y="421123"/>
                    <a:pt x="3625850" y="392548"/>
                  </a:cubicBezTo>
                  <a:cubicBezTo>
                    <a:pt x="3814445" y="363973"/>
                    <a:pt x="3931285" y="1094858"/>
                    <a:pt x="4111625" y="1045328"/>
                  </a:cubicBezTo>
                  <a:cubicBezTo>
                    <a:pt x="4291965" y="995798"/>
                    <a:pt x="4351655" y="163313"/>
                    <a:pt x="4526280" y="145533"/>
                  </a:cubicBezTo>
                  <a:cubicBezTo>
                    <a:pt x="4700905" y="127753"/>
                    <a:pt x="4803140" y="979923"/>
                    <a:pt x="4984750" y="957063"/>
                  </a:cubicBezTo>
                  <a:cubicBezTo>
                    <a:pt x="5166360" y="934203"/>
                    <a:pt x="5272405" y="163313"/>
                    <a:pt x="5434965" y="31233"/>
                  </a:cubicBezTo>
                  <a:cubicBezTo>
                    <a:pt x="5597525" y="-100847"/>
                    <a:pt x="5732780" y="224273"/>
                    <a:pt x="5796280" y="295393"/>
                  </a:cubicBezTo>
                </a:path>
              </a:pathLst>
            </a:custGeom>
            <a:noFill/>
            <a:ln>
              <a:solidFill>
                <a:srgbClr val="1D41D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2497" y="3326"/>
            <a:ext cx="459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r:id="rId9" imgW="127000" imgH="165100" progId="Equation.KSEE3">
                    <p:embed/>
                  </p:oleObj>
                </mc:Choice>
                <mc:Fallback>
                  <p:oleObj r:id="rId9" imgW="127000" imgH="1651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97" y="3326"/>
                          <a:ext cx="459" cy="5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1866" y="5389"/>
            <a:ext cx="1288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r:id="rId11" imgW="355600" imgH="228600" progId="Equation.KSEE3">
                    <p:embed/>
                  </p:oleObj>
                </mc:Choice>
                <mc:Fallback>
                  <p:oleObj r:id="rId11" imgW="355600" imgH="2286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866" y="5389"/>
                          <a:ext cx="1288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559" y="6326"/>
            <a:ext cx="600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r:id="rId13" imgW="152400" imgH="177165" progId="Equation.KSEE3">
                    <p:embed/>
                  </p:oleObj>
                </mc:Choice>
                <mc:Fallback>
                  <p:oleObj r:id="rId13" imgW="152400" imgH="177165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59" y="6326"/>
                          <a:ext cx="600" cy="6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椭圆 19"/>
            <p:cNvSpPr/>
            <p:nvPr/>
          </p:nvSpPr>
          <p:spPr>
            <a:xfrm>
              <a:off x="2728" y="5956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156" y="5480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84" y="4952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75" y="5230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018" y="5516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245" y="5731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549" y="5385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762" y="5000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06" y="4697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271" y="4923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401" y="5222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667" y="5554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997" y="5091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84" y="4693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441" y="4377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740" y="4702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857" y="5001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7149" y="5424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7453" y="4987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7640" y="4498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884" y="4182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162" y="4486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8331" y="4850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623" y="5195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914" y="4732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9036" y="4295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9319" y="3823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623" y="4309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740" y="4725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0032" y="5070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336" y="4607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0497" y="4079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0845" y="3581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1318" y="4028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97033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F3D066-96E7-8487-0811-EF2218E6B675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1C8077-F006-2A90-580A-131F51E0A462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C8673-B835-60AC-B7E4-927D3EA057FB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3BC3F1D-211A-FB02-B108-6BF97537EC05}"/>
              </a:ext>
            </a:extLst>
          </p:cNvPr>
          <p:cNvGrpSpPr/>
          <p:nvPr/>
        </p:nvGrpSpPr>
        <p:grpSpPr>
          <a:xfrm>
            <a:off x="759810" y="565542"/>
            <a:ext cx="2478065" cy="759567"/>
            <a:chOff x="817793" y="661159"/>
            <a:chExt cx="2721824" cy="7595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1A3CA0-11BB-63FD-A639-55DC4774CA20}"/>
                </a:ext>
              </a:extLst>
            </p:cNvPr>
            <p:cNvSpPr/>
            <p:nvPr/>
          </p:nvSpPr>
          <p:spPr>
            <a:xfrm rot="16200000">
              <a:off x="1885316" y="-233575"/>
              <a:ext cx="586778" cy="272182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F2CF97D8-BFC3-DE17-DBE7-C6DA46C8058D}"/>
                </a:ext>
              </a:extLst>
            </p:cNvPr>
            <p:cNvSpPr txBox="1"/>
            <p:nvPr/>
          </p:nvSpPr>
          <p:spPr>
            <a:xfrm flipH="1">
              <a:off x="817793" y="661159"/>
              <a:ext cx="2721824" cy="75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lvl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方正粗黑宋简体" panose="02000000000000000000" pitchFamily="2" charset="-122"/>
                  <a:cs typeface="Times New Roman" panose="02020603050405020304" pitchFamily="18" charset="0"/>
                </a:rPr>
                <a:t>结  果  处  理</a:t>
              </a:r>
            </a:p>
          </p:txBody>
        </p:sp>
      </p:grpSp>
      <p:sp>
        <p:nvSpPr>
          <p:cNvPr id="54" name="文本框 14"/>
          <p:cNvSpPr txBox="1"/>
          <p:nvPr>
            <p:custDataLst>
              <p:tags r:id="rId1"/>
            </p:custDataLst>
          </p:nvPr>
        </p:nvSpPr>
        <p:spPr>
          <a:xfrm>
            <a:off x="759811" y="1483783"/>
            <a:ext cx="68662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通过波峰或波谷的值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计算</a:t>
            </a:r>
            <a:r>
              <a:rPr 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第一激发电位</a:t>
            </a:r>
            <a:r>
              <a:rPr lang="en-US" altLang="zh-CN" sz="28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en-US" altLang="zh-CN" sz="28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：</a:t>
            </a:r>
          </a:p>
        </p:txBody>
      </p:sp>
      <p:pic>
        <p:nvPicPr>
          <p:cNvPr id="6146" name="对象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221018"/>
            <a:ext cx="3014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25"/>
          <p:cNvSpPr txBox="1"/>
          <p:nvPr>
            <p:custDataLst>
              <p:tags r:id="rId2"/>
            </p:custDataLst>
          </p:nvPr>
        </p:nvSpPr>
        <p:spPr>
          <a:xfrm>
            <a:off x="1383876" y="3309768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 dirty="0">
                <a:latin typeface="Times New Roman" panose="02020603050405020304" charset="0"/>
                <a:ea typeface="楷体" panose="02010609060101010101" charset="-122"/>
              </a:rPr>
              <a:t>（计算使用数据表达式）</a:t>
            </a:r>
          </a:p>
        </p:txBody>
      </p:sp>
      <p:sp>
        <p:nvSpPr>
          <p:cNvPr id="56" name="文本框 26"/>
          <p:cNvSpPr txBox="1"/>
          <p:nvPr>
            <p:custDataLst>
              <p:tags r:id="rId3"/>
            </p:custDataLst>
          </p:nvPr>
        </p:nvSpPr>
        <p:spPr>
          <a:xfrm>
            <a:off x="1383876" y="3872632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 dirty="0">
                <a:latin typeface="Times New Roman" panose="02020603050405020304" charset="0"/>
                <a:ea typeface="楷体" panose="02010609060101010101" charset="-122"/>
              </a:rPr>
              <a:t>（计算结果）</a:t>
            </a:r>
          </a:p>
        </p:txBody>
      </p:sp>
      <p:sp>
        <p:nvSpPr>
          <p:cNvPr id="57" name="文本框 27"/>
          <p:cNvSpPr txBox="1"/>
          <p:nvPr>
            <p:custDataLst>
              <p:tags r:id="rId4"/>
            </p:custDataLst>
          </p:nvPr>
        </p:nvSpPr>
        <p:spPr>
          <a:xfrm>
            <a:off x="1383876" y="4533601"/>
            <a:ext cx="4123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楷体" panose="02010609060101010101" charset="-122"/>
              </a:rPr>
              <a:t>=</a:t>
            </a:r>
            <a:r>
              <a:rPr lang="zh-CN" altLang="en-US" sz="2400" dirty="0">
                <a:latin typeface="Times New Roman" panose="02020603050405020304" charset="0"/>
                <a:ea typeface="楷体" panose="02010609060101010101" charset="-122"/>
              </a:rPr>
              <a:t>（取有效数字）（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</a:rPr>
              <a:t>单位</a:t>
            </a:r>
            <a:r>
              <a:rPr lang="zh-CN" altLang="en-US" sz="2400" dirty="0">
                <a:latin typeface="Times New Roman" panose="02020603050405020304" charset="0"/>
                <a:ea typeface="楷体" panose="02010609060101010101" charset="-122"/>
              </a:rPr>
              <a:t>）</a:t>
            </a:r>
          </a:p>
        </p:txBody>
      </p:sp>
      <p:sp>
        <p:nvSpPr>
          <p:cNvPr id="58" name="文本框 54"/>
          <p:cNvSpPr txBox="1"/>
          <p:nvPr>
            <p:custDataLst>
              <p:tags r:id="rId5"/>
            </p:custDataLst>
          </p:nvPr>
        </p:nvSpPr>
        <p:spPr>
          <a:xfrm>
            <a:off x="1491297" y="5213393"/>
            <a:ext cx="4923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charset="0"/>
                <a:ea typeface="楷体" panose="02010609060101010101" charset="-122"/>
              </a:rPr>
              <a:t>计算时使用国际单位数据运算</a:t>
            </a:r>
          </a:p>
        </p:txBody>
      </p:sp>
      <p:sp>
        <p:nvSpPr>
          <p:cNvPr id="59" name="文本框 1"/>
          <p:cNvSpPr txBox="1"/>
          <p:nvPr/>
        </p:nvSpPr>
        <p:spPr>
          <a:xfrm>
            <a:off x="6072555" y="2456010"/>
            <a:ext cx="5182870" cy="28610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将氩原子的第一激发电位的实验值与理论值（11.5V）比较，计算相对误差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：</a:t>
            </a:r>
            <a:endParaRPr lang="en-US" altLang="zh-CN" sz="28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         Δ = |U</a:t>
            </a:r>
            <a:r>
              <a:rPr lang="en-US" altLang="zh-CN" sz="2800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-U</a:t>
            </a:r>
            <a:r>
              <a:rPr lang="zh-CN" altLang="en-US" sz="2800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理论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| / U</a:t>
            </a:r>
            <a:r>
              <a:rPr lang="zh-CN" altLang="en-US" sz="2800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理论</a:t>
            </a:r>
            <a:endParaRPr lang="en-US" altLang="zh-CN" sz="2800" baseline="-250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en-US" altLang="zh-CN" sz="2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49395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5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F3D066-96E7-8487-0811-EF2218E6B675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1C8077-F006-2A90-580A-131F51E0A462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C8673-B835-60AC-B7E4-927D3EA057FB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33229" y="2294701"/>
            <a:ext cx="1835204" cy="1835202"/>
            <a:chOff x="3660365" y="1689389"/>
            <a:chExt cx="1835204" cy="1835202"/>
          </a:xfrm>
        </p:grpSpPr>
        <p:grpSp>
          <p:nvGrpSpPr>
            <p:cNvPr id="7" name="组合 6"/>
            <p:cNvGrpSpPr/>
            <p:nvPr/>
          </p:nvGrpSpPr>
          <p:grpSpPr>
            <a:xfrm>
              <a:off x="3660365" y="1689389"/>
              <a:ext cx="1835204" cy="1835202"/>
              <a:chOff x="680580" y="1491630"/>
              <a:chExt cx="1479184" cy="147918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80580" y="1491630"/>
                <a:ext cx="1479184" cy="1479182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7840" y="776140"/>
                  <a:ext cx="3794420" cy="3794420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Group 162"/>
              <p:cNvGrpSpPr/>
              <p:nvPr/>
            </p:nvGrpSpPr>
            <p:grpSpPr>
              <a:xfrm>
                <a:off x="1270698" y="1857043"/>
                <a:ext cx="448408" cy="537420"/>
                <a:chOff x="4422775" y="1196975"/>
                <a:chExt cx="423863" cy="508000"/>
              </a:xfrm>
              <a:solidFill>
                <a:schemeClr val="accent2"/>
              </a:solidFill>
            </p:grpSpPr>
            <p:sp>
              <p:nvSpPr>
                <p:cNvPr id="12" name="Rectangle 273"/>
                <p:cNvSpPr>
                  <a:spLocks noChangeArrowheads="1"/>
                </p:cNvSpPr>
                <p:nvPr/>
              </p:nvSpPr>
              <p:spPr bwMode="auto">
                <a:xfrm>
                  <a:off x="4845050" y="1641475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3" name="Freeform 274"/>
                <p:cNvSpPr>
                  <a:spLocks noEditPoints="1"/>
                </p:cNvSpPr>
                <p:nvPr/>
              </p:nvSpPr>
              <p:spPr bwMode="auto">
                <a:xfrm>
                  <a:off x="4422775" y="1196975"/>
                  <a:ext cx="282575" cy="508000"/>
                </a:xfrm>
                <a:custGeom>
                  <a:avLst/>
                  <a:gdLst>
                    <a:gd name="T0" fmla="*/ 89 w 178"/>
                    <a:gd name="T1" fmla="*/ 320 h 320"/>
                    <a:gd name="T2" fmla="*/ 133 w 178"/>
                    <a:gd name="T3" fmla="*/ 221 h 320"/>
                    <a:gd name="T4" fmla="*/ 164 w 178"/>
                    <a:gd name="T5" fmla="*/ 144 h 320"/>
                    <a:gd name="T6" fmla="*/ 176 w 178"/>
                    <a:gd name="T7" fmla="*/ 98 h 320"/>
                    <a:gd name="T8" fmla="*/ 178 w 178"/>
                    <a:gd name="T9" fmla="*/ 87 h 320"/>
                    <a:gd name="T10" fmla="*/ 176 w 178"/>
                    <a:gd name="T11" fmla="*/ 71 h 320"/>
                    <a:gd name="T12" fmla="*/ 171 w 178"/>
                    <a:gd name="T13" fmla="*/ 54 h 320"/>
                    <a:gd name="T14" fmla="*/ 153 w 178"/>
                    <a:gd name="T15" fmla="*/ 26 h 320"/>
                    <a:gd name="T16" fmla="*/ 125 w 178"/>
                    <a:gd name="T17" fmla="*/ 7 h 320"/>
                    <a:gd name="T18" fmla="*/ 108 w 178"/>
                    <a:gd name="T19" fmla="*/ 3 h 320"/>
                    <a:gd name="T20" fmla="*/ 90 w 178"/>
                    <a:gd name="T21" fmla="*/ 0 h 320"/>
                    <a:gd name="T22" fmla="*/ 89 w 178"/>
                    <a:gd name="T23" fmla="*/ 0 h 320"/>
                    <a:gd name="T24" fmla="*/ 89 w 178"/>
                    <a:gd name="T25" fmla="*/ 0 h 320"/>
                    <a:gd name="T26" fmla="*/ 89 w 178"/>
                    <a:gd name="T27" fmla="*/ 0 h 320"/>
                    <a:gd name="T28" fmla="*/ 88 w 178"/>
                    <a:gd name="T29" fmla="*/ 0 h 320"/>
                    <a:gd name="T30" fmla="*/ 78 w 178"/>
                    <a:gd name="T31" fmla="*/ 1 h 320"/>
                    <a:gd name="T32" fmla="*/ 61 w 178"/>
                    <a:gd name="T33" fmla="*/ 4 h 320"/>
                    <a:gd name="T34" fmla="*/ 39 w 178"/>
                    <a:gd name="T35" fmla="*/ 15 h 320"/>
                    <a:gd name="T36" fmla="*/ 16 w 178"/>
                    <a:gd name="T37" fmla="*/ 39 h 320"/>
                    <a:gd name="T38" fmla="*/ 5 w 178"/>
                    <a:gd name="T39" fmla="*/ 62 h 320"/>
                    <a:gd name="T40" fmla="*/ 0 w 178"/>
                    <a:gd name="T41" fmla="*/ 79 h 320"/>
                    <a:gd name="T42" fmla="*/ 0 w 178"/>
                    <a:gd name="T43" fmla="*/ 87 h 320"/>
                    <a:gd name="T44" fmla="*/ 5 w 178"/>
                    <a:gd name="T45" fmla="*/ 111 h 320"/>
                    <a:gd name="T46" fmla="*/ 28 w 178"/>
                    <a:gd name="T47" fmla="*/ 181 h 320"/>
                    <a:gd name="T48" fmla="*/ 75 w 178"/>
                    <a:gd name="T49" fmla="*/ 291 h 320"/>
                    <a:gd name="T50" fmla="*/ 89 w 178"/>
                    <a:gd name="T51" fmla="*/ 320 h 320"/>
                    <a:gd name="T52" fmla="*/ 89 w 178"/>
                    <a:gd name="T53" fmla="*/ 40 h 320"/>
                    <a:gd name="T54" fmla="*/ 104 w 178"/>
                    <a:gd name="T55" fmla="*/ 43 h 320"/>
                    <a:gd name="T56" fmla="*/ 117 w 178"/>
                    <a:gd name="T57" fmla="*/ 51 h 320"/>
                    <a:gd name="T58" fmla="*/ 125 w 178"/>
                    <a:gd name="T59" fmla="*/ 64 h 320"/>
                    <a:gd name="T60" fmla="*/ 129 w 178"/>
                    <a:gd name="T61" fmla="*/ 80 h 320"/>
                    <a:gd name="T62" fmla="*/ 128 w 178"/>
                    <a:gd name="T63" fmla="*/ 87 h 320"/>
                    <a:gd name="T64" fmla="*/ 122 w 178"/>
                    <a:gd name="T65" fmla="*/ 102 h 320"/>
                    <a:gd name="T66" fmla="*/ 111 w 178"/>
                    <a:gd name="T67" fmla="*/ 113 h 320"/>
                    <a:gd name="T68" fmla="*/ 97 w 178"/>
                    <a:gd name="T69" fmla="*/ 119 h 320"/>
                    <a:gd name="T70" fmla="*/ 89 w 178"/>
                    <a:gd name="T71" fmla="*/ 119 h 320"/>
                    <a:gd name="T72" fmla="*/ 74 w 178"/>
                    <a:gd name="T73" fmla="*/ 116 h 320"/>
                    <a:gd name="T74" fmla="*/ 60 w 178"/>
                    <a:gd name="T75" fmla="*/ 108 h 320"/>
                    <a:gd name="T76" fmla="*/ 52 w 178"/>
                    <a:gd name="T77" fmla="*/ 96 h 320"/>
                    <a:gd name="T78" fmla="*/ 49 w 178"/>
                    <a:gd name="T79" fmla="*/ 80 h 320"/>
                    <a:gd name="T80" fmla="*/ 50 w 178"/>
                    <a:gd name="T81" fmla="*/ 72 h 320"/>
                    <a:gd name="T82" fmla="*/ 56 w 178"/>
                    <a:gd name="T83" fmla="*/ 58 h 320"/>
                    <a:gd name="T84" fmla="*/ 67 w 178"/>
                    <a:gd name="T85" fmla="*/ 47 h 320"/>
                    <a:gd name="T86" fmla="*/ 81 w 178"/>
                    <a:gd name="T87" fmla="*/ 40 h 320"/>
                    <a:gd name="T88" fmla="*/ 89 w 178"/>
                    <a:gd name="T89" fmla="*/ 4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8" h="320">
                      <a:moveTo>
                        <a:pt x="89" y="320"/>
                      </a:moveTo>
                      <a:lnTo>
                        <a:pt x="89" y="320"/>
                      </a:lnTo>
                      <a:lnTo>
                        <a:pt x="103" y="291"/>
                      </a:lnTo>
                      <a:lnTo>
                        <a:pt x="133" y="221"/>
                      </a:lnTo>
                      <a:lnTo>
                        <a:pt x="150" y="181"/>
                      </a:lnTo>
                      <a:lnTo>
                        <a:pt x="164" y="144"/>
                      </a:lnTo>
                      <a:lnTo>
                        <a:pt x="173" y="111"/>
                      </a:lnTo>
                      <a:lnTo>
                        <a:pt x="176" y="98"/>
                      </a:lnTo>
                      <a:lnTo>
                        <a:pt x="178" y="87"/>
                      </a:lnTo>
                      <a:lnTo>
                        <a:pt x="178" y="87"/>
                      </a:lnTo>
                      <a:lnTo>
                        <a:pt x="178" y="79"/>
                      </a:lnTo>
                      <a:lnTo>
                        <a:pt x="176" y="71"/>
                      </a:lnTo>
                      <a:lnTo>
                        <a:pt x="173" y="62"/>
                      </a:lnTo>
                      <a:lnTo>
                        <a:pt x="171" y="54"/>
                      </a:lnTo>
                      <a:lnTo>
                        <a:pt x="162" y="39"/>
                      </a:lnTo>
                      <a:lnTo>
                        <a:pt x="153" y="26"/>
                      </a:lnTo>
                      <a:lnTo>
                        <a:pt x="139" y="15"/>
                      </a:lnTo>
                      <a:lnTo>
                        <a:pt x="125" y="7"/>
                      </a:lnTo>
                      <a:lnTo>
                        <a:pt x="117" y="4"/>
                      </a:lnTo>
                      <a:lnTo>
                        <a:pt x="108" y="3"/>
                      </a:lnTo>
                      <a:lnTo>
                        <a:pt x="100" y="1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9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78" y="1"/>
                      </a:lnTo>
                      <a:lnTo>
                        <a:pt x="70" y="3"/>
                      </a:lnTo>
                      <a:lnTo>
                        <a:pt x="61" y="4"/>
                      </a:lnTo>
                      <a:lnTo>
                        <a:pt x="53" y="7"/>
                      </a:lnTo>
                      <a:lnTo>
                        <a:pt x="39" y="15"/>
                      </a:lnTo>
                      <a:lnTo>
                        <a:pt x="25" y="26"/>
                      </a:lnTo>
                      <a:lnTo>
                        <a:pt x="16" y="39"/>
                      </a:lnTo>
                      <a:lnTo>
                        <a:pt x="7" y="54"/>
                      </a:lnTo>
                      <a:lnTo>
                        <a:pt x="5" y="62"/>
                      </a:lnTo>
                      <a:lnTo>
                        <a:pt x="2" y="71"/>
                      </a:lnTo>
                      <a:lnTo>
                        <a:pt x="0" y="79"/>
                      </a:lnTo>
                      <a:lnTo>
                        <a:pt x="0" y="87"/>
                      </a:lnTo>
                      <a:lnTo>
                        <a:pt x="0" y="87"/>
                      </a:lnTo>
                      <a:lnTo>
                        <a:pt x="2" y="98"/>
                      </a:lnTo>
                      <a:lnTo>
                        <a:pt x="5" y="111"/>
                      </a:lnTo>
                      <a:lnTo>
                        <a:pt x="14" y="144"/>
                      </a:lnTo>
                      <a:lnTo>
                        <a:pt x="28" y="181"/>
                      </a:lnTo>
                      <a:lnTo>
                        <a:pt x="45" y="221"/>
                      </a:lnTo>
                      <a:lnTo>
                        <a:pt x="75" y="291"/>
                      </a:lnTo>
                      <a:lnTo>
                        <a:pt x="89" y="320"/>
                      </a:lnTo>
                      <a:lnTo>
                        <a:pt x="89" y="320"/>
                      </a:lnTo>
                      <a:close/>
                      <a:moveTo>
                        <a:pt x="89" y="40"/>
                      </a:moveTo>
                      <a:lnTo>
                        <a:pt x="89" y="40"/>
                      </a:lnTo>
                      <a:lnTo>
                        <a:pt x="97" y="40"/>
                      </a:lnTo>
                      <a:lnTo>
                        <a:pt x="104" y="43"/>
                      </a:lnTo>
                      <a:lnTo>
                        <a:pt x="111" y="47"/>
                      </a:lnTo>
                      <a:lnTo>
                        <a:pt x="117" y="51"/>
                      </a:lnTo>
                      <a:lnTo>
                        <a:pt x="122" y="58"/>
                      </a:lnTo>
                      <a:lnTo>
                        <a:pt x="125" y="64"/>
                      </a:lnTo>
                      <a:lnTo>
                        <a:pt x="128" y="72"/>
                      </a:lnTo>
                      <a:lnTo>
                        <a:pt x="129" y="80"/>
                      </a:lnTo>
                      <a:lnTo>
                        <a:pt x="129" y="80"/>
                      </a:lnTo>
                      <a:lnTo>
                        <a:pt x="128" y="87"/>
                      </a:lnTo>
                      <a:lnTo>
                        <a:pt x="125" y="96"/>
                      </a:lnTo>
                      <a:lnTo>
                        <a:pt x="122" y="102"/>
                      </a:lnTo>
                      <a:lnTo>
                        <a:pt x="117" y="108"/>
                      </a:lnTo>
                      <a:lnTo>
                        <a:pt x="111" y="113"/>
                      </a:lnTo>
                      <a:lnTo>
                        <a:pt x="104" y="116"/>
                      </a:lnTo>
                      <a:lnTo>
                        <a:pt x="97" y="119"/>
                      </a:lnTo>
                      <a:lnTo>
                        <a:pt x="89" y="119"/>
                      </a:lnTo>
                      <a:lnTo>
                        <a:pt x="89" y="119"/>
                      </a:lnTo>
                      <a:lnTo>
                        <a:pt x="81" y="119"/>
                      </a:lnTo>
                      <a:lnTo>
                        <a:pt x="74" y="116"/>
                      </a:lnTo>
                      <a:lnTo>
                        <a:pt x="67" y="113"/>
                      </a:lnTo>
                      <a:lnTo>
                        <a:pt x="60" y="108"/>
                      </a:lnTo>
                      <a:lnTo>
                        <a:pt x="56" y="102"/>
                      </a:lnTo>
                      <a:lnTo>
                        <a:pt x="52" y="96"/>
                      </a:lnTo>
                      <a:lnTo>
                        <a:pt x="50" y="87"/>
                      </a:lnTo>
                      <a:lnTo>
                        <a:pt x="49" y="80"/>
                      </a:lnTo>
                      <a:lnTo>
                        <a:pt x="49" y="80"/>
                      </a:lnTo>
                      <a:lnTo>
                        <a:pt x="50" y="72"/>
                      </a:lnTo>
                      <a:lnTo>
                        <a:pt x="52" y="64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67" y="47"/>
                      </a:lnTo>
                      <a:lnTo>
                        <a:pt x="74" y="43"/>
                      </a:lnTo>
                      <a:lnTo>
                        <a:pt x="81" y="40"/>
                      </a:lnTo>
                      <a:lnTo>
                        <a:pt x="89" y="40"/>
                      </a:lnTo>
                      <a:lnTo>
                        <a:pt x="89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9" name="椭圆 8"/>
            <p:cNvSpPr/>
            <p:nvPr/>
          </p:nvSpPr>
          <p:spPr>
            <a:xfrm>
              <a:off x="4468880" y="2928940"/>
              <a:ext cx="214314" cy="21431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3403600" y="2491376"/>
            <a:ext cx="7924799" cy="1945157"/>
          </a:xfrm>
          <a:prstGeom prst="roundRect">
            <a:avLst/>
          </a:prstGeom>
          <a:gradFill>
            <a:gsLst>
              <a:gs pos="42000">
                <a:srgbClr val="F0F0F0"/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18900000" scaled="0"/>
          </a:gradFill>
          <a:ln>
            <a:noFill/>
          </a:ln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sym typeface="+mn-ea"/>
              </a:rPr>
              <a:t>实验过程中同学们注意安全！</a:t>
            </a:r>
          </a:p>
        </p:txBody>
      </p:sp>
    </p:spTree>
    <p:extLst>
      <p:ext uri="{BB962C8B-B14F-4D97-AF65-F5344CB8AC3E}">
        <p14:creationId xmlns:p14="http://schemas.microsoft.com/office/powerpoint/2010/main" val="30146335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D7E358-42E4-44FA-8559-D83770ACE991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251C77-9E6B-A839-5AB2-EFDFF8361D48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62017E-D110-1F39-444F-D37D6296764B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3F9CFE-7137-7427-F8DF-C96E17174E08}"/>
              </a:ext>
            </a:extLst>
          </p:cNvPr>
          <p:cNvSpPr txBox="1"/>
          <p:nvPr/>
        </p:nvSpPr>
        <p:spPr>
          <a:xfrm>
            <a:off x="1089536" y="2321949"/>
            <a:ext cx="9966037" cy="1680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chemeClr val="accent2">
                  <a:lumMod val="75000"/>
                </a:schemeClr>
              </a:buClr>
            </a:pP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、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了解夫兰克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-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赫兹实验的设计思想和原理方法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；</a:t>
            </a:r>
            <a:endParaRPr lang="en-US" altLang="zh-CN" sz="2800" dirty="0">
              <a:latin typeface="Times New Roman" panose="02020603050405020304" charset="0"/>
              <a:ea typeface="楷体" panose="02010609060101010101" charset="-122"/>
            </a:endParaRPr>
          </a:p>
          <a:p>
            <a:pPr algn="just">
              <a:lnSpc>
                <a:spcPct val="200000"/>
              </a:lnSpc>
              <a:buClr>
                <a:schemeClr val="accent2">
                  <a:lumMod val="75000"/>
                </a:schemeClr>
              </a:buClr>
            </a:pP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、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dirty="0" err="1">
                <a:latin typeface="Times New Roman" panose="02020603050405020304" charset="0"/>
                <a:ea typeface="楷体" panose="02010609060101010101" charset="-122"/>
                <a:sym typeface="+mn-ea"/>
              </a:rPr>
              <a:t>测定氩原子第一激发电位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，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加深对</a:t>
            </a:r>
            <a:r>
              <a:rPr lang="en-US" altLang="zh-CN" sz="2800" dirty="0" err="1">
                <a:latin typeface="Times New Roman" panose="02020603050405020304" charset="0"/>
                <a:ea typeface="楷体" panose="02010609060101010101" charset="-122"/>
                <a:sym typeface="+mn-ea"/>
              </a:rPr>
              <a:t>原子能级的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理解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B145B07-70F1-A544-3578-0396A3A2697C}"/>
              </a:ext>
            </a:extLst>
          </p:cNvPr>
          <p:cNvGrpSpPr/>
          <p:nvPr/>
        </p:nvGrpSpPr>
        <p:grpSpPr>
          <a:xfrm>
            <a:off x="759810" y="587216"/>
            <a:ext cx="2736814" cy="759567"/>
            <a:chOff x="817793" y="682833"/>
            <a:chExt cx="2736814" cy="75956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5B73DF4-8DF7-8E98-50E7-2E4258ECC5F2}"/>
                </a:ext>
              </a:extLst>
            </p:cNvPr>
            <p:cNvSpPr/>
            <p:nvPr/>
          </p:nvSpPr>
          <p:spPr>
            <a:xfrm rot="16200000">
              <a:off x="1885316" y="-233575"/>
              <a:ext cx="586778" cy="272182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64">
              <a:extLst>
                <a:ext uri="{FF2B5EF4-FFF2-40B4-BE49-F238E27FC236}">
                  <a16:creationId xmlns:a16="http://schemas.microsoft.com/office/drawing/2014/main" id="{240C45F4-7B4D-4A79-F435-61E32790C63C}"/>
                </a:ext>
              </a:extLst>
            </p:cNvPr>
            <p:cNvSpPr txBox="1"/>
            <p:nvPr/>
          </p:nvSpPr>
          <p:spPr>
            <a:xfrm flipH="1">
              <a:off x="832783" y="682833"/>
              <a:ext cx="2721824" cy="75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lvl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方正粗黑宋简体" panose="02000000000000000000" pitchFamily="2" charset="-122"/>
                  <a:cs typeface="Times New Roman" panose="02020603050405020304" pitchFamily="18" charset="0"/>
                </a:rPr>
                <a:t>实  验  目  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16079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166367-E1B6-88EB-748F-D6D7BD2DF2FB}"/>
              </a:ext>
            </a:extLst>
          </p:cNvPr>
          <p:cNvGrpSpPr/>
          <p:nvPr/>
        </p:nvGrpSpPr>
        <p:grpSpPr>
          <a:xfrm>
            <a:off x="884005" y="565542"/>
            <a:ext cx="2721824" cy="759567"/>
            <a:chOff x="817793" y="661159"/>
            <a:chExt cx="2721824" cy="75956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4F5543A-7C02-74E6-A639-0B5CBB1C0CFA}"/>
                </a:ext>
              </a:extLst>
            </p:cNvPr>
            <p:cNvSpPr/>
            <p:nvPr/>
          </p:nvSpPr>
          <p:spPr>
            <a:xfrm rot="16200000">
              <a:off x="1885316" y="-233575"/>
              <a:ext cx="586778" cy="272182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TextBox 64">
              <a:extLst>
                <a:ext uri="{FF2B5EF4-FFF2-40B4-BE49-F238E27FC236}">
                  <a16:creationId xmlns:a16="http://schemas.microsoft.com/office/drawing/2014/main" id="{68D6ADCE-B482-A04D-7C95-4D4348022482}"/>
                </a:ext>
              </a:extLst>
            </p:cNvPr>
            <p:cNvSpPr txBox="1"/>
            <p:nvPr/>
          </p:nvSpPr>
          <p:spPr>
            <a:xfrm flipH="1">
              <a:off x="817793" y="661159"/>
              <a:ext cx="2721824" cy="75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lvl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方正粗黑宋简体" panose="02000000000000000000" pitchFamily="2" charset="-122"/>
                  <a:cs typeface="Times New Roman" panose="02020603050405020304" pitchFamily="18" charset="0"/>
                </a:rPr>
                <a:t>实  验  原  理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C6DDC44-AE24-160B-E100-2434A1630F1F}"/>
              </a:ext>
            </a:extLst>
          </p:cNvPr>
          <p:cNvSpPr txBox="1"/>
          <p:nvPr/>
        </p:nvSpPr>
        <p:spPr>
          <a:xfrm>
            <a:off x="4635012" y="1059109"/>
            <a:ext cx="29219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玻尔的量子论</a:t>
            </a:r>
            <a:endParaRPr lang="en-US" altLang="zh-CN" sz="2800" b="1" dirty="0">
              <a:solidFill>
                <a:srgbClr val="333333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A006F-7DC6-CC2A-12ED-4623B9EE20B8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25A664-E063-A45E-9B0F-FF2151D55F8B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B53255-EF41-76A2-8D03-69208F38599C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sp>
        <p:nvSpPr>
          <p:cNvPr id="15" name="文本框 1"/>
          <p:cNvSpPr txBox="1"/>
          <p:nvPr/>
        </p:nvSpPr>
        <p:spPr>
          <a:xfrm>
            <a:off x="1460923" y="1801073"/>
            <a:ext cx="9270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dirty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1.</a:t>
            </a:r>
            <a:r>
              <a:rPr lang="zh-CN" altLang="en-US" sz="2800" spc="223" dirty="0">
                <a:solidFill>
                  <a:srgbClr val="FF0066"/>
                </a:solidFill>
                <a:latin typeface="华文细黑" panose="02010600040101010101" charset="-122"/>
                <a:cs typeface="华文细黑" panose="02010600040101010101" charset="-122"/>
              </a:rPr>
              <a:t>定态假设（能</a:t>
            </a:r>
            <a:r>
              <a:rPr lang="zh-CN" altLang="en-US" sz="2800" spc="218" dirty="0">
                <a:solidFill>
                  <a:srgbClr val="FF0066"/>
                </a:solidFill>
                <a:latin typeface="华文细黑" panose="02010600040101010101" charset="-122"/>
                <a:cs typeface="华文细黑" panose="02010600040101010101" charset="-122"/>
                <a:sym typeface="+mn-ea"/>
              </a:rPr>
              <a:t>级）</a:t>
            </a:r>
            <a:endParaRPr lang="zh-CN" altLang="en-US" sz="2800" spc="218" dirty="0">
              <a:solidFill>
                <a:srgbClr val="FF0066"/>
              </a:solidFill>
              <a:latin typeface="华文细黑" panose="02010600040101010101" charset="-122"/>
              <a:cs typeface="华文细黑" panose="02010600040101010101" charset="-122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en-US" altLang="zh-CN" sz="2800" dirty="0" err="1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原子只能处在一系列不连续的、稳定的能量状态中，这些状态称为定态</a:t>
            </a:r>
            <a:r>
              <a:rPr lang="en-US" altLang="zh-CN" sz="2800" dirty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；</a:t>
            </a:r>
          </a:p>
          <a:p>
            <a:pPr indent="457200">
              <a:lnSpc>
                <a:spcPct val="150000"/>
              </a:lnSpc>
            </a:pPr>
            <a:r>
              <a:rPr lang="en-US" altLang="zh-CN" sz="2800" dirty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2.</a:t>
            </a:r>
            <a:r>
              <a:rPr lang="zh-CN" altLang="en-US" sz="2800" spc="221" dirty="0">
                <a:solidFill>
                  <a:srgbClr val="FF0066"/>
                </a:solidFill>
                <a:latin typeface="华文细黑" panose="02010600040101010101" charset="-122"/>
                <a:cs typeface="华文细黑" panose="02010600040101010101" charset="-122"/>
              </a:rPr>
              <a:t>跃迁假设    </a:t>
            </a:r>
            <a:r>
              <a:rPr lang="en-US" altLang="zh-CN" sz="2800" dirty="0" err="1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频率条件</a:t>
            </a:r>
            <a:r>
              <a:rPr lang="en-US" altLang="zh-CN" sz="2800" dirty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: </a:t>
            </a:r>
          </a:p>
          <a:p>
            <a:pPr indent="457200">
              <a:lnSpc>
                <a:spcPct val="150000"/>
              </a:lnSpc>
            </a:pPr>
            <a:endParaRPr lang="en-US" altLang="zh-CN" sz="2800" dirty="0">
              <a:solidFill>
                <a:srgbClr val="0E223A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800" dirty="0">
                <a:solidFill>
                  <a:srgbClr val="0E223A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3.</a:t>
            </a:r>
            <a:r>
              <a:rPr lang="zh-CN" altLang="en-US" sz="2800" spc="222" dirty="0">
                <a:solidFill>
                  <a:srgbClr val="FF0066"/>
                </a:solidFill>
                <a:latin typeface="华文细黑" panose="02010600040101010101" charset="-122"/>
                <a:cs typeface="华文细黑" panose="02010600040101010101" charset="-122"/>
              </a:rPr>
              <a:t>角动量量子化假设</a:t>
            </a:r>
          </a:p>
        </p:txBody>
      </p:sp>
      <p:pic>
        <p:nvPicPr>
          <p:cNvPr id="1026" name="对象 2048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545" y="3866414"/>
            <a:ext cx="2127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对象 204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71" y="4885268"/>
            <a:ext cx="4286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2196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619E6B-5BEE-7AF8-6DD5-917442C11868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CA2D9B-455D-89E1-0C5A-9D6A06147B2B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51B030-7B57-8FAA-5647-B5075FD84712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6825D0-892F-6793-903A-A46F1195FC5D}"/>
              </a:ext>
            </a:extLst>
          </p:cNvPr>
          <p:cNvGrpSpPr/>
          <p:nvPr/>
        </p:nvGrpSpPr>
        <p:grpSpPr>
          <a:xfrm>
            <a:off x="759810" y="565542"/>
            <a:ext cx="2721824" cy="759567"/>
            <a:chOff x="817793" y="661159"/>
            <a:chExt cx="2721824" cy="7595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3504DA-EAC5-FE14-433A-14E5445645D9}"/>
                </a:ext>
              </a:extLst>
            </p:cNvPr>
            <p:cNvSpPr/>
            <p:nvPr/>
          </p:nvSpPr>
          <p:spPr>
            <a:xfrm rot="16200000">
              <a:off x="1885316" y="-233575"/>
              <a:ext cx="586778" cy="272182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57B7A346-B280-0B4E-E05D-F01C9D80B90F}"/>
                </a:ext>
              </a:extLst>
            </p:cNvPr>
            <p:cNvSpPr txBox="1"/>
            <p:nvPr/>
          </p:nvSpPr>
          <p:spPr>
            <a:xfrm flipH="1">
              <a:off x="817793" y="661159"/>
              <a:ext cx="2721824" cy="75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lvl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方正粗黑宋简体" panose="02000000000000000000" pitchFamily="2" charset="-122"/>
                  <a:cs typeface="Times New Roman" panose="02020603050405020304" pitchFamily="18" charset="0"/>
                </a:rPr>
                <a:t>实  验  原  理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FB1F10C-1011-7BB5-1380-4AB6FDCD791E}"/>
              </a:ext>
            </a:extLst>
          </p:cNvPr>
          <p:cNvSpPr txBox="1"/>
          <p:nvPr/>
        </p:nvSpPr>
        <p:spPr>
          <a:xfrm>
            <a:off x="4242699" y="1061868"/>
            <a:ext cx="36597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rPr>
              <a:t>、</a:t>
            </a:r>
            <a:r>
              <a:rPr lang="zh-CN" altLang="en-US" sz="2800" b="1" dirty="0">
                <a:solidFill>
                  <a:srgbClr val="333333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原子第一激发电势</a:t>
            </a:r>
            <a:endParaRPr lang="en-US" altLang="zh-CN" sz="2800" b="1" dirty="0">
              <a:solidFill>
                <a:srgbClr val="333333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+mn-ea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801160" y="1713830"/>
            <a:ext cx="10542790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原子状态发生改变的方式：</a:t>
            </a:r>
            <a:endParaRPr lang="en-US" altLang="zh-CN" sz="28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                     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原子吸收或发射电磁波</a:t>
            </a:r>
            <a:endParaRPr lang="en-US" altLang="zh-CN" sz="28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                     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某种粒子碰撞原子发生能量交换</a:t>
            </a:r>
            <a:endParaRPr lang="en-US" altLang="zh-CN" sz="28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1275093" y="3971947"/>
            <a:ext cx="9594923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55"/>
              </a:lnSpc>
            </a:pPr>
            <a:r>
              <a:rPr sz="2800" dirty="0" err="1">
                <a:latin typeface="Times New Roman" panose="02020603050405020304" charset="0"/>
                <a:ea typeface="楷体" panose="02010609060101010101" charset="-122"/>
              </a:rPr>
              <a:t>当初速度为零的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粒子</a:t>
            </a:r>
            <a:r>
              <a:rPr sz="2800" dirty="0" err="1">
                <a:latin typeface="Times New Roman" panose="02020603050405020304" charset="0"/>
                <a:ea typeface="楷体" panose="02010609060101010101" charset="-122"/>
              </a:rPr>
              <a:t>在电压为</a:t>
            </a:r>
            <a:r>
              <a:rPr sz="2800" dirty="0">
                <a:latin typeface="Times New Roman" panose="02020603050405020304" charset="0"/>
                <a:ea typeface="楷体" panose="02010609060101010101" charset="-122"/>
              </a:rPr>
              <a:t> U </a:t>
            </a:r>
            <a:r>
              <a:rPr sz="2800" dirty="0" err="1">
                <a:latin typeface="Times New Roman" panose="02020603050405020304" charset="0"/>
                <a:ea typeface="楷体" panose="02010609060101010101" charset="-122"/>
              </a:rPr>
              <a:t>的电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场中加速，具有能量</a:t>
            </a:r>
            <a:r>
              <a:rPr lang="en-US" altLang="zh-CN" sz="2800" dirty="0" err="1">
                <a:latin typeface="Times New Roman" panose="02020603050405020304" charset="0"/>
                <a:ea typeface="楷体" panose="02010609060101010101" charset="-122"/>
              </a:rPr>
              <a:t>q</a:t>
            </a:r>
            <a:r>
              <a:rPr lang="en-US" altLang="zh-CN" sz="2800" dirty="0" err="1"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endParaRPr lang="en-US" altLang="zh-CN" sz="28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9810" y="4703459"/>
            <a:ext cx="11157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若 能量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&lt; E</a:t>
            </a:r>
            <a:r>
              <a:rPr lang="en-US" altLang="zh-CN" sz="2800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－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E</a:t>
            </a:r>
            <a:r>
              <a:rPr lang="en-US" altLang="zh-CN" sz="2800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，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则弹性碰撞；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若 能量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≥ E</a:t>
            </a:r>
            <a:r>
              <a:rPr lang="en-US" altLang="zh-CN" sz="2800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2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－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E</a:t>
            </a:r>
            <a:r>
              <a:rPr lang="en-US" altLang="zh-CN" sz="2800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1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，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则非弹性碰撞。</a:t>
            </a:r>
          </a:p>
        </p:txBody>
      </p:sp>
    </p:spTree>
    <p:extLst>
      <p:ext uri="{BB962C8B-B14F-4D97-AF65-F5344CB8AC3E}">
        <p14:creationId xmlns:p14="http://schemas.microsoft.com/office/powerpoint/2010/main" val="29294472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BBF7F0-2142-7D8E-1D49-31DFBC7FE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3B860F-50BB-D6A2-770F-5F1BF3490173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F65B13-0D0D-D6EA-4151-9F7A4EC6AF06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F4CD84-A731-36E1-FA03-4609EEA6E2E3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BA0900-D7C8-C758-9ACA-21D44509A80B}"/>
              </a:ext>
            </a:extLst>
          </p:cNvPr>
          <p:cNvGrpSpPr/>
          <p:nvPr/>
        </p:nvGrpSpPr>
        <p:grpSpPr>
          <a:xfrm>
            <a:off x="759810" y="565542"/>
            <a:ext cx="2721824" cy="759567"/>
            <a:chOff x="817793" y="661159"/>
            <a:chExt cx="2721824" cy="7595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B9EC31-1068-C04A-951E-B5D80C2985A8}"/>
                </a:ext>
              </a:extLst>
            </p:cNvPr>
            <p:cNvSpPr/>
            <p:nvPr/>
          </p:nvSpPr>
          <p:spPr>
            <a:xfrm rot="16200000">
              <a:off x="1885316" y="-233575"/>
              <a:ext cx="586778" cy="272182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559EFD0B-97AC-C7AA-C1DA-A3117AFDB92A}"/>
                </a:ext>
              </a:extLst>
            </p:cNvPr>
            <p:cNvSpPr txBox="1"/>
            <p:nvPr/>
          </p:nvSpPr>
          <p:spPr>
            <a:xfrm flipH="1">
              <a:off x="817793" y="661159"/>
              <a:ext cx="2721824" cy="75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lvl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方正粗黑宋简体" panose="02000000000000000000" pitchFamily="2" charset="-122"/>
                  <a:cs typeface="Times New Roman" panose="02020603050405020304" pitchFamily="18" charset="0"/>
                </a:rPr>
                <a:t>实  验  原  理</a:t>
              </a:r>
            </a:p>
          </p:txBody>
        </p:sp>
      </p:grpSp>
      <p:sp>
        <p:nvSpPr>
          <p:cNvPr id="21" name="Rectangle 5">
            <a:extLst>
              <a:ext uri="{FF2B5EF4-FFF2-40B4-BE49-F238E27FC236}">
                <a16:creationId xmlns:a16="http://schemas.microsoft.com/office/drawing/2014/main" id="{C1D983C6-13E2-A802-1FF2-3F1648FC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48" y="44969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737460" y="1615593"/>
            <a:ext cx="10670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通过具有一定能量的电子与原子发生碰撞，进行能量交换实现原子从基态到激发态的跃迁，证明原子能级的存在。</a:t>
            </a:r>
          </a:p>
          <a:p>
            <a:pPr indent="457200" algn="l" fontAlgn="auto"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从基态跃迁到第一激发态所需要的能量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称为原子的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临界能量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  <a:endParaRPr lang="zh-CN" altLang="en-US" sz="2800" dirty="0">
              <a:solidFill>
                <a:srgbClr val="FF0000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电子在</a:t>
            </a:r>
            <a:r>
              <a:rPr lang="zh-CN" altLang="en-US" sz="2800" dirty="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电位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差为</a:t>
            </a:r>
            <a:r>
              <a:rPr lang="zh-CN" altLang="en-US" sz="28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zh-CN" altLang="en-US" sz="28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的电场中</a:t>
            </a:r>
            <a:r>
              <a:rPr lang="zh-CN" altLang="en-US" sz="2800" dirty="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加速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可获得</a:t>
            </a:r>
            <a:r>
              <a:rPr lang="zh-CN" altLang="en-US" sz="2800" i="1" dirty="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eU</a:t>
            </a:r>
            <a:r>
              <a:rPr lang="zh-CN" altLang="en-US" sz="2800" baseline="-25000" dirty="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的能量。若能量</a:t>
            </a:r>
            <a:r>
              <a:rPr lang="zh-CN" altLang="en-US" sz="28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eU</a:t>
            </a:r>
            <a:r>
              <a:rPr lang="zh-CN" altLang="en-US" sz="28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等于原子的临界能量，则</a:t>
            </a:r>
            <a:r>
              <a:rPr lang="zh-CN" altLang="en-US" sz="28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U</a:t>
            </a:r>
            <a:r>
              <a:rPr lang="zh-CN" altLang="en-US" sz="28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称为原子的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第一激发电势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，或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临界电势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  <a:endParaRPr lang="en-US" altLang="zh-CN" sz="2800" dirty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                             eU</a:t>
            </a:r>
            <a:r>
              <a:rPr lang="en-US" altLang="zh-CN" sz="2800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=E</a:t>
            </a:r>
            <a:r>
              <a:rPr lang="en-US" altLang="zh-CN" sz="2800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1</a:t>
            </a:r>
            <a:r>
              <a:rPr lang="en-US" altLang="zh-CN" sz="28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-E</a:t>
            </a:r>
            <a:r>
              <a:rPr lang="en-US" altLang="zh-CN" sz="2800" baseline="-25000" dirty="0">
                <a:latin typeface="Times New Roman" panose="02020603050405020304" charset="0"/>
                <a:ea typeface="楷体" panose="02010609060101010101" charset="-122"/>
                <a:sym typeface="+mn-ea"/>
              </a:rPr>
              <a:t>0</a:t>
            </a:r>
            <a:endParaRPr lang="zh-CN" altLang="en-US" sz="2800" baseline="-25000" dirty="0"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366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F7F0-2142-7D8E-1D49-31DFBC7FE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3B860F-50BB-D6A2-770F-5F1BF3490173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F65B13-0D0D-D6EA-4151-9F7A4EC6AF06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F4CD84-A731-36E1-FA03-4609EEA6E2E3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BA0900-D7C8-C758-9ACA-21D44509A80B}"/>
              </a:ext>
            </a:extLst>
          </p:cNvPr>
          <p:cNvGrpSpPr/>
          <p:nvPr/>
        </p:nvGrpSpPr>
        <p:grpSpPr>
          <a:xfrm>
            <a:off x="759810" y="565542"/>
            <a:ext cx="2721824" cy="759567"/>
            <a:chOff x="817793" y="661159"/>
            <a:chExt cx="2721824" cy="7595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B9EC31-1068-C04A-951E-B5D80C2985A8}"/>
                </a:ext>
              </a:extLst>
            </p:cNvPr>
            <p:cNvSpPr/>
            <p:nvPr/>
          </p:nvSpPr>
          <p:spPr>
            <a:xfrm rot="16200000">
              <a:off x="1885316" y="-233575"/>
              <a:ext cx="586778" cy="272182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559EFD0B-97AC-C7AA-C1DA-A3117AFDB92A}"/>
                </a:ext>
              </a:extLst>
            </p:cNvPr>
            <p:cNvSpPr txBox="1"/>
            <p:nvPr/>
          </p:nvSpPr>
          <p:spPr>
            <a:xfrm flipH="1">
              <a:off x="817793" y="661159"/>
              <a:ext cx="2721824" cy="75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lvl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方正粗黑宋简体" panose="02000000000000000000" pitchFamily="2" charset="-122"/>
                  <a:cs typeface="Times New Roman" panose="02020603050405020304" pitchFamily="18" charset="0"/>
                </a:rPr>
                <a:t>实  验  原  理</a:t>
              </a:r>
            </a:p>
          </p:txBody>
        </p:sp>
      </p:grpSp>
      <p:sp>
        <p:nvSpPr>
          <p:cNvPr id="21" name="Rectangle 5">
            <a:extLst>
              <a:ext uri="{FF2B5EF4-FFF2-40B4-BE49-F238E27FC236}">
                <a16:creationId xmlns:a16="http://schemas.microsoft.com/office/drawing/2014/main" id="{C1D983C6-13E2-A802-1FF2-3F1648FC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48" y="44969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13263" y="2053833"/>
            <a:ext cx="3876675" cy="4238625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3642602" y="853939"/>
            <a:ext cx="7461311" cy="4711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sz="2800" dirty="0" err="1">
                <a:latin typeface="Times New Roman" panose="02020603050405020304" charset="0"/>
                <a:ea typeface="楷体" panose="02010609060101010101" charset="-122"/>
              </a:rPr>
              <a:t>弗兰克赫兹管</a:t>
            </a:r>
            <a:r>
              <a:rPr sz="2800" dirty="0">
                <a:latin typeface="Times New Roman" panose="02020603050405020304" charset="0"/>
                <a:ea typeface="楷体" panose="02010609060101010101" charset="-122"/>
              </a:rPr>
              <a:t>（</a:t>
            </a:r>
            <a:r>
              <a:rPr lang="zh-CN" altLang="en-US" sz="2800" dirty="0">
                <a:latin typeface="Times New Roman" panose="02020603050405020304" charset="0"/>
                <a:ea typeface="楷体" panose="02010609060101010101" charset="-122"/>
              </a:rPr>
              <a:t>充</a:t>
            </a:r>
            <a:r>
              <a:rPr sz="2800" dirty="0" err="1">
                <a:latin typeface="Times New Roman" panose="02020603050405020304" charset="0"/>
                <a:ea typeface="楷体" panose="02010609060101010101" charset="-122"/>
              </a:rPr>
              <a:t>有氩气的高真空三极管</a:t>
            </a:r>
            <a:r>
              <a:rPr sz="2200"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）</a:t>
            </a:r>
            <a:endParaRPr lang="en-US" altLang="zh-CN" sz="2200" spc="22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4512095" y="1333200"/>
            <a:ext cx="5793852" cy="216789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0" fontAlgn="auto">
              <a:lnSpc>
                <a:spcPts val="3500"/>
              </a:lnSpc>
            </a:pPr>
            <a:r>
              <a:rPr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阴极K  加热后，发出电子</a:t>
            </a:r>
          </a:p>
          <a:p>
            <a:r>
              <a:rPr b="1" i="1"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U</a:t>
            </a:r>
            <a:r>
              <a:rPr b="1" spc="221" baseline="-25000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G1K</a:t>
            </a:r>
            <a:r>
              <a:rPr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  </a:t>
            </a:r>
            <a:r>
              <a:rPr spc="221" dirty="0" err="1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消除</a:t>
            </a:r>
            <a:r>
              <a:rPr lang="zh-CN" altLang="en-US"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阴极电子散射的影响，提高发射效率</a:t>
            </a:r>
            <a:endParaRPr spc="221" dirty="0">
              <a:solidFill>
                <a:srgbClr val="000000"/>
              </a:solidFill>
              <a:latin typeface="华文细黑" panose="02010600040101010101" charset="-122"/>
              <a:cs typeface="华文细黑" panose="02010600040101010101" charset="-122"/>
            </a:endParaRPr>
          </a:p>
          <a:p>
            <a:pPr indent="0" fontAlgn="auto">
              <a:lnSpc>
                <a:spcPts val="3500"/>
              </a:lnSpc>
            </a:pPr>
            <a:r>
              <a:rPr b="1" i="1"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U</a:t>
            </a:r>
            <a:r>
              <a:rPr b="1" spc="221" baseline="-25000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G2K</a:t>
            </a:r>
            <a:r>
              <a:rPr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  </a:t>
            </a:r>
            <a:r>
              <a:rPr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  <a:sym typeface="+mn-ea"/>
              </a:rPr>
              <a:t>加速</a:t>
            </a:r>
            <a:r>
              <a:rPr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电子</a:t>
            </a:r>
          </a:p>
          <a:p>
            <a:pPr indent="0" fontAlgn="auto">
              <a:lnSpc>
                <a:spcPts val="3500"/>
              </a:lnSpc>
            </a:pPr>
            <a:r>
              <a:rPr b="1" i="1"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U</a:t>
            </a:r>
            <a:r>
              <a:rPr b="1" spc="221" baseline="-25000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G2A</a:t>
            </a:r>
            <a:r>
              <a:rPr spc="221" dirty="0">
                <a:solidFill>
                  <a:srgbClr val="000000"/>
                </a:solidFill>
                <a:latin typeface="华文细黑" panose="02010600040101010101" charset="-122"/>
                <a:cs typeface="华文细黑" panose="02010600040101010101" charset="-122"/>
              </a:rPr>
              <a:t>  拒斥电压</a:t>
            </a:r>
          </a:p>
        </p:txBody>
      </p:sp>
      <p:pic>
        <p:nvPicPr>
          <p:cNvPr id="16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87" y="3037269"/>
            <a:ext cx="704329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87930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619E6B-5BEE-7AF8-6DD5-917442C11868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CA2D9B-455D-89E1-0C5A-9D6A06147B2B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51B030-7B57-8FAA-5647-B5075FD84712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6825D0-892F-6793-903A-A46F1195FC5D}"/>
              </a:ext>
            </a:extLst>
          </p:cNvPr>
          <p:cNvGrpSpPr/>
          <p:nvPr/>
        </p:nvGrpSpPr>
        <p:grpSpPr>
          <a:xfrm>
            <a:off x="1028183" y="784608"/>
            <a:ext cx="2721824" cy="759567"/>
            <a:chOff x="817793" y="661159"/>
            <a:chExt cx="2721824" cy="7595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3504DA-EAC5-FE14-433A-14E5445645D9}"/>
                </a:ext>
              </a:extLst>
            </p:cNvPr>
            <p:cNvSpPr/>
            <p:nvPr/>
          </p:nvSpPr>
          <p:spPr>
            <a:xfrm rot="16200000">
              <a:off x="1885316" y="-233575"/>
              <a:ext cx="586778" cy="272182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57B7A346-B280-0B4E-E05D-F01C9D80B90F}"/>
                </a:ext>
              </a:extLst>
            </p:cNvPr>
            <p:cNvSpPr txBox="1"/>
            <p:nvPr/>
          </p:nvSpPr>
          <p:spPr>
            <a:xfrm flipH="1">
              <a:off x="817793" y="661159"/>
              <a:ext cx="2721824" cy="75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lvl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方正粗黑宋简体" panose="02000000000000000000" pitchFamily="2" charset="-122"/>
                  <a:cs typeface="Times New Roman" panose="02020603050405020304" pitchFamily="18" charset="0"/>
                </a:rPr>
                <a:t>实  验  仪  器</a:t>
              </a:r>
            </a:p>
          </p:txBody>
        </p:sp>
      </p:grpSp>
      <p:sp>
        <p:nvSpPr>
          <p:cNvPr id="11" name="文本框 14"/>
          <p:cNvSpPr txBox="1"/>
          <p:nvPr/>
        </p:nvSpPr>
        <p:spPr>
          <a:xfrm>
            <a:off x="3750007" y="949749"/>
            <a:ext cx="7231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智能夫兰克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－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赫兹实验仪</a:t>
            </a:r>
            <a:r>
              <a:rPr lang="zh-CN" altLang="en-US" sz="2800" dirty="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，计算机软件</a:t>
            </a:r>
            <a:r>
              <a:rPr lang="zh-CN" sz="2800" dirty="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。</a:t>
            </a:r>
            <a:endParaRPr lang="zh-CN" altLang="en-US" sz="2800" dirty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  <p:pic>
        <p:nvPicPr>
          <p:cNvPr id="12" name="Picture 3" descr="C:\Users\wuli\Desktop\IMG_4839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06" y="1544175"/>
            <a:ext cx="5370830" cy="20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55" y="3593320"/>
            <a:ext cx="3679284" cy="264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62072" y="3646304"/>
            <a:ext cx="3685317" cy="25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4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619E6B-5BEE-7AF8-6DD5-917442C11868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CA2D9B-455D-89E1-0C5A-9D6A06147B2B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51B030-7B57-8FAA-5647-B5075FD84712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6825D0-892F-6793-903A-A46F1195FC5D}"/>
              </a:ext>
            </a:extLst>
          </p:cNvPr>
          <p:cNvGrpSpPr/>
          <p:nvPr/>
        </p:nvGrpSpPr>
        <p:grpSpPr>
          <a:xfrm>
            <a:off x="759810" y="565542"/>
            <a:ext cx="2721824" cy="759567"/>
            <a:chOff x="817793" y="661159"/>
            <a:chExt cx="2721824" cy="7595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3504DA-EAC5-FE14-433A-14E5445645D9}"/>
                </a:ext>
              </a:extLst>
            </p:cNvPr>
            <p:cNvSpPr/>
            <p:nvPr/>
          </p:nvSpPr>
          <p:spPr>
            <a:xfrm rot="16200000">
              <a:off x="1885316" y="-233575"/>
              <a:ext cx="586778" cy="272182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57B7A346-B280-0B4E-E05D-F01C9D80B90F}"/>
                </a:ext>
              </a:extLst>
            </p:cNvPr>
            <p:cNvSpPr txBox="1"/>
            <p:nvPr/>
          </p:nvSpPr>
          <p:spPr>
            <a:xfrm flipH="1">
              <a:off x="817793" y="661159"/>
              <a:ext cx="2721824" cy="75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lvl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方正粗黑宋简体" panose="02000000000000000000" pitchFamily="2" charset="-122"/>
                  <a:cs typeface="Times New Roman" panose="02020603050405020304" pitchFamily="18" charset="0"/>
                </a:rPr>
                <a:t>实  验  步  骤</a:t>
              </a:r>
            </a:p>
          </p:txBody>
        </p:sp>
      </p:grpSp>
      <p:sp>
        <p:nvSpPr>
          <p:cNvPr id="10" name="文本框 14"/>
          <p:cNvSpPr txBox="1"/>
          <p:nvPr>
            <p:custDataLst>
              <p:tags r:id="rId1"/>
            </p:custDataLst>
          </p:nvPr>
        </p:nvSpPr>
        <p:spPr>
          <a:xfrm>
            <a:off x="1776000" y="1835865"/>
            <a:ext cx="86400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1. 按照实验要求连接实验线路，检查无误后开机。</a:t>
            </a:r>
          </a:p>
          <a:p>
            <a:pPr indent="457200" algn="l"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启动计算机软件，设定实验参数，动态采集曲线，测量曲线上数据点。</a:t>
            </a: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测量点要求：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1) 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波峰、波谷值；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2) </a:t>
            </a:r>
            <a:r>
              <a:rPr lang="zh-CN" altLang="zh-CN" sz="2800" dirty="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相邻的</a:t>
            </a:r>
            <a:r>
              <a:rPr lang="zh-CN" altLang="en-US" sz="2800" dirty="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波峰、波谷之间测量两个点数据。</a:t>
            </a:r>
            <a:endParaRPr lang="en-US" altLang="zh-CN" sz="2800" dirty="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0228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F3D066-96E7-8487-0811-EF2218E6B675}"/>
              </a:ext>
            </a:extLst>
          </p:cNvPr>
          <p:cNvSpPr/>
          <p:nvPr/>
        </p:nvSpPr>
        <p:spPr>
          <a:xfrm>
            <a:off x="330181" y="348792"/>
            <a:ext cx="11484748" cy="6155703"/>
          </a:xfrm>
          <a:prstGeom prst="rect">
            <a:avLst/>
          </a:prstGeom>
          <a:noFill/>
          <a:ln w="25400">
            <a:gradFill>
              <a:gsLst>
                <a:gs pos="0">
                  <a:srgbClr val="C00000"/>
                </a:gs>
                <a:gs pos="32000">
                  <a:srgbClr val="FFFF00"/>
                </a:gs>
                <a:gs pos="68000">
                  <a:srgbClr val="0070C0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1C8077-F006-2A90-580A-131F51E0A462}"/>
              </a:ext>
            </a:extLst>
          </p:cNvPr>
          <p:cNvSpPr/>
          <p:nvPr/>
        </p:nvSpPr>
        <p:spPr>
          <a:xfrm>
            <a:off x="7748762" y="6165934"/>
            <a:ext cx="3929975" cy="4586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1F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C8673-B835-60AC-B7E4-927D3EA057FB}"/>
              </a:ext>
            </a:extLst>
          </p:cNvPr>
          <p:cNvSpPr txBox="1"/>
          <p:nvPr/>
        </p:nvSpPr>
        <p:spPr>
          <a:xfrm>
            <a:off x="7827314" y="6161469"/>
            <a:ext cx="390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华北理工大学物理实验中心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3BC3F1D-211A-FB02-B108-6BF97537EC05}"/>
              </a:ext>
            </a:extLst>
          </p:cNvPr>
          <p:cNvGrpSpPr/>
          <p:nvPr/>
        </p:nvGrpSpPr>
        <p:grpSpPr>
          <a:xfrm>
            <a:off x="759810" y="565542"/>
            <a:ext cx="2478065" cy="759567"/>
            <a:chOff x="817793" y="661159"/>
            <a:chExt cx="2721824" cy="7595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1A3CA0-11BB-63FD-A639-55DC4774CA20}"/>
                </a:ext>
              </a:extLst>
            </p:cNvPr>
            <p:cNvSpPr/>
            <p:nvPr/>
          </p:nvSpPr>
          <p:spPr>
            <a:xfrm rot="16200000">
              <a:off x="1885316" y="-233575"/>
              <a:ext cx="586778" cy="272182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imes New Roman" panose="02020603050405020304" pitchFamily="18" charset="0"/>
                <a:ea typeface="方正粗黑宋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4">
              <a:extLst>
                <a:ext uri="{FF2B5EF4-FFF2-40B4-BE49-F238E27FC236}">
                  <a16:creationId xmlns:a16="http://schemas.microsoft.com/office/drawing/2014/main" id="{F2CF97D8-BFC3-DE17-DBE7-C6DA46C8058D}"/>
                </a:ext>
              </a:extLst>
            </p:cNvPr>
            <p:cNvSpPr txBox="1"/>
            <p:nvPr/>
          </p:nvSpPr>
          <p:spPr>
            <a:xfrm flipH="1">
              <a:off x="817793" y="661159"/>
              <a:ext cx="2721824" cy="759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lvl="0"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方正粗黑宋简体" panose="02000000000000000000" pitchFamily="2" charset="-122"/>
                  <a:cs typeface="Times New Roman" panose="02020603050405020304" pitchFamily="18" charset="0"/>
                </a:rPr>
                <a:t>数  据  记  录</a:t>
              </a:r>
            </a:p>
          </p:txBody>
        </p:sp>
      </p:grpSp>
      <p:graphicFrame>
        <p:nvGraphicFramePr>
          <p:cNvPr id="14" name="表格 1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4466382"/>
              </p:ext>
            </p:extLst>
          </p:nvPr>
        </p:nvGraphicFramePr>
        <p:xfrm>
          <a:off x="2315845" y="1883571"/>
          <a:ext cx="7560310" cy="107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400" dirty="0"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电压</a:t>
                      </a:r>
                      <a:r>
                        <a:rPr lang="en-US" sz="2400" i="1" dirty="0"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U</a:t>
                      </a:r>
                      <a:r>
                        <a:rPr lang="en-US" sz="2400" i="1" baseline="-25000" dirty="0"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G2K</a:t>
                      </a:r>
                      <a:r>
                        <a:rPr lang="zh-CN" altLang="en-US" sz="2400" dirty="0"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（</a:t>
                      </a:r>
                      <a:r>
                        <a:rPr lang="en-US" sz="2400" dirty="0"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V</a:t>
                      </a:r>
                      <a:r>
                        <a:rPr lang="zh-CN" altLang="en-US" sz="2400" dirty="0"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）</a:t>
                      </a:r>
                      <a:endParaRPr lang="zh-CN" altLang="zh-CN" sz="2400" b="0" dirty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i="1"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U</a:t>
                      </a:r>
                      <a:r>
                        <a:rPr lang="en-US" sz="2400" baseline="-25000"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i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U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400" b="0" baseline="-25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i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U</a:t>
                      </a:r>
                      <a:r>
                        <a:rPr lang="zh-CN" sz="2400" b="0" baseline="-2500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峰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i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U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400" b="0" baseline="-25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0" i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U</a:t>
                      </a:r>
                      <a:r>
                        <a:rPr lang="en-US" altLang="en-US" sz="2400" b="0" baseline="-25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i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U</a:t>
                      </a:r>
                      <a:r>
                        <a:rPr lang="zh-CN" sz="2400" baseline="-2500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谷</a:t>
                      </a:r>
                      <a:r>
                        <a:rPr lang="en-US" altLang="zh-CN" sz="2400" baseline="-2500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altLang="en-US" sz="2400" b="0" baseline="-25000" dirty="0">
                        <a:solidFill>
                          <a:srgbClr val="FF0000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i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U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400" b="0" baseline="-25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aseline="-25000"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  <a:sym typeface="+mn-ea"/>
                        </a:rPr>
                        <a:t>……</a:t>
                      </a:r>
                      <a:endParaRPr lang="en-US" altLang="en-US" sz="2400" b="0" baseline="-25000">
                        <a:solidFill>
                          <a:schemeClr val="tx1"/>
                        </a:solidFill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2400" b="0" baseline="-25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电流</a:t>
                      </a:r>
                      <a:r>
                        <a:rPr lang="en-US" altLang="en-US" sz="2400" b="0" i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400" b="0" i="1" baseline="-25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i</a:t>
                      </a:r>
                      <a:endParaRPr lang="zh-CN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i="1"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I</a:t>
                      </a:r>
                      <a:r>
                        <a:rPr lang="en-US" sz="2400" baseline="-25000"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i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2400" b="0" baseline="-25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i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zh-CN" sz="2400" b="0" baseline="-2500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峰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i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400" b="0" baseline="-25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0" i="1" dirty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altLang="en-US" sz="2400" b="0" baseline="-25000" dirty="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i="1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I</a:t>
                      </a:r>
                      <a:r>
                        <a:rPr lang="zh-CN" sz="2400" baseline="-2500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谷</a:t>
                      </a:r>
                      <a:r>
                        <a:rPr lang="en-US" altLang="zh-CN" sz="2400" baseline="-25000" dirty="0">
                          <a:solidFill>
                            <a:srgbClr val="FF0000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altLang="en-US" sz="2400" b="0" baseline="-25000" dirty="0">
                        <a:solidFill>
                          <a:srgbClr val="FF0000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 i="1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2400" b="0" baseline="-25000">
                          <a:solidFill>
                            <a:schemeClr val="tx1"/>
                          </a:solidFill>
                          <a:uFillTx/>
                          <a:latin typeface="Times New Roman" panose="02020603050405020304" charset="0"/>
                          <a:ea typeface="楷体" panose="02010609060101010101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400" b="0" baseline="-25000">
                        <a:solidFill>
                          <a:schemeClr val="tx1"/>
                        </a:solidFill>
                        <a:uFillTx/>
                        <a:latin typeface="Times New Roman" panose="02020603050405020304" charset="0"/>
                        <a:ea typeface="楷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0" baseline="-25000" dirty="0">
                          <a:solidFill>
                            <a:schemeClr val="tx1"/>
                          </a:solidFill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……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292400" y="3268130"/>
            <a:ext cx="7560310" cy="2583815"/>
            <a:chOff x="1268" y="3371"/>
            <a:chExt cx="11906" cy="4069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1268" y="6761"/>
              <a:ext cx="11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1987" y="3742"/>
              <a:ext cx="0" cy="35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1989" y="4052"/>
              <a:ext cx="9128" cy="2702"/>
            </a:xfrm>
            <a:custGeom>
              <a:avLst/>
              <a:gdLst>
                <a:gd name="connisteX0" fmla="*/ 0 w 5796280"/>
                <a:gd name="connsiteY0" fmla="*/ 1715888 h 1715888"/>
                <a:gd name="connisteX1" fmla="*/ 467995 w 5796280"/>
                <a:gd name="connsiteY1" fmla="*/ 1425058 h 1715888"/>
                <a:gd name="connisteX2" fmla="*/ 908685 w 5796280"/>
                <a:gd name="connsiteY2" fmla="*/ 877688 h 1715888"/>
                <a:gd name="connisteX3" fmla="*/ 1332230 w 5796280"/>
                <a:gd name="connsiteY3" fmla="*/ 1371718 h 1715888"/>
                <a:gd name="connisteX4" fmla="*/ 1808480 w 5796280"/>
                <a:gd name="connsiteY4" fmla="*/ 710048 h 1715888"/>
                <a:gd name="connisteX5" fmla="*/ 2223135 w 5796280"/>
                <a:gd name="connsiteY5" fmla="*/ 1257418 h 1715888"/>
                <a:gd name="connisteX6" fmla="*/ 2708275 w 5796280"/>
                <a:gd name="connsiteY6" fmla="*/ 498593 h 1715888"/>
                <a:gd name="connisteX7" fmla="*/ 3167380 w 5796280"/>
                <a:gd name="connsiteY7" fmla="*/ 1186933 h 1715888"/>
                <a:gd name="connisteX8" fmla="*/ 3625850 w 5796280"/>
                <a:gd name="connsiteY8" fmla="*/ 392548 h 1715888"/>
                <a:gd name="connisteX9" fmla="*/ 4111625 w 5796280"/>
                <a:gd name="connsiteY9" fmla="*/ 1045328 h 1715888"/>
                <a:gd name="connisteX10" fmla="*/ 4526280 w 5796280"/>
                <a:gd name="connsiteY10" fmla="*/ 145533 h 1715888"/>
                <a:gd name="connisteX11" fmla="*/ 4984750 w 5796280"/>
                <a:gd name="connsiteY11" fmla="*/ 957063 h 1715888"/>
                <a:gd name="connisteX12" fmla="*/ 5434965 w 5796280"/>
                <a:gd name="connsiteY12" fmla="*/ 31233 h 1715888"/>
                <a:gd name="connisteX13" fmla="*/ 5796280 w 5796280"/>
                <a:gd name="connsiteY13" fmla="*/ 295393 h 171588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</a:cxnLst>
              <a:rect l="l" t="t" r="r" b="b"/>
              <a:pathLst>
                <a:path w="5796280" h="1715888">
                  <a:moveTo>
                    <a:pt x="0" y="1715888"/>
                  </a:moveTo>
                  <a:cubicBezTo>
                    <a:pt x="85090" y="1668898"/>
                    <a:pt x="286385" y="1592698"/>
                    <a:pt x="467995" y="1425058"/>
                  </a:cubicBezTo>
                  <a:cubicBezTo>
                    <a:pt x="649605" y="1257418"/>
                    <a:pt x="735965" y="888483"/>
                    <a:pt x="908685" y="877688"/>
                  </a:cubicBezTo>
                  <a:cubicBezTo>
                    <a:pt x="1081405" y="866893"/>
                    <a:pt x="1152525" y="1405373"/>
                    <a:pt x="1332230" y="1371718"/>
                  </a:cubicBezTo>
                  <a:cubicBezTo>
                    <a:pt x="1511935" y="1338063"/>
                    <a:pt x="1630045" y="732908"/>
                    <a:pt x="1808480" y="710048"/>
                  </a:cubicBezTo>
                  <a:cubicBezTo>
                    <a:pt x="1986915" y="687188"/>
                    <a:pt x="2043430" y="1299963"/>
                    <a:pt x="2223135" y="1257418"/>
                  </a:cubicBezTo>
                  <a:cubicBezTo>
                    <a:pt x="2402840" y="1214873"/>
                    <a:pt x="2519680" y="512563"/>
                    <a:pt x="2708275" y="498593"/>
                  </a:cubicBezTo>
                  <a:cubicBezTo>
                    <a:pt x="2896870" y="484623"/>
                    <a:pt x="2983865" y="1207888"/>
                    <a:pt x="3167380" y="1186933"/>
                  </a:cubicBezTo>
                  <a:cubicBezTo>
                    <a:pt x="3350895" y="1165978"/>
                    <a:pt x="3437255" y="421123"/>
                    <a:pt x="3625850" y="392548"/>
                  </a:cubicBezTo>
                  <a:cubicBezTo>
                    <a:pt x="3814445" y="363973"/>
                    <a:pt x="3931285" y="1094858"/>
                    <a:pt x="4111625" y="1045328"/>
                  </a:cubicBezTo>
                  <a:cubicBezTo>
                    <a:pt x="4291965" y="995798"/>
                    <a:pt x="4351655" y="163313"/>
                    <a:pt x="4526280" y="145533"/>
                  </a:cubicBezTo>
                  <a:cubicBezTo>
                    <a:pt x="4700905" y="127753"/>
                    <a:pt x="4803140" y="979923"/>
                    <a:pt x="4984750" y="957063"/>
                  </a:cubicBezTo>
                  <a:cubicBezTo>
                    <a:pt x="5166360" y="934203"/>
                    <a:pt x="5272405" y="163313"/>
                    <a:pt x="5434965" y="31233"/>
                  </a:cubicBezTo>
                  <a:cubicBezTo>
                    <a:pt x="5597525" y="-100847"/>
                    <a:pt x="5732780" y="224273"/>
                    <a:pt x="5796280" y="295393"/>
                  </a:cubicBezTo>
                </a:path>
              </a:pathLst>
            </a:custGeom>
            <a:noFill/>
            <a:ln>
              <a:solidFill>
                <a:srgbClr val="1D41D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2250" y="3742"/>
            <a:ext cx="459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0" r:id="rId26" imgW="127000" imgH="165100" progId="Equation.KSEE3">
                    <p:embed/>
                  </p:oleObj>
                </mc:Choice>
                <mc:Fallback>
                  <p:oleObj r:id="rId26" imgW="127000" imgH="1651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250" y="3742"/>
                          <a:ext cx="459" cy="5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1619" y="5805"/>
            <a:ext cx="1288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1" r:id="rId28" imgW="355600" imgH="228600" progId="Equation.KSEE3">
                    <p:embed/>
                  </p:oleObj>
                </mc:Choice>
                <mc:Fallback>
                  <p:oleObj r:id="rId28" imgW="355600" imgH="2286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1619" y="5805"/>
                          <a:ext cx="1288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312" y="6742"/>
            <a:ext cx="600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2" r:id="rId30" imgW="152400" imgH="177165" progId="Equation.KSEE3">
                    <p:embed/>
                  </p:oleObj>
                </mc:Choice>
                <mc:Fallback>
                  <p:oleObj r:id="rId30" imgW="152400" imgH="177165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312" y="6742"/>
                          <a:ext cx="600" cy="6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椭圆 21"/>
            <p:cNvSpPr/>
            <p:nvPr/>
          </p:nvSpPr>
          <p:spPr>
            <a:xfrm>
              <a:off x="2481" y="6372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909" y="5896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337" y="5368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628" y="5646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771" y="5932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998" y="6147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02" y="5801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515" y="5416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759" y="5113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24" y="5339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154" y="5638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420" y="5970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750" y="5507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937" y="5109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194" y="4793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493" y="5118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610" y="5417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902" y="5840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206" y="5403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7393" y="4914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637" y="4598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7915" y="4902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084" y="5266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376" y="5611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667" y="5148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789" y="4711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072" y="4239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9376" y="4725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9493" y="5141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9785" y="5486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0089" y="5023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0250" y="4495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0598" y="3997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1071" y="4444"/>
              <a:ext cx="113" cy="11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2292" y="5685"/>
            <a:ext cx="320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3" r:id="rId32" imgW="88265" imgH="165100" progId="Equation.KSEE3">
                    <p:embed/>
                  </p:oleObj>
                </mc:Choice>
                <mc:Fallback>
                  <p:oleObj r:id="rId32" imgW="88265" imgH="1651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2292" y="5685"/>
                          <a:ext cx="320" cy="5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2642" y="5287"/>
            <a:ext cx="462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4" r:id="rId34" imgW="127000" imgH="165100" progId="Equation.KSEE3">
                    <p:embed/>
                  </p:oleObj>
                </mc:Choice>
                <mc:Fallback>
                  <p:oleObj r:id="rId34" imgW="127000" imgH="1651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642" y="5287"/>
                          <a:ext cx="462" cy="5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3130" y="4703"/>
            <a:ext cx="720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5" r:id="rId36" imgW="228600" imgH="215900" progId="Equation.KSEE3">
                    <p:embed/>
                  </p:oleObj>
                </mc:Choice>
                <mc:Fallback>
                  <p:oleObj r:id="rId36" imgW="228600" imgH="2159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3130" y="4703"/>
                          <a:ext cx="720" cy="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3216" y="5439"/>
            <a:ext cx="416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" r:id="rId38" imgW="114300" imgH="177165" progId="Equation.KSEE3">
                    <p:embed/>
                  </p:oleObj>
                </mc:Choice>
                <mc:Fallback>
                  <p:oleObj r:id="rId38" imgW="114300" imgH="177165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3216" y="5439"/>
                          <a:ext cx="416" cy="6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3392" y="5868"/>
            <a:ext cx="463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" r:id="rId40" imgW="127000" imgH="165100" progId="Equation.KSEE3">
                    <p:embed/>
                  </p:oleObj>
                </mc:Choice>
                <mc:Fallback>
                  <p:oleObj r:id="rId40" imgW="127000" imgH="1651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3392" y="5868"/>
                          <a:ext cx="463" cy="5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3745" y="6212"/>
            <a:ext cx="720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8" r:id="rId42" imgW="228600" imgH="215900" progId="Equation.KSEE3">
                    <p:embed/>
                  </p:oleObj>
                </mc:Choice>
                <mc:Fallback>
                  <p:oleObj r:id="rId42" imgW="228600" imgH="2159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3745" y="6212"/>
                          <a:ext cx="720" cy="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5175" y="6089"/>
            <a:ext cx="800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9" r:id="rId44" imgW="254000" imgH="215900" progId="Equation.KSEE3">
                    <p:embed/>
                  </p:oleObj>
                </mc:Choice>
                <mc:Fallback>
                  <p:oleObj r:id="rId44" imgW="254000" imgH="2159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5175" y="6089"/>
                          <a:ext cx="800" cy="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6665" y="5989"/>
            <a:ext cx="760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0" r:id="rId46" imgW="241300" imgH="228600" progId="Equation.KSEE3">
                    <p:embed/>
                  </p:oleObj>
                </mc:Choice>
                <mc:Fallback>
                  <p:oleObj r:id="rId46" imgW="241300" imgH="2286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6665" y="5989"/>
                          <a:ext cx="760" cy="7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3923" y="5343"/>
            <a:ext cx="418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" r:id="rId48" imgW="114300" imgH="177165" progId="Equation.KSEE3">
                    <p:embed/>
                  </p:oleObj>
                </mc:Choice>
                <mc:Fallback>
                  <p:oleObj r:id="rId48" imgW="114300" imgH="177165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3923" y="5343"/>
                          <a:ext cx="418" cy="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4099" y="4958"/>
            <a:ext cx="46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2" r:id="rId50" imgW="127000" imgH="177165" progId="Equation.KSEE3">
                    <p:embed/>
                  </p:oleObj>
                </mc:Choice>
                <mc:Fallback>
                  <p:oleObj r:id="rId50" imgW="127000" imgH="177165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4099" y="4958"/>
                          <a:ext cx="466" cy="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8106" y="5766"/>
            <a:ext cx="80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3" r:id="rId52" imgW="254000" imgH="215900" progId="Equation.KSEE3">
                    <p:embed/>
                  </p:oleObj>
                </mc:Choice>
                <mc:Fallback>
                  <p:oleObj r:id="rId52" imgW="254000" imgH="2159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8106" y="5766"/>
                          <a:ext cx="800" cy="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9552" y="5587"/>
            <a:ext cx="76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" r:id="rId54" imgW="241300" imgH="228600" progId="Equation.KSEE3">
                    <p:embed/>
                  </p:oleObj>
                </mc:Choice>
                <mc:Fallback>
                  <p:oleObj r:id="rId54" imgW="241300" imgH="2286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9552" y="5587"/>
                          <a:ext cx="760" cy="7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4493" y="4430"/>
            <a:ext cx="760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" r:id="rId56" imgW="241300" imgH="215900" progId="Equation.KSEE3">
                    <p:embed/>
                  </p:oleObj>
                </mc:Choice>
                <mc:Fallback>
                  <p:oleObj r:id="rId56" imgW="241300" imgH="2159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7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4493" y="4430"/>
                          <a:ext cx="760" cy="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5885" y="4071"/>
            <a:ext cx="760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" r:id="rId58" imgW="241300" imgH="228600" progId="Equation.KSEE3">
                    <p:embed/>
                  </p:oleObj>
                </mc:Choice>
                <mc:Fallback>
                  <p:oleObj r:id="rId58" imgW="241300" imgH="2286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5885" y="4071"/>
                          <a:ext cx="760" cy="7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7324" y="3857"/>
            <a:ext cx="76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7" r:id="rId60" imgW="241300" imgH="215900" progId="Equation.KSEE3">
                    <p:embed/>
                  </p:oleObj>
                </mc:Choice>
                <mc:Fallback>
                  <p:oleObj r:id="rId60" imgW="241300" imgH="2159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1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7324" y="3857"/>
                          <a:ext cx="760" cy="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8729" y="3554"/>
            <a:ext cx="76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8" r:id="rId62" imgW="241300" imgH="228600" progId="Equation.KSEE3">
                    <p:embed/>
                  </p:oleObj>
                </mc:Choice>
                <mc:Fallback>
                  <p:oleObj r:id="rId62" imgW="241300" imgH="2286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3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8729" y="3554"/>
                          <a:ext cx="760" cy="7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10272" y="3371"/>
            <a:ext cx="76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9" r:id="rId64" imgW="241300" imgH="228600" progId="Equation.KSEE3">
                    <p:embed/>
                  </p:oleObj>
                </mc:Choice>
                <mc:Fallback>
                  <p:oleObj r:id="rId64" imgW="241300" imgH="2286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5"/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10272" y="3371"/>
                          <a:ext cx="760" cy="7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15007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onstantia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435</Words>
  <Application>Microsoft Office PowerPoint</Application>
  <PresentationFormat>宽屏</PresentationFormat>
  <Paragraphs>79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Adobe 楷体 Std R</vt:lpstr>
      <vt:lpstr>等线</vt:lpstr>
      <vt:lpstr>华文宋体</vt:lpstr>
      <vt:lpstr>华文细黑</vt:lpstr>
      <vt:lpstr>宋体</vt:lpstr>
      <vt:lpstr>微软雅黑</vt:lpstr>
      <vt:lpstr>Arial</vt:lpstr>
      <vt:lpstr>Calibri</vt:lpstr>
      <vt:lpstr>Constantia</vt:lpstr>
      <vt:lpstr>Times New Roman</vt:lpstr>
      <vt:lpstr>自定义设计方案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春杰 刘</dc:creator>
  <cp:lastModifiedBy>anky29</cp:lastModifiedBy>
  <cp:revision>86</cp:revision>
  <cp:lastPrinted>2024-03-05T02:00:45Z</cp:lastPrinted>
  <dcterms:created xsi:type="dcterms:W3CDTF">2023-09-13T12:38:17Z</dcterms:created>
  <dcterms:modified xsi:type="dcterms:W3CDTF">2024-03-14T06:37:21Z</dcterms:modified>
</cp:coreProperties>
</file>