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1" r:id="rId4"/>
    <p:sldId id="262" r:id="rId5"/>
    <p:sldId id="259" r:id="rId6"/>
    <p:sldId id="260" r:id="rId7"/>
    <p:sldId id="263" r:id="rId8"/>
    <p:sldId id="264" r:id="rId9"/>
    <p:sldId id="267" r:id="rId10"/>
    <p:sldId id="268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778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2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 fontAlgn="auto"/>
            <a:r>
              <a:rPr lang="zh-CN" altLang="en-US" strike="noStrike" noProof="1" smtClean="0"/>
              <a:t>单击此处编辑标题</a:t>
            </a:r>
            <a:endParaRPr lang="zh-CN" altLang="en-US" strike="noStrike" noProof="1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单击此处编辑文本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 fontAlgn="auto"/>
            <a:r>
              <a:rPr lang="zh-CN" altLang="en-US" strike="noStrike" noProof="1" smtClean="0"/>
              <a:t>单击此处编辑标题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5.xml"/><Relationship Id="rId15" Type="http://schemas.openxmlformats.org/officeDocument/2006/relationships/tags" Target="../tags/tag4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013" y="608013"/>
            <a:ext cx="10969625" cy="706437"/>
          </a:xfrm>
          <a:prstGeom prst="rect">
            <a:avLst/>
          </a:prstGeom>
          <a:noFill/>
          <a:ln w="9525">
            <a:noFill/>
          </a:ln>
        </p:spPr>
        <p:txBody>
          <a:bodyPr vert="horz" lIns="90170" tIns="46990" rIns="90170" bIns="46990"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3"/>
            </p:custDataLst>
          </p:nvPr>
        </p:nvSpPr>
        <p:spPr>
          <a:xfrm>
            <a:off x="608013" y="1490663"/>
            <a:ext cx="10969625" cy="4759325"/>
          </a:xfrm>
          <a:prstGeom prst="rect">
            <a:avLst/>
          </a:prstGeom>
          <a:noFill/>
          <a:ln w="9525">
            <a:noFill/>
          </a:ln>
        </p:spPr>
        <p:txBody>
          <a:bodyPr vert="horz" lIns="90000" tIns="46800" rIns="90000" bIns="4680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8.xml"/><Relationship Id="rId3" Type="http://schemas.openxmlformats.org/officeDocument/2006/relationships/image" Target="../media/image1.pn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1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image" Target="../media/image6.png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.xml"/><Relationship Id="rId4" Type="http://schemas.openxmlformats.org/officeDocument/2006/relationships/image" Target="../media/image7.png"/><Relationship Id="rId3" Type="http://schemas.openxmlformats.org/officeDocument/2006/relationships/tags" Target="../tags/tag16.xml"/><Relationship Id="rId2" Type="http://schemas.openxmlformats.org/officeDocument/2006/relationships/image" Target="../media/image6.png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bject 4"/>
          <p:cNvSpPr txBox="1"/>
          <p:nvPr>
            <p:custDataLst>
              <p:tags r:id="rId1"/>
            </p:custDataLst>
          </p:nvPr>
        </p:nvSpPr>
        <p:spPr>
          <a:xfrm>
            <a:off x="2325688" y="1042988"/>
            <a:ext cx="6781800" cy="981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R="0" fontAlgn="auto">
              <a:lnSpc>
                <a:spcPts val="7435"/>
              </a:lnSpc>
              <a:spcBef>
                <a:spcPts val="0"/>
              </a:spcBef>
              <a:spcAft>
                <a:spcPts val="0"/>
              </a:spcAft>
            </a:pPr>
            <a:r>
              <a:rPr sz="5400" spc="450" noProof="1" dirty="0">
                <a:solidFill>
                  <a:schemeClr val="tx1"/>
                </a:solidFill>
                <a:latin typeface="华文细黑" panose="02010600040101010101" charset="-122"/>
                <a:ea typeface="+mn-ea"/>
                <a:cs typeface="华文细黑" panose="02010600040101010101" charset="-122"/>
              </a:rPr>
              <a:t>夫兰克——赫兹实验</a:t>
            </a:r>
            <a:endParaRPr sz="5400" spc="450" noProof="1" dirty="0">
              <a:solidFill>
                <a:schemeClr val="tx1"/>
              </a:solidFill>
              <a:latin typeface="华文细黑" panose="02010600040101010101" charset="-122"/>
              <a:ea typeface="+mn-ea"/>
              <a:cs typeface="华文细黑" panose="02010600040101010101" charset="-122"/>
            </a:endParaRPr>
          </a:p>
        </p:txBody>
      </p:sp>
      <p:sp>
        <p:nvSpPr>
          <p:cNvPr id="2050" name="副标题 4"/>
          <p:cNvSpPr>
            <a:spLocks noGrp="1"/>
          </p:cNvSpPr>
          <p:nvPr>
            <p:ph type="subTitle" idx="1"/>
          </p:nvPr>
        </p:nvSpPr>
        <p:spPr>
          <a:xfrm>
            <a:off x="3462338" y="5127625"/>
            <a:ext cx="4503737" cy="593725"/>
          </a:xfrm>
        </p:spPr>
        <p:txBody>
          <a:bodyPr vert="horz" lIns="90000" tIns="46800" rIns="90000" bIns="46800" anchor="t" anchorCtr="0"/>
          <a:p>
            <a:pPr defTabSz="914400">
              <a:buClrTx/>
              <a:buSzTx/>
            </a:pPr>
            <a:r>
              <a:rPr lang="zh-CN" altLang="en-US" sz="3000" kern="1200" normalizeH="0" baseline="0">
                <a:latin typeface="+mn-lt"/>
                <a:ea typeface="+mn-ea"/>
                <a:cs typeface="+mn-cs"/>
              </a:rPr>
              <a:t>历史上著名的物理实验</a:t>
            </a:r>
            <a:endParaRPr lang="zh-CN" altLang="en-US" sz="3000" kern="1200" normalizeH="0" baseline="0">
              <a:latin typeface="+mn-lt"/>
              <a:ea typeface="+mn-ea"/>
              <a:cs typeface="+mn-cs"/>
            </a:endParaRPr>
          </a:p>
        </p:txBody>
      </p:sp>
      <p:pic>
        <p:nvPicPr>
          <p:cNvPr id="2051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987675" y="2228850"/>
            <a:ext cx="5457825" cy="2693988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013" y="311150"/>
            <a:ext cx="10969625" cy="5938838"/>
          </a:xfrm>
        </p:spPr>
        <p:txBody>
          <a:bodyPr lIns="90000" tIns="46800" rIns="90000" bIns="46800" rtlCol="0">
            <a:normAutofit/>
          </a:bodyPr>
          <a:p>
            <a:pPr marL="228600" marR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endParaRPr kumimoji="0" lang="zh-CN" altLang="en-US" sz="18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4000" b="1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rPr>
              <a:t>实验目的</a:t>
            </a:r>
            <a:endParaRPr kumimoji="0" lang="zh-CN" altLang="en-US" sz="4000" b="1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en-US" sz="3200" b="0" i="0" u="none" strike="noStrike" kern="1200" cap="none" spc="221" normalizeH="0" baseline="0" noProof="1" dirty="0">
                <a:solidFill>
                  <a:srgbClr val="000000"/>
                </a:solidFill>
                <a:uFillTx/>
                <a:latin typeface="华文细黑" panose="02010600040101010101" charset="-122"/>
                <a:ea typeface="+mn-ea"/>
                <a:cs typeface="华文细黑" panose="02010600040101010101" charset="-122"/>
                <a:sym typeface="+mn-ea"/>
              </a:rPr>
              <a:t>1.</a:t>
            </a:r>
            <a:r>
              <a:rPr kumimoji="0" sz="3200" b="0" i="0" u="none" strike="noStrike" kern="1200" cap="none" spc="221" normalizeH="0" baseline="0" noProof="1" dirty="0">
                <a:solidFill>
                  <a:srgbClr val="000000"/>
                </a:solidFill>
                <a:uFillTx/>
                <a:latin typeface="华文细黑" panose="02010600040101010101" charset="-122"/>
                <a:ea typeface="+mn-ea"/>
                <a:cs typeface="华文细黑" panose="02010600040101010101" charset="-122"/>
                <a:sym typeface="+mn-ea"/>
              </a:rPr>
              <a:t>观测电子与原子碰撞时的能量转移的量子化现</a:t>
            </a:r>
            <a:r>
              <a:rPr kumimoji="0" sz="3200" b="0" i="0" u="none" strike="noStrike" kern="1200" cap="none" spc="222" normalizeH="0" baseline="0" noProof="1" dirty="0">
                <a:solidFill>
                  <a:srgbClr val="000000"/>
                </a:solidFill>
                <a:uFillTx/>
                <a:latin typeface="华文细黑" panose="02010600040101010101" charset="-122"/>
                <a:ea typeface="+mn-ea"/>
                <a:cs typeface="华文细黑" panose="02010600040101010101" charset="-122"/>
                <a:sym typeface="+mn-ea"/>
              </a:rPr>
              <a:t>象</a:t>
            </a:r>
            <a:r>
              <a:rPr kumimoji="0" lang="en-US" sz="3200" b="0" i="0" u="none" strike="noStrike" kern="1200" cap="none" spc="222" normalizeH="0" baseline="0" noProof="1" dirty="0">
                <a:solidFill>
                  <a:srgbClr val="000000"/>
                </a:solidFill>
                <a:uFillTx/>
                <a:latin typeface="华文细黑" panose="02010600040101010101" charset="-122"/>
                <a:ea typeface="+mn-ea"/>
                <a:cs typeface="华文细黑" panose="02010600040101010101" charset="-122"/>
                <a:sym typeface="+mn-ea"/>
              </a:rPr>
              <a:t>;</a:t>
            </a:r>
            <a:endParaRPr kumimoji="0" lang="en-US" sz="3200" b="0" i="0" u="none" strike="noStrike" kern="1200" cap="none" spc="222" normalizeH="0" baseline="0" noProof="1" dirty="0">
              <a:solidFill>
                <a:srgbClr val="000000"/>
              </a:solidFill>
              <a:uFillTx/>
              <a:latin typeface="华文细黑" panose="02010600040101010101" charset="-122"/>
              <a:ea typeface="+mn-ea"/>
              <a:cs typeface="华文细黑" panose="02010600040101010101" charset="-122"/>
              <a:sym typeface="+mn-ea"/>
            </a:endParaRPr>
          </a:p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en-US" sz="3200" b="0" i="0" u="none" strike="noStrike" kern="1200" cap="none" spc="222" normalizeH="0" baseline="0" noProof="1" dirty="0">
                <a:solidFill>
                  <a:srgbClr val="000000"/>
                </a:solidFill>
                <a:uFillTx/>
                <a:latin typeface="华文细黑" panose="02010600040101010101" charset="-122"/>
                <a:ea typeface="+mn-ea"/>
                <a:cs typeface="华文细黑" panose="02010600040101010101" charset="-122"/>
                <a:sym typeface="+mn-ea"/>
              </a:rPr>
              <a:t>2.</a:t>
            </a:r>
            <a:r>
              <a:rPr kumimoji="0" sz="3200" b="0" i="0" u="none" strike="noStrike" kern="1200" cap="none" spc="222" normalizeH="0" baseline="0" noProof="1" dirty="0">
                <a:solidFill>
                  <a:srgbClr val="000000"/>
                </a:solidFill>
                <a:uFillTx/>
                <a:latin typeface="华文细黑" panose="02010600040101010101" charset="-122"/>
                <a:ea typeface="+mn-ea"/>
                <a:cs typeface="华文细黑" panose="02010600040101010101" charset="-122"/>
                <a:sym typeface="+mn-ea"/>
              </a:rPr>
              <a:t>测量</a:t>
            </a:r>
            <a:r>
              <a:rPr kumimoji="0" sz="3200" b="0" i="0" u="none" strike="noStrike" kern="1200" cap="none" spc="222" normalizeH="0" baseline="0" noProof="1" dirty="0">
                <a:solidFill>
                  <a:srgbClr val="000000"/>
                </a:solidFill>
                <a:uFillTx/>
                <a:latin typeface="华文细黑" panose="02010600040101010101" charset="-122"/>
                <a:ea typeface="+mn-ea"/>
                <a:cs typeface="华文细黑" panose="02010600040101010101" charset="-122"/>
                <a:sym typeface="+mn-ea"/>
              </a:rPr>
              <a:t>氩原子的第一激发电位</a:t>
            </a:r>
            <a:r>
              <a:rPr kumimoji="0" lang="en-US" sz="3200" b="0" i="0" u="none" strike="noStrike" kern="1200" cap="none" spc="222" normalizeH="0" baseline="0" noProof="1" dirty="0">
                <a:solidFill>
                  <a:srgbClr val="000000"/>
                </a:solidFill>
                <a:uFillTx/>
                <a:latin typeface="华文细黑" panose="02010600040101010101" charset="-122"/>
                <a:ea typeface="+mn-ea"/>
                <a:cs typeface="华文细黑" panose="02010600040101010101" charset="-122"/>
                <a:sym typeface="+mn-ea"/>
              </a:rPr>
              <a:t>;</a:t>
            </a:r>
            <a:endParaRPr kumimoji="0" lang="en-US" sz="3200" b="0" i="0" u="none" strike="noStrike" kern="1200" cap="none" spc="222" normalizeH="0" baseline="0" noProof="1" dirty="0">
              <a:solidFill>
                <a:srgbClr val="000000"/>
              </a:solidFill>
              <a:uFillTx/>
              <a:latin typeface="华文细黑" panose="02010600040101010101" charset="-122"/>
              <a:ea typeface="+mn-ea"/>
              <a:cs typeface="华文细黑" panose="02010600040101010101" charset="-122"/>
            </a:endParaRPr>
          </a:p>
          <a:p>
            <a:pPr marL="228600" marR="0" indent="-228600" algn="l" defTabSz="914400" rtl="0" eaLnBrk="1" fontAlgn="auto" latinLnBrk="0" hangingPunct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en-US" sz="3200" b="0" i="0" u="none" strike="noStrike" kern="1200" cap="none" spc="222" normalizeH="0" baseline="0" noProof="1" dirty="0">
                <a:solidFill>
                  <a:srgbClr val="000000"/>
                </a:solidFill>
                <a:uFillTx/>
                <a:latin typeface="华文细黑" panose="02010600040101010101" charset="-122"/>
                <a:ea typeface="+mn-ea"/>
                <a:cs typeface="华文细黑" panose="02010600040101010101" charset="-122"/>
                <a:sym typeface="+mn-ea"/>
              </a:rPr>
              <a:t>3.</a:t>
            </a:r>
            <a:r>
              <a:rPr kumimoji="0" sz="3200" b="0" i="0" u="none" strike="noStrike" kern="1200" cap="none" spc="222" normalizeH="0" baseline="0" noProof="1" dirty="0">
                <a:solidFill>
                  <a:srgbClr val="000000"/>
                </a:solidFill>
                <a:uFillTx/>
                <a:latin typeface="华文细黑" panose="02010600040101010101" charset="-122"/>
                <a:ea typeface="+mn-ea"/>
                <a:cs typeface="华文细黑" panose="02010600040101010101" charset="-122"/>
                <a:sym typeface="+mn-ea"/>
              </a:rPr>
              <a:t>加深对原子能级概</a:t>
            </a:r>
            <a:r>
              <a:rPr kumimoji="0" sz="3200" b="0" i="0" u="none" strike="noStrike" kern="1200" cap="none" spc="220" normalizeH="0" baseline="0" noProof="1" dirty="0">
                <a:solidFill>
                  <a:srgbClr val="000000"/>
                </a:solidFill>
                <a:uFillTx/>
                <a:latin typeface="华文细黑" panose="02010600040101010101" charset="-122"/>
                <a:ea typeface="+mn-ea"/>
                <a:cs typeface="华文细黑" panose="02010600040101010101" charset="-122"/>
                <a:sym typeface="+mn-ea"/>
              </a:rPr>
              <a:t>念的理解。</a:t>
            </a:r>
            <a:endParaRPr kumimoji="0" sz="3200" b="0" i="0" u="none" strike="noStrike" kern="1200" cap="none" spc="220" normalizeH="0" baseline="0" noProof="1" dirty="0">
              <a:solidFill>
                <a:srgbClr val="000000"/>
              </a:solidFill>
              <a:uFillTx/>
              <a:latin typeface="华文细黑" panose="02010600040101010101" charset="-122"/>
              <a:ea typeface="+mn-ea"/>
              <a:cs typeface="华文细黑" panose="02010600040101010101" charset="-122"/>
            </a:endParaRPr>
          </a:p>
          <a:p>
            <a:pPr marL="228600" marR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endParaRPr kumimoji="0" lang="zh-CN" altLang="en-US" sz="3200" b="0" i="0" u="none" strike="noStrike" kern="1200" cap="none" spc="150" normalizeH="0" baseline="0" noProof="1">
              <a:solidFill>
                <a:schemeClr val="tx1">
                  <a:lumMod val="65000"/>
                  <a:lumOff val="35000"/>
                </a:schemeClr>
              </a:solidFill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8013" y="311150"/>
                <a:ext cx="10969625" cy="5938838"/>
              </a:xfrm>
            </p:spPr>
            <p:txBody>
              <a:bodyPr lIns="90000" tIns="46800" rIns="90000" bIns="46800" rtlCol="0">
                <a:normAutofit/>
              </a:bodyPr>
              <a:p>
                <a:pPr marL="228600" marR="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 typeface="Arial" panose="020B0604020202020204" pitchFamily="34" charset="0"/>
                  <a:buChar char="●"/>
                </a:pPr>
                <a:endParaRPr kumimoji="0" lang="zh-CN" altLang="en-US" sz="1800" b="0" i="0" u="none" strike="noStrike" kern="1200" cap="none" spc="150" normalizeH="0" baseline="0" noProof="1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+mn-lt"/>
                  <a:ea typeface="+mn-ea"/>
                  <a:cs typeface="+mn-cs"/>
                </a:endParaRPr>
              </a:p>
              <a:p>
                <a:pPr marL="228600" marR="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 typeface="Arial" panose="020B0604020202020204" pitchFamily="34" charset="0"/>
                  <a:buChar char="●"/>
                </a:pPr>
                <a:endParaRPr kumimoji="0" lang="zh-CN" altLang="en-US" sz="3200" b="0" i="0" u="none" strike="noStrike" kern="1200" cap="none" spc="150" normalizeH="0" baseline="0" noProof="1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zh-CN" sz="3200" b="1" i="0" u="none" strike="noStrike" kern="1200" cap="none" spc="222" normalizeH="0" baseline="0" noProof="1" dirty="0">
                    <a:solidFill>
                      <a:schemeClr val="tx1"/>
                    </a:solidFill>
                    <a:uFillTx/>
                    <a:latin typeface="华文细黑" panose="02010600040101010101" charset="-122"/>
                    <a:ea typeface="+mn-ea"/>
                    <a:cs typeface="华文细黑" panose="02010600040101010101" charset="-122"/>
                    <a:sym typeface="+mn-ea"/>
                  </a:rPr>
                  <a:t>波尔</a:t>
                </a:r>
                <a:r>
                  <a:rPr kumimoji="0" sz="3200" b="1" i="0" u="none" strike="noStrike" kern="1200" cap="none" spc="222" normalizeH="0" baseline="0" noProof="1" dirty="0">
                    <a:solidFill>
                      <a:schemeClr val="tx1"/>
                    </a:solidFill>
                    <a:uFillTx/>
                    <a:latin typeface="华文细黑" panose="02010600040101010101" charset="-122"/>
                    <a:ea typeface="+mn-ea"/>
                    <a:cs typeface="华文细黑" panose="02010600040101010101" charset="-122"/>
                    <a:sym typeface="+mn-ea"/>
                  </a:rPr>
                  <a:t>原子</a:t>
                </a:r>
                <a:r>
                  <a:rPr kumimoji="0" lang="zh-CN" sz="3200" b="1" i="0" u="none" strike="noStrike" kern="1200" cap="none" spc="222" normalizeH="0" baseline="0" noProof="1" dirty="0">
                    <a:solidFill>
                      <a:schemeClr val="tx1"/>
                    </a:solidFill>
                    <a:uFillTx/>
                    <a:latin typeface="华文细黑" panose="02010600040101010101" charset="-122"/>
                    <a:ea typeface="+mn-ea"/>
                    <a:cs typeface="华文细黑" panose="02010600040101010101" charset="-122"/>
                    <a:sym typeface="+mn-ea"/>
                  </a:rPr>
                  <a:t>模型</a:t>
                </a:r>
                <a:r>
                  <a:rPr kumimoji="0" sz="3200" b="1" i="0" u="none" strike="noStrike" kern="1200" cap="none" spc="222" normalizeH="0" baseline="0" noProof="1" dirty="0">
                    <a:solidFill>
                      <a:schemeClr val="tx1"/>
                    </a:solidFill>
                    <a:uFillTx/>
                    <a:latin typeface="华文细黑" panose="02010600040101010101" charset="-122"/>
                    <a:ea typeface="+mn-ea"/>
                    <a:cs typeface="华文细黑" panose="02010600040101010101" charset="-122"/>
                    <a:sym typeface="+mn-ea"/>
                  </a:rPr>
                  <a:t>理论</a:t>
                </a:r>
                <a:endParaRPr kumimoji="0" sz="3200" b="1" i="0" u="none" strike="noStrike" kern="1200" cap="none" spc="222" normalizeH="0" baseline="0" noProof="1" dirty="0">
                  <a:solidFill>
                    <a:schemeClr val="tx1"/>
                  </a:solidFill>
                  <a:uFillTx/>
                  <a:latin typeface="华文细黑" panose="02010600040101010101" charset="-122"/>
                  <a:ea typeface="+mn-ea"/>
                  <a:cs typeface="华文细黑" panose="02010600040101010101" charset="-122"/>
                  <a:sym typeface="+mn-ea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sz="1800" b="1" i="0" u="none" strike="noStrike" kern="1200" cap="none" spc="222" normalizeH="0" baseline="0" noProof="1" dirty="0">
                  <a:solidFill>
                    <a:schemeClr val="tx1"/>
                  </a:solidFill>
                  <a:uFillTx/>
                  <a:latin typeface="华文细黑" panose="02010600040101010101" charset="-122"/>
                  <a:ea typeface="+mn-ea"/>
                  <a:cs typeface="华文细黑" panose="02010600040101010101" charset="-122"/>
                  <a:sym typeface="+mn-ea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1800" b="1" i="0" u="none" strike="noStrike" kern="1200" cap="none" spc="222" normalizeH="0" baseline="0" noProof="1" dirty="0">
                    <a:solidFill>
                      <a:schemeClr val="tx1"/>
                    </a:solidFill>
                    <a:uFillTx/>
                    <a:latin typeface="华文细黑" panose="02010600040101010101" charset="-122"/>
                    <a:ea typeface="+mn-ea"/>
                    <a:cs typeface="华文细黑" panose="02010600040101010101" charset="-122"/>
                    <a:sym typeface="+mn-ea"/>
                  </a:rPr>
                  <a:t>  </a:t>
                </a:r>
                <a:r>
                  <a:rPr kumimoji="0" lang="en-US" altLang="zh-CN" sz="2400" b="1" i="0" u="none" strike="noStrike" kern="1200" cap="none" spc="222" normalizeH="0" baseline="0" noProof="1" dirty="0">
                    <a:solidFill>
                      <a:schemeClr val="tx1"/>
                    </a:solidFill>
                    <a:uFillTx/>
                    <a:latin typeface="华文细黑" panose="02010600040101010101" charset="-122"/>
                    <a:ea typeface="+mn-ea"/>
                    <a:cs typeface="华文细黑" panose="02010600040101010101" charset="-122"/>
                    <a:sym typeface="+mn-ea"/>
                  </a:rPr>
                  <a:t>1</a:t>
                </a:r>
                <a:r>
                  <a:rPr kumimoji="0" lang="zh-CN" altLang="zh-CN" sz="2400" b="1" i="0" u="none" strike="noStrike" kern="1200" cap="none" spc="222" normalizeH="0" baseline="0" noProof="1" dirty="0">
                    <a:solidFill>
                      <a:schemeClr val="tx1"/>
                    </a:solidFill>
                    <a:uFillTx/>
                    <a:latin typeface="华文细黑" panose="02010600040101010101" charset="-122"/>
                    <a:ea typeface="+mn-ea"/>
                    <a:cs typeface="华文细黑" panose="02010600040101010101" charset="-122"/>
                    <a:sym typeface="+mn-ea"/>
                  </a:rPr>
                  <a:t>原子内部存在一系列分立的、不连续的能量状态</a:t>
                </a:r>
                <a:r>
                  <a:rPr kumimoji="0" lang="en-US" altLang="zh-CN" sz="2400" b="1" i="0" u="none" strike="noStrike" kern="1200" cap="none" spc="222" normalizeH="0" baseline="0" noProof="1" dirty="0">
                    <a:solidFill>
                      <a:schemeClr val="tx1"/>
                    </a:solidFill>
                    <a:uFillTx/>
                    <a:latin typeface="华文细黑" panose="02010600040101010101" charset="-122"/>
                    <a:ea typeface="+mn-ea"/>
                    <a:cs typeface="华文细黑" panose="02010600040101010101" charset="-122"/>
                    <a:sym typeface="+mn-ea"/>
                  </a:rPr>
                  <a:t>---</a:t>
                </a:r>
                <a:r>
                  <a:rPr kumimoji="0" lang="zh-CN" altLang="en-US" sz="2400" b="1" i="0" u="none" strike="noStrike" kern="1200" cap="none" spc="222" normalizeH="0" baseline="0" noProof="1" dirty="0">
                    <a:solidFill>
                      <a:schemeClr val="tx1"/>
                    </a:solidFill>
                    <a:uFillTx/>
                    <a:latin typeface="华文细黑" panose="02010600040101010101" charset="-122"/>
                    <a:ea typeface="+mn-ea"/>
                    <a:cs typeface="华文细黑" panose="02010600040101010101" charset="-122"/>
                    <a:sym typeface="+mn-ea"/>
                  </a:rPr>
                  <a:t>能级</a:t>
                </a:r>
                <a:endParaRPr kumimoji="0" lang="en-US" altLang="zh-CN" sz="2400" b="1" i="0" u="none" strike="noStrike" kern="1200" cap="none" spc="222" normalizeH="0" baseline="0" noProof="1" dirty="0">
                  <a:solidFill>
                    <a:schemeClr val="tx1"/>
                  </a:solidFill>
                  <a:uFillTx/>
                  <a:latin typeface="华文细黑" panose="02010600040101010101" charset="-122"/>
                  <a:ea typeface="+mn-ea"/>
                  <a:cs typeface="华文细黑" panose="02010600040101010101" charset="-122"/>
                  <a:sym typeface="+mn-ea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2400" b="1" i="0" u="none" strike="noStrike" kern="1200" cap="none" spc="222" normalizeH="0" baseline="0" noProof="1" dirty="0">
                    <a:solidFill>
                      <a:schemeClr val="tx1"/>
                    </a:solidFill>
                    <a:uFillTx/>
                    <a:latin typeface="华文细黑" panose="02010600040101010101" charset="-122"/>
                    <a:ea typeface="+mn-ea"/>
                    <a:cs typeface="华文细黑" panose="02010600040101010101" charset="-122"/>
                    <a:sym typeface="+mn-ea"/>
                  </a:rPr>
                  <a:t>  2</a:t>
                </a:r>
                <a:r>
                  <a:rPr kumimoji="0" lang="zh-CN" altLang="en-US" sz="2400" b="1" i="0" u="none" strike="noStrike" kern="1200" cap="none" spc="222" normalizeH="0" baseline="0" noProof="1" dirty="0">
                    <a:solidFill>
                      <a:schemeClr val="tx1"/>
                    </a:solidFill>
                    <a:uFillTx/>
                    <a:latin typeface="华文细黑" panose="02010600040101010101" charset="-122"/>
                    <a:ea typeface="+mn-ea"/>
                    <a:cs typeface="华文细黑" panose="02010600040101010101" charset="-122"/>
                    <a:sym typeface="+mn-ea"/>
                  </a:rPr>
                  <a:t>原子可以在能级之间发生跃迁：</a:t>
                </a:r>
                <a14:m>
                  <m:oMath xmlns:m="http://schemas.openxmlformats.org/officeDocument/2006/math">
                    <m:r>
                      <a:rPr kumimoji="0" lang="en-US" altLang="zh-CN" sz="3200" b="1" i="1" u="none" strike="noStrike" kern="1200" cap="none" spc="222" normalizeH="0" baseline="0" noProof="1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+mn-ea"/>
                        <a:cs typeface="Cambria Math" panose="02040503050406030204" charset="0"/>
                        <a:sym typeface="+mn-ea"/>
                      </a:rPr>
                      <m:t>𝒉</m:t>
                    </m:r>
                    <m:r>
                      <a:rPr kumimoji="0" lang="en-US" altLang="zh-CN" sz="3200" b="1" i="1" u="none" strike="noStrike" kern="1200" cap="none" spc="222" normalizeH="0" baseline="0" noProof="1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+mn-ea"/>
                        <a:cs typeface="Cambria Math" panose="02040503050406030204" charset="0"/>
                        <a:sym typeface="+mn-ea"/>
                      </a:rPr>
                      <m:t>𝝂</m:t>
                    </m:r>
                    <m:r>
                      <a:rPr kumimoji="0" lang="en-US" altLang="zh-CN" sz="3200" b="1" i="1" u="none" strike="noStrike" kern="1200" cap="none" spc="222" normalizeH="0" baseline="0" noProof="1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+mn-ea"/>
                        <a:cs typeface="Cambria Math" panose="02040503050406030204" charset="0"/>
                        <a:sym typeface="+mn-ea"/>
                      </a:rPr>
                      <m:t>=</m:t>
                    </m:r>
                    <m:sSub>
                      <m:sSubPr>
                        <m:ctrlPr>
                          <a:rPr kumimoji="0" lang="en-US" altLang="zh-CN" sz="3200" b="1" i="1" u="none" strike="noStrike" kern="1200" cap="none" spc="222" normalizeH="0" baseline="0" noProof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+mn-ea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kumimoji="0" lang="en-US" altLang="zh-CN" sz="3200" b="1" i="1" u="none" strike="noStrike" kern="1200" cap="none" spc="222" normalizeH="0" baseline="0" noProof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+mn-ea"/>
                            <a:cs typeface="Cambria Math" panose="02040503050406030204" charset="0"/>
                            <a:sym typeface="+mn-ea"/>
                          </a:rPr>
                          <m:t>𝑬</m:t>
                        </m:r>
                      </m:e>
                      <m:sub>
                        <m:r>
                          <a:rPr kumimoji="0" lang="en-US" altLang="zh-CN" sz="3200" b="1" i="1" u="none" strike="noStrike" kern="1200" cap="none" spc="222" normalizeH="0" baseline="0" noProof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+mn-ea"/>
                            <a:cs typeface="Cambria Math" panose="02040503050406030204" charset="0"/>
                            <a:sym typeface="+mn-ea"/>
                          </a:rPr>
                          <m:t>𝒎</m:t>
                        </m:r>
                      </m:sub>
                    </m:sSub>
                    <m:r>
                      <a:rPr kumimoji="0" lang="en-US" altLang="zh-CN" sz="3200" b="1" i="1" u="none" strike="noStrike" kern="1200" cap="none" spc="222" normalizeH="0" baseline="0" noProof="1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+mn-ea"/>
                        <a:cs typeface="Cambria Math" panose="02040503050406030204" charset="0"/>
                        <a:sym typeface="+mn-ea"/>
                      </a:rPr>
                      <m:t>−</m:t>
                    </m:r>
                    <m:sSub>
                      <m:sSubPr>
                        <m:ctrlPr>
                          <a:rPr kumimoji="0" lang="en-US" altLang="zh-CN" sz="3200" b="1" i="1" u="none" strike="noStrike" kern="1200" cap="none" spc="222" normalizeH="0" baseline="0" noProof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+mn-ea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kumimoji="0" lang="en-US" altLang="zh-CN" sz="3200" b="1" i="1" u="none" strike="noStrike" kern="1200" cap="none" spc="222" normalizeH="0" baseline="0" noProof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+mn-ea"/>
                            <a:cs typeface="Cambria Math" panose="02040503050406030204" charset="0"/>
                            <a:sym typeface="+mn-ea"/>
                          </a:rPr>
                          <m:t>𝑬</m:t>
                        </m:r>
                      </m:e>
                      <m:sub>
                        <m:r>
                          <a:rPr kumimoji="0" lang="en-US" altLang="zh-CN" sz="3200" b="1" i="1" u="none" strike="noStrike" kern="1200" cap="none" spc="222" normalizeH="0" baseline="0" noProof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+mn-ea"/>
                            <a:cs typeface="Cambria Math" panose="02040503050406030204" charset="0"/>
                            <a:sym typeface="+mn-ea"/>
                          </a:rPr>
                          <m:t>𝒏</m:t>
                        </m:r>
                      </m:sub>
                    </m:sSub>
                  </m:oMath>
                </a14:m>
                <a:endParaRPr kumimoji="0" lang="en-US" altLang="zh-CN" sz="2800" b="1" i="1" u="none" strike="noStrike" kern="1200" cap="none" spc="222" normalizeH="0" baseline="0" noProof="1" dirty="0">
                  <a:solidFill>
                    <a:schemeClr val="tx1"/>
                  </a:solidFill>
                  <a:uFillTx/>
                  <a:latin typeface="Cambria Math" panose="02040503050406030204" charset="0"/>
                  <a:ea typeface="+mn-ea"/>
                  <a:cs typeface="Cambria Math" panose="02040503050406030204" charset="0"/>
                  <a:sym typeface="+mn-ea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2800" b="1" i="0" u="none" strike="noStrike" kern="1200" cap="none" spc="222" normalizeH="0" baseline="0" noProof="1" dirty="0">
                  <a:solidFill>
                    <a:schemeClr val="tx1"/>
                  </a:solidFill>
                  <a:uFillTx/>
                  <a:latin typeface="华文细黑" panose="02010600040101010101" charset="-122"/>
                  <a:ea typeface="+mn-ea"/>
                  <a:cs typeface="华文细黑" panose="02010600040101010101" charset="-122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013" y="311150"/>
                <a:ext cx="10969625" cy="5938838"/>
              </a:xfrm>
              <a:blipFill rotWithShape="1">
                <a:blip r:embed="rId1"/>
                <a:stretch>
                  <a:fillRect l="-3" r="3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4" name="object 4"/>
          <p:cNvSpPr txBox="1"/>
          <p:nvPr>
            <p:custDataLst>
              <p:tags r:id="rId2"/>
            </p:custDataLst>
          </p:nvPr>
        </p:nvSpPr>
        <p:spPr>
          <a:xfrm>
            <a:off x="4072255" y="500380"/>
            <a:ext cx="3594735" cy="75946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p>
            <a:pPr algn="ctr">
              <a:lnSpc>
                <a:spcPts val="3750"/>
              </a:lnSpc>
            </a:pPr>
            <a:r>
              <a:rPr lang="zh-CN" altLang="zh-CN" sz="4000" b="1" dirty="0">
                <a:solidFill>
                  <a:srgbClr val="0033CC"/>
                </a:solidFill>
                <a:latin typeface="DengXian"/>
                <a:ea typeface="微软雅黑" panose="020B0503020204020204" charset="-122"/>
              </a:rPr>
              <a:t>实</a:t>
            </a:r>
            <a:r>
              <a:rPr lang="en-US" altLang="zh-CN" sz="4000" b="1" dirty="0">
                <a:solidFill>
                  <a:srgbClr val="0033CC"/>
                </a:solidFill>
                <a:latin typeface="DengXian"/>
                <a:ea typeface="微软雅黑" panose="020B0503020204020204" charset="-122"/>
              </a:rPr>
              <a:t> </a:t>
            </a:r>
            <a:r>
              <a:rPr lang="zh-CN" altLang="zh-CN" sz="4000" b="1" dirty="0">
                <a:solidFill>
                  <a:srgbClr val="0033CC"/>
                </a:solidFill>
                <a:latin typeface="DengXian"/>
                <a:ea typeface="微软雅黑" panose="020B0503020204020204" charset="-122"/>
              </a:rPr>
              <a:t>验</a:t>
            </a:r>
            <a:r>
              <a:rPr lang="en-US" altLang="zh-CN" sz="4000" b="1" dirty="0">
                <a:solidFill>
                  <a:srgbClr val="0033CC"/>
                </a:solidFill>
                <a:latin typeface="DengXian"/>
                <a:ea typeface="微软雅黑" panose="020B0503020204020204" charset="-122"/>
              </a:rPr>
              <a:t> </a:t>
            </a:r>
            <a:r>
              <a:rPr lang="zh-CN" altLang="zh-CN" sz="4000" b="1" dirty="0">
                <a:solidFill>
                  <a:srgbClr val="0033CC"/>
                </a:solidFill>
                <a:latin typeface="DengXian"/>
                <a:ea typeface="微软雅黑" panose="020B0503020204020204" charset="-122"/>
              </a:rPr>
              <a:t>背</a:t>
            </a:r>
            <a:r>
              <a:rPr lang="en-US" altLang="zh-CN" sz="4000" b="1" dirty="0">
                <a:solidFill>
                  <a:srgbClr val="0033CC"/>
                </a:solidFill>
                <a:latin typeface="DengXian"/>
                <a:ea typeface="微软雅黑" panose="020B0503020204020204" charset="-122"/>
              </a:rPr>
              <a:t> </a:t>
            </a:r>
            <a:r>
              <a:rPr lang="zh-CN" altLang="zh-CN" sz="4000" b="1" dirty="0">
                <a:solidFill>
                  <a:srgbClr val="0033CC"/>
                </a:solidFill>
                <a:latin typeface="DengXian"/>
                <a:ea typeface="微软雅黑" panose="020B0503020204020204" charset="-122"/>
              </a:rPr>
              <a:t>景</a:t>
            </a:r>
            <a:endParaRPr lang="zh-CN" altLang="zh-CN" sz="4000" b="1" dirty="0">
              <a:solidFill>
                <a:srgbClr val="0033CC"/>
              </a:solidFill>
              <a:latin typeface="DengXian"/>
              <a:ea typeface="微软雅黑" panose="020B0503020204020204" charset="-122"/>
            </a:endParaRPr>
          </a:p>
        </p:txBody>
      </p:sp>
      <p:pic>
        <p:nvPicPr>
          <p:cNvPr id="307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5298" y="1729423"/>
            <a:ext cx="1554162" cy="15097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6" name="图片 12" descr="未命名-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5615" y="3450908"/>
            <a:ext cx="1524000" cy="1611312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5121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8013" y="392113"/>
                <a:ext cx="10969625" cy="5857875"/>
              </a:xfrm>
            </p:spPr>
            <p:txBody>
              <a:bodyPr lIns="90000" tIns="46800" rIns="90000" bIns="46800" anchor="t" anchorCtr="0"/>
              <a:p>
                <a:pPr marL="0" indent="0">
                  <a:buNone/>
                </a:pPr>
                <a:r>
                  <a:rPr lang="zh-CN" altLang="en-US" sz="2000"/>
                  <a:t>弗兰克和赫兹用电子去撞击原子，把原子从基态激发到激发态，</a:t>
                </a:r>
                <a:endParaRPr lang="zh-CN" altLang="en-US" sz="2000"/>
              </a:p>
              <a:p>
                <a:pPr marL="0" indent="0">
                  <a:buNone/>
                </a:pPr>
                <a:r>
                  <a:rPr lang="zh-CN" altLang="en-US" sz="2000"/>
                  <a:t>仔细测量电子和原子之间的能量转移，发现：</a:t>
                </a:r>
                <a:endParaRPr lang="zh-CN" altLang="en-US" sz="2000"/>
              </a:p>
              <a:p>
                <a:pPr marL="0" indent="0">
                  <a:buNone/>
                </a:pPr>
                <a:r>
                  <a:rPr lang="zh-CN" altLang="en-US" sz="2000"/>
                  <a:t>电子和原子在发生非弹性碰撞时能量的转移是量子化的，从而证明了能级的存在。</a:t>
                </a:r>
                <a:endParaRPr lang="zh-CN" altLang="en-US" sz="2000"/>
              </a:p>
              <a:p>
                <a:pPr marL="0" indent="0">
                  <a:buNone/>
                </a:pPr>
                <a:endParaRPr lang="zh-CN" altLang="en-US" sz="2000"/>
              </a:p>
              <a:p>
                <a:pPr marL="0" indent="0">
                  <a:buNone/>
                </a:pPr>
                <a:r>
                  <a:rPr lang="zh-CN" altLang="en-US" sz="2000"/>
                  <a:t>电子撞击汞原子</a:t>
                </a:r>
                <a:r>
                  <a:rPr lang="zh-CN" altLang="en-US" sz="2000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→</a:t>
                </a:r>
                <a:r>
                  <a:rPr lang="zh-CN" altLang="en-US" sz="2000"/>
                  <a:t>汞原子跃迁到第一激发态</a:t>
                </a:r>
                <a:r>
                  <a:rPr lang="en-US" altLang="zh-CN" sz="2000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→</a:t>
                </a:r>
                <a:r>
                  <a:rPr lang="zh-CN" altLang="en-US" sz="2000"/>
                  <a:t>电子损失的能量严格保持在</a:t>
                </a:r>
                <a:r>
                  <a:rPr lang="en-US" altLang="zh-CN" sz="2000"/>
                  <a:t>4.9eV</a:t>
                </a:r>
                <a:r>
                  <a:rPr lang="zh-CN" altLang="en-US" sz="2000"/>
                  <a:t>，即</a:t>
                </a:r>
                <a:endParaRPr lang="en-US" altLang="zh-CN" sz="2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9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𝑒𝑉</m:t>
                      </m:r>
                    </m:oMath>
                  </m:oMathPara>
                </a14:m>
                <a:endParaRPr lang="en-US" altLang="zh-CN"/>
              </a:p>
              <a:p>
                <a:pPr marL="0" indent="0">
                  <a:buNone/>
                </a:pPr>
                <a:r>
                  <a:rPr lang="en-US" altLang="zh-CN" sz="2000"/>
                  <a:t>4.9V</a:t>
                </a:r>
                <a:r>
                  <a:rPr lang="zh-CN" altLang="en-US" sz="2000"/>
                  <a:t>就是汞原子的第一激发电位。</a:t>
                </a:r>
                <a:endParaRPr lang="zh-CN" altLang="en-US" sz="2000"/>
              </a:p>
              <a:p>
                <a:pPr marL="0" indent="0">
                  <a:buNone/>
                </a:pPr>
                <a:r>
                  <a:rPr lang="zh-CN" altLang="en-US" sz="2000"/>
                  <a:t>初速度为</a:t>
                </a:r>
                <a:r>
                  <a:rPr lang="en-US" altLang="zh-CN" sz="2000"/>
                  <a:t>0</a:t>
                </a:r>
                <a:r>
                  <a:rPr lang="zh-CN" altLang="en-US" sz="2000"/>
                  <a:t>的电子在电压为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的电场作用下获得能量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𝑒𝑈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，如果它与原子碰撞时发生能量转移，恰好使基态的原子跃迁到第一激发态，则有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𝑒𝑈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，相应的电压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就称为该原子的第一激发电位。</a:t>
                </a:r>
                <a:endParaRPr lang="zh-CN" altLang="en-US" sz="20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121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013" y="392113"/>
                <a:ext cx="10969625" cy="5857875"/>
              </a:xfrm>
              <a:blipFill rotWithShape="1">
                <a:blip r:embed="rId1"/>
                <a:stretch>
                  <a:fillRect l="-3" t="-5" r="3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5" name="图片 7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2650" y="698500"/>
            <a:ext cx="3959225" cy="4329113"/>
          </a:xfrm>
        </p:spPr>
      </p:pic>
      <p:sp>
        <p:nvSpPr>
          <p:cNvPr id="4" name="文本框 3"/>
          <p:cNvSpPr txBox="1"/>
          <p:nvPr/>
        </p:nvSpPr>
        <p:spPr>
          <a:xfrm>
            <a:off x="5524500" y="698500"/>
            <a:ext cx="6096000" cy="528796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fontAlgn="auto"/>
            <a:r>
              <a:rPr sz="2200" spc="221" noProof="1" dirty="0">
                <a:solidFill>
                  <a:srgbClr val="000000"/>
                </a:solidFill>
                <a:latin typeface="华文细黑" panose="02010600040101010101" charset="-122"/>
                <a:ea typeface="+mn-ea"/>
                <a:cs typeface="华文细黑" panose="02010600040101010101" charset="-122"/>
                <a:sym typeface="+mn-ea"/>
              </a:rPr>
              <a:t>弗兰克赫兹管（冲有氩气的高真空三极管）</a:t>
            </a:r>
            <a:endParaRPr sz="2200" spc="221" noProof="1" dirty="0">
              <a:solidFill>
                <a:srgbClr val="000000"/>
              </a:solidFill>
              <a:latin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fontAlgn="auto"/>
            <a:endParaRPr lang="zh-CN" altLang="en-US" sz="2200" spc="221" noProof="1" dirty="0">
              <a:solidFill>
                <a:srgbClr val="000000"/>
              </a:solidFill>
              <a:latin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 spc="221" noProof="1" dirty="0">
                <a:solidFill>
                  <a:srgbClr val="000000"/>
                </a:solidFill>
                <a:latin typeface="华文细黑" panose="02010600040101010101" charset="-122"/>
                <a:ea typeface="+mn-ea"/>
                <a:cs typeface="华文细黑" panose="02010600040101010101" charset="-122"/>
                <a:sym typeface="+mn-ea"/>
              </a:rPr>
              <a:t>阴极K  加热后，发出电子</a:t>
            </a:r>
            <a:endParaRPr sz="2200" spc="221" noProof="1" dirty="0">
              <a:solidFill>
                <a:srgbClr val="000000"/>
              </a:solidFill>
              <a:latin typeface="华文细黑" panose="02010600040101010101" charset="-122"/>
              <a:cs typeface="华文细黑" panose="02010600040101010101" charset="-122"/>
            </a:endParaRPr>
          </a:p>
          <a:p>
            <a:pPr fontAlgn="auto">
              <a:lnSpc>
                <a:spcPts val="3500"/>
              </a:lnSpc>
            </a:pPr>
            <a:r>
              <a:rPr sz="2200" spc="221" noProof="1" dirty="0">
                <a:solidFill>
                  <a:srgbClr val="000000"/>
                </a:solidFill>
                <a:latin typeface="华文细黑" panose="02010600040101010101" charset="-122"/>
                <a:ea typeface="+mn-ea"/>
                <a:cs typeface="华文细黑" panose="02010600040101010101" charset="-122"/>
                <a:sym typeface="+mn-ea"/>
              </a:rPr>
              <a:t>栅极G</a:t>
            </a:r>
            <a:r>
              <a:rPr sz="2200" b="1" spc="221" baseline="-25000" noProof="1" dirty="0">
                <a:solidFill>
                  <a:srgbClr val="000000"/>
                </a:solidFill>
                <a:latin typeface="华文细黑" panose="02010600040101010101" charset="-122"/>
                <a:ea typeface="+mn-ea"/>
                <a:cs typeface="华文细黑" panose="02010600040101010101" charset="-122"/>
                <a:sym typeface="+mn-ea"/>
              </a:rPr>
              <a:t>1</a:t>
            </a:r>
            <a:r>
              <a:rPr sz="2200" spc="221" noProof="1" dirty="0">
                <a:solidFill>
                  <a:srgbClr val="000000"/>
                </a:solidFill>
                <a:latin typeface="华文细黑" panose="02010600040101010101" charset="-122"/>
                <a:ea typeface="+mn-ea"/>
                <a:cs typeface="华文细黑" panose="02010600040101010101" charset="-122"/>
                <a:sym typeface="+mn-ea"/>
              </a:rPr>
              <a:t>、G</a:t>
            </a:r>
            <a:r>
              <a:rPr sz="2200" b="1" spc="221" baseline="-25000" noProof="1" dirty="0">
                <a:solidFill>
                  <a:srgbClr val="000000"/>
                </a:solidFill>
                <a:latin typeface="华文细黑" panose="02010600040101010101" charset="-122"/>
                <a:ea typeface="+mn-ea"/>
                <a:cs typeface="华文细黑" panose="02010600040101010101" charset="-122"/>
                <a:sym typeface="+mn-ea"/>
              </a:rPr>
              <a:t>2</a:t>
            </a:r>
            <a:endParaRPr sz="2200" spc="221" noProof="1" dirty="0">
              <a:solidFill>
                <a:srgbClr val="000000"/>
              </a:solidFill>
              <a:latin typeface="华文细黑" panose="02010600040101010101" charset="-122"/>
              <a:cs typeface="华文细黑" panose="02010600040101010101" charset="-122"/>
            </a:endParaRPr>
          </a:p>
          <a:p>
            <a:pPr fontAlgn="auto">
              <a:lnSpc>
                <a:spcPts val="3500"/>
              </a:lnSpc>
            </a:pPr>
            <a:r>
              <a:rPr sz="2200" spc="221" noProof="1" dirty="0">
                <a:solidFill>
                  <a:srgbClr val="000000"/>
                </a:solidFill>
                <a:latin typeface="华文细黑" panose="02010600040101010101" charset="-122"/>
                <a:ea typeface="+mn-ea"/>
                <a:cs typeface="华文细黑" panose="02010600040101010101" charset="-122"/>
                <a:sym typeface="+mn-ea"/>
              </a:rPr>
              <a:t>阳极A</a:t>
            </a:r>
            <a:endParaRPr sz="2200" spc="221" noProof="1" dirty="0">
              <a:solidFill>
                <a:srgbClr val="000000"/>
              </a:solidFill>
              <a:latin typeface="华文细黑" panose="02010600040101010101" charset="-122"/>
              <a:cs typeface="华文细黑" panose="02010600040101010101" charset="-122"/>
            </a:endParaRPr>
          </a:p>
          <a:p>
            <a:pPr fontAlgn="auto"/>
            <a:endParaRPr sz="2200" b="1" i="1" spc="221" noProof="1" dirty="0">
              <a:solidFill>
                <a:srgbClr val="000000"/>
              </a:solidFill>
              <a:latin typeface="华文细黑" panose="02010600040101010101" charset="-122"/>
              <a:cs typeface="华文细黑" panose="02010600040101010101" charset="-122"/>
            </a:endParaRPr>
          </a:p>
          <a:p>
            <a:pPr fontAlgn="auto"/>
            <a:r>
              <a:rPr sz="2200" b="1" i="1" spc="221" noProof="1" dirty="0">
                <a:solidFill>
                  <a:srgbClr val="000000"/>
                </a:solidFill>
                <a:latin typeface="华文细黑" panose="02010600040101010101" charset="-122"/>
                <a:ea typeface="+mn-ea"/>
                <a:cs typeface="华文细黑" panose="02010600040101010101" charset="-122"/>
                <a:sym typeface="+mn-ea"/>
              </a:rPr>
              <a:t>U</a:t>
            </a:r>
            <a:r>
              <a:rPr sz="2200" b="1" spc="221" baseline="-25000" noProof="1" dirty="0">
                <a:solidFill>
                  <a:srgbClr val="000000"/>
                </a:solidFill>
                <a:latin typeface="华文细黑" panose="02010600040101010101" charset="-122"/>
                <a:ea typeface="+mn-ea"/>
                <a:cs typeface="华文细黑" panose="02010600040101010101" charset="-122"/>
                <a:sym typeface="+mn-ea"/>
              </a:rPr>
              <a:t>G1K</a:t>
            </a:r>
            <a:r>
              <a:rPr sz="2200" spc="221" noProof="1" dirty="0">
                <a:solidFill>
                  <a:srgbClr val="000000"/>
                </a:solidFill>
                <a:latin typeface="华文细黑" panose="02010600040101010101" charset="-122"/>
                <a:ea typeface="+mn-ea"/>
                <a:cs typeface="华文细黑" panose="02010600040101010101" charset="-122"/>
                <a:sym typeface="+mn-ea"/>
              </a:rPr>
              <a:t>  消除空间点电荷的影响</a:t>
            </a:r>
            <a:endParaRPr sz="2200" spc="221" noProof="1" dirty="0">
              <a:solidFill>
                <a:srgbClr val="000000"/>
              </a:solidFill>
              <a:latin typeface="华文细黑" panose="02010600040101010101" charset="-122"/>
              <a:cs typeface="华文细黑" panose="02010600040101010101" charset="-122"/>
            </a:endParaRPr>
          </a:p>
          <a:p>
            <a:pPr fontAlgn="auto">
              <a:lnSpc>
                <a:spcPts val="3500"/>
              </a:lnSpc>
            </a:pPr>
            <a:r>
              <a:rPr sz="2200" b="1" i="1" spc="221" noProof="1" dirty="0">
                <a:solidFill>
                  <a:srgbClr val="000000"/>
                </a:solidFill>
                <a:latin typeface="华文细黑" panose="02010600040101010101" charset="-122"/>
                <a:ea typeface="+mn-ea"/>
                <a:cs typeface="华文细黑" panose="02010600040101010101" charset="-122"/>
                <a:sym typeface="+mn-ea"/>
              </a:rPr>
              <a:t>U</a:t>
            </a:r>
            <a:r>
              <a:rPr sz="2200" b="1" spc="221" baseline="-25000" noProof="1" dirty="0">
                <a:solidFill>
                  <a:srgbClr val="000000"/>
                </a:solidFill>
                <a:latin typeface="华文细黑" panose="02010600040101010101" charset="-122"/>
                <a:ea typeface="+mn-ea"/>
                <a:cs typeface="华文细黑" panose="02010600040101010101" charset="-122"/>
                <a:sym typeface="+mn-ea"/>
              </a:rPr>
              <a:t>G2K</a:t>
            </a:r>
            <a:r>
              <a:rPr sz="2200" spc="221" noProof="1" dirty="0">
                <a:solidFill>
                  <a:srgbClr val="000000"/>
                </a:solidFill>
                <a:latin typeface="华文细黑" panose="02010600040101010101" charset="-122"/>
                <a:ea typeface="+mn-ea"/>
                <a:cs typeface="华文细黑" panose="02010600040101010101" charset="-122"/>
                <a:sym typeface="+mn-ea"/>
              </a:rPr>
              <a:t>  加速电子</a:t>
            </a:r>
            <a:endParaRPr sz="2200" spc="221" noProof="1" dirty="0">
              <a:solidFill>
                <a:srgbClr val="000000"/>
              </a:solidFill>
              <a:latin typeface="华文细黑" panose="02010600040101010101" charset="-122"/>
              <a:cs typeface="华文细黑" panose="02010600040101010101" charset="-122"/>
            </a:endParaRPr>
          </a:p>
          <a:p>
            <a:pPr fontAlgn="auto">
              <a:lnSpc>
                <a:spcPts val="3500"/>
              </a:lnSpc>
            </a:pPr>
            <a:r>
              <a:rPr sz="2200" b="1" i="1" spc="221" noProof="1" dirty="0">
                <a:solidFill>
                  <a:srgbClr val="000000"/>
                </a:solidFill>
                <a:latin typeface="华文细黑" panose="02010600040101010101" charset="-122"/>
                <a:ea typeface="+mn-ea"/>
                <a:cs typeface="华文细黑" panose="02010600040101010101" charset="-122"/>
                <a:sym typeface="+mn-ea"/>
              </a:rPr>
              <a:t>U</a:t>
            </a:r>
            <a:r>
              <a:rPr sz="2200" b="1" spc="221" baseline="-25000" noProof="1" dirty="0">
                <a:solidFill>
                  <a:srgbClr val="000000"/>
                </a:solidFill>
                <a:latin typeface="华文细黑" panose="02010600040101010101" charset="-122"/>
                <a:ea typeface="+mn-ea"/>
                <a:cs typeface="华文细黑" panose="02010600040101010101" charset="-122"/>
                <a:sym typeface="+mn-ea"/>
              </a:rPr>
              <a:t>G2A</a:t>
            </a:r>
            <a:r>
              <a:rPr sz="2200" spc="221" noProof="1" dirty="0">
                <a:solidFill>
                  <a:srgbClr val="000000"/>
                </a:solidFill>
                <a:latin typeface="华文细黑" panose="02010600040101010101" charset="-122"/>
                <a:ea typeface="+mn-ea"/>
                <a:cs typeface="华文细黑" panose="02010600040101010101" charset="-122"/>
                <a:sym typeface="+mn-ea"/>
              </a:rPr>
              <a:t>  拒斥电压</a:t>
            </a:r>
            <a:endParaRPr sz="2200" spc="221" noProof="1" dirty="0">
              <a:solidFill>
                <a:srgbClr val="000000"/>
              </a:solidFill>
              <a:latin typeface="华文细黑" panose="02010600040101010101" charset="-122"/>
              <a:cs typeface="华文细黑" panose="02010600040101010101" charset="-122"/>
            </a:endParaRPr>
          </a:p>
          <a:p>
            <a:pPr fontAlgn="auto"/>
            <a:endParaRPr lang="zh-CN" altLang="en-US" sz="2200" spc="221" noProof="1" dirty="0">
              <a:solidFill>
                <a:srgbClr val="000000"/>
              </a:solidFill>
              <a:latin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7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09638" y="804863"/>
            <a:ext cx="3959225" cy="4329112"/>
          </a:xfrm>
        </p:spPr>
      </p:pic>
      <p:pic>
        <p:nvPicPr>
          <p:cNvPr id="7170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284788" y="1239838"/>
            <a:ext cx="5064125" cy="3124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4987925" y="4578350"/>
            <a:ext cx="6096000" cy="1898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fontAlgn="auto"/>
            <a:r>
              <a:rPr lang="zh-CN" altLang="en-US" sz="2200" noProof="1" dirty="0" smtClean="0">
                <a:latin typeface="+mn-lt"/>
                <a:ea typeface="+mn-ea"/>
                <a:cs typeface="+mn-cs"/>
                <a:sym typeface="+mn-ea"/>
              </a:rPr>
              <a:t>坐标纸作图：</a:t>
            </a:r>
            <a:r>
              <a:rPr sz="2200" spc="229" noProof="1" dirty="0">
                <a:solidFill>
                  <a:srgbClr val="000000"/>
                </a:solidFill>
                <a:latin typeface="华文细黑" panose="02010600040101010101" charset="-122"/>
                <a:ea typeface="+mn-ea"/>
                <a:cs typeface="华文细黑" panose="02010600040101010101" charset="-122"/>
                <a:sym typeface="+mn-ea"/>
              </a:rPr>
              <a:t> </a:t>
            </a:r>
            <a:r>
              <a:rPr lang="zh-CN" altLang="en-US" sz="2200" i="1" noProof="1" dirty="0" smtClean="0">
                <a:latin typeface="+mn-lt"/>
                <a:ea typeface="+mn-ea"/>
                <a:cs typeface="+mn-cs"/>
                <a:sym typeface="+mn-ea"/>
              </a:rPr>
              <a:t>I</a:t>
            </a:r>
            <a:r>
              <a:rPr lang="en-US" altLang="zh-CN" baseline="-25000" noProof="1" dirty="0" smtClean="0">
                <a:latin typeface="+mn-lt"/>
                <a:ea typeface="+mn-ea"/>
                <a:cs typeface="+mn-cs"/>
                <a:sym typeface="+mn-ea"/>
              </a:rPr>
              <a:t>A</a:t>
            </a:r>
            <a:r>
              <a:rPr lang="zh-CN" altLang="en-US" sz="2200" noProof="1" dirty="0" smtClean="0">
                <a:latin typeface="+mn-lt"/>
                <a:ea typeface="+mn-ea"/>
                <a:cs typeface="+mn-cs"/>
                <a:sym typeface="+mn-ea"/>
              </a:rPr>
              <a:t>与</a:t>
            </a:r>
            <a:r>
              <a:rPr lang="en-US" sz="2200" i="1" spc="20" noProof="1" dirty="0">
                <a:solidFill>
                  <a:srgbClr val="000000"/>
                </a:solidFill>
                <a:latin typeface="Arial" panose="020B0604020202020204"/>
                <a:ea typeface="+mn-ea"/>
                <a:cs typeface="Arial" panose="020B0604020202020204"/>
                <a:sym typeface="+mn-ea"/>
              </a:rPr>
              <a:t>U</a:t>
            </a:r>
            <a:r>
              <a:rPr spc="17" baseline="-25000" noProof="1" dirty="0">
                <a:solidFill>
                  <a:srgbClr val="000000"/>
                </a:solidFill>
                <a:latin typeface="Arial" panose="020B0604020202020204"/>
                <a:ea typeface="+mn-ea"/>
                <a:cs typeface="Arial" panose="020B0604020202020204"/>
                <a:sym typeface="+mn-ea"/>
              </a:rPr>
              <a:t>G2</a:t>
            </a:r>
            <a:r>
              <a:rPr lang="en-US" spc="17" baseline="-25000" noProof="1" dirty="0">
                <a:solidFill>
                  <a:srgbClr val="000000"/>
                </a:solidFill>
                <a:latin typeface="Arial" panose="020B0604020202020204"/>
                <a:ea typeface="+mn-ea"/>
                <a:cs typeface="Arial" panose="020B0604020202020204"/>
                <a:sym typeface="+mn-ea"/>
              </a:rPr>
              <a:t>K</a:t>
            </a:r>
            <a:r>
              <a:rPr lang="zh-CN" altLang="en-US" sz="2200" noProof="1" dirty="0" smtClean="0">
                <a:latin typeface="+mn-lt"/>
                <a:ea typeface="+mn-ea"/>
                <a:cs typeface="+mn-cs"/>
                <a:sym typeface="+mn-ea"/>
              </a:rPr>
              <a:t>曲线</a:t>
            </a:r>
            <a:endParaRPr lang="zh-CN" altLang="en-US" sz="2200" noProof="1" dirty="0" smtClean="0">
              <a:sym typeface="+mn-ea"/>
            </a:endParaRPr>
          </a:p>
          <a:p>
            <a:pPr fontAlgn="auto"/>
            <a:endParaRPr lang="zh-CN" altLang="en-US" sz="2200" noProof="1" dirty="0" smtClean="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200" noProof="1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计算</a:t>
            </a:r>
            <a:r>
              <a:rPr lang="zh-CN" altLang="zh-CN" sz="2200" noProof="1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氩原子第一激发电位：</a:t>
            </a:r>
            <a:endParaRPr lang="zh-CN" altLang="zh-CN" sz="2200" noProof="1" dirty="0">
              <a:latin typeface="Arial" panose="020B0604020202020204" pitchFamily="34" charset="0"/>
              <a:ea typeface="微软雅黑" panose="020B0503020204020204" charset="-122"/>
              <a:sym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zh-CN" sz="2200" noProof="1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 </a:t>
            </a:r>
            <a:r>
              <a:rPr lang="en-US" altLang="zh-CN" sz="2200" noProof="1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      </a:t>
            </a:r>
            <a:r>
              <a:rPr lang="en-US" altLang="zh-CN" sz="2200" i="1" noProof="1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U</a:t>
            </a:r>
            <a:r>
              <a:rPr lang="en-US" altLang="zh-CN" sz="2200" baseline="-25000" noProof="1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0 </a:t>
            </a:r>
            <a:r>
              <a:rPr lang="en-US" altLang="zh-CN" sz="2200" noProof="1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= (</a:t>
            </a:r>
            <a:r>
              <a:rPr lang="en-US" altLang="zh-CN" sz="2200" i="1" noProof="1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U</a:t>
            </a:r>
            <a:r>
              <a:rPr lang="en-US" altLang="zh-CN" sz="2200" baseline="-25000" noProof="1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5</a:t>
            </a:r>
            <a:r>
              <a:rPr lang="en-US" altLang="zh-CN" sz="2200" noProof="1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-</a:t>
            </a:r>
            <a:r>
              <a:rPr lang="en-US" altLang="zh-CN" sz="2200" i="1" noProof="1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U</a:t>
            </a:r>
            <a:r>
              <a:rPr lang="en-US" altLang="zh-CN" sz="2200" baseline="-25000" noProof="1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2</a:t>
            </a:r>
            <a:r>
              <a:rPr lang="en-US" altLang="zh-CN" sz="2200" noProof="1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) /3</a:t>
            </a:r>
            <a:endParaRPr lang="en-US" altLang="zh-CN" sz="2200" noProof="1" dirty="0">
              <a:latin typeface="Arial" panose="020B0604020202020204" pitchFamily="34" charset="0"/>
              <a:ea typeface="微软雅黑" panose="020B0503020204020204" charset="-122"/>
              <a:sym typeface="微软雅黑" panose="020B0503020204020204" charset="-122"/>
            </a:endParaRPr>
          </a:p>
          <a:p>
            <a:pPr fontAlgn="auto"/>
            <a:endParaRPr lang="zh-CN" altLang="en-US" sz="2200" noProof="1" dirty="0" smtClean="0"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fh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795" y="0"/>
            <a:ext cx="11154410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fh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4075" y="0"/>
            <a:ext cx="7943215" cy="68573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fh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2900" y="0"/>
            <a:ext cx="8965565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1.xml><?xml version="1.0" encoding="utf-8"?>
<p:tagLst xmlns:p="http://schemas.openxmlformats.org/presentationml/2006/main">
  <p:tag name="KSO_WPP_MARK_KEY" val="f5dd9c62-3c0c-4f37-b638-eeaa6ba873aa"/>
  <p:tag name="COMMONDATA" val="eyJoZGlkIjoiZjlhM2Y2NWJkZjA5YjljYjgyN2NmMjIwM2Y4M2EwY2QifQ==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</Words>
  <Application>WPS 演示</Application>
  <PresentationFormat>宽屏</PresentationFormat>
  <Paragraphs>45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Wingdings</vt:lpstr>
      <vt:lpstr>华文细黑</vt:lpstr>
      <vt:lpstr>Cambria Math</vt:lpstr>
      <vt:lpstr>DengXian</vt:lpstr>
      <vt:lpstr>Segoe Print</vt:lpstr>
      <vt:lpstr>Calibri</vt:lpstr>
      <vt:lpstr>Arial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161</cp:revision>
  <dcterms:created xsi:type="dcterms:W3CDTF">2019-06-19T02:08:00Z</dcterms:created>
  <dcterms:modified xsi:type="dcterms:W3CDTF">2024-03-30T11:16:20Z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77242DB86BD94A978415A9B0B5F4A132</vt:lpwstr>
  </property>
</Properties>
</file>