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4" r:id="rId18"/>
    <p:sldId id="273" r:id="rId19"/>
    <p:sldId id="272" r:id="rId20"/>
    <p:sldId id="279" r:id="rId21"/>
    <p:sldId id="278" r:id="rId22"/>
    <p:sldId id="277" r:id="rId23"/>
    <p:sldId id="276" r:id="rId24"/>
    <p:sldId id="275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31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4.wmf"/><Relationship Id="rId5" Type="http://schemas.openxmlformats.org/officeDocument/2006/relationships/image" Target="../media/image15.wmf"/><Relationship Id="rId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3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2556B-01DF-4145-8034-9F925C89E707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6B86B4-806D-4E2A-9B59-FB2BBDED68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2556B-01DF-4145-8034-9F925C89E707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6B86B4-806D-4E2A-9B59-FB2BBDED68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05979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2556B-01DF-4145-8034-9F925C89E707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6B86B4-806D-4E2A-9B59-FB2BBDED68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2556B-01DF-4145-8034-9F925C89E707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6B86B4-806D-4E2A-9B59-FB2BBDED68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2556B-01DF-4145-8034-9F925C89E707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6B86B4-806D-4E2A-9B59-FB2BBDED68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2556B-01DF-4145-8034-9F925C89E707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6B86B4-806D-4E2A-9B59-FB2BBDED68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2556B-01DF-4145-8034-9F925C89E707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6B86B4-806D-4E2A-9B59-FB2BBDED68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2556B-01DF-4145-8034-9F925C89E707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6B86B4-806D-4E2A-9B59-FB2BBDED68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2556B-01DF-4145-8034-9F925C89E707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6B86B4-806D-4E2A-9B59-FB2BBDED68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2556B-01DF-4145-8034-9F925C89E707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6B86B4-806D-4E2A-9B59-FB2BBDED68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2556B-01DF-4145-8034-9F925C89E707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6B86B4-806D-4E2A-9B59-FB2BBDED68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BE2556B-01DF-4145-8034-9F925C89E707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06B86B4-806D-4E2A-9B59-FB2BBDED68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29.bin"/><Relationship Id="rId3" Type="http://schemas.openxmlformats.org/officeDocument/2006/relationships/tags" Target="../tags/tag43.xml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3.wmf"/><Relationship Id="rId2" Type="http://schemas.openxmlformats.org/officeDocument/2006/relationships/tags" Target="../tags/tag42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32.wmf"/><Relationship Id="rId4" Type="http://schemas.openxmlformats.org/officeDocument/2006/relationships/slideLayout" Target="../slideLayouts/slideLayout2.xml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6.wmf"/><Relationship Id="rId2" Type="http://schemas.openxmlformats.org/officeDocument/2006/relationships/tags" Target="../tags/tag4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26" Type="http://schemas.openxmlformats.org/officeDocument/2006/relationships/tags" Target="../tags/tag71.xml"/><Relationship Id="rId39" Type="http://schemas.openxmlformats.org/officeDocument/2006/relationships/image" Target="../media/image42.wmf"/><Relationship Id="rId3" Type="http://schemas.openxmlformats.org/officeDocument/2006/relationships/tags" Target="../tags/tag48.xml"/><Relationship Id="rId21" Type="http://schemas.openxmlformats.org/officeDocument/2006/relationships/tags" Target="../tags/tag66.xml"/><Relationship Id="rId34" Type="http://schemas.openxmlformats.org/officeDocument/2006/relationships/oleObject" Target="../embeddings/oleObject35.bin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5" Type="http://schemas.openxmlformats.org/officeDocument/2006/relationships/tags" Target="../tags/tag70.xml"/><Relationship Id="rId33" Type="http://schemas.openxmlformats.org/officeDocument/2006/relationships/image" Target="../media/image39.wmf"/><Relationship Id="rId38" Type="http://schemas.openxmlformats.org/officeDocument/2006/relationships/oleObject" Target="../embeddings/oleObject37.bin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tags" Target="../tags/tag65.xml"/><Relationship Id="rId29" Type="http://schemas.openxmlformats.org/officeDocument/2006/relationships/tags" Target="../tags/tag74.xml"/><Relationship Id="rId1" Type="http://schemas.openxmlformats.org/officeDocument/2006/relationships/vmlDrawing" Target="../drawings/vmlDrawing7.v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24" Type="http://schemas.openxmlformats.org/officeDocument/2006/relationships/tags" Target="../tags/tag69.xml"/><Relationship Id="rId32" Type="http://schemas.openxmlformats.org/officeDocument/2006/relationships/oleObject" Target="../embeddings/oleObject34.bin"/><Relationship Id="rId37" Type="http://schemas.openxmlformats.org/officeDocument/2006/relationships/image" Target="../media/image41.wmf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23" Type="http://schemas.openxmlformats.org/officeDocument/2006/relationships/tags" Target="../tags/tag68.xml"/><Relationship Id="rId28" Type="http://schemas.openxmlformats.org/officeDocument/2006/relationships/tags" Target="../tags/tag73.xml"/><Relationship Id="rId36" Type="http://schemas.openxmlformats.org/officeDocument/2006/relationships/oleObject" Target="../embeddings/oleObject36.bin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tags" Target="../tags/tag67.xml"/><Relationship Id="rId27" Type="http://schemas.openxmlformats.org/officeDocument/2006/relationships/tags" Target="../tags/tag72.xml"/><Relationship Id="rId30" Type="http://schemas.openxmlformats.org/officeDocument/2006/relationships/tags" Target="../tags/tag75.xml"/><Relationship Id="rId35" Type="http://schemas.openxmlformats.org/officeDocument/2006/relationships/image" Target="../media/image40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18" Type="http://schemas.openxmlformats.org/officeDocument/2006/relationships/tags" Target="../tags/tag95.xml"/><Relationship Id="rId26" Type="http://schemas.openxmlformats.org/officeDocument/2006/relationships/tags" Target="../tags/tag103.xml"/><Relationship Id="rId39" Type="http://schemas.openxmlformats.org/officeDocument/2006/relationships/image" Target="../media/image42.wmf"/><Relationship Id="rId3" Type="http://schemas.openxmlformats.org/officeDocument/2006/relationships/tags" Target="../tags/tag80.xml"/><Relationship Id="rId21" Type="http://schemas.openxmlformats.org/officeDocument/2006/relationships/tags" Target="../tags/tag98.xml"/><Relationship Id="rId34" Type="http://schemas.openxmlformats.org/officeDocument/2006/relationships/oleObject" Target="../embeddings/oleObject39.bin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tags" Target="../tags/tag94.xml"/><Relationship Id="rId25" Type="http://schemas.openxmlformats.org/officeDocument/2006/relationships/tags" Target="../tags/tag102.xml"/><Relationship Id="rId33" Type="http://schemas.openxmlformats.org/officeDocument/2006/relationships/image" Target="../media/image44.wmf"/><Relationship Id="rId38" Type="http://schemas.openxmlformats.org/officeDocument/2006/relationships/oleObject" Target="../embeddings/oleObject41.bin"/><Relationship Id="rId2" Type="http://schemas.openxmlformats.org/officeDocument/2006/relationships/tags" Target="../tags/tag79.xml"/><Relationship Id="rId16" Type="http://schemas.openxmlformats.org/officeDocument/2006/relationships/tags" Target="../tags/tag93.xml"/><Relationship Id="rId20" Type="http://schemas.openxmlformats.org/officeDocument/2006/relationships/tags" Target="../tags/tag97.xml"/><Relationship Id="rId29" Type="http://schemas.openxmlformats.org/officeDocument/2006/relationships/tags" Target="../tags/tag106.xml"/><Relationship Id="rId1" Type="http://schemas.openxmlformats.org/officeDocument/2006/relationships/vmlDrawing" Target="../drawings/vmlDrawing8.v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24" Type="http://schemas.openxmlformats.org/officeDocument/2006/relationships/tags" Target="../tags/tag101.xml"/><Relationship Id="rId32" Type="http://schemas.openxmlformats.org/officeDocument/2006/relationships/oleObject" Target="../embeddings/oleObject38.bin"/><Relationship Id="rId37" Type="http://schemas.openxmlformats.org/officeDocument/2006/relationships/image" Target="../media/image41.wmf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23" Type="http://schemas.openxmlformats.org/officeDocument/2006/relationships/tags" Target="../tags/tag100.xml"/><Relationship Id="rId28" Type="http://schemas.openxmlformats.org/officeDocument/2006/relationships/tags" Target="../tags/tag105.xml"/><Relationship Id="rId36" Type="http://schemas.openxmlformats.org/officeDocument/2006/relationships/oleObject" Target="../embeddings/oleObject40.bin"/><Relationship Id="rId10" Type="http://schemas.openxmlformats.org/officeDocument/2006/relationships/tags" Target="../tags/tag87.xml"/><Relationship Id="rId19" Type="http://schemas.openxmlformats.org/officeDocument/2006/relationships/tags" Target="../tags/tag96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Relationship Id="rId22" Type="http://schemas.openxmlformats.org/officeDocument/2006/relationships/tags" Target="../tags/tag99.xml"/><Relationship Id="rId27" Type="http://schemas.openxmlformats.org/officeDocument/2006/relationships/tags" Target="../tags/tag104.xml"/><Relationship Id="rId30" Type="http://schemas.openxmlformats.org/officeDocument/2006/relationships/tags" Target="../tags/tag107.xml"/><Relationship Id="rId35" Type="http://schemas.openxmlformats.org/officeDocument/2006/relationships/image" Target="../media/image4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2.xml"/><Relationship Id="rId7" Type="http://schemas.openxmlformats.org/officeDocument/2006/relationships/image" Target="../media/image6.w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4.wmf"/><Relationship Id="rId3" Type="http://schemas.openxmlformats.org/officeDocument/2006/relationships/tags" Target="../tags/tag4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6.wmf"/><Relationship Id="rId2" Type="http://schemas.openxmlformats.org/officeDocument/2006/relationships/tags" Target="../tags/tag3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3.wmf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7.bin"/><Relationship Id="rId4" Type="http://schemas.openxmlformats.org/officeDocument/2006/relationships/tags" Target="../tags/tag5.xml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26" Type="http://schemas.openxmlformats.org/officeDocument/2006/relationships/tags" Target="../tags/tag30.xml"/><Relationship Id="rId39" Type="http://schemas.openxmlformats.org/officeDocument/2006/relationships/oleObject" Target="../embeddings/oleObject11.bin"/><Relationship Id="rId21" Type="http://schemas.openxmlformats.org/officeDocument/2006/relationships/tags" Target="../tags/tag25.xml"/><Relationship Id="rId34" Type="http://schemas.openxmlformats.org/officeDocument/2006/relationships/tags" Target="../tags/tag38.xml"/><Relationship Id="rId42" Type="http://schemas.openxmlformats.org/officeDocument/2006/relationships/image" Target="../media/image18.wmf"/><Relationship Id="rId47" Type="http://schemas.openxmlformats.org/officeDocument/2006/relationships/oleObject" Target="../embeddings/oleObject15.bin"/><Relationship Id="rId50" Type="http://schemas.openxmlformats.org/officeDocument/2006/relationships/image" Target="../media/image22.wmf"/><Relationship Id="rId55" Type="http://schemas.openxmlformats.org/officeDocument/2006/relationships/oleObject" Target="../embeddings/oleObject19.bin"/><Relationship Id="rId63" Type="http://schemas.openxmlformats.org/officeDocument/2006/relationships/image" Target="../media/image28.wmf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tags" Target="../tags/tag24.xml"/><Relationship Id="rId29" Type="http://schemas.openxmlformats.org/officeDocument/2006/relationships/tags" Target="../tags/tag33.xml"/><Relationship Id="rId41" Type="http://schemas.openxmlformats.org/officeDocument/2006/relationships/oleObject" Target="../embeddings/oleObject12.bin"/><Relationship Id="rId54" Type="http://schemas.openxmlformats.org/officeDocument/2006/relationships/image" Target="../media/image24.wmf"/><Relationship Id="rId62" Type="http://schemas.openxmlformats.org/officeDocument/2006/relationships/oleObject" Target="../embeddings/oleObject23.bin"/><Relationship Id="rId1" Type="http://schemas.openxmlformats.org/officeDocument/2006/relationships/vmlDrawing" Target="../drawings/vmlDrawing4.v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tags" Target="../tags/tag28.xml"/><Relationship Id="rId32" Type="http://schemas.openxmlformats.org/officeDocument/2006/relationships/tags" Target="../tags/tag36.xml"/><Relationship Id="rId37" Type="http://schemas.openxmlformats.org/officeDocument/2006/relationships/tags" Target="../tags/tag41.xml"/><Relationship Id="rId40" Type="http://schemas.openxmlformats.org/officeDocument/2006/relationships/image" Target="../media/image17.wmf"/><Relationship Id="rId45" Type="http://schemas.openxmlformats.org/officeDocument/2006/relationships/oleObject" Target="../embeddings/oleObject14.bin"/><Relationship Id="rId53" Type="http://schemas.openxmlformats.org/officeDocument/2006/relationships/oleObject" Target="../embeddings/oleObject18.bin"/><Relationship Id="rId58" Type="http://schemas.openxmlformats.org/officeDocument/2006/relationships/oleObject" Target="../embeddings/oleObject21.bin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tags" Target="../tags/tag27.xml"/><Relationship Id="rId28" Type="http://schemas.openxmlformats.org/officeDocument/2006/relationships/tags" Target="../tags/tag32.xml"/><Relationship Id="rId36" Type="http://schemas.openxmlformats.org/officeDocument/2006/relationships/tags" Target="../tags/tag40.xml"/><Relationship Id="rId49" Type="http://schemas.openxmlformats.org/officeDocument/2006/relationships/oleObject" Target="../embeddings/oleObject16.bin"/><Relationship Id="rId57" Type="http://schemas.openxmlformats.org/officeDocument/2006/relationships/oleObject" Target="../embeddings/oleObject20.bin"/><Relationship Id="rId61" Type="http://schemas.openxmlformats.org/officeDocument/2006/relationships/image" Target="../media/image27.wmf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31" Type="http://schemas.openxmlformats.org/officeDocument/2006/relationships/tags" Target="../tags/tag35.xml"/><Relationship Id="rId44" Type="http://schemas.openxmlformats.org/officeDocument/2006/relationships/image" Target="../media/image19.wmf"/><Relationship Id="rId52" Type="http://schemas.openxmlformats.org/officeDocument/2006/relationships/image" Target="../media/image23.wmf"/><Relationship Id="rId60" Type="http://schemas.openxmlformats.org/officeDocument/2006/relationships/oleObject" Target="../embeddings/oleObject22.bin"/><Relationship Id="rId65" Type="http://schemas.openxmlformats.org/officeDocument/2006/relationships/image" Target="../media/image29.wmf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tags" Target="../tags/tag26.xml"/><Relationship Id="rId27" Type="http://schemas.openxmlformats.org/officeDocument/2006/relationships/tags" Target="../tags/tag31.xml"/><Relationship Id="rId30" Type="http://schemas.openxmlformats.org/officeDocument/2006/relationships/tags" Target="../tags/tag34.xml"/><Relationship Id="rId35" Type="http://schemas.openxmlformats.org/officeDocument/2006/relationships/tags" Target="../tags/tag39.xml"/><Relationship Id="rId43" Type="http://schemas.openxmlformats.org/officeDocument/2006/relationships/oleObject" Target="../embeddings/oleObject13.bin"/><Relationship Id="rId48" Type="http://schemas.openxmlformats.org/officeDocument/2006/relationships/image" Target="../media/image21.wmf"/><Relationship Id="rId56" Type="http://schemas.openxmlformats.org/officeDocument/2006/relationships/image" Target="../media/image25.wmf"/><Relationship Id="rId64" Type="http://schemas.openxmlformats.org/officeDocument/2006/relationships/oleObject" Target="../embeddings/oleObject24.bin"/><Relationship Id="rId8" Type="http://schemas.openxmlformats.org/officeDocument/2006/relationships/tags" Target="../tags/tag12.xml"/><Relationship Id="rId51" Type="http://schemas.openxmlformats.org/officeDocument/2006/relationships/oleObject" Target="../embeddings/oleObject17.bin"/><Relationship Id="rId3" Type="http://schemas.openxmlformats.org/officeDocument/2006/relationships/tags" Target="../tags/tag7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tags" Target="../tags/tag29.xml"/><Relationship Id="rId33" Type="http://schemas.openxmlformats.org/officeDocument/2006/relationships/tags" Target="../tags/tag37.xml"/><Relationship Id="rId38" Type="http://schemas.openxmlformats.org/officeDocument/2006/relationships/slideLayout" Target="../slideLayouts/slideLayout2.xml"/><Relationship Id="rId46" Type="http://schemas.openxmlformats.org/officeDocument/2006/relationships/image" Target="../media/image20.wmf"/><Relationship Id="rId59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323528" y="1815666"/>
            <a:ext cx="9145270" cy="23383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5400" dirty="0">
                <a:latin typeface="楷体" panose="02010609060101010101" charset="-122"/>
                <a:ea typeface="楷体" panose="02010609060101010101" charset="-122"/>
                <a:sym typeface="+mn-ea"/>
              </a:rPr>
              <a:t>电子在电磁场中运动</a:t>
            </a:r>
          </a:p>
          <a:p>
            <a:pPr algn="ctr"/>
            <a:r>
              <a:rPr lang="zh-CN" altLang="en-US" sz="5400" dirty="0">
                <a:latin typeface="楷体" panose="02010609060101010101" charset="-122"/>
                <a:ea typeface="楷体" panose="02010609060101010101" charset="-122"/>
                <a:sym typeface="+mn-ea"/>
              </a:rPr>
              <a:t>规律的</a:t>
            </a:r>
            <a:r>
              <a:rPr lang="zh-CN" altLang="en-US" sz="54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研究</a:t>
            </a:r>
            <a:endParaRPr lang="zh-CN" altLang="en-US" sz="54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2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05978"/>
            <a:ext cx="2344304" cy="85725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+mn-cs"/>
              </a:rPr>
              <a:t>3.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+mn-cs"/>
              </a:rPr>
              <a:t>磁偏转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+mn-cs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6047350"/>
              </p:ext>
            </p:extLst>
          </p:nvPr>
        </p:nvGraphicFramePr>
        <p:xfrm>
          <a:off x="2274277" y="2682518"/>
          <a:ext cx="4313947" cy="1007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r:id="rId5" imgW="2336760" imgH="545760" progId="Equation.3">
                  <p:embed/>
                </p:oleObj>
              </mc:Choice>
              <mc:Fallback>
                <p:oleObj r:id="rId5" imgW="2336760" imgH="545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277" y="2682518"/>
                        <a:ext cx="4313947" cy="100740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文本框 11"/>
          <p:cNvSpPr txBox="1"/>
          <p:nvPr>
            <p:custDataLst>
              <p:tags r:id="rId3"/>
            </p:custDataLst>
          </p:nvPr>
        </p:nvSpPr>
        <p:spPr>
          <a:xfrm>
            <a:off x="2195736" y="4155926"/>
            <a:ext cx="3463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charset="0"/>
                <a:ea typeface="楷体" panose="02010609060101010101" charset="-122"/>
              </a:rPr>
              <a:t>实验测量磁偏转</a:t>
            </a:r>
            <a:r>
              <a:rPr lang="zh-CN" altLang="en-US" sz="2000" dirty="0" smtClean="0">
                <a:latin typeface="Times New Roman" panose="02020603050405020304" charset="0"/>
                <a:ea typeface="楷体" panose="02010609060101010101" charset="-122"/>
              </a:rPr>
              <a:t>灵敏度：</a:t>
            </a:r>
            <a:endParaRPr lang="zh-CN" altLang="en-US" sz="2000" dirty="0">
              <a:latin typeface="Times New Roman" panose="02020603050405020304" charset="0"/>
              <a:ea typeface="楷体" panose="02010609060101010101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333034"/>
              </p:ext>
            </p:extLst>
          </p:nvPr>
        </p:nvGraphicFramePr>
        <p:xfrm>
          <a:off x="2274277" y="1088672"/>
          <a:ext cx="3384969" cy="864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7" imgW="1688760" imgH="431640" progId="Equation.DSMT4">
                  <p:embed/>
                </p:oleObj>
              </mc:Choice>
              <mc:Fallback>
                <p:oleObj name="Equation" r:id="rId7" imgW="1688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74277" y="1088672"/>
                        <a:ext cx="3384969" cy="864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716473"/>
              </p:ext>
            </p:extLst>
          </p:nvPr>
        </p:nvGraphicFramePr>
        <p:xfrm>
          <a:off x="3275856" y="1923678"/>
          <a:ext cx="384101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9" imgW="3085920" imgH="520560" progId="Equation.DSMT4">
                  <p:embed/>
                </p:oleObj>
              </mc:Choice>
              <mc:Fallback>
                <p:oleObj name="Equation" r:id="rId9" imgW="308592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75856" y="1923678"/>
                        <a:ext cx="3841012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525713" y="20751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charset="0"/>
                <a:ea typeface="楷体" panose="02010609060101010101" charset="-122"/>
              </a:rPr>
              <a:t>代入：</a:t>
            </a:r>
            <a:endParaRPr lang="zh-CN" altLang="en-US" dirty="0">
              <a:latin typeface="Times New Roman" panose="02020603050405020304" charset="0"/>
              <a:ea typeface="楷体" panose="02010609060101010101" charset="-122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852298"/>
              </p:ext>
            </p:extLst>
          </p:nvPr>
        </p:nvGraphicFramePr>
        <p:xfrm>
          <a:off x="5004048" y="3924715"/>
          <a:ext cx="2088233" cy="862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Equation" r:id="rId11" imgW="1168200" imgH="482400" progId="Equation.DSMT4">
                  <p:embed/>
                </p:oleObj>
              </mc:Choice>
              <mc:Fallback>
                <p:oleObj name="Equation" r:id="rId11" imgW="11682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04048" y="3924715"/>
                        <a:ext cx="2088233" cy="862531"/>
                      </a:xfrm>
                      <a:prstGeom prst="rect">
                        <a:avLst/>
                      </a:prstGeom>
                      <a:ln w="2540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" name="组合 61"/>
          <p:cNvGrpSpPr/>
          <p:nvPr/>
        </p:nvGrpSpPr>
        <p:grpSpPr>
          <a:xfrm>
            <a:off x="7596336" y="3538001"/>
            <a:ext cx="1381437" cy="1371474"/>
            <a:chOff x="7295019" y="3574591"/>
            <a:chExt cx="1381437" cy="1371474"/>
          </a:xfrm>
        </p:grpSpPr>
        <p:cxnSp>
          <p:nvCxnSpPr>
            <p:cNvPr id="63" name="直接箭头连接符 62"/>
            <p:cNvCxnSpPr/>
            <p:nvPr/>
          </p:nvCxnSpPr>
          <p:spPr>
            <a:xfrm>
              <a:off x="7299915" y="4939625"/>
              <a:ext cx="1376541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flipV="1">
              <a:off x="7295019" y="3723878"/>
              <a:ext cx="0" cy="122218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5" name="对象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4369545"/>
                </p:ext>
              </p:extLst>
            </p:nvPr>
          </p:nvGraphicFramePr>
          <p:xfrm>
            <a:off x="7328465" y="3574591"/>
            <a:ext cx="298574" cy="298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3" name="Equation" r:id="rId13" imgW="164880" imgH="164880" progId="Equation.DSMT4">
                    <p:embed/>
                  </p:oleObj>
                </mc:Choice>
                <mc:Fallback>
                  <p:oleObj name="Equation" r:id="rId13" imgW="1648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328465" y="3574591"/>
                          <a:ext cx="298574" cy="2985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对象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1726594"/>
                </p:ext>
              </p:extLst>
            </p:nvPr>
          </p:nvGraphicFramePr>
          <p:xfrm>
            <a:off x="8399771" y="4556203"/>
            <a:ext cx="242887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4" name="Equation" r:id="rId15" imgW="126720" imgH="164880" progId="Equation.DSMT4">
                    <p:embed/>
                  </p:oleObj>
                </mc:Choice>
                <mc:Fallback>
                  <p:oleObj name="Equation" r:id="rId15" imgW="12672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399771" y="4556203"/>
                          <a:ext cx="242887" cy="3143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755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6"/>
          <p:cNvSpPr txBox="1"/>
          <p:nvPr/>
        </p:nvSpPr>
        <p:spPr>
          <a:xfrm>
            <a:off x="1448339" y="483518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ea typeface="楷体" panose="02010609060101010101" charset="-122"/>
              </a:rPr>
              <a:t>4.</a:t>
            </a:r>
            <a:r>
              <a:rPr lang="zh-CN" altLang="en-US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ea typeface="楷体" panose="02010609060101010101" charset="-122"/>
                <a:sym typeface="+mn-ea"/>
              </a:rPr>
              <a:t>磁聚焦和电子荷质比的测量</a:t>
            </a:r>
          </a:p>
        </p:txBody>
      </p:sp>
      <p:sp>
        <p:nvSpPr>
          <p:cNvPr id="61" name="文本框 1"/>
          <p:cNvSpPr txBox="1"/>
          <p:nvPr/>
        </p:nvSpPr>
        <p:spPr>
          <a:xfrm>
            <a:off x="1470730" y="1059582"/>
            <a:ext cx="748883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+mn-ea"/>
              </a:rPr>
              <a:t>y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+mn-ea"/>
              </a:rPr>
              <a:t>加载交变电压，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+mn-ea"/>
              </a:rPr>
              <a:t>z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+mn-ea"/>
              </a:rPr>
              <a:t>轴方向加载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+mn-ea"/>
              </a:rPr>
              <a:t>磁场；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楷体" pitchFamily="49" charset="-122"/>
              <a:ea typeface="楷体" pitchFamily="49" charset="-122"/>
              <a:sym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+mn-ea"/>
              </a:rPr>
              <a:t>x-y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+mn-ea"/>
              </a:rPr>
              <a:t>平面圆周运动，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+mn-ea"/>
              </a:rPr>
              <a:t>z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+mn-ea"/>
              </a:rPr>
              <a:t>方向匀速直线运动，合成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+mn-ea"/>
              </a:rPr>
              <a:t>运动：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+mn-ea"/>
              </a:rPr>
              <a:t>螺旋线前进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楷体" pitchFamily="49" charset="-122"/>
              <a:ea typeface="楷体" pitchFamily="49" charset="-122"/>
              <a:sym typeface="+mn-ea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099340"/>
              </p:ext>
            </p:extLst>
          </p:nvPr>
        </p:nvGraphicFramePr>
        <p:xfrm>
          <a:off x="2627783" y="2042790"/>
          <a:ext cx="4851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r:id="rId4" imgW="2425680" imgH="444240" progId="Equation.3">
                  <p:embed/>
                </p:oleObj>
              </mc:Choice>
              <mc:Fallback>
                <p:oleObj r:id="rId4" imgW="2425680" imgH="44424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3" y="2042790"/>
                        <a:ext cx="4851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文本框 2"/>
          <p:cNvSpPr txBox="1"/>
          <p:nvPr/>
        </p:nvSpPr>
        <p:spPr>
          <a:xfrm>
            <a:off x="1730860" y="2290489"/>
            <a:ext cx="94725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螺距：</a:t>
            </a:r>
            <a:endParaRPr lang="en-US" altLang="zh-CN" sz="2000" dirty="0"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5529187"/>
              </p:ext>
            </p:extLst>
          </p:nvPr>
        </p:nvGraphicFramePr>
        <p:xfrm>
          <a:off x="2555776" y="3263775"/>
          <a:ext cx="3816424" cy="892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r:id="rId6" imgW="1955520" imgH="457200" progId="Equation.KSEE3">
                  <p:embed/>
                </p:oleObj>
              </mc:Choice>
              <mc:Fallback>
                <p:oleObj r:id="rId6" imgW="1955520" imgH="457200" progId="Equation.KSEE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263775"/>
                        <a:ext cx="3816424" cy="892151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569535"/>
              </p:ext>
            </p:extLst>
          </p:nvPr>
        </p:nvGraphicFramePr>
        <p:xfrm>
          <a:off x="6876257" y="3466459"/>
          <a:ext cx="1584176" cy="401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r:id="rId8" imgW="812520" imgH="203040" progId="Equation.KSEE3">
                  <p:embed/>
                </p:oleObj>
              </mc:Choice>
              <mc:Fallback>
                <p:oleObj r:id="rId8" imgW="812520" imgH="203040" progId="Equation.KSEE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7" y="3466459"/>
                        <a:ext cx="1584176" cy="40143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56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085850"/>
            <a:ext cx="4000488" cy="621804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altLang="zh-CN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ea typeface="楷体" panose="02010609060101010101" charset="-122"/>
              </a:rPr>
              <a:t>1.</a:t>
            </a:r>
            <a:r>
              <a:rPr lang="zh-CN" altLang="en-US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ea typeface="楷体" panose="02010609060101010101" charset="-122"/>
              </a:rPr>
              <a:t>电偏转实验</a:t>
            </a:r>
            <a:r>
              <a:rPr lang="en-US" altLang="zh-CN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ea typeface="楷体" panose="02010609060101010101" charset="-122"/>
              </a:rPr>
              <a:t>——</a:t>
            </a:r>
            <a:r>
              <a:rPr lang="zh-CN" altLang="en-US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ea typeface="楷体" panose="02010609060101010101" charset="-122"/>
              </a:rPr>
              <a:t>接线图</a:t>
            </a:r>
          </a:p>
        </p:txBody>
      </p:sp>
      <p:pic>
        <p:nvPicPr>
          <p:cNvPr id="4" name="内容占位符 1073743381" descr="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28974" y="1779662"/>
            <a:ext cx="6287442" cy="2880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93546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08093" y="1131590"/>
            <a:ext cx="76123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1) 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开启电源开关，将“电子束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-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荷质比”功能选择开关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K</a:t>
            </a:r>
            <a:r>
              <a:rPr kumimoji="0" lang="en-US" altLang="en-US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1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及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K</a:t>
            </a:r>
            <a:r>
              <a:rPr kumimoji="0" lang="en-US" altLang="zh-CN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2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都打到“电子束”位置。适当调节亮度旋钮，使示波管辉度适中，调节聚焦，使示波管显示屏上光点聚成一细点，（注意：光点不能太亮，以免烧坏荧光屏。）</a:t>
            </a:r>
          </a:p>
          <a:p>
            <a:pPr marL="0" marR="0" lvl="0" indent="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2) 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光点调零。调节偏转板的“偏转电压”旋钮，使电偏转电压表的指示为“零”，再调节偏转板的“光点调零”旋钮，把光点移动到坐标原点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marR="0" lvl="0" indent="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3) 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调节阳极电压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U</a:t>
            </a:r>
            <a:r>
              <a:rPr kumimoji="0" lang="en-US" altLang="zh-CN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2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=600V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，测量偏转电压</a:t>
            </a:r>
            <a:r>
              <a:rPr kumimoji="0" lang="en-US" altLang="zh-CN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U</a:t>
            </a:r>
            <a:r>
              <a:rPr kumimoji="0" lang="en-US" altLang="zh-CN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d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大小随光点移动距离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D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的变化，把数据记录到表格中。然后调节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U</a:t>
            </a:r>
            <a:r>
              <a:rPr kumimoji="0" lang="en-US" altLang="zh-CN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2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=800V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，重复以上实验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步骤。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08093" y="102674"/>
            <a:ext cx="4598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sz="2800" dirty="0">
                <a:latin typeface="Times New Roman" panose="02020603050405020304" charset="0"/>
                <a:ea typeface="楷体" panose="02010609060101010101" charset="-122"/>
              </a:rPr>
              <a:t>1.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</a:rPr>
              <a:t>电偏转</a:t>
            </a:r>
            <a:r>
              <a:rPr lang="zh-CN" altLang="en-US" sz="2800" dirty="0" smtClean="0">
                <a:latin typeface="Times New Roman" panose="02020603050405020304" charset="0"/>
                <a:ea typeface="楷体" panose="02010609060101010101" charset="-122"/>
              </a:rPr>
              <a:t>实验</a:t>
            </a:r>
            <a:r>
              <a:rPr lang="en-US" altLang="zh-CN" sz="2800" dirty="0" smtClean="0">
                <a:latin typeface="Times New Roman" panose="02020603050405020304" charset="0"/>
                <a:ea typeface="楷体" panose="02010609060101010101" charset="-122"/>
              </a:rPr>
              <a:t>——</a:t>
            </a:r>
            <a:r>
              <a:rPr lang="zh-CN" altLang="en-US" sz="2800" dirty="0" smtClean="0">
                <a:latin typeface="Times New Roman" panose="02020603050405020304" charset="0"/>
                <a:ea typeface="楷体" panose="02010609060101010101" charset="-122"/>
              </a:rPr>
              <a:t>实验过程</a:t>
            </a:r>
            <a:endParaRPr lang="zh-CN" altLang="en-US" sz="2800" dirty="0">
              <a:latin typeface="Times New Roman" panose="02020603050405020304" charset="0"/>
              <a:ea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626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1115616" y="196668"/>
            <a:ext cx="4608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sz="2800" dirty="0">
                <a:latin typeface="Times New Roman" panose="02020603050405020304" charset="0"/>
                <a:ea typeface="楷体" panose="02010609060101010101" charset="-122"/>
              </a:rPr>
              <a:t>1.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</a:rPr>
              <a:t>电偏转</a:t>
            </a:r>
            <a:r>
              <a:rPr lang="zh-CN" altLang="en-US" sz="2800" dirty="0" smtClean="0">
                <a:latin typeface="Times New Roman" panose="02020603050405020304" charset="0"/>
                <a:ea typeface="楷体" panose="02010609060101010101" charset="-122"/>
              </a:rPr>
              <a:t>实验</a:t>
            </a:r>
            <a:r>
              <a:rPr lang="en-US" altLang="zh-CN" sz="2800" dirty="0" smtClean="0">
                <a:latin typeface="Times New Roman" panose="02020603050405020304" charset="0"/>
                <a:ea typeface="楷体" panose="02010609060101010101" charset="-122"/>
              </a:rPr>
              <a:t>——</a:t>
            </a:r>
            <a:r>
              <a:rPr lang="zh-CN" altLang="en-US" sz="2800" dirty="0" smtClean="0">
                <a:latin typeface="Times New Roman" panose="02020603050405020304" charset="0"/>
                <a:ea typeface="楷体" panose="02010609060101010101" charset="-122"/>
              </a:rPr>
              <a:t>数据记录</a:t>
            </a:r>
            <a:endParaRPr lang="zh-CN" altLang="en-US" sz="2800" dirty="0">
              <a:latin typeface="Times New Roman" panose="02020603050405020304" charset="0"/>
              <a:ea typeface="楷体" panose="02010609060101010101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4838532"/>
              </p:ext>
            </p:extLst>
          </p:nvPr>
        </p:nvGraphicFramePr>
        <p:xfrm>
          <a:off x="1171260" y="1923678"/>
          <a:ext cx="7793228" cy="1584960"/>
        </p:xfrm>
        <a:graphic>
          <a:graphicData uri="http://schemas.openxmlformats.org/drawingml/2006/table">
            <a:tbl>
              <a:tblPr firstRow="1" bandRow="1"/>
              <a:tblGrid>
                <a:gridCol w="1130090"/>
                <a:gridCol w="895298"/>
                <a:gridCol w="524349"/>
                <a:gridCol w="524349"/>
                <a:gridCol w="524349"/>
                <a:gridCol w="524349"/>
                <a:gridCol w="524349"/>
                <a:gridCol w="524574"/>
                <a:gridCol w="524125"/>
                <a:gridCol w="524349"/>
                <a:gridCol w="524349"/>
                <a:gridCol w="523956"/>
                <a:gridCol w="524742"/>
              </a:tblGrid>
              <a:tr h="342234">
                <a:tc rowSpan="2"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U</a:t>
                      </a:r>
                      <a:r>
                        <a:rPr lang="en-US" altLang="zh-CN" sz="2000" b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=600V</a:t>
                      </a:r>
                      <a:endParaRPr lang="en-US" altLang="zh-CN" sz="2000" b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U</a:t>
                      </a:r>
                      <a:r>
                        <a:rPr lang="en-US" altLang="zh-CN" sz="2000" b="0" i="1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d </a:t>
                      </a: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(V)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223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D(mm)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-25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-20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-15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-10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-5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5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10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15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20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25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2234">
                <a:tc rowSpan="2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200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U</a:t>
                      </a:r>
                      <a:r>
                        <a:rPr lang="en-US" altLang="zh-CN" sz="200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en-US" altLang="zh-CN" sz="200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=800V</a:t>
                      </a: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200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U</a:t>
                      </a:r>
                      <a:r>
                        <a:rPr lang="en-US" altLang="zh-CN" sz="2000" i="1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d </a:t>
                      </a:r>
                      <a:r>
                        <a:rPr lang="en-US" altLang="zh-CN" sz="200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(V)</a:t>
                      </a: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223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D(mm)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-25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-20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-15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-10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-5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5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10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15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20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25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45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187624" y="123478"/>
            <a:ext cx="4702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sz="2800" dirty="0">
                <a:latin typeface="Times New Roman" panose="02020603050405020304" charset="0"/>
                <a:ea typeface="楷体" panose="02010609060101010101" charset="-122"/>
              </a:rPr>
              <a:t>1.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</a:rPr>
              <a:t>电偏转</a:t>
            </a:r>
            <a:r>
              <a:rPr lang="zh-CN" altLang="en-US" sz="2800" dirty="0" smtClean="0">
                <a:latin typeface="Times New Roman" panose="02020603050405020304" charset="0"/>
                <a:ea typeface="楷体" panose="02010609060101010101" charset="-122"/>
              </a:rPr>
              <a:t>实验</a:t>
            </a:r>
            <a:r>
              <a:rPr lang="en-US" altLang="zh-CN" sz="2800" dirty="0" smtClean="0">
                <a:latin typeface="Times New Roman" panose="02020603050405020304" charset="0"/>
                <a:ea typeface="楷体" panose="02010609060101010101" charset="-122"/>
              </a:rPr>
              <a:t>——</a:t>
            </a:r>
            <a:r>
              <a:rPr lang="zh-CN" altLang="en-US" sz="2800" dirty="0" smtClean="0">
                <a:latin typeface="Times New Roman" panose="02020603050405020304" charset="0"/>
                <a:ea typeface="楷体" panose="02010609060101010101" charset="-122"/>
              </a:rPr>
              <a:t>数据处理</a:t>
            </a:r>
            <a:endParaRPr lang="zh-CN" altLang="en-US" sz="2800" dirty="0"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" name="文本框 5"/>
          <p:cNvSpPr txBox="1"/>
          <p:nvPr/>
        </p:nvSpPr>
        <p:spPr>
          <a:xfrm>
            <a:off x="583370" y="771550"/>
            <a:ext cx="8813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2000" dirty="0">
                <a:ea typeface="楷体" panose="02010609060101010101" charset="-122"/>
                <a:sym typeface="+mn-ea"/>
              </a:rPr>
              <a:t>根据数据表绘制</a:t>
            </a:r>
            <a:r>
              <a:rPr lang="en-US" altLang="zh-CN" sz="2000" i="1" dirty="0" err="1">
                <a:solidFill>
                  <a:srgbClr val="0E223A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U</a:t>
            </a:r>
            <a:r>
              <a:rPr lang="en-US" altLang="zh-CN" sz="2000" i="1" baseline="-25000" dirty="0" err="1">
                <a:solidFill>
                  <a:srgbClr val="0E223A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d</a:t>
            </a:r>
            <a:r>
              <a:rPr lang="en-US" altLang="zh-CN" sz="2000" i="1" dirty="0">
                <a:solidFill>
                  <a:srgbClr val="0E223A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 ~D</a:t>
            </a:r>
            <a:r>
              <a:rPr lang="zh-CN" altLang="en-US" sz="2000" i="1" dirty="0">
                <a:solidFill>
                  <a:srgbClr val="0E223A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曲</a:t>
            </a:r>
            <a:r>
              <a:rPr lang="zh-CN" altLang="en-US" sz="2000" dirty="0">
                <a:ea typeface="楷体" panose="02010609060101010101" charset="-122"/>
                <a:sym typeface="+mn-ea"/>
              </a:rPr>
              <a:t>线，求斜率，即电偏转灵敏度</a:t>
            </a:r>
            <a:r>
              <a:rPr lang="en-US" altLang="zh-CN" sz="2000" i="1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S</a:t>
            </a:r>
            <a:r>
              <a:rPr lang="en-US" altLang="zh-CN" sz="2000" i="1" baseline="-250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E</a:t>
            </a:r>
            <a:r>
              <a:rPr lang="zh-CN" altLang="en-US" sz="2000" dirty="0" smtClean="0">
                <a:ea typeface="楷体" panose="02010609060101010101" charset="-122"/>
                <a:sym typeface="+mn-ea"/>
              </a:rPr>
              <a:t>。</a:t>
            </a:r>
            <a:endParaRPr lang="en-US" altLang="zh-CN" sz="2000" dirty="0" smtClean="0">
              <a:ea typeface="楷体" panose="02010609060101010101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000" dirty="0">
                <a:ea typeface="楷体" panose="02010609060101010101" charset="-122"/>
                <a:sym typeface="+mn-ea"/>
              </a:rPr>
              <a:t>求</a:t>
            </a:r>
            <a:r>
              <a:rPr lang="zh-CN" altLang="en-US" sz="2000" dirty="0" smtClean="0">
                <a:ea typeface="楷体" panose="02010609060101010101" charset="-122"/>
                <a:sym typeface="+mn-ea"/>
              </a:rPr>
              <a:t>斜率方法：软件</a:t>
            </a:r>
            <a:r>
              <a:rPr lang="zh-CN" altLang="en-US" sz="2000" dirty="0">
                <a:ea typeface="楷体" panose="02010609060101010101" charset="-122"/>
                <a:sym typeface="+mn-ea"/>
              </a:rPr>
              <a:t>作图打印，生成趋势曲线，显示公式，可直接得</a:t>
            </a:r>
            <a:r>
              <a:rPr lang="zh-CN" altLang="en-US" sz="2000" dirty="0" smtClean="0">
                <a:ea typeface="楷体" panose="02010609060101010101" charset="-122"/>
                <a:sym typeface="+mn-ea"/>
              </a:rPr>
              <a:t>斜率。    </a:t>
            </a:r>
            <a:endParaRPr lang="en-US" altLang="zh-CN" sz="2000" dirty="0" smtClean="0">
              <a:ea typeface="楷体" panose="02010609060101010101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2000" dirty="0">
                <a:ea typeface="楷体" panose="02010609060101010101" charset="-122"/>
                <a:sym typeface="+mn-ea"/>
              </a:rPr>
              <a:t> </a:t>
            </a:r>
            <a:r>
              <a:rPr lang="en-US" altLang="zh-CN" sz="2000" dirty="0" smtClean="0">
                <a:ea typeface="楷体" panose="02010609060101010101" charset="-122"/>
                <a:sym typeface="+mn-ea"/>
              </a:rPr>
              <a:t>                    </a:t>
            </a:r>
            <a:r>
              <a:rPr lang="en-US" altLang="zh-CN" sz="2000" dirty="0" smtClean="0">
                <a:ea typeface="楷体" panose="02010609060101010101" charset="-122"/>
                <a:sym typeface="+mn-ea"/>
              </a:rPr>
              <a:t> </a:t>
            </a:r>
            <a:r>
              <a:rPr lang="zh-CN" sz="2000" dirty="0" smtClean="0">
                <a:ea typeface="楷体" panose="02010609060101010101" charset="-122"/>
                <a:sym typeface="+mn-ea"/>
              </a:rPr>
              <a:t>坐标</a:t>
            </a:r>
            <a:r>
              <a:rPr lang="zh-CN" sz="2000" dirty="0">
                <a:ea typeface="楷体" panose="02010609060101010101" charset="-122"/>
                <a:sym typeface="+mn-ea"/>
              </a:rPr>
              <a:t>纸作图，</a:t>
            </a:r>
            <a:r>
              <a:rPr lang="zh-CN" sz="2000" dirty="0" smtClean="0">
                <a:ea typeface="楷体" panose="02010609060101010101" charset="-122"/>
                <a:sym typeface="+mn-ea"/>
              </a:rPr>
              <a:t>选</a:t>
            </a:r>
            <a:r>
              <a:rPr lang="zh-CN" altLang="en-US" sz="2000" dirty="0" smtClean="0">
                <a:ea typeface="楷体" panose="02010609060101010101" charset="-122"/>
                <a:sym typeface="+mn-ea"/>
              </a:rPr>
              <a:t>任意</a:t>
            </a:r>
            <a:r>
              <a:rPr lang="zh-CN" sz="2000" dirty="0" smtClean="0">
                <a:ea typeface="楷体" panose="02010609060101010101" charset="-122"/>
                <a:sym typeface="+mn-ea"/>
              </a:rPr>
              <a:t>两</a:t>
            </a:r>
            <a:r>
              <a:rPr lang="zh-CN" sz="2000" dirty="0">
                <a:ea typeface="楷体" panose="02010609060101010101" charset="-122"/>
                <a:sym typeface="+mn-ea"/>
              </a:rPr>
              <a:t>点</a:t>
            </a:r>
            <a:r>
              <a:rPr lang="en-US" altLang="zh-CN" sz="2000" dirty="0">
                <a:ea typeface="楷体" panose="02010609060101010101" charset="-122"/>
                <a:sym typeface="+mn-ea"/>
              </a:rPr>
              <a:t>M</a:t>
            </a:r>
            <a:r>
              <a:rPr lang="zh-CN" altLang="zh-CN" sz="2000" dirty="0">
                <a:ea typeface="楷体" panose="02010609060101010101" charset="-122"/>
                <a:sym typeface="+mn-ea"/>
              </a:rPr>
              <a:t>、</a:t>
            </a:r>
            <a:r>
              <a:rPr lang="en-US" altLang="zh-CN" sz="2000" dirty="0" smtClean="0">
                <a:ea typeface="楷体" panose="02010609060101010101" charset="-122"/>
                <a:sym typeface="+mn-ea"/>
              </a:rPr>
              <a:t>N</a:t>
            </a:r>
            <a:r>
              <a:rPr lang="zh-CN" altLang="en-US" sz="2000" dirty="0" smtClean="0">
                <a:ea typeface="楷体" panose="02010609060101010101" charset="-122"/>
                <a:sym typeface="+mn-ea"/>
              </a:rPr>
              <a:t>（</a:t>
            </a:r>
            <a:r>
              <a:rPr lang="zh-CN" altLang="zh-CN" sz="2000" dirty="0">
                <a:ea typeface="楷体" panose="02010609060101010101" charset="-122"/>
                <a:sym typeface="+mn-ea"/>
              </a:rPr>
              <a:t>非测量点</a:t>
            </a:r>
            <a:r>
              <a:rPr lang="zh-CN" altLang="en-US" sz="2000" dirty="0" smtClean="0">
                <a:ea typeface="楷体" panose="02010609060101010101" charset="-122"/>
                <a:sym typeface="+mn-ea"/>
              </a:rPr>
              <a:t>）</a:t>
            </a:r>
            <a:r>
              <a:rPr lang="zh-CN" sz="2000" dirty="0" smtClean="0">
                <a:ea typeface="楷体" panose="02010609060101010101" charset="-122"/>
                <a:sym typeface="+mn-ea"/>
              </a:rPr>
              <a:t>求斜率</a:t>
            </a:r>
            <a:r>
              <a:rPr lang="zh-CN" altLang="en-US" sz="2000" dirty="0" smtClean="0">
                <a:ea typeface="楷体" panose="02010609060101010101" charset="-122"/>
                <a:sym typeface="+mn-ea"/>
              </a:rPr>
              <a:t>。</a:t>
            </a:r>
            <a:endParaRPr lang="zh-CN" sz="2000" dirty="0">
              <a:ea typeface="楷体" panose="02010609060101010101" charset="-122"/>
              <a:sym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616253"/>
              </p:ext>
            </p:extLst>
          </p:nvPr>
        </p:nvGraphicFramePr>
        <p:xfrm>
          <a:off x="5699872" y="3004105"/>
          <a:ext cx="2057848" cy="86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r:id="rId32" imgW="1028700" imgH="431800" progId="Equation.3">
                  <p:embed/>
                </p:oleObj>
              </mc:Choice>
              <mc:Fallback>
                <p:oleObj r:id="rId32" imgW="1028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>
                      <a:xfrm>
                        <a:off x="5699872" y="3004105"/>
                        <a:ext cx="2057848" cy="863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15"/>
          <p:cNvSpPr txBox="1"/>
          <p:nvPr/>
        </p:nvSpPr>
        <p:spPr>
          <a:xfrm>
            <a:off x="4932040" y="4199607"/>
            <a:ext cx="4358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charset="0"/>
                <a:ea typeface="楷体" panose="02010609060101010101" charset="-122"/>
              </a:rPr>
              <a:t>计算时使用国际单位数据运算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428347" y="2606383"/>
            <a:ext cx="3599180" cy="1483995"/>
            <a:chOff x="554990" y="3002915"/>
            <a:chExt cx="3599180" cy="1483995"/>
          </a:xfrm>
        </p:grpSpPr>
        <p:sp>
          <p:nvSpPr>
            <p:cNvPr id="7" name="文本框 17"/>
            <p:cNvSpPr txBox="1"/>
            <p:nvPr/>
          </p:nvSpPr>
          <p:spPr>
            <a:xfrm>
              <a:off x="3266440" y="3368675"/>
              <a:ext cx="80835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N</a:t>
              </a:r>
            </a:p>
          </p:txBody>
        </p:sp>
        <p:sp>
          <p:nvSpPr>
            <p:cNvPr id="8" name="文本框 19"/>
            <p:cNvSpPr txBox="1"/>
            <p:nvPr/>
          </p:nvSpPr>
          <p:spPr>
            <a:xfrm>
              <a:off x="641350" y="3901440"/>
              <a:ext cx="80835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M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54990" y="3002915"/>
              <a:ext cx="3599180" cy="1483995"/>
              <a:chOff x="554990" y="3002915"/>
              <a:chExt cx="3599180" cy="1483995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554990" y="3002915"/>
                <a:ext cx="3599180" cy="1483995"/>
                <a:chOff x="984" y="4872"/>
                <a:chExt cx="5668" cy="2337"/>
              </a:xfrm>
            </p:grpSpPr>
            <p:cxnSp>
              <p:nvCxnSpPr>
                <p:cNvPr id="13" name="直接箭头连接符 12"/>
                <p:cNvCxnSpPr/>
                <p:nvPr>
                  <p:custDataLst>
                    <p:tags r:id="rId4"/>
                  </p:custDataLst>
                </p:nvPr>
              </p:nvCxnSpPr>
              <p:spPr>
                <a:xfrm>
                  <a:off x="984" y="6197"/>
                  <a:ext cx="5669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14" name="直接箭头连接符 13"/>
                <p:cNvCxnSpPr/>
                <p:nvPr>
                  <p:custDataLst>
                    <p:tags r:id="rId5"/>
                  </p:custDataLst>
                </p:nvPr>
              </p:nvCxnSpPr>
              <p:spPr>
                <a:xfrm flipV="1">
                  <a:off x="3579" y="4941"/>
                  <a:ext cx="0" cy="2268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0E223A"/>
                  </a:solidFill>
                  <a:prstDash val="solid"/>
                  <a:tailEnd type="arrow"/>
                </a:ln>
                <a:effectLst/>
              </p:spPr>
            </p:cxnSp>
            <p:graphicFrame>
              <p:nvGraphicFramePr>
                <p:cNvPr id="15" name="对象 14">
                  <a:hlinkClick r:id="" action="ppaction://ole?verb=0"/>
                </p:cNvPr>
                <p:cNvGraphicFramePr>
                  <a:graphicFrameLocks noChangeAspect="1"/>
                </p:cNvGraphicFramePr>
                <p:nvPr>
                  <p:custDataLst>
                    <p:tags r:id="rId6"/>
                  </p:custDataLst>
                </p:nvPr>
              </p:nvGraphicFramePr>
              <p:xfrm>
                <a:off x="5866" y="6196"/>
                <a:ext cx="680" cy="7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187" r:id="rId34" imgW="215900" imgH="228600" progId="Equation.KSEE3">
                        <p:embed/>
                      </p:oleObj>
                    </mc:Choice>
                    <mc:Fallback>
                      <p:oleObj r:id="rId34" imgW="215900" imgH="228600" progId="Equation.KSEE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66" y="6196"/>
                              <a:ext cx="680" cy="72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" name="对象 15">
                  <a:hlinkClick r:id="" action="ppaction://ole?verb=0"/>
                </p:cNvPr>
                <p:cNvGraphicFramePr>
                  <a:graphicFrameLocks noChangeAspect="1"/>
                </p:cNvGraphicFramePr>
                <p:nvPr>
                  <p:custDataLst>
                    <p:tags r:id="rId7"/>
                  </p:custDataLst>
                </p:nvPr>
              </p:nvGraphicFramePr>
              <p:xfrm>
                <a:off x="3579" y="4872"/>
                <a:ext cx="520" cy="5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188" r:id="rId36" imgW="165100" imgH="165100" progId="Equation.KSEE3">
                        <p:embed/>
                      </p:oleObj>
                    </mc:Choice>
                    <mc:Fallback>
                      <p:oleObj r:id="rId36" imgW="165100" imgH="165100" progId="Equation.KSEE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79" y="4872"/>
                              <a:ext cx="520" cy="52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" name="对象 16">
                  <a:hlinkClick r:id="" action="ppaction://ole?verb=0"/>
                </p:cNvPr>
                <p:cNvGraphicFramePr>
                  <a:graphicFrameLocks noChangeAspect="1"/>
                </p:cNvGraphicFramePr>
                <p:nvPr>
                  <p:custDataLst>
                    <p:tags r:id="rId8"/>
                  </p:custDataLst>
                </p:nvPr>
              </p:nvGraphicFramePr>
              <p:xfrm>
                <a:off x="3587" y="6197"/>
                <a:ext cx="480" cy="55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189" r:id="rId38" imgW="152400" imgH="177165" progId="Equation.KSEE3">
                        <p:embed/>
                      </p:oleObj>
                    </mc:Choice>
                    <mc:Fallback>
                      <p:oleObj r:id="rId38" imgW="152400" imgH="177165" progId="Equation.KSEE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87" y="6197"/>
                              <a:ext cx="480" cy="55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18" name="直接连接符 17"/>
                <p:cNvCxnSpPr>
                  <a:stCxn id="35" idx="2"/>
                </p:cNvCxnSpPr>
                <p:nvPr>
                  <p:custDataLst>
                    <p:tags r:id="rId9"/>
                  </p:custDataLst>
                </p:nvPr>
              </p:nvCxnSpPr>
              <p:spPr>
                <a:xfrm flipV="1">
                  <a:off x="1093" y="5200"/>
                  <a:ext cx="5190" cy="192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</p:cxnSp>
            <p:cxnSp>
              <p:nvCxnSpPr>
                <p:cNvPr id="19" name="直接连接符 18"/>
                <p:cNvCxnSpPr>
                  <a:stCxn id="30" idx="2"/>
                  <a:endCxn id="27" idx="2"/>
                </p:cNvCxnSpPr>
                <p:nvPr>
                  <p:custDataLst>
                    <p:tags r:id="rId10"/>
                  </p:custDataLst>
                </p:nvPr>
              </p:nvCxnSpPr>
              <p:spPr>
                <a:xfrm flipV="1">
                  <a:off x="1843" y="5226"/>
                  <a:ext cx="3555" cy="1901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</p:cxnSp>
            <p:sp>
              <p:nvSpPr>
                <p:cNvPr id="20" name="椭圆 19"/>
                <p:cNvSpPr/>
                <p:nvPr>
                  <p:custDataLst>
                    <p:tags r:id="rId11"/>
                  </p:custDataLst>
                </p:nvPr>
              </p:nvSpPr>
              <p:spPr>
                <a:xfrm rot="20400000">
                  <a:off x="4396" y="5865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1" name="椭圆 20"/>
                <p:cNvSpPr/>
                <p:nvPr>
                  <p:custDataLst>
                    <p:tags r:id="rId12"/>
                  </p:custDataLst>
                </p:nvPr>
              </p:nvSpPr>
              <p:spPr>
                <a:xfrm rot="20400000">
                  <a:off x="5346" y="5517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2" name="椭圆 21"/>
                <p:cNvSpPr/>
                <p:nvPr>
                  <p:custDataLst>
                    <p:tags r:id="rId13"/>
                  </p:custDataLst>
                </p:nvPr>
              </p:nvSpPr>
              <p:spPr>
                <a:xfrm rot="20400000">
                  <a:off x="6186" y="5169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3" name="椭圆 22"/>
                <p:cNvSpPr/>
                <p:nvPr>
                  <p:custDataLst>
                    <p:tags r:id="rId14"/>
                  </p:custDataLst>
                </p:nvPr>
              </p:nvSpPr>
              <p:spPr>
                <a:xfrm rot="19800000">
                  <a:off x="5766" y="5343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4" name="椭圆 23"/>
                <p:cNvSpPr/>
                <p:nvPr>
                  <p:custDataLst>
                    <p:tags r:id="rId15"/>
                  </p:custDataLst>
                </p:nvPr>
              </p:nvSpPr>
              <p:spPr>
                <a:xfrm rot="19800000">
                  <a:off x="4906" y="5691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5" name="椭圆 24"/>
                <p:cNvSpPr/>
                <p:nvPr>
                  <p:custDataLst>
                    <p:tags r:id="rId16"/>
                  </p:custDataLst>
                </p:nvPr>
              </p:nvSpPr>
              <p:spPr>
                <a:xfrm rot="20400000">
                  <a:off x="4076" y="5865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" name="椭圆 25"/>
                <p:cNvSpPr/>
                <p:nvPr>
                  <p:custDataLst>
                    <p:tags r:id="rId17"/>
                  </p:custDataLst>
                </p:nvPr>
              </p:nvSpPr>
              <p:spPr>
                <a:xfrm rot="20400000">
                  <a:off x="4776" y="5517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7" name="椭圆 26"/>
                <p:cNvSpPr/>
                <p:nvPr>
                  <p:custDataLst>
                    <p:tags r:id="rId18"/>
                  </p:custDataLst>
                </p:nvPr>
              </p:nvSpPr>
              <p:spPr>
                <a:xfrm rot="20400000">
                  <a:off x="5396" y="5169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8" name="椭圆 27"/>
                <p:cNvSpPr/>
                <p:nvPr>
                  <p:custDataLst>
                    <p:tags r:id="rId19"/>
                  </p:custDataLst>
                </p:nvPr>
              </p:nvSpPr>
              <p:spPr>
                <a:xfrm rot="19800000">
                  <a:off x="5066" y="5343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9" name="椭圆 28"/>
                <p:cNvSpPr/>
                <p:nvPr>
                  <p:custDataLst>
                    <p:tags r:id="rId20"/>
                  </p:custDataLst>
                </p:nvPr>
              </p:nvSpPr>
              <p:spPr>
                <a:xfrm rot="19800000">
                  <a:off x="4476" y="5691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30" name="椭圆 29"/>
                <p:cNvSpPr/>
                <p:nvPr>
                  <p:custDataLst>
                    <p:tags r:id="rId21"/>
                  </p:custDataLst>
                </p:nvPr>
              </p:nvSpPr>
              <p:spPr>
                <a:xfrm rot="20400000">
                  <a:off x="1841" y="7070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31" name="椭圆 30"/>
                <p:cNvSpPr/>
                <p:nvPr>
                  <p:custDataLst>
                    <p:tags r:id="rId22"/>
                  </p:custDataLst>
                </p:nvPr>
              </p:nvSpPr>
              <p:spPr>
                <a:xfrm rot="20400000">
                  <a:off x="2531" y="6722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32" name="椭圆 31"/>
                <p:cNvSpPr/>
                <p:nvPr>
                  <p:custDataLst>
                    <p:tags r:id="rId23"/>
                  </p:custDataLst>
                </p:nvPr>
              </p:nvSpPr>
              <p:spPr>
                <a:xfrm rot="20400000">
                  <a:off x="3201" y="6374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33" name="椭圆 32"/>
                <p:cNvSpPr/>
                <p:nvPr>
                  <p:custDataLst>
                    <p:tags r:id="rId24"/>
                  </p:custDataLst>
                </p:nvPr>
              </p:nvSpPr>
              <p:spPr>
                <a:xfrm rot="19800000">
                  <a:off x="2861" y="6548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34" name="椭圆 33"/>
                <p:cNvSpPr/>
                <p:nvPr>
                  <p:custDataLst>
                    <p:tags r:id="rId25"/>
                  </p:custDataLst>
                </p:nvPr>
              </p:nvSpPr>
              <p:spPr>
                <a:xfrm rot="19800000">
                  <a:off x="2171" y="6896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35" name="椭圆 34"/>
                <p:cNvSpPr/>
                <p:nvPr>
                  <p:custDataLst>
                    <p:tags r:id="rId26"/>
                  </p:custDataLst>
                </p:nvPr>
              </p:nvSpPr>
              <p:spPr>
                <a:xfrm rot="20400000">
                  <a:off x="1091" y="7070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36" name="椭圆 35"/>
                <p:cNvSpPr/>
                <p:nvPr>
                  <p:custDataLst>
                    <p:tags r:id="rId27"/>
                  </p:custDataLst>
                </p:nvPr>
              </p:nvSpPr>
              <p:spPr>
                <a:xfrm rot="20400000">
                  <a:off x="1981" y="6722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37" name="椭圆 36"/>
                <p:cNvSpPr/>
                <p:nvPr>
                  <p:custDataLst>
                    <p:tags r:id="rId28"/>
                  </p:custDataLst>
                </p:nvPr>
              </p:nvSpPr>
              <p:spPr>
                <a:xfrm rot="20400000">
                  <a:off x="2841" y="6374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38" name="椭圆 37"/>
                <p:cNvSpPr/>
                <p:nvPr>
                  <p:custDataLst>
                    <p:tags r:id="rId29"/>
                  </p:custDataLst>
                </p:nvPr>
              </p:nvSpPr>
              <p:spPr>
                <a:xfrm rot="19800000">
                  <a:off x="2381" y="6548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39" name="椭圆 38"/>
                <p:cNvSpPr/>
                <p:nvPr>
                  <p:custDataLst>
                    <p:tags r:id="rId30"/>
                  </p:custDataLst>
                </p:nvPr>
              </p:nvSpPr>
              <p:spPr>
                <a:xfrm rot="19800000">
                  <a:off x="1561" y="6896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</p:grpSp>
          <p:sp>
            <p:nvSpPr>
              <p:cNvPr id="11" name="椭圆 10"/>
              <p:cNvSpPr/>
              <p:nvPr>
                <p:custDataLst>
                  <p:tags r:id="rId2"/>
                </p:custDataLst>
              </p:nvPr>
            </p:nvSpPr>
            <p:spPr>
              <a:xfrm>
                <a:off x="3416300" y="334391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254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1025525" y="4225925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254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815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0895" y="457971"/>
            <a:ext cx="472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sz="2800" dirty="0">
                <a:latin typeface="Times New Roman" panose="02020603050405020304" charset="0"/>
                <a:ea typeface="楷体" panose="02010609060101010101" charset="-122"/>
              </a:rPr>
              <a:t>2.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</a:rPr>
              <a:t>磁偏转</a:t>
            </a:r>
            <a:r>
              <a:rPr lang="zh-CN" altLang="en-US" sz="2800" dirty="0" smtClean="0">
                <a:latin typeface="Times New Roman" panose="02020603050405020304" charset="0"/>
                <a:ea typeface="楷体" panose="02010609060101010101" charset="-122"/>
              </a:rPr>
              <a:t>实验</a:t>
            </a:r>
            <a:r>
              <a:rPr lang="en-US" altLang="zh-CN" sz="2800" dirty="0" smtClean="0">
                <a:latin typeface="Times New Roman" panose="02020603050405020304" charset="0"/>
                <a:ea typeface="楷体" panose="02010609060101010101" charset="-122"/>
              </a:rPr>
              <a:t>——</a:t>
            </a:r>
            <a:r>
              <a:rPr lang="zh-CN" altLang="en-US" sz="2800" dirty="0" smtClean="0">
                <a:latin typeface="Times New Roman" panose="02020603050405020304" charset="0"/>
                <a:ea typeface="楷体" panose="02010609060101010101" charset="-122"/>
              </a:rPr>
              <a:t>接线图</a:t>
            </a:r>
            <a:endParaRPr lang="zh-CN" altLang="en-US" sz="2800" dirty="0">
              <a:latin typeface="Times New Roman" panose="02020603050405020304" charset="0"/>
              <a:ea typeface="楷体" panose="02010609060101010101" charset="-122"/>
            </a:endParaRPr>
          </a:p>
        </p:txBody>
      </p:sp>
      <p:pic>
        <p:nvPicPr>
          <p:cNvPr id="3" name="内容占位符 1073743382" descr="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00982" y="1287341"/>
            <a:ext cx="6287442" cy="2880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656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7624" y="457971"/>
            <a:ext cx="506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sz="2800" dirty="0">
                <a:latin typeface="Times New Roman" panose="02020603050405020304" charset="0"/>
                <a:ea typeface="楷体" panose="02010609060101010101" charset="-122"/>
              </a:rPr>
              <a:t>2.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</a:rPr>
              <a:t>磁偏转</a:t>
            </a:r>
            <a:r>
              <a:rPr lang="zh-CN" altLang="en-US" sz="2800" dirty="0" smtClean="0">
                <a:latin typeface="Times New Roman" panose="02020603050405020304" charset="0"/>
                <a:ea typeface="楷体" panose="02010609060101010101" charset="-122"/>
              </a:rPr>
              <a:t>实验</a:t>
            </a:r>
            <a:r>
              <a:rPr lang="en-US" altLang="zh-CN" sz="2800" dirty="0" smtClean="0">
                <a:latin typeface="Times New Roman" panose="02020603050405020304" charset="0"/>
                <a:ea typeface="楷体" panose="02010609060101010101" charset="-122"/>
              </a:rPr>
              <a:t>——</a:t>
            </a:r>
            <a:r>
              <a:rPr lang="zh-CN" altLang="en-US" sz="2800" dirty="0" smtClean="0">
                <a:latin typeface="Times New Roman" panose="02020603050405020304" charset="0"/>
                <a:ea typeface="楷体" panose="02010609060101010101" charset="-122"/>
              </a:rPr>
              <a:t>实验过程</a:t>
            </a:r>
            <a:endParaRPr lang="zh-CN" altLang="en-US" sz="2800" dirty="0"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43607" y="1275606"/>
            <a:ext cx="79836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1) 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开启电源开关，将“电子束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-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荷质比”功能选择开关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K</a:t>
            </a:r>
            <a:r>
              <a:rPr kumimoji="0" lang="en-US" altLang="en-US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1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及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K</a:t>
            </a:r>
            <a:r>
              <a:rPr kumimoji="0" lang="en-US" altLang="zh-CN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2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都打到“电子束”位置。适当调节亮度旋钮，使示波管辉度适中，调节聚焦，使示波管显示屏上光点聚成一细点，（注意：光点不能太亮，以免烧坏荧光屏。）</a:t>
            </a:r>
          </a:p>
          <a:p>
            <a:pPr marL="0" marR="0" lvl="0" indent="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2) 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光点调零。调节偏转板的“偏转电压”旋钮，使电偏转电压表的指示为“零”，再调节偏转板的“光点调零”旋钮，把光点移动到坐标原点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marR="0" lvl="0" indent="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3) 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调节阳极电压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U</a:t>
            </a:r>
            <a:r>
              <a:rPr kumimoji="0" lang="en-US" altLang="zh-CN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2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=600V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，按下“电流选择”按钮，“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0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～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0.25A”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档指示灯亮，测量磁偏电流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I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大小随光点移动距离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D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的变化，把数据记录到表格中。然后调节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U</a:t>
            </a:r>
            <a:r>
              <a:rPr lang="en-US" altLang="zh-CN" kern="0" baseline="-25000" dirty="0">
                <a:solidFill>
                  <a:sysClr val="windowText" lastClr="000000"/>
                </a:solidFill>
                <a:latin typeface="Times New Roman" panose="02020603050405020304" charset="0"/>
                <a:ea typeface="楷体" panose="02010609060101010101" charset="-122"/>
              </a:rPr>
              <a:t>2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=800V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，重复以上实验步骤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。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45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187624" y="483518"/>
            <a:ext cx="493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sz="2800" dirty="0">
                <a:latin typeface="Times New Roman" panose="02020603050405020304" charset="0"/>
                <a:ea typeface="楷体" panose="02010609060101010101" charset="-122"/>
              </a:rPr>
              <a:t>2.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</a:rPr>
              <a:t>磁偏转</a:t>
            </a:r>
            <a:r>
              <a:rPr lang="zh-CN" altLang="en-US" sz="2800" dirty="0" smtClean="0">
                <a:latin typeface="Times New Roman" panose="02020603050405020304" charset="0"/>
                <a:ea typeface="楷体" panose="02010609060101010101" charset="-122"/>
              </a:rPr>
              <a:t>实验</a:t>
            </a:r>
            <a:r>
              <a:rPr lang="en-US" altLang="zh-CN" sz="2800" dirty="0" smtClean="0">
                <a:latin typeface="Times New Roman" panose="02020603050405020304" charset="0"/>
                <a:ea typeface="楷体" panose="02010609060101010101" charset="-122"/>
              </a:rPr>
              <a:t>——</a:t>
            </a:r>
            <a:r>
              <a:rPr lang="zh-CN" altLang="en-US" sz="2800" dirty="0" smtClean="0">
                <a:latin typeface="Times New Roman" panose="02020603050405020304" charset="0"/>
                <a:ea typeface="楷体" panose="02010609060101010101" charset="-122"/>
              </a:rPr>
              <a:t>数据记录</a:t>
            </a:r>
            <a:endParaRPr lang="zh-CN" altLang="en-US" sz="2800" dirty="0">
              <a:latin typeface="Times New Roman" panose="02020603050405020304" charset="0"/>
              <a:ea typeface="楷体" panose="02010609060101010101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2740850"/>
              </p:ext>
            </p:extLst>
          </p:nvPr>
        </p:nvGraphicFramePr>
        <p:xfrm>
          <a:off x="1043608" y="1707654"/>
          <a:ext cx="8009254" cy="1584960"/>
        </p:xfrm>
        <a:graphic>
          <a:graphicData uri="http://schemas.openxmlformats.org/drawingml/2006/table">
            <a:tbl>
              <a:tblPr firstRow="1" bandRow="1"/>
              <a:tblGrid>
                <a:gridCol w="1161415"/>
                <a:gridCol w="920115"/>
                <a:gridCol w="538884"/>
                <a:gridCol w="538884"/>
                <a:gridCol w="538884"/>
                <a:gridCol w="539115"/>
                <a:gridCol w="538653"/>
                <a:gridCol w="538884"/>
                <a:gridCol w="538884"/>
                <a:gridCol w="538884"/>
                <a:gridCol w="538884"/>
                <a:gridCol w="538480"/>
                <a:gridCol w="539288"/>
              </a:tblGrid>
              <a:tr h="396240">
                <a:tc rowSpan="2"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U</a:t>
                      </a:r>
                      <a:r>
                        <a:rPr lang="en-US" altLang="zh-CN" sz="2000" b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=600V</a:t>
                      </a:r>
                      <a:endParaRPr lang="en-US" altLang="zh-CN" sz="2000" b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I(mA)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D(mm)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-25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-20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-15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-10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-5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5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10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15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20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25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 rowSpan="2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200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U</a:t>
                      </a:r>
                      <a:r>
                        <a:rPr lang="en-US" altLang="zh-CN" sz="200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en-US" altLang="zh-CN" sz="200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=800V</a:t>
                      </a: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200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I(mA)</a:t>
                      </a: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2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D(mm)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-25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-20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-15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-10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-5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5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10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15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20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25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146854" y="603250"/>
            <a:ext cx="517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sz="2800" dirty="0">
                <a:latin typeface="Times New Roman" panose="02020603050405020304" charset="0"/>
                <a:ea typeface="楷体" panose="02010609060101010101" charset="-122"/>
              </a:rPr>
              <a:t>2.</a:t>
            </a:r>
            <a:r>
              <a:rPr lang="zh-CN" sz="2800" dirty="0">
                <a:latin typeface="Times New Roman" panose="02020603050405020304" charset="0"/>
                <a:ea typeface="楷体" panose="02010609060101010101" charset="-122"/>
              </a:rPr>
              <a:t>磁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</a:rPr>
              <a:t>偏转</a:t>
            </a:r>
            <a:r>
              <a:rPr lang="zh-CN" altLang="en-US" sz="2800" dirty="0" smtClean="0">
                <a:latin typeface="Times New Roman" panose="02020603050405020304" charset="0"/>
                <a:ea typeface="楷体" panose="02010609060101010101" charset="-122"/>
              </a:rPr>
              <a:t>实验</a:t>
            </a:r>
            <a:r>
              <a:rPr lang="en-US" altLang="zh-CN" sz="2800" dirty="0" smtClean="0">
                <a:latin typeface="Times New Roman" panose="02020603050405020304" charset="0"/>
                <a:ea typeface="楷体" panose="02010609060101010101" charset="-122"/>
              </a:rPr>
              <a:t>——</a:t>
            </a:r>
            <a:r>
              <a:rPr lang="zh-CN" altLang="en-US" sz="2800" dirty="0" smtClean="0">
                <a:latin typeface="Times New Roman" panose="02020603050405020304" charset="0"/>
                <a:ea typeface="楷体" panose="02010609060101010101" charset="-122"/>
              </a:rPr>
              <a:t>数据处理</a:t>
            </a:r>
            <a:endParaRPr lang="zh-CN" altLang="en-US" sz="2800" dirty="0">
              <a:latin typeface="Times New Roman" panose="02020603050405020304" charset="0"/>
              <a:ea typeface="楷体" panose="02010609060101010101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971472"/>
              </p:ext>
            </p:extLst>
          </p:nvPr>
        </p:nvGraphicFramePr>
        <p:xfrm>
          <a:off x="5941656" y="3192771"/>
          <a:ext cx="190563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r:id="rId32" imgW="952500" imgH="431800" progId="Equation.3">
                  <p:embed/>
                </p:oleObj>
              </mc:Choice>
              <mc:Fallback>
                <p:oleObj r:id="rId32" imgW="952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>
                      <a:xfrm>
                        <a:off x="5941656" y="3192771"/>
                        <a:ext cx="190563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477011" y="2787929"/>
            <a:ext cx="4022725" cy="1483995"/>
            <a:chOff x="457835" y="3002915"/>
            <a:chExt cx="4022725" cy="1483995"/>
          </a:xfrm>
        </p:grpSpPr>
        <p:sp>
          <p:nvSpPr>
            <p:cNvPr id="5" name="文本框 17"/>
            <p:cNvSpPr txBox="1"/>
            <p:nvPr/>
          </p:nvSpPr>
          <p:spPr>
            <a:xfrm>
              <a:off x="3672205" y="3185795"/>
              <a:ext cx="80835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N</a:t>
              </a:r>
            </a:p>
          </p:txBody>
        </p:sp>
        <p:sp>
          <p:nvSpPr>
            <p:cNvPr id="6" name="文本框 19"/>
            <p:cNvSpPr txBox="1"/>
            <p:nvPr/>
          </p:nvSpPr>
          <p:spPr>
            <a:xfrm>
              <a:off x="457835" y="3965575"/>
              <a:ext cx="80835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M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54990" y="3002915"/>
              <a:ext cx="3599815" cy="1483995"/>
              <a:chOff x="554990" y="3002915"/>
              <a:chExt cx="3599815" cy="1483995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554990" y="3002915"/>
                <a:ext cx="3599815" cy="1483995"/>
                <a:chOff x="984" y="4872"/>
                <a:chExt cx="5669" cy="2337"/>
              </a:xfrm>
            </p:grpSpPr>
            <p:cxnSp>
              <p:nvCxnSpPr>
                <p:cNvPr id="11" name="直接箭头连接符 10"/>
                <p:cNvCxnSpPr/>
                <p:nvPr>
                  <p:custDataLst>
                    <p:tags r:id="rId4"/>
                  </p:custDataLst>
                </p:nvPr>
              </p:nvCxnSpPr>
              <p:spPr>
                <a:xfrm>
                  <a:off x="984" y="6197"/>
                  <a:ext cx="5669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12" name="直接箭头连接符 11"/>
                <p:cNvCxnSpPr/>
                <p:nvPr>
                  <p:custDataLst>
                    <p:tags r:id="rId5"/>
                  </p:custDataLst>
                </p:nvPr>
              </p:nvCxnSpPr>
              <p:spPr>
                <a:xfrm flipV="1">
                  <a:off x="3579" y="4941"/>
                  <a:ext cx="0" cy="2268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0E223A"/>
                  </a:solidFill>
                  <a:prstDash val="solid"/>
                  <a:tailEnd type="arrow"/>
                </a:ln>
                <a:effectLst/>
              </p:spPr>
            </p:cxnSp>
            <p:graphicFrame>
              <p:nvGraphicFramePr>
                <p:cNvPr id="13" name="对象 12">
                  <a:hlinkClick r:id="" action="ppaction://ole?verb=0"/>
                </p:cNvPr>
                <p:cNvGraphicFramePr>
                  <a:graphicFrameLocks noChangeAspect="1"/>
                </p:cNvGraphicFramePr>
                <p:nvPr>
                  <p:custDataLst>
                    <p:tags r:id="rId6"/>
                  </p:custDataLst>
                </p:nvPr>
              </p:nvGraphicFramePr>
              <p:xfrm>
                <a:off x="6006" y="6316"/>
                <a:ext cx="400" cy="4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07" r:id="rId34" imgW="127000" imgH="152400" progId="Equation.KSEE3">
                        <p:embed/>
                      </p:oleObj>
                    </mc:Choice>
                    <mc:Fallback>
                      <p:oleObj r:id="rId34" imgW="127000" imgH="152400" progId="Equation.KSEE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06" y="6316"/>
                              <a:ext cx="400" cy="48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" name="对象 13">
                  <a:hlinkClick r:id="" action="ppaction://ole?verb=0"/>
                </p:cNvPr>
                <p:cNvGraphicFramePr>
                  <a:graphicFrameLocks noChangeAspect="1"/>
                </p:cNvGraphicFramePr>
                <p:nvPr>
                  <p:custDataLst>
                    <p:tags r:id="rId7"/>
                  </p:custDataLst>
                </p:nvPr>
              </p:nvGraphicFramePr>
              <p:xfrm>
                <a:off x="3579" y="4872"/>
                <a:ext cx="520" cy="5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08" r:id="rId36" imgW="165100" imgH="165100" progId="Equation.KSEE3">
                        <p:embed/>
                      </p:oleObj>
                    </mc:Choice>
                    <mc:Fallback>
                      <p:oleObj r:id="rId36" imgW="165100" imgH="165100" progId="Equation.KSEE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79" y="4872"/>
                              <a:ext cx="520" cy="52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" name="对象 14">
                  <a:hlinkClick r:id="" action="ppaction://ole?verb=0"/>
                </p:cNvPr>
                <p:cNvGraphicFramePr>
                  <a:graphicFrameLocks noChangeAspect="1"/>
                </p:cNvGraphicFramePr>
                <p:nvPr>
                  <p:custDataLst>
                    <p:tags r:id="rId8"/>
                  </p:custDataLst>
                </p:nvPr>
              </p:nvGraphicFramePr>
              <p:xfrm>
                <a:off x="3587" y="6197"/>
                <a:ext cx="480" cy="55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09" r:id="rId38" imgW="152400" imgH="177165" progId="Equation.KSEE3">
                        <p:embed/>
                      </p:oleObj>
                    </mc:Choice>
                    <mc:Fallback>
                      <p:oleObj r:id="rId38" imgW="152400" imgH="177165" progId="Equation.KSEE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87" y="6197"/>
                              <a:ext cx="480" cy="55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16" name="直接连接符 15"/>
                <p:cNvCxnSpPr>
                  <a:stCxn id="33" idx="2"/>
                </p:cNvCxnSpPr>
                <p:nvPr>
                  <p:custDataLst>
                    <p:tags r:id="rId9"/>
                  </p:custDataLst>
                </p:nvPr>
              </p:nvCxnSpPr>
              <p:spPr>
                <a:xfrm flipV="1">
                  <a:off x="1093" y="5200"/>
                  <a:ext cx="5190" cy="192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</p:cxnSp>
            <p:cxnSp>
              <p:nvCxnSpPr>
                <p:cNvPr id="17" name="直接连接符 16"/>
                <p:cNvCxnSpPr>
                  <a:stCxn id="28" idx="2"/>
                  <a:endCxn id="25" idx="2"/>
                </p:cNvCxnSpPr>
                <p:nvPr>
                  <p:custDataLst>
                    <p:tags r:id="rId10"/>
                  </p:custDataLst>
                </p:nvPr>
              </p:nvCxnSpPr>
              <p:spPr>
                <a:xfrm flipV="1">
                  <a:off x="1843" y="5226"/>
                  <a:ext cx="3555" cy="1901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</p:cxnSp>
            <p:sp>
              <p:nvSpPr>
                <p:cNvPr id="18" name="椭圆 17"/>
                <p:cNvSpPr/>
                <p:nvPr>
                  <p:custDataLst>
                    <p:tags r:id="rId11"/>
                  </p:custDataLst>
                </p:nvPr>
              </p:nvSpPr>
              <p:spPr>
                <a:xfrm rot="20400000">
                  <a:off x="4396" y="5865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19" name="椭圆 18"/>
                <p:cNvSpPr/>
                <p:nvPr>
                  <p:custDataLst>
                    <p:tags r:id="rId12"/>
                  </p:custDataLst>
                </p:nvPr>
              </p:nvSpPr>
              <p:spPr>
                <a:xfrm rot="20400000">
                  <a:off x="5346" y="5517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0" name="椭圆 19"/>
                <p:cNvSpPr/>
                <p:nvPr>
                  <p:custDataLst>
                    <p:tags r:id="rId13"/>
                  </p:custDataLst>
                </p:nvPr>
              </p:nvSpPr>
              <p:spPr>
                <a:xfrm rot="20400000">
                  <a:off x="6186" y="5169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1" name="椭圆 20"/>
                <p:cNvSpPr/>
                <p:nvPr>
                  <p:custDataLst>
                    <p:tags r:id="rId14"/>
                  </p:custDataLst>
                </p:nvPr>
              </p:nvSpPr>
              <p:spPr>
                <a:xfrm rot="19800000">
                  <a:off x="5766" y="5343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2" name="椭圆 21"/>
                <p:cNvSpPr/>
                <p:nvPr>
                  <p:custDataLst>
                    <p:tags r:id="rId15"/>
                  </p:custDataLst>
                </p:nvPr>
              </p:nvSpPr>
              <p:spPr>
                <a:xfrm rot="19800000">
                  <a:off x="4906" y="5691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3" name="椭圆 22"/>
                <p:cNvSpPr/>
                <p:nvPr>
                  <p:custDataLst>
                    <p:tags r:id="rId16"/>
                  </p:custDataLst>
                </p:nvPr>
              </p:nvSpPr>
              <p:spPr>
                <a:xfrm rot="20400000">
                  <a:off x="4076" y="5865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4" name="椭圆 23"/>
                <p:cNvSpPr/>
                <p:nvPr>
                  <p:custDataLst>
                    <p:tags r:id="rId17"/>
                  </p:custDataLst>
                </p:nvPr>
              </p:nvSpPr>
              <p:spPr>
                <a:xfrm rot="20400000">
                  <a:off x="4776" y="5517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5" name="椭圆 24"/>
                <p:cNvSpPr/>
                <p:nvPr>
                  <p:custDataLst>
                    <p:tags r:id="rId18"/>
                  </p:custDataLst>
                </p:nvPr>
              </p:nvSpPr>
              <p:spPr>
                <a:xfrm rot="20400000">
                  <a:off x="5396" y="5169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" name="椭圆 25"/>
                <p:cNvSpPr/>
                <p:nvPr>
                  <p:custDataLst>
                    <p:tags r:id="rId19"/>
                  </p:custDataLst>
                </p:nvPr>
              </p:nvSpPr>
              <p:spPr>
                <a:xfrm rot="19800000">
                  <a:off x="5066" y="5343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7" name="椭圆 26"/>
                <p:cNvSpPr/>
                <p:nvPr>
                  <p:custDataLst>
                    <p:tags r:id="rId20"/>
                  </p:custDataLst>
                </p:nvPr>
              </p:nvSpPr>
              <p:spPr>
                <a:xfrm rot="19800000">
                  <a:off x="4476" y="5691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8" name="椭圆 27"/>
                <p:cNvSpPr/>
                <p:nvPr>
                  <p:custDataLst>
                    <p:tags r:id="rId21"/>
                  </p:custDataLst>
                </p:nvPr>
              </p:nvSpPr>
              <p:spPr>
                <a:xfrm rot="20400000">
                  <a:off x="1841" y="7070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9" name="椭圆 28"/>
                <p:cNvSpPr/>
                <p:nvPr>
                  <p:custDataLst>
                    <p:tags r:id="rId22"/>
                  </p:custDataLst>
                </p:nvPr>
              </p:nvSpPr>
              <p:spPr>
                <a:xfrm rot="20400000">
                  <a:off x="2531" y="6722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30" name="椭圆 29"/>
                <p:cNvSpPr/>
                <p:nvPr>
                  <p:custDataLst>
                    <p:tags r:id="rId23"/>
                  </p:custDataLst>
                </p:nvPr>
              </p:nvSpPr>
              <p:spPr>
                <a:xfrm rot="20400000">
                  <a:off x="3201" y="6374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31" name="椭圆 30"/>
                <p:cNvSpPr/>
                <p:nvPr>
                  <p:custDataLst>
                    <p:tags r:id="rId24"/>
                  </p:custDataLst>
                </p:nvPr>
              </p:nvSpPr>
              <p:spPr>
                <a:xfrm rot="19800000">
                  <a:off x="2861" y="6548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32" name="椭圆 31"/>
                <p:cNvSpPr/>
                <p:nvPr>
                  <p:custDataLst>
                    <p:tags r:id="rId25"/>
                  </p:custDataLst>
                </p:nvPr>
              </p:nvSpPr>
              <p:spPr>
                <a:xfrm rot="19800000">
                  <a:off x="2171" y="6896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33" name="椭圆 32"/>
                <p:cNvSpPr/>
                <p:nvPr>
                  <p:custDataLst>
                    <p:tags r:id="rId26"/>
                  </p:custDataLst>
                </p:nvPr>
              </p:nvSpPr>
              <p:spPr>
                <a:xfrm rot="20400000">
                  <a:off x="1091" y="7070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34" name="椭圆 33"/>
                <p:cNvSpPr/>
                <p:nvPr>
                  <p:custDataLst>
                    <p:tags r:id="rId27"/>
                  </p:custDataLst>
                </p:nvPr>
              </p:nvSpPr>
              <p:spPr>
                <a:xfrm rot="20400000">
                  <a:off x="1981" y="6722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35" name="椭圆 34"/>
                <p:cNvSpPr/>
                <p:nvPr>
                  <p:custDataLst>
                    <p:tags r:id="rId28"/>
                  </p:custDataLst>
                </p:nvPr>
              </p:nvSpPr>
              <p:spPr>
                <a:xfrm rot="20400000">
                  <a:off x="2841" y="6374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36" name="椭圆 35"/>
                <p:cNvSpPr/>
                <p:nvPr>
                  <p:custDataLst>
                    <p:tags r:id="rId29"/>
                  </p:custDataLst>
                </p:nvPr>
              </p:nvSpPr>
              <p:spPr>
                <a:xfrm rot="19800000">
                  <a:off x="2381" y="6548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37" name="椭圆 36"/>
                <p:cNvSpPr/>
                <p:nvPr>
                  <p:custDataLst>
                    <p:tags r:id="rId30"/>
                  </p:custDataLst>
                </p:nvPr>
              </p:nvSpPr>
              <p:spPr>
                <a:xfrm rot="19800000">
                  <a:off x="1561" y="6896"/>
                  <a:ext cx="85" cy="85"/>
                </a:xfrm>
                <a:prstGeom prst="ellipse">
                  <a:avLst/>
                </a:prstGeom>
                <a:solidFill>
                  <a:srgbClr val="7030A0"/>
                </a:solidFill>
                <a:ln w="3175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</p:grpSp>
          <p:sp>
            <p:nvSpPr>
              <p:cNvPr id="9" name="椭圆 8"/>
              <p:cNvSpPr/>
              <p:nvPr>
                <p:custDataLst>
                  <p:tags r:id="rId2"/>
                </p:custDataLst>
              </p:nvPr>
            </p:nvSpPr>
            <p:spPr>
              <a:xfrm>
                <a:off x="3702685" y="323215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254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0" name="椭圆 9"/>
              <p:cNvSpPr/>
              <p:nvPr>
                <p:custDataLst>
                  <p:tags r:id="rId3"/>
                </p:custDataLst>
              </p:nvPr>
            </p:nvSpPr>
            <p:spPr>
              <a:xfrm>
                <a:off x="774065" y="4323715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254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</p:grpSp>
      <p:sp>
        <p:nvSpPr>
          <p:cNvPr id="38" name="矩形 37"/>
          <p:cNvSpPr/>
          <p:nvPr/>
        </p:nvSpPr>
        <p:spPr>
          <a:xfrm>
            <a:off x="554976" y="1164847"/>
            <a:ext cx="86255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ea typeface="楷体" panose="02010609060101010101" charset="-122"/>
                <a:sym typeface="+mn-ea"/>
              </a:rPr>
              <a:t>根据数据表绘制</a:t>
            </a:r>
            <a:r>
              <a:rPr lang="en-US" altLang="zh-CN" sz="2000" i="1" dirty="0" err="1">
                <a:solidFill>
                  <a:srgbClr val="0E223A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Ud</a:t>
            </a:r>
            <a:r>
              <a:rPr lang="en-US" altLang="zh-CN" sz="2000" i="1" dirty="0">
                <a:solidFill>
                  <a:srgbClr val="0E223A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 ~D</a:t>
            </a:r>
            <a:r>
              <a:rPr lang="zh-CN" altLang="en-US" sz="2000" i="1" dirty="0">
                <a:solidFill>
                  <a:srgbClr val="0E223A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曲</a:t>
            </a:r>
            <a:r>
              <a:rPr lang="zh-CN" altLang="en-US" sz="2000" dirty="0">
                <a:solidFill>
                  <a:prstClr val="black"/>
                </a:solidFill>
                <a:ea typeface="楷体" panose="02010609060101010101" charset="-122"/>
                <a:sym typeface="+mn-ea"/>
              </a:rPr>
              <a:t>线，求斜率，即电偏转灵敏度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S</a:t>
            </a:r>
            <a:r>
              <a:rPr lang="en-US" altLang="zh-CN" sz="2000" i="1" baseline="-25000" dirty="0">
                <a:solidFill>
                  <a:prstClr val="black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E</a:t>
            </a:r>
            <a:r>
              <a:rPr lang="zh-CN" altLang="en-US" sz="2000" dirty="0">
                <a:solidFill>
                  <a:prstClr val="black"/>
                </a:solidFill>
                <a:ea typeface="楷体" panose="02010609060101010101" charset="-122"/>
                <a:sym typeface="+mn-ea"/>
              </a:rPr>
              <a:t>。</a:t>
            </a:r>
            <a:endParaRPr lang="en-US" altLang="zh-CN" sz="2000" dirty="0">
              <a:solidFill>
                <a:prstClr val="black"/>
              </a:solidFill>
              <a:ea typeface="楷体" panose="02010609060101010101" charset="-122"/>
              <a:sym typeface="+mn-ea"/>
            </a:endParaRPr>
          </a:p>
          <a:p>
            <a:pPr lvl="0" indent="457200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ea typeface="楷体" panose="02010609060101010101" charset="-122"/>
                <a:sym typeface="+mn-ea"/>
              </a:rPr>
              <a:t>求斜率方法：软件作图打印，生成趋势曲线，显示公式，可直接得斜率。    </a:t>
            </a:r>
            <a:endParaRPr lang="en-US" altLang="zh-CN" sz="2000" dirty="0">
              <a:solidFill>
                <a:prstClr val="black"/>
              </a:solidFill>
              <a:ea typeface="楷体" panose="02010609060101010101" charset="-122"/>
              <a:sym typeface="+mn-ea"/>
            </a:endParaRPr>
          </a:p>
          <a:p>
            <a:pPr lvl="0" indent="457200"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ea typeface="楷体" panose="02010609060101010101" charset="-122"/>
                <a:sym typeface="+mn-ea"/>
              </a:rPr>
              <a:t>                     </a:t>
            </a:r>
            <a:r>
              <a:rPr lang="en-US" altLang="zh-CN" sz="2000" dirty="0" smtClean="0">
                <a:solidFill>
                  <a:prstClr val="black"/>
                </a:solidFill>
                <a:ea typeface="楷体" panose="02010609060101010101" charset="-122"/>
                <a:sym typeface="+mn-ea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ea typeface="楷体" panose="02010609060101010101" charset="-122"/>
                <a:sym typeface="+mn-ea"/>
              </a:rPr>
              <a:t>坐标纸作图，选任意两点</a:t>
            </a:r>
            <a:r>
              <a:rPr lang="en-US" altLang="zh-CN" sz="2000" dirty="0">
                <a:solidFill>
                  <a:prstClr val="black"/>
                </a:solidFill>
                <a:ea typeface="楷体" panose="02010609060101010101" charset="-122"/>
                <a:sym typeface="+mn-ea"/>
              </a:rPr>
              <a:t>M</a:t>
            </a:r>
            <a:r>
              <a:rPr lang="zh-CN" altLang="zh-CN" sz="2000" dirty="0">
                <a:solidFill>
                  <a:prstClr val="black"/>
                </a:solidFill>
                <a:ea typeface="楷体" panose="02010609060101010101" charset="-122"/>
                <a:sym typeface="+mn-ea"/>
              </a:rPr>
              <a:t>、</a:t>
            </a:r>
            <a:r>
              <a:rPr lang="en-US" altLang="zh-CN" sz="2000" dirty="0">
                <a:solidFill>
                  <a:prstClr val="black"/>
                </a:solidFill>
                <a:ea typeface="楷体" panose="02010609060101010101" charset="-122"/>
                <a:sym typeface="+mn-ea"/>
              </a:rPr>
              <a:t>N</a:t>
            </a:r>
            <a:r>
              <a:rPr lang="zh-CN" altLang="en-US" sz="2000" dirty="0">
                <a:solidFill>
                  <a:prstClr val="black"/>
                </a:solidFill>
                <a:ea typeface="楷体" panose="02010609060101010101" charset="-122"/>
                <a:sym typeface="+mn-ea"/>
              </a:rPr>
              <a:t>（</a:t>
            </a:r>
            <a:r>
              <a:rPr lang="zh-CN" altLang="zh-CN" sz="2000" dirty="0">
                <a:solidFill>
                  <a:prstClr val="black"/>
                </a:solidFill>
                <a:ea typeface="楷体" panose="02010609060101010101" charset="-122"/>
                <a:sym typeface="+mn-ea"/>
              </a:rPr>
              <a:t>非测量点</a:t>
            </a:r>
            <a:r>
              <a:rPr lang="zh-CN" altLang="en-US" sz="2000" dirty="0">
                <a:solidFill>
                  <a:prstClr val="black"/>
                </a:solidFill>
                <a:ea typeface="楷体" panose="02010609060101010101" charset="-122"/>
                <a:sym typeface="+mn-ea"/>
              </a:rPr>
              <a:t>）求斜率。</a:t>
            </a:r>
          </a:p>
        </p:txBody>
      </p:sp>
      <p:sp>
        <p:nvSpPr>
          <p:cNvPr id="39" name="矩形 38"/>
          <p:cNvSpPr/>
          <p:nvPr/>
        </p:nvSpPr>
        <p:spPr>
          <a:xfrm>
            <a:off x="4904423" y="4271924"/>
            <a:ext cx="4206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charset="0"/>
                <a:ea typeface="楷体" panose="02010609060101010101" charset="-122"/>
              </a:rPr>
              <a:t>计算时使用国际单位数据运算</a:t>
            </a:r>
          </a:p>
        </p:txBody>
      </p:sp>
    </p:spTree>
    <p:extLst>
      <p:ext uri="{BB962C8B-B14F-4D97-AF65-F5344CB8AC3E}">
        <p14:creationId xmlns:p14="http://schemas.microsoft.com/office/powerpoint/2010/main" val="20835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329612"/>
            <a:ext cx="7498080" cy="20259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、了解带电粒子在电磁场中的运动规律，电子束的电偏转、电聚焦、磁偏转、磁聚焦的原理；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、学习测量电子荷质比的一种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方法。</a:t>
            </a:r>
          </a:p>
          <a:p>
            <a:pPr marL="82296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1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1021877" y="559435"/>
            <a:ext cx="75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/>
            <a:r>
              <a:rPr lang="en-US" sz="2800" dirty="0">
                <a:latin typeface="Times New Roman" panose="02020603050405020304" charset="0"/>
                <a:ea typeface="楷体" panose="02010609060101010101" charset="-122"/>
              </a:rPr>
              <a:t>3.</a:t>
            </a:r>
            <a:r>
              <a:rPr lang="zh-CN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磁聚焦和电子荷质比的测量</a:t>
            </a:r>
            <a:r>
              <a:rPr lang="zh-CN" sz="2800" dirty="0" smtClean="0">
                <a:latin typeface="Times New Roman" panose="02020603050405020304" charset="0"/>
                <a:ea typeface="楷体" panose="02010609060101010101" charset="-122"/>
                <a:sym typeface="+mn-ea"/>
              </a:rPr>
              <a:t>实验</a:t>
            </a:r>
            <a:r>
              <a:rPr lang="en-US" altLang="zh-CN" sz="2800" dirty="0" smtClean="0">
                <a:latin typeface="Times New Roman" panose="02020603050405020304" charset="0"/>
                <a:ea typeface="楷体" panose="02010609060101010101" charset="-122"/>
                <a:sym typeface="+mn-ea"/>
              </a:rPr>
              <a:t>——</a:t>
            </a:r>
            <a:r>
              <a:rPr lang="zh-CN" altLang="en-US" sz="2800" dirty="0" smtClean="0">
                <a:latin typeface="Times New Roman" panose="02020603050405020304" charset="0"/>
                <a:ea typeface="楷体" panose="02010609060101010101" charset="-122"/>
                <a:sym typeface="+mn-ea"/>
              </a:rPr>
              <a:t>接线图</a:t>
            </a:r>
            <a:endParaRPr lang="en-US" altLang="zh-CN" sz="2800" dirty="0"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pic>
        <p:nvPicPr>
          <p:cNvPr id="3" name="内容占位符 1073743383" descr="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25790" y="1433255"/>
            <a:ext cx="6287442" cy="2880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0026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1043608" y="482521"/>
            <a:ext cx="8018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/>
            <a:r>
              <a:rPr lang="en-US" sz="2800" dirty="0">
                <a:latin typeface="Times New Roman" panose="02020603050405020304" charset="0"/>
                <a:ea typeface="楷体" panose="02010609060101010101" charset="-122"/>
              </a:rPr>
              <a:t>3.</a:t>
            </a:r>
            <a:r>
              <a:rPr lang="zh-CN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磁聚焦和电子荷质比的测量</a:t>
            </a:r>
            <a:r>
              <a:rPr lang="zh-CN" sz="2800" dirty="0" smtClean="0">
                <a:latin typeface="Times New Roman" panose="02020603050405020304" charset="0"/>
                <a:ea typeface="楷体" panose="02010609060101010101" charset="-122"/>
                <a:sym typeface="+mn-ea"/>
              </a:rPr>
              <a:t>实验</a:t>
            </a:r>
            <a:r>
              <a:rPr lang="en-US" altLang="zh-CN" sz="2800" dirty="0" smtClean="0">
                <a:latin typeface="Times New Roman" panose="02020603050405020304" charset="0"/>
                <a:ea typeface="楷体" panose="02010609060101010101" charset="-122"/>
                <a:sym typeface="+mn-ea"/>
              </a:rPr>
              <a:t>——</a:t>
            </a:r>
            <a:r>
              <a:rPr lang="zh-CN" altLang="en-US" sz="2800" dirty="0" smtClean="0">
                <a:latin typeface="Times New Roman" panose="02020603050405020304" charset="0"/>
                <a:ea typeface="楷体" panose="02010609060101010101" charset="-122"/>
                <a:sym typeface="+mn-ea"/>
              </a:rPr>
              <a:t>实验过程</a:t>
            </a:r>
            <a:endParaRPr lang="en-US" altLang="zh-CN" sz="2800" dirty="0"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043608" y="1203598"/>
            <a:ext cx="7991491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457200" defTabSz="91440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rPr>
              <a:t>1) </a:t>
            </a:r>
            <a:r>
              <a:rPr kumimoji="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kumimoji="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电流粗调</a:t>
            </a:r>
            <a:r>
              <a:rPr kumimoji="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”</a:t>
            </a:r>
            <a:r>
              <a:rPr kumimoji="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及</a:t>
            </a:r>
            <a:r>
              <a:rPr kumimoji="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kumimoji="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电流细调</a:t>
            </a:r>
            <a:r>
              <a:rPr kumimoji="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”</a:t>
            </a:r>
            <a:r>
              <a:rPr kumimoji="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旋钮逆时针旋到底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。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kumimoji="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电子束</a:t>
            </a:r>
            <a:r>
              <a:rPr kumimoji="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--荷质比</a:t>
            </a:r>
            <a:r>
              <a:rPr kumimoji="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”</a:t>
            </a:r>
            <a:r>
              <a:rPr kumimoji="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转换开关K</a:t>
            </a:r>
            <a:r>
              <a:rPr kumimoji="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1</a:t>
            </a:r>
            <a:r>
              <a:rPr kumimoji="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置于</a:t>
            </a:r>
            <a:r>
              <a:rPr kumimoji="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kumimoji="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荷质比</a:t>
            </a:r>
            <a:r>
              <a:rPr kumimoji="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”</a:t>
            </a:r>
            <a:r>
              <a:rPr kumimoji="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位置，K</a:t>
            </a:r>
            <a:r>
              <a:rPr kumimoji="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2</a:t>
            </a:r>
            <a:r>
              <a:rPr kumimoji="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置于</a:t>
            </a:r>
            <a:r>
              <a:rPr kumimoji="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kumimoji="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电子束</a:t>
            </a:r>
            <a:r>
              <a:rPr kumimoji="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”</a:t>
            </a:r>
            <a:r>
              <a:rPr kumimoji="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位置，此时荧光屏上出现一条直线，把阳极电压调到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U</a:t>
            </a:r>
            <a:r>
              <a:rPr kumimoji="0" lang="en-US" altLang="en-US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2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=600V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。</a:t>
            </a:r>
          </a:p>
          <a:p>
            <a:pPr marL="0" marR="0" lvl="0" indent="457200" defTabSz="91440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2) 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释放“电流选择”按钮，“0～3.5A”档指示灯亮，顺时针转动“电流粗调”及“电流细调”旋钮，逐渐加大电流使荧光屏上的直线一边旋转一边缩短，直到变成一个小光点，读取电流值，记录数据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marL="0" marR="0" lvl="0" indent="457200" defTabSz="91440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3) 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将电流值调为零。再将螺线管前面板上的电流换向开关扳到另一方，再从零开始增加电流使屏上的直线反方向旋转并缩短，直到再一次得到一个小光点，读取电流值，记录数据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。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638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1043608" y="559435"/>
            <a:ext cx="8061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/>
            <a:r>
              <a:rPr lang="en-US" sz="2800" dirty="0">
                <a:latin typeface="Times New Roman" panose="02020603050405020304" charset="0"/>
                <a:ea typeface="楷体" panose="02010609060101010101" charset="-122"/>
              </a:rPr>
              <a:t>3.</a:t>
            </a:r>
            <a:r>
              <a:rPr lang="zh-CN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磁聚焦和电子荷质比的测量</a:t>
            </a:r>
            <a:r>
              <a:rPr lang="zh-CN" sz="2800" dirty="0" smtClean="0">
                <a:latin typeface="Times New Roman" panose="02020603050405020304" charset="0"/>
                <a:ea typeface="楷体" panose="02010609060101010101" charset="-122"/>
                <a:sym typeface="+mn-ea"/>
              </a:rPr>
              <a:t>实验</a:t>
            </a:r>
            <a:r>
              <a:rPr lang="en-US" altLang="zh-CN" sz="2800" dirty="0" smtClean="0">
                <a:latin typeface="Times New Roman" panose="02020603050405020304" charset="0"/>
                <a:ea typeface="楷体" panose="02010609060101010101" charset="-122"/>
                <a:sym typeface="+mn-ea"/>
              </a:rPr>
              <a:t>——</a:t>
            </a:r>
            <a:r>
              <a:rPr lang="zh-CN" altLang="en-US" sz="2800" dirty="0" smtClean="0">
                <a:latin typeface="Times New Roman" panose="02020603050405020304" charset="0"/>
                <a:ea typeface="楷体" panose="02010609060101010101" charset="-122"/>
                <a:sym typeface="+mn-ea"/>
              </a:rPr>
              <a:t>数据记录</a:t>
            </a:r>
            <a:endParaRPr lang="en-US" altLang="zh-CN" sz="2800" dirty="0"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35010389"/>
              </p:ext>
            </p:extLst>
          </p:nvPr>
        </p:nvGraphicFramePr>
        <p:xfrm>
          <a:off x="2339752" y="1851670"/>
          <a:ext cx="4834890" cy="1584960"/>
        </p:xfrm>
        <a:graphic>
          <a:graphicData uri="http://schemas.openxmlformats.org/drawingml/2006/table">
            <a:tbl>
              <a:tblPr firstRow="1" bandRow="1"/>
              <a:tblGrid>
                <a:gridCol w="1611630"/>
                <a:gridCol w="1611630"/>
                <a:gridCol w="1611630"/>
              </a:tblGrid>
              <a:tr h="396240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en-US" altLang="zh-CN" sz="2000" b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U</a:t>
                      </a:r>
                      <a:r>
                        <a:rPr lang="en-US" altLang="zh-CN" sz="2000" b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=600V</a:t>
                      </a: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U</a:t>
                      </a:r>
                      <a:r>
                        <a:rPr lang="en-US" altLang="zh-CN" sz="2000" b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=800V</a:t>
                      </a: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200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I</a:t>
                      </a:r>
                      <a:r>
                        <a:rPr lang="zh-CN" altLang="en-US" sz="200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正向</a:t>
                      </a:r>
                      <a:r>
                        <a:rPr lang="en-US" altLang="zh-CN" sz="200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(A)</a:t>
                      </a:r>
                      <a:endParaRPr lang="en-US" altLang="zh-CN" sz="2000" b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2000" b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2000" b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200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I</a:t>
                      </a:r>
                      <a:r>
                        <a:rPr lang="zh-CN" altLang="en-US" sz="200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反向</a:t>
                      </a:r>
                      <a:r>
                        <a:rPr lang="en-US" altLang="zh-CN" sz="200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sym typeface="+mn-ea"/>
                        </a:rPr>
                        <a:t>(A)</a:t>
                      </a: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endParaRPr lang="zh-CN" altLang="en-US" sz="20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E223A"/>
                        </a:solidFill>
                        <a:uFillTx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I</a:t>
                      </a:r>
                      <a:r>
                        <a:rPr lang="zh-CN" altLang="en-US" sz="2000" b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平均</a:t>
                      </a:r>
                      <a:r>
                        <a:rPr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</a:rPr>
                        <a:t>(A)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2000" b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2000" b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楷体" panose="02010609060101010101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mpd="sng">
                      <a:solidFill>
                        <a:sysClr val="windowText" lastClr="000000"/>
                      </a:solidFill>
                      <a:prstDash val="soli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06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988811" y="559435"/>
            <a:ext cx="7975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/>
            <a:r>
              <a:rPr lang="en-US" sz="2800" dirty="0">
                <a:latin typeface="Times New Roman" panose="02020603050405020304" charset="0"/>
                <a:ea typeface="楷体" panose="02010609060101010101" charset="-122"/>
              </a:rPr>
              <a:t>3.</a:t>
            </a:r>
            <a:r>
              <a:rPr lang="zh-CN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磁聚焦和电子荷质比的测量</a:t>
            </a:r>
            <a:r>
              <a:rPr lang="zh-CN" sz="2800" dirty="0" smtClean="0">
                <a:latin typeface="Times New Roman" panose="02020603050405020304" charset="0"/>
                <a:ea typeface="楷体" panose="02010609060101010101" charset="-122"/>
                <a:sym typeface="+mn-ea"/>
              </a:rPr>
              <a:t>实验</a:t>
            </a:r>
            <a:r>
              <a:rPr lang="en-US" altLang="zh-CN" sz="2800" dirty="0" smtClean="0">
                <a:latin typeface="Times New Roman" panose="02020603050405020304" charset="0"/>
                <a:ea typeface="楷体" panose="02010609060101010101" charset="-122"/>
                <a:sym typeface="+mn-ea"/>
              </a:rPr>
              <a:t>——</a:t>
            </a:r>
            <a:r>
              <a:rPr lang="zh-CN" altLang="en-US" sz="2800" dirty="0" smtClean="0">
                <a:latin typeface="Times New Roman" panose="02020603050405020304" charset="0"/>
                <a:ea typeface="楷体" panose="02010609060101010101" charset="-122"/>
                <a:sym typeface="+mn-ea"/>
              </a:rPr>
              <a:t>数据处理</a:t>
            </a:r>
            <a:endParaRPr lang="en-US" altLang="zh-CN" sz="2800" dirty="0"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11696" y="1865486"/>
            <a:ext cx="7680784" cy="1930400"/>
            <a:chOff x="899862" y="1637250"/>
            <a:chExt cx="7680784" cy="1930400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1306223"/>
                </p:ext>
              </p:extLst>
            </p:nvPr>
          </p:nvGraphicFramePr>
          <p:xfrm>
            <a:off x="6955606" y="2365687"/>
            <a:ext cx="1625040" cy="411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" r:id="rId3" imgW="812800" imgH="203200" progId="Equation.KSEE3">
                    <p:embed/>
                  </p:oleObj>
                </mc:Choice>
                <mc:Fallback>
                  <p:oleObj r:id="rId3" imgW="812800" imgH="203200" progId="Equation.KSEE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6955606" y="2365687"/>
                          <a:ext cx="1625040" cy="411480"/>
                        </a:xfrm>
                        <a:prstGeom prst="rect">
                          <a:avLst/>
                        </a:prstGeom>
                        <a:ln w="28575">
                          <a:solidFill>
                            <a:srgbClr val="FF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组合 4"/>
            <p:cNvGrpSpPr/>
            <p:nvPr/>
          </p:nvGrpSpPr>
          <p:grpSpPr>
            <a:xfrm>
              <a:off x="899862" y="1637250"/>
              <a:ext cx="5709576" cy="1930400"/>
              <a:chOff x="992214" y="2816569"/>
              <a:chExt cx="5709576" cy="1930400"/>
            </a:xfrm>
          </p:grpSpPr>
          <p:graphicFrame>
            <p:nvGraphicFramePr>
              <p:cNvPr id="6" name="对象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2974431"/>
                  </p:ext>
                </p:extLst>
              </p:nvPr>
            </p:nvGraphicFramePr>
            <p:xfrm>
              <a:off x="992214" y="2816569"/>
              <a:ext cx="2235200" cy="1930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8" r:id="rId5" imgW="1117600" imgH="965200" progId="Equation.KSEE3">
                      <p:embed/>
                    </p:oleObj>
                  </mc:Choice>
                  <mc:Fallback>
                    <p:oleObj r:id="rId5" imgW="1117600" imgH="965200" progId="Equation.KSEE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>
                          <a:xfrm>
                            <a:off x="992214" y="2816569"/>
                            <a:ext cx="2235200" cy="19304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对象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00715428"/>
                  </p:ext>
                </p:extLst>
              </p:nvPr>
            </p:nvGraphicFramePr>
            <p:xfrm>
              <a:off x="3399790" y="3307715"/>
              <a:ext cx="3302000" cy="965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9" r:id="rId7" imgW="1651000" imgH="482600" progId="Equation.KSEE3">
                      <p:embed/>
                    </p:oleObj>
                  </mc:Choice>
                  <mc:Fallback>
                    <p:oleObj r:id="rId7" imgW="1651000" imgH="482600" progId="Equation.KSEE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>
                          <a:xfrm>
                            <a:off x="3399790" y="3307715"/>
                            <a:ext cx="3302000" cy="965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129600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26510" y="1455661"/>
            <a:ext cx="1835204" cy="1835202"/>
            <a:chOff x="3660365" y="1689389"/>
            <a:chExt cx="1835204" cy="1835202"/>
          </a:xfrm>
        </p:grpSpPr>
        <p:grpSp>
          <p:nvGrpSpPr>
            <p:cNvPr id="3" name="组合 2"/>
            <p:cNvGrpSpPr/>
            <p:nvPr/>
          </p:nvGrpSpPr>
          <p:grpSpPr>
            <a:xfrm>
              <a:off x="3660365" y="1689389"/>
              <a:ext cx="1835204" cy="1835202"/>
              <a:chOff x="680580" y="1491630"/>
              <a:chExt cx="1479184" cy="1479182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680580" y="1491630"/>
                <a:ext cx="1479184" cy="1479182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9" name="同心圆 8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/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407840" y="776140"/>
                  <a:ext cx="3794420" cy="3794420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</p:grpSp>
          <p:grpSp>
            <p:nvGrpSpPr>
              <p:cNvPr id="6" name="Group 162"/>
              <p:cNvGrpSpPr/>
              <p:nvPr/>
            </p:nvGrpSpPr>
            <p:grpSpPr>
              <a:xfrm>
                <a:off x="1270698" y="1857043"/>
                <a:ext cx="448408" cy="537420"/>
                <a:chOff x="4422775" y="1196975"/>
                <a:chExt cx="423863" cy="508000"/>
              </a:xfrm>
              <a:solidFill>
                <a:srgbClr val="C0504D"/>
              </a:solidFill>
            </p:grpSpPr>
            <p:sp>
              <p:nvSpPr>
                <p:cNvPr id="7" name="Rectangle 273"/>
                <p:cNvSpPr>
                  <a:spLocks noChangeArrowheads="1"/>
                </p:cNvSpPr>
                <p:nvPr/>
              </p:nvSpPr>
              <p:spPr bwMode="auto">
                <a:xfrm>
                  <a:off x="4845050" y="1641475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" name="Freeform 274"/>
                <p:cNvSpPr>
                  <a:spLocks noEditPoints="1"/>
                </p:cNvSpPr>
                <p:nvPr/>
              </p:nvSpPr>
              <p:spPr bwMode="auto">
                <a:xfrm>
                  <a:off x="4422775" y="1196975"/>
                  <a:ext cx="282575" cy="508000"/>
                </a:xfrm>
                <a:custGeom>
                  <a:avLst/>
                  <a:gdLst>
                    <a:gd name="T0" fmla="*/ 89 w 178"/>
                    <a:gd name="T1" fmla="*/ 320 h 320"/>
                    <a:gd name="T2" fmla="*/ 133 w 178"/>
                    <a:gd name="T3" fmla="*/ 221 h 320"/>
                    <a:gd name="T4" fmla="*/ 164 w 178"/>
                    <a:gd name="T5" fmla="*/ 144 h 320"/>
                    <a:gd name="T6" fmla="*/ 176 w 178"/>
                    <a:gd name="T7" fmla="*/ 98 h 320"/>
                    <a:gd name="T8" fmla="*/ 178 w 178"/>
                    <a:gd name="T9" fmla="*/ 87 h 320"/>
                    <a:gd name="T10" fmla="*/ 176 w 178"/>
                    <a:gd name="T11" fmla="*/ 71 h 320"/>
                    <a:gd name="T12" fmla="*/ 171 w 178"/>
                    <a:gd name="T13" fmla="*/ 54 h 320"/>
                    <a:gd name="T14" fmla="*/ 153 w 178"/>
                    <a:gd name="T15" fmla="*/ 26 h 320"/>
                    <a:gd name="T16" fmla="*/ 125 w 178"/>
                    <a:gd name="T17" fmla="*/ 7 h 320"/>
                    <a:gd name="T18" fmla="*/ 108 w 178"/>
                    <a:gd name="T19" fmla="*/ 3 h 320"/>
                    <a:gd name="T20" fmla="*/ 90 w 178"/>
                    <a:gd name="T21" fmla="*/ 0 h 320"/>
                    <a:gd name="T22" fmla="*/ 89 w 178"/>
                    <a:gd name="T23" fmla="*/ 0 h 320"/>
                    <a:gd name="T24" fmla="*/ 89 w 178"/>
                    <a:gd name="T25" fmla="*/ 0 h 320"/>
                    <a:gd name="T26" fmla="*/ 89 w 178"/>
                    <a:gd name="T27" fmla="*/ 0 h 320"/>
                    <a:gd name="T28" fmla="*/ 88 w 178"/>
                    <a:gd name="T29" fmla="*/ 0 h 320"/>
                    <a:gd name="T30" fmla="*/ 78 w 178"/>
                    <a:gd name="T31" fmla="*/ 1 h 320"/>
                    <a:gd name="T32" fmla="*/ 61 w 178"/>
                    <a:gd name="T33" fmla="*/ 4 h 320"/>
                    <a:gd name="T34" fmla="*/ 39 w 178"/>
                    <a:gd name="T35" fmla="*/ 15 h 320"/>
                    <a:gd name="T36" fmla="*/ 16 w 178"/>
                    <a:gd name="T37" fmla="*/ 39 h 320"/>
                    <a:gd name="T38" fmla="*/ 5 w 178"/>
                    <a:gd name="T39" fmla="*/ 62 h 320"/>
                    <a:gd name="T40" fmla="*/ 0 w 178"/>
                    <a:gd name="T41" fmla="*/ 79 h 320"/>
                    <a:gd name="T42" fmla="*/ 0 w 178"/>
                    <a:gd name="T43" fmla="*/ 87 h 320"/>
                    <a:gd name="T44" fmla="*/ 5 w 178"/>
                    <a:gd name="T45" fmla="*/ 111 h 320"/>
                    <a:gd name="T46" fmla="*/ 28 w 178"/>
                    <a:gd name="T47" fmla="*/ 181 h 320"/>
                    <a:gd name="T48" fmla="*/ 75 w 178"/>
                    <a:gd name="T49" fmla="*/ 291 h 320"/>
                    <a:gd name="T50" fmla="*/ 89 w 178"/>
                    <a:gd name="T51" fmla="*/ 320 h 320"/>
                    <a:gd name="T52" fmla="*/ 89 w 178"/>
                    <a:gd name="T53" fmla="*/ 40 h 320"/>
                    <a:gd name="T54" fmla="*/ 104 w 178"/>
                    <a:gd name="T55" fmla="*/ 43 h 320"/>
                    <a:gd name="T56" fmla="*/ 117 w 178"/>
                    <a:gd name="T57" fmla="*/ 51 h 320"/>
                    <a:gd name="T58" fmla="*/ 125 w 178"/>
                    <a:gd name="T59" fmla="*/ 64 h 320"/>
                    <a:gd name="T60" fmla="*/ 129 w 178"/>
                    <a:gd name="T61" fmla="*/ 80 h 320"/>
                    <a:gd name="T62" fmla="*/ 128 w 178"/>
                    <a:gd name="T63" fmla="*/ 87 h 320"/>
                    <a:gd name="T64" fmla="*/ 122 w 178"/>
                    <a:gd name="T65" fmla="*/ 102 h 320"/>
                    <a:gd name="T66" fmla="*/ 111 w 178"/>
                    <a:gd name="T67" fmla="*/ 113 h 320"/>
                    <a:gd name="T68" fmla="*/ 97 w 178"/>
                    <a:gd name="T69" fmla="*/ 119 h 320"/>
                    <a:gd name="T70" fmla="*/ 89 w 178"/>
                    <a:gd name="T71" fmla="*/ 119 h 320"/>
                    <a:gd name="T72" fmla="*/ 74 w 178"/>
                    <a:gd name="T73" fmla="*/ 116 h 320"/>
                    <a:gd name="T74" fmla="*/ 60 w 178"/>
                    <a:gd name="T75" fmla="*/ 108 h 320"/>
                    <a:gd name="T76" fmla="*/ 52 w 178"/>
                    <a:gd name="T77" fmla="*/ 96 h 320"/>
                    <a:gd name="T78" fmla="*/ 49 w 178"/>
                    <a:gd name="T79" fmla="*/ 80 h 320"/>
                    <a:gd name="T80" fmla="*/ 50 w 178"/>
                    <a:gd name="T81" fmla="*/ 72 h 320"/>
                    <a:gd name="T82" fmla="*/ 56 w 178"/>
                    <a:gd name="T83" fmla="*/ 58 h 320"/>
                    <a:gd name="T84" fmla="*/ 67 w 178"/>
                    <a:gd name="T85" fmla="*/ 47 h 320"/>
                    <a:gd name="T86" fmla="*/ 81 w 178"/>
                    <a:gd name="T87" fmla="*/ 40 h 320"/>
                    <a:gd name="T88" fmla="*/ 89 w 178"/>
                    <a:gd name="T89" fmla="*/ 40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78" h="320">
                      <a:moveTo>
                        <a:pt x="89" y="320"/>
                      </a:moveTo>
                      <a:lnTo>
                        <a:pt x="89" y="320"/>
                      </a:lnTo>
                      <a:lnTo>
                        <a:pt x="103" y="291"/>
                      </a:lnTo>
                      <a:lnTo>
                        <a:pt x="133" y="221"/>
                      </a:lnTo>
                      <a:lnTo>
                        <a:pt x="150" y="181"/>
                      </a:lnTo>
                      <a:lnTo>
                        <a:pt x="164" y="144"/>
                      </a:lnTo>
                      <a:lnTo>
                        <a:pt x="173" y="111"/>
                      </a:lnTo>
                      <a:lnTo>
                        <a:pt x="176" y="98"/>
                      </a:lnTo>
                      <a:lnTo>
                        <a:pt x="178" y="87"/>
                      </a:lnTo>
                      <a:lnTo>
                        <a:pt x="178" y="87"/>
                      </a:lnTo>
                      <a:lnTo>
                        <a:pt x="178" y="79"/>
                      </a:lnTo>
                      <a:lnTo>
                        <a:pt x="176" y="71"/>
                      </a:lnTo>
                      <a:lnTo>
                        <a:pt x="173" y="62"/>
                      </a:lnTo>
                      <a:lnTo>
                        <a:pt x="171" y="54"/>
                      </a:lnTo>
                      <a:lnTo>
                        <a:pt x="162" y="39"/>
                      </a:lnTo>
                      <a:lnTo>
                        <a:pt x="153" y="26"/>
                      </a:lnTo>
                      <a:lnTo>
                        <a:pt x="139" y="15"/>
                      </a:lnTo>
                      <a:lnTo>
                        <a:pt x="125" y="7"/>
                      </a:lnTo>
                      <a:lnTo>
                        <a:pt x="117" y="4"/>
                      </a:lnTo>
                      <a:lnTo>
                        <a:pt x="108" y="3"/>
                      </a:lnTo>
                      <a:lnTo>
                        <a:pt x="100" y="1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9" y="0"/>
                      </a:lnTo>
                      <a:lnTo>
                        <a:pt x="89" y="0"/>
                      </a:lnTo>
                      <a:lnTo>
                        <a:pt x="89" y="0"/>
                      </a:lnTo>
                      <a:lnTo>
                        <a:pt x="89" y="0"/>
                      </a:lnTo>
                      <a:lnTo>
                        <a:pt x="89" y="0"/>
                      </a:lnTo>
                      <a:lnTo>
                        <a:pt x="89" y="0"/>
                      </a:lnTo>
                      <a:lnTo>
                        <a:pt x="88" y="0"/>
                      </a:lnTo>
                      <a:lnTo>
                        <a:pt x="88" y="0"/>
                      </a:lnTo>
                      <a:lnTo>
                        <a:pt x="78" y="1"/>
                      </a:lnTo>
                      <a:lnTo>
                        <a:pt x="70" y="3"/>
                      </a:lnTo>
                      <a:lnTo>
                        <a:pt x="61" y="4"/>
                      </a:lnTo>
                      <a:lnTo>
                        <a:pt x="53" y="7"/>
                      </a:lnTo>
                      <a:lnTo>
                        <a:pt x="39" y="15"/>
                      </a:lnTo>
                      <a:lnTo>
                        <a:pt x="25" y="26"/>
                      </a:lnTo>
                      <a:lnTo>
                        <a:pt x="16" y="39"/>
                      </a:lnTo>
                      <a:lnTo>
                        <a:pt x="7" y="54"/>
                      </a:lnTo>
                      <a:lnTo>
                        <a:pt x="5" y="62"/>
                      </a:lnTo>
                      <a:lnTo>
                        <a:pt x="2" y="71"/>
                      </a:lnTo>
                      <a:lnTo>
                        <a:pt x="0" y="79"/>
                      </a:lnTo>
                      <a:lnTo>
                        <a:pt x="0" y="87"/>
                      </a:lnTo>
                      <a:lnTo>
                        <a:pt x="0" y="87"/>
                      </a:lnTo>
                      <a:lnTo>
                        <a:pt x="2" y="98"/>
                      </a:lnTo>
                      <a:lnTo>
                        <a:pt x="5" y="111"/>
                      </a:lnTo>
                      <a:lnTo>
                        <a:pt x="14" y="144"/>
                      </a:lnTo>
                      <a:lnTo>
                        <a:pt x="28" y="181"/>
                      </a:lnTo>
                      <a:lnTo>
                        <a:pt x="45" y="221"/>
                      </a:lnTo>
                      <a:lnTo>
                        <a:pt x="75" y="291"/>
                      </a:lnTo>
                      <a:lnTo>
                        <a:pt x="89" y="320"/>
                      </a:lnTo>
                      <a:lnTo>
                        <a:pt x="89" y="320"/>
                      </a:lnTo>
                      <a:close/>
                      <a:moveTo>
                        <a:pt x="89" y="40"/>
                      </a:moveTo>
                      <a:lnTo>
                        <a:pt x="89" y="40"/>
                      </a:lnTo>
                      <a:lnTo>
                        <a:pt x="97" y="40"/>
                      </a:lnTo>
                      <a:lnTo>
                        <a:pt x="104" y="43"/>
                      </a:lnTo>
                      <a:lnTo>
                        <a:pt x="111" y="47"/>
                      </a:lnTo>
                      <a:lnTo>
                        <a:pt x="117" y="51"/>
                      </a:lnTo>
                      <a:lnTo>
                        <a:pt x="122" y="58"/>
                      </a:lnTo>
                      <a:lnTo>
                        <a:pt x="125" y="64"/>
                      </a:lnTo>
                      <a:lnTo>
                        <a:pt x="128" y="72"/>
                      </a:lnTo>
                      <a:lnTo>
                        <a:pt x="129" y="80"/>
                      </a:lnTo>
                      <a:lnTo>
                        <a:pt x="129" y="80"/>
                      </a:lnTo>
                      <a:lnTo>
                        <a:pt x="128" y="87"/>
                      </a:lnTo>
                      <a:lnTo>
                        <a:pt x="125" y="96"/>
                      </a:lnTo>
                      <a:lnTo>
                        <a:pt x="122" y="102"/>
                      </a:lnTo>
                      <a:lnTo>
                        <a:pt x="117" y="108"/>
                      </a:lnTo>
                      <a:lnTo>
                        <a:pt x="111" y="113"/>
                      </a:lnTo>
                      <a:lnTo>
                        <a:pt x="104" y="116"/>
                      </a:lnTo>
                      <a:lnTo>
                        <a:pt x="97" y="119"/>
                      </a:lnTo>
                      <a:lnTo>
                        <a:pt x="89" y="119"/>
                      </a:lnTo>
                      <a:lnTo>
                        <a:pt x="89" y="119"/>
                      </a:lnTo>
                      <a:lnTo>
                        <a:pt x="81" y="119"/>
                      </a:lnTo>
                      <a:lnTo>
                        <a:pt x="74" y="116"/>
                      </a:lnTo>
                      <a:lnTo>
                        <a:pt x="67" y="113"/>
                      </a:lnTo>
                      <a:lnTo>
                        <a:pt x="60" y="108"/>
                      </a:lnTo>
                      <a:lnTo>
                        <a:pt x="56" y="102"/>
                      </a:lnTo>
                      <a:lnTo>
                        <a:pt x="52" y="96"/>
                      </a:lnTo>
                      <a:lnTo>
                        <a:pt x="50" y="87"/>
                      </a:lnTo>
                      <a:lnTo>
                        <a:pt x="49" y="80"/>
                      </a:lnTo>
                      <a:lnTo>
                        <a:pt x="49" y="80"/>
                      </a:lnTo>
                      <a:lnTo>
                        <a:pt x="50" y="72"/>
                      </a:lnTo>
                      <a:lnTo>
                        <a:pt x="52" y="64"/>
                      </a:lnTo>
                      <a:lnTo>
                        <a:pt x="56" y="58"/>
                      </a:lnTo>
                      <a:lnTo>
                        <a:pt x="60" y="51"/>
                      </a:lnTo>
                      <a:lnTo>
                        <a:pt x="67" y="47"/>
                      </a:lnTo>
                      <a:lnTo>
                        <a:pt x="74" y="43"/>
                      </a:lnTo>
                      <a:lnTo>
                        <a:pt x="81" y="40"/>
                      </a:lnTo>
                      <a:lnTo>
                        <a:pt x="89" y="40"/>
                      </a:lnTo>
                      <a:lnTo>
                        <a:pt x="89" y="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sp>
          <p:nvSpPr>
            <p:cNvPr id="4" name="椭圆 3"/>
            <p:cNvSpPr/>
            <p:nvPr/>
          </p:nvSpPr>
          <p:spPr>
            <a:xfrm>
              <a:off x="4468880" y="2928940"/>
              <a:ext cx="214314" cy="214314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636496" y="1656745"/>
            <a:ext cx="5400000" cy="144000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" name="圆角矩形 1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ysClr val="window" lastClr="FFFFFF">
                    <a:lumMod val="95000"/>
                  </a:sysClr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351927" y="1373342"/>
              <a:ext cx="3742173" cy="258445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0" cap="none" spc="0" normalizeH="0" baseline="0" noProof="0">
                  <a:ln>
                    <a:noFill/>
                  </a:ln>
                  <a:solidFill>
                    <a:srgbClr val="1552D1"/>
                  </a:solidFill>
                  <a:effectLst/>
                  <a:uLnTx/>
                  <a:uFillTx/>
                  <a:latin typeface="Calibri"/>
                  <a:ea typeface="隶书" panose="02010509060101010101" charset="-122"/>
                  <a:cs typeface="+mn-cs"/>
                  <a:sym typeface="+mn-ea"/>
                </a:rPr>
                <a:t>实验过程中同学们注意安全！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496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1275606"/>
            <a:ext cx="6791325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8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实验原理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88298" y="1036442"/>
            <a:ext cx="58015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 </a:t>
            </a:r>
            <a:r>
              <a:rPr lang="en-US" altLang="zh-CN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ea typeface="楷体" panose="02010609060101010101" charset="-122"/>
              </a:rPr>
              <a:t>1.</a:t>
            </a:r>
            <a:r>
              <a:rPr lang="zh-CN" altLang="en-US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ea typeface="楷体" panose="02010609060101010101" charset="-122"/>
              </a:rPr>
              <a:t>示波管结构</a:t>
            </a:r>
            <a:endParaRPr lang="en-US" altLang="zh-CN" sz="24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zh-CN" altLang="en-US" sz="2400" dirty="0" smtClean="0">
                <a:latin typeface="Times New Roman" panose="02020603050405020304" charset="0"/>
                <a:ea typeface="楷体" panose="02010609060101010101" charset="-122"/>
              </a:rPr>
              <a:t>   </a:t>
            </a:r>
            <a:r>
              <a:rPr lang="zh-CN" altLang="en-US" sz="2000" dirty="0" smtClean="0">
                <a:latin typeface="Times New Roman" panose="02020603050405020304" charset="0"/>
                <a:ea typeface="楷体" panose="02010609060101010101" charset="-122"/>
              </a:rPr>
              <a:t>示波管主要</a:t>
            </a:r>
            <a:r>
              <a:rPr lang="zh-CN" altLang="en-US" sz="2000" dirty="0">
                <a:latin typeface="Times New Roman" panose="02020603050405020304" charset="0"/>
                <a:ea typeface="楷体" panose="02010609060101010101" charset="-122"/>
              </a:rPr>
              <a:t>结构：电子枪，偏转系统和荧光屏</a:t>
            </a:r>
            <a:r>
              <a:rPr lang="zh-CN" altLang="en-US" sz="2000" dirty="0" smtClean="0">
                <a:latin typeface="Times New Roman" panose="02020603050405020304" charset="0"/>
                <a:ea typeface="楷体" panose="02010609060101010101" charset="-122"/>
              </a:rPr>
              <a:t>。</a:t>
            </a:r>
            <a:endParaRPr lang="zh-CN" altLang="en-US" sz="2000" dirty="0">
              <a:latin typeface="Times New Roman" panose="02020603050405020304" charset="0"/>
              <a:ea typeface="楷体" panose="02010609060101010101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7694"/>
            <a:ext cx="648072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4067944" y="1995686"/>
            <a:ext cx="0" cy="21602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004048" y="1995686"/>
            <a:ext cx="0" cy="21602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05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05978"/>
            <a:ext cx="2344304" cy="85725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+mn-cs"/>
              </a:rPr>
              <a:t>1.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+mn-cs"/>
              </a:rPr>
              <a:t>示波管结构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007" y="1113588"/>
            <a:ext cx="5573353" cy="2386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920" y="3806008"/>
            <a:ext cx="1488344" cy="79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059832" y="3976632"/>
            <a:ext cx="2376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Times New Roman" panose="02020603050405020304" charset="0"/>
                <a:ea typeface="楷体" panose="02010609060101010101" charset="-122"/>
              </a:rPr>
              <a:t>从</a:t>
            </a:r>
            <a:r>
              <a:rPr lang="en-US" altLang="zh-CN" sz="2000" dirty="0">
                <a:latin typeface="Times New Roman" panose="02020603050405020304" charset="0"/>
                <a:ea typeface="楷体" panose="02010609060101010101" charset="-122"/>
              </a:rPr>
              <a:t>A</a:t>
            </a:r>
            <a:r>
              <a:rPr lang="en-US" altLang="zh-CN" sz="2000" baseline="-25000" dirty="0">
                <a:latin typeface="Times New Roman" panose="02020603050405020304" charset="0"/>
                <a:ea typeface="楷体" panose="02010609060101010101" charset="-122"/>
              </a:rPr>
              <a:t>2</a:t>
            </a:r>
            <a:r>
              <a:rPr lang="zh-CN" altLang="en-US" sz="2000" dirty="0">
                <a:latin typeface="Times New Roman" panose="02020603050405020304" charset="0"/>
                <a:ea typeface="楷体" panose="02010609060101010101" charset="-122"/>
              </a:rPr>
              <a:t>射出时的</a:t>
            </a:r>
            <a:r>
              <a:rPr lang="zh-CN" altLang="en-US" sz="2000" dirty="0" smtClean="0">
                <a:latin typeface="Times New Roman" panose="02020603050405020304" charset="0"/>
                <a:ea typeface="楷体" panose="02010609060101010101" charset="-122"/>
              </a:rPr>
              <a:t>动能</a:t>
            </a:r>
            <a:r>
              <a:rPr lang="en-US" altLang="zh-CN" sz="2000" dirty="0" smtClean="0">
                <a:latin typeface="Times New Roman" panose="02020603050405020304" charset="0"/>
                <a:ea typeface="楷体" panose="02010609060101010101" charset="-122"/>
              </a:rPr>
              <a:t>:</a:t>
            </a:r>
            <a:endParaRPr lang="zh-CN" altLang="en-US" sz="2000" dirty="0">
              <a:latin typeface="Times New Roman" panose="02020603050405020304" charset="0"/>
              <a:ea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65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+mn-cs"/>
              </a:rPr>
              <a:t>2.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+mn-cs"/>
              </a:rPr>
              <a:t>电偏转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979712" y="4155926"/>
            <a:ext cx="1008112" cy="576064"/>
          </a:xfrm>
        </p:spPr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电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场内：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439" y="843558"/>
            <a:ext cx="5857335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19958062"/>
              </p:ext>
            </p:extLst>
          </p:nvPr>
        </p:nvGraphicFramePr>
        <p:xfrm>
          <a:off x="3059832" y="3867894"/>
          <a:ext cx="1341841" cy="918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r:id="rId6" imgW="723600" imgH="660240" progId="Equation.3">
                  <p:embed/>
                </p:oleObj>
              </mc:Choice>
              <mc:Fallback>
                <p:oleObj r:id="rId6" imgW="723600" imgH="66024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867894"/>
                        <a:ext cx="1341841" cy="918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96994612"/>
              </p:ext>
            </p:extLst>
          </p:nvPr>
        </p:nvGraphicFramePr>
        <p:xfrm>
          <a:off x="4572000" y="3702204"/>
          <a:ext cx="2128050" cy="1232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r:id="rId8" imgW="1282680" imgH="990360" progId="Equation.3">
                  <p:embed/>
                </p:oleObj>
              </mc:Choice>
              <mc:Fallback>
                <p:oleObj r:id="rId8" imgW="1282680" imgH="99036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702204"/>
                        <a:ext cx="2128050" cy="12325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833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05978"/>
            <a:ext cx="2344304" cy="85725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+mn-cs"/>
              </a:rPr>
              <a:t>2.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+mn-cs"/>
              </a:rPr>
              <a:t>电偏转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843558"/>
            <a:ext cx="5603937" cy="268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785856"/>
              </p:ext>
            </p:extLst>
          </p:nvPr>
        </p:nvGraphicFramePr>
        <p:xfrm>
          <a:off x="3347864" y="3595328"/>
          <a:ext cx="1032115" cy="1548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r:id="rId4" imgW="761760" imgH="1143000" progId="Equation.3">
                  <p:embed/>
                </p:oleObj>
              </mc:Choice>
              <mc:Fallback>
                <p:oleObj r:id="rId4" imgW="761760" imgH="11430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595328"/>
                        <a:ext cx="1032115" cy="1548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700262"/>
              </p:ext>
            </p:extLst>
          </p:nvPr>
        </p:nvGraphicFramePr>
        <p:xfrm>
          <a:off x="4716016" y="4011910"/>
          <a:ext cx="2376264" cy="64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r:id="rId6" imgW="1587240" imgH="431640" progId="Equation.3">
                  <p:embed/>
                </p:oleObj>
              </mc:Choice>
              <mc:Fallback>
                <p:oleObj r:id="rId6" imgW="1587240" imgH="43164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011910"/>
                        <a:ext cx="2376264" cy="64634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5"/>
          <p:cNvSpPr>
            <a:spLocks noGrp="1"/>
          </p:cNvSpPr>
          <p:nvPr>
            <p:ph idx="1"/>
          </p:nvPr>
        </p:nvSpPr>
        <p:spPr>
          <a:xfrm>
            <a:off x="2051720" y="4177600"/>
            <a:ext cx="1075224" cy="576064"/>
          </a:xfrm>
        </p:spPr>
        <p:txBody>
          <a:bodyPr>
            <a:normAutofit fontScale="85000" lnSpcReduction="10000"/>
          </a:bodyPr>
          <a:lstStyle/>
          <a:p>
            <a:pPr marL="82296" indent="0">
              <a:buNone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电场外：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96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05978"/>
            <a:ext cx="2344304" cy="85725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+mn-cs"/>
              </a:rPr>
              <a:t>2.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+mn-cs"/>
              </a:rPr>
              <a:t>电偏转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940494"/>
              </p:ext>
            </p:extLst>
          </p:nvPr>
        </p:nvGraphicFramePr>
        <p:xfrm>
          <a:off x="1835696" y="843558"/>
          <a:ext cx="6264696" cy="1006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r:id="rId6" imgW="3162240" imgH="507960" progId="Equation.3">
                  <p:embed/>
                </p:oleObj>
              </mc:Choice>
              <mc:Fallback>
                <p:oleObj r:id="rId6" imgW="3162240" imgH="507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843558"/>
                        <a:ext cx="6264696" cy="1006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909680" y="1810152"/>
            <a:ext cx="2856874" cy="2221962"/>
            <a:chOff x="818" y="2905"/>
            <a:chExt cx="5213" cy="4656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custDataLst>
                <p:tags r:id="rId2"/>
              </p:custDataLst>
              <p:extLst>
                <p:ext uri="{D42A27DB-BD31-4B8C-83A1-F6EECF244321}">
                  <p14:modId xmlns:p14="http://schemas.microsoft.com/office/powerpoint/2010/main" val="980753234"/>
                </p:ext>
              </p:extLst>
            </p:nvPr>
          </p:nvGraphicFramePr>
          <p:xfrm>
            <a:off x="3141" y="2905"/>
            <a:ext cx="2890" cy="2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r:id="rId8" imgW="901700" imgH="812800" progId="Equation.3">
                    <p:embed/>
                  </p:oleObj>
                </mc:Choice>
                <mc:Fallback>
                  <p:oleObj r:id="rId8" imgW="901700" imgH="812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3141" y="2905"/>
                          <a:ext cx="2890" cy="26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5"/>
            <p:cNvGraphicFramePr>
              <a:graphicFrameLocks noChangeAspect="1"/>
            </p:cNvGraphicFramePr>
            <p:nvPr>
              <p:custDataLst>
                <p:tags r:id="rId3"/>
              </p:custDataLst>
              <p:extLst>
                <p:ext uri="{D42A27DB-BD31-4B8C-83A1-F6EECF244321}">
                  <p14:modId xmlns:p14="http://schemas.microsoft.com/office/powerpoint/2010/main" val="2164839399"/>
                </p:ext>
              </p:extLst>
            </p:nvPr>
          </p:nvGraphicFramePr>
          <p:xfrm>
            <a:off x="818" y="5945"/>
            <a:ext cx="4989" cy="1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r:id="rId10" imgW="1371600" imgH="444500" progId="Equation.3">
                    <p:embed/>
                  </p:oleObj>
                </mc:Choice>
                <mc:Fallback>
                  <p:oleObj r:id="rId10" imgW="1371600" imgH="4445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818" y="5945"/>
                          <a:ext cx="4989" cy="1616"/>
                        </a:xfrm>
                        <a:prstGeom prst="rect">
                          <a:avLst/>
                        </a:prstGeom>
                        <a:noFill/>
                        <a:ln w="25400">
                          <a:solidFill>
                            <a:srgbClr val="FF0000"/>
                          </a:solidFill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28"/>
            <p:cNvSpPr txBox="1"/>
            <p:nvPr>
              <p:custDataLst>
                <p:tags r:id="rId4"/>
              </p:custDataLst>
            </p:nvPr>
          </p:nvSpPr>
          <p:spPr>
            <a:xfrm>
              <a:off x="1734" y="3818"/>
              <a:ext cx="1971" cy="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charset="0"/>
                  <a:ea typeface="楷体" panose="02010609060101010101" charset="-122"/>
                </a:rPr>
                <a:t>代入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</a:endParaRPr>
            </a:p>
          </p:txBody>
        </p:sp>
      </p:grpSp>
      <p:sp>
        <p:nvSpPr>
          <p:cNvPr id="14" name="文本框 29"/>
          <p:cNvSpPr txBox="1"/>
          <p:nvPr/>
        </p:nvSpPr>
        <p:spPr>
          <a:xfrm>
            <a:off x="1894420" y="4340269"/>
            <a:ext cx="2821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charset="0"/>
                <a:ea typeface="楷体" panose="02010609060101010101" charset="-122"/>
              </a:rPr>
              <a:t>实验测量电偏转灵敏度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923991"/>
              </p:ext>
            </p:extLst>
          </p:nvPr>
        </p:nvGraphicFramePr>
        <p:xfrm>
          <a:off x="4743988" y="4155925"/>
          <a:ext cx="2050106" cy="7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Equation" r:id="rId12" imgW="1117440" imgH="431640" progId="Equation.DSMT4">
                  <p:embed/>
                </p:oleObj>
              </mc:Choice>
              <mc:Fallback>
                <p:oleObj name="Equation" r:id="rId12" imgW="1117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43988" y="4155925"/>
                        <a:ext cx="2050106" cy="792087"/>
                      </a:xfrm>
                      <a:prstGeom prst="rect">
                        <a:avLst/>
                      </a:prstGeom>
                      <a:ln w="2540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7295019" y="3574591"/>
            <a:ext cx="1433404" cy="1371474"/>
            <a:chOff x="7295019" y="3574591"/>
            <a:chExt cx="1433404" cy="1371474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7299915" y="4939625"/>
              <a:ext cx="1376541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7295019" y="3723878"/>
              <a:ext cx="0" cy="122218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6678975"/>
                </p:ext>
              </p:extLst>
            </p:nvPr>
          </p:nvGraphicFramePr>
          <p:xfrm>
            <a:off x="7328465" y="3574591"/>
            <a:ext cx="298574" cy="298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Equation" r:id="rId14" imgW="164880" imgH="164880" progId="Equation.DSMT4">
                    <p:embed/>
                  </p:oleObj>
                </mc:Choice>
                <mc:Fallback>
                  <p:oleObj name="Equation" r:id="rId14" imgW="1648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7328465" y="3574591"/>
                          <a:ext cx="298574" cy="2985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1146070"/>
                </p:ext>
              </p:extLst>
            </p:nvPr>
          </p:nvGraphicFramePr>
          <p:xfrm>
            <a:off x="8316416" y="4496620"/>
            <a:ext cx="412007" cy="436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Equation" r:id="rId16" imgW="215640" imgH="228600" progId="Equation.DSMT4">
                    <p:embed/>
                  </p:oleObj>
                </mc:Choice>
                <mc:Fallback>
                  <p:oleObj name="Equation" r:id="rId16" imgW="2156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8316416" y="4496620"/>
                          <a:ext cx="412007" cy="4362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2836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05978"/>
            <a:ext cx="2344304" cy="85725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+mn-cs"/>
              </a:rPr>
              <a:t>3.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+mn-cs"/>
              </a:rPr>
              <a:t>磁偏转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059832" y="902970"/>
            <a:ext cx="3874035" cy="2799251"/>
            <a:chOff x="1007" y="1799"/>
            <a:chExt cx="7012" cy="5096"/>
          </a:xfrm>
        </p:grpSpPr>
        <p:grpSp>
          <p:nvGrpSpPr>
            <p:cNvPr id="17" name="组合 16"/>
            <p:cNvGrpSpPr/>
            <p:nvPr/>
          </p:nvGrpSpPr>
          <p:grpSpPr>
            <a:xfrm>
              <a:off x="1007" y="1799"/>
              <a:ext cx="7012" cy="5096"/>
              <a:chOff x="1007" y="1799"/>
              <a:chExt cx="7012" cy="5096"/>
            </a:xfrm>
          </p:grpSpPr>
          <p:sp>
            <p:nvSpPr>
              <p:cNvPr id="25" name="Line 15"/>
              <p:cNvSpPr/>
              <p:nvPr>
                <p:custDataLst>
                  <p:tags r:id="rId5"/>
                </p:custDataLst>
              </p:nvPr>
            </p:nvSpPr>
            <p:spPr>
              <a:xfrm>
                <a:off x="1117" y="4280"/>
                <a:ext cx="2268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" name="Line 16"/>
              <p:cNvSpPr/>
              <p:nvPr>
                <p:custDataLst>
                  <p:tags r:id="rId6"/>
                </p:custDataLst>
              </p:nvPr>
            </p:nvSpPr>
            <p:spPr>
              <a:xfrm>
                <a:off x="1122" y="6056"/>
                <a:ext cx="2268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" name="Line 36"/>
              <p:cNvSpPr/>
              <p:nvPr>
                <p:custDataLst>
                  <p:tags r:id="rId7"/>
                </p:custDataLst>
              </p:nvPr>
            </p:nvSpPr>
            <p:spPr>
              <a:xfrm>
                <a:off x="1217" y="5252"/>
                <a:ext cx="6803" cy="28"/>
              </a:xfrm>
              <a:prstGeom prst="line">
                <a:avLst/>
              </a:prstGeom>
              <a:ln w="28575" cap="flat" cmpd="sng">
                <a:solidFill>
                  <a:srgbClr val="800000"/>
                </a:solidFill>
                <a:prstDash val="lgDashDot"/>
                <a:headEnd type="none" w="med" len="med"/>
                <a:tailEnd type="arrow" w="med" len="med"/>
              </a:ln>
            </p:spPr>
          </p:sp>
          <p:sp>
            <p:nvSpPr>
              <p:cNvPr id="28" name="Line 37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6288" y="2355"/>
                <a:ext cx="0" cy="454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" name="Line 39"/>
              <p:cNvSpPr/>
              <p:nvPr>
                <p:custDataLst>
                  <p:tags r:id="rId9"/>
                </p:custDataLst>
              </p:nvPr>
            </p:nvSpPr>
            <p:spPr>
              <a:xfrm>
                <a:off x="1116" y="6044"/>
                <a:ext cx="5" cy="80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" name="Line 40"/>
              <p:cNvSpPr/>
              <p:nvPr>
                <p:custDataLst>
                  <p:tags r:id="rId10"/>
                </p:custDataLst>
              </p:nvPr>
            </p:nvSpPr>
            <p:spPr>
              <a:xfrm>
                <a:off x="3378" y="6028"/>
                <a:ext cx="5" cy="80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" name="Line 41"/>
              <p:cNvSpPr/>
              <p:nvPr>
                <p:custDataLst>
                  <p:tags r:id="rId11"/>
                </p:custDataLst>
              </p:nvPr>
            </p:nvSpPr>
            <p:spPr>
              <a:xfrm>
                <a:off x="1147" y="6671"/>
                <a:ext cx="2268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arrow" w="med" len="med"/>
                <a:tailEnd type="arrow" w="med" len="med"/>
              </a:ln>
            </p:spPr>
          </p:sp>
          <p:sp>
            <p:nvSpPr>
              <p:cNvPr id="32" name="Line 42"/>
              <p:cNvSpPr/>
              <p:nvPr>
                <p:custDataLst>
                  <p:tags r:id="rId12"/>
                </p:custDataLst>
              </p:nvPr>
            </p:nvSpPr>
            <p:spPr>
              <a:xfrm>
                <a:off x="3403" y="6266"/>
                <a:ext cx="2880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arrow" w="med" len="med"/>
                <a:tailEnd type="arrow" w="med" len="med"/>
              </a:ln>
            </p:spPr>
          </p:sp>
          <p:graphicFrame>
            <p:nvGraphicFramePr>
              <p:cNvPr id="33" name="Object 45"/>
              <p:cNvGraphicFramePr>
                <a:graphicFrameLocks noChangeAspect="1"/>
              </p:cNvGraphicFramePr>
              <p:nvPr>
                <p:custDataLst>
                  <p:tags r:id="rId13"/>
                </p:custDataLst>
              </p:nvPr>
            </p:nvGraphicFramePr>
            <p:xfrm>
              <a:off x="4731" y="6257"/>
              <a:ext cx="453" cy="4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13" r:id="rId39" imgW="139700" imgH="152400" progId="Equation.3">
                      <p:embed/>
                    </p:oleObj>
                  </mc:Choice>
                  <mc:Fallback>
                    <p:oleObj r:id="rId39" imgW="139700" imgH="1524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4731" y="6257"/>
                            <a:ext cx="453" cy="4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46"/>
              <p:cNvGraphicFramePr>
                <a:graphicFrameLocks noChangeAspect="1"/>
              </p:cNvGraphicFramePr>
              <p:nvPr>
                <p:custDataLst>
                  <p:tags r:id="rId14"/>
                </p:custDataLst>
              </p:nvPr>
            </p:nvGraphicFramePr>
            <p:xfrm>
              <a:off x="5738" y="5351"/>
              <a:ext cx="533" cy="5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14" r:id="rId41" imgW="165100" imgH="177800" progId="Equation.3">
                      <p:embed/>
                    </p:oleObj>
                  </mc:Choice>
                  <mc:Fallback>
                    <p:oleObj r:id="rId41" imgW="165100" imgH="1778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2"/>
                          <a:stretch>
                            <a:fillRect/>
                          </a:stretch>
                        </p:blipFill>
                        <p:spPr>
                          <a:xfrm>
                            <a:off x="5738" y="5351"/>
                            <a:ext cx="533" cy="57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Object 47"/>
              <p:cNvGraphicFramePr>
                <a:graphicFrameLocks noChangeAspect="1"/>
              </p:cNvGraphicFramePr>
              <p:nvPr>
                <p:custDataLst>
                  <p:tags r:id="rId15"/>
                </p:custDataLst>
              </p:nvPr>
            </p:nvGraphicFramePr>
            <p:xfrm>
              <a:off x="1941" y="6136"/>
              <a:ext cx="329" cy="5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15" r:id="rId43" imgW="101600" imgH="177165" progId="Equation.3">
                      <p:embed/>
                    </p:oleObj>
                  </mc:Choice>
                  <mc:Fallback>
                    <p:oleObj r:id="rId43" imgW="101600" imgH="177165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4"/>
                          <a:stretch>
                            <a:fillRect/>
                          </a:stretch>
                        </p:blipFill>
                        <p:spPr>
                          <a:xfrm>
                            <a:off x="1941" y="6136"/>
                            <a:ext cx="329" cy="5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Object 50"/>
              <p:cNvGraphicFramePr>
                <a:graphicFrameLocks noChangeAspect="1"/>
              </p:cNvGraphicFramePr>
              <p:nvPr>
                <p:custDataLst>
                  <p:tags r:id="rId16"/>
                </p:custDataLst>
              </p:nvPr>
            </p:nvGraphicFramePr>
            <p:xfrm>
              <a:off x="2030" y="5179"/>
              <a:ext cx="583" cy="8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16" r:id="rId45" imgW="165100" imgH="228600" progId="Equation.3">
                      <p:embed/>
                    </p:oleObj>
                  </mc:Choice>
                  <mc:Fallback>
                    <p:oleObj r:id="rId45" imgW="165100" imgH="228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6"/>
                          <a:stretch>
                            <a:fillRect/>
                          </a:stretch>
                        </p:blipFill>
                        <p:spPr>
                          <a:xfrm>
                            <a:off x="2030" y="5179"/>
                            <a:ext cx="583" cy="8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Oval 51"/>
              <p:cNvSpPr/>
              <p:nvPr>
                <p:custDataLst>
                  <p:tags r:id="rId17"/>
                </p:custDataLst>
              </p:nvPr>
            </p:nvSpPr>
            <p:spPr>
              <a:xfrm>
                <a:off x="1007" y="5126"/>
                <a:ext cx="225" cy="225"/>
              </a:xfrm>
              <a:prstGeom prst="ellipse">
                <a:avLst/>
              </a:prstGeom>
              <a:solidFill>
                <a:srgbClr val="000000"/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charset="0"/>
                </a:endParaRPr>
              </a:p>
            </p:txBody>
          </p:sp>
          <p:sp>
            <p:nvSpPr>
              <p:cNvPr id="38" name="Line 56"/>
              <p:cNvSpPr/>
              <p:nvPr>
                <p:custDataLst>
                  <p:tags r:id="rId18"/>
                </p:custDataLst>
              </p:nvPr>
            </p:nvSpPr>
            <p:spPr>
              <a:xfrm>
                <a:off x="1071" y="4455"/>
                <a:ext cx="5148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9" name="Arc 57"/>
              <p:cNvSpPr/>
              <p:nvPr>
                <p:custDataLst>
                  <p:tags r:id="rId19"/>
                </p:custDataLst>
              </p:nvPr>
            </p:nvSpPr>
            <p:spPr>
              <a:xfrm flipV="1">
                <a:off x="1199" y="3680"/>
                <a:ext cx="2283" cy="15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22" y="349"/>
                  </a:cxn>
                  <a:cxn ang="0">
                    <a:pos x="0" y="632"/>
                  </a:cxn>
                </a:cxnLst>
                <a:rect l="0" t="0" r="0" b="0"/>
                <a:pathLst>
                  <a:path w="19319" h="21600" fill="none">
                    <a:moveTo>
                      <a:pt x="-1" y="0"/>
                    </a:moveTo>
                    <a:cubicBezTo>
                      <a:pt x="8181" y="0"/>
                      <a:pt x="15660" y="4622"/>
                      <a:pt x="19319" y="11939"/>
                    </a:cubicBezTo>
                  </a:path>
                  <a:path w="19319" h="21600" stroke="0">
                    <a:moveTo>
                      <a:pt x="-1" y="0"/>
                    </a:moveTo>
                    <a:cubicBezTo>
                      <a:pt x="8181" y="0"/>
                      <a:pt x="15660" y="4622"/>
                      <a:pt x="19319" y="11939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>
                    <a:alpha val="100000"/>
                  </a:srgbClr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Line 58"/>
              <p:cNvSpPr/>
              <p:nvPr>
                <p:custDataLst>
                  <p:tags r:id="rId20"/>
                </p:custDataLst>
              </p:nvPr>
            </p:nvSpPr>
            <p:spPr>
              <a:xfrm flipV="1">
                <a:off x="3509" y="2772"/>
                <a:ext cx="2758" cy="1627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lgDash"/>
                <a:headEnd type="none" w="med" len="med"/>
                <a:tailEnd type="none" w="med" len="med"/>
              </a:ln>
            </p:spPr>
          </p:sp>
          <p:sp>
            <p:nvSpPr>
              <p:cNvPr id="41" name="Line 60"/>
              <p:cNvSpPr/>
              <p:nvPr>
                <p:custDataLst>
                  <p:tags r:id="rId21"/>
                </p:custDataLst>
              </p:nvPr>
            </p:nvSpPr>
            <p:spPr>
              <a:xfrm>
                <a:off x="6267" y="2733"/>
                <a:ext cx="1134" cy="1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" name="Line 61"/>
              <p:cNvSpPr/>
              <p:nvPr>
                <p:custDataLst>
                  <p:tags r:id="rId22"/>
                </p:custDataLst>
              </p:nvPr>
            </p:nvSpPr>
            <p:spPr>
              <a:xfrm>
                <a:off x="6904" y="2753"/>
                <a:ext cx="0" cy="1685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arrow" w="med" len="med"/>
                <a:tailEnd type="arrow" w="med" len="med"/>
              </a:ln>
            </p:spPr>
          </p:sp>
          <p:sp>
            <p:nvSpPr>
              <p:cNvPr id="43" name="Line 62"/>
              <p:cNvSpPr/>
              <p:nvPr>
                <p:custDataLst>
                  <p:tags r:id="rId23"/>
                </p:custDataLst>
              </p:nvPr>
            </p:nvSpPr>
            <p:spPr>
              <a:xfrm flipV="1">
                <a:off x="6902" y="4468"/>
                <a:ext cx="0" cy="84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arrow" w="med" len="med"/>
                <a:tailEnd type="arrow" w="med" len="med"/>
              </a:ln>
            </p:spPr>
          </p:sp>
          <p:graphicFrame>
            <p:nvGraphicFramePr>
              <p:cNvPr id="44" name="Object 63"/>
              <p:cNvGraphicFramePr>
                <a:graphicFrameLocks noChangeAspect="1"/>
              </p:cNvGraphicFramePr>
              <p:nvPr>
                <p:custDataLst>
                  <p:tags r:id="rId24"/>
                </p:custDataLst>
              </p:nvPr>
            </p:nvGraphicFramePr>
            <p:xfrm>
              <a:off x="6283" y="4386"/>
              <a:ext cx="627" cy="8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17" r:id="rId47" imgW="177800" imgH="215900" progId="Equation.3">
                      <p:embed/>
                    </p:oleObj>
                  </mc:Choice>
                  <mc:Fallback>
                    <p:oleObj r:id="rId47" imgW="177800" imgH="2159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8"/>
                          <a:stretch>
                            <a:fillRect/>
                          </a:stretch>
                        </p:blipFill>
                        <p:spPr>
                          <a:xfrm>
                            <a:off x="6283" y="4386"/>
                            <a:ext cx="627" cy="80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" name="Object 64"/>
              <p:cNvGraphicFramePr>
                <a:graphicFrameLocks noChangeAspect="1"/>
              </p:cNvGraphicFramePr>
              <p:nvPr>
                <p:custDataLst>
                  <p:tags r:id="rId25"/>
                </p:custDataLst>
              </p:nvPr>
            </p:nvGraphicFramePr>
            <p:xfrm>
              <a:off x="6260" y="3110"/>
              <a:ext cx="672" cy="8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18" r:id="rId49" imgW="190500" imgH="215900" progId="Equation.3">
                      <p:embed/>
                    </p:oleObj>
                  </mc:Choice>
                  <mc:Fallback>
                    <p:oleObj r:id="rId49" imgW="190500" imgH="2159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0"/>
                          <a:stretch>
                            <a:fillRect/>
                          </a:stretch>
                        </p:blipFill>
                        <p:spPr>
                          <a:xfrm>
                            <a:off x="6260" y="3110"/>
                            <a:ext cx="672" cy="80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" name="Line 65"/>
              <p:cNvSpPr/>
              <p:nvPr>
                <p:custDataLst>
                  <p:tags r:id="rId26"/>
                </p:custDataLst>
              </p:nvPr>
            </p:nvSpPr>
            <p:spPr>
              <a:xfrm>
                <a:off x="6267" y="4453"/>
                <a:ext cx="772" cy="1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" name="Line 35"/>
              <p:cNvSpPr/>
              <p:nvPr>
                <p:custDataLst>
                  <p:tags r:id="rId27"/>
                </p:custDataLst>
              </p:nvPr>
            </p:nvSpPr>
            <p:spPr>
              <a:xfrm>
                <a:off x="7288" y="2753"/>
                <a:ext cx="0" cy="255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arrow" w="med" len="med"/>
                <a:tailEnd type="arrow" w="med" len="med"/>
              </a:ln>
            </p:spPr>
          </p:sp>
          <p:graphicFrame>
            <p:nvGraphicFramePr>
              <p:cNvPr id="48" name="Object 64"/>
              <p:cNvGraphicFramePr>
                <a:graphicFrameLocks noChangeAspect="1"/>
              </p:cNvGraphicFramePr>
              <p:nvPr>
                <p:custDataLst>
                  <p:tags r:id="rId28"/>
                </p:custDataLst>
              </p:nvPr>
            </p:nvGraphicFramePr>
            <p:xfrm>
              <a:off x="7288" y="3688"/>
              <a:ext cx="583" cy="5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19" r:id="rId51" imgW="165100" imgH="152400" progId="Equation.3">
                      <p:embed/>
                    </p:oleObj>
                  </mc:Choice>
                  <mc:Fallback>
                    <p:oleObj r:id="rId51" imgW="165100" imgH="1524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2"/>
                          <a:stretch>
                            <a:fillRect/>
                          </a:stretch>
                        </p:blipFill>
                        <p:spPr>
                          <a:xfrm>
                            <a:off x="7288" y="3688"/>
                            <a:ext cx="583" cy="5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" name="Line 49"/>
              <p:cNvSpPr/>
              <p:nvPr>
                <p:custDataLst>
                  <p:tags r:id="rId29"/>
                </p:custDataLst>
              </p:nvPr>
            </p:nvSpPr>
            <p:spPr>
              <a:xfrm>
                <a:off x="1150" y="5259"/>
                <a:ext cx="1361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arrow" w="med" len="med"/>
              </a:ln>
            </p:spPr>
          </p:sp>
          <p:sp>
            <p:nvSpPr>
              <p:cNvPr id="50" name="Line 49"/>
              <p:cNvSpPr/>
              <p:nvPr>
                <p:custDataLst>
                  <p:tags r:id="rId30"/>
                </p:custDataLst>
              </p:nvPr>
            </p:nvSpPr>
            <p:spPr>
              <a:xfrm flipV="1">
                <a:off x="3424" y="3609"/>
                <a:ext cx="1401" cy="852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arrow" w="med" len="med"/>
              </a:ln>
            </p:spPr>
          </p:sp>
          <p:graphicFrame>
            <p:nvGraphicFramePr>
              <p:cNvPr id="51" name="Object 50"/>
              <p:cNvGraphicFramePr>
                <a:graphicFrameLocks noChangeAspect="1"/>
              </p:cNvGraphicFramePr>
              <p:nvPr>
                <p:custDataLst>
                  <p:tags r:id="rId31"/>
                </p:custDataLst>
              </p:nvPr>
            </p:nvGraphicFramePr>
            <p:xfrm>
              <a:off x="3639" y="3194"/>
              <a:ext cx="539" cy="8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20" r:id="rId53" imgW="152400" imgH="228600" progId="Equation.3">
                      <p:embed/>
                    </p:oleObj>
                  </mc:Choice>
                  <mc:Fallback>
                    <p:oleObj r:id="rId53" imgW="152400" imgH="228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4"/>
                          <a:stretch>
                            <a:fillRect/>
                          </a:stretch>
                        </p:blipFill>
                        <p:spPr>
                          <a:xfrm>
                            <a:off x="3639" y="3194"/>
                            <a:ext cx="539" cy="8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" name="Line 37"/>
              <p:cNvSpPr/>
              <p:nvPr>
                <p:custDataLst>
                  <p:tags r:id="rId32"/>
                </p:custDataLst>
              </p:nvPr>
            </p:nvSpPr>
            <p:spPr>
              <a:xfrm flipH="1" flipV="1">
                <a:off x="1035" y="1799"/>
                <a:ext cx="87" cy="3214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53" name="Line 37"/>
              <p:cNvSpPr/>
              <p:nvPr>
                <p:custDataLst>
                  <p:tags r:id="rId33"/>
                </p:custDataLst>
              </p:nvPr>
            </p:nvSpPr>
            <p:spPr>
              <a:xfrm flipH="1" flipV="1">
                <a:off x="1082" y="1828"/>
                <a:ext cx="2291" cy="2555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54" name="Arc 57"/>
              <p:cNvSpPr/>
              <p:nvPr>
                <p:custDataLst>
                  <p:tags r:id="rId34"/>
                </p:custDataLst>
              </p:nvPr>
            </p:nvSpPr>
            <p:spPr>
              <a:xfrm flipV="1">
                <a:off x="1116" y="2322"/>
                <a:ext cx="625" cy="5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22" y="349"/>
                  </a:cxn>
                  <a:cxn ang="0">
                    <a:pos x="0" y="632"/>
                  </a:cxn>
                </a:cxnLst>
                <a:rect l="0" t="0" r="0" b="0"/>
                <a:pathLst>
                  <a:path w="19319" h="21600" fill="none">
                    <a:moveTo>
                      <a:pt x="-1" y="0"/>
                    </a:moveTo>
                    <a:cubicBezTo>
                      <a:pt x="8181" y="0"/>
                      <a:pt x="15660" y="4622"/>
                      <a:pt x="19319" y="11939"/>
                    </a:cubicBezTo>
                  </a:path>
                  <a:path w="19319" h="21600" stroke="0">
                    <a:moveTo>
                      <a:pt x="-1" y="0"/>
                    </a:moveTo>
                    <a:cubicBezTo>
                      <a:pt x="8181" y="0"/>
                      <a:pt x="15660" y="4622"/>
                      <a:pt x="19319" y="11939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55" name="对象 54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35"/>
                </p:custDataLst>
              </p:nvPr>
            </p:nvGraphicFramePr>
            <p:xfrm>
              <a:off x="1308" y="2763"/>
              <a:ext cx="373" cy="6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21" r:id="rId55" imgW="127000" imgH="177165" progId="Equation.KSEE3">
                      <p:embed/>
                    </p:oleObj>
                  </mc:Choice>
                  <mc:Fallback>
                    <p:oleObj r:id="rId55" imgW="127000" imgH="177165" progId="Equation.KSEE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6"/>
                          <a:srcRect/>
                          <a:stretch>
                            <a:fillRect/>
                          </a:stretch>
                        </p:blipFill>
                        <p:spPr>
                          <a:xfrm>
                            <a:off x="1308" y="2763"/>
                            <a:ext cx="373" cy="64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" name="Arc 57"/>
              <p:cNvSpPr/>
              <p:nvPr>
                <p:custDataLst>
                  <p:tags r:id="rId36"/>
                </p:custDataLst>
              </p:nvPr>
            </p:nvSpPr>
            <p:spPr>
              <a:xfrm rot="16200000" flipV="1">
                <a:off x="3980" y="3946"/>
                <a:ext cx="450" cy="5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22" y="349"/>
                  </a:cxn>
                  <a:cxn ang="0">
                    <a:pos x="0" y="632"/>
                  </a:cxn>
                </a:cxnLst>
                <a:rect l="0" t="0" r="0" b="0"/>
                <a:pathLst>
                  <a:path w="19319" h="21600" fill="none">
                    <a:moveTo>
                      <a:pt x="-1" y="0"/>
                    </a:moveTo>
                    <a:cubicBezTo>
                      <a:pt x="8181" y="0"/>
                      <a:pt x="15660" y="4622"/>
                      <a:pt x="19319" y="11939"/>
                    </a:cubicBezTo>
                  </a:path>
                  <a:path w="19319" h="21600" stroke="0">
                    <a:moveTo>
                      <a:pt x="-1" y="0"/>
                    </a:moveTo>
                    <a:cubicBezTo>
                      <a:pt x="8181" y="0"/>
                      <a:pt x="15660" y="4622"/>
                      <a:pt x="19319" y="11939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E223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57" name="对象 56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37"/>
                </p:custDataLst>
              </p:nvPr>
            </p:nvGraphicFramePr>
            <p:xfrm>
              <a:off x="4605" y="3794"/>
              <a:ext cx="373" cy="6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22" r:id="rId57" imgW="127000" imgH="177165" progId="Equation.KSEE3">
                      <p:embed/>
                    </p:oleObj>
                  </mc:Choice>
                  <mc:Fallback>
                    <p:oleObj r:id="rId57" imgW="127000" imgH="177165" progId="Equation.KSEE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6"/>
                          <a:srcRect/>
                          <a:stretch>
                            <a:fillRect/>
                          </a:stretch>
                        </p:blipFill>
                        <p:spPr>
                          <a:xfrm>
                            <a:off x="4605" y="3794"/>
                            <a:ext cx="373" cy="64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" name="组合 17"/>
            <p:cNvGrpSpPr/>
            <p:nvPr/>
          </p:nvGrpSpPr>
          <p:grpSpPr>
            <a:xfrm>
              <a:off x="1325" y="4525"/>
              <a:ext cx="942" cy="600"/>
              <a:chOff x="6798" y="3767"/>
              <a:chExt cx="942" cy="600"/>
            </a:xfrm>
          </p:grpSpPr>
          <p:sp>
            <p:nvSpPr>
              <p:cNvPr id="21" name="椭圆 20"/>
              <p:cNvSpPr/>
              <p:nvPr>
                <p:custDataLst>
                  <p:tags r:id="rId2"/>
                </p:custDataLst>
              </p:nvPr>
            </p:nvSpPr>
            <p:spPr>
              <a:xfrm>
                <a:off x="6798" y="3793"/>
                <a:ext cx="454" cy="454"/>
              </a:xfrm>
              <a:prstGeom prst="ellipse">
                <a:avLst/>
              </a:prstGeom>
              <a:noFill/>
              <a:ln w="3175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>
                <p:custDataLst>
                  <p:tags r:id="rId3"/>
                </p:custDataLst>
              </p:nvPr>
            </p:nvSpPr>
            <p:spPr>
              <a:xfrm>
                <a:off x="6961" y="3963"/>
                <a:ext cx="113" cy="113"/>
              </a:xfrm>
              <a:prstGeom prst="ellipse">
                <a:avLst/>
              </a:prstGeom>
              <a:solidFill>
                <a:srgbClr val="FF0000"/>
              </a:solidFill>
              <a:ln w="3175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graphicFrame>
            <p:nvGraphicFramePr>
              <p:cNvPr id="24" name="对象 23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4"/>
                </p:custDataLst>
              </p:nvPr>
            </p:nvGraphicFramePr>
            <p:xfrm>
              <a:off x="7260" y="3767"/>
              <a:ext cx="480" cy="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23" r:id="rId58" imgW="152400" imgH="190500" progId="Equation.KSEE3">
                      <p:embed/>
                    </p:oleObj>
                  </mc:Choice>
                  <mc:Fallback>
                    <p:oleObj r:id="rId58" imgW="152400" imgH="190500" progId="Equation.KSEE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9"/>
                          <a:stretch>
                            <a:fillRect/>
                          </a:stretch>
                        </p:blipFill>
                        <p:spPr>
                          <a:xfrm>
                            <a:off x="7260" y="3767"/>
                            <a:ext cx="480" cy="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532001"/>
              </p:ext>
            </p:extLst>
          </p:nvPr>
        </p:nvGraphicFramePr>
        <p:xfrm>
          <a:off x="1797618" y="3998857"/>
          <a:ext cx="1667739" cy="74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r:id="rId60" imgW="1130040" imgH="507960" progId="Equation.3">
                  <p:embed/>
                </p:oleObj>
              </mc:Choice>
              <mc:Fallback>
                <p:oleObj r:id="rId60" imgW="1130040" imgH="50796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618" y="3998857"/>
                        <a:ext cx="1667739" cy="749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文本框 188"/>
          <p:cNvSpPr txBox="1"/>
          <p:nvPr/>
        </p:nvSpPr>
        <p:spPr>
          <a:xfrm>
            <a:off x="4036073" y="4023964"/>
            <a:ext cx="695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cs typeface="Arial" panose="020B0604020202020204" pitchFamily="34" charset="0"/>
              </a:rPr>
              <a:t>θ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cs typeface="Arial" panose="020B0604020202020204" pitchFamily="34" charset="0"/>
              </a:rPr>
              <a:t>→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cs typeface="Arial" panose="020B0604020202020204" pitchFamily="34" charset="0"/>
              </a:rPr>
              <a:t>0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charset="0"/>
              <a:ea typeface="楷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792791"/>
              </p:ext>
            </p:extLst>
          </p:nvPr>
        </p:nvGraphicFramePr>
        <p:xfrm>
          <a:off x="5199506" y="3770337"/>
          <a:ext cx="1848321" cy="1184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r:id="rId62" imgW="1307880" imgH="838080" progId="Equation.3">
                  <p:embed/>
                </p:oleObj>
              </mc:Choice>
              <mc:Fallback>
                <p:oleObj r:id="rId62" imgW="1307880" imgH="83808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506" y="3770337"/>
                        <a:ext cx="1848321" cy="1184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3635896" y="4362518"/>
            <a:ext cx="1346036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952342"/>
              </p:ext>
            </p:extLst>
          </p:nvPr>
        </p:nvGraphicFramePr>
        <p:xfrm>
          <a:off x="3635896" y="4443958"/>
          <a:ext cx="1342961" cy="412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r:id="rId64" imgW="1282680" imgH="393480" progId="Equation.3">
                  <p:embed/>
                </p:oleObj>
              </mc:Choice>
              <mc:Fallback>
                <p:oleObj r:id="rId64" imgW="1282680" imgH="39348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443958"/>
                        <a:ext cx="1342961" cy="412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635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680b84d-dff8-4af8-a769-327a5c87605e}"/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680b84d-dff8-4af8-a769-327a5c87605e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680b84d-dff8-4af8-a769-327a5c87605e}"/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1014</TotalTime>
  <Words>929</Words>
  <Application>Microsoft Office PowerPoint</Application>
  <PresentationFormat>全屏显示(16:9)</PresentationFormat>
  <Paragraphs>123</Paragraphs>
  <Slides>24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夏至</vt:lpstr>
      <vt:lpstr>Microsoft 公式 3.0</vt:lpstr>
      <vt:lpstr>Equation</vt:lpstr>
      <vt:lpstr>Equation.KSEE3</vt:lpstr>
      <vt:lpstr>MathType 6.0 Equation</vt:lpstr>
      <vt:lpstr>PowerPoint 演示文稿</vt:lpstr>
      <vt:lpstr>实验目的</vt:lpstr>
      <vt:lpstr>实验原理</vt:lpstr>
      <vt:lpstr>实验原理</vt:lpstr>
      <vt:lpstr>1.示波管结构</vt:lpstr>
      <vt:lpstr>2.电偏转</vt:lpstr>
      <vt:lpstr>2.电偏转</vt:lpstr>
      <vt:lpstr>2.电偏转</vt:lpstr>
      <vt:lpstr>3.磁偏转</vt:lpstr>
      <vt:lpstr>3.磁偏转</vt:lpstr>
      <vt:lpstr>PowerPoint 演示文稿</vt:lpstr>
      <vt:lpstr>实验过程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</dc:creator>
  <cp:lastModifiedBy>admi</cp:lastModifiedBy>
  <cp:revision>46</cp:revision>
  <dcterms:created xsi:type="dcterms:W3CDTF">2024-03-13T06:59:17Z</dcterms:created>
  <dcterms:modified xsi:type="dcterms:W3CDTF">2024-03-27T01:39:29Z</dcterms:modified>
</cp:coreProperties>
</file>