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93" r:id="rId5"/>
    <p:sldId id="268" r:id="rId6"/>
    <p:sldId id="292" r:id="rId7"/>
    <p:sldId id="269" r:id="rId8"/>
  </p:sldIdLst>
  <p:sldSz cx="9144000" cy="6858000" type="screen4x3"/>
  <p:notesSz cx="9144000" cy="6858000"/>
  <p:custDataLst>
    <p:tags r:id="rId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4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-49530" y="522605"/>
            <a:ext cx="9181465" cy="1541780"/>
          </a:xfrm>
          <a:ln w="12700"/>
        </p:spPr>
        <p:txBody>
          <a:bodyPr anchor="ctr" anchorCtr="0"/>
          <a:lstStyle/>
          <a:p>
            <a:pPr defTabSz="914400">
              <a:buNone/>
            </a:pPr>
            <a:r>
              <a:rPr sz="4400" kern="1200">
                <a:latin typeface="Arial" panose="020B0604020202020204" pitchFamily="34" charset="0"/>
                <a:ea typeface="宋体" panose="02010600030101010101" pitchFamily="2" charset="-122"/>
              </a:rPr>
              <a:t>实验十</a:t>
            </a:r>
            <a:r>
              <a:rPr lang="zh-CN" sz="4400" kern="1200">
                <a:latin typeface="Arial" panose="020B0604020202020204" pitchFamily="34" charset="0"/>
                <a:ea typeface="宋体" panose="02010600030101010101" pitchFamily="2" charset="-122"/>
              </a:rPr>
              <a:t>二落球法测液体的粘度系数</a:t>
            </a:r>
            <a:endParaRPr sz="4400" kern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554312" y="2247900"/>
            <a:ext cx="8098983" cy="3390900"/>
          </a:xfrm>
          <a:ln w="12700"/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br>
              <a:rPr sz="2800" kern="12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sz="2800" kern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308610"/>
            <a:ext cx="8263890" cy="56476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【实验目的】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（1）学习落球法测量不同温度下蓖麻油的粘度系数</a:t>
            </a:r>
            <a:br>
              <a:rPr lang="zh-CN" altLang="en-US" dirty="0"/>
            </a:br>
            <a:r>
              <a:rPr lang="zh-CN" altLang="en-US" dirty="0"/>
              <a:t>（2）了解</a:t>
            </a:r>
            <a:r>
              <a:rPr lang="en-US" altLang="zh-CN" dirty="0"/>
              <a:t>PID</a:t>
            </a:r>
            <a:r>
              <a:rPr lang="zh-CN" altLang="en-US" dirty="0"/>
              <a:t>温度控制的原理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）掌握读数显微镜测量小球直径的方法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" y="-27940"/>
            <a:ext cx="3191510" cy="1143000"/>
          </a:xfrm>
        </p:spPr>
        <p:txBody>
          <a:bodyPr/>
          <a:lstStyle/>
          <a:p>
            <a:pPr algn="l"/>
            <a:r>
              <a:rPr lang="zh-CN" altLang="en-US" sz="3200" dirty="0" smtClean="0"/>
              <a:t>【实验仪器】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43940" y="1844675"/>
            <a:ext cx="668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变温黏度测量仪、温控实验仪、秒表、读数显微镜、小球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2140" y="1268730"/>
            <a:ext cx="3672205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325120" y="-27940"/>
            <a:ext cx="319151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【实验原理】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428240" y="278257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545590" y="2493010"/>
            <a:ext cx="360045" cy="548640"/>
            <a:chOff x="1417" y="4039"/>
            <a:chExt cx="567" cy="86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984" y="4039"/>
              <a:ext cx="0" cy="8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17" y="4174"/>
            <a:ext cx="428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3" imgW="165100" imgH="228600" progId="Equation.KSEE3">
                    <p:embed/>
                  </p:oleObj>
                </mc:Choice>
                <mc:Fallback>
                  <p:oleObj r:id="rId3" imgW="1651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17" y="4174"/>
                          <a:ext cx="428" cy="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" name="直接箭头连接符 8"/>
          <p:cNvCxnSpPr/>
          <p:nvPr/>
        </p:nvCxnSpPr>
        <p:spPr>
          <a:xfrm>
            <a:off x="2456180" y="2840355"/>
            <a:ext cx="635" cy="7920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88565" y="2318385"/>
            <a:ext cx="0" cy="50400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428240" y="2386330"/>
            <a:ext cx="0" cy="396000"/>
          </a:xfrm>
          <a:prstGeom prst="straightConnector1">
            <a:avLst/>
          </a:prstGeom>
          <a:ln w="15875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8265" y="2348865"/>
          <a:ext cx="118300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723900" imgH="203200" progId="Equation.KSEE3">
                  <p:embed/>
                </p:oleObj>
              </mc:Choice>
              <mc:Fallback>
                <p:oleObj r:id="rId5" imgW="723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8265" y="2348865"/>
                        <a:ext cx="118300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55875" y="3500755"/>
          <a:ext cx="41783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7" imgW="342900" imgH="203200" progId="Equation.KSEE3">
                  <p:embed/>
                </p:oleObj>
              </mc:Choice>
              <mc:Fallback>
                <p:oleObj r:id="rId7" imgW="3429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75" y="3500755"/>
                        <a:ext cx="41783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69770" y="2223135"/>
          <a:ext cx="45529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9" imgW="342900" imgH="203200" progId="Equation.KSEE3">
                  <p:embed/>
                </p:oleObj>
              </mc:Choice>
              <mc:Fallback>
                <p:oleObj r:id="rId9" imgW="3429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9770" y="2223135"/>
                        <a:ext cx="45529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231130" y="1457960"/>
            <a:ext cx="344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三力平衡推导出</a:t>
            </a: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4435" y="2348865"/>
          <a:ext cx="289623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1" imgW="1041400" imgH="457200" progId="Equation.KSEE3">
                  <p:embed/>
                </p:oleObj>
              </mc:Choice>
              <mc:Fallback>
                <p:oleObj r:id="rId11" imgW="1041400" imgH="457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435" y="2348865"/>
                        <a:ext cx="289623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219700" y="3562985"/>
            <a:ext cx="344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加修正项</a:t>
            </a: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31080" y="4281170"/>
          <a:ext cx="3496945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13" imgW="1257300" imgH="520700" progId="Equation.KSEE3">
                  <p:embed/>
                </p:oleObj>
              </mc:Choice>
              <mc:Fallback>
                <p:oleObj r:id="rId13" imgW="1257300" imgH="520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31080" y="4281170"/>
                        <a:ext cx="3496945" cy="98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  <a:ln>
            <a:noFill/>
          </a:ln>
        </p:spPr>
        <p:txBody>
          <a:bodyPr/>
          <a:lstStyle/>
          <a:p>
            <a:pPr algn="l"/>
            <a:r>
              <a:rPr lang="zh-CN" altLang="en-US" sz="3200" dirty="0"/>
              <a:t>【实验内容】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563370" y="2244725"/>
            <a:ext cx="7313930" cy="2548255"/>
            <a:chOff x="2852" y="3171"/>
            <a:chExt cx="11518" cy="4013"/>
          </a:xfrm>
        </p:grpSpPr>
        <p:sp>
          <p:nvSpPr>
            <p:cNvPr id="5" name="椭圆 4"/>
            <p:cNvSpPr/>
            <p:nvPr/>
          </p:nvSpPr>
          <p:spPr>
            <a:xfrm>
              <a:off x="5613" y="3472"/>
              <a:ext cx="2721" cy="2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852" y="4798"/>
              <a:ext cx="83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605" y="3171"/>
              <a:ext cx="0" cy="32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349" y="3184"/>
              <a:ext cx="0" cy="32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594" y="3215"/>
              <a:ext cx="0" cy="32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353" y="3423"/>
              <a:ext cx="83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593" y="3428"/>
              <a:ext cx="83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68" y="3417"/>
              <a:ext cx="676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0969" y="3575"/>
              <a:ext cx="340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测微手轮顺时针转叉丝竖线向左移动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90" y="6559"/>
              <a:ext cx="21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右位置</a:t>
              </a:r>
              <a:r>
                <a:rPr lang="en-US" altLang="zh-CN" b="1"/>
                <a:t>d1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04" y="6604"/>
              <a:ext cx="23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左位置</a:t>
              </a:r>
              <a:r>
                <a:rPr lang="en-US" altLang="zh-CN" b="1"/>
                <a:t>d2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73380" y="1330325"/>
            <a:ext cx="404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读数显微镜测量小球直径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27425" y="5344160"/>
          <a:ext cx="137922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85800" imgH="215900" progId="Equation.KSEE3">
                  <p:embed/>
                </p:oleObj>
              </mc:Choice>
              <mc:Fallback>
                <p:oleObj r:id="rId3" imgW="685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7425" y="5344160"/>
                        <a:ext cx="137922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55650" y="5410200"/>
            <a:ext cx="404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小球直径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  <a:ln>
            <a:noFill/>
          </a:ln>
        </p:spPr>
        <p:txBody>
          <a:bodyPr/>
          <a:lstStyle/>
          <a:p>
            <a:pPr algn="l"/>
            <a:r>
              <a:rPr lang="zh-CN" altLang="en-US" sz="3200" dirty="0"/>
              <a:t>【实验内容】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3380" y="1330325"/>
            <a:ext cx="404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温控仪的使用</a:t>
            </a:r>
          </a:p>
        </p:txBody>
      </p:sp>
      <p:pic>
        <p:nvPicPr>
          <p:cNvPr id="5" name="图片 4" descr="微信图片_20231106185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0" y="4580890"/>
            <a:ext cx="3095625" cy="2192655"/>
          </a:xfrm>
          <a:prstGeom prst="rect">
            <a:avLst/>
          </a:prstGeom>
        </p:spPr>
      </p:pic>
      <p:pic>
        <p:nvPicPr>
          <p:cNvPr id="6" name="图片 5" descr="微信图片_202311061853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55" y="2348865"/>
            <a:ext cx="3065145" cy="2147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785" y="2734310"/>
            <a:ext cx="312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加热时间大约</a:t>
            </a:r>
            <a:r>
              <a:rPr lang="en-US" altLang="zh-CN" b="1"/>
              <a:t>15</a:t>
            </a:r>
            <a:r>
              <a:rPr lang="zh-CN" altLang="en-US" b="1"/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1668780" y="1377950"/>
            <a:ext cx="1431290" cy="8597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671955" y="4526915"/>
            <a:ext cx="1431290" cy="8597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70050" y="2026285"/>
            <a:ext cx="1429200" cy="280860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079750" y="2020570"/>
            <a:ext cx="1386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99435" y="4828540"/>
            <a:ext cx="1386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684905" y="2012950"/>
            <a:ext cx="0" cy="2821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343785" y="1734185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384425" y="354965"/>
            <a:ext cx="0" cy="555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355215" y="198501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55215" y="480314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84905" y="3789045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L=20cm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44390" y="3270250"/>
            <a:ext cx="1117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下落时间</a:t>
            </a:r>
            <a:r>
              <a:rPr lang="en-US" altLang="zh-CN" sz="1400" b="1"/>
              <a:t> 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97400" y="1918335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计时开始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99635" y="4700270"/>
            <a:ext cx="129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计时结束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99770" y="381635"/>
            <a:ext cx="1136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小球直径</a:t>
            </a:r>
            <a:r>
              <a:rPr lang="en-US" altLang="zh-CN" sz="1400"/>
              <a:t>d</a:t>
            </a: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3098800" y="5229225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669415" y="5232400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671955" y="6092825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35785" y="6165215"/>
            <a:ext cx="1136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量筒直径</a:t>
            </a:r>
            <a:r>
              <a:rPr lang="en-US" altLang="zh-CN" sz="1400"/>
              <a:t>D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1870" y="2687320"/>
            <a:ext cx="1732280" cy="1168400"/>
            <a:chOff x="9562" y="4232"/>
            <a:chExt cx="2728" cy="1840"/>
          </a:xfrm>
        </p:grpSpPr>
        <p:grpSp>
          <p:nvGrpSpPr>
            <p:cNvPr id="27" name="组合 26"/>
            <p:cNvGrpSpPr/>
            <p:nvPr/>
          </p:nvGrpSpPr>
          <p:grpSpPr>
            <a:xfrm>
              <a:off x="9562" y="4232"/>
              <a:ext cx="2728" cy="1840"/>
              <a:chOff x="9562" y="2198"/>
              <a:chExt cx="2728" cy="184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0035" y="2674"/>
                <a:ext cx="1360" cy="1364"/>
                <a:chOff x="10035" y="2674"/>
                <a:chExt cx="1360" cy="1364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0035" y="2792"/>
                  <a:ext cx="1361" cy="12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0602" y="2674"/>
                  <a:ext cx="227" cy="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 rot="2220000">
                  <a:off x="11049" y="2822"/>
                  <a:ext cx="227" cy="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 rot="19260000">
                  <a:off x="10141" y="2830"/>
                  <a:ext cx="227" cy="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11396" y="2224"/>
                <a:ext cx="89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b="1"/>
                  <a:t>开始；结束；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562" y="2198"/>
                <a:ext cx="89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b="1"/>
                  <a:t>归零；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466" y="2198"/>
                <a:ext cx="89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b="1"/>
                  <a:t>设置</a:t>
                </a: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0071" y="5152"/>
              <a:ext cx="18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00 27</a:t>
              </a:r>
              <a:r>
                <a:rPr lang="en-US" altLang="zh-CN" sz="1000"/>
                <a:t>56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432" y="5108"/>
              <a:ext cx="5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M0NDlkMTg4ZmI2ODI3MTlmMDMzNjBjM2FlNmYxODkifQ=="/>
  <p:tag name="KSO_WPP_MARK_KEY" val="c85f2352-3a90-45e0-bae8-da50e74fd93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96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默认设计模板</vt:lpstr>
      <vt:lpstr>Equation.KSEE3</vt:lpstr>
      <vt:lpstr>实验十二落球法测液体的粘度系数</vt:lpstr>
      <vt:lpstr>PowerPoint 演示文稿</vt:lpstr>
      <vt:lpstr>【实验仪器】</vt:lpstr>
      <vt:lpstr>PowerPoint 演示文稿</vt:lpstr>
      <vt:lpstr>【实验内容】</vt:lpstr>
      <vt:lpstr>【实验内容】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实验十一 示波器的原理和使用</dc:title>
  <dc:creator>美食家老八</dc:creator>
  <cp:lastModifiedBy>Admin</cp:lastModifiedBy>
  <cp:revision>46</cp:revision>
  <dcterms:created xsi:type="dcterms:W3CDTF">2023-07-16T14:18:00Z</dcterms:created>
  <dcterms:modified xsi:type="dcterms:W3CDTF">2023-11-07T03:54:14Z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FFC10423954A421695CAE834763DCC90</vt:lpwstr>
  </property>
  <property fmtid="{D5CDD505-2E9C-101B-9397-08002B2CF9AE}" pid="3" name="KSOProductBuildVer">
    <vt:lpwstr>2052-11.1.0.12159</vt:lpwstr>
  </property>
</Properties>
</file>