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2978B0-45FE-4EEE-96F8-27191490F4C1}"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73075-CFB2-4B99-B681-33011B7A4ED4}" type="slidenum">
              <a:rPr lang="en-US" smtClean="0"/>
              <a:t>‹#›</a:t>
            </a:fld>
            <a:endParaRPr lang="en-US"/>
          </a:p>
        </p:txBody>
      </p:sp>
    </p:spTree>
    <p:extLst>
      <p:ext uri="{BB962C8B-B14F-4D97-AF65-F5344CB8AC3E}">
        <p14:creationId xmlns:p14="http://schemas.microsoft.com/office/powerpoint/2010/main" val="4276406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2978B0-45FE-4EEE-96F8-27191490F4C1}"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73075-CFB2-4B99-B681-33011B7A4ED4}" type="slidenum">
              <a:rPr lang="en-US" smtClean="0"/>
              <a:t>‹#›</a:t>
            </a:fld>
            <a:endParaRPr lang="en-US"/>
          </a:p>
        </p:txBody>
      </p:sp>
    </p:spTree>
    <p:extLst>
      <p:ext uri="{BB962C8B-B14F-4D97-AF65-F5344CB8AC3E}">
        <p14:creationId xmlns:p14="http://schemas.microsoft.com/office/powerpoint/2010/main" val="3981613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2978B0-45FE-4EEE-96F8-27191490F4C1}"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73075-CFB2-4B99-B681-33011B7A4ED4}" type="slidenum">
              <a:rPr lang="en-US" smtClean="0"/>
              <a:t>‹#›</a:t>
            </a:fld>
            <a:endParaRPr lang="en-US"/>
          </a:p>
        </p:txBody>
      </p:sp>
    </p:spTree>
    <p:extLst>
      <p:ext uri="{BB962C8B-B14F-4D97-AF65-F5344CB8AC3E}">
        <p14:creationId xmlns:p14="http://schemas.microsoft.com/office/powerpoint/2010/main" val="1828148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2978B0-45FE-4EEE-96F8-27191490F4C1}"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73075-CFB2-4B99-B681-33011B7A4ED4}" type="slidenum">
              <a:rPr lang="en-US" smtClean="0"/>
              <a:t>‹#›</a:t>
            </a:fld>
            <a:endParaRPr lang="en-US"/>
          </a:p>
        </p:txBody>
      </p:sp>
    </p:spTree>
    <p:extLst>
      <p:ext uri="{BB962C8B-B14F-4D97-AF65-F5344CB8AC3E}">
        <p14:creationId xmlns:p14="http://schemas.microsoft.com/office/powerpoint/2010/main" val="3447893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2978B0-45FE-4EEE-96F8-27191490F4C1}"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73075-CFB2-4B99-B681-33011B7A4ED4}" type="slidenum">
              <a:rPr lang="en-US" smtClean="0"/>
              <a:t>‹#›</a:t>
            </a:fld>
            <a:endParaRPr lang="en-US"/>
          </a:p>
        </p:txBody>
      </p:sp>
    </p:spTree>
    <p:extLst>
      <p:ext uri="{BB962C8B-B14F-4D97-AF65-F5344CB8AC3E}">
        <p14:creationId xmlns:p14="http://schemas.microsoft.com/office/powerpoint/2010/main" val="2862050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2978B0-45FE-4EEE-96F8-27191490F4C1}" type="datetimeFigureOut">
              <a:rPr lang="en-US" smtClean="0"/>
              <a:t>5/19/2017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573075-CFB2-4B99-B681-33011B7A4ED4}" type="slidenum">
              <a:rPr lang="en-US" smtClean="0"/>
              <a:t>‹#›</a:t>
            </a:fld>
            <a:endParaRPr lang="en-US"/>
          </a:p>
        </p:txBody>
      </p:sp>
    </p:spTree>
    <p:extLst>
      <p:ext uri="{BB962C8B-B14F-4D97-AF65-F5344CB8AC3E}">
        <p14:creationId xmlns:p14="http://schemas.microsoft.com/office/powerpoint/2010/main" val="2376242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2978B0-45FE-4EEE-96F8-27191490F4C1}" type="datetimeFigureOut">
              <a:rPr lang="en-US" smtClean="0"/>
              <a:t>5/19/2017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573075-CFB2-4B99-B681-33011B7A4ED4}" type="slidenum">
              <a:rPr lang="en-US" smtClean="0"/>
              <a:t>‹#›</a:t>
            </a:fld>
            <a:endParaRPr lang="en-US"/>
          </a:p>
        </p:txBody>
      </p:sp>
    </p:spTree>
    <p:extLst>
      <p:ext uri="{BB962C8B-B14F-4D97-AF65-F5344CB8AC3E}">
        <p14:creationId xmlns:p14="http://schemas.microsoft.com/office/powerpoint/2010/main" val="3854683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2978B0-45FE-4EEE-96F8-27191490F4C1}" type="datetimeFigureOut">
              <a:rPr lang="en-US" smtClean="0"/>
              <a:t>5/19/2017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573075-CFB2-4B99-B681-33011B7A4ED4}" type="slidenum">
              <a:rPr lang="en-US" smtClean="0"/>
              <a:t>‹#›</a:t>
            </a:fld>
            <a:endParaRPr lang="en-US"/>
          </a:p>
        </p:txBody>
      </p:sp>
    </p:spTree>
    <p:extLst>
      <p:ext uri="{BB962C8B-B14F-4D97-AF65-F5344CB8AC3E}">
        <p14:creationId xmlns:p14="http://schemas.microsoft.com/office/powerpoint/2010/main" val="1043011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2978B0-45FE-4EEE-96F8-27191490F4C1}" type="datetimeFigureOut">
              <a:rPr lang="en-US" smtClean="0"/>
              <a:t>5/19/2017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573075-CFB2-4B99-B681-33011B7A4ED4}" type="slidenum">
              <a:rPr lang="en-US" smtClean="0"/>
              <a:t>‹#›</a:t>
            </a:fld>
            <a:endParaRPr lang="en-US"/>
          </a:p>
        </p:txBody>
      </p:sp>
    </p:spTree>
    <p:extLst>
      <p:ext uri="{BB962C8B-B14F-4D97-AF65-F5344CB8AC3E}">
        <p14:creationId xmlns:p14="http://schemas.microsoft.com/office/powerpoint/2010/main" val="388358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2978B0-45FE-4EEE-96F8-27191490F4C1}" type="datetimeFigureOut">
              <a:rPr lang="en-US" smtClean="0"/>
              <a:t>5/19/2017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573075-CFB2-4B99-B681-33011B7A4ED4}" type="slidenum">
              <a:rPr lang="en-US" smtClean="0"/>
              <a:t>‹#›</a:t>
            </a:fld>
            <a:endParaRPr lang="en-US"/>
          </a:p>
        </p:txBody>
      </p:sp>
    </p:spTree>
    <p:extLst>
      <p:ext uri="{BB962C8B-B14F-4D97-AF65-F5344CB8AC3E}">
        <p14:creationId xmlns:p14="http://schemas.microsoft.com/office/powerpoint/2010/main" val="890541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2978B0-45FE-4EEE-96F8-27191490F4C1}" type="datetimeFigureOut">
              <a:rPr lang="en-US" smtClean="0"/>
              <a:t>5/19/2017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573075-CFB2-4B99-B681-33011B7A4ED4}" type="slidenum">
              <a:rPr lang="en-US" smtClean="0"/>
              <a:t>‹#›</a:t>
            </a:fld>
            <a:endParaRPr lang="en-US"/>
          </a:p>
        </p:txBody>
      </p:sp>
    </p:spTree>
    <p:extLst>
      <p:ext uri="{BB962C8B-B14F-4D97-AF65-F5344CB8AC3E}">
        <p14:creationId xmlns:p14="http://schemas.microsoft.com/office/powerpoint/2010/main" val="149977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978B0-45FE-4EEE-96F8-27191490F4C1}" type="datetimeFigureOut">
              <a:rPr lang="en-US" smtClean="0"/>
              <a:t>5/19/2017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573075-CFB2-4B99-B681-33011B7A4ED4}" type="slidenum">
              <a:rPr lang="en-US" smtClean="0"/>
              <a:t>‹#›</a:t>
            </a:fld>
            <a:endParaRPr lang="en-US"/>
          </a:p>
        </p:txBody>
      </p:sp>
    </p:spTree>
    <p:extLst>
      <p:ext uri="{BB962C8B-B14F-4D97-AF65-F5344CB8AC3E}">
        <p14:creationId xmlns:p14="http://schemas.microsoft.com/office/powerpoint/2010/main" val="3134619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Keyword Extraction</a:t>
            </a:r>
          </a:p>
        </p:txBody>
      </p:sp>
      <p:sp>
        <p:nvSpPr>
          <p:cNvPr id="3" name="Subtitle 2"/>
          <p:cNvSpPr>
            <a:spLocks noGrp="1"/>
          </p:cNvSpPr>
          <p:nvPr>
            <p:ph type="subTitle" idx="1"/>
          </p:nvPr>
        </p:nvSpPr>
        <p:spPr/>
        <p:txBody>
          <a:bodyPr/>
          <a:lstStyle/>
          <a:p>
            <a:r>
              <a:rPr lang="en-US" dirty="0"/>
              <a:t>Prudhvi Raj Dachapally</a:t>
            </a:r>
          </a:p>
        </p:txBody>
      </p:sp>
    </p:spTree>
    <p:extLst>
      <p:ext uri="{BB962C8B-B14F-4D97-AF65-F5344CB8AC3E}">
        <p14:creationId xmlns:p14="http://schemas.microsoft.com/office/powerpoint/2010/main" val="3253409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 PCA</a:t>
            </a:r>
          </a:p>
        </p:txBody>
      </p:sp>
      <p:sp>
        <p:nvSpPr>
          <p:cNvPr id="3" name="Content Placeholder 2"/>
          <p:cNvSpPr>
            <a:spLocks noGrp="1"/>
          </p:cNvSpPr>
          <p:nvPr>
            <p:ph idx="1"/>
          </p:nvPr>
        </p:nvSpPr>
        <p:spPr/>
        <p:txBody>
          <a:bodyPr/>
          <a:lstStyle/>
          <a:p>
            <a:r>
              <a:rPr lang="en-US" dirty="0"/>
              <a:t>Assumption</a:t>
            </a:r>
          </a:p>
          <a:p>
            <a:pPr lvl="1"/>
            <a:r>
              <a:rPr lang="en-US" dirty="0"/>
              <a:t>Since we are working with short text sentence in the educational domain, most of the time the entire document belongs to one “topic”.</a:t>
            </a:r>
          </a:p>
          <a:p>
            <a:r>
              <a:rPr lang="en-US" dirty="0"/>
              <a:t>Intuition</a:t>
            </a:r>
          </a:p>
          <a:p>
            <a:pPr lvl="1"/>
            <a:r>
              <a:rPr lang="en-US" dirty="0"/>
              <a:t>If we cluster the document into two clusters, one cluster will store all the words related to the topic, while the other has all the remaining words.</a:t>
            </a:r>
          </a:p>
          <a:p>
            <a:pPr lvl="1"/>
            <a:r>
              <a:rPr lang="en-US" dirty="0"/>
              <a:t>Then if we apply PCA on the topic-related cluster, we will be able to get good quality keywords.</a:t>
            </a:r>
          </a:p>
        </p:txBody>
      </p:sp>
    </p:spTree>
    <p:extLst>
      <p:ext uri="{BB962C8B-B14F-4D97-AF65-F5344CB8AC3E}">
        <p14:creationId xmlns:p14="http://schemas.microsoft.com/office/powerpoint/2010/main" val="3734337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pic>
        <p:nvPicPr>
          <p:cNvPr id="4" name="Content Placeholder 3"/>
          <p:cNvPicPr>
            <a:picLocks noGrp="1" noChangeAspect="1"/>
          </p:cNvPicPr>
          <p:nvPr>
            <p:ph idx="1"/>
          </p:nvPr>
        </p:nvPicPr>
        <p:blipFill>
          <a:blip r:embed="rId2"/>
          <a:stretch>
            <a:fillRect/>
          </a:stretch>
        </p:blipFill>
        <p:spPr>
          <a:xfrm>
            <a:off x="1692025" y="1825625"/>
            <a:ext cx="8807950" cy="4351338"/>
          </a:xfrm>
          <a:prstGeom prst="rect">
            <a:avLst/>
          </a:prstGeom>
        </p:spPr>
      </p:pic>
    </p:spTree>
    <p:extLst>
      <p:ext uri="{BB962C8B-B14F-4D97-AF65-F5344CB8AC3E}">
        <p14:creationId xmlns:p14="http://schemas.microsoft.com/office/powerpoint/2010/main" val="1181426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Scoring Metric</a:t>
            </a:r>
          </a:p>
        </p:txBody>
      </p:sp>
      <p:sp>
        <p:nvSpPr>
          <p:cNvPr id="3" name="Content Placeholder 2"/>
          <p:cNvSpPr>
            <a:spLocks noGrp="1"/>
          </p:cNvSpPr>
          <p:nvPr>
            <p:ph idx="1"/>
          </p:nvPr>
        </p:nvSpPr>
        <p:spPr/>
        <p:txBody>
          <a:bodyPr/>
          <a:lstStyle/>
          <a:p>
            <a:r>
              <a:rPr lang="en-US" dirty="0"/>
              <a:t>Since we are working on a unsupervised domain, to check the quality of the results, we need a manual evaluation. For that purpose, we defined a new scoring metric.</a:t>
            </a:r>
          </a:p>
          <a:p>
            <a:pPr lvl="1"/>
            <a:r>
              <a:rPr lang="en-US" dirty="0">
                <a:solidFill>
                  <a:srgbClr val="FF0000"/>
                </a:solidFill>
              </a:rPr>
              <a:t>	Red– Miss/Wrong</a:t>
            </a:r>
          </a:p>
          <a:p>
            <a:pPr lvl="1"/>
            <a:r>
              <a:rPr lang="en-US" dirty="0">
                <a:solidFill>
                  <a:srgbClr val="FF0000"/>
                </a:solidFill>
              </a:rPr>
              <a:t>   </a:t>
            </a:r>
            <a:r>
              <a:rPr lang="en-US" dirty="0">
                <a:solidFill>
                  <a:srgbClr val="00B050"/>
                </a:solidFill>
              </a:rPr>
              <a:t>Green – Hit </a:t>
            </a:r>
          </a:p>
          <a:p>
            <a:pPr lvl="1"/>
            <a:r>
              <a:rPr lang="en-US" dirty="0">
                <a:solidFill>
                  <a:srgbClr val="00B0F0"/>
                </a:solidFill>
              </a:rPr>
              <a:t>   Blue – Maybe Hit</a:t>
            </a:r>
          </a:p>
          <a:p>
            <a:pPr lvl="1"/>
            <a:r>
              <a:rPr lang="en-US" dirty="0">
                <a:solidFill>
                  <a:srgbClr val="0070C0"/>
                </a:solidFill>
              </a:rPr>
              <a:t>   Dark Blue – Maybe Miss</a:t>
            </a:r>
            <a:endParaRPr lang="en-US" dirty="0">
              <a:solidFill>
                <a:srgbClr val="00B0F0"/>
              </a:solidFill>
            </a:endParaRPr>
          </a:p>
          <a:p>
            <a:pPr marL="0" indent="0">
              <a:buNone/>
            </a:pPr>
            <a:r>
              <a:rPr lang="en-US" dirty="0"/>
              <a:t>Score = (</a:t>
            </a:r>
            <a:r>
              <a:rPr lang="en-US" dirty="0">
                <a:solidFill>
                  <a:srgbClr val="00B050"/>
                </a:solidFill>
              </a:rPr>
              <a:t>Hit</a:t>
            </a:r>
            <a:r>
              <a:rPr lang="en-US" dirty="0">
                <a:solidFill>
                  <a:schemeClr val="accent6">
                    <a:lumMod val="40000"/>
                    <a:lumOff val="60000"/>
                  </a:schemeClr>
                </a:solidFill>
              </a:rPr>
              <a:t> </a:t>
            </a:r>
            <a:r>
              <a:rPr lang="en-US" dirty="0"/>
              <a:t>–</a:t>
            </a:r>
            <a:r>
              <a:rPr lang="en-US" dirty="0">
                <a:solidFill>
                  <a:schemeClr val="accent6">
                    <a:lumMod val="40000"/>
                    <a:lumOff val="60000"/>
                  </a:schemeClr>
                </a:solidFill>
              </a:rPr>
              <a:t> </a:t>
            </a:r>
            <a:r>
              <a:rPr lang="en-US" dirty="0">
                <a:solidFill>
                  <a:srgbClr val="FF0000"/>
                </a:solidFill>
              </a:rPr>
              <a:t>Miss/Wrong</a:t>
            </a:r>
            <a:r>
              <a:rPr lang="en-US" dirty="0">
                <a:solidFill>
                  <a:schemeClr val="accent6">
                    <a:lumMod val="40000"/>
                    <a:lumOff val="60000"/>
                  </a:schemeClr>
                </a:solidFill>
              </a:rPr>
              <a:t> </a:t>
            </a:r>
            <a:r>
              <a:rPr lang="en-US" dirty="0"/>
              <a:t>+</a:t>
            </a:r>
            <a:r>
              <a:rPr lang="en-US" dirty="0">
                <a:solidFill>
                  <a:schemeClr val="accent6">
                    <a:lumMod val="40000"/>
                    <a:lumOff val="60000"/>
                  </a:schemeClr>
                </a:solidFill>
              </a:rPr>
              <a:t> </a:t>
            </a:r>
            <a:r>
              <a:rPr lang="en-US" dirty="0"/>
              <a:t>(0.5 </a:t>
            </a:r>
            <a:r>
              <a:rPr lang="en-US" dirty="0">
                <a:solidFill>
                  <a:srgbClr val="00B0F0"/>
                </a:solidFill>
              </a:rPr>
              <a:t>*</a:t>
            </a:r>
            <a:r>
              <a:rPr lang="en-US" dirty="0">
                <a:solidFill>
                  <a:schemeClr val="accent6">
                    <a:lumMod val="40000"/>
                    <a:lumOff val="60000"/>
                  </a:schemeClr>
                </a:solidFill>
              </a:rPr>
              <a:t> </a:t>
            </a:r>
            <a:r>
              <a:rPr lang="en-US" dirty="0">
                <a:solidFill>
                  <a:srgbClr val="00B0F0"/>
                </a:solidFill>
              </a:rPr>
              <a:t>Maybe Hit</a:t>
            </a:r>
            <a:r>
              <a:rPr lang="en-US" dirty="0"/>
              <a:t>) – (0.25 * </a:t>
            </a:r>
            <a:r>
              <a:rPr lang="en-US" dirty="0">
                <a:solidFill>
                  <a:srgbClr val="0070C0"/>
                </a:solidFill>
              </a:rPr>
              <a:t>Maybe Miss</a:t>
            </a:r>
            <a:r>
              <a:rPr lang="en-US" dirty="0"/>
              <a:t>))</a:t>
            </a:r>
            <a:r>
              <a:rPr lang="en-US" dirty="0">
                <a:solidFill>
                  <a:schemeClr val="accent6">
                    <a:lumMod val="40000"/>
                    <a:lumOff val="60000"/>
                  </a:schemeClr>
                </a:solidFill>
              </a:rPr>
              <a:t> </a:t>
            </a:r>
            <a:r>
              <a:rPr lang="en-US" dirty="0"/>
              <a:t>/</a:t>
            </a:r>
            <a:r>
              <a:rPr lang="en-US" dirty="0">
                <a:solidFill>
                  <a:schemeClr val="accent6">
                    <a:lumMod val="40000"/>
                    <a:lumOff val="60000"/>
                  </a:schemeClr>
                </a:solidFill>
              </a:rPr>
              <a:t> </a:t>
            </a:r>
            <a:r>
              <a:rPr lang="en-US" dirty="0">
                <a:solidFill>
                  <a:schemeClr val="accent4">
                    <a:lumMod val="75000"/>
                  </a:schemeClr>
                </a:solidFill>
              </a:rPr>
              <a:t>Total Predictions</a:t>
            </a:r>
          </a:p>
          <a:p>
            <a:pPr marL="0" indent="0">
              <a:buNone/>
            </a:pPr>
            <a:endParaRPr lang="en-US" dirty="0"/>
          </a:p>
        </p:txBody>
      </p:sp>
    </p:spTree>
    <p:extLst>
      <p:ext uri="{BB962C8B-B14F-4D97-AF65-F5344CB8AC3E}">
        <p14:creationId xmlns:p14="http://schemas.microsoft.com/office/powerpoint/2010/main" val="3394113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Clustering + PCA</a:t>
            </a:r>
            <a:br>
              <a:rPr lang="en-US" dirty="0"/>
            </a:br>
            <a:r>
              <a:rPr lang="en-US" dirty="0"/>
              <a:t>Score = </a:t>
            </a:r>
            <a:r>
              <a:rPr lang="en-US" dirty="0">
                <a:solidFill>
                  <a:srgbClr val="00B050"/>
                </a:solidFill>
              </a:rPr>
              <a:t>12</a:t>
            </a:r>
            <a:r>
              <a:rPr lang="en-US" dirty="0"/>
              <a:t> – </a:t>
            </a:r>
            <a:r>
              <a:rPr lang="en-US" dirty="0">
                <a:solidFill>
                  <a:srgbClr val="FF0000"/>
                </a:solidFill>
              </a:rPr>
              <a:t>2</a:t>
            </a:r>
            <a:r>
              <a:rPr lang="en-US" dirty="0"/>
              <a:t> + (0.5 * </a:t>
            </a:r>
            <a:r>
              <a:rPr lang="en-US" dirty="0">
                <a:solidFill>
                  <a:srgbClr val="00B0F0"/>
                </a:solidFill>
              </a:rPr>
              <a:t>2</a:t>
            </a:r>
            <a:r>
              <a:rPr lang="en-US" dirty="0"/>
              <a:t>) – (0.25 * </a:t>
            </a:r>
            <a:r>
              <a:rPr lang="en-US" dirty="0">
                <a:solidFill>
                  <a:srgbClr val="0070C0"/>
                </a:solidFill>
              </a:rPr>
              <a:t>3</a:t>
            </a:r>
            <a:r>
              <a:rPr lang="en-US" dirty="0"/>
              <a:t>) / 14 </a:t>
            </a:r>
            <a:br>
              <a:rPr lang="en-US" dirty="0"/>
            </a:br>
            <a:r>
              <a:rPr lang="en-US" dirty="0"/>
              <a:t>= 10.25/14 = 0.732</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The </a:t>
            </a:r>
            <a:r>
              <a:rPr lang="en-US" sz="3600" dirty="0">
                <a:solidFill>
                  <a:srgbClr val="00B050"/>
                </a:solidFill>
                <a:latin typeface="Times New Roman" panose="02020603050405020304" pitchFamily="18" charset="0"/>
                <a:cs typeface="Times New Roman" panose="02020603050405020304" pitchFamily="18" charset="0"/>
              </a:rPr>
              <a:t>Solar</a:t>
            </a:r>
            <a:r>
              <a:rPr lang="en-US" sz="3600" dirty="0">
                <a:latin typeface="Times New Roman" panose="02020603050405020304" pitchFamily="18" charset="0"/>
                <a:cs typeface="Times New Roman" panose="02020603050405020304" pitchFamily="18" charset="0"/>
              </a:rPr>
              <a:t> </a:t>
            </a:r>
            <a:r>
              <a:rPr lang="en-US" sz="3600" dirty="0">
                <a:solidFill>
                  <a:srgbClr val="00B050"/>
                </a:solidFill>
                <a:latin typeface="Times New Roman" panose="02020603050405020304" pitchFamily="18" charset="0"/>
                <a:cs typeface="Times New Roman" panose="02020603050405020304" pitchFamily="18" charset="0"/>
              </a:rPr>
              <a:t>System</a:t>
            </a:r>
            <a:r>
              <a:rPr lang="en-US" sz="3600" dirty="0">
                <a:latin typeface="Times New Roman" panose="02020603050405020304" pitchFamily="18" charset="0"/>
                <a:cs typeface="Times New Roman" panose="02020603050405020304" pitchFamily="18" charset="0"/>
              </a:rPr>
              <a:t> consists of the </a:t>
            </a:r>
            <a:r>
              <a:rPr lang="en-US" sz="3600" dirty="0">
                <a:solidFill>
                  <a:srgbClr val="00B050"/>
                </a:solidFill>
                <a:latin typeface="Times New Roman" panose="02020603050405020304" pitchFamily="18" charset="0"/>
                <a:cs typeface="Times New Roman" panose="02020603050405020304" pitchFamily="18" charset="0"/>
              </a:rPr>
              <a:t>Sun</a:t>
            </a:r>
            <a:r>
              <a:rPr lang="en-US" sz="3600" dirty="0">
                <a:latin typeface="Times New Roman" panose="02020603050405020304" pitchFamily="18" charset="0"/>
                <a:cs typeface="Times New Roman" panose="02020603050405020304" pitchFamily="18" charset="0"/>
              </a:rPr>
              <a:t> </a:t>
            </a:r>
            <a:r>
              <a:rPr lang="en-US" sz="3600" dirty="0">
                <a:solidFill>
                  <a:srgbClr val="00B050"/>
                </a:solidFill>
                <a:latin typeface="Times New Roman" panose="02020603050405020304" pitchFamily="18" charset="0"/>
                <a:cs typeface="Times New Roman" panose="02020603050405020304" pitchFamily="18" charset="0"/>
              </a:rPr>
              <a:t>Moon</a:t>
            </a:r>
            <a:r>
              <a:rPr lang="en-US" sz="3600" dirty="0">
                <a:latin typeface="Times New Roman" panose="02020603050405020304" pitchFamily="18" charset="0"/>
                <a:cs typeface="Times New Roman" panose="02020603050405020304" pitchFamily="18" charset="0"/>
              </a:rPr>
              <a:t> and </a:t>
            </a:r>
            <a:r>
              <a:rPr lang="en-US" sz="3600" dirty="0">
                <a:solidFill>
                  <a:srgbClr val="00B050"/>
                </a:solidFill>
                <a:latin typeface="Times New Roman" panose="02020603050405020304" pitchFamily="18" charset="0"/>
                <a:cs typeface="Times New Roman" panose="02020603050405020304" pitchFamily="18" charset="0"/>
              </a:rPr>
              <a:t>Planets</a:t>
            </a:r>
            <a:r>
              <a:rPr lang="en-US" sz="3600" dirty="0">
                <a:latin typeface="Times New Roman" panose="02020603050405020304" pitchFamily="18" charset="0"/>
                <a:cs typeface="Times New Roman" panose="02020603050405020304" pitchFamily="18" charset="0"/>
              </a:rPr>
              <a:t>. It also </a:t>
            </a:r>
            <a:r>
              <a:rPr lang="en-US" sz="3600" dirty="0">
                <a:solidFill>
                  <a:srgbClr val="FF0000"/>
                </a:solidFill>
                <a:latin typeface="Times New Roman" panose="02020603050405020304" pitchFamily="18" charset="0"/>
                <a:cs typeface="Times New Roman" panose="02020603050405020304" pitchFamily="18" charset="0"/>
              </a:rPr>
              <a:t>consists</a:t>
            </a:r>
            <a:r>
              <a:rPr lang="en-US" sz="3600" dirty="0">
                <a:latin typeface="Times New Roman" panose="02020603050405020304" pitchFamily="18" charset="0"/>
                <a:cs typeface="Times New Roman" panose="02020603050405020304" pitchFamily="18" charset="0"/>
              </a:rPr>
              <a:t> of </a:t>
            </a:r>
            <a:r>
              <a:rPr lang="en-US" sz="3600" dirty="0">
                <a:solidFill>
                  <a:srgbClr val="00B050"/>
                </a:solidFill>
                <a:latin typeface="Times New Roman" panose="02020603050405020304" pitchFamily="18" charset="0"/>
                <a:cs typeface="Times New Roman" panose="02020603050405020304" pitchFamily="18" charset="0"/>
              </a:rPr>
              <a:t>comets</a:t>
            </a:r>
            <a:r>
              <a:rPr lang="en-US" sz="3600" dirty="0">
                <a:latin typeface="Times New Roman" panose="02020603050405020304" pitchFamily="18" charset="0"/>
                <a:cs typeface="Times New Roman" panose="02020603050405020304" pitchFamily="18" charset="0"/>
              </a:rPr>
              <a:t>, </a:t>
            </a:r>
            <a:r>
              <a:rPr lang="en-US" sz="3600" dirty="0">
                <a:solidFill>
                  <a:srgbClr val="0070C0"/>
                </a:solidFill>
                <a:latin typeface="Times New Roman" panose="02020603050405020304" pitchFamily="18" charset="0"/>
                <a:cs typeface="Times New Roman" panose="02020603050405020304" pitchFamily="18" charset="0"/>
              </a:rPr>
              <a:t>meteoroids</a:t>
            </a:r>
            <a:r>
              <a:rPr lang="en-US" sz="3600" dirty="0">
                <a:latin typeface="Times New Roman" panose="02020603050405020304" pitchFamily="18" charset="0"/>
                <a:cs typeface="Times New Roman" panose="02020603050405020304" pitchFamily="18" charset="0"/>
              </a:rPr>
              <a:t> and </a:t>
            </a:r>
            <a:r>
              <a:rPr lang="en-US" sz="3600" dirty="0">
                <a:solidFill>
                  <a:srgbClr val="0070C0"/>
                </a:solidFill>
                <a:latin typeface="Times New Roman" panose="02020603050405020304" pitchFamily="18" charset="0"/>
                <a:cs typeface="Times New Roman" panose="02020603050405020304" pitchFamily="18" charset="0"/>
              </a:rPr>
              <a:t>asteroids</a:t>
            </a:r>
            <a:r>
              <a:rPr lang="en-US" sz="3600" dirty="0">
                <a:latin typeface="Times New Roman" panose="02020603050405020304" pitchFamily="18" charset="0"/>
                <a:cs typeface="Times New Roman" panose="02020603050405020304" pitchFamily="18" charset="0"/>
              </a:rPr>
              <a:t>. The </a:t>
            </a:r>
            <a:r>
              <a:rPr lang="en-US" sz="3600" dirty="0">
                <a:solidFill>
                  <a:srgbClr val="00B050"/>
                </a:solidFill>
                <a:latin typeface="Times New Roman" panose="02020603050405020304" pitchFamily="18" charset="0"/>
                <a:cs typeface="Times New Roman" panose="02020603050405020304" pitchFamily="18" charset="0"/>
              </a:rPr>
              <a:t>Sun</a:t>
            </a:r>
            <a:r>
              <a:rPr lang="en-US" sz="3600" dirty="0">
                <a:latin typeface="Times New Roman" panose="02020603050405020304" pitchFamily="18" charset="0"/>
                <a:cs typeface="Times New Roman" panose="02020603050405020304" pitchFamily="18" charset="0"/>
              </a:rPr>
              <a:t> is the largest member of the </a:t>
            </a:r>
            <a:r>
              <a:rPr lang="en-US" sz="3600" dirty="0">
                <a:solidFill>
                  <a:srgbClr val="00B050"/>
                </a:solidFill>
                <a:latin typeface="Times New Roman" panose="02020603050405020304" pitchFamily="18" charset="0"/>
                <a:cs typeface="Times New Roman" panose="02020603050405020304" pitchFamily="18" charset="0"/>
              </a:rPr>
              <a:t>Solar System</a:t>
            </a:r>
            <a:r>
              <a:rPr lang="en-US" sz="3600" dirty="0">
                <a:latin typeface="Times New Roman" panose="02020603050405020304" pitchFamily="18" charset="0"/>
                <a:cs typeface="Times New Roman" panose="02020603050405020304" pitchFamily="18" charset="0"/>
              </a:rPr>
              <a:t>. In order of </a:t>
            </a:r>
            <a:r>
              <a:rPr lang="en-US" sz="3600" dirty="0">
                <a:solidFill>
                  <a:srgbClr val="00B050"/>
                </a:solidFill>
                <a:latin typeface="Times New Roman" panose="02020603050405020304" pitchFamily="18" charset="0"/>
                <a:cs typeface="Times New Roman" panose="02020603050405020304" pitchFamily="18" charset="0"/>
              </a:rPr>
              <a:t>distance</a:t>
            </a:r>
            <a:r>
              <a:rPr lang="en-US" sz="3600" dirty="0">
                <a:latin typeface="Times New Roman" panose="02020603050405020304" pitchFamily="18" charset="0"/>
                <a:cs typeface="Times New Roman" panose="02020603050405020304" pitchFamily="18" charset="0"/>
              </a:rPr>
              <a:t> from the </a:t>
            </a:r>
            <a:r>
              <a:rPr lang="en-US" sz="3600" dirty="0">
                <a:solidFill>
                  <a:srgbClr val="00B050"/>
                </a:solidFill>
                <a:latin typeface="Times New Roman" panose="02020603050405020304" pitchFamily="18" charset="0"/>
                <a:cs typeface="Times New Roman" panose="02020603050405020304" pitchFamily="18" charset="0"/>
              </a:rPr>
              <a:t>Sun</a:t>
            </a:r>
            <a:r>
              <a:rPr lang="en-US" sz="3600" dirty="0">
                <a:latin typeface="Times New Roman" panose="02020603050405020304" pitchFamily="18" charset="0"/>
                <a:cs typeface="Times New Roman" panose="02020603050405020304" pitchFamily="18" charset="0"/>
              </a:rPr>
              <a:t>, the </a:t>
            </a:r>
            <a:r>
              <a:rPr lang="en-US" sz="3600" dirty="0">
                <a:solidFill>
                  <a:srgbClr val="00B050"/>
                </a:solidFill>
                <a:latin typeface="Times New Roman" panose="02020603050405020304" pitchFamily="18" charset="0"/>
                <a:cs typeface="Times New Roman" panose="02020603050405020304" pitchFamily="18" charset="0"/>
              </a:rPr>
              <a:t>planets</a:t>
            </a:r>
            <a:r>
              <a:rPr lang="en-US" sz="3600" dirty="0">
                <a:latin typeface="Times New Roman" panose="02020603050405020304" pitchFamily="18" charset="0"/>
                <a:cs typeface="Times New Roman" panose="02020603050405020304" pitchFamily="18" charset="0"/>
              </a:rPr>
              <a:t> are Mercury, </a:t>
            </a:r>
            <a:r>
              <a:rPr lang="en-US" sz="3600" dirty="0">
                <a:solidFill>
                  <a:srgbClr val="00B0F0"/>
                </a:solidFill>
                <a:latin typeface="Times New Roman" panose="02020603050405020304" pitchFamily="18" charset="0"/>
                <a:cs typeface="Times New Roman" panose="02020603050405020304" pitchFamily="18" charset="0"/>
              </a:rPr>
              <a:t>Venus</a:t>
            </a:r>
            <a:r>
              <a:rPr lang="en-US" sz="3600" dirty="0">
                <a:latin typeface="Times New Roman" panose="02020603050405020304" pitchFamily="18" charset="0"/>
                <a:cs typeface="Times New Roman" panose="02020603050405020304" pitchFamily="18" charset="0"/>
              </a:rPr>
              <a:t>, </a:t>
            </a:r>
            <a:r>
              <a:rPr lang="en-US" sz="3600" dirty="0">
                <a:solidFill>
                  <a:srgbClr val="FF0000"/>
                </a:solidFill>
                <a:latin typeface="Times New Roman" panose="02020603050405020304" pitchFamily="18" charset="0"/>
                <a:cs typeface="Times New Roman" panose="02020603050405020304" pitchFamily="18" charset="0"/>
              </a:rPr>
              <a:t>Earth</a:t>
            </a:r>
            <a:r>
              <a:rPr lang="en-US" sz="3600" dirty="0">
                <a:latin typeface="Times New Roman" panose="02020603050405020304" pitchFamily="18" charset="0"/>
                <a:cs typeface="Times New Roman" panose="02020603050405020304" pitchFamily="18" charset="0"/>
              </a:rPr>
              <a:t>, Mars, </a:t>
            </a:r>
            <a:r>
              <a:rPr lang="en-US" sz="3600" dirty="0">
                <a:solidFill>
                  <a:srgbClr val="00B050"/>
                </a:solidFill>
                <a:latin typeface="Times New Roman" panose="02020603050405020304" pitchFamily="18" charset="0"/>
                <a:cs typeface="Times New Roman" panose="02020603050405020304" pitchFamily="18" charset="0"/>
              </a:rPr>
              <a:t>Jupiter</a:t>
            </a:r>
            <a:r>
              <a:rPr lang="en-US" sz="3600" dirty="0">
                <a:latin typeface="Times New Roman" panose="02020603050405020304" pitchFamily="18" charset="0"/>
                <a:cs typeface="Times New Roman" panose="02020603050405020304" pitchFamily="18" charset="0"/>
              </a:rPr>
              <a:t>, </a:t>
            </a:r>
            <a:r>
              <a:rPr lang="en-US" sz="3600" dirty="0">
                <a:solidFill>
                  <a:srgbClr val="00B050"/>
                </a:solidFill>
                <a:latin typeface="Times New Roman" panose="02020603050405020304" pitchFamily="18" charset="0"/>
                <a:cs typeface="Times New Roman" panose="02020603050405020304" pitchFamily="18" charset="0"/>
              </a:rPr>
              <a:t>Saturn</a:t>
            </a:r>
            <a:r>
              <a:rPr lang="en-US" sz="3600" dirty="0">
                <a:latin typeface="Times New Roman" panose="02020603050405020304" pitchFamily="18" charset="0"/>
                <a:cs typeface="Times New Roman" panose="02020603050405020304" pitchFamily="18" charset="0"/>
              </a:rPr>
              <a:t>, Uranus, Neptune and </a:t>
            </a:r>
            <a:r>
              <a:rPr lang="en-US" sz="3600" dirty="0">
                <a:solidFill>
                  <a:srgbClr val="00B050"/>
                </a:solidFill>
                <a:latin typeface="Times New Roman" panose="02020603050405020304" pitchFamily="18" charset="0"/>
                <a:cs typeface="Times New Roman" panose="02020603050405020304" pitchFamily="18" charset="0"/>
              </a:rPr>
              <a:t>Pluto;</a:t>
            </a:r>
            <a:r>
              <a:rPr lang="en-US" sz="3600" dirty="0">
                <a:latin typeface="Times New Roman" panose="02020603050405020304" pitchFamily="18" charset="0"/>
                <a:cs typeface="Times New Roman" panose="02020603050405020304" pitchFamily="18" charset="0"/>
              </a:rPr>
              <a:t> the </a:t>
            </a:r>
            <a:r>
              <a:rPr lang="en-US" sz="3600" dirty="0">
                <a:solidFill>
                  <a:srgbClr val="00B050"/>
                </a:solidFill>
                <a:latin typeface="Times New Roman" panose="02020603050405020304" pitchFamily="18" charset="0"/>
                <a:cs typeface="Times New Roman" panose="02020603050405020304" pitchFamily="18" charset="0"/>
              </a:rPr>
              <a:t>dwarf</a:t>
            </a:r>
            <a:r>
              <a:rPr lang="en-US" sz="3600" dirty="0">
                <a:latin typeface="Times New Roman" panose="02020603050405020304" pitchFamily="18" charset="0"/>
                <a:cs typeface="Times New Roman" panose="02020603050405020304" pitchFamily="18" charset="0"/>
              </a:rPr>
              <a:t> planet. The </a:t>
            </a:r>
            <a:r>
              <a:rPr lang="en-US" sz="3600" dirty="0">
                <a:solidFill>
                  <a:srgbClr val="00B050"/>
                </a:solidFill>
                <a:latin typeface="Times New Roman" panose="02020603050405020304" pitchFamily="18" charset="0"/>
                <a:cs typeface="Times New Roman" panose="02020603050405020304" pitchFamily="18" charset="0"/>
              </a:rPr>
              <a:t>Sun</a:t>
            </a:r>
            <a:r>
              <a:rPr lang="en-US" sz="3600" dirty="0">
                <a:latin typeface="Times New Roman" panose="02020603050405020304" pitchFamily="18" charset="0"/>
                <a:cs typeface="Times New Roman" panose="02020603050405020304" pitchFamily="18" charset="0"/>
              </a:rPr>
              <a:t> is at the </a:t>
            </a:r>
            <a:r>
              <a:rPr lang="en-US" sz="3600" dirty="0">
                <a:solidFill>
                  <a:srgbClr val="0070C0"/>
                </a:solidFill>
                <a:latin typeface="Times New Roman" panose="02020603050405020304" pitchFamily="18" charset="0"/>
                <a:cs typeface="Times New Roman" panose="02020603050405020304" pitchFamily="18" charset="0"/>
              </a:rPr>
              <a:t>center</a:t>
            </a:r>
            <a:r>
              <a:rPr lang="en-US" sz="3600" dirty="0">
                <a:latin typeface="Times New Roman" panose="02020603050405020304" pitchFamily="18" charset="0"/>
                <a:cs typeface="Times New Roman" panose="02020603050405020304" pitchFamily="18" charset="0"/>
              </a:rPr>
              <a:t> of the </a:t>
            </a:r>
            <a:r>
              <a:rPr lang="en-US" sz="3600" dirty="0">
                <a:solidFill>
                  <a:srgbClr val="00B050"/>
                </a:solidFill>
                <a:latin typeface="Times New Roman" panose="02020603050405020304" pitchFamily="18" charset="0"/>
                <a:cs typeface="Times New Roman" panose="02020603050405020304" pitchFamily="18" charset="0"/>
              </a:rPr>
              <a:t>Solar System</a:t>
            </a:r>
            <a:r>
              <a:rPr lang="en-US" sz="3600" dirty="0">
                <a:latin typeface="Times New Roman" panose="02020603050405020304" pitchFamily="18" charset="0"/>
                <a:cs typeface="Times New Roman" panose="02020603050405020304" pitchFamily="18" charset="0"/>
              </a:rPr>
              <a:t> and the </a:t>
            </a:r>
            <a:r>
              <a:rPr lang="en-US" sz="3600" dirty="0">
                <a:solidFill>
                  <a:srgbClr val="00B050"/>
                </a:solidFill>
                <a:latin typeface="Times New Roman" panose="02020603050405020304" pitchFamily="18" charset="0"/>
                <a:cs typeface="Times New Roman" panose="02020603050405020304" pitchFamily="18" charset="0"/>
              </a:rPr>
              <a:t>planets</a:t>
            </a:r>
            <a:r>
              <a:rPr lang="en-US" sz="3600" dirty="0">
                <a:latin typeface="Times New Roman" panose="02020603050405020304" pitchFamily="18" charset="0"/>
                <a:cs typeface="Times New Roman" panose="02020603050405020304" pitchFamily="18" charset="0"/>
              </a:rPr>
              <a:t>, </a:t>
            </a:r>
            <a:r>
              <a:rPr lang="en-US" sz="3600" dirty="0">
                <a:solidFill>
                  <a:srgbClr val="0070C0"/>
                </a:solidFill>
                <a:latin typeface="Times New Roman" panose="02020603050405020304" pitchFamily="18" charset="0"/>
                <a:cs typeface="Times New Roman" panose="02020603050405020304" pitchFamily="18" charset="0"/>
              </a:rPr>
              <a:t>asteroids</a:t>
            </a:r>
            <a:r>
              <a:rPr lang="en-US" sz="3600" dirty="0">
                <a:latin typeface="Times New Roman" panose="02020603050405020304" pitchFamily="18" charset="0"/>
                <a:cs typeface="Times New Roman" panose="02020603050405020304" pitchFamily="18" charset="0"/>
              </a:rPr>
              <a:t>, </a:t>
            </a:r>
            <a:r>
              <a:rPr lang="en-US" sz="3600" dirty="0">
                <a:solidFill>
                  <a:srgbClr val="00B050"/>
                </a:solidFill>
                <a:latin typeface="Times New Roman" panose="02020603050405020304" pitchFamily="18" charset="0"/>
                <a:cs typeface="Times New Roman" panose="02020603050405020304" pitchFamily="18" charset="0"/>
              </a:rPr>
              <a:t>comets</a:t>
            </a:r>
            <a:r>
              <a:rPr lang="en-US" sz="3600" dirty="0">
                <a:latin typeface="Times New Roman" panose="02020603050405020304" pitchFamily="18" charset="0"/>
                <a:cs typeface="Times New Roman" panose="02020603050405020304" pitchFamily="18" charset="0"/>
              </a:rPr>
              <a:t> and </a:t>
            </a:r>
            <a:r>
              <a:rPr lang="en-US" sz="3600" dirty="0">
                <a:solidFill>
                  <a:srgbClr val="0070C0"/>
                </a:solidFill>
                <a:latin typeface="Times New Roman" panose="02020603050405020304" pitchFamily="18" charset="0"/>
                <a:cs typeface="Times New Roman" panose="02020603050405020304" pitchFamily="18" charset="0"/>
              </a:rPr>
              <a:t>meteoroids</a:t>
            </a:r>
            <a:r>
              <a:rPr lang="en-US" sz="3600" dirty="0">
                <a:latin typeface="Times New Roman" panose="02020603050405020304" pitchFamily="18" charset="0"/>
                <a:cs typeface="Times New Roman" panose="02020603050405020304" pitchFamily="18" charset="0"/>
              </a:rPr>
              <a:t> revolve around it.</a:t>
            </a:r>
          </a:p>
          <a:p>
            <a:endParaRPr lang="en-US" sz="3200" dirty="0"/>
          </a:p>
        </p:txBody>
      </p:sp>
    </p:spTree>
    <p:extLst>
      <p:ext uri="{BB962C8B-B14F-4D97-AF65-F5344CB8AC3E}">
        <p14:creationId xmlns:p14="http://schemas.microsoft.com/office/powerpoint/2010/main" val="1972306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Example (Clustering + PCA)</a:t>
            </a:r>
            <a:br>
              <a:rPr lang="en-US" dirty="0"/>
            </a:br>
            <a:r>
              <a:rPr lang="en-US" dirty="0"/>
              <a:t>Score : </a:t>
            </a:r>
            <a:r>
              <a:rPr lang="en-US" dirty="0">
                <a:solidFill>
                  <a:srgbClr val="00B050"/>
                </a:solidFill>
              </a:rPr>
              <a:t>15 </a:t>
            </a:r>
            <a:r>
              <a:rPr lang="en-US" dirty="0"/>
              <a:t>– </a:t>
            </a:r>
            <a:r>
              <a:rPr lang="en-US" dirty="0">
                <a:solidFill>
                  <a:srgbClr val="FF0000"/>
                </a:solidFill>
              </a:rPr>
              <a:t>2</a:t>
            </a:r>
            <a:r>
              <a:rPr lang="en-US" dirty="0"/>
              <a:t> + (0.5</a:t>
            </a:r>
            <a:r>
              <a:rPr lang="en-US" dirty="0">
                <a:solidFill>
                  <a:srgbClr val="00B0F0"/>
                </a:solidFill>
              </a:rPr>
              <a:t> * 4</a:t>
            </a:r>
            <a:r>
              <a:rPr lang="en-US" dirty="0"/>
              <a:t>) – (0.25 * </a:t>
            </a:r>
            <a:r>
              <a:rPr lang="en-US" dirty="0">
                <a:solidFill>
                  <a:srgbClr val="0070C0"/>
                </a:solidFill>
              </a:rPr>
              <a:t>3</a:t>
            </a:r>
            <a:r>
              <a:rPr lang="en-US" dirty="0"/>
              <a:t>) / 22</a:t>
            </a:r>
            <a:br>
              <a:rPr lang="en-US" dirty="0"/>
            </a:br>
            <a:r>
              <a:rPr lang="en-US" dirty="0"/>
              <a:t>= 14.25/ 22 = 0.6477</a:t>
            </a:r>
          </a:p>
        </p:txBody>
      </p:sp>
      <p:sp>
        <p:nvSpPr>
          <p:cNvPr id="3" name="Content Placeholder 2"/>
          <p:cNvSpPr>
            <a:spLocks noGrp="1"/>
          </p:cNvSpPr>
          <p:nvPr>
            <p:ph idx="1"/>
          </p:nvPr>
        </p:nvSpPr>
        <p:spPr/>
        <p:txBody>
          <a:bodyPr>
            <a:normAutofit lnSpcReduction="10000"/>
          </a:bodyPr>
          <a:lstStyle/>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The </a:t>
            </a:r>
            <a:r>
              <a:rPr lang="en-US" sz="3200" dirty="0">
                <a:solidFill>
                  <a:srgbClr val="00B050"/>
                </a:solidFill>
                <a:latin typeface="Times New Roman" panose="02020603050405020304" pitchFamily="18" charset="0"/>
                <a:cs typeface="Times New Roman" panose="02020603050405020304" pitchFamily="18" charset="0"/>
              </a:rPr>
              <a:t>sun</a:t>
            </a:r>
            <a:r>
              <a:rPr lang="en-US" sz="3200" dirty="0">
                <a:latin typeface="Times New Roman" panose="02020603050405020304" pitchFamily="18" charset="0"/>
                <a:cs typeface="Times New Roman" panose="02020603050405020304" pitchFamily="18" charset="0"/>
              </a:rPr>
              <a:t> is a huge </a:t>
            </a:r>
            <a:r>
              <a:rPr lang="en-US" sz="3200" dirty="0">
                <a:solidFill>
                  <a:srgbClr val="00B0F0"/>
                </a:solidFill>
                <a:latin typeface="Times New Roman" panose="02020603050405020304" pitchFamily="18" charset="0"/>
                <a:cs typeface="Times New Roman" panose="02020603050405020304" pitchFamily="18" charset="0"/>
              </a:rPr>
              <a:t>ball</a:t>
            </a:r>
            <a:r>
              <a:rPr lang="en-US" sz="3200" dirty="0">
                <a:latin typeface="Times New Roman" panose="02020603050405020304" pitchFamily="18" charset="0"/>
                <a:cs typeface="Times New Roman" panose="02020603050405020304" pitchFamily="18" charset="0"/>
              </a:rPr>
              <a:t> of gases. It has a diameter of </a:t>
            </a:r>
            <a:r>
              <a:rPr lang="en-US" sz="3200" dirty="0">
                <a:solidFill>
                  <a:srgbClr val="00B050"/>
                </a:solidFill>
                <a:latin typeface="Times New Roman" panose="02020603050405020304" pitchFamily="18" charset="0"/>
                <a:cs typeface="Times New Roman" panose="02020603050405020304" pitchFamily="18" charset="0"/>
              </a:rPr>
              <a:t>1,392,000</a:t>
            </a:r>
            <a:r>
              <a:rPr lang="en-US" sz="3200" dirty="0">
                <a:latin typeface="Times New Roman" panose="02020603050405020304" pitchFamily="18" charset="0"/>
                <a:cs typeface="Times New Roman" panose="02020603050405020304" pitchFamily="18" charset="0"/>
              </a:rPr>
              <a:t> </a:t>
            </a:r>
            <a:r>
              <a:rPr lang="en-US" sz="3200" dirty="0">
                <a:solidFill>
                  <a:srgbClr val="00B050"/>
                </a:solidFill>
                <a:latin typeface="Times New Roman" panose="02020603050405020304" pitchFamily="18" charset="0"/>
                <a:cs typeface="Times New Roman" panose="02020603050405020304" pitchFamily="18" charset="0"/>
              </a:rPr>
              <a:t>km</a:t>
            </a:r>
            <a:r>
              <a:rPr lang="en-US" sz="3200" dirty="0">
                <a:latin typeface="Times New Roman" panose="02020603050405020304" pitchFamily="18" charset="0"/>
                <a:cs typeface="Times New Roman" panose="02020603050405020304" pitchFamily="18" charset="0"/>
              </a:rPr>
              <a:t>. It is so huge that it can </a:t>
            </a:r>
            <a:r>
              <a:rPr lang="en-US" sz="3200" dirty="0">
                <a:solidFill>
                  <a:srgbClr val="0070C0"/>
                </a:solidFill>
                <a:latin typeface="Times New Roman" panose="02020603050405020304" pitchFamily="18" charset="0"/>
                <a:cs typeface="Times New Roman" panose="02020603050405020304" pitchFamily="18" charset="0"/>
              </a:rPr>
              <a:t>hold</a:t>
            </a:r>
            <a:r>
              <a:rPr lang="en-US" sz="3200" dirty="0">
                <a:latin typeface="Times New Roman" panose="02020603050405020304" pitchFamily="18" charset="0"/>
                <a:cs typeface="Times New Roman" panose="02020603050405020304" pitchFamily="18" charset="0"/>
              </a:rPr>
              <a:t> </a:t>
            </a:r>
            <a:r>
              <a:rPr lang="en-US" sz="3200" dirty="0">
                <a:solidFill>
                  <a:srgbClr val="00B050"/>
                </a:solidFill>
                <a:latin typeface="Times New Roman" panose="02020603050405020304" pitchFamily="18" charset="0"/>
                <a:cs typeface="Times New Roman" panose="02020603050405020304" pitchFamily="18" charset="0"/>
              </a:rPr>
              <a:t>millions</a:t>
            </a:r>
            <a:r>
              <a:rPr lang="en-US" sz="3200" dirty="0">
                <a:latin typeface="Times New Roman" panose="02020603050405020304" pitchFamily="18" charset="0"/>
                <a:cs typeface="Times New Roman" panose="02020603050405020304" pitchFamily="18" charset="0"/>
              </a:rPr>
              <a:t> of </a:t>
            </a:r>
            <a:r>
              <a:rPr lang="en-US" sz="3200" dirty="0">
                <a:solidFill>
                  <a:srgbClr val="00B050"/>
                </a:solidFill>
                <a:latin typeface="Times New Roman" panose="02020603050405020304" pitchFamily="18" charset="0"/>
                <a:cs typeface="Times New Roman" panose="02020603050405020304" pitchFamily="18" charset="0"/>
              </a:rPr>
              <a:t>planets</a:t>
            </a:r>
            <a:r>
              <a:rPr lang="en-US" sz="3200" dirty="0">
                <a:latin typeface="Times New Roman" panose="02020603050405020304" pitchFamily="18" charset="0"/>
                <a:cs typeface="Times New Roman" panose="02020603050405020304" pitchFamily="18" charset="0"/>
              </a:rPr>
              <a:t> </a:t>
            </a:r>
            <a:r>
              <a:rPr lang="en-US" sz="3200" dirty="0">
                <a:solidFill>
                  <a:srgbClr val="00B0F0"/>
                </a:solidFill>
                <a:latin typeface="Times New Roman" panose="02020603050405020304" pitchFamily="18" charset="0"/>
                <a:cs typeface="Times New Roman" panose="02020603050405020304" pitchFamily="18" charset="0"/>
              </a:rPr>
              <a:t>inside</a:t>
            </a:r>
            <a:r>
              <a:rPr lang="en-US" sz="3200" dirty="0">
                <a:latin typeface="Times New Roman" panose="02020603050405020304" pitchFamily="18" charset="0"/>
                <a:cs typeface="Times New Roman" panose="02020603050405020304" pitchFamily="18" charset="0"/>
              </a:rPr>
              <a:t> it. The Sun is mainly </a:t>
            </a:r>
            <a:r>
              <a:rPr lang="en-US" sz="3200" dirty="0">
                <a:solidFill>
                  <a:srgbClr val="0070C0"/>
                </a:solidFill>
                <a:latin typeface="Times New Roman" panose="02020603050405020304" pitchFamily="18" charset="0"/>
                <a:cs typeface="Times New Roman" panose="02020603050405020304" pitchFamily="18" charset="0"/>
              </a:rPr>
              <a:t>made</a:t>
            </a:r>
            <a:r>
              <a:rPr lang="en-US" sz="3200" dirty="0">
                <a:latin typeface="Times New Roman" panose="02020603050405020304" pitchFamily="18" charset="0"/>
                <a:cs typeface="Times New Roman" panose="02020603050405020304" pitchFamily="18" charset="0"/>
              </a:rPr>
              <a:t> up of </a:t>
            </a:r>
            <a:r>
              <a:rPr lang="en-US" sz="3200" dirty="0">
                <a:solidFill>
                  <a:srgbClr val="FF0000"/>
                </a:solidFill>
                <a:latin typeface="Times New Roman" panose="02020603050405020304" pitchFamily="18" charset="0"/>
                <a:cs typeface="Times New Roman" panose="02020603050405020304" pitchFamily="18" charset="0"/>
              </a:rPr>
              <a:t>hydrogen</a:t>
            </a:r>
            <a:r>
              <a:rPr lang="en-US" sz="3200" dirty="0">
                <a:latin typeface="Times New Roman" panose="02020603050405020304" pitchFamily="18" charset="0"/>
                <a:cs typeface="Times New Roman" panose="02020603050405020304" pitchFamily="18" charset="0"/>
              </a:rPr>
              <a:t> and </a:t>
            </a:r>
            <a:r>
              <a:rPr lang="en-US" sz="3200" dirty="0">
                <a:solidFill>
                  <a:srgbClr val="00B050"/>
                </a:solidFill>
                <a:latin typeface="Times New Roman" panose="02020603050405020304" pitchFamily="18" charset="0"/>
                <a:cs typeface="Times New Roman" panose="02020603050405020304" pitchFamily="18" charset="0"/>
              </a:rPr>
              <a:t>helium</a:t>
            </a:r>
            <a:r>
              <a:rPr lang="en-US" sz="3200" dirty="0">
                <a:latin typeface="Times New Roman" panose="02020603050405020304" pitchFamily="18" charset="0"/>
                <a:cs typeface="Times New Roman" panose="02020603050405020304" pitchFamily="18" charset="0"/>
              </a:rPr>
              <a:t> </a:t>
            </a:r>
            <a:r>
              <a:rPr lang="en-US" sz="3200" dirty="0">
                <a:solidFill>
                  <a:srgbClr val="00B050"/>
                </a:solidFill>
                <a:latin typeface="Times New Roman" panose="02020603050405020304" pitchFamily="18" charset="0"/>
                <a:cs typeface="Times New Roman" panose="02020603050405020304" pitchFamily="18" charset="0"/>
              </a:rPr>
              <a:t>gas</a:t>
            </a:r>
            <a:r>
              <a:rPr lang="en-US" sz="3200" dirty="0">
                <a:latin typeface="Times New Roman" panose="02020603050405020304" pitchFamily="18" charset="0"/>
                <a:cs typeface="Times New Roman" panose="02020603050405020304" pitchFamily="18" charset="0"/>
              </a:rPr>
              <a:t>. The </a:t>
            </a:r>
            <a:r>
              <a:rPr lang="en-US" sz="3200" dirty="0">
                <a:solidFill>
                  <a:srgbClr val="00B050"/>
                </a:solidFill>
                <a:latin typeface="Times New Roman" panose="02020603050405020304" pitchFamily="18" charset="0"/>
                <a:cs typeface="Times New Roman" panose="02020603050405020304" pitchFamily="18" charset="0"/>
              </a:rPr>
              <a:t>surface</a:t>
            </a:r>
            <a:r>
              <a:rPr lang="en-US" sz="3200" dirty="0">
                <a:latin typeface="Times New Roman" panose="02020603050405020304" pitchFamily="18" charset="0"/>
                <a:cs typeface="Times New Roman" panose="02020603050405020304" pitchFamily="18" charset="0"/>
              </a:rPr>
              <a:t> of the Sun is known as the </a:t>
            </a:r>
            <a:r>
              <a:rPr lang="en-US" sz="3200" dirty="0">
                <a:solidFill>
                  <a:srgbClr val="00B050"/>
                </a:solidFill>
                <a:latin typeface="Times New Roman" panose="02020603050405020304" pitchFamily="18" charset="0"/>
                <a:cs typeface="Times New Roman" panose="02020603050405020304" pitchFamily="18" charset="0"/>
              </a:rPr>
              <a:t>photosphere</a:t>
            </a:r>
            <a:r>
              <a:rPr lang="en-US" sz="3200" dirty="0">
                <a:latin typeface="Times New Roman" panose="02020603050405020304" pitchFamily="18" charset="0"/>
                <a:cs typeface="Times New Roman" panose="02020603050405020304" pitchFamily="18" charset="0"/>
              </a:rPr>
              <a:t>. The </a:t>
            </a:r>
            <a:r>
              <a:rPr lang="en-US" sz="3200" dirty="0">
                <a:solidFill>
                  <a:srgbClr val="00B050"/>
                </a:solidFill>
                <a:latin typeface="Times New Roman" panose="02020603050405020304" pitchFamily="18" charset="0"/>
                <a:cs typeface="Times New Roman" panose="02020603050405020304" pitchFamily="18" charset="0"/>
              </a:rPr>
              <a:t>photosphere</a:t>
            </a:r>
            <a:r>
              <a:rPr lang="en-US" sz="3200" dirty="0">
                <a:latin typeface="Times New Roman" panose="02020603050405020304" pitchFamily="18" charset="0"/>
                <a:cs typeface="Times New Roman" panose="02020603050405020304" pitchFamily="18" charset="0"/>
              </a:rPr>
              <a:t> is surrounded by a </a:t>
            </a:r>
            <a:r>
              <a:rPr lang="en-US" sz="3200" dirty="0">
                <a:solidFill>
                  <a:srgbClr val="00B050"/>
                </a:solidFill>
                <a:latin typeface="Times New Roman" panose="02020603050405020304" pitchFamily="18" charset="0"/>
                <a:cs typeface="Times New Roman" panose="02020603050405020304" pitchFamily="18" charset="0"/>
              </a:rPr>
              <a:t>thin</a:t>
            </a:r>
            <a:r>
              <a:rPr lang="en-US" sz="3200" dirty="0">
                <a:latin typeface="Times New Roman" panose="02020603050405020304" pitchFamily="18" charset="0"/>
                <a:cs typeface="Times New Roman" panose="02020603050405020304" pitchFamily="18" charset="0"/>
              </a:rPr>
              <a:t> </a:t>
            </a:r>
            <a:r>
              <a:rPr lang="en-US" sz="3200" dirty="0">
                <a:solidFill>
                  <a:srgbClr val="00B050"/>
                </a:solidFill>
                <a:latin typeface="Times New Roman" panose="02020603050405020304" pitchFamily="18" charset="0"/>
                <a:cs typeface="Times New Roman" panose="02020603050405020304" pitchFamily="18" charset="0"/>
              </a:rPr>
              <a:t>layer</a:t>
            </a:r>
            <a:r>
              <a:rPr lang="en-US" sz="3200" dirty="0">
                <a:latin typeface="Times New Roman" panose="02020603050405020304" pitchFamily="18" charset="0"/>
                <a:cs typeface="Times New Roman" panose="02020603050405020304" pitchFamily="18" charset="0"/>
              </a:rPr>
              <a:t> of </a:t>
            </a:r>
            <a:r>
              <a:rPr lang="en-US" sz="3200" dirty="0">
                <a:solidFill>
                  <a:srgbClr val="00B050"/>
                </a:solidFill>
                <a:latin typeface="Times New Roman" panose="02020603050405020304" pitchFamily="18" charset="0"/>
                <a:cs typeface="Times New Roman" panose="02020603050405020304" pitchFamily="18" charset="0"/>
              </a:rPr>
              <a:t>gas</a:t>
            </a:r>
            <a:r>
              <a:rPr lang="en-US" sz="3200" dirty="0">
                <a:latin typeface="Times New Roman" panose="02020603050405020304" pitchFamily="18" charset="0"/>
                <a:cs typeface="Times New Roman" panose="02020603050405020304" pitchFamily="18" charset="0"/>
              </a:rPr>
              <a:t> known as the </a:t>
            </a:r>
            <a:r>
              <a:rPr lang="en-US" sz="3200" dirty="0">
                <a:solidFill>
                  <a:srgbClr val="FF0000"/>
                </a:solidFill>
                <a:latin typeface="Times New Roman" panose="02020603050405020304" pitchFamily="18" charset="0"/>
                <a:cs typeface="Times New Roman" panose="02020603050405020304" pitchFamily="18" charset="0"/>
              </a:rPr>
              <a:t>chromospheres</a:t>
            </a:r>
            <a:r>
              <a:rPr lang="en-US" sz="3200" dirty="0">
                <a:latin typeface="Times New Roman" panose="02020603050405020304" pitchFamily="18" charset="0"/>
                <a:cs typeface="Times New Roman" panose="02020603050405020304" pitchFamily="18" charset="0"/>
              </a:rPr>
              <a:t>. Without the Sun, there would be no </a:t>
            </a:r>
            <a:r>
              <a:rPr lang="en-US" sz="3200" dirty="0">
                <a:solidFill>
                  <a:srgbClr val="00B050"/>
                </a:solidFill>
                <a:latin typeface="Times New Roman" panose="02020603050405020304" pitchFamily="18" charset="0"/>
                <a:cs typeface="Times New Roman" panose="02020603050405020304" pitchFamily="18" charset="0"/>
              </a:rPr>
              <a:t>life</a:t>
            </a:r>
            <a:r>
              <a:rPr lang="en-US" sz="3200" dirty="0">
                <a:latin typeface="Times New Roman" panose="02020603050405020304" pitchFamily="18" charset="0"/>
                <a:cs typeface="Times New Roman" panose="02020603050405020304" pitchFamily="18" charset="0"/>
              </a:rPr>
              <a:t> on </a:t>
            </a:r>
            <a:r>
              <a:rPr lang="en-US" sz="3200" dirty="0">
                <a:solidFill>
                  <a:srgbClr val="00B050"/>
                </a:solidFill>
                <a:latin typeface="Times New Roman" panose="02020603050405020304" pitchFamily="18" charset="0"/>
                <a:cs typeface="Times New Roman" panose="02020603050405020304" pitchFamily="18" charset="0"/>
              </a:rPr>
              <a:t>Earth</a:t>
            </a:r>
            <a:r>
              <a:rPr lang="en-US" sz="3200" dirty="0">
                <a:latin typeface="Times New Roman" panose="02020603050405020304" pitchFamily="18" charset="0"/>
                <a:cs typeface="Times New Roman" panose="02020603050405020304" pitchFamily="18" charset="0"/>
              </a:rPr>
              <a:t>. There would be no </a:t>
            </a:r>
            <a:r>
              <a:rPr lang="en-US" sz="3200" dirty="0">
                <a:solidFill>
                  <a:srgbClr val="00B050"/>
                </a:solidFill>
                <a:latin typeface="Times New Roman" panose="02020603050405020304" pitchFamily="18" charset="0"/>
                <a:cs typeface="Times New Roman" panose="02020603050405020304" pitchFamily="18" charset="0"/>
              </a:rPr>
              <a:t>plants</a:t>
            </a:r>
            <a:r>
              <a:rPr lang="en-US" sz="3200" dirty="0">
                <a:latin typeface="Times New Roman" panose="02020603050405020304" pitchFamily="18" charset="0"/>
                <a:cs typeface="Times New Roman" panose="02020603050405020304" pitchFamily="18" charset="0"/>
              </a:rPr>
              <a:t>, no </a:t>
            </a:r>
            <a:r>
              <a:rPr lang="en-US" sz="3200" dirty="0">
                <a:solidFill>
                  <a:srgbClr val="0070C0"/>
                </a:solidFill>
                <a:latin typeface="Times New Roman" panose="02020603050405020304" pitchFamily="18" charset="0"/>
                <a:cs typeface="Times New Roman" panose="02020603050405020304" pitchFamily="18" charset="0"/>
              </a:rPr>
              <a:t>animals</a:t>
            </a:r>
            <a:r>
              <a:rPr lang="en-US" sz="3200" dirty="0">
                <a:latin typeface="Times New Roman" panose="02020603050405020304" pitchFamily="18" charset="0"/>
                <a:cs typeface="Times New Roman" panose="02020603050405020304" pitchFamily="18" charset="0"/>
              </a:rPr>
              <a:t> and no </a:t>
            </a:r>
            <a:r>
              <a:rPr lang="en-US" sz="3200" dirty="0">
                <a:solidFill>
                  <a:srgbClr val="00B050"/>
                </a:solidFill>
                <a:latin typeface="Times New Roman" panose="02020603050405020304" pitchFamily="18" charset="0"/>
                <a:cs typeface="Times New Roman" panose="02020603050405020304" pitchFamily="18" charset="0"/>
              </a:rPr>
              <a:t>human</a:t>
            </a:r>
            <a:r>
              <a:rPr lang="en-US" sz="3200" dirty="0">
                <a:latin typeface="Times New Roman" panose="02020603050405020304" pitchFamily="18" charset="0"/>
                <a:cs typeface="Times New Roman" panose="02020603050405020304" pitchFamily="18" charset="0"/>
              </a:rPr>
              <a:t> beings. As, all the </a:t>
            </a:r>
            <a:r>
              <a:rPr lang="en-US" sz="3200" dirty="0">
                <a:solidFill>
                  <a:srgbClr val="00B0F0"/>
                </a:solidFill>
                <a:latin typeface="Times New Roman" panose="02020603050405020304" pitchFamily="18" charset="0"/>
                <a:cs typeface="Times New Roman" panose="02020603050405020304" pitchFamily="18" charset="0"/>
              </a:rPr>
              <a:t>living things </a:t>
            </a:r>
            <a:r>
              <a:rPr lang="en-US" sz="3200" dirty="0">
                <a:latin typeface="Times New Roman" panose="02020603050405020304" pitchFamily="18" charset="0"/>
                <a:cs typeface="Times New Roman" panose="02020603050405020304" pitchFamily="18" charset="0"/>
              </a:rPr>
              <a:t>on Earth get their energy from the </a:t>
            </a:r>
            <a:r>
              <a:rPr lang="en-US" sz="3200" dirty="0">
                <a:solidFill>
                  <a:srgbClr val="00B050"/>
                </a:solidFill>
                <a:latin typeface="Times New Roman" panose="02020603050405020304" pitchFamily="18" charset="0"/>
                <a:cs typeface="Times New Roman" panose="02020603050405020304" pitchFamily="18" charset="0"/>
              </a:rPr>
              <a:t>Sun</a:t>
            </a:r>
            <a:r>
              <a:rPr lang="en-US" sz="3200" dirty="0">
                <a:latin typeface="Times New Roman" panose="02020603050405020304" pitchFamily="18" charset="0"/>
                <a:cs typeface="Times New Roman" panose="02020603050405020304" pitchFamily="18" charset="0"/>
              </a:rPr>
              <a:t> for their </a:t>
            </a:r>
            <a:r>
              <a:rPr lang="en-US" sz="3200" dirty="0">
                <a:solidFill>
                  <a:srgbClr val="00B050"/>
                </a:solidFill>
                <a:latin typeface="Times New Roman" panose="02020603050405020304" pitchFamily="18" charset="0"/>
                <a:cs typeface="Times New Roman" panose="02020603050405020304" pitchFamily="18" charset="0"/>
              </a:rPr>
              <a:t>survival</a:t>
            </a:r>
            <a:r>
              <a:rPr lang="en-US" sz="3200" dirty="0">
                <a:latin typeface="Times New Roman" panose="02020603050405020304" pitchFamily="18" charset="0"/>
                <a:cs typeface="Times New Roman" panose="02020603050405020304" pitchFamily="18" charset="0"/>
              </a:rPr>
              <a:t>.</a:t>
            </a:r>
          </a:p>
          <a:p>
            <a:endParaRPr lang="en-US" sz="3200" dirty="0"/>
          </a:p>
        </p:txBody>
      </p:sp>
    </p:spTree>
    <p:extLst>
      <p:ext uri="{BB962C8B-B14F-4D97-AF65-F5344CB8AC3E}">
        <p14:creationId xmlns:p14="http://schemas.microsoft.com/office/powerpoint/2010/main" val="2512053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Clusters</a:t>
            </a:r>
          </a:p>
        </p:txBody>
      </p:sp>
      <p:pic>
        <p:nvPicPr>
          <p:cNvPr id="4" name="Content Placeholder 3"/>
          <p:cNvPicPr>
            <a:picLocks noGrp="1" noChangeAspect="1"/>
          </p:cNvPicPr>
          <p:nvPr>
            <p:ph idx="1"/>
          </p:nvPr>
        </p:nvPicPr>
        <p:blipFill>
          <a:blip r:embed="rId2"/>
          <a:stretch>
            <a:fillRect/>
          </a:stretch>
        </p:blipFill>
        <p:spPr>
          <a:xfrm>
            <a:off x="923925" y="1910556"/>
            <a:ext cx="4133850" cy="3952875"/>
          </a:xfrm>
          <a:prstGeom prst="rect">
            <a:avLst/>
          </a:prstGeom>
        </p:spPr>
      </p:pic>
      <p:pic>
        <p:nvPicPr>
          <p:cNvPr id="5" name="Picture 4"/>
          <p:cNvPicPr>
            <a:picLocks noChangeAspect="1"/>
          </p:cNvPicPr>
          <p:nvPr/>
        </p:nvPicPr>
        <p:blipFill>
          <a:blip r:embed="rId3"/>
          <a:stretch>
            <a:fillRect/>
          </a:stretch>
        </p:blipFill>
        <p:spPr>
          <a:xfrm>
            <a:off x="6096000" y="1910556"/>
            <a:ext cx="4076700" cy="3848100"/>
          </a:xfrm>
          <a:prstGeom prst="rect">
            <a:avLst/>
          </a:prstGeom>
        </p:spPr>
      </p:pic>
    </p:spTree>
    <p:extLst>
      <p:ext uri="{BB962C8B-B14F-4D97-AF65-F5344CB8AC3E}">
        <p14:creationId xmlns:p14="http://schemas.microsoft.com/office/powerpoint/2010/main" val="1301523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Primary</a:t>
            </a:r>
          </a:p>
          <a:p>
            <a:pPr lvl="1"/>
            <a:r>
              <a:rPr lang="en-US" dirty="0"/>
              <a:t>Manual clustering using cosine as the distance metric</a:t>
            </a:r>
          </a:p>
          <a:p>
            <a:pPr lvl="1"/>
            <a:r>
              <a:rPr lang="en-US" dirty="0"/>
              <a:t>Improving the score metric</a:t>
            </a:r>
          </a:p>
          <a:p>
            <a:pPr lvl="1"/>
            <a:r>
              <a:rPr lang="en-US" dirty="0"/>
              <a:t>Collecting more data</a:t>
            </a:r>
          </a:p>
          <a:p>
            <a:r>
              <a:rPr lang="en-US" dirty="0"/>
              <a:t>Secondary</a:t>
            </a:r>
          </a:p>
          <a:p>
            <a:pPr lvl="1"/>
            <a:r>
              <a:rPr lang="en-US" dirty="0"/>
              <a:t>Self – Organizing Maps</a:t>
            </a:r>
          </a:p>
          <a:p>
            <a:pPr lvl="1"/>
            <a:r>
              <a:rPr lang="en-US" dirty="0"/>
              <a:t>Autoencoders</a:t>
            </a:r>
          </a:p>
        </p:txBody>
      </p:sp>
    </p:spTree>
    <p:extLst>
      <p:ext uri="{BB962C8B-B14F-4D97-AF65-F5344CB8AC3E}">
        <p14:creationId xmlns:p14="http://schemas.microsoft.com/office/powerpoint/2010/main" val="2909684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a:t>
            </a:r>
          </a:p>
        </p:txBody>
      </p:sp>
      <p:sp>
        <p:nvSpPr>
          <p:cNvPr id="3" name="Content Placeholder 2"/>
          <p:cNvSpPr>
            <a:spLocks noGrp="1"/>
          </p:cNvSpPr>
          <p:nvPr>
            <p:ph idx="1"/>
          </p:nvPr>
        </p:nvSpPr>
        <p:spPr/>
        <p:txBody>
          <a:bodyPr/>
          <a:lstStyle/>
          <a:p>
            <a:r>
              <a:rPr lang="en-US" dirty="0"/>
              <a:t>Making sure that important words etch into the minds of school children. </a:t>
            </a:r>
          </a:p>
        </p:txBody>
      </p:sp>
    </p:spTree>
    <p:extLst>
      <p:ext uri="{BB962C8B-B14F-4D97-AF65-F5344CB8AC3E}">
        <p14:creationId xmlns:p14="http://schemas.microsoft.com/office/powerpoint/2010/main" val="1680061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Text (No Keywords)</a:t>
            </a:r>
          </a:p>
        </p:txBody>
      </p:sp>
      <p:sp>
        <p:nvSpPr>
          <p:cNvPr id="3" name="Content Placeholder 2"/>
          <p:cNvSpPr>
            <a:spLocks noGrp="1"/>
          </p:cNvSpPr>
          <p:nvPr>
            <p:ph idx="1"/>
          </p:nvPr>
        </p:nvSpPr>
        <p:spPr/>
        <p:txBody>
          <a:bodyPr/>
          <a:lstStyle/>
          <a:p>
            <a:pPr marL="0" indent="0">
              <a:buNone/>
            </a:pPr>
            <a:r>
              <a:rPr lang="en-US" sz="4000" dirty="0">
                <a:latin typeface="Times New Roman" panose="02020603050405020304" pitchFamily="18" charset="0"/>
                <a:cs typeface="Times New Roman" panose="02020603050405020304" pitchFamily="18" charset="0"/>
              </a:rPr>
              <a:t>Smoking is very injurious to health. It is harmful both to a smoker and his companion. It affects lungs and causes serious diseases. One of the chief causes of ailment is smoking. It pollutes the environment too. Government should take steps to fine the people smoking at public places.</a:t>
            </a:r>
          </a:p>
          <a:p>
            <a:endParaRPr lang="en-US" dirty="0"/>
          </a:p>
        </p:txBody>
      </p:sp>
    </p:spTree>
    <p:extLst>
      <p:ext uri="{BB962C8B-B14F-4D97-AF65-F5344CB8AC3E}">
        <p14:creationId xmlns:p14="http://schemas.microsoft.com/office/powerpoint/2010/main" val="1303555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Text (With Keywords)</a:t>
            </a:r>
          </a:p>
        </p:txBody>
      </p:sp>
      <p:sp>
        <p:nvSpPr>
          <p:cNvPr id="3" name="Content Placeholder 2"/>
          <p:cNvSpPr>
            <a:spLocks noGrp="1"/>
          </p:cNvSpPr>
          <p:nvPr>
            <p:ph idx="1"/>
          </p:nvPr>
        </p:nvSpPr>
        <p:spPr/>
        <p:txBody>
          <a:bodyPr/>
          <a:lstStyle/>
          <a:p>
            <a:pPr marL="0" indent="0">
              <a:buNone/>
            </a:pPr>
            <a:r>
              <a:rPr lang="en-US" sz="4000" dirty="0">
                <a:solidFill>
                  <a:srgbClr val="00B050"/>
                </a:solidFill>
                <a:latin typeface="Times New Roman" panose="02020603050405020304" pitchFamily="18" charset="0"/>
                <a:cs typeface="Times New Roman" panose="02020603050405020304" pitchFamily="18" charset="0"/>
              </a:rPr>
              <a:t>Smoking</a:t>
            </a:r>
            <a:r>
              <a:rPr lang="en-US" sz="4000" dirty="0">
                <a:latin typeface="Times New Roman" panose="02020603050405020304" pitchFamily="18" charset="0"/>
                <a:cs typeface="Times New Roman" panose="02020603050405020304" pitchFamily="18" charset="0"/>
              </a:rPr>
              <a:t> is very </a:t>
            </a:r>
            <a:r>
              <a:rPr lang="en-US" sz="4000" dirty="0">
                <a:solidFill>
                  <a:srgbClr val="00B050"/>
                </a:solidFill>
                <a:latin typeface="Times New Roman" panose="02020603050405020304" pitchFamily="18" charset="0"/>
                <a:cs typeface="Times New Roman" panose="02020603050405020304" pitchFamily="18" charset="0"/>
              </a:rPr>
              <a:t>injurious</a:t>
            </a:r>
            <a:r>
              <a:rPr lang="en-US" sz="4000" dirty="0">
                <a:latin typeface="Times New Roman" panose="02020603050405020304" pitchFamily="18" charset="0"/>
                <a:cs typeface="Times New Roman" panose="02020603050405020304" pitchFamily="18" charset="0"/>
              </a:rPr>
              <a:t> to </a:t>
            </a:r>
            <a:r>
              <a:rPr lang="en-US" sz="4000" dirty="0">
                <a:solidFill>
                  <a:srgbClr val="00B050"/>
                </a:solidFill>
                <a:latin typeface="Times New Roman" panose="02020603050405020304" pitchFamily="18" charset="0"/>
                <a:cs typeface="Times New Roman" panose="02020603050405020304" pitchFamily="18" charset="0"/>
              </a:rPr>
              <a:t>health</a:t>
            </a:r>
            <a:r>
              <a:rPr lang="en-US" sz="4000" dirty="0">
                <a:latin typeface="Times New Roman" panose="02020603050405020304" pitchFamily="18" charset="0"/>
                <a:cs typeface="Times New Roman" panose="02020603050405020304" pitchFamily="18" charset="0"/>
              </a:rPr>
              <a:t>. It is harmful both to a </a:t>
            </a:r>
            <a:r>
              <a:rPr lang="en-US" sz="4000" dirty="0">
                <a:solidFill>
                  <a:srgbClr val="00B050"/>
                </a:solidFill>
                <a:latin typeface="Times New Roman" panose="02020603050405020304" pitchFamily="18" charset="0"/>
                <a:cs typeface="Times New Roman" panose="02020603050405020304" pitchFamily="18" charset="0"/>
              </a:rPr>
              <a:t>smoker</a:t>
            </a:r>
            <a:r>
              <a:rPr lang="en-US" sz="4000" dirty="0">
                <a:latin typeface="Times New Roman" panose="02020603050405020304" pitchFamily="18" charset="0"/>
                <a:cs typeface="Times New Roman" panose="02020603050405020304" pitchFamily="18" charset="0"/>
              </a:rPr>
              <a:t> and his </a:t>
            </a:r>
            <a:r>
              <a:rPr lang="en-US" sz="4000" dirty="0">
                <a:solidFill>
                  <a:srgbClr val="00B050"/>
                </a:solidFill>
                <a:latin typeface="Times New Roman" panose="02020603050405020304" pitchFamily="18" charset="0"/>
                <a:cs typeface="Times New Roman" panose="02020603050405020304" pitchFamily="18" charset="0"/>
              </a:rPr>
              <a:t>companion</a:t>
            </a:r>
            <a:r>
              <a:rPr lang="en-US" sz="4000" dirty="0">
                <a:latin typeface="Times New Roman" panose="02020603050405020304" pitchFamily="18" charset="0"/>
                <a:cs typeface="Times New Roman" panose="02020603050405020304" pitchFamily="18" charset="0"/>
              </a:rPr>
              <a:t>. It affects </a:t>
            </a:r>
            <a:r>
              <a:rPr lang="en-US" sz="4000" dirty="0">
                <a:solidFill>
                  <a:srgbClr val="00B050"/>
                </a:solidFill>
                <a:latin typeface="Times New Roman" panose="02020603050405020304" pitchFamily="18" charset="0"/>
                <a:cs typeface="Times New Roman" panose="02020603050405020304" pitchFamily="18" charset="0"/>
              </a:rPr>
              <a:t>lungs</a:t>
            </a:r>
            <a:r>
              <a:rPr lang="en-US" sz="4000" dirty="0">
                <a:latin typeface="Times New Roman" panose="02020603050405020304" pitchFamily="18" charset="0"/>
                <a:cs typeface="Times New Roman" panose="02020603050405020304" pitchFamily="18" charset="0"/>
              </a:rPr>
              <a:t> and causes serious </a:t>
            </a:r>
            <a:r>
              <a:rPr lang="en-US" sz="4000" dirty="0">
                <a:solidFill>
                  <a:srgbClr val="00B050"/>
                </a:solidFill>
                <a:latin typeface="Times New Roman" panose="02020603050405020304" pitchFamily="18" charset="0"/>
                <a:cs typeface="Times New Roman" panose="02020603050405020304" pitchFamily="18" charset="0"/>
              </a:rPr>
              <a:t>diseases</a:t>
            </a:r>
            <a:r>
              <a:rPr lang="en-US" sz="4000" dirty="0">
                <a:latin typeface="Times New Roman" panose="02020603050405020304" pitchFamily="18" charset="0"/>
                <a:cs typeface="Times New Roman" panose="02020603050405020304" pitchFamily="18" charset="0"/>
              </a:rPr>
              <a:t>. One of the </a:t>
            </a:r>
            <a:r>
              <a:rPr lang="en-US" sz="4000" dirty="0">
                <a:solidFill>
                  <a:srgbClr val="00B050"/>
                </a:solidFill>
                <a:latin typeface="Times New Roman" panose="02020603050405020304" pitchFamily="18" charset="0"/>
                <a:cs typeface="Times New Roman" panose="02020603050405020304" pitchFamily="18" charset="0"/>
              </a:rPr>
              <a:t>chief</a:t>
            </a:r>
            <a:r>
              <a:rPr lang="en-US" sz="4000" dirty="0">
                <a:latin typeface="Times New Roman" panose="02020603050405020304" pitchFamily="18" charset="0"/>
                <a:cs typeface="Times New Roman" panose="02020603050405020304" pitchFamily="18" charset="0"/>
              </a:rPr>
              <a:t> causes of </a:t>
            </a:r>
            <a:r>
              <a:rPr lang="en-US" sz="4000" dirty="0">
                <a:solidFill>
                  <a:srgbClr val="00B050"/>
                </a:solidFill>
                <a:latin typeface="Times New Roman" panose="02020603050405020304" pitchFamily="18" charset="0"/>
                <a:cs typeface="Times New Roman" panose="02020603050405020304" pitchFamily="18" charset="0"/>
              </a:rPr>
              <a:t>ailment</a:t>
            </a:r>
            <a:r>
              <a:rPr lang="en-US" sz="4000" dirty="0">
                <a:latin typeface="Times New Roman" panose="02020603050405020304" pitchFamily="18" charset="0"/>
                <a:cs typeface="Times New Roman" panose="02020603050405020304" pitchFamily="18" charset="0"/>
              </a:rPr>
              <a:t> is smoking. It </a:t>
            </a:r>
            <a:r>
              <a:rPr lang="en-US" sz="4000" dirty="0">
                <a:solidFill>
                  <a:srgbClr val="00B050"/>
                </a:solidFill>
                <a:latin typeface="Times New Roman" panose="02020603050405020304" pitchFamily="18" charset="0"/>
                <a:cs typeface="Times New Roman" panose="02020603050405020304" pitchFamily="18" charset="0"/>
              </a:rPr>
              <a:t>pollutes</a:t>
            </a:r>
            <a:r>
              <a:rPr lang="en-US" sz="4000" dirty="0">
                <a:latin typeface="Times New Roman" panose="02020603050405020304" pitchFamily="18" charset="0"/>
                <a:cs typeface="Times New Roman" panose="02020603050405020304" pitchFamily="18" charset="0"/>
              </a:rPr>
              <a:t> the </a:t>
            </a:r>
            <a:r>
              <a:rPr lang="en-US" sz="4000" dirty="0">
                <a:solidFill>
                  <a:srgbClr val="00B050"/>
                </a:solidFill>
                <a:latin typeface="Times New Roman" panose="02020603050405020304" pitchFamily="18" charset="0"/>
                <a:cs typeface="Times New Roman" panose="02020603050405020304" pitchFamily="18" charset="0"/>
              </a:rPr>
              <a:t>environment</a:t>
            </a:r>
            <a:r>
              <a:rPr lang="en-US" sz="4000" dirty="0">
                <a:latin typeface="Times New Roman" panose="02020603050405020304" pitchFamily="18" charset="0"/>
                <a:cs typeface="Times New Roman" panose="02020603050405020304" pitchFamily="18" charset="0"/>
              </a:rPr>
              <a:t> too. </a:t>
            </a:r>
            <a:r>
              <a:rPr lang="en-US" sz="4000" dirty="0">
                <a:solidFill>
                  <a:srgbClr val="00B050"/>
                </a:solidFill>
                <a:latin typeface="Times New Roman" panose="02020603050405020304" pitchFamily="18" charset="0"/>
                <a:cs typeface="Times New Roman" panose="02020603050405020304" pitchFamily="18" charset="0"/>
              </a:rPr>
              <a:t>Government</a:t>
            </a:r>
            <a:r>
              <a:rPr lang="en-US" sz="4000" dirty="0">
                <a:latin typeface="Times New Roman" panose="02020603050405020304" pitchFamily="18" charset="0"/>
                <a:cs typeface="Times New Roman" panose="02020603050405020304" pitchFamily="18" charset="0"/>
              </a:rPr>
              <a:t> should take steps to fine the people smoking at </a:t>
            </a:r>
            <a:r>
              <a:rPr lang="en-US" sz="4000" dirty="0">
                <a:solidFill>
                  <a:srgbClr val="00B050"/>
                </a:solidFill>
                <a:latin typeface="Times New Roman" panose="02020603050405020304" pitchFamily="18" charset="0"/>
                <a:cs typeface="Times New Roman" panose="02020603050405020304" pitchFamily="18" charset="0"/>
              </a:rPr>
              <a:t>public</a:t>
            </a:r>
            <a:r>
              <a:rPr lang="en-US" sz="4000" dirty="0">
                <a:latin typeface="Times New Roman" panose="02020603050405020304" pitchFamily="18" charset="0"/>
                <a:cs typeface="Times New Roman" panose="02020603050405020304" pitchFamily="18" charset="0"/>
              </a:rPr>
              <a:t> places.</a:t>
            </a:r>
          </a:p>
          <a:p>
            <a:pPr marL="0" indent="0">
              <a:buNone/>
            </a:pPr>
            <a:endParaRPr lang="en-US" dirty="0"/>
          </a:p>
        </p:txBody>
      </p:sp>
    </p:spTree>
    <p:extLst>
      <p:ext uri="{BB962C8B-B14F-4D97-AF65-F5344CB8AC3E}">
        <p14:creationId xmlns:p14="http://schemas.microsoft.com/office/powerpoint/2010/main" val="83970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p:txBody>
          <a:bodyPr/>
          <a:lstStyle/>
          <a:p>
            <a:r>
              <a:rPr lang="en-US" dirty="0"/>
              <a:t>PCA</a:t>
            </a:r>
          </a:p>
          <a:p>
            <a:r>
              <a:rPr lang="en-US" dirty="0"/>
              <a:t>Clustering + PCA</a:t>
            </a:r>
          </a:p>
        </p:txBody>
      </p:sp>
    </p:spTree>
    <p:extLst>
      <p:ext uri="{BB962C8B-B14F-4D97-AF65-F5344CB8AC3E}">
        <p14:creationId xmlns:p14="http://schemas.microsoft.com/office/powerpoint/2010/main" val="325213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a:t>
            </a:r>
          </a:p>
        </p:txBody>
      </p:sp>
      <p:sp>
        <p:nvSpPr>
          <p:cNvPr id="3" name="Content Placeholder 2"/>
          <p:cNvSpPr>
            <a:spLocks noGrp="1"/>
          </p:cNvSpPr>
          <p:nvPr>
            <p:ph idx="1"/>
          </p:nvPr>
        </p:nvSpPr>
        <p:spPr/>
        <p:txBody>
          <a:bodyPr/>
          <a:lstStyle/>
          <a:p>
            <a:r>
              <a:rPr lang="en-US" dirty="0"/>
              <a:t>Intuition</a:t>
            </a:r>
          </a:p>
          <a:p>
            <a:pPr lvl="1"/>
            <a:r>
              <a:rPr lang="en-US" dirty="0"/>
              <a:t>If we pose the problem of keyword detection as a dimensionality reduction problem, we will be able to get the keywords (important words) as our principal components.</a:t>
            </a:r>
          </a:p>
          <a:p>
            <a:r>
              <a:rPr lang="en-US" dirty="0"/>
              <a:t>Algorithm</a:t>
            </a:r>
          </a:p>
          <a:p>
            <a:pPr lvl="1"/>
            <a:r>
              <a:rPr lang="en-US" dirty="0"/>
              <a:t>First we have to convert our words into some distributional representational space (word2vec or </a:t>
            </a:r>
            <a:r>
              <a:rPr lang="en-US" dirty="0" err="1"/>
              <a:t>GloVe</a:t>
            </a:r>
            <a:r>
              <a:rPr lang="en-US" dirty="0"/>
              <a:t>). We used word2vec.</a:t>
            </a:r>
          </a:p>
        </p:txBody>
      </p:sp>
    </p:spTree>
    <p:extLst>
      <p:ext uri="{BB962C8B-B14F-4D97-AF65-F5344CB8AC3E}">
        <p14:creationId xmlns:p14="http://schemas.microsoft.com/office/powerpoint/2010/main" val="1797639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Extraction with PCA</a:t>
            </a:r>
          </a:p>
        </p:txBody>
      </p:sp>
      <p:pic>
        <p:nvPicPr>
          <p:cNvPr id="4" name="Content Placeholder 3"/>
          <p:cNvPicPr>
            <a:picLocks noGrp="1" noChangeAspect="1"/>
          </p:cNvPicPr>
          <p:nvPr>
            <p:ph idx="1"/>
          </p:nvPr>
        </p:nvPicPr>
        <p:blipFill>
          <a:blip r:embed="rId2"/>
          <a:stretch>
            <a:fillRect/>
          </a:stretch>
        </p:blipFill>
        <p:spPr>
          <a:xfrm>
            <a:off x="838200" y="2265143"/>
            <a:ext cx="10515600" cy="3472301"/>
          </a:xfrm>
          <a:prstGeom prst="rect">
            <a:avLst/>
          </a:prstGeom>
        </p:spPr>
      </p:pic>
    </p:spTree>
    <p:extLst>
      <p:ext uri="{BB962C8B-B14F-4D97-AF65-F5344CB8AC3E}">
        <p14:creationId xmlns:p14="http://schemas.microsoft.com/office/powerpoint/2010/main" val="215037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838200" y="3391694"/>
            <a:ext cx="10515600" cy="1219200"/>
          </a:xfrm>
          <a:prstGeom prst="rect">
            <a:avLst/>
          </a:prstGeom>
        </p:spPr>
      </p:pic>
    </p:spTree>
    <p:extLst>
      <p:ext uri="{BB962C8B-B14F-4D97-AF65-F5344CB8AC3E}">
        <p14:creationId xmlns:p14="http://schemas.microsoft.com/office/powerpoint/2010/main" val="2424410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pic>
        <p:nvPicPr>
          <p:cNvPr id="4" name="Content Placeholder 3"/>
          <p:cNvPicPr>
            <a:picLocks noGrp="1" noChangeAspect="1"/>
          </p:cNvPicPr>
          <p:nvPr>
            <p:ph idx="1"/>
          </p:nvPr>
        </p:nvPicPr>
        <p:blipFill>
          <a:blip r:embed="rId2"/>
          <a:stretch>
            <a:fillRect/>
          </a:stretch>
        </p:blipFill>
        <p:spPr>
          <a:xfrm>
            <a:off x="1285794" y="1825625"/>
            <a:ext cx="9620412" cy="4351338"/>
          </a:xfrm>
          <a:prstGeom prst="rect">
            <a:avLst/>
          </a:prstGeom>
        </p:spPr>
      </p:pic>
    </p:spTree>
    <p:extLst>
      <p:ext uri="{BB962C8B-B14F-4D97-AF65-F5344CB8AC3E}">
        <p14:creationId xmlns:p14="http://schemas.microsoft.com/office/powerpoint/2010/main" val="1115328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169</TotalTime>
  <Words>556</Words>
  <Application>Microsoft Office PowerPoint</Application>
  <PresentationFormat>Widescreen</PresentationFormat>
  <Paragraphs>47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Keyword Extraction</vt:lpstr>
      <vt:lpstr>Goal</vt:lpstr>
      <vt:lpstr>Sample Text (No Keywords)</vt:lpstr>
      <vt:lpstr>Sample Text (With Keywords)</vt:lpstr>
      <vt:lpstr>Methods</vt:lpstr>
      <vt:lpstr>PCA</vt:lpstr>
      <vt:lpstr>Keyword Extraction with PCA</vt:lpstr>
      <vt:lpstr>Example</vt:lpstr>
      <vt:lpstr>Results</vt:lpstr>
      <vt:lpstr>Clustering + PCA</vt:lpstr>
      <vt:lpstr>Algorithm</vt:lpstr>
      <vt:lpstr>Scoring Metric</vt:lpstr>
      <vt:lpstr>Example: Clustering + PCA Score = 12 – 2 + (0.5 * 2) – (0.25 * 3) / 14  = 10.25/14 = 0.732</vt:lpstr>
      <vt:lpstr> Example (Clustering + PCA) Score : 15 – 2 + (0.5 * 4) – (0.25 * 3) / 22 = 14.25/ 22 = 0.6477</vt:lpstr>
      <vt:lpstr>Word Clusters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Keyword Extraction</dc:title>
  <dc:creator>Prudhvi Raj</dc:creator>
  <cp:lastModifiedBy>Prudhvi Raj</cp:lastModifiedBy>
  <cp:revision>7</cp:revision>
  <dcterms:created xsi:type="dcterms:W3CDTF">2017-05-19T04:59:55Z</dcterms:created>
  <dcterms:modified xsi:type="dcterms:W3CDTF">2017-05-19T18:38:28Z</dcterms:modified>
</cp:coreProperties>
</file>