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3" r:id="rId6"/>
    <p:sldId id="260" r:id="rId7"/>
    <p:sldId id="262" r:id="rId8"/>
    <p:sldId id="261" r:id="rId9"/>
    <p:sldId id="263" r:id="rId10"/>
    <p:sldId id="267" r:id="rId11"/>
    <p:sldId id="266" r:id="rId12"/>
    <p:sldId id="268" r:id="rId13"/>
    <p:sldId id="269" r:id="rId14"/>
    <p:sldId id="270"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16EACD0-6DEF-44CD-BBD8-CDA7C892097A}" type="datetimeFigureOut">
              <a:rPr lang="en-US" smtClean="0"/>
              <a:t>6/9/2017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AE703D-7C3B-437B-AD2C-C374EBC2E161}" type="slidenum">
              <a:rPr lang="en-US" smtClean="0"/>
              <a:t>‹#›</a:t>
            </a:fld>
            <a:endParaRPr lang="en-US" dirty="0"/>
          </a:p>
        </p:txBody>
      </p:sp>
    </p:spTree>
    <p:extLst>
      <p:ext uri="{BB962C8B-B14F-4D97-AF65-F5344CB8AC3E}">
        <p14:creationId xmlns:p14="http://schemas.microsoft.com/office/powerpoint/2010/main" val="3898617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6EACD0-6DEF-44CD-BBD8-CDA7C892097A}" type="datetimeFigureOut">
              <a:rPr lang="en-US" smtClean="0"/>
              <a:t>6/9/2017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AE703D-7C3B-437B-AD2C-C374EBC2E161}" type="slidenum">
              <a:rPr lang="en-US" smtClean="0"/>
              <a:t>‹#›</a:t>
            </a:fld>
            <a:endParaRPr lang="en-US" dirty="0"/>
          </a:p>
        </p:txBody>
      </p:sp>
    </p:spTree>
    <p:extLst>
      <p:ext uri="{BB962C8B-B14F-4D97-AF65-F5344CB8AC3E}">
        <p14:creationId xmlns:p14="http://schemas.microsoft.com/office/powerpoint/2010/main" val="3809440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6EACD0-6DEF-44CD-BBD8-CDA7C892097A}" type="datetimeFigureOut">
              <a:rPr lang="en-US" smtClean="0"/>
              <a:t>6/9/2017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AE703D-7C3B-437B-AD2C-C374EBC2E161}" type="slidenum">
              <a:rPr lang="en-US" smtClean="0"/>
              <a:t>‹#›</a:t>
            </a:fld>
            <a:endParaRPr lang="en-US" dirty="0"/>
          </a:p>
        </p:txBody>
      </p:sp>
    </p:spTree>
    <p:extLst>
      <p:ext uri="{BB962C8B-B14F-4D97-AF65-F5344CB8AC3E}">
        <p14:creationId xmlns:p14="http://schemas.microsoft.com/office/powerpoint/2010/main" val="589678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6EACD0-6DEF-44CD-BBD8-CDA7C892097A}" type="datetimeFigureOut">
              <a:rPr lang="en-US" smtClean="0"/>
              <a:t>6/9/2017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AE703D-7C3B-437B-AD2C-C374EBC2E161}" type="slidenum">
              <a:rPr lang="en-US" smtClean="0"/>
              <a:t>‹#›</a:t>
            </a:fld>
            <a:endParaRPr lang="en-US" dirty="0"/>
          </a:p>
        </p:txBody>
      </p:sp>
    </p:spTree>
    <p:extLst>
      <p:ext uri="{BB962C8B-B14F-4D97-AF65-F5344CB8AC3E}">
        <p14:creationId xmlns:p14="http://schemas.microsoft.com/office/powerpoint/2010/main" val="3299109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6EACD0-6DEF-44CD-BBD8-CDA7C892097A}" type="datetimeFigureOut">
              <a:rPr lang="en-US" smtClean="0"/>
              <a:t>6/9/2017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AE703D-7C3B-437B-AD2C-C374EBC2E161}" type="slidenum">
              <a:rPr lang="en-US" smtClean="0"/>
              <a:t>‹#›</a:t>
            </a:fld>
            <a:endParaRPr lang="en-US" dirty="0"/>
          </a:p>
        </p:txBody>
      </p:sp>
    </p:spTree>
    <p:extLst>
      <p:ext uri="{BB962C8B-B14F-4D97-AF65-F5344CB8AC3E}">
        <p14:creationId xmlns:p14="http://schemas.microsoft.com/office/powerpoint/2010/main" val="3513433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16EACD0-6DEF-44CD-BBD8-CDA7C892097A}" type="datetimeFigureOut">
              <a:rPr lang="en-US" smtClean="0"/>
              <a:t>6/9/2017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AE703D-7C3B-437B-AD2C-C374EBC2E161}" type="slidenum">
              <a:rPr lang="en-US" smtClean="0"/>
              <a:t>‹#›</a:t>
            </a:fld>
            <a:endParaRPr lang="en-US" dirty="0"/>
          </a:p>
        </p:txBody>
      </p:sp>
    </p:spTree>
    <p:extLst>
      <p:ext uri="{BB962C8B-B14F-4D97-AF65-F5344CB8AC3E}">
        <p14:creationId xmlns:p14="http://schemas.microsoft.com/office/powerpoint/2010/main" val="774192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6EACD0-6DEF-44CD-BBD8-CDA7C892097A}" type="datetimeFigureOut">
              <a:rPr lang="en-US" smtClean="0"/>
              <a:t>6/9/2017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BAE703D-7C3B-437B-AD2C-C374EBC2E161}" type="slidenum">
              <a:rPr lang="en-US" smtClean="0"/>
              <a:t>‹#›</a:t>
            </a:fld>
            <a:endParaRPr lang="en-US" dirty="0"/>
          </a:p>
        </p:txBody>
      </p:sp>
    </p:spTree>
    <p:extLst>
      <p:ext uri="{BB962C8B-B14F-4D97-AF65-F5344CB8AC3E}">
        <p14:creationId xmlns:p14="http://schemas.microsoft.com/office/powerpoint/2010/main" val="3975602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16EACD0-6DEF-44CD-BBD8-CDA7C892097A}" type="datetimeFigureOut">
              <a:rPr lang="en-US" smtClean="0"/>
              <a:t>6/9/2017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BAE703D-7C3B-437B-AD2C-C374EBC2E161}" type="slidenum">
              <a:rPr lang="en-US" smtClean="0"/>
              <a:t>‹#›</a:t>
            </a:fld>
            <a:endParaRPr lang="en-US" dirty="0"/>
          </a:p>
        </p:txBody>
      </p:sp>
    </p:spTree>
    <p:extLst>
      <p:ext uri="{BB962C8B-B14F-4D97-AF65-F5344CB8AC3E}">
        <p14:creationId xmlns:p14="http://schemas.microsoft.com/office/powerpoint/2010/main" val="708697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6EACD0-6DEF-44CD-BBD8-CDA7C892097A}" type="datetimeFigureOut">
              <a:rPr lang="en-US" smtClean="0"/>
              <a:t>6/9/2017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BAE703D-7C3B-437B-AD2C-C374EBC2E161}" type="slidenum">
              <a:rPr lang="en-US" smtClean="0"/>
              <a:t>‹#›</a:t>
            </a:fld>
            <a:endParaRPr lang="en-US" dirty="0"/>
          </a:p>
        </p:txBody>
      </p:sp>
    </p:spTree>
    <p:extLst>
      <p:ext uri="{BB962C8B-B14F-4D97-AF65-F5344CB8AC3E}">
        <p14:creationId xmlns:p14="http://schemas.microsoft.com/office/powerpoint/2010/main" val="1276689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6EACD0-6DEF-44CD-BBD8-CDA7C892097A}" type="datetimeFigureOut">
              <a:rPr lang="en-US" smtClean="0"/>
              <a:t>6/9/2017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AE703D-7C3B-437B-AD2C-C374EBC2E161}" type="slidenum">
              <a:rPr lang="en-US" smtClean="0"/>
              <a:t>‹#›</a:t>
            </a:fld>
            <a:endParaRPr lang="en-US" dirty="0"/>
          </a:p>
        </p:txBody>
      </p:sp>
    </p:spTree>
    <p:extLst>
      <p:ext uri="{BB962C8B-B14F-4D97-AF65-F5344CB8AC3E}">
        <p14:creationId xmlns:p14="http://schemas.microsoft.com/office/powerpoint/2010/main" val="682090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6EACD0-6DEF-44CD-BBD8-CDA7C892097A}" type="datetimeFigureOut">
              <a:rPr lang="en-US" smtClean="0"/>
              <a:t>6/9/2017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AE703D-7C3B-437B-AD2C-C374EBC2E161}" type="slidenum">
              <a:rPr lang="en-US" smtClean="0"/>
              <a:t>‹#›</a:t>
            </a:fld>
            <a:endParaRPr lang="en-US" dirty="0"/>
          </a:p>
        </p:txBody>
      </p:sp>
    </p:spTree>
    <p:extLst>
      <p:ext uri="{BB962C8B-B14F-4D97-AF65-F5344CB8AC3E}">
        <p14:creationId xmlns:p14="http://schemas.microsoft.com/office/powerpoint/2010/main" val="193478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6EACD0-6DEF-44CD-BBD8-CDA7C892097A}" type="datetimeFigureOut">
              <a:rPr lang="en-US" smtClean="0"/>
              <a:t>6/9/2017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AE703D-7C3B-437B-AD2C-C374EBC2E161}" type="slidenum">
              <a:rPr lang="en-US" smtClean="0"/>
              <a:t>‹#›</a:t>
            </a:fld>
            <a:endParaRPr lang="en-US" dirty="0"/>
          </a:p>
        </p:txBody>
      </p:sp>
    </p:spTree>
    <p:extLst>
      <p:ext uri="{BB962C8B-B14F-4D97-AF65-F5344CB8AC3E}">
        <p14:creationId xmlns:p14="http://schemas.microsoft.com/office/powerpoint/2010/main" val="10659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Keyword Extraction Results</a:t>
            </a:r>
          </a:p>
        </p:txBody>
      </p:sp>
      <p:sp>
        <p:nvSpPr>
          <p:cNvPr id="3" name="Subtitle 2"/>
          <p:cNvSpPr>
            <a:spLocks noGrp="1"/>
          </p:cNvSpPr>
          <p:nvPr>
            <p:ph type="subTitle" idx="1"/>
          </p:nvPr>
        </p:nvSpPr>
        <p:spPr/>
        <p:txBody>
          <a:bodyPr/>
          <a:lstStyle/>
          <a:p>
            <a:r>
              <a:rPr lang="en-US" dirty="0"/>
              <a:t>Prudhvi Raj Dachapally</a:t>
            </a:r>
          </a:p>
        </p:txBody>
      </p:sp>
    </p:spTree>
    <p:extLst>
      <p:ext uri="{BB962C8B-B14F-4D97-AF65-F5344CB8AC3E}">
        <p14:creationId xmlns:p14="http://schemas.microsoft.com/office/powerpoint/2010/main" val="2047910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p:cNvPicPr>
            <a:picLocks noGrp="1" noChangeAspect="1"/>
          </p:cNvPicPr>
          <p:nvPr>
            <p:ph idx="1"/>
          </p:nvPr>
        </p:nvPicPr>
        <p:blipFill>
          <a:blip r:embed="rId2"/>
          <a:stretch>
            <a:fillRect/>
          </a:stretch>
        </p:blipFill>
        <p:spPr>
          <a:xfrm>
            <a:off x="1168509" y="1675227"/>
            <a:ext cx="9854981" cy="4394199"/>
          </a:xfrm>
          <a:prstGeom prst="rect">
            <a:avLst/>
          </a:prstGeom>
        </p:spPr>
      </p:pic>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Precision/Recall Scores for Mean Mode</a:t>
            </a:r>
          </a:p>
        </p:txBody>
      </p:sp>
    </p:spTree>
    <p:extLst>
      <p:ext uri="{BB962C8B-B14F-4D97-AF65-F5344CB8AC3E}">
        <p14:creationId xmlns:p14="http://schemas.microsoft.com/office/powerpoint/2010/main" val="595648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26" name="Rectangle 2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13"/>
          <p:cNvPicPr>
            <a:picLocks noGrp="1" noChangeAspect="1"/>
          </p:cNvPicPr>
          <p:nvPr>
            <p:ph idx="1"/>
          </p:nvPr>
        </p:nvPicPr>
        <p:blipFill>
          <a:blip r:embed="rId2"/>
          <a:stretch>
            <a:fillRect/>
          </a:stretch>
        </p:blipFill>
        <p:spPr>
          <a:xfrm>
            <a:off x="967520" y="1675227"/>
            <a:ext cx="10256960" cy="4394199"/>
          </a:xfrm>
          <a:prstGeom prst="rect">
            <a:avLst/>
          </a:prstGeom>
        </p:spPr>
      </p:pic>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Precision/Recall Scores for Median Mode</a:t>
            </a:r>
          </a:p>
        </p:txBody>
      </p:sp>
    </p:spTree>
    <p:extLst>
      <p:ext uri="{BB962C8B-B14F-4D97-AF65-F5344CB8AC3E}">
        <p14:creationId xmlns:p14="http://schemas.microsoft.com/office/powerpoint/2010/main" val="2833420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Program Execution</a:t>
            </a:r>
          </a:p>
        </p:txBody>
      </p:sp>
      <p:sp>
        <p:nvSpPr>
          <p:cNvPr id="3" name="Content Placeholder 2"/>
          <p:cNvSpPr>
            <a:spLocks noGrp="1"/>
          </p:cNvSpPr>
          <p:nvPr>
            <p:ph idx="1"/>
          </p:nvPr>
        </p:nvSpPr>
        <p:spPr>
          <a:xfrm>
            <a:off x="838200" y="1825625"/>
            <a:ext cx="10515600" cy="4351338"/>
          </a:xfrm>
        </p:spPr>
        <p:txBody>
          <a:bodyPr>
            <a:normAutofit/>
          </a:bodyPr>
          <a:lstStyle/>
          <a:p>
            <a:r>
              <a:rPr lang="en-US" dirty="0"/>
              <a:t>The program takes </a:t>
            </a:r>
            <a:r>
              <a:rPr lang="en-US" b="1" dirty="0"/>
              <a:t>eight</a:t>
            </a:r>
            <a:r>
              <a:rPr lang="en-US" dirty="0"/>
              <a:t> command line arguments</a:t>
            </a:r>
          </a:p>
          <a:p>
            <a:pPr lvl="1"/>
            <a:r>
              <a:rPr lang="en-US" u="sng" dirty="0"/>
              <a:t>Argument 1</a:t>
            </a:r>
            <a:r>
              <a:rPr lang="en-US" dirty="0"/>
              <a:t>: Word-vector file.  Since we are using google news vectors, the file name is </a:t>
            </a:r>
            <a:r>
              <a:rPr lang="en-US" i="1" dirty="0"/>
              <a:t>GoogleNews-vectors-negative300.bin</a:t>
            </a:r>
          </a:p>
          <a:p>
            <a:pPr lvl="1"/>
            <a:r>
              <a:rPr lang="en-US" dirty="0"/>
              <a:t>Argument 2: Document. The name of the text document where your sample is.</a:t>
            </a:r>
          </a:p>
          <a:p>
            <a:pPr lvl="1"/>
            <a:r>
              <a:rPr lang="en-US" dirty="0"/>
              <a:t>Argument 3: </a:t>
            </a:r>
            <a:r>
              <a:rPr lang="en-US" dirty="0" err="1"/>
              <a:t>Stopwords</a:t>
            </a:r>
            <a:r>
              <a:rPr lang="en-US" dirty="0"/>
              <a:t>. The name of the file where you have your </a:t>
            </a:r>
            <a:r>
              <a:rPr lang="en-US" dirty="0" err="1"/>
              <a:t>stopwords</a:t>
            </a:r>
            <a:r>
              <a:rPr lang="en-US" dirty="0"/>
              <a:t> stored, one per line.</a:t>
            </a:r>
          </a:p>
          <a:p>
            <a:pPr lvl="1"/>
            <a:r>
              <a:rPr lang="en-US" dirty="0"/>
              <a:t>Argument 4: Ground Truth. In this case, the </a:t>
            </a:r>
            <a:r>
              <a:rPr lang="en-US" i="1" dirty="0"/>
              <a:t>keyword-selection.csv</a:t>
            </a:r>
            <a:r>
              <a:rPr lang="en-US" dirty="0"/>
              <a:t> file with keywords annotated by students.</a:t>
            </a:r>
          </a:p>
        </p:txBody>
      </p:sp>
    </p:spTree>
    <p:extLst>
      <p:ext uri="{BB962C8B-B14F-4D97-AF65-F5344CB8AC3E}">
        <p14:creationId xmlns:p14="http://schemas.microsoft.com/office/powerpoint/2010/main" val="3891903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Execution (Contd.)</a:t>
            </a:r>
          </a:p>
        </p:txBody>
      </p:sp>
      <p:sp>
        <p:nvSpPr>
          <p:cNvPr id="3" name="Content Placeholder 2"/>
          <p:cNvSpPr>
            <a:spLocks noGrp="1"/>
          </p:cNvSpPr>
          <p:nvPr>
            <p:ph idx="1"/>
          </p:nvPr>
        </p:nvSpPr>
        <p:spPr/>
        <p:txBody>
          <a:bodyPr/>
          <a:lstStyle/>
          <a:p>
            <a:pPr lvl="1"/>
            <a:endParaRPr lang="en-US" i="1" dirty="0"/>
          </a:p>
          <a:p>
            <a:pPr lvl="1"/>
            <a:r>
              <a:rPr lang="en-US" dirty="0"/>
              <a:t>Argument 5: Mode. Options: mean (or) median</a:t>
            </a:r>
          </a:p>
          <a:p>
            <a:pPr lvl="1"/>
            <a:r>
              <a:rPr lang="en-US" dirty="0"/>
              <a:t>Argument 6: Method. </a:t>
            </a:r>
          </a:p>
          <a:p>
            <a:pPr lvl="2"/>
            <a:r>
              <a:rPr lang="en-US" dirty="0"/>
              <a:t>chain – for chaining procedure</a:t>
            </a:r>
          </a:p>
          <a:p>
            <a:pPr lvl="2"/>
            <a:r>
              <a:rPr lang="en-US" dirty="0"/>
              <a:t>cluster – for clustering procedure</a:t>
            </a:r>
          </a:p>
          <a:p>
            <a:pPr lvl="2"/>
            <a:r>
              <a:rPr lang="en-US" dirty="0" err="1"/>
              <a:t>cluster_chain</a:t>
            </a:r>
            <a:r>
              <a:rPr lang="en-US" dirty="0"/>
              <a:t> – does the clustering first, and choses the best using chaining evaluation</a:t>
            </a:r>
          </a:p>
          <a:p>
            <a:pPr lvl="1"/>
            <a:r>
              <a:rPr lang="en-US" dirty="0"/>
              <a:t>Argument 7: Visualization. Options: predictions (or) hits.</a:t>
            </a:r>
          </a:p>
          <a:p>
            <a:pPr lvl="1"/>
            <a:r>
              <a:rPr lang="en-US" dirty="0"/>
              <a:t>Argument 8: Name to the same visualization above.</a:t>
            </a:r>
          </a:p>
          <a:p>
            <a:endParaRPr lang="en-US" dirty="0"/>
          </a:p>
        </p:txBody>
      </p:sp>
    </p:spTree>
    <p:extLst>
      <p:ext uri="{BB962C8B-B14F-4D97-AF65-F5344CB8AC3E}">
        <p14:creationId xmlns:p14="http://schemas.microsoft.com/office/powerpoint/2010/main" val="3244320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For extracting keywords using chaining method with mean as the ground truth selection mode.</a:t>
            </a:r>
          </a:p>
          <a:p>
            <a:pPr lvl="1"/>
            <a:r>
              <a:rPr lang="en-US" dirty="0"/>
              <a:t>python test.py </a:t>
            </a:r>
            <a:r>
              <a:rPr lang="en-US" i="1" dirty="0"/>
              <a:t>GoogleNews-vectors-negative300.bin animal_groups.txt stopwords_en.txt Keyword-Selection.csv mean chain hits store.png</a:t>
            </a:r>
            <a:endParaRPr lang="en-US" dirty="0"/>
          </a:p>
        </p:txBody>
      </p:sp>
    </p:spTree>
    <p:extLst>
      <p:ext uri="{BB962C8B-B14F-4D97-AF65-F5344CB8AC3E}">
        <p14:creationId xmlns:p14="http://schemas.microsoft.com/office/powerpoint/2010/main" val="3323253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a:t>
            </a:r>
          </a:p>
        </p:txBody>
      </p:sp>
      <p:sp>
        <p:nvSpPr>
          <p:cNvPr id="3" name="Content Placeholder 2"/>
          <p:cNvSpPr>
            <a:spLocks noGrp="1"/>
          </p:cNvSpPr>
          <p:nvPr>
            <p:ph idx="1"/>
          </p:nvPr>
        </p:nvSpPr>
        <p:spPr/>
        <p:txBody>
          <a:bodyPr/>
          <a:lstStyle/>
          <a:p>
            <a:r>
              <a:rPr lang="en-US" dirty="0"/>
              <a:t>Another method for cluster selection</a:t>
            </a:r>
          </a:p>
          <a:p>
            <a:pPr lvl="1"/>
            <a:r>
              <a:rPr lang="en-US" dirty="0"/>
              <a:t>Chaining with previous words into consideration.</a:t>
            </a:r>
          </a:p>
          <a:p>
            <a:r>
              <a:rPr lang="en-US" dirty="0"/>
              <a:t>Finding what makes a cluster great.</a:t>
            </a:r>
          </a:p>
          <a:p>
            <a:r>
              <a:rPr lang="en-US" dirty="0"/>
              <a:t>Baseline – IDF scores</a:t>
            </a:r>
          </a:p>
          <a:p>
            <a:r>
              <a:rPr lang="en-US" dirty="0" err="1"/>
              <a:t>TextRank</a:t>
            </a:r>
            <a:r>
              <a:rPr lang="en-US" dirty="0"/>
              <a:t> based method with word2vec.</a:t>
            </a:r>
          </a:p>
          <a:p>
            <a:r>
              <a:rPr lang="en-US" dirty="0"/>
              <a:t>Try to find the threshold and the number of keywords in a supervised way.</a:t>
            </a:r>
          </a:p>
          <a:p>
            <a:pPr marL="0" indent="0">
              <a:buNone/>
            </a:pPr>
            <a:endParaRPr lang="en-US" dirty="0"/>
          </a:p>
        </p:txBody>
      </p:sp>
    </p:spTree>
    <p:extLst>
      <p:ext uri="{BB962C8B-B14F-4D97-AF65-F5344CB8AC3E}">
        <p14:creationId xmlns:p14="http://schemas.microsoft.com/office/powerpoint/2010/main" val="1709725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p>
        </p:txBody>
      </p:sp>
      <p:sp>
        <p:nvSpPr>
          <p:cNvPr id="3" name="Content Placeholder 2"/>
          <p:cNvSpPr>
            <a:spLocks noGrp="1"/>
          </p:cNvSpPr>
          <p:nvPr>
            <p:ph idx="1"/>
          </p:nvPr>
        </p:nvSpPr>
        <p:spPr/>
        <p:txBody>
          <a:bodyPr/>
          <a:lstStyle/>
          <a:p>
            <a:r>
              <a:rPr lang="en-US" dirty="0"/>
              <a:t>Current Methods:</a:t>
            </a:r>
          </a:p>
          <a:p>
            <a:pPr lvl="1"/>
            <a:r>
              <a:rPr lang="en-US" dirty="0"/>
              <a:t>Chaining</a:t>
            </a:r>
          </a:p>
          <a:p>
            <a:pPr lvl="1"/>
            <a:r>
              <a:rPr lang="en-US" dirty="0"/>
              <a:t>Clustering</a:t>
            </a:r>
          </a:p>
          <a:p>
            <a:pPr lvl="1"/>
            <a:r>
              <a:rPr lang="en-US" dirty="0"/>
              <a:t>Clustering with Chaining Evaluation</a:t>
            </a:r>
          </a:p>
          <a:p>
            <a:pPr marL="457200" lvl="1" indent="0">
              <a:buNone/>
            </a:pPr>
            <a:endParaRPr lang="en-US" dirty="0"/>
          </a:p>
        </p:txBody>
      </p:sp>
    </p:spTree>
    <p:extLst>
      <p:ext uri="{BB962C8B-B14F-4D97-AF65-F5344CB8AC3E}">
        <p14:creationId xmlns:p14="http://schemas.microsoft.com/office/powerpoint/2010/main" val="1866280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Content Placeholder 2"/>
          <p:cNvSpPr>
            <a:spLocks noGrp="1"/>
          </p:cNvSpPr>
          <p:nvPr>
            <p:ph idx="1"/>
          </p:nvPr>
        </p:nvSpPr>
        <p:spPr/>
        <p:txBody>
          <a:bodyPr/>
          <a:lstStyle/>
          <a:p>
            <a:r>
              <a:rPr lang="en-US" dirty="0"/>
              <a:t>The results in the next slides come from the standard data. Currently, evaluation was done only on three examples.</a:t>
            </a:r>
          </a:p>
          <a:p>
            <a:r>
              <a:rPr lang="en-US" dirty="0"/>
              <a:t>Ground Truth:</a:t>
            </a:r>
          </a:p>
          <a:p>
            <a:pPr lvl="1"/>
            <a:r>
              <a:rPr lang="en-US" dirty="0"/>
              <a:t>There is no “standard” ground truth. Instead, there are keywords that were annotated by children. Each document has about 600-700 evaluations done by the students.</a:t>
            </a:r>
          </a:p>
          <a:p>
            <a:pPr lvl="1"/>
            <a:r>
              <a:rPr lang="en-US" dirty="0"/>
              <a:t>Two chopping methods were used to filter out unnecessary annotations.</a:t>
            </a:r>
          </a:p>
          <a:p>
            <a:pPr lvl="2"/>
            <a:r>
              <a:rPr lang="en-US" dirty="0"/>
              <a:t>Mean (Less words, but if there are more examples in the document, could miss some.)</a:t>
            </a:r>
          </a:p>
          <a:p>
            <a:pPr lvl="2"/>
            <a:r>
              <a:rPr lang="en-US" dirty="0"/>
              <a:t>Median (More words, but if the document is short comparatively, the different between candidate words and number of words to be predicted as keywords would be less.)</a:t>
            </a:r>
          </a:p>
        </p:txBody>
      </p:sp>
    </p:spTree>
    <p:extLst>
      <p:ext uri="{BB962C8B-B14F-4D97-AF65-F5344CB8AC3E}">
        <p14:creationId xmlns:p14="http://schemas.microsoft.com/office/powerpoint/2010/main" val="1479102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A biome is a large ecosystem that has its own kinds of plants, animals and soil. Biomes also have their own pattern of temperature and rainfall. The largest biome in the world is the taiga. The taiga is a cool forest biome. Fir and spruce trees grow almost everywhere in the taiga. These trees provide most of the world's lumber. The taiga also contains lakes and ponds that formed thousands of years ago. Taiga winters are long and cold. Along and near earth's equator are tropical rainforests. These biomes are hot and humid with plenty of rainfall. Most forests have three parts. The canopy spreads over the forest like a huge umbrella. There, the top leaves of the tallest trees receive the most light. Beneath the canopy is the understory. Here, the dense layer of leaves makes it very damp. The lower part of a forest is its floor. It is so dark on the forest floor that few kinds of plants can grow.</a:t>
            </a:r>
          </a:p>
        </p:txBody>
      </p:sp>
    </p:spTree>
    <p:extLst>
      <p:ext uri="{BB962C8B-B14F-4D97-AF65-F5344CB8AC3E}">
        <p14:creationId xmlns:p14="http://schemas.microsoft.com/office/powerpoint/2010/main" val="679340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The biggest difference between animals is that some have backbones and some do not. Animals with backbones are called vertebrates. There are five groups of vertebrate animals. Frogs, toads, and salamanders are amphibians. They usually have smooth, moist skin. When they are young they breathe with gills and live in water. When they are adults, they breathe with lungs and can go on land. They lay jellylike eggs. Chickens, hawks, and robins are birds. They have wings and feathers. They use lungs to breathe. They lay hard-shelled eggs. Goldfish, trout, and sharks are fish. They are usually covered with scales. They breathe through gills. Some lay eggs, and some have live babies. Humans, whales, dogs, and monkeys are mammals. They have hair or fur during all or part of their life. They breathe with lungs. Most have live babies that are fed milk from their mothers. Snakes, turtles, and alligators are reptiles. They are covered with scales or plates. They use lungs to breathe. They lay rubbery eggs. Animals without backbones are called invertebrates. Some invertebrates, like worms and slugs, have soft bodies. Crabs, spiders, and insects are also invertebrates. They have skeletons on the outside of their bodies, called exoskeletons.</a:t>
            </a:r>
          </a:p>
        </p:txBody>
      </p:sp>
    </p:spTree>
    <p:extLst>
      <p:ext uri="{BB962C8B-B14F-4D97-AF65-F5344CB8AC3E}">
        <p14:creationId xmlns:p14="http://schemas.microsoft.com/office/powerpoint/2010/main" val="1241106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chemeClr val="bg1"/>
          </a:solidFill>
          <a:ln w="9525">
            <a:no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descr="A close up of a map&#10;&#10;Description generated with high confiden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3688" y="484632"/>
            <a:ext cx="6658004" cy="5744341"/>
          </a:xfrm>
          <a:prstGeom prst="rect">
            <a:avLst/>
          </a:prstGeom>
          <a:effectLst/>
        </p:spPr>
      </p:pic>
      <p:sp>
        <p:nvSpPr>
          <p:cNvPr id="2" name="Title 1"/>
          <p:cNvSpPr>
            <a:spLocks noGrp="1"/>
          </p:cNvSpPr>
          <p:nvPr>
            <p:ph type="title"/>
          </p:nvPr>
        </p:nvSpPr>
        <p:spPr>
          <a:xfrm>
            <a:off x="648929" y="629266"/>
            <a:ext cx="3505495" cy="1622321"/>
          </a:xfrm>
        </p:spPr>
        <p:txBody>
          <a:bodyPr>
            <a:normAutofit/>
          </a:bodyPr>
          <a:lstStyle/>
          <a:p>
            <a:r>
              <a:rPr lang="en-US" dirty="0"/>
              <a:t>Chaining (Mean)</a:t>
            </a:r>
          </a:p>
        </p:txBody>
      </p:sp>
      <p:sp>
        <p:nvSpPr>
          <p:cNvPr id="10" name="Content Placeholder 9"/>
          <p:cNvSpPr>
            <a:spLocks noGrp="1"/>
          </p:cNvSpPr>
          <p:nvPr>
            <p:ph idx="1"/>
          </p:nvPr>
        </p:nvSpPr>
        <p:spPr>
          <a:xfrm>
            <a:off x="648931" y="2438400"/>
            <a:ext cx="3505494" cy="3785419"/>
          </a:xfrm>
        </p:spPr>
        <p:txBody>
          <a:bodyPr>
            <a:normAutofit/>
          </a:bodyPr>
          <a:lstStyle/>
          <a:p>
            <a:r>
              <a:rPr lang="en-US" sz="2000" dirty="0"/>
              <a:t>One Extra Allowed</a:t>
            </a:r>
            <a:endParaRPr lang="en-US" sz="1600" dirty="0"/>
          </a:p>
          <a:p>
            <a:pPr lvl="1"/>
            <a:r>
              <a:rPr lang="en-US" sz="1600" dirty="0"/>
              <a:t>Precision – 0.4783</a:t>
            </a:r>
          </a:p>
          <a:p>
            <a:pPr lvl="1"/>
            <a:r>
              <a:rPr lang="en-US" sz="1600" dirty="0"/>
              <a:t>Recall – 0.5</a:t>
            </a:r>
          </a:p>
          <a:p>
            <a:pPr lvl="1"/>
            <a:r>
              <a:rPr lang="en-US" sz="1600" dirty="0"/>
              <a:t>F-score – 0.4889</a:t>
            </a:r>
          </a:p>
          <a:p>
            <a:pPr lvl="1"/>
            <a:endParaRPr lang="en-US" sz="1600" dirty="0"/>
          </a:p>
          <a:p>
            <a:r>
              <a:rPr lang="en-US" sz="1600" dirty="0"/>
              <a:t>Red – hits </a:t>
            </a:r>
          </a:p>
          <a:p>
            <a:r>
              <a:rPr lang="en-US" sz="1600" dirty="0"/>
              <a:t>White – misses</a:t>
            </a:r>
          </a:p>
          <a:p>
            <a:r>
              <a:rPr lang="en-US" sz="1600" dirty="0"/>
              <a:t>Start-word: temperature</a:t>
            </a:r>
            <a:endParaRPr lang="en-US" sz="2000" dirty="0"/>
          </a:p>
        </p:txBody>
      </p:sp>
    </p:spTree>
    <p:extLst>
      <p:ext uri="{BB962C8B-B14F-4D97-AF65-F5344CB8AC3E}">
        <p14:creationId xmlns:p14="http://schemas.microsoft.com/office/powerpoint/2010/main" val="3073653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chemeClr val="bg1"/>
          </a:solidFill>
          <a:ln w="9525">
            <a:no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3688" y="484632"/>
            <a:ext cx="6584097" cy="5739187"/>
          </a:xfrm>
          <a:prstGeom prst="rect">
            <a:avLst/>
          </a:prstGeom>
          <a:effectLst/>
        </p:spPr>
      </p:pic>
      <p:sp>
        <p:nvSpPr>
          <p:cNvPr id="2" name="Title 1"/>
          <p:cNvSpPr>
            <a:spLocks noGrp="1"/>
          </p:cNvSpPr>
          <p:nvPr>
            <p:ph type="title"/>
          </p:nvPr>
        </p:nvSpPr>
        <p:spPr>
          <a:xfrm>
            <a:off x="648929" y="629266"/>
            <a:ext cx="3505495" cy="1622321"/>
          </a:xfrm>
        </p:spPr>
        <p:txBody>
          <a:bodyPr>
            <a:normAutofit/>
          </a:bodyPr>
          <a:lstStyle/>
          <a:p>
            <a:r>
              <a:rPr lang="en-US" dirty="0"/>
              <a:t>Clustering (Mean)</a:t>
            </a:r>
          </a:p>
        </p:txBody>
      </p:sp>
      <p:sp>
        <p:nvSpPr>
          <p:cNvPr id="10" name="Content Placeholder 9"/>
          <p:cNvSpPr>
            <a:spLocks noGrp="1"/>
          </p:cNvSpPr>
          <p:nvPr>
            <p:ph idx="1"/>
          </p:nvPr>
        </p:nvSpPr>
        <p:spPr>
          <a:xfrm>
            <a:off x="648931" y="2438400"/>
            <a:ext cx="3505494" cy="3785419"/>
          </a:xfrm>
        </p:spPr>
        <p:txBody>
          <a:bodyPr>
            <a:normAutofit/>
          </a:bodyPr>
          <a:lstStyle/>
          <a:p>
            <a:r>
              <a:rPr lang="en-US" sz="2000" dirty="0"/>
              <a:t>One Word Extra</a:t>
            </a:r>
          </a:p>
          <a:p>
            <a:pPr lvl="1"/>
            <a:r>
              <a:rPr lang="en-US" sz="1600" dirty="0"/>
              <a:t>Precision – 0.6956</a:t>
            </a:r>
          </a:p>
          <a:p>
            <a:pPr lvl="1"/>
            <a:r>
              <a:rPr lang="en-US" sz="1600" dirty="0"/>
              <a:t>Recall – 0.7273</a:t>
            </a:r>
          </a:p>
          <a:p>
            <a:pPr lvl="1"/>
            <a:r>
              <a:rPr lang="en-US" sz="1600" dirty="0"/>
              <a:t>F-score – 0.7111</a:t>
            </a:r>
          </a:p>
          <a:p>
            <a:r>
              <a:rPr lang="en-US" sz="1600" dirty="0"/>
              <a:t>Start-word: canopy</a:t>
            </a:r>
            <a:endParaRPr lang="en-US" sz="2000" dirty="0"/>
          </a:p>
        </p:txBody>
      </p:sp>
    </p:spTree>
    <p:extLst>
      <p:ext uri="{BB962C8B-B14F-4D97-AF65-F5344CB8AC3E}">
        <p14:creationId xmlns:p14="http://schemas.microsoft.com/office/powerpoint/2010/main" val="4248525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chemeClr val="bg1"/>
          </a:solidFill>
          <a:ln w="9525">
            <a:no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map&#10;&#10;Description generated with high confiden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3689" y="484632"/>
            <a:ext cx="6658736" cy="5739187"/>
          </a:xfrm>
          <a:prstGeom prst="rect">
            <a:avLst/>
          </a:prstGeom>
          <a:effectLst/>
        </p:spPr>
      </p:pic>
      <p:sp>
        <p:nvSpPr>
          <p:cNvPr id="2" name="Title 1"/>
          <p:cNvSpPr>
            <a:spLocks noGrp="1"/>
          </p:cNvSpPr>
          <p:nvPr>
            <p:ph type="title"/>
          </p:nvPr>
        </p:nvSpPr>
        <p:spPr>
          <a:xfrm>
            <a:off x="648929" y="629266"/>
            <a:ext cx="3505495" cy="1622321"/>
          </a:xfrm>
        </p:spPr>
        <p:txBody>
          <a:bodyPr>
            <a:normAutofit/>
          </a:bodyPr>
          <a:lstStyle/>
          <a:p>
            <a:r>
              <a:rPr lang="en-US" dirty="0"/>
              <a:t>Clustering (Median)</a:t>
            </a:r>
          </a:p>
        </p:txBody>
      </p:sp>
      <p:sp>
        <p:nvSpPr>
          <p:cNvPr id="10" name="Content Placeholder 9"/>
          <p:cNvSpPr>
            <a:spLocks noGrp="1"/>
          </p:cNvSpPr>
          <p:nvPr>
            <p:ph idx="1"/>
          </p:nvPr>
        </p:nvSpPr>
        <p:spPr>
          <a:xfrm>
            <a:off x="648931" y="2438400"/>
            <a:ext cx="3505494" cy="3785419"/>
          </a:xfrm>
        </p:spPr>
        <p:txBody>
          <a:bodyPr>
            <a:normAutofit/>
          </a:bodyPr>
          <a:lstStyle/>
          <a:p>
            <a:r>
              <a:rPr lang="en-US" sz="2000" dirty="0"/>
              <a:t>One Extra Allowed</a:t>
            </a:r>
          </a:p>
          <a:p>
            <a:pPr lvl="1"/>
            <a:r>
              <a:rPr lang="en-US" sz="2000"/>
              <a:t>Precision – 0.7297	</a:t>
            </a:r>
          </a:p>
          <a:p>
            <a:pPr lvl="1"/>
            <a:r>
              <a:rPr lang="en-US" sz="2000"/>
              <a:t>Recall – 0.8056</a:t>
            </a:r>
          </a:p>
          <a:p>
            <a:pPr lvl="1"/>
            <a:r>
              <a:rPr lang="en-US" sz="2000"/>
              <a:t>F-score – 0.7397</a:t>
            </a:r>
          </a:p>
          <a:p>
            <a:r>
              <a:rPr lang="en-US" sz="2000"/>
              <a:t>Start-word: temperature</a:t>
            </a:r>
            <a:endParaRPr lang="en-US" sz="2000" dirty="0"/>
          </a:p>
        </p:txBody>
      </p:sp>
    </p:spTree>
    <p:extLst>
      <p:ext uri="{BB962C8B-B14F-4D97-AF65-F5344CB8AC3E}">
        <p14:creationId xmlns:p14="http://schemas.microsoft.com/office/powerpoint/2010/main" val="3097502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chemeClr val="bg1"/>
          </a:solidFill>
          <a:ln w="9525">
            <a:no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3688" y="484632"/>
            <a:ext cx="6584098" cy="5739187"/>
          </a:xfrm>
          <a:prstGeom prst="rect">
            <a:avLst/>
          </a:prstGeom>
          <a:effectLst/>
        </p:spPr>
      </p:pic>
      <p:sp>
        <p:nvSpPr>
          <p:cNvPr id="2" name="Title 1"/>
          <p:cNvSpPr>
            <a:spLocks noGrp="1"/>
          </p:cNvSpPr>
          <p:nvPr>
            <p:ph type="title"/>
          </p:nvPr>
        </p:nvSpPr>
        <p:spPr>
          <a:xfrm>
            <a:off x="648929" y="629266"/>
            <a:ext cx="3505495" cy="1622321"/>
          </a:xfrm>
        </p:spPr>
        <p:txBody>
          <a:bodyPr>
            <a:normAutofit/>
          </a:bodyPr>
          <a:lstStyle/>
          <a:p>
            <a:r>
              <a:rPr lang="en-US" dirty="0"/>
              <a:t>Chaining (Median)</a:t>
            </a:r>
          </a:p>
        </p:txBody>
      </p:sp>
      <p:sp>
        <p:nvSpPr>
          <p:cNvPr id="10" name="Content Placeholder 9"/>
          <p:cNvSpPr>
            <a:spLocks noGrp="1"/>
          </p:cNvSpPr>
          <p:nvPr>
            <p:ph idx="1"/>
          </p:nvPr>
        </p:nvSpPr>
        <p:spPr>
          <a:xfrm>
            <a:off x="648931" y="2438400"/>
            <a:ext cx="3505494" cy="3785419"/>
          </a:xfrm>
        </p:spPr>
        <p:txBody>
          <a:bodyPr>
            <a:normAutofit/>
          </a:bodyPr>
          <a:lstStyle/>
          <a:p>
            <a:r>
              <a:rPr lang="en-US" sz="2000" dirty="0"/>
              <a:t>One Word Extra</a:t>
            </a:r>
          </a:p>
          <a:p>
            <a:pPr lvl="1"/>
            <a:r>
              <a:rPr lang="en-US" sz="1600" dirty="0"/>
              <a:t>Precision – 0.7839</a:t>
            </a:r>
          </a:p>
          <a:p>
            <a:pPr lvl="1"/>
            <a:r>
              <a:rPr lang="en-US" sz="1600" dirty="0"/>
              <a:t>Recall – 0.8056</a:t>
            </a:r>
          </a:p>
          <a:p>
            <a:pPr lvl="1"/>
            <a:r>
              <a:rPr lang="en-US" sz="1600" dirty="0"/>
              <a:t>F-score – 0.7945</a:t>
            </a:r>
          </a:p>
          <a:p>
            <a:endParaRPr lang="en-US" sz="2000" dirty="0"/>
          </a:p>
          <a:p>
            <a:r>
              <a:rPr lang="en-US" sz="2000" dirty="0"/>
              <a:t>Start-word: Canopy</a:t>
            </a:r>
          </a:p>
        </p:txBody>
      </p:sp>
    </p:spTree>
    <p:extLst>
      <p:ext uri="{BB962C8B-B14F-4D97-AF65-F5344CB8AC3E}">
        <p14:creationId xmlns:p14="http://schemas.microsoft.com/office/powerpoint/2010/main" val="4053037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900</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Keyword Extraction Results</vt:lpstr>
      <vt:lpstr>Methods</vt:lpstr>
      <vt:lpstr>Data</vt:lpstr>
      <vt:lpstr>Sample</vt:lpstr>
      <vt:lpstr>PowerPoint Presentation</vt:lpstr>
      <vt:lpstr>Chaining (Mean)</vt:lpstr>
      <vt:lpstr>Clustering (Mean)</vt:lpstr>
      <vt:lpstr>Clustering (Median)</vt:lpstr>
      <vt:lpstr>Chaining (Median)</vt:lpstr>
      <vt:lpstr>Precision/Recall Scores for Mean Mode</vt:lpstr>
      <vt:lpstr>Precision/Recall Scores for Median Mode</vt:lpstr>
      <vt:lpstr>Program Execution</vt:lpstr>
      <vt:lpstr>Program Execution (Contd.)</vt:lpstr>
      <vt:lpstr>Example</vt:lpstr>
      <vt:lpstr>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Keyword Extraction Results</dc:title>
  <dc:creator>Prudhvi Raj</dc:creator>
  <cp:lastModifiedBy>Prudhvi Raj</cp:lastModifiedBy>
  <cp:revision>12</cp:revision>
  <dcterms:created xsi:type="dcterms:W3CDTF">2017-06-09T16:08:29Z</dcterms:created>
  <dcterms:modified xsi:type="dcterms:W3CDTF">2017-06-09T18:13:49Z</dcterms:modified>
</cp:coreProperties>
</file>