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57" r:id="rId9"/>
    <p:sldId id="258" r:id="rId10"/>
    <p:sldId id="259" r:id="rId11"/>
    <p:sldId id="260" r:id="rId12"/>
    <p:sldId id="261" r:id="rId13"/>
    <p:sldId id="264" r:id="rId14"/>
    <p:sldId id="267" r:id="rId15"/>
    <p:sldId id="268" r:id="rId16"/>
    <p:sldId id="262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dh\Desktop\metric%20sco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dh\Desktop\metric%20sco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dh\Desktop\metric%20sco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Score vs. Threshold Plot for Chaining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Sheet1!$F$2:$F$26</c:f>
              <c:numCache>
                <c:formatCode>General</c:formatCode>
                <c:ptCount val="25"/>
                <c:pt idx="0">
                  <c:v>0.75</c:v>
                </c:pt>
                <c:pt idx="1">
                  <c:v>0.8</c:v>
                </c:pt>
                <c:pt idx="2">
                  <c:v>0.81</c:v>
                </c:pt>
                <c:pt idx="3">
                  <c:v>0.82</c:v>
                </c:pt>
                <c:pt idx="4">
                  <c:v>0.83</c:v>
                </c:pt>
                <c:pt idx="5">
                  <c:v>0.84</c:v>
                </c:pt>
                <c:pt idx="6">
                  <c:v>0.85</c:v>
                </c:pt>
                <c:pt idx="7">
                  <c:v>0.86</c:v>
                </c:pt>
                <c:pt idx="8">
                  <c:v>0.87</c:v>
                </c:pt>
                <c:pt idx="9">
                  <c:v>0.88</c:v>
                </c:pt>
                <c:pt idx="10">
                  <c:v>0.89</c:v>
                </c:pt>
                <c:pt idx="11">
                  <c:v>0.9</c:v>
                </c:pt>
                <c:pt idx="12">
                  <c:v>0.91</c:v>
                </c:pt>
                <c:pt idx="13">
                  <c:v>0.92</c:v>
                </c:pt>
                <c:pt idx="14">
                  <c:v>0.93</c:v>
                </c:pt>
                <c:pt idx="15">
                  <c:v>0.94</c:v>
                </c:pt>
                <c:pt idx="16">
                  <c:v>0.95</c:v>
                </c:pt>
                <c:pt idx="17">
                  <c:v>0.96</c:v>
                </c:pt>
                <c:pt idx="18">
                  <c:v>0.97</c:v>
                </c:pt>
                <c:pt idx="19">
                  <c:v>0.98</c:v>
                </c:pt>
                <c:pt idx="20">
                  <c:v>0.99</c:v>
                </c:pt>
                <c:pt idx="21">
                  <c:v>1</c:v>
                </c:pt>
                <c:pt idx="22">
                  <c:v>1.01</c:v>
                </c:pt>
                <c:pt idx="23">
                  <c:v>1.02</c:v>
                </c:pt>
                <c:pt idx="24">
                  <c:v>1.03</c:v>
                </c:pt>
              </c:numCache>
            </c:numRef>
          </c:xVal>
          <c:yVal>
            <c:numRef>
              <c:f>Sheet1!$G$2:$G$26</c:f>
              <c:numCache>
                <c:formatCode>General</c:formatCode>
                <c:ptCount val="25"/>
                <c:pt idx="0">
                  <c:v>0.14380000000000001</c:v>
                </c:pt>
                <c:pt idx="1">
                  <c:v>0.21820000000000001</c:v>
                </c:pt>
                <c:pt idx="2">
                  <c:v>0.2361</c:v>
                </c:pt>
                <c:pt idx="3">
                  <c:v>0.25390000000000001</c:v>
                </c:pt>
                <c:pt idx="4">
                  <c:v>0.27179999999999999</c:v>
                </c:pt>
                <c:pt idx="5">
                  <c:v>0.33429999999999999</c:v>
                </c:pt>
                <c:pt idx="6">
                  <c:v>0.3165</c:v>
                </c:pt>
                <c:pt idx="7">
                  <c:v>0.3165</c:v>
                </c:pt>
                <c:pt idx="8">
                  <c:v>0.29559999999999997</c:v>
                </c:pt>
                <c:pt idx="9">
                  <c:v>0.3165</c:v>
                </c:pt>
                <c:pt idx="10">
                  <c:v>0.33429999999999999</c:v>
                </c:pt>
                <c:pt idx="11">
                  <c:v>0.37</c:v>
                </c:pt>
                <c:pt idx="12">
                  <c:v>0.40579999999999999</c:v>
                </c:pt>
                <c:pt idx="13">
                  <c:v>0.40579999999999999</c:v>
                </c:pt>
                <c:pt idx="14">
                  <c:v>0.4415</c:v>
                </c:pt>
                <c:pt idx="15">
                  <c:v>0.45929999999999999</c:v>
                </c:pt>
                <c:pt idx="16">
                  <c:v>0.45929999999999999</c:v>
                </c:pt>
                <c:pt idx="17">
                  <c:v>0.47720000000000001</c:v>
                </c:pt>
                <c:pt idx="18">
                  <c:v>0.51290000000000002</c:v>
                </c:pt>
                <c:pt idx="19">
                  <c:v>0.51290000000000002</c:v>
                </c:pt>
                <c:pt idx="20">
                  <c:v>0.51290000000000002</c:v>
                </c:pt>
                <c:pt idx="21">
                  <c:v>0.495</c:v>
                </c:pt>
                <c:pt idx="22">
                  <c:v>0.495</c:v>
                </c:pt>
                <c:pt idx="23">
                  <c:v>0.495</c:v>
                </c:pt>
                <c:pt idx="24">
                  <c:v>0.495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3D-4A36-8865-88BD58030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0951568"/>
        <c:axId val="1643134048"/>
      </c:scatterChart>
      <c:valAx>
        <c:axId val="1640951568"/>
        <c:scaling>
          <c:orientation val="minMax"/>
          <c:min val="0.7500000000000001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134048"/>
        <c:crosses val="autoZero"/>
        <c:crossBetween val="midCat"/>
      </c:valAx>
      <c:valAx>
        <c:axId val="164313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95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  <a:r>
              <a:rPr lang="en-US" baseline="0"/>
              <a:t> vs. Treshold for Clustering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Clustering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Sheet1!$F$2:$F$26</c:f>
              <c:numCache>
                <c:formatCode>General</c:formatCode>
                <c:ptCount val="25"/>
                <c:pt idx="0">
                  <c:v>0.75</c:v>
                </c:pt>
                <c:pt idx="1">
                  <c:v>0.8</c:v>
                </c:pt>
                <c:pt idx="2">
                  <c:v>0.81</c:v>
                </c:pt>
                <c:pt idx="3">
                  <c:v>0.82</c:v>
                </c:pt>
                <c:pt idx="4">
                  <c:v>0.83</c:v>
                </c:pt>
                <c:pt idx="5">
                  <c:v>0.84</c:v>
                </c:pt>
                <c:pt idx="6">
                  <c:v>0.85</c:v>
                </c:pt>
                <c:pt idx="7">
                  <c:v>0.86</c:v>
                </c:pt>
                <c:pt idx="8">
                  <c:v>0.87</c:v>
                </c:pt>
                <c:pt idx="9">
                  <c:v>0.88</c:v>
                </c:pt>
                <c:pt idx="10">
                  <c:v>0.89</c:v>
                </c:pt>
                <c:pt idx="11">
                  <c:v>0.9</c:v>
                </c:pt>
                <c:pt idx="12">
                  <c:v>0.91</c:v>
                </c:pt>
                <c:pt idx="13">
                  <c:v>0.92</c:v>
                </c:pt>
                <c:pt idx="14">
                  <c:v>0.93</c:v>
                </c:pt>
                <c:pt idx="15">
                  <c:v>0.94</c:v>
                </c:pt>
                <c:pt idx="16">
                  <c:v>0.95</c:v>
                </c:pt>
                <c:pt idx="17">
                  <c:v>0.96</c:v>
                </c:pt>
                <c:pt idx="18">
                  <c:v>0.97</c:v>
                </c:pt>
                <c:pt idx="19">
                  <c:v>0.98</c:v>
                </c:pt>
                <c:pt idx="20">
                  <c:v>0.99</c:v>
                </c:pt>
                <c:pt idx="21">
                  <c:v>1</c:v>
                </c:pt>
                <c:pt idx="22">
                  <c:v>1.01</c:v>
                </c:pt>
                <c:pt idx="23">
                  <c:v>1.02</c:v>
                </c:pt>
                <c:pt idx="24">
                  <c:v>1.03</c:v>
                </c:pt>
              </c:numCache>
            </c:numRef>
          </c:xVal>
          <c:yVal>
            <c:numRef>
              <c:f>Sheet1!$H$2:$H$26</c:f>
              <c:numCache>
                <c:formatCode>General</c:formatCode>
                <c:ptCount val="25"/>
                <c:pt idx="0">
                  <c:v>0.1051</c:v>
                </c:pt>
                <c:pt idx="1">
                  <c:v>0.19739999999999999</c:v>
                </c:pt>
                <c:pt idx="2">
                  <c:v>0.21529999999999999</c:v>
                </c:pt>
                <c:pt idx="3">
                  <c:v>0.2331</c:v>
                </c:pt>
                <c:pt idx="4">
                  <c:v>0.251</c:v>
                </c:pt>
                <c:pt idx="5">
                  <c:v>0.3105</c:v>
                </c:pt>
                <c:pt idx="6">
                  <c:v>0.34920000000000001</c:v>
                </c:pt>
                <c:pt idx="7">
                  <c:v>0.34920000000000001</c:v>
                </c:pt>
                <c:pt idx="8">
                  <c:v>0.34920000000000001</c:v>
                </c:pt>
                <c:pt idx="9">
                  <c:v>0.37</c:v>
                </c:pt>
                <c:pt idx="10">
                  <c:v>0.37</c:v>
                </c:pt>
                <c:pt idx="11">
                  <c:v>0.40579999999999999</c:v>
                </c:pt>
                <c:pt idx="12">
                  <c:v>0.40579999999999999</c:v>
                </c:pt>
                <c:pt idx="13">
                  <c:v>0.40579999999999999</c:v>
                </c:pt>
                <c:pt idx="14">
                  <c:v>0.42359999999999998</c:v>
                </c:pt>
                <c:pt idx="15">
                  <c:v>0.4415</c:v>
                </c:pt>
                <c:pt idx="16">
                  <c:v>0.42059999999999997</c:v>
                </c:pt>
                <c:pt idx="17">
                  <c:v>0.4385</c:v>
                </c:pt>
                <c:pt idx="18">
                  <c:v>0.45629999999999998</c:v>
                </c:pt>
                <c:pt idx="19">
                  <c:v>0.45629999999999998</c:v>
                </c:pt>
                <c:pt idx="20">
                  <c:v>0.45629999999999998</c:v>
                </c:pt>
                <c:pt idx="21">
                  <c:v>0.48130000000000001</c:v>
                </c:pt>
                <c:pt idx="22">
                  <c:v>0.50219999999999998</c:v>
                </c:pt>
                <c:pt idx="23">
                  <c:v>0.50219999999999998</c:v>
                </c:pt>
                <c:pt idx="24">
                  <c:v>0.50219999999999998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88-4D9E-A7DF-1DB4D6428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3914176"/>
        <c:axId val="1728553728"/>
      </c:scatterChart>
      <c:valAx>
        <c:axId val="1643914176"/>
        <c:scaling>
          <c:orientation val="minMax"/>
          <c:min val="0.7500000000000001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53728"/>
        <c:crosses val="autoZero"/>
        <c:crossBetween val="midCat"/>
      </c:valAx>
      <c:valAx>
        <c:axId val="172855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14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Score</a:t>
            </a:r>
            <a:r>
              <a:rPr lang="en-US" baseline="0" dirty="0"/>
              <a:t> vs. Threshold for </a:t>
            </a:r>
            <a:r>
              <a:rPr lang="en-US" dirty="0"/>
              <a:t>Clustering with Chaining Evalution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Clustering with Chaining Evalution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Sheet1!$F$2:$F$26</c:f>
              <c:numCache>
                <c:formatCode>General</c:formatCode>
                <c:ptCount val="25"/>
                <c:pt idx="0">
                  <c:v>0.75</c:v>
                </c:pt>
                <c:pt idx="1">
                  <c:v>0.8</c:v>
                </c:pt>
                <c:pt idx="2">
                  <c:v>0.81</c:v>
                </c:pt>
                <c:pt idx="3">
                  <c:v>0.82</c:v>
                </c:pt>
                <c:pt idx="4">
                  <c:v>0.83</c:v>
                </c:pt>
                <c:pt idx="5">
                  <c:v>0.84</c:v>
                </c:pt>
                <c:pt idx="6">
                  <c:v>0.85</c:v>
                </c:pt>
                <c:pt idx="7">
                  <c:v>0.86</c:v>
                </c:pt>
                <c:pt idx="8">
                  <c:v>0.87</c:v>
                </c:pt>
                <c:pt idx="9">
                  <c:v>0.88</c:v>
                </c:pt>
                <c:pt idx="10">
                  <c:v>0.89</c:v>
                </c:pt>
                <c:pt idx="11">
                  <c:v>0.9</c:v>
                </c:pt>
                <c:pt idx="12">
                  <c:v>0.91</c:v>
                </c:pt>
                <c:pt idx="13">
                  <c:v>0.92</c:v>
                </c:pt>
                <c:pt idx="14">
                  <c:v>0.93</c:v>
                </c:pt>
                <c:pt idx="15">
                  <c:v>0.94</c:v>
                </c:pt>
                <c:pt idx="16">
                  <c:v>0.95</c:v>
                </c:pt>
                <c:pt idx="17">
                  <c:v>0.96</c:v>
                </c:pt>
                <c:pt idx="18">
                  <c:v>0.97</c:v>
                </c:pt>
                <c:pt idx="19">
                  <c:v>0.98</c:v>
                </c:pt>
                <c:pt idx="20">
                  <c:v>0.99</c:v>
                </c:pt>
                <c:pt idx="21">
                  <c:v>1</c:v>
                </c:pt>
                <c:pt idx="22">
                  <c:v>1.01</c:v>
                </c:pt>
                <c:pt idx="23">
                  <c:v>1.02</c:v>
                </c:pt>
                <c:pt idx="24">
                  <c:v>1.03</c:v>
                </c:pt>
              </c:numCache>
            </c:numRef>
          </c:xVal>
          <c:yVal>
            <c:numRef>
              <c:f>Sheet1!$I$2:$I$26</c:f>
              <c:numCache>
                <c:formatCode>General</c:formatCode>
                <c:ptCount val="25"/>
                <c:pt idx="0">
                  <c:v>0.123</c:v>
                </c:pt>
                <c:pt idx="1">
                  <c:v>0.21529999999999999</c:v>
                </c:pt>
                <c:pt idx="2">
                  <c:v>0.2331</c:v>
                </c:pt>
                <c:pt idx="3">
                  <c:v>0.251</c:v>
                </c:pt>
                <c:pt idx="4">
                  <c:v>0.26879999999999998</c:v>
                </c:pt>
                <c:pt idx="5">
                  <c:v>0.34920000000000001</c:v>
                </c:pt>
                <c:pt idx="6">
                  <c:v>0.33129999999999998</c:v>
                </c:pt>
                <c:pt idx="7">
                  <c:v>0.33129999999999998</c:v>
                </c:pt>
                <c:pt idx="8">
                  <c:v>0.33129999999999998</c:v>
                </c:pt>
                <c:pt idx="9">
                  <c:v>0.35220000000000001</c:v>
                </c:pt>
                <c:pt idx="10">
                  <c:v>0.35220000000000001</c:v>
                </c:pt>
                <c:pt idx="11">
                  <c:v>0.40579999999999999</c:v>
                </c:pt>
                <c:pt idx="12">
                  <c:v>0.42359999999999998</c:v>
                </c:pt>
                <c:pt idx="13">
                  <c:v>0.42359999999999998</c:v>
                </c:pt>
                <c:pt idx="14">
                  <c:v>0.44140000000000001</c:v>
                </c:pt>
                <c:pt idx="15">
                  <c:v>0.45929999999999999</c:v>
                </c:pt>
                <c:pt idx="16">
                  <c:v>0.45929999999999999</c:v>
                </c:pt>
                <c:pt idx="17">
                  <c:v>0.45929999999999999</c:v>
                </c:pt>
                <c:pt idx="18">
                  <c:v>0.495</c:v>
                </c:pt>
                <c:pt idx="19">
                  <c:v>0.495</c:v>
                </c:pt>
                <c:pt idx="20">
                  <c:v>0.495</c:v>
                </c:pt>
                <c:pt idx="21">
                  <c:v>0.47720000000000001</c:v>
                </c:pt>
                <c:pt idx="22">
                  <c:v>0.498</c:v>
                </c:pt>
                <c:pt idx="23">
                  <c:v>0.498</c:v>
                </c:pt>
                <c:pt idx="24">
                  <c:v>0.498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CF-4D7D-A51E-5176B0FF9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377600"/>
        <c:axId val="1728114640"/>
      </c:scatterChart>
      <c:valAx>
        <c:axId val="1347377600"/>
        <c:scaling>
          <c:orientation val="minMax"/>
          <c:max val="1.05"/>
          <c:min val="0.7500000000000001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114640"/>
        <c:crosses val="autoZero"/>
        <c:crossBetween val="midCat"/>
      </c:valAx>
      <c:valAx>
        <c:axId val="172811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377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2821-7D17-4770-BF34-4998B9F2D07E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B52-E790-4CD9-86EE-3FCFC89A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Phrase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Prudhvi Raj Dachapally</a:t>
            </a:r>
          </a:p>
        </p:txBody>
      </p:sp>
    </p:spTree>
    <p:extLst>
      <p:ext uri="{BB962C8B-B14F-4D97-AF65-F5344CB8AC3E}">
        <p14:creationId xmlns:p14="http://schemas.microsoft.com/office/powerpoint/2010/main" val="16328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162" y="0"/>
            <a:ext cx="6858000" cy="6858000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0"/>
            <a:ext cx="6858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277" y="6242538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1838" y="6242538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7854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Ionic Bonding</a:t>
            </a:r>
            <a:br>
              <a:rPr lang="en-US" dirty="0"/>
            </a:br>
            <a:r>
              <a:rPr lang="en-US" dirty="0"/>
              <a:t>Score = 5 – 1 + (0.5 x 2)/7 = 0.714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/>
              <a:t> 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</a:t>
            </a:r>
            <a:r>
              <a:rPr lang="en-US" dirty="0"/>
              <a:t>ions. In ionic bonds,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(2)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(7)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(3)</a:t>
            </a:r>
            <a:r>
              <a:rPr lang="en-US" dirty="0"/>
              <a:t>. In </a:t>
            </a:r>
            <a:r>
              <a:rPr lang="en-US" dirty="0">
                <a:solidFill>
                  <a:srgbClr val="0070C0"/>
                </a:solidFill>
              </a:rPr>
              <a:t>ionic bonds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(6)</a:t>
            </a:r>
            <a:r>
              <a:rPr lang="en-US" dirty="0"/>
              <a:t>, the metal loses </a:t>
            </a:r>
            <a:r>
              <a:rPr lang="en-US" dirty="0">
                <a:solidFill>
                  <a:srgbClr val="0070C0"/>
                </a:solidFill>
              </a:rPr>
              <a:t>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(1)</a:t>
            </a:r>
            <a:r>
              <a:rPr lang="en-US" dirty="0"/>
              <a:t>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(4).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Ionic Bonding</a:t>
            </a:r>
            <a:br>
              <a:rPr lang="en-US" dirty="0"/>
            </a:br>
            <a:r>
              <a:rPr lang="en-US" dirty="0"/>
              <a:t>GT – 6: Correct – 4, Half/Half – 3, Miss – 1</a:t>
            </a:r>
            <a:br>
              <a:rPr lang="en-US" dirty="0"/>
            </a:br>
            <a:r>
              <a:rPr lang="en-US" dirty="0"/>
              <a:t>Score = 4 – 1 + (0.5 x 3)/7 = 0.6428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/>
              <a:t> 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</a:t>
            </a:r>
            <a:r>
              <a:rPr lang="en-US" dirty="0"/>
              <a:t>ions. In ionic bonds,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between </a:t>
            </a:r>
            <a:r>
              <a:rPr lang="en-US" dirty="0">
                <a:solidFill>
                  <a:srgbClr val="0070C0"/>
                </a:solidFill>
              </a:rPr>
              <a:t>atoms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(6)</a:t>
            </a:r>
            <a:r>
              <a:rPr lang="en-US" dirty="0"/>
              <a:t>. It is a type of chemical bond 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(1).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ionic bonds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(7)</a:t>
            </a:r>
            <a:r>
              <a:rPr lang="en-US" dirty="0"/>
              <a:t>, the metal loses </a:t>
            </a:r>
            <a:r>
              <a:rPr lang="en-US" dirty="0">
                <a:solidFill>
                  <a:srgbClr val="0070C0"/>
                </a:solidFill>
              </a:rPr>
              <a:t>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(4) </a:t>
            </a:r>
            <a:r>
              <a:rPr lang="en-US" dirty="0"/>
              <a:t>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(5), </a:t>
            </a:r>
            <a:r>
              <a:rPr lang="en-US" dirty="0"/>
              <a:t>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0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  <a:br>
              <a:rPr lang="en-US" dirty="0"/>
            </a:br>
            <a:r>
              <a:rPr lang="en-US" dirty="0"/>
              <a:t>Score = 5 – 1 + (0.5 x 2)/7 = 0.714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/>
              <a:t> 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</a:t>
            </a:r>
            <a:r>
              <a:rPr lang="en-US" dirty="0"/>
              <a:t>ions. In ionic bonds,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Clustering with Chaining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Ionic bonding 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(4)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(7)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(3)</a:t>
            </a:r>
            <a:r>
              <a:rPr lang="en-US" dirty="0"/>
              <a:t>. In </a:t>
            </a:r>
            <a:r>
              <a:rPr lang="en-US" dirty="0">
                <a:solidFill>
                  <a:srgbClr val="0070C0"/>
                </a:solidFill>
              </a:rPr>
              <a:t>ionic bonds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(6)</a:t>
            </a:r>
            <a:r>
              <a:rPr lang="en-US" dirty="0"/>
              <a:t>, the metal loses </a:t>
            </a:r>
            <a:r>
              <a:rPr lang="en-US" dirty="0">
                <a:solidFill>
                  <a:srgbClr val="0070C0"/>
                </a:solidFill>
              </a:rPr>
              <a:t>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dirty="0"/>
              <a:t>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(1)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(2)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9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Ionic Bonding (With Initial word)</a:t>
            </a:r>
            <a:br>
              <a:rPr lang="en-US" dirty="0"/>
            </a:br>
            <a:r>
              <a:rPr lang="en-US" dirty="0"/>
              <a:t>Score = 6 – 0 + (0.5 x 1) = 6.5/7 = 0.9285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/>
              <a:t> 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/>
              <a:t>. In ionic bonds,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Chaining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(1)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(6) </a:t>
            </a:r>
            <a:r>
              <a:rPr lang="en-US" dirty="0"/>
              <a:t>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(4)</a:t>
            </a:r>
            <a:r>
              <a:rPr lang="en-US" dirty="0"/>
              <a:t>. In </a:t>
            </a:r>
            <a:r>
              <a:rPr lang="en-US" dirty="0">
                <a:solidFill>
                  <a:srgbClr val="0070C0"/>
                </a:solidFill>
              </a:rPr>
              <a:t>ionic bonds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(2)</a:t>
            </a:r>
            <a:r>
              <a:rPr lang="en-US" dirty="0"/>
              <a:t>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(7)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Ionic Bonding (With Initial word)</a:t>
            </a:r>
            <a:br>
              <a:rPr lang="en-US" dirty="0"/>
            </a:br>
            <a:r>
              <a:rPr lang="en-US" dirty="0"/>
              <a:t>Score = 6 – 0 + (0.5 x 1) = 6.5/7 = 0.9285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/>
              <a:t> 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/>
              <a:t>. In ionic bonds,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 bonding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(1) </a:t>
            </a:r>
            <a:r>
              <a:rPr lang="en-US" dirty="0"/>
              <a:t>is the complete transfer of </a:t>
            </a:r>
            <a:r>
              <a:rPr lang="en-US" dirty="0">
                <a:solidFill>
                  <a:srgbClr val="FF0000"/>
                </a:solidFill>
              </a:rPr>
              <a:t>valence electrons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(7) </a:t>
            </a:r>
            <a:r>
              <a:rPr lang="en-US" dirty="0"/>
              <a:t>between atoms. It is a type of </a:t>
            </a:r>
            <a:r>
              <a:rPr lang="en-US" dirty="0">
                <a:solidFill>
                  <a:srgbClr val="FF0000"/>
                </a:solidFill>
              </a:rPr>
              <a:t>chemical bond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generates two </a:t>
            </a:r>
            <a:r>
              <a:rPr lang="en-US" dirty="0">
                <a:solidFill>
                  <a:srgbClr val="FF0000"/>
                </a:solidFill>
              </a:rPr>
              <a:t>oppositely charged 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(4)</a:t>
            </a:r>
            <a:r>
              <a:rPr lang="en-US" dirty="0"/>
              <a:t>. In </a:t>
            </a:r>
            <a:r>
              <a:rPr lang="en-US" dirty="0">
                <a:solidFill>
                  <a:srgbClr val="0070C0"/>
                </a:solidFill>
              </a:rPr>
              <a:t>ionic bonds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(2)</a:t>
            </a:r>
            <a:r>
              <a:rPr lang="en-US" dirty="0"/>
              <a:t>, the metal loses electrons to become a </a:t>
            </a:r>
            <a:r>
              <a:rPr lang="en-US" dirty="0">
                <a:solidFill>
                  <a:srgbClr val="FF0000"/>
                </a:solidFill>
              </a:rPr>
              <a:t>positively charged cation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(6)</a:t>
            </a:r>
            <a:r>
              <a:rPr lang="en-US" dirty="0"/>
              <a:t>, whereas the nonmetal accepts those electrons to become a </a:t>
            </a:r>
            <a:r>
              <a:rPr lang="en-US" dirty="0">
                <a:solidFill>
                  <a:srgbClr val="FF0000"/>
                </a:solidFill>
              </a:rPr>
              <a:t>negatively charged anion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84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	</a:t>
            </a:r>
          </a:p>
        </p:txBody>
      </p:sp>
      <p:pic>
        <p:nvPicPr>
          <p:cNvPr id="8" name="Content Placeholder 7" descr="A close up of a map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505074"/>
            <a:ext cx="4400426" cy="41682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10" name="Content Placeholder 9" descr="A close up of a map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4958862" cy="4168286"/>
          </a:xfrm>
        </p:spPr>
      </p:pic>
    </p:spTree>
    <p:extLst>
      <p:ext uri="{BB962C8B-B14F-4D97-AF65-F5344CB8AC3E}">
        <p14:creationId xmlns:p14="http://schemas.microsoft.com/office/powerpoint/2010/main" val="113496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Currently 12 examples taken from biology and chemistry domains.</a:t>
            </a:r>
          </a:p>
          <a:p>
            <a:r>
              <a:rPr lang="en-US" dirty="0"/>
              <a:t>Each sample is labeled with an adequate number of keywords and key-phrases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Ionic Bonding					</a:t>
            </a:r>
          </a:p>
          <a:p>
            <a:pPr lvl="1"/>
            <a:r>
              <a:rPr lang="en-US" dirty="0"/>
              <a:t>Benzene</a:t>
            </a:r>
          </a:p>
          <a:p>
            <a:pPr lvl="1"/>
            <a:r>
              <a:rPr lang="en-US" dirty="0"/>
              <a:t>Starch</a:t>
            </a:r>
          </a:p>
          <a:p>
            <a:pPr lvl="1"/>
            <a:r>
              <a:rPr lang="en-US" dirty="0"/>
              <a:t>Chlorofluorocarbons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Chlorophyll</a:t>
            </a:r>
          </a:p>
          <a:p>
            <a:pPr lvl="1"/>
            <a:r>
              <a:rPr lang="en-US" dirty="0"/>
              <a:t>Pollen</a:t>
            </a:r>
          </a:p>
          <a:p>
            <a:pPr lvl="1"/>
            <a:r>
              <a:rPr lang="en-US" dirty="0"/>
              <a:t>Reptile</a:t>
            </a:r>
          </a:p>
          <a:p>
            <a:pPr lvl="1"/>
            <a:r>
              <a:rPr lang="en-US" dirty="0"/>
              <a:t>Chemical bond</a:t>
            </a:r>
          </a:p>
          <a:p>
            <a:pPr lvl="1"/>
            <a:r>
              <a:rPr lang="en-US" dirty="0"/>
              <a:t>Azimuthal quantum number</a:t>
            </a:r>
          </a:p>
          <a:p>
            <a:pPr lvl="1"/>
            <a:r>
              <a:rPr lang="en-US" dirty="0"/>
              <a:t>Venus Flytrap</a:t>
            </a:r>
          </a:p>
          <a:p>
            <a:pPr lvl="1"/>
            <a:r>
              <a:rPr lang="en-US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284881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 &amp; Scoring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keywords – currently set using the ground truth data (will make it automatic in the future)</a:t>
            </a:r>
          </a:p>
          <a:p>
            <a:r>
              <a:rPr lang="en-US" dirty="0"/>
              <a:t>Phrase holding threshold – This threshold is used for filtering phrases that matter from the list of candidate phrases.</a:t>
            </a:r>
          </a:p>
          <a:p>
            <a:pPr lvl="1"/>
            <a:r>
              <a:rPr lang="en-US" dirty="0"/>
              <a:t>If the value is low – less phrases, more words</a:t>
            </a:r>
          </a:p>
          <a:p>
            <a:pPr lvl="1"/>
            <a:r>
              <a:rPr lang="en-US" dirty="0"/>
              <a:t>If high – more phrases, less words</a:t>
            </a:r>
          </a:p>
          <a:p>
            <a:pPr lvl="1"/>
            <a:r>
              <a:rPr lang="en-US" dirty="0"/>
              <a:t>If very high – phrases of larger lengths, less words</a:t>
            </a:r>
          </a:p>
          <a:p>
            <a:r>
              <a:rPr lang="en-US" dirty="0"/>
              <a:t>Score = Hit – Miss +  0.5 * (Extra)</a:t>
            </a:r>
          </a:p>
        </p:txBody>
      </p:sp>
    </p:spTree>
    <p:extLst>
      <p:ext uri="{BB962C8B-B14F-4D97-AF65-F5344CB8AC3E}">
        <p14:creationId xmlns:p14="http://schemas.microsoft.com/office/powerpoint/2010/main" val="222898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Phrase holding threshold tests (Scores averaged over 12 examples)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24" y="1941660"/>
            <a:ext cx="4618201" cy="41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RAKE method of finding candidate key-phrases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Starch</a:t>
            </a:r>
            <a:r>
              <a:rPr lang="en-US" sz="4000" dirty="0"/>
              <a:t> is an </a:t>
            </a:r>
            <a:r>
              <a:rPr lang="en-US" sz="4000" dirty="0">
                <a:solidFill>
                  <a:srgbClr val="00B0F0"/>
                </a:solidFill>
              </a:rPr>
              <a:t>odorless tasteless white substance occurring widely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00B0F0"/>
                </a:solidFill>
              </a:rPr>
              <a:t>plant tissue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F0"/>
                </a:solidFill>
              </a:rPr>
              <a:t>obtained chiefly</a:t>
            </a:r>
            <a:r>
              <a:rPr lang="en-US" sz="4000" dirty="0"/>
              <a:t> from </a:t>
            </a:r>
            <a:r>
              <a:rPr lang="en-US" sz="4000" dirty="0">
                <a:solidFill>
                  <a:srgbClr val="00B0F0"/>
                </a:solidFill>
              </a:rPr>
              <a:t>cereals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F0"/>
                </a:solidFill>
              </a:rPr>
              <a:t>potatoes</a:t>
            </a:r>
            <a:r>
              <a:rPr lang="en-US" sz="4000" dirty="0"/>
              <a:t>. It is a </a:t>
            </a:r>
            <a:r>
              <a:rPr lang="en-US" sz="4000" dirty="0">
                <a:solidFill>
                  <a:srgbClr val="00B0F0"/>
                </a:solidFill>
              </a:rPr>
              <a:t>polysaccharide</a:t>
            </a:r>
            <a:r>
              <a:rPr lang="en-US" sz="4000" dirty="0"/>
              <a:t> that </a:t>
            </a:r>
            <a:r>
              <a:rPr lang="en-US" sz="4000" dirty="0">
                <a:solidFill>
                  <a:srgbClr val="00B0F0"/>
                </a:solidFill>
              </a:rPr>
              <a:t>functions</a:t>
            </a:r>
            <a:r>
              <a:rPr lang="en-US" sz="4000" dirty="0"/>
              <a:t> as a </a:t>
            </a:r>
            <a:r>
              <a:rPr lang="en-US" sz="4000" dirty="0">
                <a:solidFill>
                  <a:srgbClr val="00B0F0"/>
                </a:solidFill>
              </a:rPr>
              <a:t>carbohydrate store</a:t>
            </a:r>
            <a:r>
              <a:rPr lang="en-US" sz="4000" dirty="0"/>
              <a:t> and is an </a:t>
            </a:r>
            <a:r>
              <a:rPr lang="en-US" sz="4000" dirty="0">
                <a:solidFill>
                  <a:srgbClr val="00B0F0"/>
                </a:solidFill>
              </a:rPr>
              <a:t>important constituent</a:t>
            </a:r>
            <a:r>
              <a:rPr lang="en-US" sz="4000" dirty="0"/>
              <a:t> of the </a:t>
            </a:r>
            <a:r>
              <a:rPr lang="en-US" sz="4000" dirty="0">
                <a:solidFill>
                  <a:srgbClr val="00B0F0"/>
                </a:solidFill>
              </a:rPr>
              <a:t>human diet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2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vs. Threshold Plots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1E548-863D-4F46-8B8A-6FE37D1AA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472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81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vs. Threshold Plots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412C82-A0CC-47D2-AF96-1766EBA28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30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35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vs. Threshold Plots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8908E-FF0B-4907-B817-B06C1916F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1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21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Definitions</a:t>
            </a:r>
          </a:p>
          <a:p>
            <a:pPr lvl="1"/>
            <a:r>
              <a:rPr lang="en-US" dirty="0"/>
              <a:t>A reptile is a vertebrate animal of a class that includes snakes, lizards, crocodiles, turtles, and tortoises. They are distinguished by having a dry scaly skin and typically laying soft-shelled eggs on land.</a:t>
            </a:r>
          </a:p>
          <a:p>
            <a:pPr lvl="1"/>
            <a:r>
              <a:rPr lang="en-US" dirty="0"/>
              <a:t>Annotated Keywords: reptile, vertebrate animal, dry scaly skin, soft-shelled eggs</a:t>
            </a:r>
          </a:p>
          <a:p>
            <a:pPr lvl="1"/>
            <a:r>
              <a:rPr lang="en-US" dirty="0"/>
              <a:t>Predicted keywords: </a:t>
            </a:r>
          </a:p>
          <a:p>
            <a:pPr lvl="2"/>
            <a:r>
              <a:rPr lang="en-US" dirty="0"/>
              <a:t>Chaining - crocodile, reptile, lizard, turtle, tortoise</a:t>
            </a:r>
          </a:p>
          <a:p>
            <a:pPr lvl="2"/>
            <a:r>
              <a:rPr lang="en-US" dirty="0"/>
              <a:t>Clustering – reptile, lizard, crocodile, turtle, vertebrate animal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Filtering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Candidate Phrases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Collected Phrases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2669" y="3271044"/>
            <a:ext cx="4772025" cy="215265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54131" y="2532856"/>
            <a:ext cx="3286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6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Chlorophyll</a:t>
            </a:r>
            <a:r>
              <a:rPr lang="en-US" sz="4000" dirty="0"/>
              <a:t> is a </a:t>
            </a:r>
            <a:r>
              <a:rPr lang="en-US" sz="4000" dirty="0">
                <a:solidFill>
                  <a:srgbClr val="00B0F0"/>
                </a:solidFill>
              </a:rPr>
              <a:t>green pigment 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present</a:t>
            </a:r>
            <a:r>
              <a:rPr lang="en-US" sz="4000" dirty="0"/>
              <a:t> in all </a:t>
            </a:r>
            <a:r>
              <a:rPr lang="en-US" sz="4000" dirty="0">
                <a:solidFill>
                  <a:srgbClr val="00B0F0"/>
                </a:solidFill>
              </a:rPr>
              <a:t>green plants </a:t>
            </a:r>
            <a:r>
              <a:rPr lang="en-US" sz="4000" dirty="0"/>
              <a:t>and in </a:t>
            </a:r>
            <a:r>
              <a:rPr lang="en-US" sz="4000" dirty="0">
                <a:solidFill>
                  <a:srgbClr val="00B0F0"/>
                </a:solidFill>
              </a:rPr>
              <a:t>cyanobacteria</a:t>
            </a:r>
            <a:r>
              <a:rPr lang="en-US" sz="4000" dirty="0"/>
              <a:t> , </a:t>
            </a:r>
            <a:r>
              <a:rPr lang="en-US" sz="4000" dirty="0">
                <a:solidFill>
                  <a:srgbClr val="00B0F0"/>
                </a:solidFill>
              </a:rPr>
              <a:t>responsible</a:t>
            </a:r>
            <a:r>
              <a:rPr lang="en-US" sz="4000" dirty="0"/>
              <a:t> for the </a:t>
            </a:r>
            <a:r>
              <a:rPr lang="en-US" sz="4000" dirty="0">
                <a:solidFill>
                  <a:srgbClr val="00B0F0"/>
                </a:solidFill>
              </a:rPr>
              <a:t>absorption</a:t>
            </a:r>
            <a:r>
              <a:rPr lang="en-US" sz="4000" dirty="0"/>
              <a:t> of </a:t>
            </a:r>
            <a:r>
              <a:rPr lang="en-US" sz="4000" dirty="0">
                <a:solidFill>
                  <a:srgbClr val="00B0F0"/>
                </a:solidFill>
              </a:rPr>
              <a:t>light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00B0F0"/>
                </a:solidFill>
              </a:rPr>
              <a:t>provide energy</a:t>
            </a:r>
            <a:r>
              <a:rPr lang="en-US" sz="4000" dirty="0"/>
              <a:t> for </a:t>
            </a:r>
            <a:r>
              <a:rPr lang="en-US" sz="4000" dirty="0">
                <a:solidFill>
                  <a:srgbClr val="00B0F0"/>
                </a:solidFill>
              </a:rPr>
              <a:t>photosynthesis</a:t>
            </a:r>
            <a:r>
              <a:rPr lang="en-US" sz="4000" dirty="0"/>
              <a:t> . Its </a:t>
            </a:r>
            <a:r>
              <a:rPr lang="en-US" sz="4000" dirty="0">
                <a:solidFill>
                  <a:srgbClr val="00B0F0"/>
                </a:solidFill>
              </a:rPr>
              <a:t>molecule contains</a:t>
            </a:r>
            <a:r>
              <a:rPr lang="en-US" sz="4000" dirty="0"/>
              <a:t> a </a:t>
            </a:r>
            <a:r>
              <a:rPr lang="en-US" sz="4000" dirty="0">
                <a:solidFill>
                  <a:srgbClr val="00B0F0"/>
                </a:solidFill>
              </a:rPr>
              <a:t>magnesium atom held </a:t>
            </a:r>
            <a:r>
              <a:rPr lang="en-US" sz="4000" dirty="0"/>
              <a:t>in a </a:t>
            </a:r>
            <a:r>
              <a:rPr lang="en-US" sz="4000" dirty="0">
                <a:solidFill>
                  <a:srgbClr val="00B0F0"/>
                </a:solidFill>
              </a:rPr>
              <a:t>porphyrin ring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9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Content Placeholder 8" descr="A picture containing bottle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67" y="620720"/>
            <a:ext cx="3063254" cy="5597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Filtered Phrases</a:t>
            </a:r>
          </a:p>
        </p:txBody>
      </p:sp>
    </p:spTree>
    <p:extLst>
      <p:ext uri="{BB962C8B-B14F-4D97-AF65-F5344CB8AC3E}">
        <p14:creationId xmlns:p14="http://schemas.microsoft.com/office/powerpoint/2010/main" val="39818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  <a:p>
            <a:pPr lvl="1"/>
            <a:r>
              <a:rPr lang="en-US" dirty="0"/>
              <a:t>Idea: “What’s the next important word that takes into account the previous word?”</a:t>
            </a:r>
          </a:p>
          <a:p>
            <a:pPr lvl="1"/>
            <a:r>
              <a:rPr lang="en-US" dirty="0"/>
              <a:t>In the Starch example, the chain is as follows:</a:t>
            </a:r>
          </a:p>
          <a:p>
            <a:pPr lvl="2"/>
            <a:r>
              <a:rPr lang="en-US" dirty="0"/>
              <a:t>Good Initialization</a:t>
            </a:r>
          </a:p>
          <a:p>
            <a:pPr lvl="3"/>
            <a:r>
              <a:rPr lang="en-US" dirty="0"/>
              <a:t>Starch -&gt; polysaccharide -&gt; carbohydrate -&gt; diet -&gt; cereal -&gt; potato -&gt; plant</a:t>
            </a:r>
          </a:p>
          <a:p>
            <a:pPr lvl="2"/>
            <a:r>
              <a:rPr lang="en-US" dirty="0"/>
              <a:t>Bad Initialization</a:t>
            </a:r>
          </a:p>
          <a:p>
            <a:pPr lvl="3"/>
            <a:r>
              <a:rPr lang="en-US" dirty="0"/>
              <a:t>Widely -&gt; chiefly -&gt; constituent -&gt; human -&gt; tissue -&gt; polysaccharide -&gt; carbohydrate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Idea – “What will be the top-k words that will represent/describe the current word?”</a:t>
            </a:r>
          </a:p>
          <a:p>
            <a:pPr lvl="1"/>
            <a:r>
              <a:rPr lang="en-US" dirty="0"/>
              <a:t>In the Starch example, the cluster is as follows</a:t>
            </a:r>
          </a:p>
          <a:p>
            <a:pPr lvl="2"/>
            <a:r>
              <a:rPr lang="en-US" dirty="0"/>
              <a:t>Good Initialization</a:t>
            </a:r>
          </a:p>
          <a:p>
            <a:pPr lvl="3"/>
            <a:r>
              <a:rPr lang="en-US" dirty="0"/>
              <a:t>Starch -&gt; Polysaccharide, carbohydrate, cereal, tissue, odorless tasteless white substance, diet</a:t>
            </a:r>
          </a:p>
          <a:p>
            <a:pPr lvl="2"/>
            <a:r>
              <a:rPr lang="en-US" dirty="0"/>
              <a:t>Bad Initialization</a:t>
            </a:r>
          </a:p>
          <a:p>
            <a:pPr lvl="3"/>
            <a:r>
              <a:rPr lang="en-US" dirty="0"/>
              <a:t>Occurring -&gt; important, human, function, tissue, store, widely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48" y="0"/>
            <a:ext cx="6858000" cy="6858000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144" y="8792"/>
            <a:ext cx="6858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1885" y="6242538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2184" y="6057872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22924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6" y="0"/>
            <a:ext cx="6858000" cy="6858000"/>
          </a:xfrm>
          <a:prstGeom prst="rect">
            <a:avLst/>
          </a:prstGeom>
        </p:spPr>
      </p:pic>
      <p:pic>
        <p:nvPicPr>
          <p:cNvPr id="3" name="Picture 2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438" y="8792"/>
            <a:ext cx="6858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561" y="6242538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6662" y="6057872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286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1143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Phrase Detection</vt:lpstr>
      <vt:lpstr>RAKE method of finding candidate key-phrases</vt:lpstr>
      <vt:lpstr>Phrase Filtering</vt:lpstr>
      <vt:lpstr>Another Example</vt:lpstr>
      <vt:lpstr>Filtered Phrases</vt:lpstr>
      <vt:lpstr>Methods</vt:lpstr>
      <vt:lpstr>Methods</vt:lpstr>
      <vt:lpstr>PowerPoint Presentation</vt:lpstr>
      <vt:lpstr>PowerPoint Presentation</vt:lpstr>
      <vt:lpstr>PowerPoint Presentation</vt:lpstr>
      <vt:lpstr>Ionic Bonding Score = 5 – 1 + (0.5 x 2)/7 = 0.714</vt:lpstr>
      <vt:lpstr>Ionic Bonding GT – 6: Correct – 4, Half/Half – 3, Miss – 1 Score = 4 – 1 + (0.5 x 3)/7 = 0.6428</vt:lpstr>
      <vt:lpstr>Ionic Bonding Score = 5 – 1 + (0.5 x 2)/7 = 0.714</vt:lpstr>
      <vt:lpstr>Ionic Bonding (With Initial word) Score = 6 – 0 + (0.5 x 1) = 6.5/7 = 0.9285</vt:lpstr>
      <vt:lpstr>Ionic Bonding (With Initial word) Score = 6 – 0 + (0.5 x 1) = 6.5/7 = 0.9285</vt:lpstr>
      <vt:lpstr>Ionic Bonding</vt:lpstr>
      <vt:lpstr>Labeled Data </vt:lpstr>
      <vt:lpstr>Hyper-parameters &amp; Scoring Metric</vt:lpstr>
      <vt:lpstr>Phrase holding threshold tests (Scores averaged over 12 examples)</vt:lpstr>
      <vt:lpstr>Score vs. Threshold Plots</vt:lpstr>
      <vt:lpstr>Score vs. Threshold Plots</vt:lpstr>
      <vt:lpstr>Score vs. Threshold Plots</vt:lpstr>
      <vt:lpstr>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Comparison</dc:title>
  <dc:creator>Prudhvi Raj</dc:creator>
  <cp:lastModifiedBy>Prudhvi Raj</cp:lastModifiedBy>
  <cp:revision>23</cp:revision>
  <dcterms:created xsi:type="dcterms:W3CDTF">2017-06-01T16:33:50Z</dcterms:created>
  <dcterms:modified xsi:type="dcterms:W3CDTF">2017-06-02T19:46:34Z</dcterms:modified>
</cp:coreProperties>
</file>