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68AB-8F79-4382-B77C-F5D1CF950C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7D0-2126-43DE-B9A0-1FC4291B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4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Topic Clustering For Keyword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Prudhvi Raj Dachapally</a:t>
            </a:r>
          </a:p>
        </p:txBody>
      </p:sp>
    </p:spTree>
    <p:extLst>
      <p:ext uri="{BB962C8B-B14F-4D97-AF65-F5344CB8AC3E}">
        <p14:creationId xmlns:p14="http://schemas.microsoft.com/office/powerpoint/2010/main" val="198459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= (13 – 3)/13 = 0.769</a:t>
            </a:r>
            <a:br>
              <a:rPr lang="en-US" dirty="0"/>
            </a:br>
            <a:r>
              <a:rPr lang="en-US" dirty="0"/>
              <a:t>Good Initialization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Ramayana</a:t>
            </a:r>
            <a:r>
              <a:rPr lang="en-US" dirty="0"/>
              <a:t> is a story of Lord </a:t>
            </a:r>
            <a:r>
              <a:rPr lang="en-US" dirty="0">
                <a:solidFill>
                  <a:srgbClr val="00B050"/>
                </a:solidFill>
              </a:rPr>
              <a:t>Rama</a:t>
            </a:r>
            <a:r>
              <a:rPr lang="en-US" dirty="0"/>
              <a:t> written by the Sage </a:t>
            </a:r>
            <a:r>
              <a:rPr lang="en-US" dirty="0">
                <a:solidFill>
                  <a:srgbClr val="00B050"/>
                </a:solidFill>
              </a:rPr>
              <a:t>Valmiki</a:t>
            </a:r>
            <a:r>
              <a:rPr lang="en-US" dirty="0"/>
              <a:t>. Lord </a:t>
            </a:r>
            <a:r>
              <a:rPr lang="en-US" dirty="0">
                <a:solidFill>
                  <a:srgbClr val="00B050"/>
                </a:solidFill>
              </a:rPr>
              <a:t>Rama</a:t>
            </a:r>
            <a:r>
              <a:rPr lang="en-US" dirty="0"/>
              <a:t>, the </a:t>
            </a:r>
            <a:r>
              <a:rPr lang="en-US" dirty="0">
                <a:solidFill>
                  <a:srgbClr val="00B050"/>
                </a:solidFill>
              </a:rPr>
              <a:t>prince</a:t>
            </a:r>
            <a:r>
              <a:rPr lang="en-US" dirty="0"/>
              <a:t> of </a:t>
            </a:r>
            <a:r>
              <a:rPr lang="en-US" dirty="0" err="1">
                <a:solidFill>
                  <a:srgbClr val="00B050"/>
                </a:solidFill>
              </a:rPr>
              <a:t>Ayodhya</a:t>
            </a:r>
            <a:r>
              <a:rPr lang="en-US" dirty="0"/>
              <a:t>, in order to help his </a:t>
            </a:r>
            <a:r>
              <a:rPr lang="en-US" dirty="0">
                <a:solidFill>
                  <a:srgbClr val="00B050"/>
                </a:solidFill>
              </a:rPr>
              <a:t>father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Dasaratha</a:t>
            </a:r>
            <a:r>
              <a:rPr lang="en-US" dirty="0"/>
              <a:t> went to </a:t>
            </a:r>
            <a:r>
              <a:rPr lang="en-US" dirty="0">
                <a:solidFill>
                  <a:srgbClr val="FF0000"/>
                </a:solidFill>
              </a:rPr>
              <a:t>exile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fourteen years</a:t>
            </a:r>
            <a:r>
              <a:rPr lang="en-US" dirty="0"/>
              <a:t>. His </a:t>
            </a:r>
            <a:r>
              <a:rPr lang="en-US" dirty="0">
                <a:solidFill>
                  <a:srgbClr val="00B050"/>
                </a:solidFill>
              </a:rPr>
              <a:t>wife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Sita</a:t>
            </a:r>
            <a:r>
              <a:rPr lang="en-US" dirty="0"/>
              <a:t> and his younger </a:t>
            </a:r>
            <a:r>
              <a:rPr lang="en-US" dirty="0">
                <a:solidFill>
                  <a:srgbClr val="00B050"/>
                </a:solidFill>
              </a:rPr>
              <a:t>brother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Lakshmana</a:t>
            </a:r>
            <a:r>
              <a:rPr lang="en-US" dirty="0"/>
              <a:t> also went with him. He went through many difficulties in the forest. One day </a:t>
            </a:r>
            <a:r>
              <a:rPr lang="en-US" dirty="0" err="1">
                <a:solidFill>
                  <a:srgbClr val="00B050"/>
                </a:solidFill>
              </a:rPr>
              <a:t>Ravana</a:t>
            </a:r>
            <a:r>
              <a:rPr lang="en-US" dirty="0"/>
              <a:t>, the </a:t>
            </a:r>
            <a:r>
              <a:rPr lang="en-US" dirty="0">
                <a:solidFill>
                  <a:srgbClr val="00B050"/>
                </a:solidFill>
              </a:rPr>
              <a:t>king</a:t>
            </a:r>
            <a:r>
              <a:rPr lang="en-US" dirty="0"/>
              <a:t> of </a:t>
            </a:r>
            <a:r>
              <a:rPr lang="en-US" dirty="0">
                <a:solidFill>
                  <a:srgbClr val="00B050"/>
                </a:solidFill>
              </a:rPr>
              <a:t>Lanka</a:t>
            </a:r>
            <a:r>
              <a:rPr lang="en-US" dirty="0"/>
              <a:t> carried away </a:t>
            </a:r>
            <a:r>
              <a:rPr lang="en-US" dirty="0" err="1">
                <a:solidFill>
                  <a:srgbClr val="00B050"/>
                </a:solidFill>
              </a:rPr>
              <a:t>Sita</a:t>
            </a:r>
            <a:r>
              <a:rPr lang="en-US" dirty="0"/>
              <a:t> with him. Then, Lord </a:t>
            </a:r>
            <a:r>
              <a:rPr lang="en-US" dirty="0">
                <a:solidFill>
                  <a:srgbClr val="00B050"/>
                </a:solidFill>
              </a:rPr>
              <a:t>Rama</a:t>
            </a:r>
            <a:r>
              <a:rPr lang="en-US" dirty="0"/>
              <a:t>, with the help of </a:t>
            </a:r>
            <a:r>
              <a:rPr lang="en-US" dirty="0">
                <a:solidFill>
                  <a:srgbClr val="00B050"/>
                </a:solidFill>
              </a:rPr>
              <a:t>Hanuman</a:t>
            </a:r>
            <a:r>
              <a:rPr lang="en-US" dirty="0"/>
              <a:t>, defeated and killed </a:t>
            </a:r>
            <a:r>
              <a:rPr lang="en-US" dirty="0" err="1">
                <a:solidFill>
                  <a:srgbClr val="00B050"/>
                </a:solidFill>
              </a:rPr>
              <a:t>Ravana</a:t>
            </a:r>
            <a:r>
              <a:rPr lang="en-US" dirty="0"/>
              <a:t>; </a:t>
            </a:r>
            <a:r>
              <a:rPr lang="en-US" dirty="0" err="1">
                <a:solidFill>
                  <a:srgbClr val="00B050"/>
                </a:solidFill>
              </a:rPr>
              <a:t>Sita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Rama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Lakshmana</a:t>
            </a:r>
            <a:r>
              <a:rPr lang="en-US" dirty="0"/>
              <a:t> returned to </a:t>
            </a:r>
            <a:r>
              <a:rPr lang="en-US" dirty="0" err="1">
                <a:solidFill>
                  <a:srgbClr val="00B050"/>
                </a:solidFill>
              </a:rPr>
              <a:t>Ayodhya</a:t>
            </a:r>
            <a:r>
              <a:rPr lang="en-US" dirty="0"/>
              <a:t> after their exile.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Initialization Example ( A lot were missed)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Ramayana</a:t>
            </a:r>
            <a:r>
              <a:rPr lang="en-US" dirty="0"/>
              <a:t> is a story of Lord Rama </a:t>
            </a:r>
            <a:r>
              <a:rPr lang="en-US" dirty="0">
                <a:solidFill>
                  <a:srgbClr val="00B050"/>
                </a:solidFill>
              </a:rPr>
              <a:t>written</a:t>
            </a:r>
            <a:r>
              <a:rPr lang="en-US" dirty="0"/>
              <a:t> by the Sage Valmiki. Lord Rama, the prince of </a:t>
            </a:r>
            <a:r>
              <a:rPr lang="en-US" dirty="0" err="1"/>
              <a:t>Ayodhya</a:t>
            </a:r>
            <a:r>
              <a:rPr lang="en-US" dirty="0"/>
              <a:t>, in order to help his </a:t>
            </a:r>
            <a:r>
              <a:rPr lang="en-US" dirty="0">
                <a:solidFill>
                  <a:srgbClr val="00B050"/>
                </a:solidFill>
              </a:rPr>
              <a:t>father</a:t>
            </a:r>
            <a:r>
              <a:rPr lang="en-US" dirty="0"/>
              <a:t> </a:t>
            </a:r>
            <a:r>
              <a:rPr lang="en-US" dirty="0" err="1"/>
              <a:t>Dasaratha</a:t>
            </a:r>
            <a:r>
              <a:rPr lang="en-US" dirty="0"/>
              <a:t> went to </a:t>
            </a:r>
            <a:r>
              <a:rPr lang="en-US" dirty="0">
                <a:solidFill>
                  <a:srgbClr val="00B050"/>
                </a:solidFill>
              </a:rPr>
              <a:t>exile</a:t>
            </a:r>
            <a:r>
              <a:rPr lang="en-US" dirty="0"/>
              <a:t> for </a:t>
            </a:r>
            <a:r>
              <a:rPr lang="en-US" dirty="0">
                <a:solidFill>
                  <a:srgbClr val="00B050"/>
                </a:solidFill>
              </a:rPr>
              <a:t>fourteen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years</a:t>
            </a:r>
            <a:r>
              <a:rPr lang="en-US" dirty="0"/>
              <a:t>. His </a:t>
            </a:r>
            <a:r>
              <a:rPr lang="en-US" dirty="0">
                <a:solidFill>
                  <a:srgbClr val="00B050"/>
                </a:solidFill>
              </a:rPr>
              <a:t>wife</a:t>
            </a:r>
            <a:r>
              <a:rPr lang="en-US" dirty="0"/>
              <a:t>, </a:t>
            </a:r>
            <a:r>
              <a:rPr lang="en-US" dirty="0" err="1"/>
              <a:t>Sita</a:t>
            </a:r>
            <a:r>
              <a:rPr lang="en-US" dirty="0"/>
              <a:t> and his </a:t>
            </a:r>
            <a:r>
              <a:rPr lang="en-US" dirty="0">
                <a:solidFill>
                  <a:srgbClr val="00B050"/>
                </a:solidFill>
              </a:rPr>
              <a:t>younger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brother</a:t>
            </a:r>
            <a:r>
              <a:rPr lang="en-US" dirty="0"/>
              <a:t> Lakshmana also went with him. He went through many </a:t>
            </a:r>
            <a:r>
              <a:rPr lang="en-US" dirty="0">
                <a:solidFill>
                  <a:srgbClr val="00B050"/>
                </a:solidFill>
              </a:rPr>
              <a:t>difficulties</a:t>
            </a:r>
            <a:r>
              <a:rPr lang="en-US" dirty="0"/>
              <a:t> in the forest. One </a:t>
            </a:r>
            <a:r>
              <a:rPr lang="en-US" dirty="0">
                <a:solidFill>
                  <a:srgbClr val="00B050"/>
                </a:solidFill>
              </a:rPr>
              <a:t>day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Ravana</a:t>
            </a:r>
            <a:r>
              <a:rPr lang="en-US" dirty="0"/>
              <a:t>, the king of Lanka </a:t>
            </a:r>
            <a:r>
              <a:rPr lang="en-US" dirty="0">
                <a:solidFill>
                  <a:srgbClr val="00B050"/>
                </a:solidFill>
              </a:rPr>
              <a:t>carried</a:t>
            </a:r>
            <a:r>
              <a:rPr lang="en-US" dirty="0"/>
              <a:t> away </a:t>
            </a:r>
            <a:r>
              <a:rPr lang="en-US" dirty="0" err="1"/>
              <a:t>Sita</a:t>
            </a:r>
            <a:r>
              <a:rPr lang="en-US" dirty="0"/>
              <a:t> with him. Then, Lord Rama, with the help of </a:t>
            </a:r>
            <a:r>
              <a:rPr lang="en-US" dirty="0">
                <a:solidFill>
                  <a:srgbClr val="00B050"/>
                </a:solidFill>
              </a:rPr>
              <a:t>Hanuman</a:t>
            </a:r>
            <a:r>
              <a:rPr lang="en-US" dirty="0"/>
              <a:t>, defeated and killed </a:t>
            </a:r>
            <a:r>
              <a:rPr lang="en-US" dirty="0" err="1"/>
              <a:t>Ravana</a:t>
            </a:r>
            <a:r>
              <a:rPr lang="en-US" dirty="0"/>
              <a:t>; </a:t>
            </a:r>
            <a:r>
              <a:rPr lang="en-US" dirty="0" err="1"/>
              <a:t>Sita</a:t>
            </a:r>
            <a:r>
              <a:rPr lang="en-US" dirty="0"/>
              <a:t>, Rama and Lakshmana </a:t>
            </a:r>
            <a:r>
              <a:rPr lang="en-US" dirty="0">
                <a:solidFill>
                  <a:srgbClr val="00B050"/>
                </a:solidFill>
              </a:rPr>
              <a:t>returned</a:t>
            </a:r>
            <a:r>
              <a:rPr lang="en-US" dirty="0"/>
              <a:t> to </a:t>
            </a:r>
            <a:r>
              <a:rPr lang="en-US" dirty="0" err="1"/>
              <a:t>Ayodhya</a:t>
            </a:r>
            <a:r>
              <a:rPr lang="en-US" dirty="0"/>
              <a:t> after their </a:t>
            </a:r>
            <a:r>
              <a:rPr lang="en-US" dirty="0">
                <a:solidFill>
                  <a:srgbClr val="00B050"/>
                </a:solidFill>
              </a:rPr>
              <a:t>exile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Score = (</a:t>
            </a:r>
            <a:r>
              <a:rPr lang="en-US" dirty="0">
                <a:solidFill>
                  <a:srgbClr val="00B050"/>
                </a:solidFill>
              </a:rPr>
              <a:t>15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)/15 = 12/15 = 0.8 </a:t>
            </a:r>
            <a:br>
              <a:rPr lang="en-US" dirty="0"/>
            </a:br>
            <a:r>
              <a:rPr lang="en-US" dirty="0"/>
              <a:t>Another Example (“1631” not in word2vec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Taj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Mahal</a:t>
            </a:r>
            <a:r>
              <a:rPr lang="en-US" dirty="0"/>
              <a:t> is a beautiful </a:t>
            </a:r>
            <a:r>
              <a:rPr lang="en-US" dirty="0">
                <a:solidFill>
                  <a:srgbClr val="00B050"/>
                </a:solidFill>
              </a:rPr>
              <a:t>monument</a:t>
            </a:r>
            <a:r>
              <a:rPr lang="en-US" dirty="0"/>
              <a:t> built in </a:t>
            </a:r>
            <a:r>
              <a:rPr lang="en-US" dirty="0">
                <a:solidFill>
                  <a:srgbClr val="FF0000"/>
                </a:solidFill>
              </a:rPr>
              <a:t>1631</a:t>
            </a:r>
            <a:r>
              <a:rPr lang="en-US" dirty="0"/>
              <a:t> by an Emperor named </a:t>
            </a:r>
            <a:r>
              <a:rPr lang="en-US" dirty="0">
                <a:solidFill>
                  <a:srgbClr val="00B050"/>
                </a:solidFill>
              </a:rPr>
              <a:t>Shah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Jahan</a:t>
            </a:r>
            <a:r>
              <a:rPr lang="en-US" dirty="0"/>
              <a:t> in memory of his wife </a:t>
            </a:r>
            <a:r>
              <a:rPr lang="en-US" dirty="0" err="1">
                <a:solidFill>
                  <a:srgbClr val="00B050"/>
                </a:solidFill>
              </a:rPr>
              <a:t>Mumtaz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Mahal</a:t>
            </a:r>
            <a:r>
              <a:rPr lang="en-US" dirty="0"/>
              <a:t>. It is situated on the banks of </a:t>
            </a:r>
            <a:r>
              <a:rPr lang="en-US" dirty="0">
                <a:solidFill>
                  <a:srgbClr val="00B050"/>
                </a:solidFill>
              </a:rPr>
              <a:t>river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Yamuna</a:t>
            </a:r>
            <a:r>
              <a:rPr lang="en-US" dirty="0"/>
              <a:t> at </a:t>
            </a:r>
            <a:r>
              <a:rPr lang="en-US" dirty="0">
                <a:solidFill>
                  <a:srgbClr val="00B050"/>
                </a:solidFill>
              </a:rPr>
              <a:t>Agra</a:t>
            </a:r>
            <a:r>
              <a:rPr lang="en-US" dirty="0"/>
              <a:t>. It looks </a:t>
            </a:r>
            <a:r>
              <a:rPr lang="en-US" dirty="0">
                <a:solidFill>
                  <a:srgbClr val="00B050"/>
                </a:solidFill>
              </a:rPr>
              <a:t>beautiful</a:t>
            </a:r>
            <a:r>
              <a:rPr lang="en-US" dirty="0"/>
              <a:t> in the </a:t>
            </a:r>
            <a:r>
              <a:rPr lang="en-US" dirty="0">
                <a:solidFill>
                  <a:srgbClr val="00B050"/>
                </a:solidFill>
              </a:rPr>
              <a:t>moonlight</a:t>
            </a:r>
            <a:r>
              <a:rPr lang="en-US" dirty="0"/>
              <a:t>. The </a:t>
            </a:r>
            <a:r>
              <a:rPr lang="en-US" dirty="0">
                <a:solidFill>
                  <a:srgbClr val="00B050"/>
                </a:solidFill>
              </a:rPr>
              <a:t>Taj Mahal </a:t>
            </a:r>
            <a:r>
              <a:rPr lang="en-US" dirty="0"/>
              <a:t>is made up of white </a:t>
            </a:r>
            <a:r>
              <a:rPr lang="en-US" dirty="0">
                <a:solidFill>
                  <a:srgbClr val="00B050"/>
                </a:solidFill>
              </a:rPr>
              <a:t>marble</a:t>
            </a:r>
            <a:r>
              <a:rPr lang="en-US" dirty="0"/>
              <a:t>. In front of the </a:t>
            </a:r>
            <a:r>
              <a:rPr lang="en-US" dirty="0">
                <a:solidFill>
                  <a:srgbClr val="00B050"/>
                </a:solidFill>
              </a:rPr>
              <a:t>monument</a:t>
            </a:r>
            <a:r>
              <a:rPr lang="en-US" dirty="0"/>
              <a:t>, there is a </a:t>
            </a:r>
            <a:r>
              <a:rPr lang="en-US" dirty="0">
                <a:solidFill>
                  <a:srgbClr val="00B050"/>
                </a:solidFill>
              </a:rPr>
              <a:t>beautiful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garden</a:t>
            </a:r>
            <a:r>
              <a:rPr lang="en-US" dirty="0"/>
              <a:t> known as the </a:t>
            </a:r>
            <a:r>
              <a:rPr lang="en-US" dirty="0" err="1">
                <a:solidFill>
                  <a:srgbClr val="00B050"/>
                </a:solidFill>
              </a:rPr>
              <a:t>Charbagh</a:t>
            </a:r>
            <a:r>
              <a:rPr lang="en-US" dirty="0"/>
              <a:t>. Inside the </a:t>
            </a:r>
            <a:r>
              <a:rPr lang="en-US" dirty="0">
                <a:solidFill>
                  <a:srgbClr val="00B050"/>
                </a:solidFill>
              </a:rPr>
              <a:t>monument</a:t>
            </a:r>
            <a:r>
              <a:rPr lang="en-US" dirty="0"/>
              <a:t>, there are two </a:t>
            </a:r>
            <a:r>
              <a:rPr lang="en-US" dirty="0">
                <a:solidFill>
                  <a:srgbClr val="00B050"/>
                </a:solidFill>
              </a:rPr>
              <a:t>tombs</a:t>
            </a:r>
            <a:r>
              <a:rPr lang="en-US" dirty="0"/>
              <a:t>. These </a:t>
            </a:r>
            <a:r>
              <a:rPr lang="en-US" dirty="0">
                <a:solidFill>
                  <a:srgbClr val="00B050"/>
                </a:solidFill>
              </a:rPr>
              <a:t>tombs</a:t>
            </a:r>
            <a:r>
              <a:rPr lang="en-US" dirty="0"/>
              <a:t> are of </a:t>
            </a:r>
            <a:r>
              <a:rPr lang="en-US" dirty="0">
                <a:solidFill>
                  <a:srgbClr val="00B050"/>
                </a:solidFill>
              </a:rPr>
              <a:t>Shah Jahan </a:t>
            </a:r>
            <a:r>
              <a:rPr lang="en-US" dirty="0"/>
              <a:t>and his wife </a:t>
            </a:r>
            <a:r>
              <a:rPr lang="en-US" dirty="0" err="1">
                <a:solidFill>
                  <a:srgbClr val="00B050"/>
                </a:solidFill>
              </a:rPr>
              <a:t>Mumtaz</a:t>
            </a:r>
            <a:r>
              <a:rPr lang="en-US" dirty="0">
                <a:solidFill>
                  <a:srgbClr val="00B050"/>
                </a:solidFill>
              </a:rPr>
              <a:t> Mahal</a:t>
            </a:r>
            <a:r>
              <a:rPr lang="en-US" dirty="0"/>
              <a:t>. The </a:t>
            </a:r>
            <a:r>
              <a:rPr lang="en-US" dirty="0">
                <a:solidFill>
                  <a:srgbClr val="00B050"/>
                </a:solidFill>
              </a:rPr>
              <a:t>Taj Mahal </a:t>
            </a:r>
            <a:r>
              <a:rPr lang="en-US" dirty="0"/>
              <a:t>is considered as one of the </a:t>
            </a:r>
            <a:r>
              <a:rPr lang="en-US" dirty="0">
                <a:solidFill>
                  <a:srgbClr val="FF0000"/>
                </a:solidFill>
              </a:rPr>
              <a:t>Seven Wonders </a:t>
            </a:r>
            <a:r>
              <a:rPr lang="en-US" dirty="0"/>
              <a:t>of the World. Many tourists come to see this </a:t>
            </a:r>
            <a:r>
              <a:rPr lang="en-US" dirty="0">
                <a:solidFill>
                  <a:srgbClr val="00B050"/>
                </a:solidFill>
              </a:rPr>
              <a:t>beautiful</a:t>
            </a:r>
            <a:r>
              <a:rPr lang="en-US" dirty="0"/>
              <a:t> structure from different parts of the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2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Close Topic Clustering For Keyword Extraction</vt:lpstr>
      <vt:lpstr>Score = (13 – 3)/13 = 0.769 Good Initialization Example</vt:lpstr>
      <vt:lpstr>Bad Initialization Example ( A lot were missed)</vt:lpstr>
      <vt:lpstr>Score = (15 – 3)/15 = 12/15 = 0.8  Another Example (“1631” not in word2vec dict)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Raj</dc:creator>
  <cp:lastModifiedBy>Prudhvi Raj</cp:lastModifiedBy>
  <cp:revision>8</cp:revision>
  <dcterms:created xsi:type="dcterms:W3CDTF">2017-05-22T16:19:52Z</dcterms:created>
  <dcterms:modified xsi:type="dcterms:W3CDTF">2017-05-22T20:35:14Z</dcterms:modified>
</cp:coreProperties>
</file>