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29B7-6554-4AB7-8148-9AA3FF0D26C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7E66-7209-477B-BD5C-81B4045D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Close-Topic Clustering For Keyword Extraction (Chemistry Data)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Prudhvi Raj Dachapally</a:t>
            </a:r>
          </a:p>
        </p:txBody>
      </p:sp>
    </p:spTree>
    <p:extLst>
      <p:ext uri="{BB962C8B-B14F-4D97-AF65-F5344CB8AC3E}">
        <p14:creationId xmlns:p14="http://schemas.microsoft.com/office/powerpoint/2010/main" val="63978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Benzene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Benzene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colorless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liquid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hydrocarbon</a:t>
            </a:r>
            <a:r>
              <a:rPr lang="en-US" dirty="0"/>
              <a:t> present in </a:t>
            </a:r>
            <a:r>
              <a:rPr lang="en-US" dirty="0">
                <a:solidFill>
                  <a:srgbClr val="00B050"/>
                </a:solidFill>
              </a:rPr>
              <a:t>coal tar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petroleum</a:t>
            </a:r>
            <a:r>
              <a:rPr lang="en-US" dirty="0"/>
              <a:t>, used in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synthesis. Its use as a </a:t>
            </a:r>
            <a:r>
              <a:rPr lang="en-US" dirty="0">
                <a:solidFill>
                  <a:srgbClr val="00B050"/>
                </a:solidFill>
              </a:rPr>
              <a:t>solvent</a:t>
            </a:r>
            <a:r>
              <a:rPr lang="en-US" dirty="0"/>
              <a:t> has been reduced because of its </a:t>
            </a:r>
            <a:r>
              <a:rPr lang="en-US" dirty="0">
                <a:solidFill>
                  <a:srgbClr val="00B050"/>
                </a:solidFill>
              </a:rPr>
              <a:t>carcinogenic</a:t>
            </a:r>
            <a:r>
              <a:rPr lang="en-US" dirty="0"/>
              <a:t> properties.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+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Benzene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colorless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volatile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liquid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hydrocarbon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present</a:t>
            </a:r>
            <a:r>
              <a:rPr lang="en-US" dirty="0"/>
              <a:t> in </a:t>
            </a:r>
            <a:r>
              <a:rPr lang="en-US" dirty="0">
                <a:solidFill>
                  <a:srgbClr val="00B050"/>
                </a:solidFill>
              </a:rPr>
              <a:t>coal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tar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petroleum</a:t>
            </a:r>
            <a:r>
              <a:rPr lang="en-US" dirty="0"/>
              <a:t>, used in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synthesis</a:t>
            </a:r>
            <a:r>
              <a:rPr lang="en-US" dirty="0"/>
              <a:t>. Its use as a </a:t>
            </a:r>
            <a:r>
              <a:rPr lang="en-US" dirty="0">
                <a:solidFill>
                  <a:srgbClr val="00B050"/>
                </a:solidFill>
              </a:rPr>
              <a:t>solvent</a:t>
            </a:r>
            <a:r>
              <a:rPr lang="en-US" dirty="0"/>
              <a:t> has been reduced because of its </a:t>
            </a:r>
            <a:r>
              <a:rPr lang="en-US" dirty="0">
                <a:solidFill>
                  <a:srgbClr val="FF0000"/>
                </a:solidFill>
              </a:rPr>
              <a:t>carcinogenic</a:t>
            </a:r>
            <a:r>
              <a:rPr lang="en-US" dirty="0"/>
              <a:t>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2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Starch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Starch</a:t>
            </a:r>
            <a:r>
              <a:rPr lang="en-US" dirty="0"/>
              <a:t> is an </a:t>
            </a:r>
            <a:r>
              <a:rPr lang="en-US" dirty="0">
                <a:solidFill>
                  <a:srgbClr val="00B050"/>
                </a:solidFill>
              </a:rPr>
              <a:t>odorless tasteless </a:t>
            </a:r>
            <a:r>
              <a:rPr lang="en-US" dirty="0"/>
              <a:t>white </a:t>
            </a:r>
            <a:r>
              <a:rPr lang="en-US" dirty="0">
                <a:solidFill>
                  <a:srgbClr val="00B050"/>
                </a:solidFill>
              </a:rPr>
              <a:t>substance</a:t>
            </a:r>
            <a:r>
              <a:rPr lang="en-US" dirty="0"/>
              <a:t> occurring widely in plant </a:t>
            </a:r>
            <a:r>
              <a:rPr lang="en-US" dirty="0">
                <a:solidFill>
                  <a:srgbClr val="00B050"/>
                </a:solidFill>
              </a:rPr>
              <a:t>tissue</a:t>
            </a:r>
            <a:r>
              <a:rPr lang="en-US" dirty="0"/>
              <a:t> and obtained chiefly from </a:t>
            </a:r>
            <a:r>
              <a:rPr lang="en-US" dirty="0">
                <a:solidFill>
                  <a:srgbClr val="00B050"/>
                </a:solidFill>
              </a:rPr>
              <a:t>cereals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potatoes</a:t>
            </a:r>
            <a:r>
              <a:rPr lang="en-US" dirty="0"/>
              <a:t>. It is a </a:t>
            </a:r>
            <a:r>
              <a:rPr lang="en-US" dirty="0">
                <a:solidFill>
                  <a:srgbClr val="00B050"/>
                </a:solidFill>
              </a:rPr>
              <a:t>polysaccharide</a:t>
            </a:r>
            <a:r>
              <a:rPr lang="en-US" dirty="0"/>
              <a:t> that functions as a </a:t>
            </a:r>
            <a:r>
              <a:rPr lang="en-US" dirty="0">
                <a:solidFill>
                  <a:srgbClr val="00B050"/>
                </a:solidFill>
              </a:rPr>
              <a:t>carbohydrate</a:t>
            </a:r>
            <a:r>
              <a:rPr lang="en-US" dirty="0"/>
              <a:t> store and is an important constituent of the </a:t>
            </a:r>
            <a:r>
              <a:rPr lang="en-US" dirty="0">
                <a:solidFill>
                  <a:srgbClr val="00B050"/>
                </a:solidFill>
              </a:rPr>
              <a:t>human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diet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 +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Starch</a:t>
            </a:r>
            <a:r>
              <a:rPr lang="en-US" dirty="0"/>
              <a:t> is an </a:t>
            </a:r>
            <a:r>
              <a:rPr lang="en-US" dirty="0">
                <a:solidFill>
                  <a:srgbClr val="00B050"/>
                </a:solidFill>
              </a:rPr>
              <a:t>odorless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tasteless</a:t>
            </a:r>
            <a:r>
              <a:rPr lang="en-US" dirty="0"/>
              <a:t> white substance </a:t>
            </a:r>
            <a:r>
              <a:rPr lang="en-US" dirty="0">
                <a:solidFill>
                  <a:srgbClr val="FF0000"/>
                </a:solidFill>
              </a:rPr>
              <a:t>occurring</a:t>
            </a:r>
            <a:r>
              <a:rPr lang="en-US" dirty="0"/>
              <a:t> widely in </a:t>
            </a:r>
            <a:r>
              <a:rPr lang="en-US" dirty="0">
                <a:solidFill>
                  <a:srgbClr val="00B050"/>
                </a:solidFill>
              </a:rPr>
              <a:t>plant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tissue</a:t>
            </a:r>
            <a:r>
              <a:rPr lang="en-US" dirty="0"/>
              <a:t> and obtained chiefly from </a:t>
            </a:r>
            <a:r>
              <a:rPr lang="en-US" dirty="0">
                <a:solidFill>
                  <a:srgbClr val="00B050"/>
                </a:solidFill>
              </a:rPr>
              <a:t>cereals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potatoes</a:t>
            </a:r>
            <a:r>
              <a:rPr lang="en-US" dirty="0"/>
              <a:t>. It is a </a:t>
            </a:r>
            <a:r>
              <a:rPr lang="en-US" dirty="0">
                <a:solidFill>
                  <a:srgbClr val="00B050"/>
                </a:solidFill>
              </a:rPr>
              <a:t>polysaccharide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  <a:r>
              <a:rPr lang="en-US" dirty="0"/>
              <a:t> as a </a:t>
            </a:r>
            <a:r>
              <a:rPr lang="en-US" dirty="0">
                <a:solidFill>
                  <a:srgbClr val="00B050"/>
                </a:solidFill>
              </a:rPr>
              <a:t>carbohydrate</a:t>
            </a:r>
            <a:r>
              <a:rPr lang="en-US" dirty="0"/>
              <a:t> store and is an important constituent of the </a:t>
            </a:r>
            <a:r>
              <a:rPr lang="en-US" dirty="0">
                <a:solidFill>
                  <a:srgbClr val="FF0000"/>
                </a:solidFill>
              </a:rPr>
              <a:t>human diet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3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Litmus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Litmus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water-soluble</a:t>
            </a:r>
            <a:r>
              <a:rPr lang="en-US" dirty="0"/>
              <a:t> mixture of different </a:t>
            </a:r>
            <a:r>
              <a:rPr lang="en-US" dirty="0">
                <a:solidFill>
                  <a:srgbClr val="00B050"/>
                </a:solidFill>
              </a:rPr>
              <a:t>dyes</a:t>
            </a:r>
            <a:r>
              <a:rPr lang="en-US" dirty="0"/>
              <a:t> extracted from </a:t>
            </a:r>
            <a:r>
              <a:rPr lang="en-US" dirty="0">
                <a:solidFill>
                  <a:srgbClr val="00B050"/>
                </a:solidFill>
              </a:rPr>
              <a:t>lichens</a:t>
            </a:r>
            <a:r>
              <a:rPr lang="en-US" dirty="0"/>
              <a:t>. It is often absorbed onto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paper to produce one of the oldest forms of </a:t>
            </a:r>
            <a:r>
              <a:rPr lang="en-US" dirty="0">
                <a:solidFill>
                  <a:srgbClr val="00B050"/>
                </a:solidFill>
              </a:rPr>
              <a:t>pH</a:t>
            </a:r>
            <a:r>
              <a:rPr lang="en-US" dirty="0"/>
              <a:t> indicator, used to test materials for </a:t>
            </a:r>
            <a:r>
              <a:rPr lang="en-US" dirty="0">
                <a:solidFill>
                  <a:srgbClr val="00B050"/>
                </a:solidFill>
              </a:rPr>
              <a:t>acidity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 +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Litmus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water-soluble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mixture</a:t>
            </a:r>
            <a:r>
              <a:rPr lang="en-US" dirty="0"/>
              <a:t> of different </a:t>
            </a:r>
            <a:r>
              <a:rPr lang="en-US" dirty="0">
                <a:solidFill>
                  <a:srgbClr val="FF0000"/>
                </a:solidFill>
              </a:rPr>
              <a:t>dyes</a:t>
            </a:r>
            <a:r>
              <a:rPr lang="en-US" dirty="0"/>
              <a:t> extracted from </a:t>
            </a:r>
            <a:r>
              <a:rPr lang="en-US" dirty="0">
                <a:solidFill>
                  <a:srgbClr val="00B050"/>
                </a:solidFill>
              </a:rPr>
              <a:t>lichens</a:t>
            </a:r>
            <a:r>
              <a:rPr lang="en-US" dirty="0"/>
              <a:t>. It is often absorbed onto 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 paper to produce one of the </a:t>
            </a:r>
            <a:r>
              <a:rPr lang="en-US" dirty="0">
                <a:solidFill>
                  <a:srgbClr val="FF0000"/>
                </a:solidFill>
              </a:rPr>
              <a:t>oldest</a:t>
            </a:r>
            <a:r>
              <a:rPr lang="en-US" dirty="0"/>
              <a:t> forms of </a:t>
            </a:r>
            <a:r>
              <a:rPr lang="en-US" dirty="0">
                <a:solidFill>
                  <a:srgbClr val="FF0000"/>
                </a:solidFill>
              </a:rPr>
              <a:t>pH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indicator</a:t>
            </a:r>
            <a:r>
              <a:rPr lang="en-US" dirty="0"/>
              <a:t>, used to test materials for </a:t>
            </a:r>
            <a:r>
              <a:rPr lang="en-US" dirty="0">
                <a:solidFill>
                  <a:srgbClr val="00B050"/>
                </a:solidFill>
              </a:rPr>
              <a:t>acidity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Comparison Between Preprocessed and General Close-Topic Clustering Method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Chemistry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Chemistry</a:t>
            </a:r>
            <a:r>
              <a:rPr lang="en-US" sz="2400" dirty="0">
                <a:solidFill>
                  <a:prstClr val="black"/>
                </a:solidFill>
              </a:rPr>
              <a:t> is the branch of </a:t>
            </a:r>
            <a:r>
              <a:rPr lang="en-US" sz="2400" dirty="0">
                <a:solidFill>
                  <a:srgbClr val="00B050"/>
                </a:solidFill>
              </a:rPr>
              <a:t>science</a:t>
            </a:r>
            <a:r>
              <a:rPr lang="en-US" sz="2400" dirty="0">
                <a:solidFill>
                  <a:prstClr val="black"/>
                </a:solidFill>
              </a:rPr>
              <a:t> that deals with the </a:t>
            </a:r>
            <a:r>
              <a:rPr lang="en-US" sz="2400" dirty="0">
                <a:solidFill>
                  <a:srgbClr val="FF0000"/>
                </a:solidFill>
              </a:rPr>
              <a:t>identification</a:t>
            </a:r>
            <a:r>
              <a:rPr lang="en-US" sz="2400" dirty="0">
                <a:solidFill>
                  <a:prstClr val="black"/>
                </a:solidFill>
              </a:rPr>
              <a:t> of the </a:t>
            </a:r>
            <a:r>
              <a:rPr lang="en-US" sz="2400" dirty="0">
                <a:solidFill>
                  <a:srgbClr val="00B050"/>
                </a:solidFill>
              </a:rPr>
              <a:t>substances</a:t>
            </a:r>
            <a:r>
              <a:rPr lang="en-US" sz="2400" dirty="0">
                <a:solidFill>
                  <a:prstClr val="black"/>
                </a:solidFill>
              </a:rPr>
              <a:t> of which matter is composed; the investigation of their </a:t>
            </a:r>
            <a:r>
              <a:rPr lang="en-US" sz="2400" dirty="0">
                <a:solidFill>
                  <a:srgbClr val="00B050"/>
                </a:solidFill>
              </a:rPr>
              <a:t>properties</a:t>
            </a:r>
            <a:r>
              <a:rPr lang="en-US" sz="2400" dirty="0">
                <a:solidFill>
                  <a:prstClr val="black"/>
                </a:solidFill>
              </a:rPr>
              <a:t> and the </a:t>
            </a:r>
            <a:r>
              <a:rPr lang="en-US" sz="2400" dirty="0">
                <a:solidFill>
                  <a:srgbClr val="0070C0"/>
                </a:solidFill>
              </a:rPr>
              <a:t>ways</a:t>
            </a:r>
            <a:r>
              <a:rPr lang="en-US" sz="2400" dirty="0">
                <a:solidFill>
                  <a:prstClr val="black"/>
                </a:solidFill>
              </a:rPr>
              <a:t> in which they </a:t>
            </a:r>
            <a:r>
              <a:rPr lang="en-US" sz="2400" dirty="0">
                <a:solidFill>
                  <a:srgbClr val="00B050"/>
                </a:solidFill>
              </a:rPr>
              <a:t>interact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srgbClr val="00B050"/>
                </a:solidFill>
              </a:rPr>
              <a:t>combine</a:t>
            </a:r>
            <a:r>
              <a:rPr lang="en-US" sz="2400" dirty="0">
                <a:solidFill>
                  <a:prstClr val="black"/>
                </a:solidFill>
              </a:rPr>
              <a:t>, and change; and the use of these </a:t>
            </a:r>
            <a:r>
              <a:rPr lang="en-US" sz="2400" dirty="0">
                <a:solidFill>
                  <a:srgbClr val="00B050"/>
                </a:solidFill>
              </a:rPr>
              <a:t>processes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srgbClr val="00B050"/>
                </a:solidFill>
              </a:rPr>
              <a:t>form</a:t>
            </a:r>
            <a:r>
              <a:rPr lang="en-US" sz="2400" dirty="0">
                <a:solidFill>
                  <a:prstClr val="black"/>
                </a:solidFill>
              </a:rPr>
              <a:t> new </a:t>
            </a:r>
            <a:r>
              <a:rPr lang="en-US" sz="2400" dirty="0">
                <a:solidFill>
                  <a:srgbClr val="00B050"/>
                </a:solidFill>
              </a:rPr>
              <a:t>substances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Preprocessed Close-Topic Cluster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Chemistry</a:t>
            </a:r>
            <a:r>
              <a:rPr lang="en-US" sz="2400" dirty="0"/>
              <a:t> is the branch of </a:t>
            </a:r>
            <a:r>
              <a:rPr lang="en-US" sz="2400" dirty="0">
                <a:solidFill>
                  <a:srgbClr val="00B050"/>
                </a:solidFill>
              </a:rPr>
              <a:t>science</a:t>
            </a:r>
            <a:r>
              <a:rPr lang="en-US" sz="2400" dirty="0"/>
              <a:t> that deals with the </a:t>
            </a:r>
            <a:r>
              <a:rPr lang="en-US" sz="2400" dirty="0">
                <a:solidFill>
                  <a:srgbClr val="00B050"/>
                </a:solidFill>
              </a:rPr>
              <a:t>identification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B050"/>
                </a:solidFill>
              </a:rPr>
              <a:t>substances</a:t>
            </a:r>
            <a:r>
              <a:rPr lang="en-US" sz="2400" dirty="0"/>
              <a:t> of which matter is </a:t>
            </a:r>
            <a:r>
              <a:rPr lang="en-US" sz="2400" dirty="0">
                <a:solidFill>
                  <a:srgbClr val="0070C0"/>
                </a:solidFill>
              </a:rPr>
              <a:t>composed</a:t>
            </a:r>
            <a:r>
              <a:rPr lang="en-US" sz="2400" dirty="0"/>
              <a:t>; the </a:t>
            </a:r>
            <a:r>
              <a:rPr lang="en-US" sz="2400" dirty="0">
                <a:solidFill>
                  <a:srgbClr val="00B050"/>
                </a:solidFill>
              </a:rPr>
              <a:t>investigation</a:t>
            </a:r>
            <a:r>
              <a:rPr lang="en-US" sz="2400" dirty="0"/>
              <a:t> of their </a:t>
            </a:r>
            <a:r>
              <a:rPr lang="en-US" sz="2400" dirty="0">
                <a:solidFill>
                  <a:srgbClr val="00B050"/>
                </a:solidFill>
              </a:rPr>
              <a:t>properties</a:t>
            </a:r>
            <a:r>
              <a:rPr lang="en-US" sz="2400" dirty="0"/>
              <a:t> and the ways in which they interact, </a:t>
            </a:r>
            <a:r>
              <a:rPr lang="en-US" sz="2400" dirty="0">
                <a:solidFill>
                  <a:srgbClr val="00B050"/>
                </a:solidFill>
              </a:rPr>
              <a:t>combine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change</a:t>
            </a:r>
            <a:r>
              <a:rPr lang="en-US" sz="2400" dirty="0"/>
              <a:t>; and the use of these </a:t>
            </a:r>
            <a:r>
              <a:rPr lang="en-US" sz="2400" dirty="0">
                <a:solidFill>
                  <a:srgbClr val="00B050"/>
                </a:solidFill>
              </a:rPr>
              <a:t>processes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form</a:t>
            </a:r>
            <a:r>
              <a:rPr lang="en-US" sz="2400" dirty="0"/>
              <a:t> new </a:t>
            </a:r>
            <a:r>
              <a:rPr lang="en-US" sz="2400" dirty="0">
                <a:solidFill>
                  <a:srgbClr val="00B050"/>
                </a:solidFill>
              </a:rPr>
              <a:t>substances</a:t>
            </a:r>
            <a:r>
              <a:rPr lang="en-US" sz="2400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Benzene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Benzene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colorless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liquid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hydrocarbon</a:t>
            </a:r>
            <a:r>
              <a:rPr lang="en-US" dirty="0"/>
              <a:t> present in </a:t>
            </a:r>
            <a:r>
              <a:rPr lang="en-US" dirty="0">
                <a:solidFill>
                  <a:srgbClr val="00B050"/>
                </a:solidFill>
              </a:rPr>
              <a:t>coal tar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petroleum</a:t>
            </a:r>
            <a:r>
              <a:rPr lang="en-US" dirty="0"/>
              <a:t>, used in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synthesis. Its use as a </a:t>
            </a:r>
            <a:r>
              <a:rPr lang="en-US" dirty="0">
                <a:solidFill>
                  <a:srgbClr val="00B050"/>
                </a:solidFill>
              </a:rPr>
              <a:t>solvent</a:t>
            </a:r>
            <a:r>
              <a:rPr lang="en-US" dirty="0"/>
              <a:t> has been reduced because of its </a:t>
            </a:r>
            <a:r>
              <a:rPr lang="en-US" dirty="0">
                <a:solidFill>
                  <a:srgbClr val="00B050"/>
                </a:solidFill>
              </a:rPr>
              <a:t>carcinogenic</a:t>
            </a:r>
            <a:r>
              <a:rPr lang="en-US" dirty="0"/>
              <a:t> properties.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Preprocessed Close-Topic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Benzene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colorless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liquid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hydrocarbon</a:t>
            </a:r>
            <a:r>
              <a:rPr lang="en-US" dirty="0"/>
              <a:t> present in </a:t>
            </a:r>
            <a:r>
              <a:rPr lang="en-US" dirty="0">
                <a:solidFill>
                  <a:srgbClr val="00B050"/>
                </a:solidFill>
              </a:rPr>
              <a:t>coal tar and petroleum</a:t>
            </a:r>
            <a:r>
              <a:rPr lang="en-US" dirty="0"/>
              <a:t>, used in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synthesis. Its use as a </a:t>
            </a:r>
            <a:r>
              <a:rPr lang="en-US" dirty="0">
                <a:solidFill>
                  <a:srgbClr val="00B050"/>
                </a:solidFill>
              </a:rPr>
              <a:t>solvent</a:t>
            </a:r>
            <a:r>
              <a:rPr lang="en-US" dirty="0"/>
              <a:t> has been reduced because of its </a:t>
            </a:r>
            <a:r>
              <a:rPr lang="en-US" dirty="0">
                <a:solidFill>
                  <a:srgbClr val="00B050"/>
                </a:solidFill>
              </a:rPr>
              <a:t>carcinogenic</a:t>
            </a:r>
            <a:r>
              <a:rPr lang="en-US" dirty="0"/>
              <a:t>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4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Chemical Bond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bond</a:t>
            </a:r>
            <a:r>
              <a:rPr lang="en-US" dirty="0"/>
              <a:t> is a lasting </a:t>
            </a:r>
            <a:r>
              <a:rPr lang="en-US" dirty="0">
                <a:solidFill>
                  <a:srgbClr val="FF0000"/>
                </a:solidFill>
              </a:rPr>
              <a:t>attraction</a:t>
            </a:r>
            <a:r>
              <a:rPr lang="en-US" dirty="0"/>
              <a:t> between </a:t>
            </a:r>
            <a:r>
              <a:rPr lang="en-US" dirty="0">
                <a:solidFill>
                  <a:srgbClr val="00B050"/>
                </a:solidFill>
              </a:rPr>
              <a:t>atoms</a:t>
            </a:r>
            <a:r>
              <a:rPr lang="en-US" dirty="0"/>
              <a:t> that enables the </a:t>
            </a:r>
            <a:r>
              <a:rPr lang="en-US" dirty="0">
                <a:solidFill>
                  <a:srgbClr val="00B050"/>
                </a:solidFill>
              </a:rPr>
              <a:t>formation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compounds</a:t>
            </a:r>
            <a:r>
              <a:rPr lang="en-US" dirty="0"/>
              <a:t>. The </a:t>
            </a:r>
            <a:r>
              <a:rPr lang="en-US" dirty="0">
                <a:solidFill>
                  <a:srgbClr val="00B050"/>
                </a:solidFill>
              </a:rPr>
              <a:t>bond</a:t>
            </a:r>
            <a:r>
              <a:rPr lang="en-US" dirty="0"/>
              <a:t> may result from the </a:t>
            </a:r>
            <a:r>
              <a:rPr lang="en-US" dirty="0">
                <a:solidFill>
                  <a:srgbClr val="00B050"/>
                </a:solidFill>
              </a:rPr>
              <a:t>electrostatic</a:t>
            </a:r>
            <a:r>
              <a:rPr lang="en-US" dirty="0"/>
              <a:t> force of </a:t>
            </a:r>
            <a:r>
              <a:rPr lang="en-US" dirty="0">
                <a:solidFill>
                  <a:srgbClr val="FF0000"/>
                </a:solidFill>
              </a:rPr>
              <a:t>attraction</a:t>
            </a:r>
            <a:r>
              <a:rPr lang="en-US" dirty="0"/>
              <a:t> between atoms with </a:t>
            </a:r>
            <a:r>
              <a:rPr lang="en-US" dirty="0">
                <a:solidFill>
                  <a:srgbClr val="FF0000"/>
                </a:solidFill>
              </a:rPr>
              <a:t>opposite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charges</a:t>
            </a:r>
            <a:r>
              <a:rPr lang="en-US" dirty="0"/>
              <a:t>, or through the sharing of </a:t>
            </a:r>
            <a:r>
              <a:rPr lang="en-US" dirty="0">
                <a:solidFill>
                  <a:srgbClr val="00B050"/>
                </a:solidFill>
              </a:rPr>
              <a:t>electrons</a:t>
            </a:r>
            <a:r>
              <a:rPr lang="en-US" dirty="0"/>
              <a:t> as in the </a:t>
            </a:r>
            <a:r>
              <a:rPr lang="en-US" dirty="0">
                <a:solidFill>
                  <a:srgbClr val="00B050"/>
                </a:solidFill>
              </a:rPr>
              <a:t>covalent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bonds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Preprocessed Close-Topic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bond</a:t>
            </a:r>
            <a:r>
              <a:rPr lang="en-US" dirty="0"/>
              <a:t> is a lasting attraction between </a:t>
            </a:r>
            <a:r>
              <a:rPr lang="en-US" dirty="0">
                <a:solidFill>
                  <a:srgbClr val="FF0000"/>
                </a:solidFill>
              </a:rPr>
              <a:t>atoms</a:t>
            </a:r>
            <a:r>
              <a:rPr lang="en-US" dirty="0"/>
              <a:t> that enables the </a:t>
            </a:r>
            <a:r>
              <a:rPr lang="en-US" dirty="0">
                <a:solidFill>
                  <a:srgbClr val="FF0000"/>
                </a:solidFill>
              </a:rPr>
              <a:t>formation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chemical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compounds</a:t>
            </a:r>
            <a:r>
              <a:rPr lang="en-US" dirty="0"/>
              <a:t>. The </a:t>
            </a:r>
            <a:r>
              <a:rPr lang="en-US" dirty="0">
                <a:solidFill>
                  <a:srgbClr val="00B050"/>
                </a:solidFill>
              </a:rPr>
              <a:t>bond</a:t>
            </a:r>
            <a:r>
              <a:rPr lang="en-US" dirty="0"/>
              <a:t> may result from the </a:t>
            </a:r>
            <a:r>
              <a:rPr lang="en-US" dirty="0">
                <a:solidFill>
                  <a:srgbClr val="00B050"/>
                </a:solidFill>
              </a:rPr>
              <a:t>electrostatic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force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attraction</a:t>
            </a:r>
            <a:r>
              <a:rPr lang="en-US" dirty="0"/>
              <a:t> between atoms with </a:t>
            </a:r>
            <a:r>
              <a:rPr lang="en-US" dirty="0">
                <a:solidFill>
                  <a:srgbClr val="00B050"/>
                </a:solidFill>
              </a:rPr>
              <a:t>opposite</a:t>
            </a:r>
            <a:r>
              <a:rPr lang="en-US" dirty="0"/>
              <a:t> charges, or through the sharing of </a:t>
            </a:r>
            <a:r>
              <a:rPr lang="en-US" dirty="0">
                <a:solidFill>
                  <a:srgbClr val="00B050"/>
                </a:solidFill>
              </a:rPr>
              <a:t>electrons</a:t>
            </a:r>
            <a:r>
              <a:rPr lang="en-US" dirty="0"/>
              <a:t> as in the </a:t>
            </a:r>
            <a:r>
              <a:rPr lang="en-US" dirty="0">
                <a:solidFill>
                  <a:srgbClr val="00B050"/>
                </a:solidFill>
              </a:rPr>
              <a:t>covalent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bonds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4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Starch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Starch</a:t>
            </a:r>
            <a:r>
              <a:rPr lang="en-US" dirty="0"/>
              <a:t> is an </a:t>
            </a:r>
            <a:r>
              <a:rPr lang="en-US" dirty="0">
                <a:solidFill>
                  <a:srgbClr val="00B050"/>
                </a:solidFill>
              </a:rPr>
              <a:t>odorless tasteless </a:t>
            </a:r>
            <a:r>
              <a:rPr lang="en-US" dirty="0"/>
              <a:t>white </a:t>
            </a:r>
            <a:r>
              <a:rPr lang="en-US" dirty="0">
                <a:solidFill>
                  <a:srgbClr val="00B050"/>
                </a:solidFill>
              </a:rPr>
              <a:t>substance</a:t>
            </a:r>
            <a:r>
              <a:rPr lang="en-US" dirty="0"/>
              <a:t> occurring widely in plant </a:t>
            </a:r>
            <a:r>
              <a:rPr lang="en-US" dirty="0">
                <a:solidFill>
                  <a:srgbClr val="00B050"/>
                </a:solidFill>
              </a:rPr>
              <a:t>tissue</a:t>
            </a:r>
            <a:r>
              <a:rPr lang="en-US" dirty="0"/>
              <a:t> and obtained chiefly from </a:t>
            </a:r>
            <a:r>
              <a:rPr lang="en-US" dirty="0">
                <a:solidFill>
                  <a:srgbClr val="00B050"/>
                </a:solidFill>
              </a:rPr>
              <a:t>cereals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potatoes</a:t>
            </a:r>
            <a:r>
              <a:rPr lang="en-US" dirty="0"/>
              <a:t>. It is a </a:t>
            </a:r>
            <a:r>
              <a:rPr lang="en-US" dirty="0">
                <a:solidFill>
                  <a:srgbClr val="00B050"/>
                </a:solidFill>
              </a:rPr>
              <a:t>polysaccharide</a:t>
            </a:r>
            <a:r>
              <a:rPr lang="en-US" dirty="0"/>
              <a:t> that functions as a </a:t>
            </a:r>
            <a:r>
              <a:rPr lang="en-US" dirty="0">
                <a:solidFill>
                  <a:srgbClr val="00B050"/>
                </a:solidFill>
              </a:rPr>
              <a:t>carbohydrate</a:t>
            </a:r>
            <a:r>
              <a:rPr lang="en-US" dirty="0"/>
              <a:t> store and is an important constituent of the </a:t>
            </a:r>
            <a:r>
              <a:rPr lang="en-US" dirty="0">
                <a:solidFill>
                  <a:srgbClr val="00B050"/>
                </a:solidFill>
              </a:rPr>
              <a:t>human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diet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Preprocessed Close-Topic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Starch</a:t>
            </a:r>
            <a:r>
              <a:rPr lang="en-US" dirty="0"/>
              <a:t> is an </a:t>
            </a:r>
            <a:r>
              <a:rPr lang="en-US" dirty="0">
                <a:solidFill>
                  <a:srgbClr val="00B050"/>
                </a:solidFill>
              </a:rPr>
              <a:t>odorless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tasteless</a:t>
            </a:r>
            <a:r>
              <a:rPr lang="en-US" dirty="0"/>
              <a:t> white </a:t>
            </a:r>
            <a:r>
              <a:rPr lang="en-US" dirty="0">
                <a:solidFill>
                  <a:srgbClr val="00B050"/>
                </a:solidFill>
              </a:rPr>
              <a:t>substance</a:t>
            </a:r>
            <a:r>
              <a:rPr lang="en-US" dirty="0"/>
              <a:t> occurring widely in plant </a:t>
            </a:r>
            <a:r>
              <a:rPr lang="en-US" dirty="0">
                <a:solidFill>
                  <a:srgbClr val="00B050"/>
                </a:solidFill>
              </a:rPr>
              <a:t>tissue</a:t>
            </a:r>
            <a:r>
              <a:rPr lang="en-US" dirty="0"/>
              <a:t> and obtained chiefly from </a:t>
            </a:r>
            <a:r>
              <a:rPr lang="en-US" dirty="0">
                <a:solidFill>
                  <a:srgbClr val="00B050"/>
                </a:solidFill>
              </a:rPr>
              <a:t>cereals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potatoes</a:t>
            </a:r>
            <a:r>
              <a:rPr lang="en-US" dirty="0"/>
              <a:t>. It is a </a:t>
            </a:r>
            <a:r>
              <a:rPr lang="en-US" dirty="0">
                <a:solidFill>
                  <a:srgbClr val="00B050"/>
                </a:solidFill>
              </a:rPr>
              <a:t>polysaccharide</a:t>
            </a:r>
            <a:r>
              <a:rPr lang="en-US" dirty="0"/>
              <a:t> that functions as a </a:t>
            </a:r>
            <a:r>
              <a:rPr lang="en-US" dirty="0">
                <a:solidFill>
                  <a:srgbClr val="00B050"/>
                </a:solidFill>
              </a:rPr>
              <a:t>carbohydrate</a:t>
            </a:r>
            <a:r>
              <a:rPr lang="en-US" dirty="0"/>
              <a:t> store and is an important constituent of the </a:t>
            </a:r>
            <a:r>
              <a:rPr lang="en-US" dirty="0">
                <a:solidFill>
                  <a:srgbClr val="FF0000"/>
                </a:solidFill>
              </a:rPr>
              <a:t>human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diet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Chlorofluorocarbons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Chlorofluorocarbons</a:t>
            </a:r>
            <a:r>
              <a:rPr lang="en-US" sz="2400" dirty="0"/>
              <a:t> are a class of compounds of </a:t>
            </a:r>
            <a:r>
              <a:rPr lang="en-US" sz="2400" dirty="0">
                <a:solidFill>
                  <a:srgbClr val="00B050"/>
                </a:solidFill>
              </a:rPr>
              <a:t>carbon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hydrogen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chlorine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fluorine</a:t>
            </a:r>
            <a:r>
              <a:rPr lang="en-US" sz="2400" dirty="0"/>
              <a:t>, typically </a:t>
            </a:r>
            <a:r>
              <a:rPr lang="en-US" sz="2400" dirty="0">
                <a:solidFill>
                  <a:srgbClr val="00B050"/>
                </a:solidFill>
              </a:rPr>
              <a:t>gases</a:t>
            </a:r>
            <a:r>
              <a:rPr lang="en-US" sz="2400" dirty="0"/>
              <a:t> used in </a:t>
            </a:r>
            <a:r>
              <a:rPr lang="en-US" sz="2400" dirty="0">
                <a:solidFill>
                  <a:srgbClr val="00B050"/>
                </a:solidFill>
              </a:rPr>
              <a:t>refrigerants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aerosol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propellants</a:t>
            </a:r>
            <a:r>
              <a:rPr lang="en-US" sz="2400" dirty="0"/>
              <a:t>. They are harmful to the </a:t>
            </a:r>
            <a:r>
              <a:rPr lang="en-US" sz="2400" dirty="0">
                <a:solidFill>
                  <a:srgbClr val="00B050"/>
                </a:solidFill>
              </a:rPr>
              <a:t>ozone</a:t>
            </a:r>
            <a:r>
              <a:rPr lang="en-US" sz="2400" dirty="0"/>
              <a:t> layer in the earth's atmosphere owing to the release of </a:t>
            </a:r>
            <a:r>
              <a:rPr lang="en-US" sz="2400" dirty="0">
                <a:solidFill>
                  <a:srgbClr val="00B050"/>
                </a:solidFill>
              </a:rPr>
              <a:t>chlorine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atoms</a:t>
            </a:r>
            <a:r>
              <a:rPr lang="en-US" sz="2400" dirty="0"/>
              <a:t> upon exposure to ultraviolet </a:t>
            </a:r>
            <a:r>
              <a:rPr lang="en-US" sz="2400" dirty="0">
                <a:solidFill>
                  <a:srgbClr val="FF0000"/>
                </a:solidFill>
              </a:rPr>
              <a:t>radiation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Preprocessed Close-Topic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Chlorofluorocarbons</a:t>
            </a:r>
            <a:r>
              <a:rPr lang="en-US" sz="2400" dirty="0"/>
              <a:t> are a class of compounds of </a:t>
            </a:r>
            <a:r>
              <a:rPr lang="en-US" sz="2400" dirty="0">
                <a:solidFill>
                  <a:srgbClr val="00B050"/>
                </a:solidFill>
              </a:rPr>
              <a:t>carbon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hydrogen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chlorine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fluorine</a:t>
            </a:r>
            <a:r>
              <a:rPr lang="en-US" sz="2400" dirty="0"/>
              <a:t>, typically </a:t>
            </a:r>
            <a:r>
              <a:rPr lang="en-US" sz="2400" dirty="0">
                <a:solidFill>
                  <a:srgbClr val="00B050"/>
                </a:solidFill>
              </a:rPr>
              <a:t>gases</a:t>
            </a:r>
            <a:r>
              <a:rPr lang="en-US" sz="2400" dirty="0"/>
              <a:t> used in </a:t>
            </a:r>
            <a:r>
              <a:rPr lang="en-US" sz="2400" dirty="0">
                <a:solidFill>
                  <a:srgbClr val="00B050"/>
                </a:solidFill>
              </a:rPr>
              <a:t>refrigerants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aerosol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propellants</a:t>
            </a:r>
            <a:r>
              <a:rPr lang="en-US" sz="2400" dirty="0"/>
              <a:t>. They are harmful to the </a:t>
            </a:r>
            <a:r>
              <a:rPr lang="en-US" sz="2400" dirty="0">
                <a:solidFill>
                  <a:srgbClr val="00B050"/>
                </a:solidFill>
              </a:rPr>
              <a:t>ozone</a:t>
            </a:r>
            <a:r>
              <a:rPr lang="en-US" sz="2400" dirty="0"/>
              <a:t> layer in the earth's atmosphere owing to the release of </a:t>
            </a:r>
            <a:r>
              <a:rPr lang="en-US" sz="2400" dirty="0">
                <a:solidFill>
                  <a:srgbClr val="00B050"/>
                </a:solidFill>
              </a:rPr>
              <a:t>chlorine</a:t>
            </a:r>
            <a:r>
              <a:rPr lang="en-US" sz="2400" dirty="0"/>
              <a:t> atoms upon exposure to ultraviolet </a:t>
            </a:r>
            <a:r>
              <a:rPr lang="en-US" sz="2400" dirty="0">
                <a:solidFill>
                  <a:srgbClr val="00B050"/>
                </a:solidFill>
              </a:rPr>
              <a:t>radiation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6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Litmus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Close-Topic 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Litmus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water-soluble</a:t>
            </a:r>
            <a:r>
              <a:rPr lang="en-US" dirty="0"/>
              <a:t> mixture of different </a:t>
            </a:r>
            <a:r>
              <a:rPr lang="en-US" dirty="0">
                <a:solidFill>
                  <a:srgbClr val="00B050"/>
                </a:solidFill>
              </a:rPr>
              <a:t>dyes</a:t>
            </a:r>
            <a:r>
              <a:rPr lang="en-US" dirty="0"/>
              <a:t> extracted from </a:t>
            </a:r>
            <a:r>
              <a:rPr lang="en-US" dirty="0">
                <a:solidFill>
                  <a:srgbClr val="00B050"/>
                </a:solidFill>
              </a:rPr>
              <a:t>lichens</a:t>
            </a:r>
            <a:r>
              <a:rPr lang="en-US" dirty="0"/>
              <a:t>. It is often absorbed onto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paper to produce one of the oldest forms of </a:t>
            </a:r>
            <a:r>
              <a:rPr lang="en-US" dirty="0">
                <a:solidFill>
                  <a:srgbClr val="00B050"/>
                </a:solidFill>
              </a:rPr>
              <a:t>pH</a:t>
            </a:r>
            <a:r>
              <a:rPr lang="en-US" dirty="0"/>
              <a:t> indicator, used to test materials for </a:t>
            </a:r>
            <a:r>
              <a:rPr lang="en-US" dirty="0">
                <a:solidFill>
                  <a:srgbClr val="00B050"/>
                </a:solidFill>
              </a:rPr>
              <a:t>acidity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Preprocessed Close-Topic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Litmus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water-soluble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mixture</a:t>
            </a:r>
            <a:r>
              <a:rPr lang="en-US" dirty="0"/>
              <a:t> of different </a:t>
            </a:r>
            <a:r>
              <a:rPr lang="en-US" dirty="0">
                <a:solidFill>
                  <a:srgbClr val="00B050"/>
                </a:solidFill>
              </a:rPr>
              <a:t>dyes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extracted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lichens</a:t>
            </a:r>
            <a:r>
              <a:rPr lang="en-US" dirty="0"/>
              <a:t>. It is often </a:t>
            </a:r>
            <a:r>
              <a:rPr lang="en-US" dirty="0">
                <a:solidFill>
                  <a:srgbClr val="00B050"/>
                </a:solidFill>
              </a:rPr>
              <a:t>absorbed</a:t>
            </a:r>
            <a:r>
              <a:rPr lang="en-US" dirty="0"/>
              <a:t> onto 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 paper to produce one of the oldest forms of </a:t>
            </a:r>
            <a:r>
              <a:rPr lang="en-US" dirty="0">
                <a:solidFill>
                  <a:srgbClr val="FF0000"/>
                </a:solidFill>
              </a:rPr>
              <a:t>pH</a:t>
            </a:r>
            <a:r>
              <a:rPr lang="en-US" dirty="0"/>
              <a:t> indicator, used to test materials for </a:t>
            </a:r>
            <a:r>
              <a:rPr lang="en-US" dirty="0">
                <a:solidFill>
                  <a:srgbClr val="00B050"/>
                </a:solidFill>
              </a:rPr>
              <a:t>acidity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Comparison Between Close-Topic Clustering and Clustering + PCA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827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Close-Topic Clustering For Keyword Extraction (Chemistry Data)</vt:lpstr>
      <vt:lpstr>Comparison Between Preprocessed and General Close-Topic Clustering Method</vt:lpstr>
      <vt:lpstr>Definition of Chemistry</vt:lpstr>
      <vt:lpstr>Definition of Benzene </vt:lpstr>
      <vt:lpstr>Definition of Chemical Bond</vt:lpstr>
      <vt:lpstr>Definition of Starch</vt:lpstr>
      <vt:lpstr>Definition of Chlorofluorocarbons </vt:lpstr>
      <vt:lpstr>Definition of Litmus </vt:lpstr>
      <vt:lpstr>Comparison Between Close-Topic Clustering and Clustering + PCA</vt:lpstr>
      <vt:lpstr>Definition of Benzene </vt:lpstr>
      <vt:lpstr>Definition of Starch</vt:lpstr>
      <vt:lpstr>Definition of Litmus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Thresholded Close-Topic Clustering For Keyword Extraction (Biology Data)</dc:title>
  <dc:creator>Prudhvi Raj</dc:creator>
  <cp:lastModifiedBy>Prudhvi Raj</cp:lastModifiedBy>
  <cp:revision>13</cp:revision>
  <dcterms:created xsi:type="dcterms:W3CDTF">2017-05-24T14:45:27Z</dcterms:created>
  <dcterms:modified xsi:type="dcterms:W3CDTF">2017-05-24T19:48:50Z</dcterms:modified>
</cp:coreProperties>
</file>