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1" r:id="rId20"/>
    <p:sldId id="275" r:id="rId21"/>
    <p:sldId id="276" r:id="rId22"/>
    <p:sldId id="277" r:id="rId23"/>
    <p:sldId id="278" r:id="rId24"/>
    <p:sldId id="279" r:id="rId25"/>
    <p:sldId id="280" r:id="rId26"/>
    <p:sldId id="274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18044-9B23-4757-AC04-8D7E3D8329B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D03D4-702D-4FAF-8D5E-19672A21CC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F032-3272-46D9-8C81-F1173512A255}" type="datetime1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B41-8C51-42B8-AF76-BAA3BB1C0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D159-797B-49D3-AD2C-3E4E4886BBD6}" type="datetime1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B41-8C51-42B8-AF76-BAA3BB1C0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9BC6-F3E7-4754-993F-CA8A6A754D20}" type="datetime1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B41-8C51-42B8-AF76-BAA3BB1C0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EB6B-7438-404B-BB9F-1B7D38CF8EA9}" type="datetime1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B41-8C51-42B8-AF76-BAA3BB1C0A1E}" type="slidenum">
              <a:rPr lang="en-US" smtClean="0"/>
              <a:pPr/>
              <a:t>‹#›</a:t>
            </a:fld>
            <a:r>
              <a:rPr lang="en-US" dirty="0"/>
              <a:t>/26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D6DE-CB5B-41D2-A2BF-1347075B60DF}" type="datetime1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B41-8C51-42B8-AF76-BAA3BB1C0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0DFB7-6D8C-4A44-B4D0-DEBE1292ECF0}" type="datetime1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B41-8C51-42B8-AF76-BAA3BB1C0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0929-EE0A-477F-AB33-A6F423036C3E}" type="datetime1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B41-8C51-42B8-AF76-BAA3BB1C0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524A-A7D9-4694-A8C9-A7F7E5147370}" type="datetime1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B41-8C51-42B8-AF76-BAA3BB1C0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9B33-B373-4D84-8CD9-A989144110B1}" type="datetime1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B41-8C51-42B8-AF76-BAA3BB1C0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E847-6EDF-401B-8BA3-4367CD6BF1DB}" type="datetime1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B41-8C51-42B8-AF76-BAA3BB1C0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756C-DE0B-42CF-9F18-3978E2DC2D3B}" type="datetime1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B41-8C51-42B8-AF76-BAA3BB1C0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DD43E-19B5-4895-B549-C794592167C1}" type="datetime1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E9B41-8C51-42B8-AF76-BAA3BB1C0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Wimax</a:t>
            </a:r>
            <a:r>
              <a:rPr lang="en-US" b="1" dirty="0"/>
              <a:t> Scheduling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B41-8C51-42B8-AF76-BAA3BB1C0A1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Request/Grant Mechanism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CC00CC"/>
              </a:buClr>
              <a:buFont typeface="Wingdings" pitchFamily="2" charset="2"/>
              <a:buChar char="v"/>
            </a:pPr>
            <a:r>
              <a:rPr lang="en-US" dirty="0"/>
              <a:t>There are a number of ways to request bandwidth.</a:t>
            </a:r>
          </a:p>
          <a:p>
            <a:pPr>
              <a:buClr>
                <a:srgbClr val="6600FF"/>
              </a:buClr>
              <a:buFont typeface="Wingdings" pitchFamily="2" charset="2"/>
              <a:buChar char="v"/>
            </a:pPr>
            <a:r>
              <a:rPr lang="en-US" dirty="0"/>
              <a:t> These methods can be categorized</a:t>
            </a:r>
          </a:p>
          <a:p>
            <a:pPr lvl="1"/>
            <a:r>
              <a:rPr lang="en-US" dirty="0"/>
              <a:t>Implicit or explicit based on the need for polling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B41-8C51-42B8-AF76-BAA3BB1C0A1E}" type="slidenum">
              <a:rPr lang="en-US" smtClean="0"/>
              <a:pPr/>
              <a:t>10</a:t>
            </a:fld>
            <a:r>
              <a:rPr lang="en-US"/>
              <a:t>/26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IMPLICIT Bandwidth Request Mechanisms</a:t>
            </a:r>
          </a:p>
        </p:txBody>
      </p:sp>
      <p:pic>
        <p:nvPicPr>
          <p:cNvPr id="5" name="Content Placeholder 4" descr="1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05000"/>
            <a:ext cx="8229600" cy="3886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B41-8C51-42B8-AF76-BAA3BB1C0A1E}" type="slidenum">
              <a:rPr lang="en-US" smtClean="0"/>
              <a:pPr/>
              <a:t>11</a:t>
            </a:fld>
            <a:r>
              <a:rPr lang="en-US"/>
              <a:t>/26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EXPLICIT Bandwidth Request Mechanisms</a:t>
            </a:r>
          </a:p>
        </p:txBody>
      </p:sp>
      <p:pic>
        <p:nvPicPr>
          <p:cNvPr id="4" name="Content Placeholder 3" descr="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524000"/>
            <a:ext cx="8229600" cy="1600200"/>
          </a:xfrm>
        </p:spPr>
      </p:pic>
      <p:pic>
        <p:nvPicPr>
          <p:cNvPr id="5" name="Picture 4" descr="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3200400"/>
            <a:ext cx="8221255" cy="3429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B41-8C51-42B8-AF76-BAA3BB1C0A1E}" type="slidenum">
              <a:rPr lang="en-US" smtClean="0"/>
              <a:pPr/>
              <a:t>12</a:t>
            </a:fld>
            <a:r>
              <a:rPr lang="en-US"/>
              <a:t>/26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Scheduler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>
              <a:buClr>
                <a:srgbClr val="FFFF66"/>
              </a:buClr>
              <a:buFont typeface="Wingdings" pitchFamily="2" charset="2"/>
              <a:buChar char="v"/>
            </a:pPr>
            <a:r>
              <a:rPr lang="en-US" dirty="0"/>
              <a:t>Scheduling is the main component of the MAC layer </a:t>
            </a:r>
          </a:p>
          <a:p>
            <a:pPr lvl="1"/>
            <a:r>
              <a:rPr lang="en-US" dirty="0"/>
              <a:t>Assure </a:t>
            </a:r>
            <a:r>
              <a:rPr lang="en-US" dirty="0" err="1"/>
              <a:t>QoS</a:t>
            </a:r>
            <a:r>
              <a:rPr lang="en-US" dirty="0"/>
              <a:t> to various service classes.</a:t>
            </a:r>
          </a:p>
          <a:p>
            <a:pPr lvl="1"/>
            <a:r>
              <a:rPr lang="en-US" dirty="0"/>
              <a:t>Distributor to allocate the resources among </a:t>
            </a:r>
            <a:r>
              <a:rPr lang="en-US" dirty="0" err="1"/>
              <a:t>MSs.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Number of slots can be  the allocated resource.</a:t>
            </a:r>
          </a:p>
          <a:p>
            <a:pPr lvl="1"/>
            <a:r>
              <a:rPr lang="en-US" dirty="0"/>
              <a:t>These slots are mapped into a number of sub channels</a:t>
            </a:r>
          </a:p>
          <a:p>
            <a:pPr lvl="2"/>
            <a:r>
              <a:rPr lang="en-US" dirty="0"/>
              <a:t>(OFDM symbols).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B41-8C51-42B8-AF76-BAA3BB1C0A1E}" type="slidenum">
              <a:rPr lang="en-US" smtClean="0"/>
              <a:pPr/>
              <a:t>13</a:t>
            </a:fld>
            <a:r>
              <a:rPr lang="en-US"/>
              <a:t>/26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FFFF"/>
              </a:buClr>
              <a:buFont typeface="Wingdings" pitchFamily="2" charset="2"/>
              <a:buChar char="v"/>
            </a:pPr>
            <a:r>
              <a:rPr lang="en-US" dirty="0"/>
              <a:t>Permutation </a:t>
            </a:r>
          </a:p>
          <a:p>
            <a:pPr lvl="1"/>
            <a:r>
              <a:rPr lang="en-US" dirty="0"/>
              <a:t>The mapping process from logical </a:t>
            </a:r>
            <a:r>
              <a:rPr lang="en-US" dirty="0" err="1"/>
              <a:t>subchannel</a:t>
            </a:r>
            <a:r>
              <a:rPr lang="en-US" dirty="0"/>
              <a:t> to multiple physical subcarriers .</a:t>
            </a:r>
          </a:p>
          <a:p>
            <a:pPr lvl="1"/>
            <a:r>
              <a:rPr lang="en-US" dirty="0"/>
              <a:t> Fully Used </a:t>
            </a:r>
            <a:r>
              <a:rPr lang="en-US" dirty="0" err="1"/>
              <a:t>Subchannelization</a:t>
            </a:r>
            <a:r>
              <a:rPr lang="en-US" dirty="0"/>
              <a:t> (FUSC) </a:t>
            </a:r>
          </a:p>
          <a:p>
            <a:pPr lvl="1"/>
            <a:r>
              <a:rPr lang="en-US" dirty="0"/>
              <a:t> Adaptive Modulation and Coding (band-AMC).</a:t>
            </a:r>
          </a:p>
          <a:p>
            <a:pPr lvl="1"/>
            <a:r>
              <a:rPr lang="en-US" dirty="0"/>
              <a:t>PUSC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B41-8C51-42B8-AF76-BAA3BB1C0A1E}" type="slidenum">
              <a:rPr lang="en-US" smtClean="0"/>
              <a:pPr/>
              <a:t>14</a:t>
            </a:fld>
            <a:r>
              <a:rPr lang="en-US"/>
              <a:t>/26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Scheduler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1600200"/>
            <a:ext cx="9067800" cy="5105400"/>
          </a:xfrm>
        </p:spPr>
        <p:txBody>
          <a:bodyPr/>
          <a:lstStyle/>
          <a:p>
            <a:pPr>
              <a:buClr>
                <a:srgbClr val="FFC000"/>
              </a:buClr>
              <a:buFont typeface="Wingdings" pitchFamily="2" charset="2"/>
              <a:buChar char="v"/>
            </a:pPr>
            <a:r>
              <a:rPr lang="en-US" dirty="0"/>
              <a:t> Packets from the upper layer are put into different queues.</a:t>
            </a:r>
          </a:p>
          <a:p>
            <a:pPr>
              <a:buClr>
                <a:srgbClr val="00B050"/>
              </a:buClr>
              <a:buFont typeface="Wingdings" pitchFamily="2" charset="2"/>
              <a:buChar char="v"/>
            </a:pPr>
            <a:r>
              <a:rPr lang="en-US" dirty="0"/>
              <a:t>  DL-BS scheduler :</a:t>
            </a:r>
          </a:p>
          <a:p>
            <a:pPr lvl="1"/>
            <a:r>
              <a:rPr lang="en-US" dirty="0"/>
              <a:t>Decides which queue to</a:t>
            </a:r>
          </a:p>
          <a:p>
            <a:pPr lvl="1">
              <a:buNone/>
            </a:pPr>
            <a:r>
              <a:rPr lang="en-US" dirty="0"/>
              <a:t>    service.</a:t>
            </a:r>
          </a:p>
        </p:txBody>
      </p:sp>
      <p:pic>
        <p:nvPicPr>
          <p:cNvPr id="6" name="Picture 5" descr="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2286000"/>
            <a:ext cx="4343400" cy="421063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B41-8C51-42B8-AF76-BAA3BB1C0A1E}" type="slidenum">
              <a:rPr lang="en-US" smtClean="0"/>
              <a:pPr/>
              <a:t>15</a:t>
            </a:fld>
            <a:r>
              <a:rPr lang="en-US"/>
              <a:t>/26</a:t>
            </a:r>
            <a:endParaRPr 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Scheduler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2D050"/>
              </a:buClr>
              <a:buFont typeface="Wingdings" pitchFamily="2" charset="2"/>
              <a:buChar char="v"/>
            </a:pPr>
            <a:r>
              <a:rPr lang="en-US" dirty="0"/>
              <a:t> CLASSIFICATION OF SCHEDULERS</a:t>
            </a:r>
          </a:p>
          <a:p>
            <a:pPr lvl="1"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dirty="0"/>
              <a:t>Channel-unaware schedulers</a:t>
            </a:r>
          </a:p>
          <a:p>
            <a:pPr lvl="2"/>
            <a:r>
              <a:rPr lang="en-US" dirty="0"/>
              <a:t>Use no information of the channel state condition in making the scheduling decision.</a:t>
            </a:r>
          </a:p>
          <a:p>
            <a:pPr lvl="2"/>
            <a:r>
              <a:rPr lang="en-US" dirty="0"/>
              <a:t> Assume error-free channel 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dirty="0"/>
              <a:t>Channel-aware schedulers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B41-8C51-42B8-AF76-BAA3BB1C0A1E}" type="slidenum">
              <a:rPr lang="en-US" smtClean="0"/>
              <a:pPr/>
              <a:t>16</a:t>
            </a:fld>
            <a:r>
              <a:rPr lang="en-US"/>
              <a:t>/26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Channel-Unaware Schedulers</a:t>
            </a:r>
          </a:p>
        </p:txBody>
      </p:sp>
      <p:pic>
        <p:nvPicPr>
          <p:cNvPr id="4" name="Content Placeholder 3" descr="1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52600"/>
            <a:ext cx="8229600" cy="4648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B41-8C51-42B8-AF76-BAA3BB1C0A1E}" type="slidenum">
              <a:rPr lang="en-US" smtClean="0"/>
              <a:pPr/>
              <a:t>17</a:t>
            </a:fld>
            <a:r>
              <a:rPr lang="en-US"/>
              <a:t>/26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Channel-Aware Schedulers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830763"/>
          </a:xfrm>
        </p:spPr>
        <p:txBody>
          <a:bodyPr/>
          <a:lstStyle/>
          <a:p>
            <a:pPr algn="just"/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078753"/>
            <a:ext cx="6781800" cy="425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B41-8C51-42B8-AF76-BAA3BB1C0A1E}" type="slidenum">
              <a:rPr lang="en-US" smtClean="0"/>
              <a:pPr/>
              <a:t>18</a:t>
            </a:fld>
            <a:r>
              <a:rPr lang="en-US"/>
              <a:t>/26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Simulation </a:t>
            </a:r>
          </a:p>
        </p:txBody>
      </p:sp>
      <p:pic>
        <p:nvPicPr>
          <p:cNvPr id="4" name="Content Placeholder 3" descr="5-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447800"/>
            <a:ext cx="6324599" cy="5029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B41-8C51-42B8-AF76-BAA3BB1C0A1E}" type="slidenum">
              <a:rPr lang="en-US" smtClean="0"/>
              <a:pPr/>
              <a:t>19</a:t>
            </a:fld>
            <a:r>
              <a:rPr lang="en-US"/>
              <a:t>/26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Outline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FF0066"/>
              </a:buClr>
              <a:buFont typeface="Wingdings" pitchFamily="2" charset="2"/>
              <a:buChar char="v"/>
            </a:pPr>
            <a:r>
              <a:rPr lang="en-US" dirty="0"/>
              <a:t>  Introduction </a:t>
            </a:r>
          </a:p>
          <a:p>
            <a:pPr>
              <a:buClr>
                <a:srgbClr val="FFC000"/>
              </a:buClr>
              <a:buFont typeface="Wingdings" pitchFamily="2" charset="2"/>
              <a:buChar char="v"/>
            </a:pPr>
            <a:r>
              <a:rPr lang="en-US" dirty="0"/>
              <a:t>  Key features of </a:t>
            </a:r>
            <a:r>
              <a:rPr lang="en-US" dirty="0" err="1"/>
              <a:t>Wimax</a:t>
            </a:r>
            <a:r>
              <a:rPr lang="en-US" dirty="0"/>
              <a:t> networks</a:t>
            </a:r>
          </a:p>
          <a:p>
            <a:pPr>
              <a:buClr>
                <a:srgbClr val="0033CC"/>
              </a:buClr>
              <a:buFont typeface="Wingdings" pitchFamily="2" charset="2"/>
              <a:buChar char="v"/>
            </a:pPr>
            <a:r>
              <a:rPr lang="en-US" dirty="0"/>
              <a:t>  </a:t>
            </a:r>
            <a:r>
              <a:rPr lang="en-US" dirty="0" err="1"/>
              <a:t>Wimax</a:t>
            </a:r>
            <a:r>
              <a:rPr lang="en-US" dirty="0"/>
              <a:t> frame structure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 </a:t>
            </a:r>
            <a:r>
              <a:rPr lang="en-US" dirty="0" err="1"/>
              <a:t>Wimax</a:t>
            </a:r>
            <a:r>
              <a:rPr lang="en-US" dirty="0"/>
              <a:t> </a:t>
            </a:r>
            <a:r>
              <a:rPr lang="en-US" dirty="0" err="1"/>
              <a:t>QoS</a:t>
            </a:r>
            <a:r>
              <a:rPr lang="en-US" dirty="0"/>
              <a:t> service classes</a:t>
            </a:r>
          </a:p>
          <a:p>
            <a:pPr>
              <a:buClr>
                <a:srgbClr val="CCFF66"/>
              </a:buClr>
              <a:buFont typeface="Wingdings" pitchFamily="2" charset="2"/>
              <a:buChar char="v"/>
            </a:pPr>
            <a:r>
              <a:rPr lang="en-US" dirty="0"/>
              <a:t>  Request and Grant mechanism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dirty="0"/>
              <a:t>  Scheduling</a:t>
            </a:r>
          </a:p>
          <a:p>
            <a:pPr>
              <a:buClr>
                <a:srgbClr val="00FFFF"/>
              </a:buClr>
              <a:buFont typeface="Wingdings" pitchFamily="2" charset="2"/>
              <a:buChar char="v"/>
            </a:pPr>
            <a:r>
              <a:rPr lang="en-US" dirty="0"/>
              <a:t>  Simulation &amp; results </a:t>
            </a:r>
          </a:p>
          <a:p>
            <a:pPr>
              <a:buClr>
                <a:srgbClr val="FFFF00"/>
              </a:buClr>
              <a:buFont typeface="Wingdings" pitchFamily="2" charset="2"/>
              <a:buChar char="v"/>
            </a:pPr>
            <a:r>
              <a:rPr lang="en-US" dirty="0"/>
              <a:t>  Conclusion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B41-8C51-42B8-AF76-BAA3BB1C0A1E}" type="slidenum">
              <a:rPr lang="en-US" smtClean="0"/>
              <a:pPr/>
              <a:t>2</a:t>
            </a:fld>
            <a:r>
              <a:rPr lang="en-US"/>
              <a:t>/26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MDRR scheduler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3-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447800"/>
            <a:ext cx="7772400" cy="2514600"/>
          </a:xfrm>
          <a:prstGeom prst="rect">
            <a:avLst/>
          </a:prstGeom>
        </p:spPr>
      </p:pic>
      <p:pic>
        <p:nvPicPr>
          <p:cNvPr id="7" name="Picture 6" descr="4-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3962400"/>
            <a:ext cx="7848600" cy="2667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B41-8C51-42B8-AF76-BAA3BB1C0A1E}" type="slidenum">
              <a:rPr lang="en-US" smtClean="0"/>
              <a:pPr/>
              <a:t>20</a:t>
            </a:fld>
            <a:r>
              <a:rPr lang="en-US"/>
              <a:t>/26</a:t>
            </a:r>
            <a:endParaRPr 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WRR scheduler</a:t>
            </a:r>
          </a:p>
        </p:txBody>
      </p:sp>
      <p:pic>
        <p:nvPicPr>
          <p:cNvPr id="6" name="Content Placeholder 5" descr="3-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3733800"/>
            <a:ext cx="7848600" cy="2895600"/>
          </a:xfrm>
        </p:spPr>
      </p:pic>
      <p:pic>
        <p:nvPicPr>
          <p:cNvPr id="7" name="Picture 6" descr="4-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219200"/>
            <a:ext cx="7620000" cy="23622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B41-8C51-42B8-AF76-BAA3BB1C0A1E}" type="slidenum">
              <a:rPr lang="en-US" smtClean="0"/>
              <a:pPr/>
              <a:t>21</a:t>
            </a:fld>
            <a:r>
              <a:rPr lang="en-US"/>
              <a:t>/26</a:t>
            </a:r>
            <a:endParaRPr 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MDRR Results </a:t>
            </a:r>
          </a:p>
        </p:txBody>
      </p:sp>
      <p:pic>
        <p:nvPicPr>
          <p:cNvPr id="6" name="Content Placeholder 5" descr="1-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447800"/>
            <a:ext cx="7706801" cy="4515481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B41-8C51-42B8-AF76-BAA3BB1C0A1E}" type="slidenum">
              <a:rPr lang="en-US" smtClean="0"/>
              <a:pPr/>
              <a:t>22</a:t>
            </a:fld>
            <a:r>
              <a:rPr lang="en-US"/>
              <a:t>/26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WRR Results</a:t>
            </a:r>
          </a:p>
        </p:txBody>
      </p:sp>
      <p:pic>
        <p:nvPicPr>
          <p:cNvPr id="4" name="Content Placeholder 3" descr="1-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600200"/>
            <a:ext cx="7448021" cy="4525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B41-8C51-42B8-AF76-BAA3BB1C0A1E}" type="slidenum">
              <a:rPr lang="en-US" smtClean="0"/>
              <a:pPr/>
              <a:t>23</a:t>
            </a:fld>
            <a:r>
              <a:rPr lang="en-US"/>
              <a:t>/26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MDRR Result </a:t>
            </a:r>
          </a:p>
        </p:txBody>
      </p:sp>
      <p:pic>
        <p:nvPicPr>
          <p:cNvPr id="4" name="Content Placeholder 3" descr="2-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42415" y="1610204"/>
            <a:ext cx="7659169" cy="450595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B41-8C51-42B8-AF76-BAA3BB1C0A1E}" type="slidenum">
              <a:rPr lang="en-US" smtClean="0"/>
              <a:pPr/>
              <a:t>24</a:t>
            </a:fld>
            <a:r>
              <a:rPr lang="en-US"/>
              <a:t>/26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WRR Results</a:t>
            </a:r>
          </a:p>
        </p:txBody>
      </p:sp>
      <p:pic>
        <p:nvPicPr>
          <p:cNvPr id="4" name="Content Placeholder 3" descr="2-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78082" y="1600200"/>
            <a:ext cx="7387835" cy="4525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B41-8C51-42B8-AF76-BAA3BB1C0A1E}" type="slidenum">
              <a:rPr lang="en-US" smtClean="0"/>
              <a:pPr/>
              <a:t>25</a:t>
            </a:fld>
            <a:r>
              <a:rPr lang="en-US"/>
              <a:t>/26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>
              <a:buClr>
                <a:srgbClr val="0099FF"/>
              </a:buClr>
              <a:buFont typeface="Wingdings" pitchFamily="2" charset="2"/>
              <a:buChar char="v"/>
            </a:pPr>
            <a:r>
              <a:rPr lang="en-US" dirty="0"/>
              <a:t>Scheduler should Consider </a:t>
            </a:r>
            <a:r>
              <a:rPr lang="en-US" dirty="0" err="1"/>
              <a:t>WiMAX</a:t>
            </a:r>
            <a:r>
              <a:rPr lang="en-US" dirty="0"/>
              <a:t>  characteristics.</a:t>
            </a:r>
          </a:p>
          <a:p>
            <a:pPr>
              <a:buClr>
                <a:srgbClr val="0099FF"/>
              </a:buClr>
              <a:buNone/>
            </a:pPr>
            <a:endParaRPr lang="en-US" dirty="0"/>
          </a:p>
          <a:p>
            <a:pPr>
              <a:buClr>
                <a:srgbClr val="FF9900"/>
              </a:buClr>
              <a:buFont typeface="Wingdings" pitchFamily="2" charset="2"/>
              <a:buChar char="v"/>
            </a:pPr>
            <a:r>
              <a:rPr lang="en-US" dirty="0"/>
              <a:t>The goals of the schedulers :</a:t>
            </a:r>
          </a:p>
          <a:p>
            <a:pPr lvl="1"/>
            <a:r>
              <a:rPr lang="en-US" dirty="0" err="1"/>
              <a:t>QoS</a:t>
            </a:r>
            <a:r>
              <a:rPr lang="en-US" dirty="0"/>
              <a:t> guarantees for all service classes,</a:t>
            </a:r>
          </a:p>
          <a:p>
            <a:pPr lvl="1"/>
            <a:r>
              <a:rPr lang="en-US" dirty="0"/>
              <a:t>Maximize the system </a:t>
            </a:r>
            <a:r>
              <a:rPr lang="en-US" dirty="0" err="1"/>
              <a:t>goodput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Maintain the fairness, </a:t>
            </a:r>
          </a:p>
          <a:p>
            <a:pPr lvl="1"/>
            <a:r>
              <a:rPr lang="en-US" dirty="0"/>
              <a:t>Minimize power consumption,</a:t>
            </a:r>
          </a:p>
          <a:p>
            <a:pPr lvl="1"/>
            <a:r>
              <a:rPr lang="en-US" dirty="0"/>
              <a:t>Less a complexity.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B41-8C51-42B8-AF76-BAA3BB1C0A1E}" type="slidenum">
              <a:rPr lang="en-US" smtClean="0"/>
              <a:pPr/>
              <a:t>26</a:t>
            </a:fld>
            <a:r>
              <a:rPr lang="en-US"/>
              <a:t>/26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000" b="1" dirty="0"/>
          </a:p>
          <a:p>
            <a:pPr algn="ctr">
              <a:buNone/>
            </a:pPr>
            <a:r>
              <a:rPr lang="en-US" sz="9600" b="1" dirty="0">
                <a:solidFill>
                  <a:srgbClr val="FF0066"/>
                </a:solidFill>
              </a:rPr>
              <a:t>T</a:t>
            </a:r>
            <a:r>
              <a:rPr lang="en-US" sz="9600" b="1" dirty="0">
                <a:solidFill>
                  <a:srgbClr val="FFC000"/>
                </a:solidFill>
              </a:rPr>
              <a:t>h</a:t>
            </a:r>
            <a:r>
              <a:rPr lang="en-US" sz="9600" b="1" dirty="0"/>
              <a:t>a</a:t>
            </a:r>
            <a:r>
              <a:rPr lang="en-US" sz="9600" b="1" dirty="0">
                <a:solidFill>
                  <a:srgbClr val="0070C0"/>
                </a:solidFill>
              </a:rPr>
              <a:t>n</a:t>
            </a:r>
            <a:r>
              <a:rPr lang="en-US" sz="9600" b="1" dirty="0">
                <a:solidFill>
                  <a:srgbClr val="92D050"/>
                </a:solidFill>
              </a:rPr>
              <a:t>k</a:t>
            </a:r>
            <a:r>
              <a:rPr lang="en-US" sz="9600" b="1" dirty="0"/>
              <a:t> </a:t>
            </a:r>
            <a:r>
              <a:rPr lang="en-US" sz="9600" b="1" dirty="0">
                <a:solidFill>
                  <a:srgbClr val="7030A0"/>
                </a:solidFill>
              </a:rPr>
              <a:t>y</a:t>
            </a:r>
            <a:r>
              <a:rPr lang="en-US" sz="9600" b="1" dirty="0">
                <a:solidFill>
                  <a:srgbClr val="CCFF66"/>
                </a:solidFill>
              </a:rPr>
              <a:t>o</a:t>
            </a:r>
            <a:r>
              <a:rPr lang="en-US" sz="9600" b="1" dirty="0"/>
              <a:t>u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Introduction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  <a:buFont typeface="Wingdings" pitchFamily="2" charset="2"/>
              <a:buChar char="v"/>
            </a:pPr>
            <a:r>
              <a:rPr lang="en-US" dirty="0"/>
              <a:t>  802.16 provides wireless access over long     distances in a variety of ways.</a:t>
            </a:r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en-US" dirty="0"/>
              <a:t> A </a:t>
            </a:r>
            <a:r>
              <a:rPr lang="en-US" dirty="0" err="1"/>
              <a:t>WiMAX</a:t>
            </a:r>
            <a:r>
              <a:rPr lang="en-US" dirty="0"/>
              <a:t> base station can provide broadband wireless access in range</a:t>
            </a:r>
          </a:p>
          <a:p>
            <a:pPr lvl="1"/>
            <a:r>
              <a:rPr lang="en-US" dirty="0"/>
              <a:t> Up to 50 </a:t>
            </a:r>
            <a:r>
              <a:rPr lang="en-US" dirty="0" err="1"/>
              <a:t>kms</a:t>
            </a:r>
            <a:r>
              <a:rPr lang="en-US" dirty="0"/>
              <a:t> for fixed stations </a:t>
            </a:r>
          </a:p>
          <a:p>
            <a:pPr lvl="1"/>
            <a:r>
              <a:rPr lang="en-US" dirty="0"/>
              <a:t>5 to 15 </a:t>
            </a:r>
            <a:r>
              <a:rPr lang="en-US" dirty="0" err="1"/>
              <a:t>kms</a:t>
            </a:r>
            <a:r>
              <a:rPr lang="en-US" dirty="0"/>
              <a:t> for mobile stations </a:t>
            </a:r>
          </a:p>
          <a:p>
            <a:pPr lvl="1"/>
            <a:r>
              <a:rPr lang="en-US" dirty="0"/>
              <a:t>With a maximum data rate of up to 70 Mbps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B41-8C51-42B8-AF76-BAA3BB1C0A1E}" type="slidenum">
              <a:rPr lang="en-US" smtClean="0"/>
              <a:pPr/>
              <a:t>3</a:t>
            </a:fld>
            <a:r>
              <a:rPr lang="en-US"/>
              <a:t>/26</a:t>
            </a:r>
            <a:endParaRPr lang="en-US" dirty="0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438400"/>
            <a:ext cx="777240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Features of </a:t>
            </a:r>
            <a:r>
              <a:rPr lang="en-US" dirty="0" err="1">
                <a:solidFill>
                  <a:srgbClr val="FF0000"/>
                </a:solidFill>
              </a:rPr>
              <a:t>WiMAX</a:t>
            </a:r>
            <a:r>
              <a:rPr lang="en-US" dirty="0">
                <a:solidFill>
                  <a:srgbClr val="FF0000"/>
                </a:solidFill>
              </a:rPr>
              <a:t>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dirty="0"/>
              <a:t>1. It uses of Orthogonal Frequency Division Multiple Access (OFDMA)</a:t>
            </a:r>
          </a:p>
          <a:p>
            <a:pPr>
              <a:buClr>
                <a:srgbClr val="FFFF00"/>
              </a:buClr>
              <a:buFont typeface="Wingdings" pitchFamily="2" charset="2"/>
              <a:buChar char="v"/>
            </a:pPr>
            <a:r>
              <a:rPr lang="en-US" dirty="0"/>
              <a:t>2.Time and Frequency Division </a:t>
            </a:r>
            <a:r>
              <a:rPr lang="en-US" dirty="0" err="1"/>
              <a:t>Duplexing</a:t>
            </a:r>
            <a:r>
              <a:rPr lang="en-US" dirty="0"/>
              <a:t> (TDD and FDD)</a:t>
            </a:r>
          </a:p>
          <a:p>
            <a:pPr>
              <a:buClr>
                <a:schemeClr val="accent3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/>
              <a:t>3.Advanced antenna techniques </a:t>
            </a:r>
          </a:p>
          <a:p>
            <a:pPr lvl="1"/>
            <a:r>
              <a:rPr lang="en-US" dirty="0"/>
              <a:t>Beam forming</a:t>
            </a:r>
          </a:p>
          <a:p>
            <a:pPr lvl="1"/>
            <a:r>
              <a:rPr lang="en-US" dirty="0"/>
              <a:t>Multiple Input Multiple Output (MIMO)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B41-8C51-42B8-AF76-BAA3BB1C0A1E}" type="slidenum">
              <a:rPr lang="en-US" smtClean="0"/>
              <a:pPr/>
              <a:t>4</a:t>
            </a:fld>
            <a:r>
              <a:rPr lang="en-US"/>
              <a:t>/26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Features of </a:t>
            </a:r>
            <a:r>
              <a:rPr lang="en-US" dirty="0" err="1">
                <a:solidFill>
                  <a:srgbClr val="FF0000"/>
                </a:solidFill>
              </a:rPr>
              <a:t>WiMAX</a:t>
            </a:r>
            <a:r>
              <a:rPr lang="en-US" dirty="0">
                <a:solidFill>
                  <a:srgbClr val="FF0000"/>
                </a:solidFill>
              </a:rPr>
              <a:t>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v"/>
            </a:pPr>
            <a:r>
              <a:rPr lang="en-US" dirty="0"/>
              <a:t>4.Per subscriber adaptive modulation</a:t>
            </a:r>
          </a:p>
          <a:p>
            <a:endParaRPr lang="en-US" dirty="0"/>
          </a:p>
          <a:p>
            <a:pPr>
              <a:buClr>
                <a:srgbClr val="7030A0"/>
              </a:buClr>
              <a:buFont typeface="Wingdings" pitchFamily="2" charset="2"/>
              <a:buChar char="v"/>
            </a:pPr>
            <a:r>
              <a:rPr lang="en-US" dirty="0"/>
              <a:t>5.Advanced coding techniques </a:t>
            </a:r>
          </a:p>
          <a:p>
            <a:pPr lvl="1">
              <a:buClr>
                <a:srgbClr val="7030A0"/>
              </a:buClr>
            </a:pPr>
            <a:r>
              <a:rPr lang="en-US" dirty="0"/>
              <a:t>space-time coding and turbo coding</a:t>
            </a:r>
          </a:p>
          <a:p>
            <a:pPr lvl="1">
              <a:buClr>
                <a:srgbClr val="7030A0"/>
              </a:buClr>
            </a:pPr>
            <a:endParaRPr lang="en-US" dirty="0"/>
          </a:p>
          <a:p>
            <a:pPr>
              <a:buClr>
                <a:srgbClr val="FFC000"/>
              </a:buClr>
              <a:buFont typeface="Wingdings" pitchFamily="2" charset="2"/>
              <a:buChar char="v"/>
            </a:pPr>
            <a:r>
              <a:rPr lang="en-US" dirty="0"/>
              <a:t>6.Multiple </a:t>
            </a:r>
            <a:r>
              <a:rPr lang="en-US" dirty="0" err="1"/>
              <a:t>QoS</a:t>
            </a:r>
            <a:r>
              <a:rPr lang="en-US" dirty="0"/>
              <a:t>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B41-8C51-42B8-AF76-BAA3BB1C0A1E}" type="slidenum">
              <a:rPr lang="en-US" smtClean="0"/>
              <a:pPr/>
              <a:t>5</a:t>
            </a:fld>
            <a:r>
              <a:rPr lang="en-US"/>
              <a:t>/26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FF0000"/>
                </a:solidFill>
              </a:rPr>
              <a:t>WiMAX</a:t>
            </a:r>
            <a:r>
              <a:rPr lang="en-US" i="1" dirty="0">
                <a:solidFill>
                  <a:srgbClr val="FF0000"/>
                </a:solidFill>
              </a:rPr>
              <a:t> Frame Structure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itchFamily="2" charset="2"/>
              <a:buChar char="v"/>
            </a:pPr>
            <a:r>
              <a:rPr lang="en-US" dirty="0"/>
              <a:t>Each frame consists of downlink (DL) and uplink (UL) </a:t>
            </a:r>
            <a:r>
              <a:rPr lang="en-US" dirty="0" err="1"/>
              <a:t>subframes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438400"/>
            <a:ext cx="5658640" cy="396295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B41-8C51-42B8-AF76-BAA3BB1C0A1E}" type="slidenum">
              <a:rPr lang="en-US" smtClean="0"/>
              <a:pPr/>
              <a:t>6</a:t>
            </a:fld>
            <a:r>
              <a:rPr lang="en-US"/>
              <a:t>/26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FF0000"/>
                </a:solidFill>
              </a:rPr>
              <a:t>WiMAX</a:t>
            </a:r>
            <a:r>
              <a:rPr lang="en-US" i="1" dirty="0">
                <a:solidFill>
                  <a:srgbClr val="FF0000"/>
                </a:solidFill>
              </a:rPr>
              <a:t> Frame Structure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dirty="0"/>
              <a:t>Each burst can contain MAC protocol data units (MPDUs) </a:t>
            </a:r>
          </a:p>
          <a:p>
            <a:pPr lvl="1"/>
            <a:r>
              <a:rPr lang="en-US" dirty="0"/>
              <a:t>The smallest unit from MAC to physical layer</a:t>
            </a:r>
          </a:p>
          <a:p>
            <a:pPr lvl="1"/>
            <a:endParaRPr lang="fa-IR" dirty="0"/>
          </a:p>
        </p:txBody>
      </p:sp>
      <p:pic>
        <p:nvPicPr>
          <p:cNvPr id="4" name="Picture 3" descr="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3228564"/>
            <a:ext cx="6477000" cy="317223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B41-8C51-42B8-AF76-BAA3BB1C0A1E}" type="slidenum">
              <a:rPr lang="en-US" smtClean="0"/>
              <a:pPr/>
              <a:t>7</a:t>
            </a:fld>
            <a:r>
              <a:rPr lang="en-US"/>
              <a:t>/26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WiMAX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QoS</a:t>
            </a:r>
            <a:r>
              <a:rPr lang="en-US" dirty="0">
                <a:solidFill>
                  <a:srgbClr val="FF0000"/>
                </a:solidFill>
              </a:rPr>
              <a:t> Service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66"/>
              </a:buClr>
              <a:buFont typeface="Wingdings" pitchFamily="2" charset="2"/>
              <a:buChar char="v"/>
            </a:pPr>
            <a:r>
              <a:rPr lang="en-US" dirty="0"/>
              <a:t>Comparison of  </a:t>
            </a:r>
            <a:r>
              <a:rPr lang="en-US" dirty="0" err="1"/>
              <a:t>wimax</a:t>
            </a:r>
            <a:r>
              <a:rPr lang="en-US" dirty="0"/>
              <a:t> </a:t>
            </a:r>
            <a:r>
              <a:rPr lang="en-US" dirty="0" err="1"/>
              <a:t>QoS</a:t>
            </a:r>
            <a:r>
              <a:rPr lang="en-US" dirty="0"/>
              <a:t> service classes</a:t>
            </a:r>
          </a:p>
          <a:p>
            <a:endParaRPr lang="en-US" dirty="0"/>
          </a:p>
        </p:txBody>
      </p:sp>
      <p:pic>
        <p:nvPicPr>
          <p:cNvPr id="4" name="Picture 3" descr="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2590800"/>
            <a:ext cx="8077200" cy="3581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B41-8C51-42B8-AF76-BAA3BB1C0A1E}" type="slidenum">
              <a:rPr lang="en-US" smtClean="0"/>
              <a:pPr/>
              <a:t>8</a:t>
            </a:fld>
            <a:r>
              <a:rPr lang="en-US"/>
              <a:t>/26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Request/Grant Mechanism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33CC33"/>
              </a:buClr>
              <a:buFont typeface="Wingdings" pitchFamily="2" charset="2"/>
              <a:buChar char="v"/>
            </a:pPr>
            <a:r>
              <a:rPr lang="en-US" dirty="0"/>
              <a:t>BS scheduler: </a:t>
            </a:r>
          </a:p>
          <a:p>
            <a:pPr lvl="1"/>
            <a:r>
              <a:rPr lang="en-US" dirty="0"/>
              <a:t>Decide slot allocation for traffic going to various </a:t>
            </a:r>
            <a:r>
              <a:rPr lang="en-US" dirty="0" err="1"/>
              <a:t>MSs.</a:t>
            </a:r>
            <a:endParaRPr lang="en-US" dirty="0"/>
          </a:p>
          <a:p>
            <a:pPr lvl="1"/>
            <a:r>
              <a:rPr lang="en-US" dirty="0"/>
              <a:t>For downlink, the BS has complete knowledge of the traffic</a:t>
            </a:r>
          </a:p>
          <a:p>
            <a:pPr lvl="2"/>
            <a:r>
              <a:rPr lang="en-US" dirty="0"/>
              <a:t>Queue lengths and packet sizes</a:t>
            </a:r>
          </a:p>
          <a:p>
            <a:pPr lvl="1"/>
            <a:r>
              <a:rPr lang="en-US" dirty="0"/>
              <a:t>For uplink traffic</a:t>
            </a:r>
          </a:p>
          <a:p>
            <a:pPr lvl="2"/>
            <a:r>
              <a:rPr lang="en-US" dirty="0"/>
              <a:t>The MSs  send Bandwidth Request (BWR) packets to the BS.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B41-8C51-42B8-AF76-BAA3BB1C0A1E}" type="slidenum">
              <a:rPr lang="en-US" smtClean="0"/>
              <a:pPr/>
              <a:t>9</a:t>
            </a:fld>
            <a:r>
              <a:rPr lang="en-US"/>
              <a:t>/26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3032</TotalTime>
  <Words>500</Words>
  <Application>Microsoft Office PowerPoint</Application>
  <PresentationFormat>On-screen Show (4:3)</PresentationFormat>
  <Paragraphs>121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Wimax Scheduling</vt:lpstr>
      <vt:lpstr>Outline </vt:lpstr>
      <vt:lpstr>Introduction </vt:lpstr>
      <vt:lpstr>Key Features of WiMAX Networks</vt:lpstr>
      <vt:lpstr>Key Features of WiMAX Networks</vt:lpstr>
      <vt:lpstr>WiMAX Frame Structure</vt:lpstr>
      <vt:lpstr>WiMAX Frame Structure</vt:lpstr>
      <vt:lpstr>WiMAX QoS Service Classes</vt:lpstr>
      <vt:lpstr>Request/Grant Mechanism</vt:lpstr>
      <vt:lpstr>Request/Grant Mechanism</vt:lpstr>
      <vt:lpstr>IMPLICIT Bandwidth Request Mechanisms</vt:lpstr>
      <vt:lpstr>EXPLICIT Bandwidth Request Mechanisms</vt:lpstr>
      <vt:lpstr>Scheduler</vt:lpstr>
      <vt:lpstr>PowerPoint Presentation</vt:lpstr>
      <vt:lpstr>Scheduler </vt:lpstr>
      <vt:lpstr>Scheduler </vt:lpstr>
      <vt:lpstr>Channel-Unaware Schedulers</vt:lpstr>
      <vt:lpstr>Channel-Aware Schedulers</vt:lpstr>
      <vt:lpstr>Simulation </vt:lpstr>
      <vt:lpstr>MDRR scheduler </vt:lpstr>
      <vt:lpstr>WRR scheduler</vt:lpstr>
      <vt:lpstr>MDRR Results </vt:lpstr>
      <vt:lpstr>WRR Results</vt:lpstr>
      <vt:lpstr>MDRR Result </vt:lpstr>
      <vt:lpstr>WRR 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fati</dc:creator>
  <cp:lastModifiedBy>Fatemeh T</cp:lastModifiedBy>
  <cp:revision>69</cp:revision>
  <dcterms:created xsi:type="dcterms:W3CDTF">2013-09-16T04:58:34Z</dcterms:created>
  <dcterms:modified xsi:type="dcterms:W3CDTF">2020-01-08T03:45:13Z</dcterms:modified>
</cp:coreProperties>
</file>