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76" r:id="rId2"/>
    <p:sldId id="277" r:id="rId3"/>
    <p:sldId id="283" r:id="rId4"/>
    <p:sldId id="284" r:id="rId5"/>
    <p:sldId id="278" r:id="rId6"/>
    <p:sldId id="280" r:id="rId7"/>
    <p:sldId id="279" r:id="rId8"/>
    <p:sldId id="281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94" r:id="rId18"/>
    <p:sldId id="297" r:id="rId19"/>
    <p:sldId id="295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 userDrawn="1">
          <p15:clr>
            <a:srgbClr val="A4A3A4"/>
          </p15:clr>
        </p15:guide>
        <p15:guide id="2" pos="2186" userDrawn="1">
          <p15:clr>
            <a:srgbClr val="A4A3A4"/>
          </p15:clr>
        </p15:guide>
        <p15:guide id="3" orient="horz" pos="2944" userDrawn="1">
          <p15:clr>
            <a:srgbClr val="A4A3A4"/>
          </p15:clr>
        </p15:guide>
        <p15:guide id="4" pos="2191" userDrawn="1">
          <p15:clr>
            <a:srgbClr val="A4A3A4"/>
          </p15:clr>
        </p15:guide>
        <p15:guide id="5" orient="horz" pos="2972" userDrawn="1">
          <p15:clr>
            <a:srgbClr val="A4A3A4"/>
          </p15:clr>
        </p15:guide>
        <p15:guide id="6" orient="horz" pos="2950" userDrawn="1">
          <p15:clr>
            <a:srgbClr val="A4A3A4"/>
          </p15:clr>
        </p15:guide>
        <p15:guide id="7" pos="2224" userDrawn="1">
          <p15:clr>
            <a:srgbClr val="A4A3A4"/>
          </p15:clr>
        </p15:guide>
        <p15:guide id="8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ey Dunn" initials="H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AC3"/>
    <a:srgbClr val="FC5526"/>
    <a:srgbClr val="FC001D"/>
    <a:srgbClr val="13973E"/>
    <a:srgbClr val="3165CA"/>
    <a:srgbClr val="FA1E31"/>
    <a:srgbClr val="DF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3" autoAdjust="0"/>
  </p:normalViewPr>
  <p:slideViewPr>
    <p:cSldViewPr snapToGrid="0" showGuides="1">
      <p:cViewPr varScale="1">
        <p:scale>
          <a:sx n="142" d="100"/>
          <a:sy n="142" d="100"/>
        </p:scale>
        <p:origin x="223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1328" y="-96"/>
      </p:cViewPr>
      <p:guideLst>
        <p:guide orient="horz" pos="2966"/>
        <p:guide pos="2186"/>
        <p:guide orient="horz" pos="2944"/>
        <p:guide pos="2191"/>
        <p:guide orient="horz" pos="2972"/>
        <p:guide orient="horz" pos="2950"/>
        <p:guide pos="2224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CCB44723-E546-4FA9-BF65-1FFF8D36005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6A86AD9A-66A2-4CBE-8DD1-E4CF8D467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3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B639C161-D34F-4F5C-BCAA-ABC5EEAF8073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3263"/>
            <a:ext cx="4681537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28" tIns="46964" rIns="93928" bIns="4696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9" y="4447464"/>
            <a:ext cx="5661660" cy="4213384"/>
          </a:xfrm>
          <a:prstGeom prst="rect">
            <a:avLst/>
          </a:prstGeom>
        </p:spPr>
        <p:txBody>
          <a:bodyPr vert="horz" lIns="93928" tIns="46964" rIns="93928" bIns="469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D18857FA-30B9-4367-B7F1-0EFD3F44DE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197" y="1882587"/>
            <a:ext cx="1530489" cy="11478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469" y="1763058"/>
            <a:ext cx="6116918" cy="14492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60704" y="1541390"/>
            <a:ext cx="0" cy="1969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9276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006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006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1817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05589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045975"/>
            <a:ext cx="9144000" cy="118871"/>
            <a:chOff x="0" y="1371600"/>
            <a:chExt cx="9067908" cy="27631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75325"/>
            <a:ext cx="7772400" cy="889502"/>
          </a:xfrm>
          <a:prstGeom prst="rect">
            <a:avLst/>
          </a:prstGeo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8090"/>
            <a:ext cx="77724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800" b="0" i="1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96521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39691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50665"/>
            <a:ext cx="8229600" cy="4333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3165C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984053"/>
            <a:ext cx="8229600" cy="36088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9592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19644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694384"/>
            <a:ext cx="4040188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2153048"/>
            <a:ext cx="4040188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4384"/>
            <a:ext cx="4041775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53048"/>
            <a:ext cx="4041775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420663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917340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1"/>
            <a:ext cx="5111750" cy="41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1"/>
            <a:ext cx="3008313" cy="4146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513676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9219" y="1761447"/>
            <a:ext cx="5607016" cy="4005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19218" y="5766459"/>
            <a:ext cx="5607017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20049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1161679"/>
            <a:ext cx="9144000" cy="114300"/>
            <a:chOff x="0" y="1371600"/>
            <a:chExt cx="9067908" cy="276314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8619744" y="6369378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00" dirty="0"/>
              <a:t> </a:t>
            </a:r>
            <a:fld id="{49D82643-939B-42E2-B17B-D7BFB98B3CE5}" type="slidenum">
              <a:rPr lang="en-US" altLang="en-US" sz="900"/>
              <a:pPr algn="ctr">
                <a:spcBef>
                  <a:spcPct val="50000"/>
                </a:spcBef>
              </a:pPr>
              <a:t>‹#›</a:t>
            </a:fld>
            <a:endParaRPr lang="en-US" altLang="en-US" sz="9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3700" y="6109697"/>
            <a:ext cx="8348751" cy="566947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84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3" r:id="rId3"/>
    <p:sldLayoutId id="2147483675" r:id="rId4"/>
    <p:sldLayoutId id="2147483674" r:id="rId5"/>
    <p:sldLayoutId id="2147483676" r:id="rId6"/>
    <p:sldLayoutId id="2147483677" r:id="rId7"/>
    <p:sldLayoutId id="2147483668" r:id="rId8"/>
    <p:sldLayoutId id="2147483678" r:id="rId9"/>
    <p:sldLayoutId id="2147483679" r:id="rId10"/>
  </p:sldLayoutIdLst>
  <p:transition>
    <p:cut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A1E3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7AAA-60CB-418F-87A1-E471478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Programming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6F79-9D3D-4F9E-9705-1C828E5E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588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Android Studio is the professional IDE (Integrated Development Environment) used by programmers that write apps on Android phones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Flexible</a:t>
            </a:r>
          </a:p>
          <a:p>
            <a:pPr lvl="2"/>
            <a:r>
              <a:rPr lang="en-US" dirty="0"/>
              <a:t>Can write more advanced Java programs using Object Oriented Programming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Hard to set up</a:t>
            </a:r>
          </a:p>
          <a:p>
            <a:pPr lvl="2"/>
            <a:r>
              <a:rPr lang="en-US" dirty="0"/>
              <a:t>Not user friendly</a:t>
            </a:r>
          </a:p>
          <a:p>
            <a:pPr lvl="2"/>
            <a:r>
              <a:rPr lang="en-US" dirty="0"/>
              <a:t>Very hard for multiple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Android Studio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5937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Recommend </a:t>
            </a:r>
            <a:r>
              <a:rPr lang="en-US" dirty="0" err="1"/>
              <a:t>OnBot</a:t>
            </a:r>
            <a:r>
              <a:rPr lang="en-US" dirty="0"/>
              <a:t> Java for this season</a:t>
            </a:r>
          </a:p>
          <a:p>
            <a:pPr lvl="1"/>
            <a:r>
              <a:rPr lang="en-US" dirty="0"/>
              <a:t>Need to learn some basics, but do not need to become experts</a:t>
            </a:r>
          </a:p>
          <a:p>
            <a:pPr lvl="1"/>
            <a:r>
              <a:rPr lang="en-US" dirty="0"/>
              <a:t>Has the power to do what needs to be done </a:t>
            </a:r>
          </a:p>
          <a:p>
            <a:pPr lvl="1"/>
            <a:r>
              <a:rPr lang="en-US" dirty="0"/>
              <a:t>Can reuse Java code from previous season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 fontScale="90000"/>
          </a:bodyPr>
          <a:lstStyle/>
          <a:p>
            <a:r>
              <a:rPr lang="en-US" dirty="0"/>
              <a:t>TDT Coach Recommendation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7274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FTC Control Architecture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4AB03E78-71F4-45E9-A2CC-CD3CD33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06" y="1346200"/>
            <a:ext cx="6745395" cy="50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3287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 err="1"/>
              <a:t>Opmodes</a:t>
            </a:r>
            <a:r>
              <a:rPr lang="en-US" dirty="0"/>
              <a:t> are the programs that control the robot</a:t>
            </a:r>
          </a:p>
          <a:p>
            <a:r>
              <a:rPr lang="en-US" dirty="0"/>
              <a:t>Two key types of </a:t>
            </a:r>
            <a:r>
              <a:rPr lang="en-US" dirty="0" err="1"/>
              <a:t>opmodes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Linear </a:t>
            </a:r>
            <a:r>
              <a:rPr lang="en-US" dirty="0" err="1"/>
              <a:t>Opmode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Used for Autonomous</a:t>
            </a:r>
          </a:p>
          <a:p>
            <a:pPr lvl="2"/>
            <a:r>
              <a:rPr lang="en-US" dirty="0"/>
              <a:t>Runs through the program only once</a:t>
            </a:r>
          </a:p>
          <a:p>
            <a:pPr lvl="1"/>
            <a:r>
              <a:rPr lang="en-US" dirty="0"/>
              <a:t>Iterative </a:t>
            </a:r>
            <a:r>
              <a:rPr lang="en-US" dirty="0" err="1"/>
              <a:t>Opmode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Used for </a:t>
            </a:r>
            <a:r>
              <a:rPr lang="en-US" dirty="0" err="1"/>
              <a:t>Teleop</a:t>
            </a:r>
            <a:endParaRPr lang="en-US" dirty="0"/>
          </a:p>
          <a:p>
            <a:pPr lvl="2"/>
            <a:r>
              <a:rPr lang="en-US" dirty="0"/>
              <a:t>Runs as a continuous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 err="1"/>
              <a:t>Opmodes</a:t>
            </a:r>
            <a:endParaRPr lang="en-US" dirty="0"/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6845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Header (package imports)</a:t>
            </a:r>
          </a:p>
          <a:p>
            <a:r>
              <a:rPr lang="en-US" dirty="0"/>
              <a:t> Define </a:t>
            </a:r>
            <a:r>
              <a:rPr lang="en-US" dirty="0" err="1"/>
              <a:t>Opmode</a:t>
            </a:r>
            <a:r>
              <a:rPr lang="en-US" dirty="0"/>
              <a:t> (auto or </a:t>
            </a:r>
            <a:r>
              <a:rPr lang="en-US" dirty="0" err="1"/>
              <a:t>teleop</a:t>
            </a:r>
            <a:r>
              <a:rPr lang="en-US" dirty="0"/>
              <a:t>)</a:t>
            </a:r>
          </a:p>
          <a:p>
            <a:r>
              <a:rPr lang="en-US" dirty="0"/>
              <a:t>Name the Class</a:t>
            </a:r>
          </a:p>
          <a:p>
            <a:r>
              <a:rPr lang="en-US" dirty="0"/>
              <a:t>Declare hardware</a:t>
            </a:r>
          </a:p>
          <a:p>
            <a:r>
              <a:rPr lang="en-US" dirty="0"/>
              <a:t>Declare </a:t>
            </a:r>
            <a:r>
              <a:rPr lang="en-US" dirty="0" err="1"/>
              <a:t>runopmode</a:t>
            </a:r>
            <a:endParaRPr lang="en-US" dirty="0"/>
          </a:p>
          <a:p>
            <a:r>
              <a:rPr lang="en-US" dirty="0"/>
              <a:t>Assign hardware</a:t>
            </a:r>
          </a:p>
          <a:p>
            <a:r>
              <a:rPr lang="en-US" dirty="0"/>
              <a:t>Set hardware attributes</a:t>
            </a:r>
          </a:p>
          <a:p>
            <a:r>
              <a:rPr lang="en-US" dirty="0"/>
              <a:t>Wait for Start</a:t>
            </a:r>
          </a:p>
          <a:p>
            <a:r>
              <a:rPr lang="en-US" dirty="0"/>
              <a:t>Main </a:t>
            </a:r>
            <a:r>
              <a:rPr lang="en-US" dirty="0" err="1"/>
              <a:t>opmode</a:t>
            </a:r>
            <a:r>
              <a:rPr lang="en-US" dirty="0"/>
              <a:t>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en-US" dirty="0" err="1"/>
              <a:t>Opmode</a:t>
            </a:r>
            <a:r>
              <a:rPr lang="en-US" dirty="0"/>
              <a:t> Structure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5507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Individual statements must end in a semicolon (</a:t>
            </a:r>
            <a:r>
              <a:rPr lang="en-US" dirty="0">
                <a:sym typeface="Wingdings" panose="05000000000000000000" pitchFamily="2" charset="2"/>
              </a:rPr>
              <a:t>;)</a:t>
            </a:r>
          </a:p>
          <a:p>
            <a:r>
              <a:rPr lang="en-US" dirty="0">
                <a:sym typeface="Wingdings" panose="05000000000000000000" pitchFamily="2" charset="2"/>
              </a:rPr>
              <a:t>Methods, loops and other items are bounded in brackets ({)</a:t>
            </a:r>
          </a:p>
          <a:p>
            <a:r>
              <a:rPr lang="en-US" dirty="0">
                <a:sym typeface="Wingdings" panose="05000000000000000000" pitchFamily="2" charset="2"/>
              </a:rPr>
              <a:t>All bracketed items need to correspond with another bracket if nested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5679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Operators are used to test and assign statements and numbers</a:t>
            </a:r>
          </a:p>
          <a:p>
            <a:r>
              <a:rPr lang="en-US" dirty="0"/>
              <a:t>Sample operators:</a:t>
            </a:r>
          </a:p>
          <a:p>
            <a:pPr marL="457200" lvl="1" indent="0">
              <a:buNone/>
            </a:pPr>
            <a:r>
              <a:rPr lang="en-US" dirty="0"/>
              <a:t>= (assignment)</a:t>
            </a:r>
          </a:p>
          <a:p>
            <a:pPr marL="457200" lvl="1" indent="0">
              <a:buNone/>
            </a:pPr>
            <a:r>
              <a:rPr lang="en-US" dirty="0"/>
              <a:t>== (logical equal to)</a:t>
            </a:r>
          </a:p>
          <a:p>
            <a:pPr marL="457200" lvl="1" indent="0">
              <a:buNone/>
            </a:pPr>
            <a:r>
              <a:rPr lang="en-US" dirty="0"/>
              <a:t>&lt; (less than)</a:t>
            </a:r>
          </a:p>
          <a:p>
            <a:pPr marL="457200" lvl="1" indent="0">
              <a:buNone/>
            </a:pPr>
            <a:r>
              <a:rPr lang="en-US" dirty="0"/>
              <a:t>&amp;&amp; (logical AND)</a:t>
            </a:r>
          </a:p>
          <a:p>
            <a:pPr marL="457200" lvl="1" indent="0">
              <a:buNone/>
            </a:pPr>
            <a:r>
              <a:rPr lang="en-US" dirty="0"/>
              <a:t>!= (not equal to)</a:t>
            </a:r>
          </a:p>
          <a:p>
            <a:pPr marL="457200" lvl="1" indent="0">
              <a:buNone/>
            </a:pPr>
            <a:r>
              <a:rPr lang="en-US" dirty="0"/>
              <a:t>++ (increment by one)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Java Operators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416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Java has a wide range of data types</a:t>
            </a:r>
          </a:p>
          <a:p>
            <a:r>
              <a:rPr lang="en-US" dirty="0"/>
              <a:t>Variables are used to store values</a:t>
            </a:r>
          </a:p>
          <a:p>
            <a:r>
              <a:rPr lang="en-US" dirty="0"/>
              <a:t>Most common types are:</a:t>
            </a:r>
          </a:p>
          <a:p>
            <a:pPr lvl="1"/>
            <a:r>
              <a:rPr lang="en-US" dirty="0"/>
              <a:t>int  (smaller positive and negative whole numbers)</a:t>
            </a:r>
          </a:p>
          <a:p>
            <a:pPr lvl="1"/>
            <a:r>
              <a:rPr lang="en-US" dirty="0"/>
              <a:t>double (larger positive and negative numbers)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(“true” and “false”)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Data Types/Variables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738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Declare the variable</a:t>
            </a:r>
          </a:p>
          <a:p>
            <a:pPr marL="457200" lvl="1" indent="0">
              <a:buNone/>
            </a:pPr>
            <a:r>
              <a:rPr lang="en-US" dirty="0"/>
              <a:t>int dogs = 5;</a:t>
            </a:r>
          </a:p>
          <a:p>
            <a:pPr marL="457200" lvl="1" indent="0">
              <a:buNone/>
            </a:pPr>
            <a:r>
              <a:rPr lang="en-US" dirty="0"/>
              <a:t>dogs = dogs +10;</a:t>
            </a:r>
          </a:p>
          <a:p>
            <a:pPr marL="457200" lvl="1" indent="0">
              <a:buNone/>
            </a:pPr>
            <a:r>
              <a:rPr lang="en-US" dirty="0"/>
              <a:t>dogs = dogs +5;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Example of variable 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9307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If/else is very powerful tool in programming</a:t>
            </a:r>
          </a:p>
          <a:p>
            <a:r>
              <a:rPr lang="en-US" dirty="0"/>
              <a:t>It is used to test if certain things have happened or not, and have the program react appropriately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800" dirty="0"/>
              <a:t>if (test expression){</a:t>
            </a:r>
          </a:p>
          <a:p>
            <a:pPr marL="457200" lvl="1" indent="0">
              <a:buNone/>
            </a:pPr>
            <a:r>
              <a:rPr lang="en-US" dirty="0"/>
              <a:t>	do this thing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else {</a:t>
            </a:r>
          </a:p>
          <a:p>
            <a:pPr marL="457200" lvl="1" indent="0">
              <a:buNone/>
            </a:pPr>
            <a:r>
              <a:rPr lang="en-US" dirty="0"/>
              <a:t>	do something different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Conditional if/else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7707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Tech Challenge is a STEM program for students to learn about technology in an applied setting.</a:t>
            </a:r>
          </a:p>
          <a:p>
            <a:r>
              <a:rPr lang="en-US" dirty="0"/>
              <a:t>There are multiple elements to the overall program:</a:t>
            </a:r>
          </a:p>
          <a:p>
            <a:pPr lvl="1"/>
            <a:r>
              <a:rPr lang="en-US" dirty="0"/>
              <a:t>FTC teams design, build (and program!) robots to compete with other teams</a:t>
            </a:r>
          </a:p>
          <a:p>
            <a:pPr lvl="1"/>
            <a:r>
              <a:rPr lang="en-US" dirty="0"/>
              <a:t>Community outreach</a:t>
            </a:r>
          </a:p>
          <a:p>
            <a:pPr lvl="1"/>
            <a:r>
              <a:rPr lang="en-US" dirty="0"/>
              <a:t>Management of the business aspects and documentation of the 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What is FTC?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6099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int cats =0;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800" dirty="0"/>
              <a:t>if (dogs ==20){</a:t>
            </a:r>
          </a:p>
          <a:p>
            <a:pPr marL="457200" lvl="1" indent="0">
              <a:buNone/>
            </a:pPr>
            <a:r>
              <a:rPr lang="en-US" dirty="0"/>
              <a:t>	cats = 50;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else {</a:t>
            </a:r>
          </a:p>
          <a:p>
            <a:pPr marL="457200" lvl="1" indent="0">
              <a:buNone/>
            </a:pPr>
            <a:r>
              <a:rPr lang="en-US" dirty="0"/>
              <a:t>	cats = 100;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If/else example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45657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Programs are loops</a:t>
            </a:r>
          </a:p>
          <a:p>
            <a:r>
              <a:rPr lang="en-US" dirty="0"/>
              <a:t>You can set up loops to control actions</a:t>
            </a:r>
          </a:p>
          <a:p>
            <a:r>
              <a:rPr lang="en-US" dirty="0"/>
              <a:t>Common loops;</a:t>
            </a:r>
          </a:p>
          <a:p>
            <a:pPr lvl="1"/>
            <a:r>
              <a:rPr lang="en-US" dirty="0"/>
              <a:t>while loop</a:t>
            </a:r>
          </a:p>
          <a:p>
            <a:pPr lvl="2"/>
            <a:r>
              <a:rPr lang="en-US" dirty="0"/>
              <a:t>Runs the loop until the test expression is false, then leaves loop</a:t>
            </a:r>
          </a:p>
          <a:p>
            <a:pPr lvl="1"/>
            <a:r>
              <a:rPr lang="en-US" dirty="0"/>
              <a:t>for loop</a:t>
            </a:r>
          </a:p>
          <a:p>
            <a:pPr lvl="2"/>
            <a:r>
              <a:rPr lang="en-US" dirty="0"/>
              <a:t>Runs the loop a specified number of times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4861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dogs =0;</a:t>
            </a:r>
          </a:p>
          <a:p>
            <a:pPr marL="0" indent="0">
              <a:buNone/>
            </a:pPr>
            <a:r>
              <a:rPr lang="en-US" dirty="0"/>
              <a:t>cats = 0;</a:t>
            </a:r>
          </a:p>
          <a:p>
            <a:pPr marL="0" indent="0">
              <a:buNone/>
            </a:pPr>
            <a:r>
              <a:rPr lang="en-US" dirty="0"/>
              <a:t>while (dogs &lt; 21){</a:t>
            </a:r>
          </a:p>
          <a:p>
            <a:pPr marL="0" indent="0">
              <a:buNone/>
            </a:pPr>
            <a:r>
              <a:rPr lang="en-US" dirty="0"/>
              <a:t>	cats = cats+2;</a:t>
            </a:r>
          </a:p>
          <a:p>
            <a:pPr marL="0" indent="0">
              <a:buNone/>
            </a:pPr>
            <a:r>
              <a:rPr lang="en-US" dirty="0"/>
              <a:t>	dogs = dogs 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while loop example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2282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dogs =0;</a:t>
            </a:r>
          </a:p>
          <a:p>
            <a:pPr marL="0" indent="0">
              <a:buNone/>
            </a:pPr>
            <a:r>
              <a:rPr lang="en-US" dirty="0"/>
              <a:t>cats = 0;</a:t>
            </a:r>
          </a:p>
          <a:p>
            <a:pPr marL="0" indent="0">
              <a:buNone/>
            </a:pPr>
            <a:r>
              <a:rPr lang="en-US" dirty="0"/>
              <a:t>public int loop1;</a:t>
            </a:r>
          </a:p>
          <a:p>
            <a:pPr marL="0" indent="0">
              <a:buNone/>
            </a:pPr>
            <a:r>
              <a:rPr lang="en-US" dirty="0"/>
              <a:t>for (loop1=0; loop1 &lt;21; loop1++){</a:t>
            </a:r>
          </a:p>
          <a:p>
            <a:pPr marL="0" indent="0">
              <a:buNone/>
            </a:pPr>
            <a:r>
              <a:rPr lang="en-US" dirty="0"/>
              <a:t>	cats = cats+2;</a:t>
            </a:r>
          </a:p>
          <a:p>
            <a:pPr marL="0" indent="0">
              <a:buNone/>
            </a:pPr>
            <a:r>
              <a:rPr lang="en-US" dirty="0"/>
              <a:t>	dogs = dogs 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for loop example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306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FTC motors are DC motors, and can run either in forward or reverse</a:t>
            </a:r>
          </a:p>
          <a:p>
            <a:r>
              <a:rPr lang="en-US" dirty="0"/>
              <a:t>You need to specify motor rotation in the hardware setup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REVERSE</a:t>
            </a:r>
          </a:p>
          <a:p>
            <a:r>
              <a:rPr lang="en-US" dirty="0"/>
              <a:t>The command </a:t>
            </a:r>
            <a:r>
              <a:rPr lang="en-US" dirty="0" err="1"/>
              <a:t>setPower</a:t>
            </a:r>
            <a:r>
              <a:rPr lang="en-US" dirty="0"/>
              <a:t> applies power to the motor to have it turn.  </a:t>
            </a:r>
          </a:p>
          <a:p>
            <a:r>
              <a:rPr lang="en-US" dirty="0"/>
              <a:t>The range of </a:t>
            </a:r>
            <a:r>
              <a:rPr lang="en-US" dirty="0" err="1"/>
              <a:t>setPower</a:t>
            </a:r>
            <a:r>
              <a:rPr lang="en-US" dirty="0"/>
              <a:t> is -1 to 1.</a:t>
            </a:r>
          </a:p>
          <a:p>
            <a:pPr lvl="1"/>
            <a:r>
              <a:rPr lang="en-US" dirty="0"/>
              <a:t>0 is no power, .5 is half power, 1 is full power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46396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The Rev hub has different ways to control the motor running. There are three basic modes:</a:t>
            </a:r>
          </a:p>
          <a:p>
            <a:pPr lvl="1"/>
            <a:r>
              <a:rPr lang="en-US" dirty="0"/>
              <a:t>RUN_WITHOUT_ENCODER</a:t>
            </a:r>
          </a:p>
          <a:p>
            <a:pPr lvl="1"/>
            <a:r>
              <a:rPr lang="en-US" dirty="0"/>
              <a:t>RUN_USING_ENCODER</a:t>
            </a:r>
          </a:p>
          <a:p>
            <a:pPr lvl="1"/>
            <a:r>
              <a:rPr lang="en-US" dirty="0"/>
              <a:t>RUN_TO_POSITION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run modes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40004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RUN_WITHOUT_ENCODER</a:t>
            </a:r>
          </a:p>
          <a:p>
            <a:pPr lvl="1"/>
            <a:r>
              <a:rPr lang="en-US" dirty="0"/>
              <a:t>Simplest mode</a:t>
            </a:r>
          </a:p>
          <a:p>
            <a:pPr lvl="1"/>
            <a:r>
              <a:rPr lang="en-US" dirty="0"/>
              <a:t>Applies raw battery power to motor</a:t>
            </a:r>
          </a:p>
          <a:p>
            <a:r>
              <a:rPr lang="en-US" dirty="0"/>
              <a:t>RUN_USING_ENCODER</a:t>
            </a:r>
          </a:p>
          <a:p>
            <a:pPr lvl="1"/>
            <a:r>
              <a:rPr lang="en-US" dirty="0"/>
              <a:t>Uses the motor encoder to try to run to a certain speed</a:t>
            </a:r>
          </a:p>
          <a:p>
            <a:r>
              <a:rPr lang="en-US" dirty="0"/>
              <a:t>RUN_TO_POSITION</a:t>
            </a:r>
          </a:p>
          <a:p>
            <a:pPr lvl="1"/>
            <a:r>
              <a:rPr lang="en-US" dirty="0"/>
              <a:t>Uses the motor encoder to turn the motor to a certain position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run modes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4813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Most FTC motors have built in encoders</a:t>
            </a:r>
          </a:p>
          <a:p>
            <a:r>
              <a:rPr lang="en-US" dirty="0"/>
              <a:t>Encoders provide feedback to the Rev hub in the form of “ticks”.  </a:t>
            </a:r>
          </a:p>
          <a:p>
            <a:r>
              <a:rPr lang="en-US" dirty="0"/>
              <a:t>Motors have a specific number of ticks per revolution (for example 1000 ticks per revolution)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Encoders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13694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the feedback from the encoders, we can make the robot move a specified distance.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your robot wheel is connected direct to motor, and each motor revolution is 1000 ticks.</a:t>
            </a:r>
          </a:p>
          <a:p>
            <a:pPr lvl="1"/>
            <a:r>
              <a:rPr lang="en-US" dirty="0"/>
              <a:t>Your robot wheel is 4 inches in diameter, so the circumference is </a:t>
            </a:r>
            <a:r>
              <a:rPr lang="el-GR" b="0" i="1" dirty="0">
                <a:solidFill>
                  <a:srgbClr val="404040"/>
                </a:solidFill>
                <a:effectLst/>
                <a:latin typeface="KaTeX_Math"/>
              </a:rPr>
              <a:t>π</a:t>
            </a:r>
            <a:r>
              <a:rPr lang="en-US" b="0" i="1" dirty="0">
                <a:solidFill>
                  <a:srgbClr val="404040"/>
                </a:solidFill>
                <a:effectLst/>
                <a:latin typeface="KaTeX_Math"/>
              </a:rPr>
              <a:t>D,</a:t>
            </a:r>
            <a:r>
              <a:rPr lang="en-US" dirty="0"/>
              <a:t> or 4 X 3.14 = 12.57 inches</a:t>
            </a:r>
          </a:p>
          <a:p>
            <a:pPr lvl="1"/>
            <a:r>
              <a:rPr lang="en-US" dirty="0"/>
              <a:t>This means the robot should move 12.57 inches with every revolution of the motor</a:t>
            </a:r>
          </a:p>
          <a:p>
            <a:pPr lvl="1"/>
            <a:r>
              <a:rPr lang="en-US" dirty="0"/>
              <a:t>1000/12.57 = 79.55 ticks per inch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Encoders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91745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/>
              <a:t>5 inches x 79.55= 398 ticks</a:t>
            </a:r>
          </a:p>
          <a:p>
            <a:pPr lvl="2"/>
            <a:r>
              <a:rPr lang="en-US" dirty="0"/>
              <a:t>(always use whole numbers with int data types!)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ticks=0;</a:t>
            </a:r>
          </a:p>
          <a:p>
            <a:pPr marL="0" indent="0">
              <a:buNone/>
            </a:pPr>
            <a:r>
              <a:rPr lang="en-US" dirty="0"/>
              <a:t>ticks = </a:t>
            </a:r>
            <a:r>
              <a:rPr lang="en-US" dirty="0" err="1"/>
              <a:t>leftFront.getCurrentPosition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while (ticks&lt;398){</a:t>
            </a:r>
          </a:p>
          <a:p>
            <a:pPr marL="457200" lvl="1" indent="0">
              <a:buNone/>
            </a:pPr>
            <a:r>
              <a:rPr lang="en-US" dirty="0" err="1"/>
              <a:t>leftFront.setPower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 err="1"/>
              <a:t>rightFront.setPower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 err="1"/>
              <a:t>leftBack.setPower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 err="1"/>
              <a:t>rightBack.setPower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leftFront.setPower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 err="1"/>
              <a:t>rightFront.setPower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 err="1"/>
              <a:t>leftBack.setPower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 err="1"/>
              <a:t>rightBack.setPower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445998" cy="1161679"/>
          </a:xfrm>
        </p:spPr>
        <p:txBody>
          <a:bodyPr>
            <a:normAutofit/>
          </a:bodyPr>
          <a:lstStyle/>
          <a:p>
            <a:r>
              <a:rPr lang="en-US" sz="2800" dirty="0"/>
              <a:t>Simple code to move robot 5 inches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004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new season has a set of specific tasks.</a:t>
            </a:r>
          </a:p>
          <a:p>
            <a:r>
              <a:rPr lang="en-US" dirty="0"/>
              <a:t>Each match always has the same two sessions:</a:t>
            </a:r>
          </a:p>
          <a:p>
            <a:pPr lvl="1"/>
            <a:r>
              <a:rPr lang="en-US" dirty="0"/>
              <a:t>Autonomous (30 seconds long)</a:t>
            </a:r>
          </a:p>
          <a:p>
            <a:pPr lvl="2"/>
            <a:r>
              <a:rPr lang="en-US" dirty="0"/>
              <a:t>Robot is started, and accomplishes the tasks on its own with no driver intervention</a:t>
            </a:r>
          </a:p>
          <a:p>
            <a:pPr lvl="1"/>
            <a:r>
              <a:rPr lang="en-US" dirty="0" err="1"/>
              <a:t>Teleop</a:t>
            </a:r>
            <a:r>
              <a:rPr lang="en-US" dirty="0"/>
              <a:t> (2 minutes, 30 seconds long)</a:t>
            </a:r>
          </a:p>
          <a:p>
            <a:pPr lvl="2"/>
            <a:r>
              <a:rPr lang="en-US" dirty="0"/>
              <a:t>Drivers operate the robot to accomplish tasks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Match Tasks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9968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Using motor encoders has a major problem: Wheel slippage</a:t>
            </a:r>
          </a:p>
          <a:p>
            <a:r>
              <a:rPr lang="en-US" dirty="0"/>
              <a:t>This causes inaccurate movement</a:t>
            </a:r>
          </a:p>
          <a:p>
            <a:r>
              <a:rPr lang="en-US" dirty="0"/>
              <a:t>To solve this, use of “dead wheels” with encoders.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Odometry Encoders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24649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can be very challenging</a:t>
            </a:r>
          </a:p>
          <a:p>
            <a:pPr lvl="1"/>
            <a:r>
              <a:rPr lang="en-US" dirty="0"/>
              <a:t>You WILL have frustrating times when things don’t work like you think they should</a:t>
            </a:r>
          </a:p>
          <a:p>
            <a:r>
              <a:rPr lang="en-US" dirty="0"/>
              <a:t>Telemetry is very powerful tool to help you see what is really happening with your code</a:t>
            </a:r>
          </a:p>
          <a:p>
            <a:r>
              <a:rPr lang="en-US" dirty="0"/>
              <a:t>Inserting </a:t>
            </a:r>
            <a:r>
              <a:rPr lang="en-US" dirty="0" err="1"/>
              <a:t>AddTelemetry</a:t>
            </a:r>
            <a:r>
              <a:rPr lang="en-US" dirty="0"/>
              <a:t> and Update Telemetry commands in your code gives you feedback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Telemetry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7573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Motion – Robot moves/is driven </a:t>
            </a:r>
          </a:p>
          <a:p>
            <a:r>
              <a:rPr lang="en-US" dirty="0"/>
              <a:t>Localization/Navigation – Robot goes to a specific spot on field</a:t>
            </a:r>
          </a:p>
          <a:p>
            <a:r>
              <a:rPr lang="en-US" dirty="0"/>
              <a:t>Recognition – Robot needs to identify certain objects, and tailor program accordingly</a:t>
            </a:r>
          </a:p>
          <a:p>
            <a:r>
              <a:rPr lang="en-US" dirty="0"/>
              <a:t>Gathering/Intake – Robot acquires game elements</a:t>
            </a:r>
          </a:p>
          <a:p>
            <a:r>
              <a:rPr lang="en-US" dirty="0"/>
              <a:t>Lifting – Robot selects and moves game elements</a:t>
            </a:r>
          </a:p>
          <a:p>
            <a:r>
              <a:rPr lang="en-US" dirty="0"/>
              <a:t>Launching – Robot shoots game elements</a:t>
            </a:r>
          </a:p>
          <a:p>
            <a:r>
              <a:rPr lang="en-US" dirty="0"/>
              <a:t>Placing – Robot places game elements</a:t>
            </a:r>
          </a:p>
          <a:p>
            <a:r>
              <a:rPr lang="en-US" dirty="0"/>
              <a:t>Latching – Robot affixes to game elements to move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Typical Tasks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1157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FTC uses Android devices for the base program platform</a:t>
            </a:r>
          </a:p>
          <a:p>
            <a:r>
              <a:rPr lang="en-US" dirty="0"/>
              <a:t>The fundamental programming language is Java</a:t>
            </a:r>
          </a:p>
          <a:p>
            <a:r>
              <a:rPr lang="en-US" dirty="0"/>
              <a:t>There are three “official” development environments:	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 err="1"/>
              <a:t>Onbot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Android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FTC Programming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2999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Blocks is a interface that allows you to program a robot without learning Java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Start programming quickly</a:t>
            </a:r>
          </a:p>
          <a:p>
            <a:pPr lvl="1"/>
            <a:r>
              <a:rPr lang="en-US" dirty="0"/>
              <a:t>Do not need to learn Java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Difficult to do many more advanced tasks</a:t>
            </a:r>
          </a:p>
          <a:p>
            <a:pPr lvl="1"/>
            <a:r>
              <a:rPr lang="en-US" dirty="0" err="1"/>
              <a:t>Slooooowwww</a:t>
            </a:r>
            <a:r>
              <a:rPr lang="en-US" dirty="0"/>
              <a:t> interface!</a:t>
            </a:r>
          </a:p>
          <a:p>
            <a:pPr lvl="2"/>
            <a:r>
              <a:rPr lang="en-US" dirty="0"/>
              <a:t>Large programs can be almost unusable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Blocks Language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6548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Blocks Language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1A7E22F-EE0C-420B-A6C8-4303BFC4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500" y="1550988"/>
            <a:ext cx="5543000" cy="4575175"/>
          </a:xfrm>
        </p:spPr>
      </p:pic>
    </p:spTree>
    <p:extLst>
      <p:ext uri="{BB962C8B-B14F-4D97-AF65-F5344CB8AC3E}">
        <p14:creationId xmlns:p14="http://schemas.microsoft.com/office/powerpoint/2010/main" val="57339763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Onbot</a:t>
            </a:r>
            <a:r>
              <a:rPr lang="en-US" dirty="0"/>
              <a:t> Java is a simplified development tool, using actual Java language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Easy to get up and running</a:t>
            </a:r>
          </a:p>
          <a:p>
            <a:pPr lvl="2"/>
            <a:r>
              <a:rPr lang="en-US" dirty="0"/>
              <a:t>Easy for use with multiple programmers on team</a:t>
            </a:r>
          </a:p>
          <a:p>
            <a:pPr lvl="2"/>
            <a:r>
              <a:rPr lang="en-US" dirty="0"/>
              <a:t>Easy to manage software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Need to follow process to keep from losing or corrupting the program</a:t>
            </a:r>
          </a:p>
          <a:p>
            <a:pPr lvl="2"/>
            <a:r>
              <a:rPr lang="en-US" dirty="0"/>
              <a:t>Difficult or impossible to do advanced programming features (like some vision programs)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Java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826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Java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2D43FAF-7D13-4E6D-AE50-DE11605E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642519"/>
            <a:ext cx="7397750" cy="39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6783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IRST NEW BRAND">
  <a:themeElements>
    <a:clrScheme name="Custom 3">
      <a:dk1>
        <a:sysClr val="windowText" lastClr="000000"/>
      </a:dk1>
      <a:lt1>
        <a:sysClr val="window" lastClr="FFFFFF"/>
      </a:lt1>
      <a:dk2>
        <a:srgbClr val="2150A3"/>
      </a:dk2>
      <a:lt2>
        <a:srgbClr val="EEECE1"/>
      </a:lt2>
      <a:accent1>
        <a:srgbClr val="2150A3"/>
      </a:accent1>
      <a:accent2>
        <a:srgbClr val="DD031D"/>
      </a:accent2>
      <a:accent3>
        <a:srgbClr val="95989A"/>
      </a:accent3>
      <a:accent4>
        <a:srgbClr val="DEA21B"/>
      </a:accent4>
      <a:accent5>
        <a:srgbClr val="3E8E86"/>
      </a:accent5>
      <a:accent6>
        <a:srgbClr val="B5001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3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9685</TotalTime>
  <Words>1284</Words>
  <Application>Microsoft Office PowerPoint</Application>
  <PresentationFormat>On-screen Show (4:3)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KaTeX_Math</vt:lpstr>
      <vt:lpstr>Times</vt:lpstr>
      <vt:lpstr>FIRST NEW BRAND</vt:lpstr>
      <vt:lpstr>FTC Programming Class</vt:lpstr>
      <vt:lpstr>What is FTC?</vt:lpstr>
      <vt:lpstr>Match Tasks</vt:lpstr>
      <vt:lpstr>Typical Tasks</vt:lpstr>
      <vt:lpstr>FTC Programming</vt:lpstr>
      <vt:lpstr>Blocks Language</vt:lpstr>
      <vt:lpstr>Blocks Language</vt:lpstr>
      <vt:lpstr>OnBot Java</vt:lpstr>
      <vt:lpstr>OnBot Java</vt:lpstr>
      <vt:lpstr>Android Studio</vt:lpstr>
      <vt:lpstr>TDT Coach Recommendation</vt:lpstr>
      <vt:lpstr>Basic FTC Control Architecture</vt:lpstr>
      <vt:lpstr>Opmodes</vt:lpstr>
      <vt:lpstr>Typical Opmode Structure</vt:lpstr>
      <vt:lpstr>Java Syntax</vt:lpstr>
      <vt:lpstr>Java Operators</vt:lpstr>
      <vt:lpstr>Data Types/Variables</vt:lpstr>
      <vt:lpstr>Example of variable usage</vt:lpstr>
      <vt:lpstr>Conditional if/else</vt:lpstr>
      <vt:lpstr>If/else example</vt:lpstr>
      <vt:lpstr>Loops</vt:lpstr>
      <vt:lpstr>while loop example</vt:lpstr>
      <vt:lpstr>for loop example</vt:lpstr>
      <vt:lpstr>Motors</vt:lpstr>
      <vt:lpstr>Motor run modes</vt:lpstr>
      <vt:lpstr>Motor run modes</vt:lpstr>
      <vt:lpstr>Motor Encoders</vt:lpstr>
      <vt:lpstr>Motor Encoders</vt:lpstr>
      <vt:lpstr>Simple code to move robot 5 inches</vt:lpstr>
      <vt:lpstr>Odometry Encoders</vt:lpstr>
      <vt:lpstr>Telemetry</vt:lpstr>
    </vt:vector>
  </TitlesOfParts>
  <Company>MRW Communications,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Kristen Balunas</dc:creator>
  <cp:lastModifiedBy>Jeff Waterstreet</cp:lastModifiedBy>
  <cp:revision>376</cp:revision>
  <cp:lastPrinted>2015-10-15T20:39:44Z</cp:lastPrinted>
  <dcterms:created xsi:type="dcterms:W3CDTF">2013-06-03T14:18:53Z</dcterms:created>
  <dcterms:modified xsi:type="dcterms:W3CDTF">2021-11-03T17:53:46Z</dcterms:modified>
</cp:coreProperties>
</file>