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76" r:id="rId2"/>
    <p:sldId id="277" r:id="rId3"/>
    <p:sldId id="312" r:id="rId4"/>
    <p:sldId id="313" r:id="rId5"/>
    <p:sldId id="309" r:id="rId6"/>
    <p:sldId id="310" r:id="rId7"/>
    <p:sldId id="311" r:id="rId8"/>
    <p:sldId id="283" r:id="rId9"/>
    <p:sldId id="284" r:id="rId10"/>
    <p:sldId id="278" r:id="rId11"/>
    <p:sldId id="280" r:id="rId12"/>
    <p:sldId id="279" r:id="rId13"/>
    <p:sldId id="281" r:id="rId14"/>
    <p:sldId id="285" r:id="rId15"/>
    <p:sldId id="286" r:id="rId16"/>
    <p:sldId id="287" r:id="rId17"/>
    <p:sldId id="288" r:id="rId18"/>
    <p:sldId id="289" r:id="rId19"/>
    <p:sldId id="291" r:id="rId20"/>
    <p:sldId id="292" r:id="rId21"/>
    <p:sldId id="293" r:id="rId22"/>
    <p:sldId id="294" r:id="rId23"/>
    <p:sldId id="297" r:id="rId24"/>
    <p:sldId id="295" r:id="rId25"/>
    <p:sldId id="296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</p:sldIdLst>
  <p:sldSz cx="9144000" cy="6858000" type="screen4x3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6" userDrawn="1">
          <p15:clr>
            <a:srgbClr val="A4A3A4"/>
          </p15:clr>
        </p15:guide>
        <p15:guide id="2" pos="2186" userDrawn="1">
          <p15:clr>
            <a:srgbClr val="A4A3A4"/>
          </p15:clr>
        </p15:guide>
        <p15:guide id="3" orient="horz" pos="2944" userDrawn="1">
          <p15:clr>
            <a:srgbClr val="A4A3A4"/>
          </p15:clr>
        </p15:guide>
        <p15:guide id="4" pos="2191" userDrawn="1">
          <p15:clr>
            <a:srgbClr val="A4A3A4"/>
          </p15:clr>
        </p15:guide>
        <p15:guide id="5" orient="horz" pos="2972" userDrawn="1">
          <p15:clr>
            <a:srgbClr val="A4A3A4"/>
          </p15:clr>
        </p15:guide>
        <p15:guide id="6" orient="horz" pos="2950" userDrawn="1">
          <p15:clr>
            <a:srgbClr val="A4A3A4"/>
          </p15:clr>
        </p15:guide>
        <p15:guide id="7" pos="2224" userDrawn="1">
          <p15:clr>
            <a:srgbClr val="A4A3A4"/>
          </p15:clr>
        </p15:guide>
        <p15:guide id="8" pos="223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ley Dunn" initials="HD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8AC3"/>
    <a:srgbClr val="FC5526"/>
    <a:srgbClr val="FC001D"/>
    <a:srgbClr val="13973E"/>
    <a:srgbClr val="3165CA"/>
    <a:srgbClr val="FA1E31"/>
    <a:srgbClr val="DF12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83" autoAdjust="0"/>
  </p:normalViewPr>
  <p:slideViewPr>
    <p:cSldViewPr snapToGrid="0" showGuides="1">
      <p:cViewPr varScale="1">
        <p:scale>
          <a:sx n="142" d="100"/>
          <a:sy n="142" d="100"/>
        </p:scale>
        <p:origin x="2236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9" d="100"/>
          <a:sy n="109" d="100"/>
        </p:scale>
        <p:origin x="-1328" y="-96"/>
      </p:cViewPr>
      <p:guideLst>
        <p:guide orient="horz" pos="2966"/>
        <p:guide pos="2186"/>
        <p:guide orient="horz" pos="2944"/>
        <p:guide pos="2191"/>
        <p:guide orient="horz" pos="2972"/>
        <p:guide orient="horz" pos="2950"/>
        <p:guide pos="2224"/>
        <p:guide pos="223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066732" cy="468154"/>
          </a:xfrm>
          <a:prstGeom prst="rect">
            <a:avLst/>
          </a:prstGeom>
        </p:spPr>
        <p:txBody>
          <a:bodyPr vert="horz" lIns="93928" tIns="46964" rIns="93928" bIns="4696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6" y="1"/>
            <a:ext cx="3066732" cy="468154"/>
          </a:xfrm>
          <a:prstGeom prst="rect">
            <a:avLst/>
          </a:prstGeom>
        </p:spPr>
        <p:txBody>
          <a:bodyPr vert="horz" lIns="93928" tIns="46964" rIns="93928" bIns="46964" rtlCol="0"/>
          <a:lstStyle>
            <a:lvl1pPr algn="r">
              <a:defRPr sz="1200"/>
            </a:lvl1pPr>
          </a:lstStyle>
          <a:p>
            <a:fld id="{CCB44723-E546-4FA9-BF65-1FFF8D36005B}" type="datetimeFigureOut">
              <a:rPr lang="en-US" smtClean="0"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893297"/>
            <a:ext cx="3066732" cy="468154"/>
          </a:xfrm>
          <a:prstGeom prst="rect">
            <a:avLst/>
          </a:prstGeom>
        </p:spPr>
        <p:txBody>
          <a:bodyPr vert="horz" lIns="93928" tIns="46964" rIns="93928" bIns="4696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6" y="8893297"/>
            <a:ext cx="3066732" cy="468154"/>
          </a:xfrm>
          <a:prstGeom prst="rect">
            <a:avLst/>
          </a:prstGeom>
        </p:spPr>
        <p:txBody>
          <a:bodyPr vert="horz" lIns="93928" tIns="46964" rIns="93928" bIns="46964" rtlCol="0" anchor="b"/>
          <a:lstStyle>
            <a:lvl1pPr algn="r">
              <a:defRPr sz="1200"/>
            </a:lvl1pPr>
          </a:lstStyle>
          <a:p>
            <a:fld id="{6A86AD9A-66A2-4CBE-8DD1-E4CF8D4677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34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066732" cy="468154"/>
          </a:xfrm>
          <a:prstGeom prst="rect">
            <a:avLst/>
          </a:prstGeom>
        </p:spPr>
        <p:txBody>
          <a:bodyPr vert="horz" lIns="93928" tIns="46964" rIns="93928" bIns="4696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6" y="1"/>
            <a:ext cx="3066732" cy="468154"/>
          </a:xfrm>
          <a:prstGeom prst="rect">
            <a:avLst/>
          </a:prstGeom>
        </p:spPr>
        <p:txBody>
          <a:bodyPr vert="horz" lIns="93928" tIns="46964" rIns="93928" bIns="46964" rtlCol="0"/>
          <a:lstStyle>
            <a:lvl1pPr algn="r">
              <a:defRPr sz="1200"/>
            </a:lvl1pPr>
          </a:lstStyle>
          <a:p>
            <a:fld id="{B639C161-D34F-4F5C-BCAA-ABC5EEAF8073}" type="datetimeFigureOut">
              <a:rPr lang="en-US" smtClean="0"/>
              <a:t>11/3/2021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8563" y="703263"/>
            <a:ext cx="4681537" cy="3509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28" tIns="46964" rIns="93928" bIns="4696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9" y="4447464"/>
            <a:ext cx="5661660" cy="4213384"/>
          </a:xfrm>
          <a:prstGeom prst="rect">
            <a:avLst/>
          </a:prstGeom>
        </p:spPr>
        <p:txBody>
          <a:bodyPr vert="horz" lIns="93928" tIns="46964" rIns="93928" bIns="4696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8893297"/>
            <a:ext cx="3066732" cy="468154"/>
          </a:xfrm>
          <a:prstGeom prst="rect">
            <a:avLst/>
          </a:prstGeom>
        </p:spPr>
        <p:txBody>
          <a:bodyPr vert="horz" lIns="93928" tIns="46964" rIns="93928" bIns="4696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6" y="8893297"/>
            <a:ext cx="3066732" cy="468154"/>
          </a:xfrm>
          <a:prstGeom prst="rect">
            <a:avLst/>
          </a:prstGeom>
        </p:spPr>
        <p:txBody>
          <a:bodyPr vert="horz" lIns="93928" tIns="46964" rIns="93928" bIns="46964" rtlCol="0" anchor="b"/>
          <a:lstStyle>
            <a:lvl1pPr algn="r">
              <a:defRPr sz="1200"/>
            </a:lvl1pPr>
          </a:lstStyle>
          <a:p>
            <a:fld id="{D18857FA-30B9-4367-B7F1-0EFD3F44DE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9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197" y="1882587"/>
            <a:ext cx="1530489" cy="114786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74469" y="1763058"/>
            <a:ext cx="6116918" cy="144929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360704" y="1541390"/>
            <a:ext cx="0" cy="1969786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49276"/>
      </p:ext>
    </p:extLst>
  </p:cSld>
  <p:clrMapOvr>
    <a:masterClrMapping/>
  </p:clrMapOvr>
  <p:transition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" y="1761454"/>
            <a:ext cx="3886200" cy="3886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1" y="5766459"/>
            <a:ext cx="3886200" cy="383516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latin typeface="Times"/>
                <a:cs typeface="Time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00600" y="1761454"/>
            <a:ext cx="3886200" cy="3886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800601" y="5766459"/>
            <a:ext cx="3886200" cy="383516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latin typeface="Times"/>
                <a:cs typeface="Time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018174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055895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0" y="6045975"/>
            <a:ext cx="9144000" cy="118871"/>
            <a:chOff x="0" y="1371600"/>
            <a:chExt cx="9067908" cy="276314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1371600"/>
              <a:ext cx="2266977" cy="276314"/>
            </a:xfrm>
            <a:prstGeom prst="rect">
              <a:avLst/>
            </a:prstGeom>
            <a:solidFill>
              <a:srgbClr val="13973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2266977" y="1371600"/>
              <a:ext cx="2266977" cy="276314"/>
            </a:xfrm>
            <a:prstGeom prst="rect">
              <a:avLst/>
            </a:prstGeom>
            <a:solidFill>
              <a:srgbClr val="FC001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4533954" y="1371600"/>
              <a:ext cx="2266977" cy="276314"/>
            </a:xfrm>
            <a:prstGeom prst="rect">
              <a:avLst/>
            </a:prstGeom>
            <a:solidFill>
              <a:srgbClr val="FC552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800931" y="1371600"/>
              <a:ext cx="2266977" cy="276314"/>
            </a:xfrm>
            <a:prstGeom prst="rect">
              <a:avLst/>
            </a:prstGeom>
            <a:solidFill>
              <a:srgbClr val="118AC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975325"/>
            <a:ext cx="7772400" cy="889502"/>
          </a:xfrm>
          <a:prstGeom prst="rect">
            <a:avLst/>
          </a:prstGeom>
        </p:spPr>
        <p:txBody>
          <a:bodyPr anchor="t"/>
          <a:lstStyle>
            <a:lvl1pPr algn="ctr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38090"/>
            <a:ext cx="7772400" cy="150018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buNone/>
              <a:defRPr sz="2800" b="0" i="1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1965216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idx="1"/>
          </p:nvPr>
        </p:nvSpPr>
        <p:spPr>
          <a:xfrm>
            <a:off x="457200" y="1550665"/>
            <a:ext cx="8229600" cy="4575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Placeholder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61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3139691"/>
      </p:ext>
    </p:extLst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550665"/>
            <a:ext cx="8229600" cy="433388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3165CA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984053"/>
            <a:ext cx="8229600" cy="360883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2295925"/>
      </p:ext>
    </p:extLst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3115"/>
            <a:ext cx="4038600" cy="43123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3115"/>
            <a:ext cx="4038600" cy="43123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5196447"/>
      </p:ext>
    </p:extLst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457200" y="1694384"/>
            <a:ext cx="4040188" cy="4586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2153048"/>
            <a:ext cx="4040188" cy="33207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4384"/>
            <a:ext cx="4041775" cy="4586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53048"/>
            <a:ext cx="4041775" cy="33207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6420663"/>
      </p:ext>
    </p:extLst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1917340"/>
      </p:ext>
    </p:extLst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76401"/>
            <a:ext cx="5111750" cy="4146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1"/>
            <a:ext cx="3008313" cy="4146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i="1">
                <a:latin typeface="Times"/>
                <a:cs typeface="Time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0513676"/>
      </p:ext>
    </p:extLst>
  </p:cSld>
  <p:clrMapOvr>
    <a:masterClrMapping/>
  </p:clrMapOvr>
  <p:transition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719219" y="1761447"/>
            <a:ext cx="5607016" cy="40050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719218" y="5766459"/>
            <a:ext cx="5607017" cy="383516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latin typeface="Times"/>
                <a:cs typeface="Time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1200492"/>
      </p:ext>
    </p:extLst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0" y="1161679"/>
            <a:ext cx="9144000" cy="114300"/>
            <a:chOff x="0" y="1371600"/>
            <a:chExt cx="9067908" cy="276314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1371600"/>
              <a:ext cx="2266977" cy="276314"/>
            </a:xfrm>
            <a:prstGeom prst="rect">
              <a:avLst/>
            </a:prstGeom>
            <a:solidFill>
              <a:srgbClr val="13973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66977" y="1371600"/>
              <a:ext cx="2266977" cy="276314"/>
            </a:xfrm>
            <a:prstGeom prst="rect">
              <a:avLst/>
            </a:prstGeom>
            <a:solidFill>
              <a:srgbClr val="FC001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4533954" y="1371600"/>
              <a:ext cx="2266977" cy="276314"/>
            </a:xfrm>
            <a:prstGeom prst="rect">
              <a:avLst/>
            </a:prstGeom>
            <a:solidFill>
              <a:srgbClr val="FC552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800931" y="1371600"/>
              <a:ext cx="2266977" cy="276314"/>
            </a:xfrm>
            <a:prstGeom prst="rect">
              <a:avLst/>
            </a:prstGeom>
            <a:solidFill>
              <a:srgbClr val="118AC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 Box 7"/>
          <p:cNvSpPr txBox="1">
            <a:spLocks noChangeArrowheads="1"/>
          </p:cNvSpPr>
          <p:nvPr userDrawn="1"/>
        </p:nvSpPr>
        <p:spPr bwMode="auto">
          <a:xfrm>
            <a:off x="8619744" y="6369378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900" dirty="0"/>
              <a:t> </a:t>
            </a:r>
            <a:fld id="{49D82643-939B-42E2-B17B-D7BFB98B3CE5}" type="slidenum">
              <a:rPr lang="en-US" altLang="en-US" sz="900"/>
              <a:pPr algn="ctr">
                <a:spcBef>
                  <a:spcPct val="50000"/>
                </a:spcBef>
              </a:pPr>
              <a:t>‹#›</a:t>
            </a:fld>
            <a:endParaRPr lang="en-US" altLang="en-US" sz="9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93700" y="6109697"/>
            <a:ext cx="8348751" cy="566947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61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550665"/>
            <a:ext cx="8229600" cy="4575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841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73" r:id="rId3"/>
    <p:sldLayoutId id="2147483675" r:id="rId4"/>
    <p:sldLayoutId id="2147483674" r:id="rId5"/>
    <p:sldLayoutId id="2147483676" r:id="rId6"/>
    <p:sldLayoutId id="2147483677" r:id="rId7"/>
    <p:sldLayoutId id="2147483668" r:id="rId8"/>
    <p:sldLayoutId id="2147483678" r:id="rId9"/>
    <p:sldLayoutId id="2147483679" r:id="rId10"/>
  </p:sldLayoutIdLst>
  <p:transition>
    <p:cut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A1E31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E7AAA-60CB-418F-87A1-E471478B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FTC Programming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66F79-9D3D-4F9E-9705-1C828E5EB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25881"/>
      </p:ext>
    </p:ext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FTC uses Android devices for the base program platform</a:t>
            </a:r>
          </a:p>
          <a:p>
            <a:r>
              <a:rPr lang="en-US" dirty="0"/>
              <a:t>The fundamental programming language is Java</a:t>
            </a:r>
          </a:p>
          <a:p>
            <a:r>
              <a:rPr lang="en-US" dirty="0"/>
              <a:t>There are three “official” development environments:	</a:t>
            </a:r>
          </a:p>
          <a:p>
            <a:pPr lvl="1"/>
            <a:r>
              <a:rPr lang="en-US" dirty="0"/>
              <a:t>Blocks</a:t>
            </a:r>
          </a:p>
          <a:p>
            <a:pPr lvl="1"/>
            <a:r>
              <a:rPr lang="en-US" dirty="0" err="1"/>
              <a:t>Onbot</a:t>
            </a:r>
            <a:r>
              <a:rPr lang="en-US" dirty="0"/>
              <a:t> Java</a:t>
            </a:r>
          </a:p>
          <a:p>
            <a:pPr lvl="1"/>
            <a:r>
              <a:rPr lang="en-US" dirty="0"/>
              <a:t>Android Studio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/>
              <a:t>FTC Programming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629994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Blocks is a interface that allows you to program a robot without learning Java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Start programming quickly</a:t>
            </a:r>
          </a:p>
          <a:p>
            <a:pPr lvl="1"/>
            <a:r>
              <a:rPr lang="en-US" dirty="0"/>
              <a:t>Do not need to learn Java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Difficult to do many more advanced tasks</a:t>
            </a:r>
          </a:p>
          <a:p>
            <a:pPr lvl="1"/>
            <a:r>
              <a:rPr lang="en-US" dirty="0" err="1"/>
              <a:t>Slooooowwww</a:t>
            </a:r>
            <a:r>
              <a:rPr lang="en-US" dirty="0"/>
              <a:t> interface!</a:t>
            </a:r>
          </a:p>
          <a:p>
            <a:pPr lvl="2"/>
            <a:r>
              <a:rPr lang="en-US" dirty="0"/>
              <a:t>Large programs can be almost unusable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/>
              <a:t>Blocks Language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865481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/>
              <a:t>Blocks Language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1A7E22F-EE0C-420B-A6C8-4303BFC43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0500" y="1550988"/>
            <a:ext cx="5543000" cy="4575175"/>
          </a:xfrm>
        </p:spPr>
      </p:pic>
    </p:spTree>
    <p:extLst>
      <p:ext uri="{BB962C8B-B14F-4D97-AF65-F5344CB8AC3E}">
        <p14:creationId xmlns:p14="http://schemas.microsoft.com/office/powerpoint/2010/main" val="573397637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Onbot</a:t>
            </a:r>
            <a:r>
              <a:rPr lang="en-US" dirty="0"/>
              <a:t> Java is a simplified development tool, using actual Java language</a:t>
            </a:r>
          </a:p>
          <a:p>
            <a:pPr lvl="1"/>
            <a:r>
              <a:rPr lang="en-US" dirty="0"/>
              <a:t>Pros:</a:t>
            </a:r>
          </a:p>
          <a:p>
            <a:pPr lvl="2"/>
            <a:r>
              <a:rPr lang="en-US" dirty="0"/>
              <a:t>Easy to get up and running</a:t>
            </a:r>
          </a:p>
          <a:p>
            <a:pPr lvl="2"/>
            <a:r>
              <a:rPr lang="en-US" dirty="0"/>
              <a:t>Easy for use with multiple programmers on team</a:t>
            </a:r>
          </a:p>
          <a:p>
            <a:pPr lvl="2"/>
            <a:r>
              <a:rPr lang="en-US" dirty="0"/>
              <a:t>Easy to manage software</a:t>
            </a:r>
          </a:p>
          <a:p>
            <a:pPr lvl="1"/>
            <a:r>
              <a:rPr lang="en-US" dirty="0"/>
              <a:t>Cons:</a:t>
            </a:r>
          </a:p>
          <a:p>
            <a:pPr lvl="2"/>
            <a:r>
              <a:rPr lang="en-US" dirty="0"/>
              <a:t>Need to follow process to keep from losing or corrupting the program</a:t>
            </a:r>
          </a:p>
          <a:p>
            <a:pPr lvl="2"/>
            <a:r>
              <a:rPr lang="en-US" dirty="0"/>
              <a:t>Difficult or impossible to do advanced programming features (like some vision programs)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 err="1"/>
              <a:t>OnBot</a:t>
            </a:r>
            <a:r>
              <a:rPr lang="en-US" dirty="0"/>
              <a:t> Java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258261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 err="1"/>
              <a:t>OnBot</a:t>
            </a:r>
            <a:r>
              <a:rPr lang="en-US" dirty="0"/>
              <a:t> Java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2D43FAF-7D13-4E6D-AE50-DE11605E6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1642519"/>
            <a:ext cx="7397750" cy="394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67833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Android Studio is the professional IDE (Integrated Development Environment) used by programmers that write apps on Android phones</a:t>
            </a:r>
          </a:p>
          <a:p>
            <a:pPr lvl="1"/>
            <a:r>
              <a:rPr lang="en-US" dirty="0"/>
              <a:t>Pros:</a:t>
            </a:r>
          </a:p>
          <a:p>
            <a:pPr lvl="2"/>
            <a:r>
              <a:rPr lang="en-US" dirty="0"/>
              <a:t>Flexible</a:t>
            </a:r>
          </a:p>
          <a:p>
            <a:pPr lvl="2"/>
            <a:r>
              <a:rPr lang="en-US" dirty="0"/>
              <a:t>Can write more advanced Java programs using Object Oriented Programming</a:t>
            </a:r>
          </a:p>
          <a:p>
            <a:pPr lvl="1"/>
            <a:r>
              <a:rPr lang="en-US" dirty="0"/>
              <a:t>Cons:</a:t>
            </a:r>
          </a:p>
          <a:p>
            <a:pPr lvl="2"/>
            <a:r>
              <a:rPr lang="en-US" dirty="0"/>
              <a:t>Hard to set up</a:t>
            </a:r>
          </a:p>
          <a:p>
            <a:pPr lvl="2"/>
            <a:r>
              <a:rPr lang="en-US" dirty="0"/>
              <a:t>Not user friendly</a:t>
            </a:r>
          </a:p>
          <a:p>
            <a:pPr lvl="2"/>
            <a:r>
              <a:rPr lang="en-US" dirty="0"/>
              <a:t>Very hard for multiple users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/>
              <a:t>Android Studio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359379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/>
          </a:bodyPr>
          <a:lstStyle/>
          <a:p>
            <a:r>
              <a:rPr lang="en-US" dirty="0"/>
              <a:t>Recommend </a:t>
            </a:r>
            <a:r>
              <a:rPr lang="en-US" dirty="0" err="1"/>
              <a:t>OnBot</a:t>
            </a:r>
            <a:r>
              <a:rPr lang="en-US" dirty="0"/>
              <a:t> Java for this season</a:t>
            </a:r>
          </a:p>
          <a:p>
            <a:pPr lvl="1"/>
            <a:r>
              <a:rPr lang="en-US" dirty="0"/>
              <a:t>Need to learn some basics, but do not need to become experts</a:t>
            </a:r>
          </a:p>
          <a:p>
            <a:pPr lvl="1"/>
            <a:r>
              <a:rPr lang="en-US" dirty="0"/>
              <a:t>Has the power to do what needs to be done </a:t>
            </a:r>
          </a:p>
          <a:p>
            <a:pPr lvl="1"/>
            <a:r>
              <a:rPr lang="en-US" dirty="0"/>
              <a:t>Can reuse Java code from previous season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>
            <a:normAutofit fontScale="90000"/>
          </a:bodyPr>
          <a:lstStyle/>
          <a:p>
            <a:r>
              <a:rPr lang="en-US" dirty="0"/>
              <a:t>TDT Coach Recommendation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372743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FTC Control Architecture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4AB03E78-71F4-45E9-A2CC-CD3CD3380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006" y="1346200"/>
            <a:ext cx="6745395" cy="507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32877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/>
          </a:bodyPr>
          <a:lstStyle/>
          <a:p>
            <a:r>
              <a:rPr lang="en-US" dirty="0" err="1"/>
              <a:t>Opmodes</a:t>
            </a:r>
            <a:r>
              <a:rPr lang="en-US" dirty="0"/>
              <a:t> are the programs that control the robot</a:t>
            </a:r>
          </a:p>
          <a:p>
            <a:r>
              <a:rPr lang="en-US" dirty="0"/>
              <a:t>Two key types of </a:t>
            </a:r>
            <a:r>
              <a:rPr lang="en-US" dirty="0" err="1"/>
              <a:t>opmodes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Linear </a:t>
            </a:r>
            <a:r>
              <a:rPr lang="en-US" dirty="0" err="1"/>
              <a:t>Opmode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Used for Autonomous</a:t>
            </a:r>
          </a:p>
          <a:p>
            <a:pPr lvl="2"/>
            <a:r>
              <a:rPr lang="en-US" dirty="0"/>
              <a:t>Runs through the program only once</a:t>
            </a:r>
          </a:p>
          <a:p>
            <a:pPr lvl="1"/>
            <a:r>
              <a:rPr lang="en-US" dirty="0"/>
              <a:t>Iterative </a:t>
            </a:r>
            <a:r>
              <a:rPr lang="en-US" dirty="0" err="1"/>
              <a:t>Opmode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Used for </a:t>
            </a:r>
            <a:r>
              <a:rPr lang="en-US" dirty="0" err="1"/>
              <a:t>Teleop</a:t>
            </a:r>
            <a:endParaRPr lang="en-US" dirty="0"/>
          </a:p>
          <a:p>
            <a:pPr lvl="2"/>
            <a:r>
              <a:rPr lang="en-US" dirty="0"/>
              <a:t>Runs as a continuous loop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>
            <a:normAutofit/>
          </a:bodyPr>
          <a:lstStyle/>
          <a:p>
            <a:r>
              <a:rPr lang="en-US" dirty="0" err="1"/>
              <a:t>Opmodes</a:t>
            </a:r>
            <a:endParaRPr lang="en-US" dirty="0"/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768458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Header (package imports)</a:t>
            </a:r>
          </a:p>
          <a:p>
            <a:r>
              <a:rPr lang="en-US" dirty="0"/>
              <a:t> Define </a:t>
            </a:r>
            <a:r>
              <a:rPr lang="en-US" dirty="0" err="1"/>
              <a:t>Opmode</a:t>
            </a:r>
            <a:r>
              <a:rPr lang="en-US" dirty="0"/>
              <a:t> (auto or </a:t>
            </a:r>
            <a:r>
              <a:rPr lang="en-US" dirty="0" err="1"/>
              <a:t>teleop</a:t>
            </a:r>
            <a:r>
              <a:rPr lang="en-US" dirty="0"/>
              <a:t>)</a:t>
            </a:r>
          </a:p>
          <a:p>
            <a:r>
              <a:rPr lang="en-US" dirty="0"/>
              <a:t>Name the Class</a:t>
            </a:r>
          </a:p>
          <a:p>
            <a:r>
              <a:rPr lang="en-US" dirty="0"/>
              <a:t>Declare hardware</a:t>
            </a:r>
          </a:p>
          <a:p>
            <a:r>
              <a:rPr lang="en-US" dirty="0"/>
              <a:t>Declare </a:t>
            </a:r>
            <a:r>
              <a:rPr lang="en-US" dirty="0" err="1"/>
              <a:t>runopmode</a:t>
            </a:r>
            <a:endParaRPr lang="en-US" dirty="0"/>
          </a:p>
          <a:p>
            <a:r>
              <a:rPr lang="en-US" dirty="0"/>
              <a:t>Assign hardware</a:t>
            </a:r>
          </a:p>
          <a:p>
            <a:r>
              <a:rPr lang="en-US" dirty="0"/>
              <a:t>Set hardware attributes</a:t>
            </a:r>
          </a:p>
          <a:p>
            <a:r>
              <a:rPr lang="en-US" dirty="0"/>
              <a:t>Wait for Start</a:t>
            </a:r>
          </a:p>
          <a:p>
            <a:r>
              <a:rPr lang="en-US" dirty="0"/>
              <a:t>Main </a:t>
            </a:r>
            <a:r>
              <a:rPr lang="en-US" dirty="0" err="1"/>
              <a:t>opmode</a:t>
            </a:r>
            <a:r>
              <a:rPr lang="en-US" dirty="0"/>
              <a:t> loop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>
            <a:normAutofit/>
          </a:bodyPr>
          <a:lstStyle/>
          <a:p>
            <a:r>
              <a:rPr lang="en-US" dirty="0"/>
              <a:t>Typical </a:t>
            </a:r>
            <a:r>
              <a:rPr lang="en-US" dirty="0" err="1"/>
              <a:t>Opmode</a:t>
            </a:r>
            <a:r>
              <a:rPr lang="en-US" dirty="0"/>
              <a:t> Structure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955079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Telemetry</a:t>
            </a:r>
          </a:p>
          <a:p>
            <a:r>
              <a:rPr lang="en-US" dirty="0"/>
              <a:t>Java Classes and Methods</a:t>
            </a:r>
          </a:p>
          <a:p>
            <a:r>
              <a:rPr lang="en-US" dirty="0"/>
              <a:t>Motion </a:t>
            </a:r>
            <a:r>
              <a:rPr lang="en-US"/>
              <a:t>(continued)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/>
              <a:t>Topics for today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860991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/>
          </a:bodyPr>
          <a:lstStyle/>
          <a:p>
            <a:r>
              <a:rPr lang="en-US" dirty="0"/>
              <a:t>Individual statements must end in a semicolon (</a:t>
            </a:r>
            <a:r>
              <a:rPr lang="en-US" dirty="0">
                <a:sym typeface="Wingdings" panose="05000000000000000000" pitchFamily="2" charset="2"/>
              </a:rPr>
              <a:t>;)</a:t>
            </a:r>
          </a:p>
          <a:p>
            <a:r>
              <a:rPr lang="en-US" dirty="0">
                <a:sym typeface="Wingdings" panose="05000000000000000000" pitchFamily="2" charset="2"/>
              </a:rPr>
              <a:t>Methods, loops and other items are bounded in brackets ({)</a:t>
            </a:r>
          </a:p>
          <a:p>
            <a:r>
              <a:rPr lang="en-US" dirty="0">
                <a:sym typeface="Wingdings" panose="05000000000000000000" pitchFamily="2" charset="2"/>
              </a:rPr>
              <a:t>All bracketed items need to correspond with another bracket if nested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>
            <a:normAutofit/>
          </a:bodyPr>
          <a:lstStyle/>
          <a:p>
            <a:r>
              <a:rPr lang="en-US" dirty="0"/>
              <a:t>Java Syntax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756798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Operators are used to test and assign statements and numbers</a:t>
            </a:r>
          </a:p>
          <a:p>
            <a:r>
              <a:rPr lang="en-US" dirty="0"/>
              <a:t>Sample operators:</a:t>
            </a:r>
          </a:p>
          <a:p>
            <a:pPr marL="457200" lvl="1" indent="0">
              <a:buNone/>
            </a:pPr>
            <a:r>
              <a:rPr lang="en-US" dirty="0"/>
              <a:t>= (assignment)</a:t>
            </a:r>
          </a:p>
          <a:p>
            <a:pPr marL="457200" lvl="1" indent="0">
              <a:buNone/>
            </a:pPr>
            <a:r>
              <a:rPr lang="en-US" dirty="0"/>
              <a:t>== (logical equal to)</a:t>
            </a:r>
          </a:p>
          <a:p>
            <a:pPr marL="457200" lvl="1" indent="0">
              <a:buNone/>
            </a:pPr>
            <a:r>
              <a:rPr lang="en-US" dirty="0"/>
              <a:t>&lt; (less than)</a:t>
            </a:r>
          </a:p>
          <a:p>
            <a:pPr marL="457200" lvl="1" indent="0">
              <a:buNone/>
            </a:pPr>
            <a:r>
              <a:rPr lang="en-US" dirty="0"/>
              <a:t>&amp;&amp; (logical AND)</a:t>
            </a:r>
          </a:p>
          <a:p>
            <a:pPr marL="457200" lvl="1" indent="0">
              <a:buNone/>
            </a:pPr>
            <a:r>
              <a:rPr lang="en-US" dirty="0"/>
              <a:t>!= (not equal to)</a:t>
            </a:r>
          </a:p>
          <a:p>
            <a:pPr marL="457200" lvl="1" indent="0">
              <a:buNone/>
            </a:pPr>
            <a:r>
              <a:rPr lang="en-US" dirty="0"/>
              <a:t>++ (increment by one)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>
            <a:normAutofit/>
          </a:bodyPr>
          <a:lstStyle/>
          <a:p>
            <a:r>
              <a:rPr lang="en-US" dirty="0"/>
              <a:t>Java Operators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24161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/>
          </a:bodyPr>
          <a:lstStyle/>
          <a:p>
            <a:r>
              <a:rPr lang="en-US" dirty="0"/>
              <a:t>Java has a wide range of data types</a:t>
            </a:r>
          </a:p>
          <a:p>
            <a:r>
              <a:rPr lang="en-US" dirty="0"/>
              <a:t>Variables are used to store values</a:t>
            </a:r>
          </a:p>
          <a:p>
            <a:r>
              <a:rPr lang="en-US" dirty="0"/>
              <a:t>Most common types are:</a:t>
            </a:r>
          </a:p>
          <a:p>
            <a:pPr lvl="1"/>
            <a:r>
              <a:rPr lang="en-US" dirty="0"/>
              <a:t>int  (smaller positive and negative whole numbers)</a:t>
            </a:r>
          </a:p>
          <a:p>
            <a:pPr lvl="1"/>
            <a:r>
              <a:rPr lang="en-US" dirty="0"/>
              <a:t>double (larger positive and negative numbers)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(“true” and “false”)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>
            <a:normAutofit/>
          </a:bodyPr>
          <a:lstStyle/>
          <a:p>
            <a:r>
              <a:rPr lang="en-US" dirty="0"/>
              <a:t>Data Types/Variables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07380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/>
          </a:bodyPr>
          <a:lstStyle/>
          <a:p>
            <a:r>
              <a:rPr lang="en-US" dirty="0"/>
              <a:t>Declare the variable</a:t>
            </a:r>
          </a:p>
          <a:p>
            <a:pPr marL="457200" lvl="1" indent="0">
              <a:buNone/>
            </a:pPr>
            <a:r>
              <a:rPr lang="en-US" dirty="0"/>
              <a:t>int dogs = 5;</a:t>
            </a:r>
          </a:p>
          <a:p>
            <a:pPr marL="457200" lvl="1" indent="0">
              <a:buNone/>
            </a:pPr>
            <a:r>
              <a:rPr lang="en-US" dirty="0"/>
              <a:t>dogs = dogs +10;</a:t>
            </a:r>
          </a:p>
          <a:p>
            <a:pPr marL="457200" lvl="1" indent="0">
              <a:buNone/>
            </a:pPr>
            <a:r>
              <a:rPr lang="en-US" dirty="0"/>
              <a:t>dogs = dogs +5;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>
            <a:normAutofit/>
          </a:bodyPr>
          <a:lstStyle/>
          <a:p>
            <a:r>
              <a:rPr lang="en-US" dirty="0"/>
              <a:t>Example of variable usage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593075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If/else is very powerful tool in programming</a:t>
            </a:r>
          </a:p>
          <a:p>
            <a:r>
              <a:rPr lang="en-US" dirty="0"/>
              <a:t>It is used to test if certain things have happened or not, and have the program react appropriately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     </a:t>
            </a:r>
            <a:r>
              <a:rPr lang="en-US" sz="2800" dirty="0"/>
              <a:t>if (test expression){</a:t>
            </a:r>
          </a:p>
          <a:p>
            <a:pPr marL="457200" lvl="1" indent="0">
              <a:buNone/>
            </a:pPr>
            <a:r>
              <a:rPr lang="en-US" dirty="0"/>
              <a:t>	do this thing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else {</a:t>
            </a:r>
          </a:p>
          <a:p>
            <a:pPr marL="457200" lvl="1" indent="0">
              <a:buNone/>
            </a:pPr>
            <a:r>
              <a:rPr lang="en-US" dirty="0"/>
              <a:t>	do something different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>
            <a:normAutofit/>
          </a:bodyPr>
          <a:lstStyle/>
          <a:p>
            <a:r>
              <a:rPr lang="en-US" dirty="0"/>
              <a:t>Conditional if/else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377071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     int cats =0;</a:t>
            </a:r>
          </a:p>
          <a:p>
            <a:pPr marL="0" indent="0">
              <a:buNone/>
            </a:pPr>
            <a:r>
              <a:rPr lang="en-US" sz="2600" dirty="0"/>
              <a:t>     </a:t>
            </a:r>
            <a:r>
              <a:rPr lang="en-US" sz="2800" dirty="0"/>
              <a:t>if (dogs ==20){</a:t>
            </a:r>
          </a:p>
          <a:p>
            <a:pPr marL="457200" lvl="1" indent="0">
              <a:buNone/>
            </a:pPr>
            <a:r>
              <a:rPr lang="en-US" dirty="0"/>
              <a:t>	cats = 50;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else {</a:t>
            </a:r>
          </a:p>
          <a:p>
            <a:pPr marL="457200" lvl="1" indent="0">
              <a:buNone/>
            </a:pPr>
            <a:r>
              <a:rPr lang="en-US" dirty="0"/>
              <a:t>	cats = 100;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>
            <a:normAutofit/>
          </a:bodyPr>
          <a:lstStyle/>
          <a:p>
            <a:r>
              <a:rPr lang="en-US" dirty="0"/>
              <a:t>If/else example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345657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/>
          </a:bodyPr>
          <a:lstStyle/>
          <a:p>
            <a:r>
              <a:rPr lang="en-US" dirty="0"/>
              <a:t>Programs are loops</a:t>
            </a:r>
          </a:p>
          <a:p>
            <a:r>
              <a:rPr lang="en-US" dirty="0"/>
              <a:t>You can set up loops to control actions</a:t>
            </a:r>
          </a:p>
          <a:p>
            <a:r>
              <a:rPr lang="en-US" dirty="0"/>
              <a:t>Common loops;</a:t>
            </a:r>
          </a:p>
          <a:p>
            <a:pPr lvl="1"/>
            <a:r>
              <a:rPr lang="en-US" dirty="0"/>
              <a:t>while loop</a:t>
            </a:r>
          </a:p>
          <a:p>
            <a:pPr lvl="2"/>
            <a:r>
              <a:rPr lang="en-US" dirty="0"/>
              <a:t>Runs the loop until the test expression is false, then leaves loop</a:t>
            </a:r>
          </a:p>
          <a:p>
            <a:pPr lvl="1"/>
            <a:r>
              <a:rPr lang="en-US" dirty="0"/>
              <a:t>for loop</a:t>
            </a:r>
          </a:p>
          <a:p>
            <a:pPr lvl="2"/>
            <a:r>
              <a:rPr lang="en-US" dirty="0"/>
              <a:t>Runs the loop a specified number of times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>
            <a:normAutofit/>
          </a:bodyPr>
          <a:lstStyle/>
          <a:p>
            <a:r>
              <a:rPr lang="en-US" dirty="0"/>
              <a:t>Loops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448612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dogs =0;</a:t>
            </a:r>
          </a:p>
          <a:p>
            <a:pPr marL="0" indent="0">
              <a:buNone/>
            </a:pPr>
            <a:r>
              <a:rPr lang="en-US" dirty="0"/>
              <a:t>cats = 0;</a:t>
            </a:r>
          </a:p>
          <a:p>
            <a:pPr marL="0" indent="0">
              <a:buNone/>
            </a:pPr>
            <a:r>
              <a:rPr lang="en-US" dirty="0"/>
              <a:t>while (dogs &lt; 21){</a:t>
            </a:r>
          </a:p>
          <a:p>
            <a:pPr marL="0" indent="0">
              <a:buNone/>
            </a:pPr>
            <a:r>
              <a:rPr lang="en-US" dirty="0"/>
              <a:t>	cats = cats+2;</a:t>
            </a:r>
          </a:p>
          <a:p>
            <a:pPr marL="0" indent="0">
              <a:buNone/>
            </a:pPr>
            <a:r>
              <a:rPr lang="en-US" dirty="0"/>
              <a:t>	dogs = dogs +1;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>
            <a:normAutofit/>
          </a:bodyPr>
          <a:lstStyle/>
          <a:p>
            <a:r>
              <a:rPr lang="en-US" dirty="0"/>
              <a:t>while loop example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722829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dogs =0;</a:t>
            </a:r>
          </a:p>
          <a:p>
            <a:pPr marL="0" indent="0">
              <a:buNone/>
            </a:pPr>
            <a:r>
              <a:rPr lang="en-US" dirty="0"/>
              <a:t>cats = 0;</a:t>
            </a:r>
          </a:p>
          <a:p>
            <a:pPr marL="0" indent="0">
              <a:buNone/>
            </a:pPr>
            <a:r>
              <a:rPr lang="en-US" dirty="0"/>
              <a:t>public int loop1;</a:t>
            </a:r>
          </a:p>
          <a:p>
            <a:pPr marL="0" indent="0">
              <a:buNone/>
            </a:pPr>
            <a:r>
              <a:rPr lang="en-US" dirty="0"/>
              <a:t>for (loop1=0; loop1 &lt;21; loop1++){</a:t>
            </a:r>
          </a:p>
          <a:p>
            <a:pPr marL="0" indent="0">
              <a:buNone/>
            </a:pPr>
            <a:r>
              <a:rPr lang="en-US" dirty="0"/>
              <a:t>	cats = cats+2;</a:t>
            </a:r>
          </a:p>
          <a:p>
            <a:pPr marL="0" indent="0">
              <a:buNone/>
            </a:pPr>
            <a:r>
              <a:rPr lang="en-US" dirty="0"/>
              <a:t>	dogs = dogs +1;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>
            <a:normAutofit/>
          </a:bodyPr>
          <a:lstStyle/>
          <a:p>
            <a:r>
              <a:rPr lang="en-US" dirty="0"/>
              <a:t>for loop example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93061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FTC motors are DC motors, and can run either in forward or reverse</a:t>
            </a:r>
          </a:p>
          <a:p>
            <a:r>
              <a:rPr lang="en-US" dirty="0"/>
              <a:t>You need to specify motor rotation in the hardware setup</a:t>
            </a:r>
          </a:p>
          <a:p>
            <a:pPr lvl="1"/>
            <a:r>
              <a:rPr lang="en-US" dirty="0"/>
              <a:t>FORWARD</a:t>
            </a:r>
          </a:p>
          <a:p>
            <a:pPr lvl="1"/>
            <a:r>
              <a:rPr lang="en-US" dirty="0"/>
              <a:t>REVERSE</a:t>
            </a:r>
          </a:p>
          <a:p>
            <a:r>
              <a:rPr lang="en-US" dirty="0"/>
              <a:t>The command </a:t>
            </a:r>
            <a:r>
              <a:rPr lang="en-US" dirty="0" err="1"/>
              <a:t>setPower</a:t>
            </a:r>
            <a:r>
              <a:rPr lang="en-US" dirty="0"/>
              <a:t> applies power to the motor to have it turn.  </a:t>
            </a:r>
          </a:p>
          <a:p>
            <a:r>
              <a:rPr lang="en-US" dirty="0"/>
              <a:t>The range of </a:t>
            </a:r>
            <a:r>
              <a:rPr lang="en-US" dirty="0" err="1"/>
              <a:t>setPower</a:t>
            </a:r>
            <a:r>
              <a:rPr lang="en-US" dirty="0"/>
              <a:t> is -1 to 1.</a:t>
            </a:r>
          </a:p>
          <a:p>
            <a:pPr lvl="1"/>
            <a:r>
              <a:rPr lang="en-US" dirty="0"/>
              <a:t>0 is no power, .5 is half power, 1 is full power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>
            <a:normAutofit/>
          </a:bodyPr>
          <a:lstStyle/>
          <a:p>
            <a:r>
              <a:rPr lang="en-US" dirty="0"/>
              <a:t>Motors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946396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in Java are functions that perform tasks</a:t>
            </a:r>
          </a:p>
          <a:p>
            <a:r>
              <a:rPr lang="en-US" dirty="0"/>
              <a:t>Extremely useful to achieve repetitive tasks with minimal code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84456"/>
      </p:ext>
    </p:extLst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/>
          </a:bodyPr>
          <a:lstStyle/>
          <a:p>
            <a:r>
              <a:rPr lang="en-US" dirty="0"/>
              <a:t>The Rev hub has different ways to control the motor running. There are three basic modes:</a:t>
            </a:r>
          </a:p>
          <a:p>
            <a:pPr lvl="1"/>
            <a:r>
              <a:rPr lang="en-US" dirty="0"/>
              <a:t>RUN_WITHOUT_ENCODER</a:t>
            </a:r>
          </a:p>
          <a:p>
            <a:pPr lvl="1"/>
            <a:r>
              <a:rPr lang="en-US" dirty="0"/>
              <a:t>RUN_USING_ENCODER</a:t>
            </a:r>
          </a:p>
          <a:p>
            <a:pPr lvl="1"/>
            <a:r>
              <a:rPr lang="en-US" dirty="0"/>
              <a:t>RUN_TO_POSITION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>
            <a:normAutofit/>
          </a:bodyPr>
          <a:lstStyle/>
          <a:p>
            <a:r>
              <a:rPr lang="en-US" dirty="0"/>
              <a:t>Motor run modes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440004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RUN_WITHOUT_ENCODER</a:t>
            </a:r>
          </a:p>
          <a:p>
            <a:pPr lvl="1"/>
            <a:r>
              <a:rPr lang="en-US" dirty="0"/>
              <a:t>Simplest mode</a:t>
            </a:r>
          </a:p>
          <a:p>
            <a:pPr lvl="1"/>
            <a:r>
              <a:rPr lang="en-US" dirty="0"/>
              <a:t>Applies raw battery power to motor</a:t>
            </a:r>
          </a:p>
          <a:p>
            <a:r>
              <a:rPr lang="en-US" dirty="0"/>
              <a:t>RUN_USING_ENCODER</a:t>
            </a:r>
          </a:p>
          <a:p>
            <a:pPr lvl="1"/>
            <a:r>
              <a:rPr lang="en-US" dirty="0"/>
              <a:t>Uses the motor encoder to try to run to a certain speed</a:t>
            </a:r>
          </a:p>
          <a:p>
            <a:r>
              <a:rPr lang="en-US" dirty="0"/>
              <a:t>RUN_TO_POSITION</a:t>
            </a:r>
          </a:p>
          <a:p>
            <a:pPr lvl="1"/>
            <a:r>
              <a:rPr lang="en-US" dirty="0"/>
              <a:t>Uses the motor encoder to turn the motor to a certain position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>
            <a:normAutofit/>
          </a:bodyPr>
          <a:lstStyle/>
          <a:p>
            <a:r>
              <a:rPr lang="en-US" dirty="0"/>
              <a:t>Motor run modes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648135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/>
          </a:bodyPr>
          <a:lstStyle/>
          <a:p>
            <a:r>
              <a:rPr lang="en-US" dirty="0"/>
              <a:t>Most FTC motors have built in encoders</a:t>
            </a:r>
          </a:p>
          <a:p>
            <a:r>
              <a:rPr lang="en-US" dirty="0"/>
              <a:t>Encoders provide feedback to the Rev hub in the form of “ticks”.  </a:t>
            </a:r>
          </a:p>
          <a:p>
            <a:r>
              <a:rPr lang="en-US" dirty="0"/>
              <a:t>Motors have a specific number of ticks per revolution (for example 1000 ticks per revolution)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>
            <a:normAutofit/>
          </a:bodyPr>
          <a:lstStyle/>
          <a:p>
            <a:r>
              <a:rPr lang="en-US" dirty="0"/>
              <a:t>Motor Encoders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613694"/>
      </p:ext>
    </p:extLst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Using the feedback from the encoders, we can make the robot move a specified distance.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Suppose your robot wheel is connected direct to motor, and each motor revolution is 1000 ticks.</a:t>
            </a:r>
          </a:p>
          <a:p>
            <a:pPr lvl="1"/>
            <a:r>
              <a:rPr lang="en-US" dirty="0"/>
              <a:t>Your robot wheel is 4 inches in diameter, so the circumference is </a:t>
            </a:r>
            <a:r>
              <a:rPr lang="el-GR" b="0" i="1" dirty="0">
                <a:solidFill>
                  <a:srgbClr val="404040"/>
                </a:solidFill>
                <a:effectLst/>
                <a:latin typeface="KaTeX_Math"/>
              </a:rPr>
              <a:t>π</a:t>
            </a:r>
            <a:r>
              <a:rPr lang="en-US" b="0" i="1" dirty="0">
                <a:solidFill>
                  <a:srgbClr val="404040"/>
                </a:solidFill>
                <a:effectLst/>
                <a:latin typeface="KaTeX_Math"/>
              </a:rPr>
              <a:t>D,</a:t>
            </a:r>
            <a:r>
              <a:rPr lang="en-US" dirty="0"/>
              <a:t> or 4 X 3.14 = 12.57 inches</a:t>
            </a:r>
          </a:p>
          <a:p>
            <a:pPr lvl="1"/>
            <a:r>
              <a:rPr lang="en-US" dirty="0"/>
              <a:t>This means the robot should move 12.57 inches with every revolution of the motor</a:t>
            </a:r>
          </a:p>
          <a:p>
            <a:pPr lvl="1"/>
            <a:r>
              <a:rPr lang="en-US" dirty="0"/>
              <a:t>1000/12.57 = 79.55 ticks per inch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>
            <a:normAutofit/>
          </a:bodyPr>
          <a:lstStyle/>
          <a:p>
            <a:r>
              <a:rPr lang="en-US" dirty="0"/>
              <a:t>Motor Encoders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891745"/>
      </p:ext>
    </p:extLst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 fontScale="62500" lnSpcReduction="20000"/>
          </a:bodyPr>
          <a:lstStyle/>
          <a:p>
            <a:pPr lvl="1"/>
            <a:r>
              <a:rPr lang="en-US" dirty="0"/>
              <a:t>5 inches x 79.55= 398 ticks</a:t>
            </a:r>
          </a:p>
          <a:p>
            <a:pPr lvl="2"/>
            <a:r>
              <a:rPr lang="en-US" dirty="0"/>
              <a:t>(always use whole numbers with int data types!)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ticks=0;</a:t>
            </a:r>
          </a:p>
          <a:p>
            <a:pPr marL="0" indent="0">
              <a:buNone/>
            </a:pPr>
            <a:r>
              <a:rPr lang="en-US" dirty="0"/>
              <a:t>ticks = </a:t>
            </a:r>
            <a:r>
              <a:rPr lang="en-US" dirty="0" err="1"/>
              <a:t>leftFront.getCurrentPosition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while (ticks&lt;398){</a:t>
            </a:r>
          </a:p>
          <a:p>
            <a:pPr marL="457200" lvl="1" indent="0">
              <a:buNone/>
            </a:pPr>
            <a:r>
              <a:rPr lang="en-US" dirty="0" err="1"/>
              <a:t>leftFront.setPower</a:t>
            </a:r>
            <a:r>
              <a:rPr lang="en-US" dirty="0"/>
              <a:t>(.5);</a:t>
            </a:r>
          </a:p>
          <a:p>
            <a:pPr marL="457200" lvl="1" indent="0">
              <a:buNone/>
            </a:pPr>
            <a:r>
              <a:rPr lang="en-US" dirty="0" err="1"/>
              <a:t>rightFront.setPower</a:t>
            </a:r>
            <a:r>
              <a:rPr lang="en-US" dirty="0"/>
              <a:t>(.5);</a:t>
            </a:r>
          </a:p>
          <a:p>
            <a:pPr marL="457200" lvl="1" indent="0">
              <a:buNone/>
            </a:pPr>
            <a:r>
              <a:rPr lang="en-US" dirty="0" err="1"/>
              <a:t>leftBack.setPower</a:t>
            </a:r>
            <a:r>
              <a:rPr lang="en-US" dirty="0"/>
              <a:t>(.5);</a:t>
            </a:r>
          </a:p>
          <a:p>
            <a:pPr marL="457200" lvl="1" indent="0">
              <a:buNone/>
            </a:pPr>
            <a:r>
              <a:rPr lang="en-US" dirty="0" err="1"/>
              <a:t>rightBack.setPower</a:t>
            </a:r>
            <a:r>
              <a:rPr lang="en-US" dirty="0"/>
              <a:t>(.5);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 err="1"/>
              <a:t>leftFront.setPower</a:t>
            </a:r>
            <a:r>
              <a:rPr lang="en-US" dirty="0"/>
              <a:t>(0);</a:t>
            </a:r>
          </a:p>
          <a:p>
            <a:pPr marL="457200" lvl="1" indent="0">
              <a:buNone/>
            </a:pPr>
            <a:r>
              <a:rPr lang="en-US" dirty="0" err="1"/>
              <a:t>rightFront.setPower</a:t>
            </a:r>
            <a:r>
              <a:rPr lang="en-US" dirty="0"/>
              <a:t>(0);</a:t>
            </a:r>
          </a:p>
          <a:p>
            <a:pPr marL="457200" lvl="1" indent="0">
              <a:buNone/>
            </a:pPr>
            <a:r>
              <a:rPr lang="en-US" dirty="0" err="1"/>
              <a:t>leftBack.setPower</a:t>
            </a:r>
            <a:r>
              <a:rPr lang="en-US" dirty="0"/>
              <a:t>(0);</a:t>
            </a:r>
          </a:p>
          <a:p>
            <a:pPr marL="457200" lvl="1" indent="0">
              <a:buNone/>
            </a:pPr>
            <a:r>
              <a:rPr lang="en-US" dirty="0" err="1"/>
              <a:t>rightBack.setPower</a:t>
            </a:r>
            <a:r>
              <a:rPr lang="en-US" dirty="0"/>
              <a:t>(0);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445998" cy="1161679"/>
          </a:xfrm>
        </p:spPr>
        <p:txBody>
          <a:bodyPr>
            <a:normAutofit/>
          </a:bodyPr>
          <a:lstStyle/>
          <a:p>
            <a:r>
              <a:rPr lang="en-US" sz="2800" dirty="0"/>
              <a:t>Simple code to move robot 5 inches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910046"/>
      </p:ext>
    </p:extLst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/>
          </a:bodyPr>
          <a:lstStyle/>
          <a:p>
            <a:r>
              <a:rPr lang="en-US" dirty="0"/>
              <a:t>Using motor encoders has a major problem: Wheel slippage</a:t>
            </a:r>
          </a:p>
          <a:p>
            <a:r>
              <a:rPr lang="en-US" dirty="0"/>
              <a:t>This causes inaccurate movement</a:t>
            </a:r>
          </a:p>
          <a:p>
            <a:r>
              <a:rPr lang="en-US" dirty="0"/>
              <a:t>To solve this, use of “dead wheels” with encoders.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>
            <a:normAutofit/>
          </a:bodyPr>
          <a:lstStyle/>
          <a:p>
            <a:r>
              <a:rPr lang="en-US" dirty="0"/>
              <a:t>Odometry Encoders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224649"/>
      </p:ext>
    </p:extLst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751"/>
            <a:ext cx="8229600" cy="45704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Programming can be very challenging</a:t>
            </a:r>
          </a:p>
          <a:p>
            <a:pPr lvl="1"/>
            <a:r>
              <a:rPr lang="en-US" dirty="0"/>
              <a:t>You WILL have frustrating times when things don’t work like you think they should</a:t>
            </a:r>
          </a:p>
          <a:p>
            <a:r>
              <a:rPr lang="en-US" dirty="0"/>
              <a:t>Telemetry is very powerful tool to help you see what is really happening with your code</a:t>
            </a:r>
          </a:p>
          <a:p>
            <a:r>
              <a:rPr lang="en-US" dirty="0"/>
              <a:t>Inserting </a:t>
            </a:r>
            <a:r>
              <a:rPr lang="en-US" dirty="0" err="1"/>
              <a:t>AddTelemetry</a:t>
            </a:r>
            <a:r>
              <a:rPr lang="en-US" dirty="0"/>
              <a:t> and Update Telemetry commands in your code gives you feedback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>
            <a:normAutofit/>
          </a:bodyPr>
          <a:lstStyle/>
          <a:p>
            <a:r>
              <a:rPr lang="en-US" dirty="0"/>
              <a:t>Telemetry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975737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to declare and define the method:</a:t>
            </a:r>
          </a:p>
          <a:p>
            <a:r>
              <a:rPr lang="en-US" sz="2400" i="1" dirty="0"/>
              <a:t>return</a:t>
            </a:r>
            <a:r>
              <a:rPr lang="en-US" sz="2400" dirty="0"/>
              <a:t> </a:t>
            </a:r>
            <a:r>
              <a:rPr lang="en-US" sz="2400" dirty="0" err="1"/>
              <a:t>methodName</a:t>
            </a:r>
            <a:r>
              <a:rPr lang="en-US" sz="2400" dirty="0"/>
              <a:t>(</a:t>
            </a:r>
            <a:r>
              <a:rPr lang="en-US" sz="2400" i="1" dirty="0"/>
              <a:t>argument1, </a:t>
            </a:r>
            <a:r>
              <a:rPr lang="en-US" sz="2400" i="1" dirty="0" err="1"/>
              <a:t>argumentx</a:t>
            </a:r>
            <a:r>
              <a:rPr lang="en-US" sz="2400" dirty="0"/>
              <a:t>) {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/>
              <a:t>Method Usage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678513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Telemetry allows you to view program status and elements on the driver station phone</a:t>
            </a:r>
          </a:p>
          <a:p>
            <a:r>
              <a:rPr lang="en-US" dirty="0"/>
              <a:t>Extremely useful for debugging your program</a:t>
            </a:r>
          </a:p>
          <a:p>
            <a:pPr lvl="1"/>
            <a:r>
              <a:rPr lang="en-US" dirty="0"/>
              <a:t>View contents of your variables</a:t>
            </a:r>
          </a:p>
          <a:p>
            <a:pPr lvl="1"/>
            <a:r>
              <a:rPr lang="en-US" dirty="0"/>
              <a:t>Detect where you are in the program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/>
              <a:t>Telemetry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940460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Principle forms:</a:t>
            </a:r>
          </a:p>
          <a:p>
            <a:pPr marL="0" indent="0">
              <a:buNone/>
            </a:pPr>
            <a:r>
              <a:rPr lang="en-US" dirty="0" err="1"/>
              <a:t>telemetry.addData</a:t>
            </a:r>
            <a:r>
              <a:rPr lang="en-US" dirty="0"/>
              <a:t>(“</a:t>
            </a:r>
            <a:r>
              <a:rPr lang="en-US" i="1" dirty="0"/>
              <a:t>Title</a:t>
            </a:r>
            <a:r>
              <a:rPr lang="en-US" dirty="0"/>
              <a:t>", </a:t>
            </a:r>
            <a:r>
              <a:rPr lang="en-US" i="1" dirty="0"/>
              <a:t>“string”</a:t>
            </a:r>
            <a:r>
              <a:rPr lang="en-US" dirty="0"/>
              <a:t>);                       </a:t>
            </a:r>
            <a:r>
              <a:rPr lang="en-US" dirty="0" err="1"/>
              <a:t>telemetry.update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telemetry.addData</a:t>
            </a:r>
            <a:r>
              <a:rPr lang="en-US" dirty="0"/>
              <a:t>(“</a:t>
            </a:r>
            <a:r>
              <a:rPr lang="en-US" i="1" dirty="0"/>
              <a:t>Title</a:t>
            </a:r>
            <a:r>
              <a:rPr lang="en-US" dirty="0"/>
              <a:t>", </a:t>
            </a:r>
            <a:r>
              <a:rPr lang="en-US" i="1" dirty="0"/>
              <a:t>variable</a:t>
            </a:r>
            <a:r>
              <a:rPr lang="en-US" dirty="0"/>
              <a:t>);                       </a:t>
            </a:r>
            <a:r>
              <a:rPr lang="en-US" dirty="0" err="1"/>
              <a:t>telemetry.update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telemetry.addData</a:t>
            </a:r>
            <a:r>
              <a:rPr lang="en-US" dirty="0"/>
              <a:t>(“</a:t>
            </a:r>
            <a:r>
              <a:rPr lang="en-US" i="1" dirty="0"/>
              <a:t>Title</a:t>
            </a:r>
            <a:r>
              <a:rPr lang="en-US" dirty="0"/>
              <a:t>", </a:t>
            </a:r>
            <a:r>
              <a:rPr lang="en-US" i="1" dirty="0"/>
              <a:t>method</a:t>
            </a:r>
            <a:r>
              <a:rPr lang="en-US" dirty="0"/>
              <a:t>);                       </a:t>
            </a:r>
            <a:r>
              <a:rPr lang="en-US" dirty="0" err="1"/>
              <a:t>telemetry.update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/>
              <a:t>Telemetry Structure/Usage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081408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Example: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/>
              <a:t>Telemetry Examples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858306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new season has a set of specific tasks.</a:t>
            </a:r>
          </a:p>
          <a:p>
            <a:r>
              <a:rPr lang="en-US" dirty="0"/>
              <a:t>Each match always has the same two sessions:</a:t>
            </a:r>
          </a:p>
          <a:p>
            <a:pPr lvl="1"/>
            <a:r>
              <a:rPr lang="en-US" dirty="0"/>
              <a:t>Autonomous (30 seconds long)</a:t>
            </a:r>
          </a:p>
          <a:p>
            <a:pPr lvl="2"/>
            <a:r>
              <a:rPr lang="en-US" dirty="0"/>
              <a:t>Robot is started, and accomplishes the tasks on its own with no driver intervention</a:t>
            </a:r>
          </a:p>
          <a:p>
            <a:pPr lvl="1"/>
            <a:r>
              <a:rPr lang="en-US" dirty="0" err="1"/>
              <a:t>Teleop</a:t>
            </a:r>
            <a:r>
              <a:rPr lang="en-US" dirty="0"/>
              <a:t> (2 minutes, 30 seconds long)</a:t>
            </a:r>
          </a:p>
          <a:p>
            <a:pPr lvl="2"/>
            <a:r>
              <a:rPr lang="en-US" dirty="0"/>
              <a:t>Drivers operate the robot to accomplish tasks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/>
              <a:t>Match Tasks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49968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1C353E-81C6-48C0-BD7D-4AFE39A3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Motion – Robot moves/is driven </a:t>
            </a:r>
          </a:p>
          <a:p>
            <a:r>
              <a:rPr lang="en-US" dirty="0"/>
              <a:t>Localization/Navigation – Robot goes to a specific spot on field</a:t>
            </a:r>
          </a:p>
          <a:p>
            <a:r>
              <a:rPr lang="en-US" dirty="0"/>
              <a:t>Recognition – Robot needs to identify certain objects, and tailor program accordingly</a:t>
            </a:r>
          </a:p>
          <a:p>
            <a:r>
              <a:rPr lang="en-US" dirty="0"/>
              <a:t>Gathering/Intake – Robot acquires game elements</a:t>
            </a:r>
          </a:p>
          <a:p>
            <a:r>
              <a:rPr lang="en-US" dirty="0"/>
              <a:t>Lifting – Robot selects and moves game elements</a:t>
            </a:r>
          </a:p>
          <a:p>
            <a:r>
              <a:rPr lang="en-US" dirty="0"/>
              <a:t>Launching – Robot shoots game elements</a:t>
            </a:r>
          </a:p>
          <a:p>
            <a:r>
              <a:rPr lang="en-US" dirty="0"/>
              <a:t>Placing – Robot places game elements</a:t>
            </a:r>
          </a:p>
          <a:p>
            <a:r>
              <a:rPr lang="en-US" dirty="0"/>
              <a:t>Latching – Robot affixes to game elements to move them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70146-988B-44DB-88D0-F283E98D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2" y="0"/>
            <a:ext cx="6261847" cy="1161679"/>
          </a:xfrm>
        </p:spPr>
        <p:txBody>
          <a:bodyPr/>
          <a:lstStyle/>
          <a:p>
            <a:r>
              <a:rPr lang="en-US" dirty="0"/>
              <a:t>Typical Tasks</a:t>
            </a:r>
          </a:p>
        </p:txBody>
      </p:sp>
      <p:pic>
        <p:nvPicPr>
          <p:cNvPr id="4" name="Picture 2" descr="\\marketing\share\Branding\2015 FIRST Brand Standards &amp; Artwork ALL\Logos - artwork final files ALL\Programs\IconHorizontal\RGB\FIRSTTech_iconHorz_RGB.gif">
            <a:extLst>
              <a:ext uri="{FF2B5EF4-FFF2-40B4-BE49-F238E27FC236}">
                <a16:creationId xmlns:a16="http://schemas.microsoft.com/office/drawing/2014/main" id="{64913BB8-B703-467B-9A4A-8C1ED9A93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88" y="233616"/>
            <a:ext cx="2268436" cy="5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511574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FIRST NEW BRAND">
  <a:themeElements>
    <a:clrScheme name="Custom 3">
      <a:dk1>
        <a:sysClr val="windowText" lastClr="000000"/>
      </a:dk1>
      <a:lt1>
        <a:sysClr val="window" lastClr="FFFFFF"/>
      </a:lt1>
      <a:dk2>
        <a:srgbClr val="2150A3"/>
      </a:dk2>
      <a:lt2>
        <a:srgbClr val="EEECE1"/>
      </a:lt2>
      <a:accent1>
        <a:srgbClr val="2150A3"/>
      </a:accent1>
      <a:accent2>
        <a:srgbClr val="DD031D"/>
      </a:accent2>
      <a:accent3>
        <a:srgbClr val="95989A"/>
      </a:accent3>
      <a:accent4>
        <a:srgbClr val="DEA21B"/>
      </a:accent4>
      <a:accent5>
        <a:srgbClr val="3E8E86"/>
      </a:accent5>
      <a:accent6>
        <a:srgbClr val="B5001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3">
              <a:lumMod val="75000"/>
            </a:schemeClr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9715</TotalTime>
  <Words>1357</Words>
  <Application>Microsoft Office PowerPoint</Application>
  <PresentationFormat>On-screen Show (4:3)</PresentationFormat>
  <Paragraphs>237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KaTeX_Math</vt:lpstr>
      <vt:lpstr>Times</vt:lpstr>
      <vt:lpstr>FIRST NEW BRAND</vt:lpstr>
      <vt:lpstr>FTC Programming Class</vt:lpstr>
      <vt:lpstr>Topics for today</vt:lpstr>
      <vt:lpstr>Methods</vt:lpstr>
      <vt:lpstr>Method Usage</vt:lpstr>
      <vt:lpstr>Telemetry</vt:lpstr>
      <vt:lpstr>Telemetry Structure/Usage</vt:lpstr>
      <vt:lpstr>Telemetry Examples</vt:lpstr>
      <vt:lpstr>Match Tasks</vt:lpstr>
      <vt:lpstr>Typical Tasks</vt:lpstr>
      <vt:lpstr>FTC Programming</vt:lpstr>
      <vt:lpstr>Blocks Language</vt:lpstr>
      <vt:lpstr>Blocks Language</vt:lpstr>
      <vt:lpstr>OnBot Java</vt:lpstr>
      <vt:lpstr>OnBot Java</vt:lpstr>
      <vt:lpstr>Android Studio</vt:lpstr>
      <vt:lpstr>TDT Coach Recommendation</vt:lpstr>
      <vt:lpstr>Basic FTC Control Architecture</vt:lpstr>
      <vt:lpstr>Opmodes</vt:lpstr>
      <vt:lpstr>Typical Opmode Structure</vt:lpstr>
      <vt:lpstr>Java Syntax</vt:lpstr>
      <vt:lpstr>Java Operators</vt:lpstr>
      <vt:lpstr>Data Types/Variables</vt:lpstr>
      <vt:lpstr>Example of variable usage</vt:lpstr>
      <vt:lpstr>Conditional if/else</vt:lpstr>
      <vt:lpstr>If/else example</vt:lpstr>
      <vt:lpstr>Loops</vt:lpstr>
      <vt:lpstr>while loop example</vt:lpstr>
      <vt:lpstr>for loop example</vt:lpstr>
      <vt:lpstr>Motors</vt:lpstr>
      <vt:lpstr>Motor run modes</vt:lpstr>
      <vt:lpstr>Motor run modes</vt:lpstr>
      <vt:lpstr>Motor Encoders</vt:lpstr>
      <vt:lpstr>Motor Encoders</vt:lpstr>
      <vt:lpstr>Simple code to move robot 5 inches</vt:lpstr>
      <vt:lpstr>Odometry Encoders</vt:lpstr>
      <vt:lpstr>Telemetry</vt:lpstr>
    </vt:vector>
  </TitlesOfParts>
  <Company>MRW Communications,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Kristen Balunas</dc:creator>
  <cp:lastModifiedBy>Jeff Waterstreet</cp:lastModifiedBy>
  <cp:revision>378</cp:revision>
  <cp:lastPrinted>2015-10-15T20:39:44Z</cp:lastPrinted>
  <dcterms:created xsi:type="dcterms:W3CDTF">2013-06-03T14:18:53Z</dcterms:created>
  <dcterms:modified xsi:type="dcterms:W3CDTF">2021-11-03T17:53:22Z</dcterms:modified>
</cp:coreProperties>
</file>