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76" r:id="rId2"/>
    <p:sldId id="277" r:id="rId3"/>
    <p:sldId id="317" r:id="rId4"/>
    <p:sldId id="323" r:id="rId5"/>
    <p:sldId id="315" r:id="rId6"/>
    <p:sldId id="312" r:id="rId7"/>
    <p:sldId id="313" r:id="rId8"/>
    <p:sldId id="314" r:id="rId9"/>
    <p:sldId id="309" r:id="rId10"/>
    <p:sldId id="310" r:id="rId11"/>
    <p:sldId id="311" r:id="rId12"/>
    <p:sldId id="318" r:id="rId13"/>
    <p:sldId id="319" r:id="rId14"/>
    <p:sldId id="320" r:id="rId15"/>
    <p:sldId id="321" r:id="rId16"/>
    <p:sldId id="322" r:id="rId17"/>
    <p:sldId id="324" r:id="rId18"/>
    <p:sldId id="325" r:id="rId19"/>
    <p:sldId id="326" r:id="rId20"/>
    <p:sldId id="327" r:id="rId21"/>
  </p:sldIdLst>
  <p:sldSz cx="9144000" cy="6858000" type="screen4x3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6" userDrawn="1">
          <p15:clr>
            <a:srgbClr val="A4A3A4"/>
          </p15:clr>
        </p15:guide>
        <p15:guide id="2" pos="2186" userDrawn="1">
          <p15:clr>
            <a:srgbClr val="A4A3A4"/>
          </p15:clr>
        </p15:guide>
        <p15:guide id="3" orient="horz" pos="2944" userDrawn="1">
          <p15:clr>
            <a:srgbClr val="A4A3A4"/>
          </p15:clr>
        </p15:guide>
        <p15:guide id="4" pos="2191" userDrawn="1">
          <p15:clr>
            <a:srgbClr val="A4A3A4"/>
          </p15:clr>
        </p15:guide>
        <p15:guide id="5" orient="horz" pos="2972" userDrawn="1">
          <p15:clr>
            <a:srgbClr val="A4A3A4"/>
          </p15:clr>
        </p15:guide>
        <p15:guide id="6" orient="horz" pos="2950" userDrawn="1">
          <p15:clr>
            <a:srgbClr val="A4A3A4"/>
          </p15:clr>
        </p15:guide>
        <p15:guide id="7" pos="2224" userDrawn="1">
          <p15:clr>
            <a:srgbClr val="A4A3A4"/>
          </p15:clr>
        </p15:guide>
        <p15:guide id="8" pos="223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ley Dunn" initials="HD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8AC3"/>
    <a:srgbClr val="FC5526"/>
    <a:srgbClr val="FC001D"/>
    <a:srgbClr val="13973E"/>
    <a:srgbClr val="3165CA"/>
    <a:srgbClr val="FA1E31"/>
    <a:srgbClr val="DF12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83" autoAdjust="0"/>
  </p:normalViewPr>
  <p:slideViewPr>
    <p:cSldViewPr snapToGrid="0" showGuides="1">
      <p:cViewPr varScale="1">
        <p:scale>
          <a:sx n="142" d="100"/>
          <a:sy n="142" d="100"/>
        </p:scale>
        <p:origin x="2236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09" d="100"/>
          <a:sy n="109" d="100"/>
        </p:scale>
        <p:origin x="-1328" y="-96"/>
      </p:cViewPr>
      <p:guideLst>
        <p:guide orient="horz" pos="2966"/>
        <p:guide pos="2186"/>
        <p:guide orient="horz" pos="2944"/>
        <p:guide pos="2191"/>
        <p:guide orient="horz" pos="2972"/>
        <p:guide orient="horz" pos="2950"/>
        <p:guide pos="2224"/>
        <p:guide pos="223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066732" cy="468154"/>
          </a:xfrm>
          <a:prstGeom prst="rect">
            <a:avLst/>
          </a:prstGeom>
        </p:spPr>
        <p:txBody>
          <a:bodyPr vert="horz" lIns="93928" tIns="46964" rIns="93928" bIns="4696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6" y="1"/>
            <a:ext cx="3066732" cy="468154"/>
          </a:xfrm>
          <a:prstGeom prst="rect">
            <a:avLst/>
          </a:prstGeom>
        </p:spPr>
        <p:txBody>
          <a:bodyPr vert="horz" lIns="93928" tIns="46964" rIns="93928" bIns="46964" rtlCol="0"/>
          <a:lstStyle>
            <a:lvl1pPr algn="r">
              <a:defRPr sz="1200"/>
            </a:lvl1pPr>
          </a:lstStyle>
          <a:p>
            <a:fld id="{CCB44723-E546-4FA9-BF65-1FFF8D36005B}" type="datetimeFigureOut">
              <a:rPr lang="en-US" smtClean="0"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893297"/>
            <a:ext cx="3066732" cy="468154"/>
          </a:xfrm>
          <a:prstGeom prst="rect">
            <a:avLst/>
          </a:prstGeom>
        </p:spPr>
        <p:txBody>
          <a:bodyPr vert="horz" lIns="93928" tIns="46964" rIns="93928" bIns="4696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6" y="8893297"/>
            <a:ext cx="3066732" cy="468154"/>
          </a:xfrm>
          <a:prstGeom prst="rect">
            <a:avLst/>
          </a:prstGeom>
        </p:spPr>
        <p:txBody>
          <a:bodyPr vert="horz" lIns="93928" tIns="46964" rIns="93928" bIns="46964" rtlCol="0" anchor="b"/>
          <a:lstStyle>
            <a:lvl1pPr algn="r">
              <a:defRPr sz="1200"/>
            </a:lvl1pPr>
          </a:lstStyle>
          <a:p>
            <a:fld id="{6A86AD9A-66A2-4CBE-8DD1-E4CF8D4677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34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066732" cy="468154"/>
          </a:xfrm>
          <a:prstGeom prst="rect">
            <a:avLst/>
          </a:prstGeom>
        </p:spPr>
        <p:txBody>
          <a:bodyPr vert="horz" lIns="93928" tIns="46964" rIns="93928" bIns="4696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6" y="1"/>
            <a:ext cx="3066732" cy="468154"/>
          </a:xfrm>
          <a:prstGeom prst="rect">
            <a:avLst/>
          </a:prstGeom>
        </p:spPr>
        <p:txBody>
          <a:bodyPr vert="horz" lIns="93928" tIns="46964" rIns="93928" bIns="46964" rtlCol="0"/>
          <a:lstStyle>
            <a:lvl1pPr algn="r">
              <a:defRPr sz="1200"/>
            </a:lvl1pPr>
          </a:lstStyle>
          <a:p>
            <a:fld id="{B639C161-D34F-4F5C-BCAA-ABC5EEAF8073}" type="datetimeFigureOut">
              <a:rPr lang="en-US" smtClean="0"/>
              <a:t>11/3/2021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8563" y="703263"/>
            <a:ext cx="4681537" cy="3509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28" tIns="46964" rIns="93928" bIns="4696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9" y="4447464"/>
            <a:ext cx="5661660" cy="4213384"/>
          </a:xfrm>
          <a:prstGeom prst="rect">
            <a:avLst/>
          </a:prstGeom>
        </p:spPr>
        <p:txBody>
          <a:bodyPr vert="horz" lIns="93928" tIns="46964" rIns="93928" bIns="4696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8893297"/>
            <a:ext cx="3066732" cy="468154"/>
          </a:xfrm>
          <a:prstGeom prst="rect">
            <a:avLst/>
          </a:prstGeom>
        </p:spPr>
        <p:txBody>
          <a:bodyPr vert="horz" lIns="93928" tIns="46964" rIns="93928" bIns="4696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6" y="8893297"/>
            <a:ext cx="3066732" cy="468154"/>
          </a:xfrm>
          <a:prstGeom prst="rect">
            <a:avLst/>
          </a:prstGeom>
        </p:spPr>
        <p:txBody>
          <a:bodyPr vert="horz" lIns="93928" tIns="46964" rIns="93928" bIns="46964" rtlCol="0" anchor="b"/>
          <a:lstStyle>
            <a:lvl1pPr algn="r">
              <a:defRPr sz="1200"/>
            </a:lvl1pPr>
          </a:lstStyle>
          <a:p>
            <a:fld id="{D18857FA-30B9-4367-B7F1-0EFD3F44DE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9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197" y="1882587"/>
            <a:ext cx="1530489" cy="114786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74469" y="1763058"/>
            <a:ext cx="6116918" cy="144929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360704" y="1541390"/>
            <a:ext cx="0" cy="1969786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49276"/>
      </p:ext>
    </p:extLst>
  </p:cSld>
  <p:clrMapOvr>
    <a:masterClrMapping/>
  </p:clrMapOvr>
  <p:transition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" y="1761454"/>
            <a:ext cx="3886200" cy="3886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1" y="5766459"/>
            <a:ext cx="3886200" cy="383516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latin typeface="Times"/>
                <a:cs typeface="Time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00600" y="1761454"/>
            <a:ext cx="3886200" cy="3886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800601" y="5766459"/>
            <a:ext cx="3886200" cy="383516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latin typeface="Times"/>
                <a:cs typeface="Time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018174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055895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0" y="6045975"/>
            <a:ext cx="9144000" cy="118871"/>
            <a:chOff x="0" y="1371600"/>
            <a:chExt cx="9067908" cy="276314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1371600"/>
              <a:ext cx="2266977" cy="276314"/>
            </a:xfrm>
            <a:prstGeom prst="rect">
              <a:avLst/>
            </a:prstGeom>
            <a:solidFill>
              <a:srgbClr val="13973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2266977" y="1371600"/>
              <a:ext cx="2266977" cy="276314"/>
            </a:xfrm>
            <a:prstGeom prst="rect">
              <a:avLst/>
            </a:prstGeom>
            <a:solidFill>
              <a:srgbClr val="FC001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4533954" y="1371600"/>
              <a:ext cx="2266977" cy="276314"/>
            </a:xfrm>
            <a:prstGeom prst="rect">
              <a:avLst/>
            </a:prstGeom>
            <a:solidFill>
              <a:srgbClr val="FC552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800931" y="1371600"/>
              <a:ext cx="2266977" cy="276314"/>
            </a:xfrm>
            <a:prstGeom prst="rect">
              <a:avLst/>
            </a:prstGeom>
            <a:solidFill>
              <a:srgbClr val="118AC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975325"/>
            <a:ext cx="7772400" cy="889502"/>
          </a:xfrm>
          <a:prstGeom prst="rect">
            <a:avLst/>
          </a:prstGeom>
        </p:spPr>
        <p:txBody>
          <a:bodyPr anchor="t"/>
          <a:lstStyle>
            <a:lvl1pPr algn="ctr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38090"/>
            <a:ext cx="7772400" cy="150018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buNone/>
              <a:defRPr sz="2800" b="0" i="1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1965216"/>
      </p:ext>
    </p:extLst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idx="1"/>
          </p:nvPr>
        </p:nvSpPr>
        <p:spPr>
          <a:xfrm>
            <a:off x="457200" y="1550665"/>
            <a:ext cx="8229600" cy="4575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Placeholder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61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3139691"/>
      </p:ext>
    </p:extLst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550665"/>
            <a:ext cx="8229600" cy="433388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3165CA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1984053"/>
            <a:ext cx="8229600" cy="360883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2295925"/>
      </p:ext>
    </p:extLst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3115"/>
            <a:ext cx="4038600" cy="43123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3115"/>
            <a:ext cx="4038600" cy="43123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5196447"/>
      </p:ext>
    </p:extLst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457200" y="1694384"/>
            <a:ext cx="4040188" cy="4586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2153048"/>
            <a:ext cx="4040188" cy="33207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4384"/>
            <a:ext cx="4041775" cy="4586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53048"/>
            <a:ext cx="4041775" cy="33207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6420663"/>
      </p:ext>
    </p:extLst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1917340"/>
      </p:ext>
    </p:extLst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76401"/>
            <a:ext cx="5111750" cy="4146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1"/>
            <a:ext cx="3008313" cy="4146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i="1">
                <a:latin typeface="Times"/>
                <a:cs typeface="Time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0513676"/>
      </p:ext>
    </p:extLst>
  </p:cSld>
  <p:clrMapOvr>
    <a:masterClrMapping/>
  </p:clrMapOvr>
  <p:transition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719219" y="1761447"/>
            <a:ext cx="5607016" cy="40050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719218" y="5766459"/>
            <a:ext cx="5607017" cy="383516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latin typeface="Times"/>
                <a:cs typeface="Time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1200492"/>
      </p:ext>
    </p:extLst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0" y="1161679"/>
            <a:ext cx="9144000" cy="114300"/>
            <a:chOff x="0" y="1371600"/>
            <a:chExt cx="9067908" cy="276314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1371600"/>
              <a:ext cx="2266977" cy="276314"/>
            </a:xfrm>
            <a:prstGeom prst="rect">
              <a:avLst/>
            </a:prstGeom>
            <a:solidFill>
              <a:srgbClr val="13973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66977" y="1371600"/>
              <a:ext cx="2266977" cy="276314"/>
            </a:xfrm>
            <a:prstGeom prst="rect">
              <a:avLst/>
            </a:prstGeom>
            <a:solidFill>
              <a:srgbClr val="FC001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4533954" y="1371600"/>
              <a:ext cx="2266977" cy="276314"/>
            </a:xfrm>
            <a:prstGeom prst="rect">
              <a:avLst/>
            </a:prstGeom>
            <a:solidFill>
              <a:srgbClr val="FC552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800931" y="1371600"/>
              <a:ext cx="2266977" cy="276314"/>
            </a:xfrm>
            <a:prstGeom prst="rect">
              <a:avLst/>
            </a:prstGeom>
            <a:solidFill>
              <a:srgbClr val="118AC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 Box 7"/>
          <p:cNvSpPr txBox="1">
            <a:spLocks noChangeArrowheads="1"/>
          </p:cNvSpPr>
          <p:nvPr userDrawn="1"/>
        </p:nvSpPr>
        <p:spPr bwMode="auto">
          <a:xfrm>
            <a:off x="8619744" y="6369378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900" dirty="0"/>
              <a:t> </a:t>
            </a:r>
            <a:fld id="{49D82643-939B-42E2-B17B-D7BFB98B3CE5}" type="slidenum">
              <a:rPr lang="en-US" altLang="en-US" sz="900"/>
              <a:pPr algn="ctr">
                <a:spcBef>
                  <a:spcPct val="50000"/>
                </a:spcBef>
              </a:pPr>
              <a:t>‹#›</a:t>
            </a:fld>
            <a:endParaRPr lang="en-US" altLang="en-US" sz="9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93700" y="6109697"/>
            <a:ext cx="8348751" cy="566947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61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550665"/>
            <a:ext cx="8229600" cy="4575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841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73" r:id="rId3"/>
    <p:sldLayoutId id="2147483675" r:id="rId4"/>
    <p:sldLayoutId id="2147483674" r:id="rId5"/>
    <p:sldLayoutId id="2147483676" r:id="rId6"/>
    <p:sldLayoutId id="2147483677" r:id="rId7"/>
    <p:sldLayoutId id="2147483668" r:id="rId8"/>
    <p:sldLayoutId id="2147483678" r:id="rId9"/>
    <p:sldLayoutId id="2147483679" r:id="rId10"/>
  </p:sldLayoutIdLst>
  <p:transition>
    <p:cut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A1E31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E7AAA-60CB-418F-87A1-E471478B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FTC Programming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66F79-9D3D-4F9E-9705-1C828E5EB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Session 2</a:t>
            </a:r>
          </a:p>
        </p:txBody>
      </p:sp>
    </p:spTree>
    <p:extLst>
      <p:ext uri="{BB962C8B-B14F-4D97-AF65-F5344CB8AC3E}">
        <p14:creationId xmlns:p14="http://schemas.microsoft.com/office/powerpoint/2010/main" val="1017225881"/>
      </p:ext>
    </p:extLst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Principle forms:</a:t>
            </a:r>
          </a:p>
          <a:p>
            <a:pPr marL="0" indent="0">
              <a:buNone/>
            </a:pPr>
            <a:r>
              <a:rPr lang="en-US" dirty="0" err="1"/>
              <a:t>telemetry.addData</a:t>
            </a:r>
            <a:r>
              <a:rPr lang="en-US" dirty="0"/>
              <a:t>(“</a:t>
            </a:r>
            <a:r>
              <a:rPr lang="en-US" i="1" dirty="0"/>
              <a:t>Title</a:t>
            </a:r>
            <a:r>
              <a:rPr lang="en-US" dirty="0"/>
              <a:t>", </a:t>
            </a:r>
            <a:r>
              <a:rPr lang="en-US" i="1" dirty="0"/>
              <a:t>“string”</a:t>
            </a:r>
            <a:r>
              <a:rPr lang="en-US" dirty="0"/>
              <a:t>);                       </a:t>
            </a:r>
            <a:r>
              <a:rPr lang="en-US" dirty="0" err="1"/>
              <a:t>telemetry.update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telemetry.addData</a:t>
            </a:r>
            <a:r>
              <a:rPr lang="en-US" dirty="0"/>
              <a:t>(“</a:t>
            </a:r>
            <a:r>
              <a:rPr lang="en-US" i="1" dirty="0"/>
              <a:t>Title</a:t>
            </a:r>
            <a:r>
              <a:rPr lang="en-US" dirty="0"/>
              <a:t>", </a:t>
            </a:r>
            <a:r>
              <a:rPr lang="en-US" i="1" dirty="0"/>
              <a:t>variable</a:t>
            </a:r>
            <a:r>
              <a:rPr lang="en-US" dirty="0"/>
              <a:t>);                       </a:t>
            </a:r>
            <a:r>
              <a:rPr lang="en-US" dirty="0" err="1"/>
              <a:t>telemetry.update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telemetry.addData</a:t>
            </a:r>
            <a:r>
              <a:rPr lang="en-US" dirty="0"/>
              <a:t>(“</a:t>
            </a:r>
            <a:r>
              <a:rPr lang="en-US" i="1" dirty="0"/>
              <a:t>Title</a:t>
            </a:r>
            <a:r>
              <a:rPr lang="en-US" dirty="0"/>
              <a:t>", </a:t>
            </a:r>
            <a:r>
              <a:rPr lang="en-US" i="1" dirty="0"/>
              <a:t>method</a:t>
            </a:r>
            <a:r>
              <a:rPr lang="en-US" dirty="0"/>
              <a:t>);                       </a:t>
            </a:r>
            <a:r>
              <a:rPr lang="en-US" dirty="0" err="1"/>
              <a:t>telemetry.update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/>
              <a:t>Telemetry Structure/Usage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081408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550665"/>
            <a:ext cx="8805496" cy="4575498"/>
          </a:xfrm>
        </p:spPr>
        <p:txBody>
          <a:bodyPr>
            <a:normAutofit/>
          </a:bodyPr>
          <a:lstStyle/>
          <a:p>
            <a:r>
              <a:rPr lang="en-US" sz="2400" dirty="0"/>
              <a:t>String Example: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telemetry.addData</a:t>
            </a:r>
            <a:r>
              <a:rPr lang="en-US" sz="2400" dirty="0"/>
              <a:t>("Status", "Initialized");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telemetry.update</a:t>
            </a:r>
            <a:r>
              <a:rPr lang="en-US" sz="2400" dirty="0"/>
              <a:t>();</a:t>
            </a:r>
          </a:p>
          <a:p>
            <a:r>
              <a:rPr lang="en-US" sz="2400" dirty="0"/>
              <a:t>Variable Example: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pl-PL" sz="2400" dirty="0"/>
              <a:t>telemetry.addData("Robot Angle", robotAngle);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telemetry.update</a:t>
            </a:r>
            <a:r>
              <a:rPr lang="en-US" sz="2400" dirty="0"/>
              <a:t>();</a:t>
            </a:r>
          </a:p>
          <a:p>
            <a:r>
              <a:rPr lang="en-US" sz="2400" dirty="0"/>
              <a:t>Method Example:</a:t>
            </a:r>
          </a:p>
          <a:p>
            <a:pPr marL="0" indent="0">
              <a:buNone/>
            </a:pPr>
            <a:r>
              <a:rPr lang="en-US" sz="1800" dirty="0"/>
              <a:t>          </a:t>
            </a:r>
            <a:r>
              <a:rPr lang="pl-PL" sz="1800" dirty="0"/>
              <a:t>telemetry.addData(“</a:t>
            </a:r>
            <a:r>
              <a:rPr lang="en-US" sz="1800" dirty="0"/>
              <a:t>Right </a:t>
            </a:r>
            <a:r>
              <a:rPr lang="en-US" sz="1800" dirty="0" err="1"/>
              <a:t>Dist</a:t>
            </a:r>
            <a:r>
              <a:rPr lang="en-US" sz="1800" dirty="0"/>
              <a:t>”,</a:t>
            </a:r>
            <a:r>
              <a:rPr lang="en-US" sz="1800" dirty="0" err="1"/>
              <a:t>rightDistance.getDistance</a:t>
            </a:r>
            <a:r>
              <a:rPr lang="en-US" sz="1800" dirty="0"/>
              <a:t>(</a:t>
            </a:r>
            <a:r>
              <a:rPr lang="en-US" sz="1800" dirty="0" err="1"/>
              <a:t>DistanceUnit.INCH</a:t>
            </a:r>
            <a:r>
              <a:rPr lang="en-US" sz="1800" dirty="0"/>
              <a:t>));</a:t>
            </a:r>
          </a:p>
          <a:p>
            <a:pPr marL="0" indent="0">
              <a:buNone/>
            </a:pPr>
            <a:r>
              <a:rPr lang="en-US" sz="1800" dirty="0"/>
              <a:t>          </a:t>
            </a:r>
            <a:r>
              <a:rPr lang="en-US" sz="1800" dirty="0" err="1"/>
              <a:t>telemetry.update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/>
              <a:t>Telemetry Examples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858306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550665"/>
            <a:ext cx="8805496" cy="4575498"/>
          </a:xfrm>
        </p:spPr>
        <p:txBody>
          <a:bodyPr>
            <a:normAutofit/>
          </a:bodyPr>
          <a:lstStyle/>
          <a:p>
            <a:r>
              <a:rPr lang="en-US" sz="2400" dirty="0"/>
              <a:t>Simplest way to turn the Robot = Tank Drive</a:t>
            </a:r>
          </a:p>
          <a:p>
            <a:pPr lvl="1"/>
            <a:r>
              <a:rPr lang="en-US" sz="2000" dirty="0"/>
              <a:t>To turn the robot Right:</a:t>
            </a:r>
          </a:p>
          <a:p>
            <a:pPr lvl="2"/>
            <a:r>
              <a:rPr lang="en-US" sz="1600" dirty="0"/>
              <a:t>Rotate left side wheels FORWARD</a:t>
            </a:r>
          </a:p>
          <a:p>
            <a:pPr lvl="2"/>
            <a:r>
              <a:rPr lang="en-US" sz="1600" dirty="0"/>
              <a:t>Rotate right side wheels REVERSE</a:t>
            </a:r>
          </a:p>
          <a:p>
            <a:pPr lvl="1"/>
            <a:r>
              <a:rPr lang="en-US" sz="2000" dirty="0"/>
              <a:t>To turn the robot Left:</a:t>
            </a:r>
          </a:p>
          <a:p>
            <a:pPr lvl="2"/>
            <a:r>
              <a:rPr lang="en-US" sz="1600" dirty="0"/>
              <a:t>Rotate left side wheels REVERSE</a:t>
            </a:r>
          </a:p>
          <a:p>
            <a:pPr lvl="2"/>
            <a:r>
              <a:rPr lang="en-US" sz="1600" dirty="0"/>
              <a:t>Rotate right side wheels FORWARD</a:t>
            </a:r>
          </a:p>
          <a:p>
            <a:pPr lvl="1"/>
            <a:endParaRPr lang="en-US" sz="2000" dirty="0"/>
          </a:p>
          <a:p>
            <a:pPr lvl="2"/>
            <a:endParaRPr lang="en-US" sz="1600" dirty="0"/>
          </a:p>
          <a:p>
            <a:pPr marL="0" indent="0">
              <a:buNone/>
            </a:pPr>
            <a:r>
              <a:rPr lang="en-US" sz="2800" b="1" i="1" dirty="0"/>
              <a:t>How can you turn the robot a certain amount (or to a certain angle?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/>
              <a:t>Turning the Robot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291470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550665"/>
            <a:ext cx="8805496" cy="4575498"/>
          </a:xfrm>
        </p:spPr>
        <p:txBody>
          <a:bodyPr>
            <a:normAutofit/>
          </a:bodyPr>
          <a:lstStyle/>
          <a:p>
            <a:r>
              <a:rPr lang="en-US" sz="2400" dirty="0"/>
              <a:t>Turn by applying alternate power a certain amount of time</a:t>
            </a:r>
          </a:p>
          <a:p>
            <a:pPr lvl="1"/>
            <a:r>
              <a:rPr lang="en-US" sz="2000" dirty="0"/>
              <a:t>Not very accurate, no feedback for robot angle</a:t>
            </a:r>
          </a:p>
          <a:p>
            <a:r>
              <a:rPr lang="en-US" sz="2400" dirty="0"/>
              <a:t>Turn by applying alternate power for a certain number of wheel encoder ticks</a:t>
            </a:r>
          </a:p>
          <a:p>
            <a:pPr lvl="1"/>
            <a:r>
              <a:rPr lang="en-US" sz="2000" dirty="0"/>
              <a:t>More accurate than power/time</a:t>
            </a:r>
          </a:p>
          <a:p>
            <a:pPr lvl="1"/>
            <a:r>
              <a:rPr lang="en-US" sz="2000" dirty="0"/>
              <a:t>Angle &amp; repeatability dependent on wheel slippage</a:t>
            </a:r>
          </a:p>
          <a:p>
            <a:pPr lvl="1"/>
            <a:r>
              <a:rPr lang="en-US" sz="2000" dirty="0"/>
              <a:t>(Using odometry wheels improves accuracy)</a:t>
            </a:r>
          </a:p>
          <a:p>
            <a:r>
              <a:rPr lang="en-US" sz="2400" dirty="0"/>
              <a:t>Turn by using internal gyroscope (Integrated Measurement Unit)</a:t>
            </a:r>
          </a:p>
          <a:p>
            <a:pPr lvl="1"/>
            <a:r>
              <a:rPr lang="en-US" sz="2000" dirty="0"/>
              <a:t>Most accurate method</a:t>
            </a:r>
          </a:p>
          <a:p>
            <a:pPr lvl="1"/>
            <a:r>
              <a:rPr lang="en-US" sz="2000" dirty="0"/>
              <a:t>Turn until reach a target angle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/>
              <a:t>Possible ways to turn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456253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550665"/>
            <a:ext cx="8805496" cy="4575498"/>
          </a:xfrm>
        </p:spPr>
        <p:txBody>
          <a:bodyPr>
            <a:normAutofit/>
          </a:bodyPr>
          <a:lstStyle/>
          <a:p>
            <a:r>
              <a:rPr lang="en-US" sz="2400" dirty="0"/>
              <a:t>Built-in function of the Rev Hub</a:t>
            </a:r>
          </a:p>
          <a:p>
            <a:r>
              <a:rPr lang="en-US" sz="2400" dirty="0"/>
              <a:t>Can measure X Y and Z angles of robot</a:t>
            </a:r>
          </a:p>
          <a:p>
            <a:pPr lvl="1"/>
            <a:r>
              <a:rPr lang="en-US" sz="2000" dirty="0"/>
              <a:t>Normally only use for robot rotation</a:t>
            </a:r>
            <a:endParaRPr lang="en-US" sz="2400" dirty="0"/>
          </a:p>
          <a:p>
            <a:r>
              <a:rPr lang="en-US" sz="2400" dirty="0"/>
              <a:t>General principle for using IMU for checking rotation angle:</a:t>
            </a:r>
          </a:p>
          <a:p>
            <a:pPr lvl="1"/>
            <a:r>
              <a:rPr lang="en-US" sz="1600" dirty="0"/>
              <a:t>Initialize the IMU at start of program:</a:t>
            </a:r>
          </a:p>
          <a:p>
            <a:pPr lvl="2"/>
            <a:r>
              <a:rPr lang="en-US" sz="1100" dirty="0"/>
              <a:t>        BNO055IMU.Parameters </a:t>
            </a:r>
            <a:r>
              <a:rPr lang="en-US" sz="1100" dirty="0" err="1"/>
              <a:t>imuParameters</a:t>
            </a:r>
            <a:r>
              <a:rPr lang="en-US" sz="1100" dirty="0"/>
              <a:t>;</a:t>
            </a:r>
          </a:p>
          <a:p>
            <a:pPr lvl="2"/>
            <a:r>
              <a:rPr lang="en-US" sz="1100" dirty="0"/>
              <a:t>        Orientation angles;</a:t>
            </a:r>
          </a:p>
          <a:p>
            <a:pPr lvl="2"/>
            <a:r>
              <a:rPr lang="en-US" sz="1100" dirty="0"/>
              <a:t>        </a:t>
            </a:r>
            <a:r>
              <a:rPr lang="en-US" sz="1100" dirty="0" err="1"/>
              <a:t>imuParameters</a:t>
            </a:r>
            <a:r>
              <a:rPr lang="en-US" sz="1100" dirty="0"/>
              <a:t> = new BNO055IMU.Parameters();</a:t>
            </a:r>
          </a:p>
          <a:p>
            <a:pPr lvl="2"/>
            <a:r>
              <a:rPr lang="en-US" sz="1100" dirty="0"/>
              <a:t>        </a:t>
            </a:r>
            <a:r>
              <a:rPr lang="en-US" sz="1100" dirty="0" err="1"/>
              <a:t>imuParameters.angleUnit</a:t>
            </a:r>
            <a:r>
              <a:rPr lang="en-US" sz="1100" dirty="0"/>
              <a:t> = BNO055IMU.AngleUnit.DEGREES;</a:t>
            </a:r>
          </a:p>
          <a:p>
            <a:pPr lvl="2"/>
            <a:r>
              <a:rPr lang="en-US" sz="1100" dirty="0"/>
              <a:t>        </a:t>
            </a:r>
            <a:r>
              <a:rPr lang="en-US" sz="1100" dirty="0" err="1"/>
              <a:t>imuParameters.loggingEnabled</a:t>
            </a:r>
            <a:r>
              <a:rPr lang="en-US" sz="1100" dirty="0"/>
              <a:t> = false;</a:t>
            </a:r>
          </a:p>
          <a:p>
            <a:pPr lvl="2"/>
            <a:r>
              <a:rPr lang="en-US" sz="1100" dirty="0"/>
              <a:t>        </a:t>
            </a:r>
            <a:r>
              <a:rPr lang="en-US" sz="1100" dirty="0" err="1"/>
              <a:t>imu.initialize</a:t>
            </a:r>
            <a:r>
              <a:rPr lang="en-US" sz="1100" dirty="0"/>
              <a:t>(</a:t>
            </a:r>
            <a:r>
              <a:rPr lang="en-US" sz="1100" dirty="0" err="1"/>
              <a:t>imuParameters</a:t>
            </a:r>
            <a:r>
              <a:rPr lang="en-US" sz="1100" dirty="0"/>
              <a:t>);</a:t>
            </a:r>
          </a:p>
          <a:p>
            <a:pPr lvl="2"/>
            <a:r>
              <a:rPr lang="en-US" sz="1100" dirty="0"/>
              <a:t>        angles = </a:t>
            </a:r>
            <a:r>
              <a:rPr lang="en-US" sz="1100" dirty="0" err="1"/>
              <a:t>imu.getAngularOrientation</a:t>
            </a:r>
            <a:r>
              <a:rPr lang="en-US" sz="1100" dirty="0"/>
              <a:t>(</a:t>
            </a:r>
            <a:r>
              <a:rPr lang="en-US" sz="1100" dirty="0" err="1"/>
              <a:t>AxesReference.INTRINSIC</a:t>
            </a:r>
            <a:r>
              <a:rPr lang="en-US" sz="1100" dirty="0"/>
              <a:t>, </a:t>
            </a:r>
            <a:r>
              <a:rPr lang="en-US" sz="1100" dirty="0" err="1"/>
              <a:t>AxesOrder.ZYX</a:t>
            </a:r>
            <a:r>
              <a:rPr lang="en-US" sz="1100" dirty="0"/>
              <a:t>, </a:t>
            </a:r>
            <a:r>
              <a:rPr lang="en-US" sz="1100" dirty="0" err="1"/>
              <a:t>AngleUnit.DEGREES</a:t>
            </a:r>
            <a:r>
              <a:rPr lang="en-US" sz="1100" dirty="0"/>
              <a:t>);</a:t>
            </a:r>
          </a:p>
          <a:p>
            <a:pPr lvl="2"/>
            <a:r>
              <a:rPr lang="en-US" sz="1100" dirty="0"/>
              <a:t>        </a:t>
            </a:r>
            <a:r>
              <a:rPr lang="en-US" sz="1100" dirty="0" err="1"/>
              <a:t>robotAngle</a:t>
            </a:r>
            <a:r>
              <a:rPr lang="en-US" sz="1100" dirty="0"/>
              <a:t> = </a:t>
            </a:r>
            <a:r>
              <a:rPr lang="en-US" sz="1100" dirty="0" err="1"/>
              <a:t>angles.firstAngle</a:t>
            </a:r>
            <a:r>
              <a:rPr lang="en-US" sz="1100" dirty="0"/>
              <a:t>;</a:t>
            </a:r>
          </a:p>
          <a:p>
            <a:pPr lvl="1"/>
            <a:r>
              <a:rPr lang="en-US" sz="1500" dirty="0"/>
              <a:t>Query IMU to report current angle:</a:t>
            </a:r>
          </a:p>
          <a:p>
            <a:pPr lvl="2"/>
            <a:r>
              <a:rPr lang="en-US" sz="1100" dirty="0"/>
              <a:t>         angles = </a:t>
            </a:r>
            <a:r>
              <a:rPr lang="en-US" sz="1100" dirty="0" err="1"/>
              <a:t>imu.getAngularOrientation</a:t>
            </a:r>
            <a:r>
              <a:rPr lang="en-US" sz="1100" dirty="0"/>
              <a:t>(</a:t>
            </a:r>
            <a:r>
              <a:rPr lang="en-US" sz="1100" dirty="0" err="1"/>
              <a:t>AxesReference.INTRINSIC</a:t>
            </a:r>
            <a:r>
              <a:rPr lang="en-US" sz="1100" dirty="0"/>
              <a:t>, </a:t>
            </a:r>
            <a:r>
              <a:rPr lang="en-US" sz="1100" dirty="0" err="1"/>
              <a:t>AxesOrder.ZYX</a:t>
            </a:r>
            <a:r>
              <a:rPr lang="en-US" sz="1100" dirty="0"/>
              <a:t>, </a:t>
            </a:r>
            <a:r>
              <a:rPr lang="en-US" sz="1100" dirty="0" err="1"/>
              <a:t>AngleUnit.DEGREES</a:t>
            </a:r>
            <a:r>
              <a:rPr lang="en-US" sz="1100" dirty="0"/>
              <a:t>);</a:t>
            </a:r>
          </a:p>
          <a:p>
            <a:pPr lvl="2"/>
            <a:r>
              <a:rPr lang="en-US" sz="1100" dirty="0"/>
              <a:t>          </a:t>
            </a:r>
            <a:r>
              <a:rPr lang="en-US" sz="1100" dirty="0" err="1"/>
              <a:t>robotAngle</a:t>
            </a:r>
            <a:r>
              <a:rPr lang="en-US" sz="1100" dirty="0"/>
              <a:t> =</a:t>
            </a:r>
            <a:r>
              <a:rPr lang="en-US" sz="1100" dirty="0" err="1"/>
              <a:t>angles.firstAngle</a:t>
            </a:r>
            <a:r>
              <a:rPr lang="en-US" sz="1100" dirty="0"/>
              <a:t>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/>
              <a:t>The IMU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326133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550665"/>
            <a:ext cx="8805496" cy="4575498"/>
          </a:xfrm>
        </p:spPr>
        <p:txBody>
          <a:bodyPr>
            <a:normAutofit/>
          </a:bodyPr>
          <a:lstStyle/>
          <a:p>
            <a:r>
              <a:rPr lang="en-US" sz="2200" dirty="0"/>
              <a:t>Clockwise (right) turns to 180 degrees are negative numbers!</a:t>
            </a:r>
          </a:p>
          <a:p>
            <a:pPr lvl="1"/>
            <a:r>
              <a:rPr lang="en-US" sz="1600" dirty="0"/>
              <a:t>A right turn to 90 degrees is to turn to -90 degrees</a:t>
            </a:r>
          </a:p>
          <a:p>
            <a:r>
              <a:rPr lang="en-US" sz="2200" dirty="0"/>
              <a:t>Counterclockwise (left) turns to 180 degrees are positive numbers!</a:t>
            </a:r>
          </a:p>
          <a:p>
            <a:pPr lvl="1"/>
            <a:r>
              <a:rPr lang="en-US" sz="1600" dirty="0"/>
              <a:t>A left turn to 90 degrees is to turn to 90 degrees</a:t>
            </a:r>
          </a:p>
          <a:p>
            <a:pPr lvl="1"/>
            <a:endParaRPr lang="en-US" sz="1600" dirty="0"/>
          </a:p>
          <a:p>
            <a:r>
              <a:rPr lang="en-US" sz="2800" dirty="0"/>
              <a:t>This makes programming a bit challenging…..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/>
              <a:t>Quirks of the IMU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332283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/>
              <a:t>Example Turn Code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2800E55-384B-401D-96AC-D3034B7E0B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3431" y="1576500"/>
            <a:ext cx="863569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robotAngle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       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targetAngle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= 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179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      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while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(!(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targetAngle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&gt;=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robotAngle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 )) { 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//while target angle is NOT greater than equal to bot angle, if negative switch it :)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          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double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PIDpwr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= ((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targetAngle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-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robotAngle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 *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0.006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 -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.1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          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double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left_pwr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PIDpwr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* 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          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double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right_pwr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PIDpwr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   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leftFront.setPower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left_pwr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   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leftBack.setPower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left_pwr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   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rightFront.setPower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right_pwr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   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rightBack.setPower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right_pwr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           angles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imu.getAngularOrientation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AxesReference.INTRINSIC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AxesOrder.ZYX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AngleUnit.DEGREES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   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robotAngle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=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angles.firstAngle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          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((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targetAngle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&lt; 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90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 &amp;&amp; 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robotAngle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&gt;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)){               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         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robotAngle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= (robotAngle-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360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                                          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                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           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setPowerZero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867576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550665"/>
            <a:ext cx="8805496" cy="4575498"/>
          </a:xfrm>
        </p:spPr>
        <p:txBody>
          <a:bodyPr>
            <a:normAutofit/>
          </a:bodyPr>
          <a:lstStyle/>
          <a:p>
            <a:r>
              <a:rPr lang="en-US" sz="2400" dirty="0"/>
              <a:t>FTC games ALWAYS include aspects of visual recognitions</a:t>
            </a:r>
          </a:p>
          <a:p>
            <a:pPr lvl="1"/>
            <a:r>
              <a:rPr lang="en-US" sz="2000" dirty="0"/>
              <a:t>Game elements recognition to do subsequent tasks</a:t>
            </a:r>
          </a:p>
          <a:p>
            <a:pPr lvl="1"/>
            <a:r>
              <a:rPr lang="en-US" sz="2000" dirty="0"/>
              <a:t>Position targets on the field </a:t>
            </a:r>
          </a:p>
          <a:p>
            <a:r>
              <a:rPr lang="en-US" sz="2400" dirty="0"/>
              <a:t>2021 Season:</a:t>
            </a:r>
          </a:p>
          <a:p>
            <a:pPr lvl="1"/>
            <a:r>
              <a:rPr lang="en-US" sz="2000" dirty="0"/>
              <a:t>Detect presence of zero, one, or 4 rings and perform tasks </a:t>
            </a:r>
          </a:p>
          <a:p>
            <a:r>
              <a:rPr lang="en-US" sz="2400" dirty="0"/>
              <a:t>2020 Season:</a:t>
            </a:r>
          </a:p>
          <a:p>
            <a:pPr lvl="1"/>
            <a:r>
              <a:rPr lang="en-US" sz="2000" dirty="0"/>
              <a:t>Detect location of special game element (</a:t>
            </a:r>
            <a:r>
              <a:rPr lang="en-US" sz="2000" dirty="0" err="1"/>
              <a:t>Skystone</a:t>
            </a:r>
            <a:r>
              <a:rPr lang="en-US" sz="2000" dirty="0"/>
              <a:t>) and perform tasks</a:t>
            </a:r>
          </a:p>
          <a:p>
            <a:r>
              <a:rPr lang="en-US" sz="2400" dirty="0"/>
              <a:t>2019 Season:</a:t>
            </a:r>
          </a:p>
          <a:p>
            <a:pPr lvl="1"/>
            <a:r>
              <a:rPr lang="en-US" sz="2000" dirty="0"/>
              <a:t>Detect location of Gold element and move it to specific location</a:t>
            </a:r>
          </a:p>
          <a:p>
            <a:endParaRPr lang="en-US" sz="1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/>
              <a:t>Basic Machine Learning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446150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550665"/>
            <a:ext cx="8805496" cy="4575498"/>
          </a:xfrm>
        </p:spPr>
        <p:txBody>
          <a:bodyPr>
            <a:normAutofit/>
          </a:bodyPr>
          <a:lstStyle/>
          <a:p>
            <a:r>
              <a:rPr lang="en-US" sz="2400" dirty="0"/>
              <a:t>FTC created basic framework for AI/ML and updates it for every year</a:t>
            </a:r>
          </a:p>
          <a:p>
            <a:r>
              <a:rPr lang="en-US" sz="2400" dirty="0"/>
              <a:t>Vuforia is the basic AI framework</a:t>
            </a:r>
          </a:p>
          <a:p>
            <a:pPr lvl="1"/>
            <a:r>
              <a:rPr lang="en-US" sz="1600" dirty="0"/>
              <a:t>Vision detection and location in field of view</a:t>
            </a:r>
          </a:p>
          <a:p>
            <a:r>
              <a:rPr lang="en-US" sz="2400" dirty="0"/>
              <a:t>TensorFlow is the AI model Framework</a:t>
            </a:r>
          </a:p>
          <a:p>
            <a:pPr lvl="1"/>
            <a:r>
              <a:rPr lang="en-US" sz="1600" dirty="0"/>
              <a:t>FTC creates TF models for specific game elements each year</a:t>
            </a:r>
          </a:p>
          <a:p>
            <a:r>
              <a:rPr lang="en-US" sz="2400" dirty="0"/>
              <a:t>Accuracy and reliability in the past has been an issue</a:t>
            </a:r>
          </a:p>
          <a:p>
            <a:pPr lvl="1"/>
            <a:r>
              <a:rPr lang="en-US" sz="2000" dirty="0"/>
              <a:t>2019 ; Models were not built properly, lighting very dependent</a:t>
            </a:r>
          </a:p>
          <a:p>
            <a:pPr lvl="1"/>
            <a:r>
              <a:rPr lang="en-US" sz="2000" dirty="0"/>
              <a:t>2020 ; </a:t>
            </a:r>
            <a:r>
              <a:rPr lang="en-US" sz="2000" dirty="0" err="1"/>
              <a:t>Skystone</a:t>
            </a:r>
            <a:r>
              <a:rPr lang="en-US" sz="2000" dirty="0"/>
              <a:t> image model also lighting dependent, needed to be very close to object</a:t>
            </a:r>
          </a:p>
          <a:p>
            <a:pPr lvl="1"/>
            <a:r>
              <a:rPr lang="en-US" sz="2000" dirty="0"/>
              <a:t>2021 ; Best Season yet!  (almost 100% reliability)</a:t>
            </a:r>
          </a:p>
          <a:p>
            <a:pPr lvl="1"/>
            <a:endParaRPr lang="en-US" sz="2000" dirty="0"/>
          </a:p>
          <a:p>
            <a:endParaRPr lang="en-US" sz="1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/>
              <a:t>FTC ML Framework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824062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550665"/>
            <a:ext cx="8805496" cy="4575498"/>
          </a:xfrm>
        </p:spPr>
        <p:txBody>
          <a:bodyPr>
            <a:normAutofit/>
          </a:bodyPr>
          <a:lstStyle/>
          <a:p>
            <a:r>
              <a:rPr lang="en-US" sz="2800" dirty="0"/>
              <a:t>New season provides new challenge:</a:t>
            </a:r>
          </a:p>
          <a:p>
            <a:pPr lvl="1"/>
            <a:r>
              <a:rPr lang="en-US" sz="2400" dirty="0"/>
              <a:t>Team custom game element</a:t>
            </a:r>
          </a:p>
          <a:p>
            <a:pPr lvl="1"/>
            <a:r>
              <a:rPr lang="en-US" sz="2400" dirty="0"/>
              <a:t>Need to identify location of custom element</a:t>
            </a:r>
          </a:p>
          <a:p>
            <a:r>
              <a:rPr lang="en-US" sz="2800" dirty="0"/>
              <a:t>FTC is ready to issue beta test for model-building software</a:t>
            </a:r>
          </a:p>
          <a:p>
            <a:pPr lvl="1"/>
            <a:r>
              <a:rPr lang="en-US" sz="2400" dirty="0"/>
              <a:t>TDT has applied to participate in beta test</a:t>
            </a:r>
          </a:p>
          <a:p>
            <a:endParaRPr lang="en-US" sz="2800" dirty="0"/>
          </a:p>
          <a:p>
            <a:pPr lvl="1"/>
            <a:endParaRPr lang="en-US" sz="2000" dirty="0"/>
          </a:p>
          <a:p>
            <a:endParaRPr lang="en-US" sz="1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/>
              <a:t>New Season Challenge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68959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Tasks (Revisited)</a:t>
            </a:r>
          </a:p>
          <a:p>
            <a:r>
              <a:rPr lang="en-US" dirty="0"/>
              <a:t>Planning for this Season</a:t>
            </a:r>
          </a:p>
          <a:p>
            <a:r>
              <a:rPr lang="en-US" dirty="0"/>
              <a:t>Java Classes and Methods</a:t>
            </a:r>
          </a:p>
          <a:p>
            <a:r>
              <a:rPr lang="en-US" dirty="0"/>
              <a:t>Telemetry</a:t>
            </a:r>
          </a:p>
          <a:p>
            <a:r>
              <a:rPr lang="en-US" dirty="0"/>
              <a:t>Turning the Robot- Using the IMU</a:t>
            </a:r>
          </a:p>
          <a:p>
            <a:r>
              <a:rPr lang="en-US" dirty="0"/>
              <a:t>Intro to Machine Learning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/>
              <a:t>Topics for today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860991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550665"/>
            <a:ext cx="8805496" cy="4575498"/>
          </a:xfrm>
        </p:spPr>
        <p:txBody>
          <a:bodyPr>
            <a:normAutofit/>
          </a:bodyPr>
          <a:lstStyle/>
          <a:p>
            <a:r>
              <a:rPr lang="en-US" sz="2800" dirty="0"/>
              <a:t>Past seasons have had team-custom game elements</a:t>
            </a:r>
          </a:p>
          <a:p>
            <a:r>
              <a:rPr lang="en-US" sz="2800" dirty="0"/>
              <a:t>Previous seasons requirements mainly resulted in teams created elements that they could store, grip, and place the easiest.</a:t>
            </a:r>
          </a:p>
          <a:p>
            <a:r>
              <a:rPr lang="en-US" sz="2800" dirty="0"/>
              <a:t>This season provides a new criteria:</a:t>
            </a:r>
          </a:p>
          <a:p>
            <a:pPr lvl="1"/>
            <a:r>
              <a:rPr lang="en-US" sz="2000" dirty="0"/>
              <a:t>Ease of TensorFlow to recognize the element 100%</a:t>
            </a:r>
          </a:p>
          <a:p>
            <a:endParaRPr lang="en-US" sz="2800" dirty="0"/>
          </a:p>
          <a:p>
            <a:pPr lvl="1"/>
            <a:endParaRPr lang="en-US" sz="2000" dirty="0"/>
          </a:p>
          <a:p>
            <a:endParaRPr lang="en-US" sz="1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/>
              <a:t>TDT Custom Element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250445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Motion – Robot moves/is driven </a:t>
            </a:r>
          </a:p>
          <a:p>
            <a:r>
              <a:rPr lang="en-US" dirty="0"/>
              <a:t>Localization/Navigation – Robot goes to a specific spot on field</a:t>
            </a:r>
          </a:p>
          <a:p>
            <a:r>
              <a:rPr lang="en-US" dirty="0"/>
              <a:t>Recognition – Robot needs to identify certain objects, and tailor program accordingly</a:t>
            </a:r>
          </a:p>
          <a:p>
            <a:r>
              <a:rPr lang="en-US" dirty="0"/>
              <a:t>Gathering/Intake – Robot acquires game elements</a:t>
            </a:r>
          </a:p>
          <a:p>
            <a:r>
              <a:rPr lang="en-US" dirty="0"/>
              <a:t>Lifting – Robot selects and moves game elements</a:t>
            </a:r>
          </a:p>
          <a:p>
            <a:r>
              <a:rPr lang="en-US" dirty="0"/>
              <a:t>Launching – Robot shoots game elements</a:t>
            </a:r>
          </a:p>
          <a:p>
            <a:r>
              <a:rPr lang="en-US" dirty="0"/>
              <a:t>Placing – Robot places game elements</a:t>
            </a:r>
          </a:p>
          <a:p>
            <a:r>
              <a:rPr lang="en-US" dirty="0"/>
              <a:t>Latching – Robot affixes to game elements to move them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/>
              <a:t>Typical Tasks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359137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Discussion/Objectives</a:t>
            </a:r>
          </a:p>
          <a:p>
            <a:r>
              <a:rPr lang="en-US" dirty="0"/>
              <a:t>Robot movements</a:t>
            </a:r>
          </a:p>
          <a:p>
            <a:r>
              <a:rPr lang="en-US" dirty="0"/>
              <a:t>Robot other actions</a:t>
            </a:r>
          </a:p>
          <a:p>
            <a:pPr lvl="1"/>
            <a:r>
              <a:rPr lang="en-US" dirty="0"/>
              <a:t>Gripping object</a:t>
            </a:r>
          </a:p>
          <a:p>
            <a:pPr lvl="1"/>
            <a:r>
              <a:rPr lang="en-US" dirty="0"/>
              <a:t>Placing objects</a:t>
            </a:r>
          </a:p>
          <a:p>
            <a:r>
              <a:rPr lang="en-US" dirty="0"/>
              <a:t>Always best to map out actions, write up pseudocode of what you want robot to do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/>
              <a:t>Season Tasks Planning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003751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Classes are a powerful feature of Java</a:t>
            </a:r>
          </a:p>
          <a:p>
            <a:pPr lvl="1"/>
            <a:r>
              <a:rPr lang="en-US" sz="1400" dirty="0"/>
              <a:t>Fundamental principle of Object Oriented Programming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Classes and objects are the two main aspects of object-oriented programming.</a:t>
            </a: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Example: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Class = FRUIT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Objects Banana, Apple, Orange</a:t>
            </a: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class is a template for objects, and an object is an instance of a class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the individual objects are created, they inherit all the variables and methods from the class</a:t>
            </a:r>
          </a:p>
          <a:p>
            <a:r>
              <a:rPr lang="en-US" sz="20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Onbot</a:t>
            </a: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 Java doesn’t handle OOP well, so we will focus on methods within the main class</a:t>
            </a:r>
            <a:endParaRPr lang="en-US" sz="20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/>
              <a:t>Classes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960462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Methods in Java are functions that perform tasks</a:t>
            </a:r>
          </a:p>
          <a:p>
            <a:r>
              <a:rPr lang="en-US" dirty="0"/>
              <a:t>Extremely useful to achieve repetitive tasks with minimal code</a:t>
            </a:r>
          </a:p>
          <a:p>
            <a:r>
              <a:rPr lang="en-US" dirty="0"/>
              <a:t>Methods can accomplish three basic task types:</a:t>
            </a:r>
          </a:p>
          <a:p>
            <a:pPr lvl="1"/>
            <a:r>
              <a:rPr lang="en-US" dirty="0"/>
              <a:t>Complete a task, and return a value</a:t>
            </a:r>
          </a:p>
          <a:p>
            <a:pPr lvl="1"/>
            <a:r>
              <a:rPr lang="en-US" dirty="0"/>
              <a:t>Pass value(s) to the method to be acted on</a:t>
            </a:r>
          </a:p>
          <a:p>
            <a:pPr lvl="1"/>
            <a:r>
              <a:rPr lang="en-US" dirty="0"/>
              <a:t>Do the task without either returning a value or needing any input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84456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Need to declare and define the method:</a:t>
            </a:r>
          </a:p>
          <a:p>
            <a:pPr marL="0" indent="0">
              <a:buNone/>
            </a:pPr>
            <a:r>
              <a:rPr lang="en-US" sz="2400" i="1" dirty="0"/>
              <a:t>Return variable</a:t>
            </a:r>
            <a:r>
              <a:rPr lang="en-US" sz="2400" dirty="0"/>
              <a:t> </a:t>
            </a:r>
            <a:r>
              <a:rPr lang="en-US" sz="2400" dirty="0" err="1"/>
              <a:t>methodName</a:t>
            </a:r>
            <a:r>
              <a:rPr lang="en-US" sz="2400" dirty="0"/>
              <a:t>(</a:t>
            </a:r>
            <a:r>
              <a:rPr lang="en-US" sz="2400" i="1" dirty="0"/>
              <a:t>argument1, </a:t>
            </a:r>
            <a:r>
              <a:rPr lang="en-US" sz="2400" i="1" dirty="0" err="1"/>
              <a:t>argumentx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i="1" dirty="0"/>
              <a:t>task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en-US" dirty="0"/>
          </a:p>
          <a:p>
            <a:r>
              <a:rPr lang="en-US" dirty="0"/>
              <a:t>Example from last season, simple:</a:t>
            </a:r>
          </a:p>
          <a:p>
            <a:pPr marL="0" indent="0">
              <a:buNone/>
            </a:pPr>
            <a:r>
              <a:rPr lang="en-US" sz="2600" dirty="0"/>
              <a:t>public void </a:t>
            </a:r>
            <a:r>
              <a:rPr lang="en-US" sz="2600" dirty="0" err="1"/>
              <a:t>setPowerZero</a:t>
            </a:r>
            <a:r>
              <a:rPr lang="en-US" sz="2600" dirty="0"/>
              <a:t>(){</a:t>
            </a:r>
          </a:p>
          <a:p>
            <a:pPr marL="0" indent="0">
              <a:buNone/>
            </a:pPr>
            <a:r>
              <a:rPr lang="en-US" sz="2600" dirty="0"/>
              <a:t>            </a:t>
            </a:r>
            <a:r>
              <a:rPr lang="en-US" sz="2600" dirty="0" err="1"/>
              <a:t>rightBack.setPower</a:t>
            </a:r>
            <a:r>
              <a:rPr lang="en-US" sz="2600" dirty="0"/>
              <a:t>(0);</a:t>
            </a:r>
          </a:p>
          <a:p>
            <a:pPr marL="0" indent="0">
              <a:buNone/>
            </a:pPr>
            <a:r>
              <a:rPr lang="en-US" sz="2600" dirty="0"/>
              <a:t>            </a:t>
            </a:r>
            <a:r>
              <a:rPr lang="en-US" sz="2600" dirty="0" err="1"/>
              <a:t>leftFront.setPower</a:t>
            </a:r>
            <a:r>
              <a:rPr lang="en-US" sz="2600" dirty="0"/>
              <a:t>(0);</a:t>
            </a:r>
          </a:p>
          <a:p>
            <a:pPr marL="0" indent="0">
              <a:buNone/>
            </a:pPr>
            <a:r>
              <a:rPr lang="en-US" sz="2600" dirty="0"/>
              <a:t>            </a:t>
            </a:r>
            <a:r>
              <a:rPr lang="en-US" sz="2600" dirty="0" err="1"/>
              <a:t>rightFront.setPower</a:t>
            </a:r>
            <a:r>
              <a:rPr lang="en-US" sz="2600" dirty="0"/>
              <a:t>(0);</a:t>
            </a:r>
          </a:p>
          <a:p>
            <a:pPr marL="0" indent="0">
              <a:buNone/>
            </a:pPr>
            <a:r>
              <a:rPr lang="en-US" sz="2600" dirty="0"/>
              <a:t>            </a:t>
            </a:r>
            <a:r>
              <a:rPr lang="en-US" sz="2600" dirty="0" err="1"/>
              <a:t>leftBack.setPower</a:t>
            </a:r>
            <a:r>
              <a:rPr lang="en-US" sz="2600" dirty="0"/>
              <a:t>(0);</a:t>
            </a:r>
          </a:p>
          <a:p>
            <a:pPr marL="0" indent="0">
              <a:buNone/>
            </a:pPr>
            <a:r>
              <a:rPr lang="en-US" sz="2600" dirty="0"/>
              <a:t>        }</a:t>
            </a:r>
          </a:p>
          <a:p>
            <a:r>
              <a:rPr lang="en-US" sz="3300" dirty="0"/>
              <a:t>Usage:</a:t>
            </a:r>
          </a:p>
          <a:p>
            <a:endParaRPr lang="en-US" sz="3300" dirty="0"/>
          </a:p>
          <a:p>
            <a:pPr marL="0" indent="0">
              <a:buNone/>
            </a:pPr>
            <a:r>
              <a:rPr lang="en-US" sz="2600" dirty="0" err="1"/>
              <a:t>setPowerZero</a:t>
            </a:r>
            <a:r>
              <a:rPr lang="en-US" sz="2600" dirty="0"/>
              <a:t>();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/>
              <a:t>Method Usage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12F0919-16CB-4B2C-B4E8-8BD3A435D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public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void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setPowerZero(){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           rightBack.setPower(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           leftFront.setPower(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           rightFront.setPower(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           leftBack.setPower(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       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678513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More complex example from last season:</a:t>
            </a:r>
          </a:p>
          <a:p>
            <a:pPr marL="0" indent="0">
              <a:buNone/>
            </a:pPr>
            <a:r>
              <a:rPr lang="en-US" sz="1800" dirty="0"/>
              <a:t>	public int </a:t>
            </a:r>
            <a:r>
              <a:rPr lang="en-US" sz="1800" dirty="0" err="1"/>
              <a:t>inchesToTicks</a:t>
            </a:r>
            <a:r>
              <a:rPr lang="en-US" sz="1800" dirty="0"/>
              <a:t>(double inches) {</a:t>
            </a:r>
          </a:p>
          <a:p>
            <a:pPr marL="0" indent="0">
              <a:buNone/>
            </a:pPr>
            <a:r>
              <a:rPr lang="en-US" sz="1800" dirty="0"/>
              <a:t>        		final double </a:t>
            </a:r>
            <a:r>
              <a:rPr lang="en-US" sz="1800" dirty="0" err="1"/>
              <a:t>wheelDiameter</a:t>
            </a:r>
            <a:r>
              <a:rPr lang="en-US" sz="1800" dirty="0"/>
              <a:t> = 2.8;</a:t>
            </a:r>
          </a:p>
          <a:p>
            <a:pPr marL="0" indent="0">
              <a:buNone/>
            </a:pPr>
            <a:r>
              <a:rPr lang="en-US" sz="1800" dirty="0"/>
              <a:t>        		final double </a:t>
            </a:r>
            <a:r>
              <a:rPr lang="en-US" sz="1800" dirty="0" err="1"/>
              <a:t>distancePerRevolution</a:t>
            </a:r>
            <a:r>
              <a:rPr lang="en-US" sz="1800" dirty="0"/>
              <a:t> = </a:t>
            </a:r>
            <a:r>
              <a:rPr lang="en-US" sz="1800" dirty="0" err="1"/>
              <a:t>wheelDiameter</a:t>
            </a:r>
            <a:r>
              <a:rPr lang="en-US" sz="1800" dirty="0"/>
              <a:t> * 		</a:t>
            </a:r>
            <a:r>
              <a:rPr lang="en-US" sz="1800" dirty="0" err="1"/>
              <a:t>Math.PI</a:t>
            </a:r>
            <a:r>
              <a:rPr lang="en-US" sz="1800" dirty="0"/>
              <a:t>; //Inches</a:t>
            </a:r>
          </a:p>
          <a:p>
            <a:pPr marL="0" indent="0">
              <a:buNone/>
            </a:pPr>
            <a:r>
              <a:rPr lang="en-US" sz="1800" dirty="0"/>
              <a:t>        		final double </a:t>
            </a:r>
            <a:r>
              <a:rPr lang="en-US" sz="1800" dirty="0" err="1"/>
              <a:t>ticksPerRevolution</a:t>
            </a:r>
            <a:r>
              <a:rPr lang="en-US" sz="1800" dirty="0"/>
              <a:t> = 1000;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		return (int)(((inches) / </a:t>
            </a:r>
            <a:r>
              <a:rPr lang="en-US" sz="1800" dirty="0" err="1"/>
              <a:t>distancePerRevolution</a:t>
            </a:r>
            <a:r>
              <a:rPr lang="en-US" sz="1800" dirty="0"/>
              <a:t>) * 			</a:t>
            </a:r>
            <a:r>
              <a:rPr lang="en-US" sz="1800" dirty="0" err="1"/>
              <a:t>ticksPerRevolution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	}</a:t>
            </a:r>
          </a:p>
          <a:p>
            <a:endParaRPr lang="en-US" sz="2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/>
              <a:t>Method Usage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287348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Telemetry allows you to view program status and elements on the driver station phone</a:t>
            </a:r>
          </a:p>
          <a:p>
            <a:r>
              <a:rPr lang="en-US" dirty="0"/>
              <a:t>Extremely useful for debugging your program</a:t>
            </a:r>
          </a:p>
          <a:p>
            <a:pPr lvl="1"/>
            <a:r>
              <a:rPr lang="en-US" dirty="0"/>
              <a:t>View contents of your variables</a:t>
            </a:r>
          </a:p>
          <a:p>
            <a:pPr lvl="1"/>
            <a:r>
              <a:rPr lang="en-US" dirty="0"/>
              <a:t>Detect where you are in the program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/>
              <a:t>Telemetry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940460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FIRST NEW BRAND">
  <a:themeElements>
    <a:clrScheme name="Custom 3">
      <a:dk1>
        <a:sysClr val="windowText" lastClr="000000"/>
      </a:dk1>
      <a:lt1>
        <a:sysClr val="window" lastClr="FFFFFF"/>
      </a:lt1>
      <a:dk2>
        <a:srgbClr val="2150A3"/>
      </a:dk2>
      <a:lt2>
        <a:srgbClr val="EEECE1"/>
      </a:lt2>
      <a:accent1>
        <a:srgbClr val="2150A3"/>
      </a:accent1>
      <a:accent2>
        <a:srgbClr val="DD031D"/>
      </a:accent2>
      <a:accent3>
        <a:srgbClr val="95989A"/>
      </a:accent3>
      <a:accent4>
        <a:srgbClr val="DEA21B"/>
      </a:accent4>
      <a:accent5>
        <a:srgbClr val="3E8E86"/>
      </a:accent5>
      <a:accent6>
        <a:srgbClr val="B5001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3">
              <a:lumMod val="75000"/>
            </a:schemeClr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13494</TotalTime>
  <Words>1368</Words>
  <Application>Microsoft Office PowerPoint</Application>
  <PresentationFormat>On-screen Show (4:3)</PresentationFormat>
  <Paragraphs>169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Unicode MS</vt:lpstr>
      <vt:lpstr>Calibri</vt:lpstr>
      <vt:lpstr>Times</vt:lpstr>
      <vt:lpstr>Verdana</vt:lpstr>
      <vt:lpstr>FIRST NEW BRAND</vt:lpstr>
      <vt:lpstr>FTC Programming Class</vt:lpstr>
      <vt:lpstr>Topics for today</vt:lpstr>
      <vt:lpstr>Typical Tasks</vt:lpstr>
      <vt:lpstr>Season Tasks Planning</vt:lpstr>
      <vt:lpstr>Classes</vt:lpstr>
      <vt:lpstr>Methods</vt:lpstr>
      <vt:lpstr>Method Usage</vt:lpstr>
      <vt:lpstr>Method Usage</vt:lpstr>
      <vt:lpstr>Telemetry</vt:lpstr>
      <vt:lpstr>Telemetry Structure/Usage</vt:lpstr>
      <vt:lpstr>Telemetry Examples</vt:lpstr>
      <vt:lpstr>Turning the Robot</vt:lpstr>
      <vt:lpstr>Possible ways to turn</vt:lpstr>
      <vt:lpstr>The IMU</vt:lpstr>
      <vt:lpstr>Quirks of the IMU</vt:lpstr>
      <vt:lpstr>Example Turn Code</vt:lpstr>
      <vt:lpstr>Basic Machine Learning</vt:lpstr>
      <vt:lpstr>FTC ML Framework</vt:lpstr>
      <vt:lpstr>New Season Challenge</vt:lpstr>
      <vt:lpstr>TDT Custom Element</vt:lpstr>
    </vt:vector>
  </TitlesOfParts>
  <Company>MRW Communications,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Kristen Balunas</dc:creator>
  <cp:lastModifiedBy>Jeff Waterstreet</cp:lastModifiedBy>
  <cp:revision>382</cp:revision>
  <cp:lastPrinted>2015-10-15T20:39:44Z</cp:lastPrinted>
  <dcterms:created xsi:type="dcterms:W3CDTF">2013-06-03T14:18:53Z</dcterms:created>
  <dcterms:modified xsi:type="dcterms:W3CDTF">2021-11-03T17:29:22Z</dcterms:modified>
</cp:coreProperties>
</file>