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6" r:id="rId2"/>
    <p:sldId id="277" r:id="rId3"/>
    <p:sldId id="329" r:id="rId4"/>
    <p:sldId id="330" r:id="rId5"/>
    <p:sldId id="331" r:id="rId6"/>
    <p:sldId id="332" r:id="rId7"/>
    <p:sldId id="333" r:id="rId8"/>
    <p:sldId id="334" r:id="rId9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 userDrawn="1">
          <p15:clr>
            <a:srgbClr val="A4A3A4"/>
          </p15:clr>
        </p15:guide>
        <p15:guide id="2" pos="2186" userDrawn="1">
          <p15:clr>
            <a:srgbClr val="A4A3A4"/>
          </p15:clr>
        </p15:guide>
        <p15:guide id="3" orient="horz" pos="2944" userDrawn="1">
          <p15:clr>
            <a:srgbClr val="A4A3A4"/>
          </p15:clr>
        </p15:guide>
        <p15:guide id="4" pos="2191" userDrawn="1">
          <p15:clr>
            <a:srgbClr val="A4A3A4"/>
          </p15:clr>
        </p15:guide>
        <p15:guide id="5" orient="horz" pos="2972" userDrawn="1">
          <p15:clr>
            <a:srgbClr val="A4A3A4"/>
          </p15:clr>
        </p15:guide>
        <p15:guide id="6" orient="horz" pos="2950" userDrawn="1">
          <p15:clr>
            <a:srgbClr val="A4A3A4"/>
          </p15:clr>
        </p15:guide>
        <p15:guide id="7" pos="2224" userDrawn="1">
          <p15:clr>
            <a:srgbClr val="A4A3A4"/>
          </p15:clr>
        </p15:guide>
        <p15:guide id="8" pos="22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ley Dunn" initials="H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AC3"/>
    <a:srgbClr val="FC5526"/>
    <a:srgbClr val="FC001D"/>
    <a:srgbClr val="13973E"/>
    <a:srgbClr val="3165CA"/>
    <a:srgbClr val="FA1E31"/>
    <a:srgbClr val="DF1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3" autoAdjust="0"/>
  </p:normalViewPr>
  <p:slideViewPr>
    <p:cSldViewPr snapToGrid="0" showGuides="1">
      <p:cViewPr varScale="1">
        <p:scale>
          <a:sx n="142" d="100"/>
          <a:sy n="142" d="100"/>
        </p:scale>
        <p:origin x="223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-1328" y="-96"/>
      </p:cViewPr>
      <p:guideLst>
        <p:guide orient="horz" pos="2966"/>
        <p:guide pos="2186"/>
        <p:guide orient="horz" pos="2944"/>
        <p:guide pos="2191"/>
        <p:guide orient="horz" pos="2972"/>
        <p:guide orient="horz" pos="2950"/>
        <p:guide pos="2224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r">
              <a:defRPr sz="1200"/>
            </a:lvl1pPr>
          </a:lstStyle>
          <a:p>
            <a:fld id="{CCB44723-E546-4FA9-BF65-1FFF8D36005B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r">
              <a:defRPr sz="1200"/>
            </a:lvl1pPr>
          </a:lstStyle>
          <a:p>
            <a:fld id="{6A86AD9A-66A2-4CBE-8DD1-E4CF8D467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3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r">
              <a:defRPr sz="1200"/>
            </a:lvl1pPr>
          </a:lstStyle>
          <a:p>
            <a:fld id="{B639C161-D34F-4F5C-BCAA-ABC5EEAF8073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703263"/>
            <a:ext cx="4681537" cy="3509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28" tIns="46964" rIns="93928" bIns="4696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9" y="4447464"/>
            <a:ext cx="5661660" cy="4213384"/>
          </a:xfrm>
          <a:prstGeom prst="rect">
            <a:avLst/>
          </a:prstGeom>
        </p:spPr>
        <p:txBody>
          <a:bodyPr vert="horz" lIns="93928" tIns="46964" rIns="93928" bIns="4696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r">
              <a:defRPr sz="1200"/>
            </a:lvl1pPr>
          </a:lstStyle>
          <a:p>
            <a:fld id="{D18857FA-30B9-4367-B7F1-0EFD3F44DE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197" y="1882587"/>
            <a:ext cx="1530489" cy="114786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469" y="1763058"/>
            <a:ext cx="6116918" cy="144929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60704" y="1541390"/>
            <a:ext cx="0" cy="1969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9276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761454"/>
            <a:ext cx="38862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1" y="5766459"/>
            <a:ext cx="3886200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00600" y="1761454"/>
            <a:ext cx="38862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800601" y="5766459"/>
            <a:ext cx="3886200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1817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055895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045975"/>
            <a:ext cx="9144000" cy="118871"/>
            <a:chOff x="0" y="1371600"/>
            <a:chExt cx="9067908" cy="27631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371600"/>
              <a:ext cx="2266977" cy="276314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66977" y="1371600"/>
              <a:ext cx="2266977" cy="276314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533954" y="1371600"/>
              <a:ext cx="2266977" cy="276314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800931" y="1371600"/>
              <a:ext cx="2266977" cy="276314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75325"/>
            <a:ext cx="7772400" cy="889502"/>
          </a:xfrm>
          <a:prstGeom prst="rect">
            <a:avLst/>
          </a:prstGeom>
        </p:spPr>
        <p:txBody>
          <a:bodyPr anchor="t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8090"/>
            <a:ext cx="7772400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2800" b="0" i="1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965216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idx="1"/>
          </p:nvPr>
        </p:nvSpPr>
        <p:spPr>
          <a:xfrm>
            <a:off x="457200" y="1550665"/>
            <a:ext cx="8229600" cy="457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139691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50665"/>
            <a:ext cx="8229600" cy="4333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3165C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984053"/>
            <a:ext cx="8229600" cy="36088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29592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3115"/>
            <a:ext cx="4038600" cy="4312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3115"/>
            <a:ext cx="4038600" cy="4312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19644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694384"/>
            <a:ext cx="4040188" cy="4586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2153048"/>
            <a:ext cx="4040188" cy="332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4384"/>
            <a:ext cx="4041775" cy="4586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53048"/>
            <a:ext cx="4041775" cy="332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420663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917340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1"/>
            <a:ext cx="5111750" cy="41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1"/>
            <a:ext cx="3008313" cy="4146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513676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19219" y="1761447"/>
            <a:ext cx="5607016" cy="40050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19218" y="5766459"/>
            <a:ext cx="5607017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20049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1161679"/>
            <a:ext cx="9144000" cy="114300"/>
            <a:chOff x="0" y="1371600"/>
            <a:chExt cx="9067908" cy="276314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371600"/>
              <a:ext cx="2266977" cy="276314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66977" y="1371600"/>
              <a:ext cx="2266977" cy="276314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533954" y="1371600"/>
              <a:ext cx="2266977" cy="276314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800931" y="1371600"/>
              <a:ext cx="2266977" cy="276314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8619744" y="6369378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900" dirty="0"/>
              <a:t> </a:t>
            </a:r>
            <a:fld id="{49D82643-939B-42E2-B17B-D7BFB98B3CE5}" type="slidenum">
              <a:rPr lang="en-US" altLang="en-US" sz="900"/>
              <a:pPr algn="ctr">
                <a:spcBef>
                  <a:spcPct val="50000"/>
                </a:spcBef>
              </a:pPr>
              <a:t>‹#›</a:t>
            </a:fld>
            <a:endParaRPr lang="en-US" altLang="en-US" sz="9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3700" y="6109697"/>
            <a:ext cx="8348751" cy="566947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550665"/>
            <a:ext cx="8229600" cy="457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84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73" r:id="rId3"/>
    <p:sldLayoutId id="2147483675" r:id="rId4"/>
    <p:sldLayoutId id="2147483674" r:id="rId5"/>
    <p:sldLayoutId id="2147483676" r:id="rId6"/>
    <p:sldLayoutId id="2147483677" r:id="rId7"/>
    <p:sldLayoutId id="2147483668" r:id="rId8"/>
    <p:sldLayoutId id="2147483678" r:id="rId9"/>
    <p:sldLayoutId id="2147483679" r:id="rId10"/>
  </p:sldLayoutIdLst>
  <p:transition>
    <p:cut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A1E3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7AAA-60CB-418F-87A1-E471478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Programming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6F79-9D3D-4F9E-9705-1C828E5E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101722588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Servos</a:t>
            </a:r>
          </a:p>
          <a:p>
            <a:r>
              <a:rPr lang="en-US" sz="3200" dirty="0"/>
              <a:t>Using Distance Sensors</a:t>
            </a:r>
          </a:p>
          <a:p>
            <a:r>
              <a:rPr lang="en-US" sz="3200" dirty="0"/>
              <a:t>TensorFlow Beta – Implementation</a:t>
            </a:r>
          </a:p>
          <a:p>
            <a:r>
              <a:rPr lang="en-US" dirty="0"/>
              <a:t>Code Walkthrough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Topics for today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6099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2" y="3408572"/>
            <a:ext cx="8229600" cy="4575498"/>
          </a:xfrm>
        </p:spPr>
        <p:txBody>
          <a:bodyPr>
            <a:normAutofit/>
          </a:bodyPr>
          <a:lstStyle/>
          <a:p>
            <a:r>
              <a:rPr lang="en-US" sz="3200" dirty="0"/>
              <a:t>Servos provide precise rotational movements, with limited total rotation</a:t>
            </a:r>
          </a:p>
          <a:p>
            <a:pPr lvl="1"/>
            <a:r>
              <a:rPr lang="en-US" sz="2000" dirty="0"/>
              <a:t>Typically 180 degrees</a:t>
            </a:r>
          </a:p>
          <a:p>
            <a:r>
              <a:rPr lang="en-US" dirty="0"/>
              <a:t>(note, some servos can do continuous rotation, like a motor)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Servos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os">
            <a:extLst>
              <a:ext uri="{FF2B5EF4-FFF2-40B4-BE49-F238E27FC236}">
                <a16:creationId xmlns:a16="http://schemas.microsoft.com/office/drawing/2014/main" id="{4B17ACDB-55FB-42CC-B8FD-2FC5F5269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61" y="1487922"/>
            <a:ext cx="1949262" cy="19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9436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7" y="1476678"/>
            <a:ext cx="8229600" cy="4575498"/>
          </a:xfrm>
        </p:spPr>
        <p:txBody>
          <a:bodyPr>
            <a:normAutofit/>
          </a:bodyPr>
          <a:lstStyle/>
          <a:p>
            <a:r>
              <a:rPr lang="en-US" sz="3200" dirty="0"/>
              <a:t>Last year’s robot used two servos:</a:t>
            </a:r>
          </a:p>
          <a:p>
            <a:pPr lvl="1"/>
            <a:r>
              <a:rPr lang="en-US" dirty="0"/>
              <a:t>The “Wobble Gripper” (servo opened and closed the wobble grip “hand”)</a:t>
            </a:r>
          </a:p>
          <a:p>
            <a:pPr lvl="1"/>
            <a:r>
              <a:rPr lang="en-US" dirty="0"/>
              <a:t>The “Shooter Flicker” (servo pushed each ring in the shooter into the rotating wheel assembly)</a:t>
            </a:r>
          </a:p>
          <a:p>
            <a:r>
              <a:rPr lang="en-US" dirty="0"/>
              <a:t>Servos are ideal for small precise movements</a:t>
            </a:r>
          </a:p>
          <a:p>
            <a:pPr lvl="1"/>
            <a:r>
              <a:rPr lang="en-US" dirty="0"/>
              <a:t>Smaller and lighter than motors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Typical Servo Applications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6293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7" y="1476678"/>
            <a:ext cx="8229600" cy="4575498"/>
          </a:xfrm>
        </p:spPr>
        <p:txBody>
          <a:bodyPr>
            <a:normAutofit/>
          </a:bodyPr>
          <a:lstStyle/>
          <a:p>
            <a:r>
              <a:rPr lang="en-US" sz="3200" dirty="0"/>
              <a:t>Servos have some key limitations:</a:t>
            </a:r>
          </a:p>
          <a:p>
            <a:pPr lvl="1"/>
            <a:r>
              <a:rPr lang="en-US" dirty="0"/>
              <a:t>Relatively slow movement speed</a:t>
            </a:r>
          </a:p>
          <a:p>
            <a:pPr lvl="1"/>
            <a:r>
              <a:rPr lang="en-US" dirty="0"/>
              <a:t>Torque limitation – easily damaged</a:t>
            </a:r>
          </a:p>
          <a:p>
            <a:pPr lvl="1"/>
            <a:r>
              <a:rPr lang="en-US" dirty="0"/>
              <a:t>Single-ended bearing – easily damaged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Limitations of servos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53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7" y="1476678"/>
            <a:ext cx="8229600" cy="457549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 entire range (about 180 degrees) of rotation on a servo is defined by numbers between 0 and 1. </a:t>
            </a:r>
          </a:p>
          <a:p>
            <a:r>
              <a:rPr lang="en-US" sz="3200" dirty="0"/>
              <a:t>For example, the mid-point of rotation is defined by a setting of .50 </a:t>
            </a:r>
          </a:p>
          <a:p>
            <a:r>
              <a:rPr lang="en-US" sz="3200" dirty="0"/>
              <a:t>General steps to use a servo:</a:t>
            </a:r>
          </a:p>
          <a:p>
            <a:pPr lvl="1"/>
            <a:r>
              <a:rPr lang="en-US" dirty="0"/>
              <a:t>Declare the servo at beginning:</a:t>
            </a:r>
          </a:p>
          <a:p>
            <a:pPr lvl="2"/>
            <a:r>
              <a:rPr lang="en-US" dirty="0"/>
              <a:t>private Servo </a:t>
            </a:r>
            <a:r>
              <a:rPr lang="en-US" dirty="0" err="1"/>
              <a:t>shooterServo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Initialize the servo:</a:t>
            </a:r>
          </a:p>
          <a:p>
            <a:pPr lvl="2"/>
            <a:r>
              <a:rPr lang="en-US" sz="2000" dirty="0" err="1"/>
              <a:t>shooterServo</a:t>
            </a:r>
            <a:r>
              <a:rPr lang="en-US" sz="2000" dirty="0"/>
              <a:t> = </a:t>
            </a:r>
            <a:r>
              <a:rPr lang="en-US" sz="2000" dirty="0" err="1"/>
              <a:t>hardwareMap.servo.get</a:t>
            </a:r>
            <a:r>
              <a:rPr lang="en-US" sz="2000" dirty="0"/>
              <a:t>("</a:t>
            </a:r>
            <a:r>
              <a:rPr lang="en-US" sz="2000" dirty="0" err="1"/>
              <a:t>shooterServo</a:t>
            </a:r>
            <a:r>
              <a:rPr lang="en-US" sz="2000" dirty="0"/>
              <a:t>");</a:t>
            </a:r>
          </a:p>
          <a:p>
            <a:pPr lvl="1"/>
            <a:r>
              <a:rPr lang="en-US" dirty="0"/>
              <a:t>To rotate to mid point:</a:t>
            </a:r>
          </a:p>
          <a:p>
            <a:pPr lvl="2"/>
            <a:r>
              <a:rPr lang="en-US" sz="2000" dirty="0" err="1"/>
              <a:t>shooterServo.setPosition</a:t>
            </a:r>
            <a:r>
              <a:rPr lang="en-US" sz="2000" dirty="0"/>
              <a:t>(0.43);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Programming Servos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BB1D17E-5547-4FA4-9880-D630152F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Servo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shooterServo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5511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6" y="1431854"/>
            <a:ext cx="8677836" cy="4575498"/>
          </a:xfrm>
        </p:spPr>
        <p:txBody>
          <a:bodyPr>
            <a:normAutofit/>
          </a:bodyPr>
          <a:lstStyle/>
          <a:p>
            <a:r>
              <a:rPr lang="en-US" sz="2000" dirty="0"/>
              <a:t>Since servos are relatively slow, you may need to pause your next step in your robot action to allow time for the servo to move</a:t>
            </a:r>
          </a:p>
          <a:p>
            <a:pPr lvl="1"/>
            <a:r>
              <a:rPr lang="en-US" sz="1600" dirty="0"/>
              <a:t>Example:</a:t>
            </a:r>
          </a:p>
          <a:p>
            <a:pPr lvl="2"/>
            <a:r>
              <a:rPr lang="en-US" sz="1600" dirty="0" err="1"/>
              <a:t>wobbleServo.setPosition</a:t>
            </a:r>
            <a:r>
              <a:rPr lang="en-US" sz="1600" dirty="0"/>
              <a:t>(.45);      // Close wobble servo to release wobble</a:t>
            </a:r>
          </a:p>
          <a:p>
            <a:pPr lvl="2"/>
            <a:r>
              <a:rPr lang="en-US" sz="1600" dirty="0"/>
              <a:t> sleep(150);</a:t>
            </a:r>
          </a:p>
          <a:p>
            <a:r>
              <a:rPr lang="en-US" sz="2000" dirty="0"/>
              <a:t>It is hard to remember what specific servo values mean in your application.  It is best to define what it does as a variable, and use that in your code</a:t>
            </a:r>
          </a:p>
          <a:p>
            <a:pPr lvl="1"/>
            <a:r>
              <a:rPr lang="en-US" sz="1600" dirty="0"/>
              <a:t>public double </a:t>
            </a:r>
            <a:r>
              <a:rPr lang="en-US" sz="1600" dirty="0" err="1"/>
              <a:t>wgripOpen</a:t>
            </a:r>
            <a:r>
              <a:rPr lang="en-US" sz="1600" dirty="0"/>
              <a:t> = .15;</a:t>
            </a:r>
          </a:p>
          <a:p>
            <a:pPr lvl="1"/>
            <a:r>
              <a:rPr lang="en-US" sz="1600" dirty="0"/>
              <a:t>public double </a:t>
            </a:r>
            <a:r>
              <a:rPr lang="en-US" sz="1600" dirty="0" err="1"/>
              <a:t>wgripClosed</a:t>
            </a:r>
            <a:r>
              <a:rPr lang="en-US" sz="1600" dirty="0"/>
              <a:t> = .45;</a:t>
            </a:r>
          </a:p>
          <a:p>
            <a:pPr lvl="1"/>
            <a:r>
              <a:rPr lang="en-US" sz="1600" dirty="0" err="1"/>
              <a:t>wobbleServo.setPosition</a:t>
            </a:r>
            <a:r>
              <a:rPr lang="en-US" sz="1600" dirty="0"/>
              <a:t>(</a:t>
            </a:r>
            <a:r>
              <a:rPr lang="en-US" sz="1600" dirty="0" err="1"/>
              <a:t>wgripClosed</a:t>
            </a:r>
            <a:r>
              <a:rPr lang="en-US" sz="1600" dirty="0"/>
              <a:t>);      // Close wobble servo to release wobble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sz="2800" dirty="0"/>
              <a:t>Servo tips and tricks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5775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6" y="1431854"/>
            <a:ext cx="8677836" cy="4575498"/>
          </a:xfrm>
        </p:spPr>
        <p:txBody>
          <a:bodyPr>
            <a:normAutofit/>
          </a:bodyPr>
          <a:lstStyle/>
          <a:p>
            <a:r>
              <a:rPr lang="en-US" sz="2000" dirty="0"/>
              <a:t>Function of a Distance Sensor:</a:t>
            </a:r>
          </a:p>
          <a:p>
            <a:pPr lvl="1"/>
            <a:r>
              <a:rPr lang="en-US" sz="1400" dirty="0"/>
              <a:t>Measure and Report distance from the sensor to another object or wall</a:t>
            </a:r>
          </a:p>
          <a:p>
            <a:pPr lvl="1"/>
            <a:r>
              <a:rPr lang="en-US" sz="1400" dirty="0"/>
              <a:t>Example: Last season, we used two sensors to pick up the second wobble goal</a:t>
            </a:r>
          </a:p>
          <a:p>
            <a:pPr lvl="1"/>
            <a:r>
              <a:rPr lang="en-US" sz="1400" dirty="0"/>
              <a:t>One sensor measured the side distance to wall</a:t>
            </a:r>
          </a:p>
          <a:p>
            <a:pPr lvl="1"/>
            <a:r>
              <a:rPr lang="en-US" sz="1400" dirty="0"/>
              <a:t>The other measured the front distance to wall</a:t>
            </a:r>
          </a:p>
          <a:p>
            <a:pPr lvl="1"/>
            <a:r>
              <a:rPr lang="en-US" sz="1400" dirty="0"/>
              <a:t>Program moved robot to align robot with the location of the wobble using info from the distance sensor</a:t>
            </a:r>
          </a:p>
          <a:p>
            <a:r>
              <a:rPr lang="en-US" sz="2000" dirty="0"/>
              <a:t>General steps to use a distance sensor:</a:t>
            </a:r>
          </a:p>
          <a:p>
            <a:pPr lvl="1"/>
            <a:r>
              <a:rPr lang="en-US" sz="2000" dirty="0"/>
              <a:t>Declare the distance sensor at beginning:</a:t>
            </a:r>
          </a:p>
          <a:p>
            <a:pPr lvl="2"/>
            <a:r>
              <a:rPr lang="en-US" sz="1600" dirty="0"/>
              <a:t>ModernRoboticsI2cRangeSensor </a:t>
            </a:r>
            <a:r>
              <a:rPr lang="en-US" sz="1600" dirty="0" err="1"/>
              <a:t>rightDistance</a:t>
            </a:r>
            <a:r>
              <a:rPr lang="en-US" sz="1600" dirty="0"/>
              <a:t>;</a:t>
            </a:r>
          </a:p>
          <a:p>
            <a:pPr lvl="1"/>
            <a:r>
              <a:rPr lang="en-US" sz="2000" dirty="0"/>
              <a:t>Initialize the sensor:</a:t>
            </a:r>
          </a:p>
          <a:p>
            <a:pPr lvl="2"/>
            <a:r>
              <a:rPr lang="en-US" sz="1600" dirty="0" err="1"/>
              <a:t>rightDistance</a:t>
            </a:r>
            <a:r>
              <a:rPr lang="en-US" sz="1600" dirty="0"/>
              <a:t> = </a:t>
            </a:r>
            <a:r>
              <a:rPr lang="en-US" sz="1600" dirty="0" err="1"/>
              <a:t>hardwareMap.get</a:t>
            </a:r>
            <a:r>
              <a:rPr lang="en-US" sz="1600" dirty="0"/>
              <a:t>(ModernRoboticsI2cRangeSensor.class, "</a:t>
            </a:r>
            <a:r>
              <a:rPr lang="en-US" sz="1600" dirty="0" err="1"/>
              <a:t>rightDistance</a:t>
            </a:r>
            <a:r>
              <a:rPr lang="en-US" sz="1600" dirty="0"/>
              <a:t>");</a:t>
            </a:r>
          </a:p>
          <a:p>
            <a:pPr lvl="1"/>
            <a:r>
              <a:rPr lang="en-US" sz="2000" dirty="0"/>
              <a:t>To get distance:</a:t>
            </a:r>
          </a:p>
          <a:p>
            <a:pPr lvl="2"/>
            <a:r>
              <a:rPr lang="en-US" sz="1600" dirty="0" err="1"/>
              <a:t>rightDist</a:t>
            </a:r>
            <a:r>
              <a:rPr lang="en-US" sz="1600" dirty="0"/>
              <a:t> = </a:t>
            </a:r>
            <a:r>
              <a:rPr lang="en-US" sz="1600" dirty="0" err="1"/>
              <a:t>rightDistance.getDistance</a:t>
            </a:r>
            <a:r>
              <a:rPr lang="en-US" sz="1600" dirty="0"/>
              <a:t>(</a:t>
            </a:r>
            <a:r>
              <a:rPr lang="en-US" sz="1600" dirty="0" err="1"/>
              <a:t>DistanceUnit.INCH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pPr lvl="2"/>
            <a:endParaRPr lang="en-US" sz="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sz="2800" dirty="0"/>
              <a:t>Distance Sensors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33119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IRST NEW BRAND">
  <a:themeElements>
    <a:clrScheme name="Custom 3">
      <a:dk1>
        <a:sysClr val="windowText" lastClr="000000"/>
      </a:dk1>
      <a:lt1>
        <a:sysClr val="window" lastClr="FFFFFF"/>
      </a:lt1>
      <a:dk2>
        <a:srgbClr val="2150A3"/>
      </a:dk2>
      <a:lt2>
        <a:srgbClr val="EEECE1"/>
      </a:lt2>
      <a:accent1>
        <a:srgbClr val="2150A3"/>
      </a:accent1>
      <a:accent2>
        <a:srgbClr val="DD031D"/>
      </a:accent2>
      <a:accent3>
        <a:srgbClr val="95989A"/>
      </a:accent3>
      <a:accent4>
        <a:srgbClr val="DEA21B"/>
      </a:accent4>
      <a:accent5>
        <a:srgbClr val="3E8E86"/>
      </a:accent5>
      <a:accent6>
        <a:srgbClr val="B5001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3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14001</TotalTime>
  <Words>442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Times</vt:lpstr>
      <vt:lpstr>FIRST NEW BRAND</vt:lpstr>
      <vt:lpstr>FTC Programming Class</vt:lpstr>
      <vt:lpstr>Topics for today</vt:lpstr>
      <vt:lpstr>Servos</vt:lpstr>
      <vt:lpstr>Typical Servo Applications</vt:lpstr>
      <vt:lpstr>Limitations of servos</vt:lpstr>
      <vt:lpstr>Programming Servos</vt:lpstr>
      <vt:lpstr>Servo tips and tricks</vt:lpstr>
      <vt:lpstr>Distance Sensors</vt:lpstr>
    </vt:vector>
  </TitlesOfParts>
  <Company>MRW Communications,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Kristen Balunas</dc:creator>
  <cp:lastModifiedBy>Jeff Waterstreet</cp:lastModifiedBy>
  <cp:revision>387</cp:revision>
  <cp:lastPrinted>2015-10-15T20:39:44Z</cp:lastPrinted>
  <dcterms:created xsi:type="dcterms:W3CDTF">2013-06-03T14:18:53Z</dcterms:created>
  <dcterms:modified xsi:type="dcterms:W3CDTF">2021-11-03T17:31:34Z</dcterms:modified>
</cp:coreProperties>
</file>