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3.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5" name="Shape 1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1" name="Shape 1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5" name="Shape 1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7" name="Shape 2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4" name="Shape 2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1" name="Shape 2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2" name="Shape 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7" name="Shape 2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6" name="Shape 2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2" name="Shape 2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9" name="Shape 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6" name="Shape 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2" name="Shape 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8" name="Shape 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914400" y="2111123"/>
            <a:ext cx="103632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914400" y="3786737"/>
            <a:ext cx="103632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609600" y="274637"/>
            <a:ext cx="10972799"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609600" y="1600200"/>
            <a:ext cx="10972799"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609600" y="274637"/>
            <a:ext cx="10972799"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609600" y="1600200"/>
            <a:ext cx="53259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6256365" y="1600200"/>
            <a:ext cx="53259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609600" y="274637"/>
            <a:ext cx="10972799"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609600" y="5875078"/>
            <a:ext cx="10972799" cy="69270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700"/>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1" type="body"/>
          </p:nvPr>
        </p:nvSpPr>
        <p:spPr>
          <a:xfrm>
            <a:off x="838200" y="1825625"/>
            <a:ext cx="10515599" cy="43511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2" name="Shape 32"/>
          <p:cNvSpPr txBox="1"/>
          <p:nvPr>
            <p:ph idx="10" type="dt"/>
          </p:nvPr>
        </p:nvSpPr>
        <p:spPr>
          <a:xfrm>
            <a:off x="838200" y="6356350"/>
            <a:ext cx="2743199" cy="36509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4038600" y="6356350"/>
            <a:ext cx="4114800" cy="365099"/>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8610600" y="6356350"/>
            <a:ext cx="2743199" cy="365099"/>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theme" Target="../theme/theme2.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609600" y="274637"/>
            <a:ext cx="10972799" cy="11430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609600" y="1600200"/>
            <a:ext cx="10972799"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11409055" y="6333134"/>
            <a:ext cx="731700"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 Id="rId3" Type="http://schemas.openxmlformats.org/officeDocument/2006/relationships/image" Target="../media/image16.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 Id="rId3" Type="http://schemas.openxmlformats.org/officeDocument/2006/relationships/image" Target="../media/image0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 Id="rId3" Type="http://schemas.openxmlformats.org/officeDocument/2006/relationships/image" Target="../media/image0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 Id="rId3" Type="http://schemas.openxmlformats.org/officeDocument/2006/relationships/image" Target="../media/image07.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 Id="rId3" Type="http://schemas.openxmlformats.org/officeDocument/2006/relationships/image" Target="../media/image0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 Id="rId3" Type="http://schemas.openxmlformats.org/officeDocument/2006/relationships/image" Target="../media/image0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 Id="rId3" Type="http://schemas.openxmlformats.org/officeDocument/2006/relationships/image" Target="../media/image12.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4.jpg"/><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ctrTitle"/>
          </p:nvPr>
        </p:nvSpPr>
        <p:spPr>
          <a:xfrm>
            <a:off x="914400" y="2111123"/>
            <a:ext cx="10363200" cy="1546500"/>
          </a:xfrm>
          <a:prstGeom prst="rect">
            <a:avLst/>
          </a:prstGeom>
        </p:spPr>
        <p:txBody>
          <a:bodyPr anchorCtr="0" anchor="b" bIns="91425" lIns="91425" rIns="91425" tIns="91425">
            <a:noAutofit/>
          </a:bodyPr>
          <a:lstStyle/>
          <a:p>
            <a:pPr>
              <a:spcBef>
                <a:spcPts val="0"/>
              </a:spcBef>
              <a:buNone/>
            </a:pPr>
            <a:r>
              <a:rPr lang="en-US"/>
              <a:t>7347 Season Recap</a:t>
            </a:r>
          </a:p>
        </p:txBody>
      </p:sp>
      <p:sp>
        <p:nvSpPr>
          <p:cNvPr id="37" name="Shape 37"/>
          <p:cNvSpPr txBox="1"/>
          <p:nvPr>
            <p:ph idx="1" type="subTitle"/>
          </p:nvPr>
        </p:nvSpPr>
        <p:spPr>
          <a:xfrm>
            <a:off x="914400" y="3786737"/>
            <a:ext cx="10363200" cy="1046400"/>
          </a:xfrm>
          <a:prstGeom prst="rect">
            <a:avLst/>
          </a:prstGeom>
        </p:spPr>
        <p:txBody>
          <a:bodyPr anchorCtr="0" anchor="t" bIns="91425" lIns="91425" rIns="91425" tIns="91425">
            <a:noAutofit/>
          </a:bodyPr>
          <a:lstStyle/>
          <a:p>
            <a:pPr>
              <a:spcBef>
                <a:spcPts val="0"/>
              </a:spcBef>
              <a:buNone/>
            </a:pPr>
            <a:r>
              <a:rPr b="1" lang="en-US"/>
              <a:t>Alex</a:t>
            </a:r>
            <a:r>
              <a:rPr lang="en-US"/>
              <a:t>, </a:t>
            </a:r>
            <a:r>
              <a:rPr lang="en-US">
                <a:latin typeface="Impact"/>
                <a:ea typeface="Impact"/>
                <a:cs typeface="Impact"/>
                <a:sym typeface="Impact"/>
              </a:rPr>
              <a:t>Matt</a:t>
            </a:r>
            <a:r>
              <a:rPr lang="en-US"/>
              <a:t>, Filip, </a:t>
            </a:r>
            <a:r>
              <a:rPr lang="en-US">
                <a:latin typeface="Electrolize"/>
                <a:ea typeface="Electrolize"/>
                <a:cs typeface="Electrolize"/>
                <a:sym typeface="Electrolize"/>
              </a:rPr>
              <a:t>David</a:t>
            </a:r>
            <a:r>
              <a:rPr lang="en-US"/>
              <a:t>, Ben, and Nick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Cry - F</a:t>
            </a:r>
            <a:r>
              <a:rPr b="0" lang="en-US" sz="4400">
                <a:latin typeface="Calibri"/>
                <a:ea typeface="Calibri"/>
                <a:cs typeface="Calibri"/>
                <a:sym typeface="Calibri"/>
              </a:rPr>
              <a:t>ilip L.</a:t>
            </a:r>
          </a:p>
        </p:txBody>
      </p:sp>
      <p:sp>
        <p:nvSpPr>
          <p:cNvPr id="94" name="Shape 9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marL="0" marR="0" rtl="0" algn="l">
              <a:lnSpc>
                <a:spcPct val="90000"/>
              </a:lnSpc>
              <a:spcBef>
                <a:spcPts val="0"/>
              </a:spcBef>
              <a:buNone/>
            </a:pPr>
            <a:r>
              <a:rPr lang="en-US" sz="2800">
                <a:latin typeface="Calibri"/>
                <a:ea typeface="Calibri"/>
                <a:cs typeface="Calibri"/>
                <a:sym typeface="Calibri"/>
              </a:rPr>
              <a:t>I cried when we lost, qualifying 28th place out of 25 positions to get to Worlds. It felt that all of the effort we put in was pointless not because of our ineptitude (okay, maybe that accounted for some of the reason) but because our wiring spontaneously stopped working for three or so rounds.</a:t>
            </a:r>
          </a:p>
          <a:p>
            <a:pPr indent="0" lvl="0" marL="0" marR="0" rtl="0" algn="l">
              <a:lnSpc>
                <a:spcPct val="90000"/>
              </a:lnSpc>
              <a:spcBef>
                <a:spcPts val="0"/>
              </a:spcBef>
              <a:buNone/>
            </a:pPr>
            <a:r>
              <a:t/>
            </a:r>
            <a:endParaRPr sz="2800">
              <a:latin typeface="Calibri"/>
              <a:ea typeface="Calibri"/>
              <a:cs typeface="Calibri"/>
              <a:sym typeface="Calibri"/>
            </a:endParaRPr>
          </a:p>
        </p:txBody>
      </p:sp>
      <p:pic>
        <p:nvPicPr>
          <p:cNvPr id="95" name="Shape 95"/>
          <p:cNvPicPr preferRelativeResize="0"/>
          <p:nvPr/>
        </p:nvPicPr>
        <p:blipFill>
          <a:blip r:embed="rId3">
            <a:alphaModFix/>
          </a:blip>
          <a:stretch>
            <a:fillRect/>
          </a:stretch>
        </p:blipFill>
        <p:spPr>
          <a:xfrm>
            <a:off x="4499441" y="3785050"/>
            <a:ext cx="3193124" cy="23917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93"/>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9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Moment that Made You Cry</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 Rohrbaugh</a:t>
            </a:r>
          </a:p>
        </p:txBody>
      </p:sp>
      <p:sp>
        <p:nvSpPr>
          <p:cNvPr id="101" name="Shape 101"/>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The worst moment of the season was the end of the last competition just after I knew that our season was over.</a:t>
            </a:r>
          </a:p>
        </p:txBody>
      </p:sp>
      <p:pic>
        <p:nvPicPr>
          <p:cNvPr id="102" name="Shape 102"/>
          <p:cNvPicPr preferRelativeResize="0"/>
          <p:nvPr/>
        </p:nvPicPr>
        <p:blipFill>
          <a:blip r:embed="rId3">
            <a:alphaModFix/>
          </a:blip>
          <a:stretch>
            <a:fillRect/>
          </a:stretch>
        </p:blipFill>
        <p:spPr>
          <a:xfrm>
            <a:off x="5157787" y="3747950"/>
            <a:ext cx="1876425" cy="24288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Cry</a:t>
            </a:r>
            <a:r>
              <a:rPr b="0" lang="en-US" sz="4400">
                <a:latin typeface="Calibri"/>
                <a:ea typeface="Calibri"/>
                <a:cs typeface="Calibri"/>
                <a:sym typeface="Calibri"/>
              </a:rPr>
              <a:t>-Ben</a:t>
            </a:r>
          </a:p>
        </p:txBody>
      </p:sp>
      <p:sp>
        <p:nvSpPr>
          <p:cNvPr id="108" name="Shape 108"/>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When our teammates at our last qualifier pulled a full 90 and drove off the side of the ramp ultimately dooming our team to the infernal pit of shame. </a:t>
            </a:r>
          </a:p>
          <a:p>
            <a:pPr indent="0" marL="0" marR="0" rtl="0" algn="l">
              <a:lnSpc>
                <a:spcPct val="90000"/>
              </a:lnSpc>
              <a:spcBef>
                <a:spcPts val="0"/>
              </a:spcBef>
              <a:buNone/>
            </a:pPr>
            <a:r>
              <a:t/>
            </a:r>
            <a:endParaRPr sz="2800">
              <a:latin typeface="Calibri"/>
              <a:ea typeface="Calibri"/>
              <a:cs typeface="Calibri"/>
              <a:sym typeface="Calibri"/>
            </a:endParaRPr>
          </a:p>
          <a:p>
            <a:pPr indent="0" lvl="0" marL="0" marR="0" rtl="0" algn="l">
              <a:lnSpc>
                <a:spcPct val="90000"/>
              </a:lnSpc>
              <a:spcBef>
                <a:spcPts val="0"/>
              </a:spcBef>
              <a:buNone/>
            </a:pPr>
            <a:r>
              <a:t/>
            </a:r>
            <a:endParaRPr sz="2800">
              <a:latin typeface="Calibri"/>
              <a:ea typeface="Calibri"/>
              <a:cs typeface="Calibri"/>
              <a:sym typeface="Calibri"/>
            </a:endParaRPr>
          </a:p>
        </p:txBody>
      </p:sp>
      <p:pic>
        <p:nvPicPr>
          <p:cNvPr id="109" name="Shape 109"/>
          <p:cNvPicPr preferRelativeResize="0"/>
          <p:nvPr/>
        </p:nvPicPr>
        <p:blipFill>
          <a:blip r:embed="rId3">
            <a:alphaModFix/>
          </a:blip>
          <a:stretch>
            <a:fillRect/>
          </a:stretch>
        </p:blipFill>
        <p:spPr>
          <a:xfrm>
            <a:off x="4020700" y="2968725"/>
            <a:ext cx="5378799" cy="302557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Cry-Nick</a:t>
            </a:r>
          </a:p>
        </p:txBody>
      </p:sp>
      <p:sp>
        <p:nvSpPr>
          <p:cNvPr id="115" name="Shape 115"/>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cried when I had to tighten a screw on a servo with pliers.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I Wish I had Known … About Designing Robots - Alex</a:t>
            </a:r>
          </a:p>
        </p:txBody>
      </p:sp>
      <p:sp>
        <p:nvSpPr>
          <p:cNvPr id="121" name="Shape 121"/>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I know everything about designing robots.</a:t>
            </a:r>
          </a:p>
        </p:txBody>
      </p:sp>
      <p:pic>
        <p:nvPicPr>
          <p:cNvPr id="122" name="Shape 122"/>
          <p:cNvPicPr preferRelativeResize="0"/>
          <p:nvPr/>
        </p:nvPicPr>
        <p:blipFill>
          <a:blip r:embed="rId3">
            <a:alphaModFix/>
          </a:blip>
          <a:stretch>
            <a:fillRect/>
          </a:stretch>
        </p:blipFill>
        <p:spPr>
          <a:xfrm>
            <a:off x="3666648" y="2737500"/>
            <a:ext cx="4858725" cy="34393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I wish I had known…about designing robots - Matt I</a:t>
            </a:r>
            <a:r>
              <a:rPr b="0" lang="en-US" sz="4400">
                <a:latin typeface="Impact"/>
                <a:ea typeface="Impact"/>
                <a:cs typeface="Impact"/>
                <a:sym typeface="Impact"/>
              </a:rPr>
              <a:t>verson</a:t>
            </a:r>
          </a:p>
        </p:txBody>
      </p:sp>
      <p:sp>
        <p:nvSpPr>
          <p:cNvPr id="128" name="Shape 128"/>
          <p:cNvSpPr txBox="1"/>
          <p:nvPr>
            <p:ph idx="1" type="body"/>
          </p:nvPr>
        </p:nvSpPr>
        <p:spPr>
          <a:xfrm>
            <a:off x="838200" y="1978025"/>
            <a:ext cx="10515599" cy="4351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rPr lang="en-US" sz="2800">
                <a:latin typeface="Impact"/>
                <a:ea typeface="Impact"/>
                <a:cs typeface="Impact"/>
                <a:sym typeface="Impact"/>
              </a:rPr>
              <a:t>I wish I had known how easily the parts that seem strong in the shop will break during actual competition. During the first tournament, we broke at least one part of the robot every round.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designing robots</a:t>
            </a:r>
          </a:p>
          <a:p>
            <a:pPr indent="0" lvl="0" marL="0" marR="0" rtl="0" algn="l">
              <a:lnSpc>
                <a:spcPct val="90000"/>
              </a:lnSpc>
              <a:spcBef>
                <a:spcPts val="0"/>
              </a:spcBef>
              <a:buClr>
                <a:schemeClr val="dk1"/>
              </a:buClr>
              <a:buSzPct val="25000"/>
              <a:buFont typeface="Calibri"/>
              <a:buNone/>
            </a:pPr>
            <a:r>
              <a:rPr b="0" lang="en-US" sz="4400">
                <a:latin typeface="Calibri"/>
                <a:ea typeface="Calibri"/>
                <a:cs typeface="Calibri"/>
                <a:sym typeface="Calibri"/>
              </a:rPr>
              <a:t>Filip L.</a:t>
            </a:r>
          </a:p>
        </p:txBody>
      </p:sp>
      <p:sp>
        <p:nvSpPr>
          <p:cNvPr id="134" name="Shape 13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rPr lang="en-US" sz="2800">
                <a:latin typeface="Calibri"/>
                <a:ea typeface="Calibri"/>
                <a:cs typeface="Calibri"/>
                <a:sym typeface="Calibri"/>
              </a:rPr>
              <a:t>Umm, programming in RobotC, prioritizing, wireless networking, circuitry, FTC regulations, CAD and designing in teams, communicating concepts to my teammates, calculus-based PID, scheduling, planning, manufacturing polycarbonate, cutting wood, gluing it, physics, brainstorming, scheduling, soldering, and making robots in general.</a:t>
            </a:r>
          </a:p>
        </p:txBody>
      </p:sp>
      <p:pic>
        <p:nvPicPr>
          <p:cNvPr id="135" name="Shape 135"/>
          <p:cNvPicPr preferRelativeResize="0"/>
          <p:nvPr/>
        </p:nvPicPr>
        <p:blipFill>
          <a:blip r:embed="rId3">
            <a:alphaModFix/>
          </a:blip>
          <a:stretch>
            <a:fillRect/>
          </a:stretch>
        </p:blipFill>
        <p:spPr>
          <a:xfrm>
            <a:off x="4027725" y="4154725"/>
            <a:ext cx="3265699" cy="24492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1000"/>
                                        <p:tgtEl>
                                          <p:spTgt spid="133"/>
                                        </p:tgtEl>
                                        <p:attrNameLst>
                                          <p:attrName>ppt_w</p:attrName>
                                        </p:attrNameLst>
                                      </p:cBhvr>
                                      <p:tavLst>
                                        <p:tav fmla="" tm="0">
                                          <p:val>
                                            <p:strVal val="0"/>
                                          </p:val>
                                        </p:tav>
                                        <p:tav fmla="" tm="100000">
                                          <p:val>
                                            <p:strVal val="#ppt_w"/>
                                          </p:val>
                                        </p:tav>
                                      </p:tavLst>
                                    </p:anim>
                                    <p:anim calcmode="lin" valueType="num">
                                      <p:cBhvr additive="base">
                                        <p:cTn dur="1000"/>
                                        <p:tgtEl>
                                          <p:spTgt spid="13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ppt_w</p:attrName>
                                        </p:attrNameLst>
                                      </p:cBhvr>
                                      <p:tavLst>
                                        <p:tav fmla="" tm="0">
                                          <p:val>
                                            <p:strVal val="0"/>
                                          </p:val>
                                        </p:tav>
                                        <p:tav fmla="" tm="100000">
                                          <p:val>
                                            <p:strVal val="#ppt_w"/>
                                          </p:val>
                                        </p:tav>
                                      </p:tavLst>
                                    </p:anim>
                                    <p:anim calcmode="lin" valueType="num">
                                      <p:cBhvr additive="base">
                                        <p:cTn dur="1000"/>
                                        <p:tgtEl>
                                          <p:spTgt spid="13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I wish I had known…about designing robots</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 Rohrbaugh</a:t>
            </a:r>
          </a:p>
        </p:txBody>
      </p:sp>
      <p:sp>
        <p:nvSpPr>
          <p:cNvPr id="141" name="Shape 141"/>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I wish I had known more about the materials we were allowed to use. I thought that we were only allowed to use the TETRIX parts and a few other raw materials.</a:t>
            </a:r>
          </a:p>
          <a:p>
            <a:pPr indent="0" lvl="0" marL="0" marR="0" rtl="0" algn="l">
              <a:lnSpc>
                <a:spcPct val="90000"/>
              </a:lnSpc>
              <a:spcBef>
                <a:spcPts val="0"/>
              </a:spcBef>
              <a:buNone/>
            </a:pPr>
            <a:r>
              <a:t/>
            </a:r>
            <a:endParaRPr sz="2800">
              <a:solidFill>
                <a:schemeClr val="dk1"/>
              </a:solidFill>
              <a:latin typeface="Calibri"/>
              <a:ea typeface="Calibri"/>
              <a:cs typeface="Calibri"/>
              <a:sym typeface="Calibri"/>
            </a:endParaRPr>
          </a:p>
        </p:txBody>
      </p:sp>
      <p:pic>
        <p:nvPicPr>
          <p:cNvPr id="142" name="Shape 142"/>
          <p:cNvPicPr preferRelativeResize="0"/>
          <p:nvPr/>
        </p:nvPicPr>
        <p:blipFill>
          <a:blip r:embed="rId3">
            <a:alphaModFix/>
          </a:blip>
          <a:stretch>
            <a:fillRect/>
          </a:stretch>
        </p:blipFill>
        <p:spPr>
          <a:xfrm>
            <a:off x="5052217" y="3251050"/>
            <a:ext cx="2925775" cy="29257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designing robots-Ben</a:t>
            </a:r>
          </a:p>
        </p:txBody>
      </p:sp>
      <p:sp>
        <p:nvSpPr>
          <p:cNvPr id="148" name="Shape 148"/>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more about quick and easy  prototyping that would make our team more efficient at the beginning of the year.</a:t>
            </a:r>
          </a:p>
          <a:p>
            <a:pPr indent="0" lvl="0" marL="0" marR="0" rtl="0" algn="l">
              <a:lnSpc>
                <a:spcPct val="90000"/>
              </a:lnSpc>
              <a:spcBef>
                <a:spcPts val="0"/>
              </a:spcBef>
              <a:buNone/>
            </a:pPr>
            <a:r>
              <a:t/>
            </a:r>
            <a:endParaRPr sz="2800">
              <a:solidFill>
                <a:schemeClr val="dk1"/>
              </a:solidFill>
              <a:latin typeface="Calibri"/>
              <a:ea typeface="Calibri"/>
              <a:cs typeface="Calibri"/>
              <a:sym typeface="Calibri"/>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designing robots-Nick</a:t>
            </a:r>
          </a:p>
        </p:txBody>
      </p:sp>
      <p:sp>
        <p:nvSpPr>
          <p:cNvPr id="154" name="Shape 15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more about building things with the 3d printers and with plastic.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838200" y="365125"/>
            <a:ext cx="10515599" cy="1325700"/>
          </a:xfrm>
          <a:prstGeom prst="rect">
            <a:avLst/>
          </a:prstGeom>
        </p:spPr>
        <p:txBody>
          <a:bodyPr anchorCtr="0" anchor="ctr" bIns="91425" lIns="91425" rIns="91425" tIns="91425">
            <a:noAutofit/>
          </a:bodyPr>
          <a:lstStyle/>
          <a:p>
            <a:pPr lvl="0" rtl="0">
              <a:spcBef>
                <a:spcPts val="0"/>
              </a:spcBef>
              <a:buNone/>
            </a:pPr>
            <a:r>
              <a:rPr lang="en-US"/>
              <a:t>Moment That Made You Laugh - Alex</a:t>
            </a:r>
          </a:p>
        </p:txBody>
      </p:sp>
      <p:sp>
        <p:nvSpPr>
          <p:cNvPr id="43" name="Shape 43"/>
          <p:cNvSpPr txBox="1"/>
          <p:nvPr/>
        </p:nvSpPr>
        <p:spPr>
          <a:xfrm>
            <a:off x="838200" y="1316200"/>
            <a:ext cx="5703899" cy="595500"/>
          </a:xfrm>
          <a:prstGeom prst="rect">
            <a:avLst/>
          </a:prstGeom>
          <a:noFill/>
          <a:ln>
            <a:noFill/>
          </a:ln>
        </p:spPr>
        <p:txBody>
          <a:bodyPr anchorCtr="0" anchor="t" bIns="91425" lIns="91425" rIns="91425" tIns="91425">
            <a:noAutofit/>
          </a:bodyPr>
          <a:lstStyle/>
          <a:p>
            <a:pPr lvl="0" rtl="0">
              <a:spcBef>
                <a:spcPts val="0"/>
              </a:spcBef>
              <a:buNone/>
            </a:pPr>
            <a:r>
              <a:rPr b="1" lang="en-US" sz="2400">
                <a:solidFill>
                  <a:srgbClr val="FF0000"/>
                </a:solidFill>
                <a:latin typeface="Courier New"/>
                <a:ea typeface="Courier New"/>
                <a:cs typeface="Courier New"/>
                <a:sym typeface="Courier New"/>
              </a:rPr>
              <a:t>java.lang.NullPointerException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1000"/>
                                        <p:tgtEl>
                                          <p:spTgt spid="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I Wish I had Known … About the Tournament - Alex</a:t>
            </a:r>
          </a:p>
        </p:txBody>
      </p:sp>
      <p:sp>
        <p:nvSpPr>
          <p:cNvPr id="160" name="Shape 160"/>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Click too add text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I wish I had known…about the tournament - Matt Iverson</a:t>
            </a:r>
          </a:p>
        </p:txBody>
      </p:sp>
      <p:sp>
        <p:nvSpPr>
          <p:cNvPr id="166" name="Shape 166"/>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latin typeface="Impact"/>
                <a:ea typeface="Impact"/>
                <a:cs typeface="Impact"/>
                <a:sym typeface="Impact"/>
              </a:rPr>
              <a:t>I wish I had known how much of a problem the rod that holds up the center structure would be, since there were about 3 rounds that we got stuck on it and couldn’t score any points.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838200" y="365125"/>
            <a:ext cx="10515599" cy="237569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t>
            </a:r>
            <a:r>
              <a:rPr b="0" lang="en-US" sz="4400">
                <a:latin typeface="Calibri"/>
                <a:ea typeface="Calibri"/>
                <a:cs typeface="Calibri"/>
                <a:sym typeface="Calibri"/>
              </a:rPr>
              <a:t> the importance of out-of-class volunteering and sponsorship </a:t>
            </a:r>
            <a:r>
              <a:rPr b="0" baseline="0" i="0" lang="en-US" sz="4400" u="none" cap="none" strike="noStrike">
                <a:solidFill>
                  <a:schemeClr val="dk1"/>
                </a:solidFill>
                <a:latin typeface="Calibri"/>
                <a:ea typeface="Calibri"/>
                <a:cs typeface="Calibri"/>
                <a:sym typeface="Calibri"/>
              </a:rPr>
              <a:t>about the tournament</a:t>
            </a:r>
            <a:r>
              <a:rPr b="0" lang="en-US" sz="4400">
                <a:latin typeface="Calibri"/>
                <a:ea typeface="Calibri"/>
                <a:cs typeface="Calibri"/>
                <a:sym typeface="Calibri"/>
              </a:rPr>
              <a:t>.</a:t>
            </a:r>
          </a:p>
          <a:p>
            <a:pPr indent="0" lvl="0" marL="0" marR="0" rtl="0" algn="l">
              <a:lnSpc>
                <a:spcPct val="90000"/>
              </a:lnSpc>
              <a:spcBef>
                <a:spcPts val="0"/>
              </a:spcBef>
              <a:buClr>
                <a:schemeClr val="dk1"/>
              </a:buClr>
              <a:buSzPct val="25000"/>
              <a:buFont typeface="Calibri"/>
              <a:buNone/>
            </a:pPr>
            <a:r>
              <a:rPr b="0" lang="en-US" sz="4400">
                <a:latin typeface="Calibri"/>
                <a:ea typeface="Calibri"/>
                <a:cs typeface="Calibri"/>
                <a:sym typeface="Calibri"/>
              </a:rPr>
              <a:t>Filip L.</a:t>
            </a:r>
          </a:p>
        </p:txBody>
      </p:sp>
      <p:sp>
        <p:nvSpPr>
          <p:cNvPr id="172" name="Shape 172"/>
          <p:cNvSpPr txBox="1"/>
          <p:nvPr>
            <p:ph idx="1" type="body"/>
          </p:nvPr>
        </p:nvSpPr>
        <p:spPr>
          <a:xfrm>
            <a:off x="838200" y="3118875"/>
            <a:ext cx="10515599" cy="30575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Wait, I was being judged to spend time outside of school to promote our team and FIRST robotics in general? I wish somebody had mentioned that at least for me to consider. </a:t>
            </a:r>
          </a:p>
        </p:txBody>
      </p:sp>
      <p:pic>
        <p:nvPicPr>
          <p:cNvPr id="173" name="Shape 173"/>
          <p:cNvPicPr preferRelativeResize="0"/>
          <p:nvPr/>
        </p:nvPicPr>
        <p:blipFill>
          <a:blip r:embed="rId3">
            <a:alphaModFix/>
          </a:blip>
          <a:stretch>
            <a:fillRect/>
          </a:stretch>
        </p:blipFill>
        <p:spPr>
          <a:xfrm>
            <a:off x="7632400" y="4061350"/>
            <a:ext cx="3596700" cy="26975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par>
                          <p:cTn fill="hold">
                            <p:stCondLst>
                              <p:cond delay="5000"/>
                            </p:stCondLst>
                            <p:childTnLst>
                              <p:par>
                                <p:cTn fill="hold" nodeType="afterEffect" presetClass="exit" presetID="10" presetSubtype="0">
                                  <p:stCondLst>
                                    <p:cond delay="0"/>
                                  </p:stCondLst>
                                  <p:childTnLst>
                                    <p:animEffect filter="fade" transition="out">
                                      <p:cBhvr>
                                        <p:cTn dur="1000"/>
                                        <p:tgtEl>
                                          <p:spTgt spid="172"/>
                                        </p:tgtEl>
                                      </p:cBhvr>
                                    </p:animEffect>
                                    <p:set>
                                      <p:cBhvr>
                                        <p:cTn dur="1" fill="hold">
                                          <p:stCondLst>
                                            <p:cond delay="1000"/>
                                          </p:stCondLst>
                                        </p:cTn>
                                        <p:tgtEl>
                                          <p:spTgt spid="172"/>
                                        </p:tgtEl>
                                        <p:attrNameLst>
                                          <p:attrName>style.visibility</p:attrName>
                                        </p:attrNameLst>
                                      </p:cBhvr>
                                      <p:to>
                                        <p:strVal val="hidden"/>
                                      </p:to>
                                    </p:se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I wish I had known…about the tournament</a:t>
            </a:r>
          </a:p>
          <a:p>
            <a:pPr indent="0" lvl="0" marL="0" marR="0" rtl="0" algn="l">
              <a:lnSpc>
                <a:spcPct val="90000"/>
              </a:lnSpc>
              <a:spcBef>
                <a:spcPts val="0"/>
              </a:spcBef>
              <a:buClr>
                <a:schemeClr val="dk1"/>
              </a:buClr>
              <a:buSzPct val="25000"/>
              <a:buFont typeface="Calibri"/>
              <a:buNone/>
            </a:pPr>
            <a:r>
              <a:rPr b="0" lang="en-US" sz="4400">
                <a:latin typeface="Electrolize"/>
                <a:ea typeface="Electrolize"/>
                <a:cs typeface="Electrolize"/>
                <a:sym typeface="Electrolize"/>
              </a:rPr>
              <a:t>- Rohrbaugh</a:t>
            </a:r>
          </a:p>
        </p:txBody>
      </p:sp>
      <p:sp>
        <p:nvSpPr>
          <p:cNvPr id="179" name="Shape 17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I wish I had known what little time we would have between each match.</a:t>
            </a:r>
          </a:p>
        </p:txBody>
      </p:sp>
      <p:pic>
        <p:nvPicPr>
          <p:cNvPr id="180" name="Shape 180"/>
          <p:cNvPicPr preferRelativeResize="0"/>
          <p:nvPr/>
        </p:nvPicPr>
        <p:blipFill>
          <a:blip r:embed="rId3">
            <a:alphaModFix/>
          </a:blip>
          <a:stretch>
            <a:fillRect/>
          </a:stretch>
        </p:blipFill>
        <p:spPr>
          <a:xfrm>
            <a:off x="3814437" y="3621475"/>
            <a:ext cx="4563125" cy="255535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the tournament</a:t>
            </a:r>
            <a:r>
              <a:rPr b="0" lang="en-US" sz="4400">
                <a:latin typeface="Calibri"/>
                <a:ea typeface="Calibri"/>
                <a:cs typeface="Calibri"/>
                <a:sym typeface="Calibri"/>
              </a:rPr>
              <a:t>-Ben</a:t>
            </a:r>
          </a:p>
        </p:txBody>
      </p:sp>
      <p:sp>
        <p:nvSpPr>
          <p:cNvPr id="186" name="Shape 186"/>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more about Super-Regionals and how many teams would be there. I would have looked at more robots and taken more pictures if I had more time.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the tournament-Nick</a:t>
            </a:r>
          </a:p>
        </p:txBody>
      </p:sp>
      <p:sp>
        <p:nvSpPr>
          <p:cNvPr id="192" name="Shape 19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that the driver’s meeting was going to take 2 hours so I could have made Ben go to it instead.</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It’s All About Math and Science - Alex</a:t>
            </a:r>
          </a:p>
        </p:txBody>
      </p:sp>
      <p:sp>
        <p:nvSpPr>
          <p:cNvPr id="198" name="Shape 198"/>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Click to add text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It’s All About Math and Science-M</a:t>
            </a:r>
            <a:r>
              <a:rPr b="0" lang="en-US" sz="4400">
                <a:latin typeface="Impact"/>
                <a:ea typeface="Impact"/>
                <a:cs typeface="Impact"/>
                <a:sym typeface="Impact"/>
              </a:rPr>
              <a:t>att</a:t>
            </a:r>
          </a:p>
        </p:txBody>
      </p:sp>
      <p:sp>
        <p:nvSpPr>
          <p:cNvPr id="204" name="Shape 20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latin typeface="Impact"/>
                <a:ea typeface="Impact"/>
                <a:cs typeface="Impact"/>
                <a:sym typeface="Impact"/>
              </a:rPr>
              <a:t>We used geometry to calculate how quickly the outside edge of our launcher was moving.</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It’s All About Math and Science</a:t>
            </a:r>
            <a:r>
              <a:rPr b="0" lang="en-US" sz="4400">
                <a:latin typeface="Calibri"/>
                <a:ea typeface="Calibri"/>
                <a:cs typeface="Calibri"/>
                <a:sym typeface="Calibri"/>
              </a:rPr>
              <a:t>-Filip L.</a:t>
            </a:r>
          </a:p>
        </p:txBody>
      </p:sp>
      <p:sp>
        <p:nvSpPr>
          <p:cNvPr id="210" name="Shape 210"/>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CAD designs sorta like Sketchup help with planning the details of a mechanism’s work, position, and plausibility under the mathematical constraints. </a:t>
            </a:r>
          </a:p>
          <a:p>
            <a:pPr indent="0" lvl="0" marL="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pic>
        <p:nvPicPr>
          <p:cNvPr id="211" name="Shape 211"/>
          <p:cNvPicPr preferRelativeResize="0"/>
          <p:nvPr/>
        </p:nvPicPr>
        <p:blipFill>
          <a:blip r:embed="rId3">
            <a:alphaModFix/>
          </a:blip>
          <a:stretch>
            <a:fillRect/>
          </a:stretch>
        </p:blipFill>
        <p:spPr>
          <a:xfrm>
            <a:off x="3877708" y="3357900"/>
            <a:ext cx="4809583" cy="27023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pic>
        <p:nvPicPr>
          <p:cNvPr id="216" name="Shape 216"/>
          <p:cNvPicPr preferRelativeResize="0"/>
          <p:nvPr/>
        </p:nvPicPr>
        <p:blipFill>
          <a:blip r:embed="rId3">
            <a:alphaModFix/>
          </a:blip>
          <a:stretch>
            <a:fillRect/>
          </a:stretch>
        </p:blipFill>
        <p:spPr>
          <a:xfrm>
            <a:off x="4644562" y="3955125"/>
            <a:ext cx="2902875" cy="2902875"/>
          </a:xfrm>
          <a:prstGeom prst="rect">
            <a:avLst/>
          </a:prstGeom>
          <a:noFill/>
          <a:ln>
            <a:noFill/>
          </a:ln>
        </p:spPr>
      </p:pic>
      <p:sp>
        <p:nvSpPr>
          <p:cNvPr id="217" name="Shape 21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It’s All About Math and Science</a:t>
            </a:r>
          </a:p>
          <a:p>
            <a:pPr indent="0" lvl="0" marL="0" marR="0" rtl="0" algn="l">
              <a:lnSpc>
                <a:spcPct val="90000"/>
              </a:lnSpc>
              <a:spcBef>
                <a:spcPts val="0"/>
              </a:spcBef>
              <a:buClr>
                <a:schemeClr val="dk1"/>
              </a:buClr>
              <a:buSzPct val="25000"/>
              <a:buFont typeface="Calibri"/>
              <a:buNone/>
            </a:pPr>
            <a:r>
              <a:rPr b="0" lang="en-US" sz="4400">
                <a:latin typeface="Electrolize"/>
                <a:ea typeface="Electrolize"/>
                <a:cs typeface="Electrolize"/>
                <a:sym typeface="Electrolize"/>
              </a:rPr>
              <a:t>- Rohrbaugh</a:t>
            </a:r>
          </a:p>
        </p:txBody>
      </p:sp>
      <p:sp>
        <p:nvSpPr>
          <p:cNvPr id="218" name="Shape 218"/>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At the beginning of the season we calculated the amount of balls our robot would have to process each second by using the speed of the robot, the dimensions of the field, and the number of balls distributed on the field. The end result was that our mechanism would have to handle 4 balls/second with the robot driving at full speed.</a:t>
            </a:r>
          </a:p>
          <a:p>
            <a:pPr indent="0" lvl="0" marL="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Moment that Made You Laugh -</a:t>
            </a:r>
            <a:r>
              <a:rPr lang="en-US" sz="4400">
                <a:solidFill>
                  <a:schemeClr val="dk1"/>
                </a:solidFill>
                <a:latin typeface="Impact"/>
                <a:ea typeface="Impact"/>
                <a:cs typeface="Impact"/>
                <a:sym typeface="Impact"/>
              </a:rPr>
              <a:t> </a:t>
            </a:r>
            <a:r>
              <a:rPr b="0" lang="en-US" sz="4400">
                <a:solidFill>
                  <a:schemeClr val="dk1"/>
                </a:solidFill>
                <a:latin typeface="Impact"/>
                <a:ea typeface="Impact"/>
                <a:cs typeface="Impact"/>
                <a:sym typeface="Impact"/>
              </a:rPr>
              <a:t>Matt Iverson</a:t>
            </a:r>
          </a:p>
        </p:txBody>
      </p:sp>
      <p:sp>
        <p:nvSpPr>
          <p:cNvPr id="49" name="Shape 4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solidFill>
                  <a:schemeClr val="dk1"/>
                </a:solidFill>
                <a:latin typeface="Impact"/>
                <a:ea typeface="Impact"/>
                <a:cs typeface="Impact"/>
                <a:sym typeface="Impact"/>
              </a:rPr>
              <a:t>The funniest memory of the robotics season for me was when we dumped all </a:t>
            </a:r>
            <a:r>
              <a:rPr lang="en-US" sz="2800">
                <a:latin typeface="Impact"/>
                <a:ea typeface="Impact"/>
                <a:cs typeface="Impact"/>
                <a:sym typeface="Impact"/>
              </a:rPr>
              <a:t>the </a:t>
            </a:r>
            <a:r>
              <a:rPr lang="en-US" sz="2800">
                <a:solidFill>
                  <a:schemeClr val="dk1"/>
                </a:solidFill>
                <a:latin typeface="Impact"/>
                <a:ea typeface="Impact"/>
                <a:cs typeface="Impact"/>
                <a:sym typeface="Impact"/>
              </a:rPr>
              <a:t>small balls we ha</a:t>
            </a:r>
            <a:r>
              <a:rPr lang="en-US" sz="2800">
                <a:latin typeface="Impact"/>
                <a:ea typeface="Impact"/>
                <a:cs typeface="Impact"/>
                <a:sym typeface="Impact"/>
              </a:rPr>
              <a:t>d</a:t>
            </a:r>
            <a:r>
              <a:rPr lang="en-US" sz="2800">
                <a:solidFill>
                  <a:schemeClr val="dk1"/>
                </a:solidFill>
                <a:latin typeface="Impact"/>
                <a:ea typeface="Impact"/>
                <a:cs typeface="Impact"/>
                <a:sym typeface="Impact"/>
              </a:rPr>
              <a:t> into our launcher without anything to catch them. The cleanup took a long time, but it was worth it.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It’s All About Math and Science-Ben</a:t>
            </a:r>
          </a:p>
        </p:txBody>
      </p:sp>
      <p:sp>
        <p:nvSpPr>
          <p:cNvPr id="224" name="Shape 22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We had to use many principles of physics to determine the effectiveness of our prototypes. The more rigid a surface the more energy it transferred to the ball. </a:t>
            </a:r>
          </a:p>
          <a:p>
            <a:pPr indent="0" lvl="0" marL="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It’s All About Math and Science-Nick</a:t>
            </a:r>
          </a:p>
        </p:txBody>
      </p:sp>
      <p:sp>
        <p:nvSpPr>
          <p:cNvPr id="230" name="Shape 230"/>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rPr lang="en-US" sz="2800">
                <a:solidFill>
                  <a:srgbClr val="000000"/>
                </a:solidFill>
                <a:latin typeface="Calibri"/>
                <a:ea typeface="Calibri"/>
                <a:cs typeface="Calibri"/>
                <a:sym typeface="Calibri"/>
              </a:rPr>
              <a:t>We tested where it was best for the launcher to hit the ball to find the most consistent way to score with our launching system.</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Gracious Professionalism in Action - Alex</a:t>
            </a:r>
          </a:p>
        </p:txBody>
      </p:sp>
      <p:sp>
        <p:nvSpPr>
          <p:cNvPr id="236" name="Shape 236"/>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0" marL="0">
              <a:spcBef>
                <a:spcPts val="0"/>
              </a:spcBef>
              <a:buNone/>
            </a:pPr>
            <a:r>
              <a:rPr lang="en-US"/>
              <a:t>Click to add text</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Gracious Professionalism in Action-</a:t>
            </a:r>
            <a:r>
              <a:rPr b="0" lang="en-US" sz="4400">
                <a:latin typeface="Impact"/>
                <a:ea typeface="Impact"/>
                <a:cs typeface="Impact"/>
                <a:sym typeface="Impact"/>
              </a:rPr>
              <a:t>Matt</a:t>
            </a:r>
          </a:p>
        </p:txBody>
      </p:sp>
      <p:sp>
        <p:nvSpPr>
          <p:cNvPr id="242" name="Shape 24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50800" lvl="0" marL="228600" marR="0" rtl="0" algn="l">
              <a:lnSpc>
                <a:spcPct val="90000"/>
              </a:lnSpc>
              <a:spcBef>
                <a:spcPts val="1000"/>
              </a:spcBef>
              <a:buClr>
                <a:schemeClr val="dk1"/>
              </a:buClr>
              <a:buSzPct val="100000"/>
              <a:buFont typeface="Arial"/>
              <a:buNone/>
            </a:pPr>
            <a:r>
              <a:rPr lang="en-US" sz="2800">
                <a:latin typeface="Impact"/>
                <a:ea typeface="Impact"/>
                <a:cs typeface="Impact"/>
                <a:sym typeface="Impact"/>
              </a:rPr>
              <a:t>At the FTC West tournament, we needed a specific wire we didn’t have for repairs. One team came over to our pit 3 times to try to help us.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Gracious Professionalism in Action</a:t>
            </a:r>
            <a:r>
              <a:rPr b="0" lang="en-US" sz="4400">
                <a:latin typeface="Calibri"/>
                <a:ea typeface="Calibri"/>
                <a:cs typeface="Calibri"/>
                <a:sym typeface="Calibri"/>
              </a:rPr>
              <a:t>-Filip L.</a:t>
            </a:r>
          </a:p>
        </p:txBody>
      </p:sp>
      <p:sp>
        <p:nvSpPr>
          <p:cNvPr id="248" name="Shape 248"/>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A lot of teams (like ours) don’t consider bringing spare equipment for the robot in case a wire stops working or something of the likes. We lent our soldering equipment at the state tournament, and borrowed an NXT wire at super-regionals. That’s somewhat fair, IMHO.</a:t>
            </a:r>
          </a:p>
          <a:p>
            <a:pPr indent="-50800" lvl="0" marL="22860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pic>
        <p:nvPicPr>
          <p:cNvPr id="249" name="Shape 249"/>
          <p:cNvPicPr preferRelativeResize="0"/>
          <p:nvPr/>
        </p:nvPicPr>
        <p:blipFill>
          <a:blip r:embed="rId3">
            <a:alphaModFix/>
          </a:blip>
          <a:stretch>
            <a:fillRect/>
          </a:stretch>
        </p:blipFill>
        <p:spPr>
          <a:xfrm>
            <a:off x="4252325" y="3681675"/>
            <a:ext cx="3229750" cy="24951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1000"/>
                                        <p:tgtEl>
                                          <p:spTgt spid="2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1000"/>
                                        <p:tgtEl>
                                          <p:spTgt spid="24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1000"/>
                                        <p:tgtEl>
                                          <p:spTgt spid="2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pic>
        <p:nvPicPr>
          <p:cNvPr id="254" name="Shape 254"/>
          <p:cNvPicPr preferRelativeResize="0"/>
          <p:nvPr/>
        </p:nvPicPr>
        <p:blipFill>
          <a:blip r:embed="rId3">
            <a:alphaModFix/>
          </a:blip>
          <a:stretch>
            <a:fillRect/>
          </a:stretch>
        </p:blipFill>
        <p:spPr>
          <a:xfrm>
            <a:off x="4580463" y="3381450"/>
            <a:ext cx="3031075" cy="3031075"/>
          </a:xfrm>
          <a:prstGeom prst="rect">
            <a:avLst/>
          </a:prstGeom>
          <a:noFill/>
          <a:ln>
            <a:noFill/>
          </a:ln>
        </p:spPr>
      </p:pic>
      <p:sp>
        <p:nvSpPr>
          <p:cNvPr id="255" name="Shape 255"/>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Gracious Professionalism in Action</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 Rohrbaugh</a:t>
            </a:r>
          </a:p>
        </p:txBody>
      </p:sp>
      <p:sp>
        <p:nvSpPr>
          <p:cNvPr id="256" name="Shape 256"/>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I thought it was pretty cool that we gave two wheels to another team because they didn’t have any back at their shop and they were advancing to State.</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Gracious Professionalism in Action-Ben</a:t>
            </a:r>
          </a:p>
        </p:txBody>
      </p:sp>
      <p:sp>
        <p:nvSpPr>
          <p:cNvPr id="262" name="Shape 26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At Super Regionals many teams willingly came to give us spare parts we needed. </a:t>
            </a:r>
          </a:p>
          <a:p>
            <a:pPr indent="-50800" lvl="0" marL="22860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pic>
        <p:nvPicPr>
          <p:cNvPr id="263" name="Shape 263"/>
          <p:cNvPicPr preferRelativeResize="0"/>
          <p:nvPr/>
        </p:nvPicPr>
        <p:blipFill>
          <a:blip r:embed="rId3">
            <a:alphaModFix/>
          </a:blip>
          <a:stretch>
            <a:fillRect/>
          </a:stretch>
        </p:blipFill>
        <p:spPr>
          <a:xfrm>
            <a:off x="4542900" y="3593025"/>
            <a:ext cx="3106200" cy="2583799"/>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Gracious Professionalism in Action-Nick</a:t>
            </a:r>
          </a:p>
        </p:txBody>
      </p:sp>
      <p:sp>
        <p:nvSpPr>
          <p:cNvPr id="269" name="Shape 269"/>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noticed gracious professionalism when we helped a team at qualifiers solder a wire together so that it would reach. </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pic>
        <p:nvPicPr>
          <p:cNvPr id="274" name="Shape 274"/>
          <p:cNvPicPr preferRelativeResize="0"/>
          <p:nvPr/>
        </p:nvPicPr>
        <p:blipFill>
          <a:blip r:embed="rId3">
            <a:alphaModFix/>
          </a:blip>
          <a:stretch>
            <a:fillRect/>
          </a:stretch>
        </p:blipFill>
        <p:spPr>
          <a:xfrm rot="-542741">
            <a:off x="120999" y="5103600"/>
            <a:ext cx="2095500" cy="1704975"/>
          </a:xfrm>
          <a:prstGeom prst="rect">
            <a:avLst/>
          </a:prstGeom>
          <a:noFill/>
          <a:ln>
            <a:noFill/>
          </a:ln>
        </p:spPr>
      </p:pic>
      <p:sp>
        <p:nvSpPr>
          <p:cNvPr id="275" name="Shape 275"/>
          <p:cNvSpPr txBox="1"/>
          <p:nvPr/>
        </p:nvSpPr>
        <p:spPr>
          <a:xfrm>
            <a:off x="986675" y="1187125"/>
            <a:ext cx="1654500" cy="1736699"/>
          </a:xfrm>
          <a:prstGeom prst="rect">
            <a:avLst/>
          </a:prstGeom>
          <a:noFill/>
          <a:ln>
            <a:noFill/>
          </a:ln>
        </p:spPr>
        <p:txBody>
          <a:bodyPr anchorCtr="0" anchor="t" bIns="91425" lIns="91425" rIns="91425" tIns="91425">
            <a:noAutofit/>
          </a:bodyPr>
          <a:lstStyle/>
          <a:p>
            <a:pPr lvl="0" rtl="0">
              <a:spcBef>
                <a:spcPts val="0"/>
              </a:spcBef>
              <a:buNone/>
            </a:pPr>
            <a:r>
              <a:rPr lang="en-US">
                <a:solidFill>
                  <a:srgbClr val="FFFFFF"/>
                </a:solidFill>
              </a:rPr>
              <a:t>This text box allows Google Slides to wait for 2 seconds before starting to fade in the picture.</a:t>
            </a:r>
          </a:p>
        </p:txBody>
      </p:sp>
      <p:sp>
        <p:nvSpPr>
          <p:cNvPr id="276" name="Shape 276"/>
          <p:cNvSpPr txBox="1"/>
          <p:nvPr>
            <p:ph type="ctrTitle"/>
          </p:nvPr>
        </p:nvSpPr>
        <p:spPr>
          <a:xfrm>
            <a:off x="914400" y="2111123"/>
            <a:ext cx="10363200" cy="1546500"/>
          </a:xfrm>
          <a:prstGeom prst="rect">
            <a:avLst/>
          </a:prstGeom>
        </p:spPr>
        <p:txBody>
          <a:bodyPr anchorCtr="0" anchor="b" bIns="91425" lIns="91425" rIns="91425" tIns="91425">
            <a:noAutofit/>
          </a:bodyPr>
          <a:lstStyle/>
          <a:p>
            <a:pPr lvl="0" rtl="0">
              <a:spcBef>
                <a:spcPts val="0"/>
              </a:spcBef>
              <a:buNone/>
            </a:pPr>
            <a:r>
              <a:rPr lang="en-US"/>
              <a:t>THE END</a:t>
            </a:r>
          </a:p>
        </p:txBody>
      </p:sp>
      <p:pic>
        <p:nvPicPr>
          <p:cNvPr id="277" name="Shape 277"/>
          <p:cNvPicPr preferRelativeResize="0"/>
          <p:nvPr/>
        </p:nvPicPr>
        <p:blipFill>
          <a:blip r:embed="rId4">
            <a:alphaModFix/>
          </a:blip>
          <a:stretch>
            <a:fillRect/>
          </a:stretch>
        </p:blipFill>
        <p:spPr>
          <a:xfrm rot="5400000">
            <a:off x="-1000124" y="1569699"/>
            <a:ext cx="2971799" cy="9715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2000"/>
                                        <p:tgtEl>
                                          <p:spTgt spid="27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0"/>
                                        <p:tgtEl>
                                          <p:spTgt spid="274"/>
                                        </p:tgtEl>
                                      </p:cBhvr>
                                    </p:animEffect>
                                  </p:childTnLst>
                                </p:cTn>
                              </p:par>
                              <p:par>
                                <p:cTn fill="hold" nodeType="withEffect" presetClass="entr" presetID="2" presetSubtype="8">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0"/>
                                        <p:tgtEl>
                                          <p:spTgt spid="277"/>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xit" presetID="10" presetSubtype="0">
                                  <p:stCondLst>
                                    <p:cond delay="0"/>
                                  </p:stCondLst>
                                  <p:childTnLst>
                                    <p:animEffect filter="fade" transition="out">
                                      <p:cBhvr>
                                        <p:cTn dur="2500"/>
                                        <p:tgtEl>
                                          <p:spTgt spid="275"/>
                                        </p:tgtEl>
                                      </p:cBhvr>
                                    </p:animEffect>
                                    <p:set>
                                      <p:cBhvr>
                                        <p:cTn dur="1" fill="hold">
                                          <p:stCondLst>
                                            <p:cond delay="2500"/>
                                          </p:stCondLst>
                                        </p:cTn>
                                        <p:tgtEl>
                                          <p:spTgt spid="275"/>
                                        </p:tgtEl>
                                        <p:attrNameLst>
                                          <p:attrName>style.visibility</p:attrName>
                                        </p:attrNameLst>
                                      </p:cBhvr>
                                      <p:to>
                                        <p:strVal val="hidden"/>
                                      </p:to>
                                    </p:set>
                                  </p:childTnLst>
                                </p:cTn>
                              </p:par>
                            </p:childTnLst>
                          </p:cTn>
                        </p:par>
                        <p:par>
                          <p:cTn fill="hold">
                            <p:stCondLst>
                              <p:cond delay="9500"/>
                            </p:stCondLst>
                            <p:childTnLst>
                              <p:par>
                                <p:cTn fill="hold" nodeType="afterEffect" presetClass="exit" presetID="2" presetSubtype="8">
                                  <p:stCondLst>
                                    <p:cond delay="0"/>
                                  </p:stCondLst>
                                  <p:childTnLst>
                                    <p:anim calcmode="lin" valueType="num">
                                      <p:cBhvr additive="base">
                                        <p:cTn dur="5000"/>
                                        <p:tgtEl>
                                          <p:spTgt spid="277"/>
                                        </p:tgtEl>
                                        <p:attrNameLst>
                                          <p:attrName>ppt_x</p:attrName>
                                        </p:attrNameLst>
                                      </p:cBhvr>
                                      <p:tavLst>
                                        <p:tav fmla="" tm="0">
                                          <p:val>
                                            <p:strVal val="#ppt_x"/>
                                          </p:val>
                                        </p:tav>
                                        <p:tav fmla="" tm="100000">
                                          <p:val>
                                            <p:strVal val="#ppt_x-1"/>
                                          </p:val>
                                        </p:tav>
                                      </p:tavLst>
                                    </p:anim>
                                    <p:set>
                                      <p:cBhvr>
                                        <p:cTn dur="1" fill="hold">
                                          <p:stCondLst>
                                            <p:cond delay="5000"/>
                                          </p:stCondLst>
                                        </p:cTn>
                                        <p:tgtEl>
                                          <p:spTgt spid="2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5052217" y="3251050"/>
            <a:ext cx="2925775" cy="2925775"/>
          </a:xfrm>
          <a:prstGeom prst="rect">
            <a:avLst/>
          </a:prstGeom>
          <a:noFill/>
          <a:ln>
            <a:noFill/>
          </a:ln>
        </p:spPr>
      </p:pic>
      <p:sp>
        <p:nvSpPr>
          <p:cNvPr id="55" name="Shape 55"/>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rgbClr val="000000"/>
                </a:solidFill>
                <a:latin typeface="Calibri"/>
                <a:ea typeface="Calibri"/>
                <a:cs typeface="Calibri"/>
                <a:sym typeface="Calibri"/>
              </a:rPr>
              <a:t>Moment that Made You Laugh - Filip L.</a:t>
            </a:r>
          </a:p>
        </p:txBody>
      </p:sp>
      <p:sp>
        <p:nvSpPr>
          <p:cNvPr id="56" name="Shape 56"/>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rgbClr val="000000"/>
              </a:buClr>
              <a:buSzPct val="100000"/>
              <a:buFont typeface="Arial"/>
              <a:buChar char="•"/>
            </a:pPr>
            <a:r>
              <a:rPr lang="en-US" sz="2800">
                <a:solidFill>
                  <a:srgbClr val="000000"/>
                </a:solidFill>
                <a:latin typeface="Calibri"/>
                <a:ea typeface="Calibri"/>
                <a:cs typeface="Calibri"/>
                <a:sym typeface="Calibri"/>
              </a:rPr>
              <a:t>The best moments were when we initially rushed back to the robot and taped it together with gaffer’s tape in successive rounds. Then we replaced the parts with polycarbonate so that we wouldn’t have to work so much.</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p:tgtEl>
                                          <p:spTgt spid="5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p:tgtEl>
                                          <p:spTgt spid="5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838200" y="365125"/>
            <a:ext cx="100652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Moment that Made You Laugh</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a:t>
            </a:r>
            <a:r>
              <a:rPr b="0" lang="en-US" sz="4400">
                <a:latin typeface="Electrolize"/>
                <a:ea typeface="Electrolize"/>
                <a:cs typeface="Electrolize"/>
                <a:sym typeface="Electrolize"/>
              </a:rPr>
              <a:t> Rohrbaugh</a:t>
            </a:r>
          </a:p>
        </p:txBody>
      </p:sp>
      <p:sp>
        <p:nvSpPr>
          <p:cNvPr id="62" name="Shape 6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The best moments of the season were when Mrs. Lannen told us that we were going to State and when we won the Third Place Inspire Award at State and advanced to Super-Regionals</a:t>
            </a:r>
          </a:p>
        </p:txBody>
      </p:sp>
      <p:pic>
        <p:nvPicPr>
          <p:cNvPr id="63" name="Shape 63"/>
          <p:cNvPicPr preferRelativeResize="0"/>
          <p:nvPr/>
        </p:nvPicPr>
        <p:blipFill>
          <a:blip r:embed="rId3">
            <a:alphaModFix/>
          </a:blip>
          <a:stretch>
            <a:fillRect/>
          </a:stretch>
        </p:blipFill>
        <p:spPr>
          <a:xfrm>
            <a:off x="4007125" y="3853725"/>
            <a:ext cx="3727450" cy="23231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Laugh -</a:t>
            </a:r>
            <a:r>
              <a:rPr b="0" lang="en-US" sz="4400">
                <a:latin typeface="Calibri"/>
                <a:ea typeface="Calibri"/>
                <a:cs typeface="Calibri"/>
                <a:sym typeface="Calibri"/>
              </a:rPr>
              <a:t> Ben Fishy Trout </a:t>
            </a:r>
          </a:p>
        </p:txBody>
      </p:sp>
      <p:sp>
        <p:nvSpPr>
          <p:cNvPr id="69" name="Shape 6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 I laughed the most when we heard we were moving on to state after three days of depression from losing at qualifiers.  </a:t>
            </a:r>
            <a:r>
              <a:rPr lang="en-US" sz="2800">
                <a:solidFill>
                  <a:srgbClr val="FFFFFF"/>
                </a:solidFill>
                <a:latin typeface="Calibri"/>
                <a:ea typeface="Calibri"/>
                <a:cs typeface="Calibri"/>
                <a:sym typeface="Calibri"/>
              </a:rPr>
              <a:t>Nemo touched the boat.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Laugh</a:t>
            </a:r>
            <a:r>
              <a:rPr b="0" lang="en-US" sz="4400">
                <a:latin typeface="Calibri"/>
                <a:ea typeface="Calibri"/>
                <a:cs typeface="Calibri"/>
                <a:sym typeface="Calibri"/>
              </a:rPr>
              <a:t> - Nick</a:t>
            </a:r>
          </a:p>
        </p:txBody>
      </p:sp>
      <p:sp>
        <p:nvSpPr>
          <p:cNvPr id="75" name="Shape 75"/>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laughed the most when the robot threw a ball at Alex’s face.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Moment That Made You Cry - Alex</a:t>
            </a:r>
          </a:p>
        </p:txBody>
      </p:sp>
      <p:sp>
        <p:nvSpPr>
          <p:cNvPr id="81" name="Shape 81"/>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Realizing exactly how much the rest of my team didn’t know about building a good robot.</a:t>
            </a:r>
          </a:p>
        </p:txBody>
      </p:sp>
      <p:pic>
        <p:nvPicPr>
          <p:cNvPr id="82" name="Shape 82"/>
          <p:cNvPicPr preferRelativeResize="0"/>
          <p:nvPr/>
        </p:nvPicPr>
        <p:blipFill>
          <a:blip r:embed="rId3">
            <a:alphaModFix/>
          </a:blip>
          <a:stretch>
            <a:fillRect/>
          </a:stretch>
        </p:blipFill>
        <p:spPr>
          <a:xfrm>
            <a:off x="4986337" y="4109900"/>
            <a:ext cx="2219325" cy="20669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Moment that Made You Cry - Matt Iverson</a:t>
            </a:r>
          </a:p>
        </p:txBody>
      </p:sp>
      <p:sp>
        <p:nvSpPr>
          <p:cNvPr id="88" name="Shape 88"/>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latin typeface="Impact"/>
                <a:ea typeface="Impact"/>
                <a:cs typeface="Impact"/>
                <a:sym typeface="Impact"/>
              </a:rPr>
              <a:t>The worst part of my season was when we broke the slide we use to extend our scorer twice during the first competition.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