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Default ContentType="image/gif" Extension="gif"/>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20.xml"/>
  <Override ContentType="application/vnd.openxmlformats-officedocument.presentationml.notesSlide+xml" PartName="/ppt/notesSlides/notesSlide9.xml"/>
  <Override ContentType="application/vnd.openxmlformats-officedocument.presentationml.notesSlide+xml" PartName="/ppt/notesSlides/notesSlide33.xml"/>
  <Override ContentType="application/vnd.openxmlformats-officedocument.presentationml.notesSlide+xml" PartName="/ppt/notesSlides/notesSlide10.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25.xml"/>
  <Override ContentType="application/vnd.openxmlformats-officedocument.presentationml.notesSlide+xml" PartName="/ppt/notesSlides/notesSlide14.xml"/>
  <Override ContentType="application/vnd.openxmlformats-officedocument.presentationml.notesSlide+xml" PartName="/ppt/notesSlides/notesSlide37.xml"/>
  <Override ContentType="application/vnd.openxmlformats-officedocument.presentationml.notesSlide+xml" PartName="/ppt/notesSlides/notesSlide32.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35.xml"/>
  <Override ContentType="application/vnd.openxmlformats-officedocument.presentationml.notesSlide+xml" PartName="/ppt/notesSlides/notesSlide31.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27.xml"/>
  <Override ContentType="application/vnd.openxmlformats-officedocument.presentationml.notesSlide+xml" PartName="/ppt/notesSlides/notesSlide16.xml"/>
  <Override ContentType="application/vnd.openxmlformats-officedocument.presentationml.notesSlide+xml" PartName="/ppt/notesSlides/notesSlide12.xml"/>
  <Override ContentType="application/vnd.openxmlformats-officedocument.presentationml.notesSlide+xml" PartName="/ppt/notesSlides/notesSlide3.xml"/>
  <Override ContentType="application/vnd.openxmlformats-officedocument.presentationml.notesSlide+xml" PartName="/ppt/notesSlides/notesSlide1.xml"/>
  <Override ContentType="application/vnd.openxmlformats-officedocument.presentationml.notesSlide+xml" PartName="/ppt/notesSlides/notesSlide15.xml"/>
  <Override ContentType="application/vnd.openxmlformats-officedocument.presentationml.notesSlide+xml" PartName="/ppt/notesSlides/notesSlide6.xml"/>
  <Override ContentType="application/vnd.openxmlformats-officedocument.presentationml.notesSlide+xml" PartName="/ppt/notesSlides/notesSlide38.xml"/>
  <Override ContentType="application/vnd.openxmlformats-officedocument.presentationml.notesSlide+xml" PartName="/ppt/notesSlides/notesSlide28.xml"/>
  <Override ContentType="application/vnd.openxmlformats-officedocument.presentationml.notesSlide+xml" PartName="/ppt/notesSlides/notesSlide26.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23.xml"/>
  <Override ContentType="application/vnd.openxmlformats-officedocument.presentationml.notesSlide+xml" PartName="/ppt/notesSlides/notesSlide29.xml"/>
  <Override ContentType="application/vnd.openxmlformats-officedocument.presentationml.notesSlide+xml" PartName="/ppt/notesSlides/notesSlide19.xml"/>
  <Override ContentType="application/vnd.openxmlformats-officedocument.presentationml.notesSlide+xml" PartName="/ppt/notesSlides/notesSlide30.xml"/>
  <Override ContentType="application/vnd.openxmlformats-officedocument.presentationml.notesSlide+xml" PartName="/ppt/notesSlides/notesSlide34.xml"/>
  <Override ContentType="application/vnd.openxmlformats-officedocument.presentationml.notesSlide+xml" PartName="/ppt/notesSlides/notesSlide21.xml"/>
  <Override ContentType="application/vnd.openxmlformats-officedocument.presentationml.notesSlide+xml" PartName="/ppt/notesSlides/notesSlide36.xml"/>
  <Override ContentType="application/vnd.openxmlformats-officedocument.presentationml.notesSlide+xml" PartName="/ppt/notesSlides/notesSlide1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37.xml"/>
  <Override ContentType="application/vnd.openxmlformats-officedocument.presentationml.slide+xml" PartName="/ppt/slides/slide16.xml"/>
  <Override ContentType="application/vnd.openxmlformats-officedocument.presentationml.slide+xml" PartName="/ppt/slides/slide21.xml"/>
  <Override ContentType="application/vnd.openxmlformats-officedocument.presentationml.slide+xml" PartName="/ppt/slides/slide2.xml"/>
  <Override ContentType="application/vnd.openxmlformats-officedocument.presentationml.slide+xml" PartName="/ppt/slides/slide26.xml"/>
  <Override ContentType="application/vnd.openxmlformats-officedocument.presentationml.slide+xml" PartName="/ppt/slides/slide25.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33.xml"/>
  <Override ContentType="application/vnd.openxmlformats-officedocument.presentationml.slide+xml" PartName="/ppt/slides/slide36.xml"/>
  <Override ContentType="application/vnd.openxmlformats-officedocument.presentationml.slide+xml" PartName="/ppt/slides/slide35.xml"/>
  <Override ContentType="application/vnd.openxmlformats-officedocument.presentationml.slide+xml" PartName="/ppt/slides/slide17.xml"/>
  <Override ContentType="application/vnd.openxmlformats-officedocument.presentationml.slide+xml" PartName="/ppt/slides/slide24.xml"/>
  <Override ContentType="application/vnd.openxmlformats-officedocument.presentationml.slide+xml" PartName="/ppt/slides/slide34.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38.xml"/>
  <Override ContentType="application/vnd.openxmlformats-officedocument.presentationml.slide+xml" PartName="/ppt/slides/slide20.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9.xml"/>
  <Override ContentType="application/vnd.openxmlformats-officedocument.presentationml.slide+xml" PartName="/ppt/slides/slide9.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30.xml"/>
  <Override ContentType="application/vnd.openxmlformats-officedocument.presentationml.slide+xml" PartName="/ppt/slides/slide8.xml"/>
  <Override ContentType="application/vnd.openxmlformats-officedocument.presentationml.slide+xml" PartName="/ppt/slides/slide27.xml"/>
  <Override ContentType="application/vnd.openxmlformats-officedocument.presentationml.slide+xml" PartName="/ppt/slides/slide19.xml"/>
  <Override ContentType="application/vnd.openxmlformats-officedocument.presentationml.slide+xml" PartName="/ppt/slides/slide28.xml"/>
  <Override ContentType="application/vnd.openxmlformats-officedocument.presentationml.slide+xml" PartName="/ppt/slides/slide4.xml"/>
  <Override ContentType="application/vnd.openxmlformats-officedocument.presentationml.slide+xml" PartName="/ppt/slides/slide14.xml"/>
  <Override ContentType="application/vnd.openxmlformats-officedocument.presentationml.slide+xml" PartName="/ppt/slides/slide5.xml"/>
  <Override ContentType="application/vnd.openxmlformats-officedocument.presentationml.slide+xml" PartName="/ppt/slides/slide22.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6858000" cx="12192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19" Type="http://schemas.openxmlformats.org/officeDocument/2006/relationships/slide" Target="slides/slide14.xml"/><Relationship Id="rId36" Type="http://schemas.openxmlformats.org/officeDocument/2006/relationships/slide" Target="slides/slide31.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30" Type="http://schemas.openxmlformats.org/officeDocument/2006/relationships/slide" Target="slides/slide25.xml"/><Relationship Id="rId12" Type="http://schemas.openxmlformats.org/officeDocument/2006/relationships/slide" Target="slides/slide7.xml"/><Relationship Id="rId31" Type="http://schemas.openxmlformats.org/officeDocument/2006/relationships/slide" Target="slides/slide26.xml"/><Relationship Id="rId13" Type="http://schemas.openxmlformats.org/officeDocument/2006/relationships/slide" Target="slides/slide8.xml"/><Relationship Id="rId10" Type="http://schemas.openxmlformats.org/officeDocument/2006/relationships/slide" Target="slides/slide5.xml"/><Relationship Id="rId11" Type="http://schemas.openxmlformats.org/officeDocument/2006/relationships/slide" Target="slides/slide6.xml"/><Relationship Id="rId34" Type="http://schemas.openxmlformats.org/officeDocument/2006/relationships/slide" Target="slides/slide29.xml"/><Relationship Id="rId35" Type="http://schemas.openxmlformats.org/officeDocument/2006/relationships/slide" Target="slides/slide30.xml"/><Relationship Id="rId32" Type="http://schemas.openxmlformats.org/officeDocument/2006/relationships/slide" Target="slides/slide27.xml"/><Relationship Id="rId33" Type="http://schemas.openxmlformats.org/officeDocument/2006/relationships/slide" Target="slides/slide28.xml"/><Relationship Id="rId29" Type="http://schemas.openxmlformats.org/officeDocument/2006/relationships/slide" Target="slides/slide2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 Type="http://schemas.openxmlformats.org/officeDocument/2006/relationships/presProps" Target="presProps.xml"/><Relationship Id="rId21" Type="http://schemas.openxmlformats.org/officeDocument/2006/relationships/slide" Target="slides/slide16.xml"/><Relationship Id="rId40" Type="http://schemas.openxmlformats.org/officeDocument/2006/relationships/slide" Target="slides/slide35.xml"/><Relationship Id="rId1" Type="http://schemas.openxmlformats.org/officeDocument/2006/relationships/theme" Target="theme/theme2.xml"/><Relationship Id="rId22" Type="http://schemas.openxmlformats.org/officeDocument/2006/relationships/slide" Target="slides/slide17.xml"/><Relationship Id="rId41" Type="http://schemas.openxmlformats.org/officeDocument/2006/relationships/slide" Target="slides/slide36.xml"/><Relationship Id="rId4" Type="http://schemas.openxmlformats.org/officeDocument/2006/relationships/slideMaster" Target="slideMasters/slideMaster1.xml"/><Relationship Id="rId23" Type="http://schemas.openxmlformats.org/officeDocument/2006/relationships/slide" Target="slides/slide18.xml"/><Relationship Id="rId42" Type="http://schemas.openxmlformats.org/officeDocument/2006/relationships/slide" Target="slides/slide37.xml"/><Relationship Id="rId3" Type="http://schemas.openxmlformats.org/officeDocument/2006/relationships/tableStyles" Target="tableStyles.xml"/><Relationship Id="rId24" Type="http://schemas.openxmlformats.org/officeDocument/2006/relationships/slide" Target="slides/slide19.xml"/><Relationship Id="rId43" Type="http://schemas.openxmlformats.org/officeDocument/2006/relationships/slide" Target="slides/slide38.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 name="Shape 39"/>
        <p:cNvGrpSpPr/>
        <p:nvPr/>
      </p:nvGrpSpPr>
      <p:grpSpPr>
        <a:xfrm>
          <a:off x="0" y="0"/>
          <a:ext cx="0" cy="0"/>
          <a:chOff x="0" y="0"/>
          <a:chExt cx="0" cy="0"/>
        </a:xfrm>
      </p:grpSpPr>
      <p:sp>
        <p:nvSpPr>
          <p:cNvPr id="40" name="Shape 4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1" name="Shape 4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99" name="Shape 9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06" name="Shape 10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13" name="Shape 11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19" name="Shape 11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6" name="Shape 12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32" name="Shape 13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39" name="Shape 13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46" name="Shape 14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52" name="Shape 15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58" name="Shape 15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 name="Shape 45"/>
        <p:cNvGrpSpPr/>
        <p:nvPr/>
      </p:nvGrpSpPr>
      <p:grpSpPr>
        <a:xfrm>
          <a:off x="0" y="0"/>
          <a:ext cx="0" cy="0"/>
          <a:chOff x="0" y="0"/>
          <a:chExt cx="0" cy="0"/>
        </a:xfrm>
      </p:grpSpPr>
      <p:sp>
        <p:nvSpPr>
          <p:cNvPr id="46" name="Shape 4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7" name="Shape 4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64" name="Shape 16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70" name="Shape 17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77" name="Shape 17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84" name="Shape 18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90" name="Shape 1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96" name="Shape 19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02" name="Shape 20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08" name="Shape 20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15" name="Shape 21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 name="Shape 220"/>
        <p:cNvGrpSpPr/>
        <p:nvPr/>
      </p:nvGrpSpPr>
      <p:grpSpPr>
        <a:xfrm>
          <a:off x="0" y="0"/>
          <a:ext cx="0" cy="0"/>
          <a:chOff x="0" y="0"/>
          <a:chExt cx="0" cy="0"/>
        </a:xfrm>
      </p:grpSpPr>
      <p:sp>
        <p:nvSpPr>
          <p:cNvPr id="221" name="Shape 22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22" name="Shape 22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 name="Shape 51"/>
        <p:cNvGrpSpPr/>
        <p:nvPr/>
      </p:nvGrpSpPr>
      <p:grpSpPr>
        <a:xfrm>
          <a:off x="0" y="0"/>
          <a:ext cx="0" cy="0"/>
          <a:chOff x="0" y="0"/>
          <a:chExt cx="0" cy="0"/>
        </a:xfrm>
      </p:grpSpPr>
      <p:sp>
        <p:nvSpPr>
          <p:cNvPr id="52" name="Shape 5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53" name="Shape 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6" name="Shape 226"/>
        <p:cNvGrpSpPr/>
        <p:nvPr/>
      </p:nvGrpSpPr>
      <p:grpSpPr>
        <a:xfrm>
          <a:off x="0" y="0"/>
          <a:ext cx="0" cy="0"/>
          <a:chOff x="0" y="0"/>
          <a:chExt cx="0" cy="0"/>
        </a:xfrm>
      </p:grpSpPr>
      <p:sp>
        <p:nvSpPr>
          <p:cNvPr id="227" name="Shape 22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28" name="Shape 22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34" name="Shape 23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40" name="Shape 24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46" name="Shape 24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53" name="Shape 2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60" name="Shape 26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5" name="Shape 265"/>
        <p:cNvGrpSpPr/>
        <p:nvPr/>
      </p:nvGrpSpPr>
      <p:grpSpPr>
        <a:xfrm>
          <a:off x="0" y="0"/>
          <a:ext cx="0" cy="0"/>
          <a:chOff x="0" y="0"/>
          <a:chExt cx="0" cy="0"/>
        </a:xfrm>
      </p:grpSpPr>
      <p:sp>
        <p:nvSpPr>
          <p:cNvPr id="266" name="Shape 26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67" name="Shape 26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1" name="Shape 271"/>
        <p:cNvGrpSpPr/>
        <p:nvPr/>
      </p:nvGrpSpPr>
      <p:grpSpPr>
        <a:xfrm>
          <a:off x="0" y="0"/>
          <a:ext cx="0" cy="0"/>
          <a:chOff x="0" y="0"/>
          <a:chExt cx="0" cy="0"/>
        </a:xfrm>
      </p:grpSpPr>
      <p:sp>
        <p:nvSpPr>
          <p:cNvPr id="272" name="Shape 27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73" name="Shape 27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81" name="Shape 28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60" name="Shape 6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67" name="Shape 6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73" name="Shape 7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79" name="Shape 7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6" name="Shape 8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92" name="Shape 9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type="ctrTitle"/>
          </p:nvPr>
        </p:nvSpPr>
        <p:spPr>
          <a:xfrm>
            <a:off x="914400" y="2111123"/>
            <a:ext cx="10363200" cy="1546500"/>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0" name="Shape 10"/>
          <p:cNvSpPr txBox="1"/>
          <p:nvPr>
            <p:ph idx="1" type="subTitle"/>
          </p:nvPr>
        </p:nvSpPr>
        <p:spPr>
          <a:xfrm>
            <a:off x="914400" y="3786737"/>
            <a:ext cx="10363200" cy="1046400"/>
          </a:xfrm>
          <a:prstGeom prst="rect">
            <a:avLst/>
          </a:prstGeom>
        </p:spPr>
        <p:txBody>
          <a:bodyPr anchorCtr="0" anchor="t" bIns="91425" lIns="91425" rIns="91425" tIns="91425"/>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
        <p:nvSpPr>
          <p:cNvPr id="11" name="Shape 11"/>
          <p:cNvSpPr txBox="1"/>
          <p:nvPr>
            <p:ph idx="12" type="sldNum"/>
          </p:nvPr>
        </p:nvSpPr>
        <p:spPr>
          <a:xfrm>
            <a:off x="11409055" y="6333134"/>
            <a:ext cx="731700" cy="524699"/>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txBox="1"/>
          <p:nvPr>
            <p:ph type="title"/>
          </p:nvPr>
        </p:nvSpPr>
        <p:spPr>
          <a:xfrm>
            <a:off x="609600" y="274637"/>
            <a:ext cx="10972799"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x="609600" y="1600200"/>
            <a:ext cx="10972799"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2" type="sldNum"/>
          </p:nvPr>
        </p:nvSpPr>
        <p:spPr>
          <a:xfrm>
            <a:off x="11409055" y="6333134"/>
            <a:ext cx="731700" cy="524699"/>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x="0" y="0"/>
          <a:ext cx="0" cy="0"/>
          <a:chOff x="0" y="0"/>
          <a:chExt cx="0" cy="0"/>
        </a:xfrm>
      </p:grpSpPr>
      <p:sp>
        <p:nvSpPr>
          <p:cNvPr id="17" name="Shape 17"/>
          <p:cNvSpPr txBox="1"/>
          <p:nvPr>
            <p:ph type="title"/>
          </p:nvPr>
        </p:nvSpPr>
        <p:spPr>
          <a:xfrm>
            <a:off x="609600" y="274637"/>
            <a:ext cx="10972799"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609600" y="1600200"/>
            <a:ext cx="53259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x="6256365" y="1600200"/>
            <a:ext cx="53259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2" type="sldNum"/>
          </p:nvPr>
        </p:nvSpPr>
        <p:spPr>
          <a:xfrm>
            <a:off x="11409055" y="6333134"/>
            <a:ext cx="731700" cy="524699"/>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x="0" y="0"/>
          <a:ext cx="0" cy="0"/>
          <a:chOff x="0" y="0"/>
          <a:chExt cx="0" cy="0"/>
        </a:xfrm>
      </p:grpSpPr>
      <p:sp>
        <p:nvSpPr>
          <p:cNvPr id="22" name="Shape 22"/>
          <p:cNvSpPr txBox="1"/>
          <p:nvPr>
            <p:ph type="title"/>
          </p:nvPr>
        </p:nvSpPr>
        <p:spPr>
          <a:xfrm>
            <a:off x="609600" y="274637"/>
            <a:ext cx="10972799"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11409055" y="6333134"/>
            <a:ext cx="731700" cy="524699"/>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x="0" y="0"/>
          <a:ext cx="0" cy="0"/>
          <a:chOff x="0" y="0"/>
          <a:chExt cx="0" cy="0"/>
        </a:xfrm>
      </p:grpSpPr>
      <p:sp>
        <p:nvSpPr>
          <p:cNvPr id="25" name="Shape 25"/>
          <p:cNvSpPr txBox="1"/>
          <p:nvPr>
            <p:ph idx="1" type="body"/>
          </p:nvPr>
        </p:nvSpPr>
        <p:spPr>
          <a:xfrm>
            <a:off x="609600" y="5875078"/>
            <a:ext cx="10972799" cy="692700"/>
          </a:xfrm>
          <a:prstGeom prst="rect">
            <a:avLst/>
          </a:prstGeom>
        </p:spPr>
        <p:txBody>
          <a:bodyPr anchorCtr="0" anchor="t" bIns="91425" lIns="91425" rIns="91425" tIns="91425"/>
          <a:lstStyle>
            <a:lvl1pPr algn="ctr">
              <a:spcBef>
                <a:spcPts val="360"/>
              </a:spcBef>
              <a:buSzPct val="100000"/>
              <a:buNone/>
              <a:defRPr sz="1800"/>
            </a:lvl1pPr>
          </a:lstStyle>
          <a:p/>
        </p:txBody>
      </p:sp>
      <p:sp>
        <p:nvSpPr>
          <p:cNvPr id="26" name="Shape 26"/>
          <p:cNvSpPr txBox="1"/>
          <p:nvPr>
            <p:ph idx="12" type="sldNum"/>
          </p:nvPr>
        </p:nvSpPr>
        <p:spPr>
          <a:xfrm>
            <a:off x="11409055" y="6333134"/>
            <a:ext cx="731700" cy="524699"/>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x="0" y="0"/>
          <a:ext cx="0" cy="0"/>
          <a:chOff x="0" y="0"/>
          <a:chExt cx="0" cy="0"/>
        </a:xfrm>
      </p:grpSpPr>
      <p:sp>
        <p:nvSpPr>
          <p:cNvPr id="28" name="Shape 28"/>
          <p:cNvSpPr txBox="1"/>
          <p:nvPr>
            <p:ph idx="12" type="sldNum"/>
          </p:nvPr>
        </p:nvSpPr>
        <p:spPr>
          <a:xfrm>
            <a:off x="11409055" y="6333134"/>
            <a:ext cx="731700" cy="524699"/>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9" name="Shape 29"/>
        <p:cNvGrpSpPr/>
        <p:nvPr/>
      </p:nvGrpSpPr>
      <p:grpSpPr>
        <a:xfrm>
          <a:off x="0" y="0"/>
          <a:ext cx="0" cy="0"/>
          <a:chOff x="0" y="0"/>
          <a:chExt cx="0" cy="0"/>
        </a:xfrm>
      </p:grpSpPr>
      <p:sp>
        <p:nvSpPr>
          <p:cNvPr id="30" name="Shape 30"/>
          <p:cNvSpPr txBox="1"/>
          <p:nvPr>
            <p:ph type="title"/>
          </p:nvPr>
        </p:nvSpPr>
        <p:spPr>
          <a:xfrm>
            <a:off x="838200" y="365125"/>
            <a:ext cx="10515599" cy="1325700"/>
          </a:xfrm>
          <a:prstGeom prst="rect">
            <a:avLst/>
          </a:prstGeom>
          <a:noFill/>
          <a:ln>
            <a:noFill/>
          </a:ln>
        </p:spPr>
        <p:txBody>
          <a:bodyPr anchorCtr="0" anchor="ctr" bIns="91425" lIns="91425" rIns="91425" tIns="91425"/>
          <a:lstStyle>
            <a:lvl1pPr rtl="0" algn="l">
              <a:lnSpc>
                <a:spcPct val="90000"/>
              </a:lnSpc>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1" name="Shape 31"/>
          <p:cNvSpPr txBox="1"/>
          <p:nvPr>
            <p:ph idx="1" type="body"/>
          </p:nvPr>
        </p:nvSpPr>
        <p:spPr>
          <a:xfrm>
            <a:off x="838200" y="1825625"/>
            <a:ext cx="10515599" cy="4351199"/>
          </a:xfrm>
          <a:prstGeom prst="rect">
            <a:avLst/>
          </a:prstGeom>
          <a:noFill/>
          <a:ln>
            <a:noFill/>
          </a:ln>
        </p:spPr>
        <p:txBody>
          <a:bodyPr anchorCtr="0" anchor="t" bIns="91425" lIns="91425" rIns="91425" tIns="91425"/>
          <a:lstStyle>
            <a:lvl1pPr indent="-50800" marL="228600" rtl="0" algn="l">
              <a:lnSpc>
                <a:spcPct val="90000"/>
              </a:lnSpc>
              <a:spcBef>
                <a:spcPts val="1000"/>
              </a:spcBef>
              <a:buClr>
                <a:schemeClr val="dk1"/>
              </a:buClr>
              <a:buFont typeface="Arial"/>
              <a:buChar char="•"/>
              <a:defRPr/>
            </a:lvl1pPr>
            <a:lvl2pPr indent="-76200" marL="685800" rtl="0" algn="l">
              <a:lnSpc>
                <a:spcPct val="90000"/>
              </a:lnSpc>
              <a:spcBef>
                <a:spcPts val="500"/>
              </a:spcBef>
              <a:buClr>
                <a:schemeClr val="dk1"/>
              </a:buClr>
              <a:buFont typeface="Arial"/>
              <a:buChar char="•"/>
              <a:defRPr/>
            </a:lvl2pPr>
            <a:lvl3pPr indent="-101600" marL="1143000" rtl="0" algn="l">
              <a:lnSpc>
                <a:spcPct val="90000"/>
              </a:lnSpc>
              <a:spcBef>
                <a:spcPts val="500"/>
              </a:spcBef>
              <a:buClr>
                <a:schemeClr val="dk1"/>
              </a:buClr>
              <a:buFont typeface="Arial"/>
              <a:buChar char="•"/>
              <a:defRPr/>
            </a:lvl3pPr>
            <a:lvl4pPr indent="-114300" marL="1600200" rtl="0" algn="l">
              <a:lnSpc>
                <a:spcPct val="90000"/>
              </a:lnSpc>
              <a:spcBef>
                <a:spcPts val="500"/>
              </a:spcBef>
              <a:buClr>
                <a:schemeClr val="dk1"/>
              </a:buClr>
              <a:buFont typeface="Arial"/>
              <a:buChar char="•"/>
              <a:defRPr/>
            </a:lvl4pPr>
            <a:lvl5pPr indent="-114300" marL="2057400" rtl="0" algn="l">
              <a:lnSpc>
                <a:spcPct val="90000"/>
              </a:lnSpc>
              <a:spcBef>
                <a:spcPts val="500"/>
              </a:spcBef>
              <a:buClr>
                <a:schemeClr val="dk1"/>
              </a:buClr>
              <a:buFont typeface="Arial"/>
              <a:buChar char="•"/>
              <a:defRPr/>
            </a:lvl5pPr>
            <a:lvl6pPr indent="-114300" marL="2514600" rtl="0" algn="l">
              <a:lnSpc>
                <a:spcPct val="90000"/>
              </a:lnSpc>
              <a:spcBef>
                <a:spcPts val="500"/>
              </a:spcBef>
              <a:buClr>
                <a:schemeClr val="dk1"/>
              </a:buClr>
              <a:buFont typeface="Arial"/>
              <a:buChar char="•"/>
              <a:defRPr/>
            </a:lvl6pPr>
            <a:lvl7pPr indent="-114300" marL="2971800" rtl="0" algn="l">
              <a:lnSpc>
                <a:spcPct val="90000"/>
              </a:lnSpc>
              <a:spcBef>
                <a:spcPts val="500"/>
              </a:spcBef>
              <a:buClr>
                <a:schemeClr val="dk1"/>
              </a:buClr>
              <a:buFont typeface="Arial"/>
              <a:buChar char="•"/>
              <a:defRPr/>
            </a:lvl7pPr>
            <a:lvl8pPr indent="-114300" marL="3429000" rtl="0" algn="l">
              <a:lnSpc>
                <a:spcPct val="90000"/>
              </a:lnSpc>
              <a:spcBef>
                <a:spcPts val="500"/>
              </a:spcBef>
              <a:buClr>
                <a:schemeClr val="dk1"/>
              </a:buClr>
              <a:buFont typeface="Arial"/>
              <a:buChar char="•"/>
              <a:defRPr/>
            </a:lvl8pPr>
            <a:lvl9pPr indent="-114300" marL="3886200" rtl="0" algn="l">
              <a:lnSpc>
                <a:spcPct val="90000"/>
              </a:lnSpc>
              <a:spcBef>
                <a:spcPts val="500"/>
              </a:spcBef>
              <a:buClr>
                <a:schemeClr val="dk1"/>
              </a:buClr>
              <a:buFont typeface="Arial"/>
              <a:buChar char="•"/>
              <a:defRPr/>
            </a:lvl9pPr>
          </a:lstStyle>
          <a:p/>
        </p:txBody>
      </p:sp>
      <p:sp>
        <p:nvSpPr>
          <p:cNvPr id="32" name="Shape 32"/>
          <p:cNvSpPr txBox="1"/>
          <p:nvPr>
            <p:ph idx="10" type="dt"/>
          </p:nvPr>
        </p:nvSpPr>
        <p:spPr>
          <a:xfrm>
            <a:off x="838200" y="6356350"/>
            <a:ext cx="2743199" cy="365099"/>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3" name="Shape 33"/>
          <p:cNvSpPr txBox="1"/>
          <p:nvPr>
            <p:ph idx="11" type="ftr"/>
          </p:nvPr>
        </p:nvSpPr>
        <p:spPr>
          <a:xfrm>
            <a:off x="4038600" y="6356350"/>
            <a:ext cx="4114800" cy="365099"/>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4" name="Shape 34"/>
          <p:cNvSpPr txBox="1"/>
          <p:nvPr>
            <p:ph idx="12" type="sldNum"/>
          </p:nvPr>
        </p:nvSpPr>
        <p:spPr>
          <a:xfrm>
            <a:off x="8610600" y="6356350"/>
            <a:ext cx="2743199" cy="365099"/>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8" Type="http://schemas.openxmlformats.org/officeDocument/2006/relationships/theme" Target="../theme/theme3.xml"/><Relationship Id="rId7"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609600" y="274637"/>
            <a:ext cx="10972799" cy="1143000"/>
          </a:xfrm>
          <a:prstGeom prst="rect">
            <a:avLst/>
          </a:prstGeom>
          <a:noFill/>
          <a:ln>
            <a:noFill/>
          </a:ln>
        </p:spPr>
        <p:txBody>
          <a:bodyPr anchorCtr="0" anchor="b" bIns="91425" lIns="91425" rIns="91425" tIns="91425"/>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x="609600" y="1600200"/>
            <a:ext cx="10972799" cy="496770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11409055" y="6333134"/>
            <a:ext cx="731700" cy="524699"/>
          </a:xfrm>
          <a:prstGeom prst="rect">
            <a:avLst/>
          </a:prstGeom>
          <a:noFill/>
          <a:ln>
            <a:noFill/>
          </a:ln>
        </p:spPr>
        <p:txBody>
          <a:bodyPr anchorCtr="0" anchor="ctr" bIns="91425" lIns="91425" rIns="91425" tIns="91425">
            <a:noAutofit/>
          </a:bodyPr>
          <a:lstStyle>
            <a:lvl1pPr algn="r">
              <a:spcBef>
                <a:spcPts val="0"/>
              </a:spcBef>
              <a:buNone/>
              <a:defRPr sz="1300">
                <a:solidFill>
                  <a:schemeClr val="dk1"/>
                </a:solidFill>
              </a:defRPr>
            </a:lvl1pPr>
          </a:lstStyle>
          <a:p>
            <a:pPr>
              <a:spcBef>
                <a:spcPts val="0"/>
              </a:spcBef>
              <a:buNone/>
            </a:pPr>
            <a:fld id="{00000000-1234-1234-1234-123412341234}" type="slidenum">
              <a:rPr lang="en-US"/>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 Id="rId3" Type="http://schemas.openxmlformats.org/officeDocument/2006/relationships/image" Target="../media/image00.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 Id="rId3" Type="http://schemas.openxmlformats.org/officeDocument/2006/relationships/image" Target="../media/image0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 Id="rId3" Type="http://schemas.openxmlformats.org/officeDocument/2006/relationships/image" Target="../media/image0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 Id="rId3" Type="http://schemas.openxmlformats.org/officeDocument/2006/relationships/image" Target="../media/image10.gi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 Id="rId3" Type="http://schemas.openxmlformats.org/officeDocument/2006/relationships/image" Target="../media/image0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 Id="rId3" Type="http://schemas.openxmlformats.org/officeDocument/2006/relationships/image" Target="../media/image0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 Id="rId3" Type="http://schemas.openxmlformats.org/officeDocument/2006/relationships/image" Target="../media/image0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 Id="rId3" Type="http://schemas.openxmlformats.org/officeDocument/2006/relationships/image" Target="../media/image01.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 Id="rId3" Type="http://schemas.openxmlformats.org/officeDocument/2006/relationships/image" Target="../media/image0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 Id="rId3" Type="http://schemas.openxmlformats.org/officeDocument/2006/relationships/image" Target="../media/image0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 Id="rId3" Type="http://schemas.openxmlformats.org/officeDocument/2006/relationships/image" Target="../media/image13.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 Id="rId3" Type="http://schemas.openxmlformats.org/officeDocument/2006/relationships/image" Target="../media/image14.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 Id="rId3" Type="http://schemas.openxmlformats.org/officeDocument/2006/relationships/image" Target="../media/image11.jp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15.jpg"/><Relationship Id="rId3" Type="http://schemas.openxmlformats.org/officeDocument/2006/relationships/image" Target="../media/image17.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 Id="rId3" Type="http://schemas.openxmlformats.org/officeDocument/2006/relationships/image" Target="../media/image0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 Id="rId3" Type="http://schemas.openxmlformats.org/officeDocument/2006/relationships/image" Target="../media/image0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 name="Shape 35"/>
        <p:cNvGrpSpPr/>
        <p:nvPr/>
      </p:nvGrpSpPr>
      <p:grpSpPr>
        <a:xfrm>
          <a:off x="0" y="0"/>
          <a:ext cx="0" cy="0"/>
          <a:chOff x="0" y="0"/>
          <a:chExt cx="0" cy="0"/>
        </a:xfrm>
      </p:grpSpPr>
      <p:sp>
        <p:nvSpPr>
          <p:cNvPr id="36" name="Shape 36"/>
          <p:cNvSpPr txBox="1"/>
          <p:nvPr>
            <p:ph type="ctrTitle"/>
          </p:nvPr>
        </p:nvSpPr>
        <p:spPr>
          <a:xfrm>
            <a:off x="914400" y="2111123"/>
            <a:ext cx="10363200" cy="1546500"/>
          </a:xfrm>
          <a:prstGeom prst="rect">
            <a:avLst/>
          </a:prstGeom>
        </p:spPr>
        <p:txBody>
          <a:bodyPr anchorCtr="0" anchor="b" bIns="91425" lIns="91425" rIns="91425" tIns="91425">
            <a:noAutofit/>
          </a:bodyPr>
          <a:lstStyle/>
          <a:p>
            <a:pPr>
              <a:spcBef>
                <a:spcPts val="0"/>
              </a:spcBef>
              <a:buNone/>
            </a:pPr>
            <a:r>
              <a:rPr lang="en-US"/>
              <a:t>7347 Season Recap</a:t>
            </a:r>
          </a:p>
        </p:txBody>
      </p:sp>
      <p:sp>
        <p:nvSpPr>
          <p:cNvPr id="37" name="Shape 37"/>
          <p:cNvSpPr txBox="1"/>
          <p:nvPr>
            <p:ph idx="1" type="subTitle"/>
          </p:nvPr>
        </p:nvSpPr>
        <p:spPr>
          <a:xfrm>
            <a:off x="914400" y="3786737"/>
            <a:ext cx="10363200" cy="1046400"/>
          </a:xfrm>
          <a:prstGeom prst="rect">
            <a:avLst/>
          </a:prstGeom>
        </p:spPr>
        <p:txBody>
          <a:bodyPr anchorCtr="0" anchor="t" bIns="91425" lIns="91425" rIns="91425" tIns="91425">
            <a:noAutofit/>
          </a:bodyPr>
          <a:lstStyle/>
          <a:p>
            <a:pPr>
              <a:spcBef>
                <a:spcPts val="0"/>
              </a:spcBef>
              <a:buNone/>
            </a:pPr>
            <a:r>
              <a:rPr b="1" lang="en-US"/>
              <a:t>Alex</a:t>
            </a:r>
            <a:r>
              <a:rPr lang="en-US"/>
              <a:t>, </a:t>
            </a:r>
            <a:r>
              <a:rPr lang="en-US">
                <a:latin typeface="Impact"/>
                <a:ea typeface="Impact"/>
                <a:cs typeface="Impact"/>
                <a:sym typeface="Impact"/>
              </a:rPr>
              <a:t>Matt</a:t>
            </a:r>
            <a:r>
              <a:rPr lang="en-US"/>
              <a:t>, Filip, </a:t>
            </a:r>
            <a:r>
              <a:rPr lang="en-US">
                <a:latin typeface="Electrolize"/>
                <a:ea typeface="Electrolize"/>
                <a:cs typeface="Electrolize"/>
                <a:sym typeface="Electrolize"/>
              </a:rPr>
              <a:t>David</a:t>
            </a:r>
            <a:r>
              <a:rPr lang="en-US"/>
              <a:t>, Ben, and Nick</a:t>
            </a:r>
          </a:p>
        </p:txBody>
      </p:sp>
      <p:pic>
        <p:nvPicPr>
          <p:cNvPr id="38" name="Shape 38"/>
          <p:cNvPicPr preferRelativeResize="0"/>
          <p:nvPr/>
        </p:nvPicPr>
        <p:blipFill>
          <a:blip r:embed="rId3">
            <a:alphaModFix/>
          </a:blip>
          <a:stretch>
            <a:fillRect/>
          </a:stretch>
        </p:blipFill>
        <p:spPr>
          <a:xfrm>
            <a:off x="6911750" y="3922425"/>
            <a:ext cx="674825" cy="330175"/>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
                                        </p:tgtEl>
                                        <p:attrNameLst>
                                          <p:attrName>style.visibility</p:attrName>
                                        </p:attrNameLst>
                                      </p:cBhvr>
                                      <p:to>
                                        <p:strVal val="visible"/>
                                      </p:to>
                                    </p:set>
                                    <p:animEffect filter="fade" transition="in">
                                      <p:cBhvr>
                                        <p:cTn dur="100"/>
                                        <p:tgtEl>
                                          <p:spTgt spid="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Moment that Made You Cry - F</a:t>
            </a:r>
            <a:r>
              <a:rPr b="0" lang="en-US" sz="4400">
                <a:latin typeface="Calibri"/>
                <a:ea typeface="Calibri"/>
                <a:cs typeface="Calibri"/>
                <a:sym typeface="Calibri"/>
              </a:rPr>
              <a:t>ilip L.</a:t>
            </a:r>
          </a:p>
        </p:txBody>
      </p:sp>
      <p:sp>
        <p:nvSpPr>
          <p:cNvPr id="95" name="Shape 95"/>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0" marL="0" marR="0" rtl="0" algn="l">
              <a:lnSpc>
                <a:spcPct val="90000"/>
              </a:lnSpc>
              <a:spcBef>
                <a:spcPts val="0"/>
              </a:spcBef>
              <a:buNone/>
            </a:pPr>
            <a:r>
              <a:rPr lang="en-US" sz="2800">
                <a:latin typeface="Calibri"/>
                <a:ea typeface="Calibri"/>
                <a:cs typeface="Calibri"/>
                <a:sym typeface="Calibri"/>
              </a:rPr>
              <a:t>I cried when we lost, qualifying 28th place out of 25 positions to get to Worlds. It felt that all of the effort we put in was pointless not because of our ineptitude (okay, maybe that accounted for some of the reason) but because our wiring spontaneously stopped working for three or so rounds.</a:t>
            </a:r>
          </a:p>
          <a:p>
            <a:pPr indent="0" lvl="0" marL="0" marR="0" rtl="0" algn="l">
              <a:lnSpc>
                <a:spcPct val="90000"/>
              </a:lnSpc>
              <a:spcBef>
                <a:spcPts val="0"/>
              </a:spcBef>
              <a:buNone/>
            </a:pPr>
            <a:r>
              <a:t/>
            </a:r>
            <a:endParaRPr sz="2800">
              <a:latin typeface="Calibri"/>
              <a:ea typeface="Calibri"/>
              <a:cs typeface="Calibri"/>
              <a:sym typeface="Calibri"/>
            </a:endParaRPr>
          </a:p>
        </p:txBody>
      </p:sp>
      <p:pic>
        <p:nvPicPr>
          <p:cNvPr id="96" name="Shape 96"/>
          <p:cNvPicPr preferRelativeResize="0"/>
          <p:nvPr/>
        </p:nvPicPr>
        <p:blipFill>
          <a:blip r:embed="rId3">
            <a:alphaModFix/>
          </a:blip>
          <a:stretch>
            <a:fillRect/>
          </a:stretch>
        </p:blipFill>
        <p:spPr>
          <a:xfrm>
            <a:off x="4499441" y="3785050"/>
            <a:ext cx="3193124" cy="2391775"/>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mph" presetID="8" presetSubtype="0">
                                  <p:stCondLst>
                                    <p:cond delay="0"/>
                                  </p:stCondLst>
                                  <p:childTnLst>
                                    <p:animRot by="-21600000">
                                      <p:cBhvr>
                                        <p:cTn dur="1000" fill="hold"/>
                                        <p:tgtEl>
                                          <p:spTgt spid="94"/>
                                        </p:tgtEl>
                                        <p:attrNameLst>
                                          <p:attrName>r</p:attrName>
                                        </p:attrNameLst>
                                      </p:cBhvr>
                                    </p:animRot>
                                  </p:childTnLst>
                                </p:cTn>
                              </p:par>
                              <p:par>
                                <p:cTn fill="hold" nodeType="withEffect" presetClass="emph" presetID="8" presetSubtype="0">
                                  <p:stCondLst>
                                    <p:cond delay="0"/>
                                  </p:stCondLst>
                                  <p:childTnLst>
                                    <p:animRot by="-21600000">
                                      <p:cBhvr>
                                        <p:cTn dur="1000" fill="hold"/>
                                        <p:tgtEl>
                                          <p:spTgt spid="95"/>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Electrolize"/>
                <a:ea typeface="Electrolize"/>
                <a:cs typeface="Electrolize"/>
                <a:sym typeface="Electrolize"/>
              </a:rPr>
              <a:t>Moment that Made You Cry</a:t>
            </a:r>
          </a:p>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Electrolize"/>
                <a:ea typeface="Electrolize"/>
                <a:cs typeface="Electrolize"/>
                <a:sym typeface="Electrolize"/>
              </a:rPr>
              <a:t>- Rohrbaugh</a:t>
            </a:r>
          </a:p>
        </p:txBody>
      </p:sp>
      <p:sp>
        <p:nvSpPr>
          <p:cNvPr id="102" name="Shape 102"/>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Electrolize"/>
              <a:buChar char="•"/>
            </a:pPr>
            <a:r>
              <a:rPr lang="en-US" sz="2800">
                <a:latin typeface="Electrolize"/>
                <a:ea typeface="Electrolize"/>
                <a:cs typeface="Electrolize"/>
                <a:sym typeface="Electrolize"/>
              </a:rPr>
              <a:t>The worst moment of the season was the end of the last competition just after I knew that our season was over.</a:t>
            </a:r>
          </a:p>
        </p:txBody>
      </p:sp>
      <p:pic>
        <p:nvPicPr>
          <p:cNvPr id="103" name="Shape 103"/>
          <p:cNvPicPr preferRelativeResize="0"/>
          <p:nvPr/>
        </p:nvPicPr>
        <p:blipFill>
          <a:blip r:embed="rId3">
            <a:alphaModFix/>
          </a:blip>
          <a:stretch>
            <a:fillRect/>
          </a:stretch>
        </p:blipFill>
        <p:spPr>
          <a:xfrm>
            <a:off x="5157787" y="3747950"/>
            <a:ext cx="1876425" cy="2428875"/>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Moment that Made You Cry</a:t>
            </a:r>
            <a:r>
              <a:rPr b="0" lang="en-US" sz="4400">
                <a:latin typeface="Calibri"/>
                <a:ea typeface="Calibri"/>
                <a:cs typeface="Calibri"/>
                <a:sym typeface="Calibri"/>
              </a:rPr>
              <a:t>-Ben</a:t>
            </a:r>
          </a:p>
        </p:txBody>
      </p:sp>
      <p:sp>
        <p:nvSpPr>
          <p:cNvPr id="109" name="Shape 109"/>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lang="en-US" sz="2800">
                <a:latin typeface="Calibri"/>
                <a:ea typeface="Calibri"/>
                <a:cs typeface="Calibri"/>
                <a:sym typeface="Calibri"/>
              </a:rPr>
              <a:t>When our teammates at our last qualifier pulled a full 90 and drove off the side of the ramp ultimately dooming our team to the infernal pit of shame. </a:t>
            </a:r>
          </a:p>
          <a:p>
            <a:pPr indent="0" marL="0" marR="0" rtl="0" algn="l">
              <a:lnSpc>
                <a:spcPct val="90000"/>
              </a:lnSpc>
              <a:spcBef>
                <a:spcPts val="0"/>
              </a:spcBef>
              <a:buNone/>
            </a:pPr>
            <a:r>
              <a:t/>
            </a:r>
            <a:endParaRPr sz="2800">
              <a:latin typeface="Calibri"/>
              <a:ea typeface="Calibri"/>
              <a:cs typeface="Calibri"/>
              <a:sym typeface="Calibri"/>
            </a:endParaRPr>
          </a:p>
          <a:p>
            <a:pPr indent="0" lvl="0" marL="0" marR="0" rtl="0" algn="l">
              <a:lnSpc>
                <a:spcPct val="90000"/>
              </a:lnSpc>
              <a:spcBef>
                <a:spcPts val="0"/>
              </a:spcBef>
              <a:buNone/>
            </a:pPr>
            <a:r>
              <a:t/>
            </a:r>
            <a:endParaRPr sz="2800">
              <a:latin typeface="Calibri"/>
              <a:ea typeface="Calibri"/>
              <a:cs typeface="Calibri"/>
              <a:sym typeface="Calibri"/>
            </a:endParaRPr>
          </a:p>
        </p:txBody>
      </p:sp>
      <p:pic>
        <p:nvPicPr>
          <p:cNvPr id="110" name="Shape 110"/>
          <p:cNvPicPr preferRelativeResize="0"/>
          <p:nvPr/>
        </p:nvPicPr>
        <p:blipFill>
          <a:blip r:embed="rId3">
            <a:alphaModFix/>
          </a:blip>
          <a:stretch>
            <a:fillRect/>
          </a:stretch>
        </p:blipFill>
        <p:spPr>
          <a:xfrm>
            <a:off x="4020700" y="2968725"/>
            <a:ext cx="5378799" cy="3025574"/>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Moment that Made You Cry-Nick</a:t>
            </a:r>
          </a:p>
        </p:txBody>
      </p:sp>
      <p:sp>
        <p:nvSpPr>
          <p:cNvPr id="116" name="Shape 116"/>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lang="en-US" sz="2800">
                <a:latin typeface="Calibri"/>
                <a:ea typeface="Calibri"/>
                <a:cs typeface="Calibri"/>
                <a:sym typeface="Calibri"/>
              </a:rPr>
              <a:t>I cried when I had to tighten a screw on a servo with pliers.</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838200" y="365125"/>
            <a:ext cx="10515599" cy="1325700"/>
          </a:xfrm>
          <a:prstGeom prst="rect">
            <a:avLst/>
          </a:prstGeom>
        </p:spPr>
        <p:txBody>
          <a:bodyPr anchorCtr="0" anchor="ctr" bIns="91425" lIns="91425" rIns="91425" tIns="91425">
            <a:noAutofit/>
          </a:bodyPr>
          <a:lstStyle/>
          <a:p>
            <a:pPr>
              <a:spcBef>
                <a:spcPts val="0"/>
              </a:spcBef>
              <a:buNone/>
            </a:pPr>
            <a:r>
              <a:rPr lang="en-US"/>
              <a:t>I Wish I had Known … About Designing Robots - Alex</a:t>
            </a:r>
          </a:p>
        </p:txBody>
      </p:sp>
      <p:sp>
        <p:nvSpPr>
          <p:cNvPr id="122" name="Shape 122"/>
          <p:cNvSpPr txBox="1"/>
          <p:nvPr>
            <p:ph idx="1" type="body"/>
          </p:nvPr>
        </p:nvSpPr>
        <p:spPr>
          <a:xfrm>
            <a:off x="838200" y="1825625"/>
            <a:ext cx="10515599" cy="4351199"/>
          </a:xfrm>
          <a:prstGeom prst="rect">
            <a:avLst/>
          </a:prstGeom>
        </p:spPr>
        <p:txBody>
          <a:bodyPr anchorCtr="0" anchor="t" bIns="91425" lIns="91425" rIns="91425" tIns="91425">
            <a:noAutofit/>
          </a:bodyPr>
          <a:lstStyle/>
          <a:p>
            <a:pPr>
              <a:spcBef>
                <a:spcPts val="0"/>
              </a:spcBef>
              <a:buNone/>
            </a:pPr>
            <a:r>
              <a:rPr lang="en-US"/>
              <a:t>I know everything about designing robots.</a:t>
            </a:r>
          </a:p>
        </p:txBody>
      </p:sp>
      <p:pic>
        <p:nvPicPr>
          <p:cNvPr id="123" name="Shape 123"/>
          <p:cNvPicPr preferRelativeResize="0"/>
          <p:nvPr/>
        </p:nvPicPr>
        <p:blipFill>
          <a:blip r:embed="rId3">
            <a:alphaModFix/>
          </a:blip>
          <a:stretch>
            <a:fillRect/>
          </a:stretch>
        </p:blipFill>
        <p:spPr>
          <a:xfrm>
            <a:off x="3666648" y="2737500"/>
            <a:ext cx="4858725" cy="3439325"/>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Impact"/>
                <a:ea typeface="Impact"/>
                <a:cs typeface="Impact"/>
                <a:sym typeface="Impact"/>
              </a:rPr>
              <a:t>I wish I had known…about designing robots - Matt I</a:t>
            </a:r>
            <a:r>
              <a:rPr b="0" lang="en-US" sz="4400">
                <a:latin typeface="Impact"/>
                <a:ea typeface="Impact"/>
                <a:cs typeface="Impact"/>
                <a:sym typeface="Impact"/>
              </a:rPr>
              <a:t>verson</a:t>
            </a:r>
          </a:p>
        </p:txBody>
      </p:sp>
      <p:sp>
        <p:nvSpPr>
          <p:cNvPr id="129" name="Shape 129"/>
          <p:cNvSpPr txBox="1"/>
          <p:nvPr>
            <p:ph idx="1" type="body"/>
          </p:nvPr>
        </p:nvSpPr>
        <p:spPr>
          <a:xfrm>
            <a:off x="838200" y="1978025"/>
            <a:ext cx="10515599" cy="4351199"/>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None/>
            </a:pPr>
            <a:r>
              <a:rPr lang="en-US" sz="2800">
                <a:latin typeface="Impact"/>
                <a:ea typeface="Impact"/>
                <a:cs typeface="Impact"/>
                <a:sym typeface="Impact"/>
              </a:rPr>
              <a:t>I wish I had known how easily the parts that seem strong in the shop will break during actual competition. During the first tournament, we broke at least one part of the robot every round.</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I wish I had known…about designing robots</a:t>
            </a:r>
          </a:p>
          <a:p>
            <a:pPr indent="0" lvl="0" marL="0" marR="0" rtl="0" algn="l">
              <a:lnSpc>
                <a:spcPct val="90000"/>
              </a:lnSpc>
              <a:spcBef>
                <a:spcPts val="0"/>
              </a:spcBef>
              <a:buClr>
                <a:schemeClr val="dk1"/>
              </a:buClr>
              <a:buSzPct val="25000"/>
              <a:buFont typeface="Calibri"/>
              <a:buNone/>
            </a:pPr>
            <a:r>
              <a:rPr b="0" lang="en-US" sz="4400">
                <a:latin typeface="Calibri"/>
                <a:ea typeface="Calibri"/>
                <a:cs typeface="Calibri"/>
                <a:sym typeface="Calibri"/>
              </a:rPr>
              <a:t>Filip L.</a:t>
            </a:r>
          </a:p>
        </p:txBody>
      </p:sp>
      <p:sp>
        <p:nvSpPr>
          <p:cNvPr id="135" name="Shape 135"/>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None/>
            </a:pPr>
            <a:r>
              <a:rPr lang="en-US" sz="2800">
                <a:latin typeface="Calibri"/>
                <a:ea typeface="Calibri"/>
                <a:cs typeface="Calibri"/>
                <a:sym typeface="Calibri"/>
              </a:rPr>
              <a:t>Umm, programming in RobotC, prioritizing, wireless networking, circuitry, FTC regulations, CAD and designing in teams, communicating concepts to my teammates, calculus-based PID, scheduling, planning, manufacturing polycarbonate, cutting wood, gluing it, physics, brainstorming, scheduling, soldering, and making robots in general.</a:t>
            </a:r>
          </a:p>
        </p:txBody>
      </p:sp>
      <p:pic>
        <p:nvPicPr>
          <p:cNvPr id="136" name="Shape 136"/>
          <p:cNvPicPr preferRelativeResize="0"/>
          <p:nvPr/>
        </p:nvPicPr>
        <p:blipFill>
          <a:blip r:embed="rId3">
            <a:alphaModFix/>
          </a:blip>
          <a:stretch>
            <a:fillRect/>
          </a:stretch>
        </p:blipFill>
        <p:spPr>
          <a:xfrm>
            <a:off x="4027725" y="4154725"/>
            <a:ext cx="3265699" cy="2449274"/>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134"/>
                                        </p:tgtEl>
                                        <p:attrNameLst>
                                          <p:attrName>style.visibility</p:attrName>
                                        </p:attrNameLst>
                                      </p:cBhvr>
                                      <p:to>
                                        <p:strVal val="visible"/>
                                      </p:to>
                                    </p:set>
                                    <p:anim calcmode="lin" valueType="num">
                                      <p:cBhvr additive="base">
                                        <p:cTn dur="1000"/>
                                        <p:tgtEl>
                                          <p:spTgt spid="134"/>
                                        </p:tgtEl>
                                        <p:attrNameLst>
                                          <p:attrName>ppt_w</p:attrName>
                                        </p:attrNameLst>
                                      </p:cBhvr>
                                      <p:tavLst>
                                        <p:tav fmla="" tm="0">
                                          <p:val>
                                            <p:strVal val="0"/>
                                          </p:val>
                                        </p:tav>
                                        <p:tav fmla="" tm="100000">
                                          <p:val>
                                            <p:strVal val="#ppt_w"/>
                                          </p:val>
                                        </p:tav>
                                      </p:tavLst>
                                    </p:anim>
                                    <p:anim calcmode="lin" valueType="num">
                                      <p:cBhvr additive="base">
                                        <p:cTn dur="1000"/>
                                        <p:tgtEl>
                                          <p:spTgt spid="134"/>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35"/>
                                        </p:tgtEl>
                                        <p:attrNameLst>
                                          <p:attrName>style.visibility</p:attrName>
                                        </p:attrNameLst>
                                      </p:cBhvr>
                                      <p:to>
                                        <p:strVal val="visible"/>
                                      </p:to>
                                    </p:set>
                                    <p:anim calcmode="lin" valueType="num">
                                      <p:cBhvr additive="base">
                                        <p:cTn dur="1000"/>
                                        <p:tgtEl>
                                          <p:spTgt spid="135"/>
                                        </p:tgtEl>
                                        <p:attrNameLst>
                                          <p:attrName>ppt_w</p:attrName>
                                        </p:attrNameLst>
                                      </p:cBhvr>
                                      <p:tavLst>
                                        <p:tav fmla="" tm="0">
                                          <p:val>
                                            <p:strVal val="0"/>
                                          </p:val>
                                        </p:tav>
                                        <p:tav fmla="" tm="100000">
                                          <p:val>
                                            <p:strVal val="#ppt_w"/>
                                          </p:val>
                                        </p:tav>
                                      </p:tavLst>
                                    </p:anim>
                                    <p:anim calcmode="lin" valueType="num">
                                      <p:cBhvr additive="base">
                                        <p:cTn dur="1000"/>
                                        <p:tgtEl>
                                          <p:spTgt spid="135"/>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838200" y="365125"/>
            <a:ext cx="11353800"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Electrolize"/>
                <a:ea typeface="Electrolize"/>
                <a:cs typeface="Electrolize"/>
                <a:sym typeface="Electrolize"/>
              </a:rPr>
              <a:t>I wish I had known…about designing robots</a:t>
            </a:r>
          </a:p>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Electrolize"/>
                <a:ea typeface="Electrolize"/>
                <a:cs typeface="Electrolize"/>
                <a:sym typeface="Electrolize"/>
              </a:rPr>
              <a:t>- Rohrbaugh</a:t>
            </a:r>
          </a:p>
        </p:txBody>
      </p:sp>
      <p:sp>
        <p:nvSpPr>
          <p:cNvPr id="142" name="Shape 142"/>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Electrolize"/>
              <a:buChar char="•"/>
            </a:pPr>
            <a:r>
              <a:rPr lang="en-US" sz="2800">
                <a:latin typeface="Electrolize"/>
                <a:ea typeface="Electrolize"/>
                <a:cs typeface="Electrolize"/>
                <a:sym typeface="Electrolize"/>
              </a:rPr>
              <a:t>I wish I had known more about the materials we were allowed to use. I thought that we were only allowed to use the TETRIX parts and a few other raw materials.</a:t>
            </a:r>
          </a:p>
          <a:p>
            <a:pPr indent="0" lvl="0" marL="0" marR="0" rtl="0" algn="l">
              <a:lnSpc>
                <a:spcPct val="90000"/>
              </a:lnSpc>
              <a:spcBef>
                <a:spcPts val="0"/>
              </a:spcBef>
              <a:buNone/>
            </a:pPr>
            <a:r>
              <a:t/>
            </a:r>
            <a:endParaRPr sz="2800">
              <a:solidFill>
                <a:schemeClr val="dk1"/>
              </a:solidFill>
              <a:latin typeface="Calibri"/>
              <a:ea typeface="Calibri"/>
              <a:cs typeface="Calibri"/>
              <a:sym typeface="Calibri"/>
            </a:endParaRPr>
          </a:p>
        </p:txBody>
      </p:sp>
      <p:pic>
        <p:nvPicPr>
          <p:cNvPr id="143" name="Shape 143"/>
          <p:cNvPicPr preferRelativeResize="0"/>
          <p:nvPr/>
        </p:nvPicPr>
        <p:blipFill>
          <a:blip r:embed="rId3">
            <a:alphaModFix/>
          </a:blip>
          <a:stretch>
            <a:fillRect/>
          </a:stretch>
        </p:blipFill>
        <p:spPr>
          <a:xfrm>
            <a:off x="5052217" y="3251050"/>
            <a:ext cx="2925775" cy="2925775"/>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I wish I had known…about designing robots-Ben</a:t>
            </a:r>
          </a:p>
        </p:txBody>
      </p:sp>
      <p:sp>
        <p:nvSpPr>
          <p:cNvPr id="149" name="Shape 149"/>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lang="en-US" sz="2800">
                <a:latin typeface="Calibri"/>
                <a:ea typeface="Calibri"/>
                <a:cs typeface="Calibri"/>
                <a:sym typeface="Calibri"/>
              </a:rPr>
              <a:t>I wish I had known more about quick and easy  prototyping that would make our team more efficient at the beginning of the year.</a:t>
            </a:r>
          </a:p>
          <a:p>
            <a:pPr indent="0" lvl="0" marL="0" marR="0" rtl="0" algn="l">
              <a:lnSpc>
                <a:spcPct val="90000"/>
              </a:lnSpc>
              <a:spcBef>
                <a:spcPts val="0"/>
              </a:spcBef>
              <a:buNone/>
            </a:pPr>
            <a:r>
              <a:t/>
            </a:r>
            <a:endParaRPr sz="2800">
              <a:solidFill>
                <a:schemeClr val="dk1"/>
              </a:solidFill>
              <a:latin typeface="Calibri"/>
              <a:ea typeface="Calibri"/>
              <a:cs typeface="Calibri"/>
              <a:sym typeface="Calibri"/>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I wish I had known…about designing robots-Nick</a:t>
            </a:r>
          </a:p>
        </p:txBody>
      </p:sp>
      <p:sp>
        <p:nvSpPr>
          <p:cNvPr id="155" name="Shape 155"/>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lang="en-US" sz="2800">
                <a:latin typeface="Calibri"/>
                <a:ea typeface="Calibri"/>
                <a:cs typeface="Calibri"/>
                <a:sym typeface="Calibri"/>
              </a:rPr>
              <a:t>I wish I had known more about building things with the 3d printers and with plastic.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 name="Shape 42"/>
        <p:cNvGrpSpPr/>
        <p:nvPr/>
      </p:nvGrpSpPr>
      <p:grpSpPr>
        <a:xfrm>
          <a:off x="0" y="0"/>
          <a:ext cx="0" cy="0"/>
          <a:chOff x="0" y="0"/>
          <a:chExt cx="0" cy="0"/>
        </a:xfrm>
      </p:grpSpPr>
      <p:sp>
        <p:nvSpPr>
          <p:cNvPr id="43" name="Shape 43"/>
          <p:cNvSpPr txBox="1"/>
          <p:nvPr>
            <p:ph type="title"/>
          </p:nvPr>
        </p:nvSpPr>
        <p:spPr>
          <a:xfrm>
            <a:off x="838200" y="365125"/>
            <a:ext cx="10515599" cy="1325700"/>
          </a:xfrm>
          <a:prstGeom prst="rect">
            <a:avLst/>
          </a:prstGeom>
        </p:spPr>
        <p:txBody>
          <a:bodyPr anchorCtr="0" anchor="ctr" bIns="91425" lIns="91425" rIns="91425" tIns="91425">
            <a:noAutofit/>
          </a:bodyPr>
          <a:lstStyle/>
          <a:p>
            <a:pPr lvl="0" rtl="0">
              <a:spcBef>
                <a:spcPts val="0"/>
              </a:spcBef>
              <a:buNone/>
            </a:pPr>
            <a:r>
              <a:rPr lang="en-US"/>
              <a:t>Moment That Made You Laugh - Alex</a:t>
            </a:r>
          </a:p>
        </p:txBody>
      </p:sp>
      <p:sp>
        <p:nvSpPr>
          <p:cNvPr id="44" name="Shape 44"/>
          <p:cNvSpPr txBox="1"/>
          <p:nvPr/>
        </p:nvSpPr>
        <p:spPr>
          <a:xfrm>
            <a:off x="838200" y="1316200"/>
            <a:ext cx="5703899" cy="595500"/>
          </a:xfrm>
          <a:prstGeom prst="rect">
            <a:avLst/>
          </a:prstGeom>
          <a:noFill/>
          <a:ln>
            <a:noFill/>
          </a:ln>
        </p:spPr>
        <p:txBody>
          <a:bodyPr anchorCtr="0" anchor="t" bIns="91425" lIns="91425" rIns="91425" tIns="91425">
            <a:noAutofit/>
          </a:bodyPr>
          <a:lstStyle/>
          <a:p>
            <a:pPr lvl="0" rtl="0">
              <a:spcBef>
                <a:spcPts val="0"/>
              </a:spcBef>
              <a:buNone/>
            </a:pPr>
            <a:r>
              <a:rPr b="1" lang="en-US" sz="2400">
                <a:solidFill>
                  <a:srgbClr val="FF0000"/>
                </a:solidFill>
                <a:latin typeface="Courier New"/>
                <a:ea typeface="Courier New"/>
                <a:cs typeface="Courier New"/>
                <a:sym typeface="Courier New"/>
              </a:rPr>
              <a:t>java.lang.NullPointerException</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4"/>
                                        </p:tgtEl>
                                        <p:attrNameLst>
                                          <p:attrName>style.visibility</p:attrName>
                                        </p:attrNameLst>
                                      </p:cBhvr>
                                      <p:to>
                                        <p:strVal val="visible"/>
                                      </p:to>
                                    </p:set>
                                    <p:animEffect filter="fade" transition="in">
                                      <p:cBhvr>
                                        <p:cTn dur="1000"/>
                                        <p:tgtEl>
                                          <p:spTgt spid="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838200" y="365125"/>
            <a:ext cx="10515599" cy="1325700"/>
          </a:xfrm>
          <a:prstGeom prst="rect">
            <a:avLst/>
          </a:prstGeom>
        </p:spPr>
        <p:txBody>
          <a:bodyPr anchorCtr="0" anchor="ctr" bIns="91425" lIns="91425" rIns="91425" tIns="91425">
            <a:noAutofit/>
          </a:bodyPr>
          <a:lstStyle/>
          <a:p>
            <a:pPr>
              <a:spcBef>
                <a:spcPts val="0"/>
              </a:spcBef>
              <a:buNone/>
            </a:pPr>
            <a:r>
              <a:rPr lang="en-US"/>
              <a:t>I Wish I had Known … About the Tournament - Alex</a:t>
            </a:r>
          </a:p>
        </p:txBody>
      </p:sp>
      <p:sp>
        <p:nvSpPr>
          <p:cNvPr id="161" name="Shape 161"/>
          <p:cNvSpPr txBox="1"/>
          <p:nvPr>
            <p:ph idx="1" type="body"/>
          </p:nvPr>
        </p:nvSpPr>
        <p:spPr>
          <a:xfrm>
            <a:off x="838200" y="1825625"/>
            <a:ext cx="10515599" cy="4351199"/>
          </a:xfrm>
          <a:prstGeom prst="rect">
            <a:avLst/>
          </a:prstGeom>
        </p:spPr>
        <p:txBody>
          <a:bodyPr anchorCtr="0" anchor="t" bIns="91425" lIns="91425" rIns="91425" tIns="91425">
            <a:noAutofit/>
          </a:bodyPr>
          <a:lstStyle/>
          <a:p>
            <a:pPr>
              <a:spcBef>
                <a:spcPts val="0"/>
              </a:spcBef>
              <a:buNone/>
            </a:pPr>
            <a:r>
              <a:rPr lang="en-US"/>
              <a:t>Click to add text</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Impact"/>
                <a:ea typeface="Impact"/>
                <a:cs typeface="Impact"/>
                <a:sym typeface="Impact"/>
              </a:rPr>
              <a:t>I wish I had known…about the tournament - Matt Iverson</a:t>
            </a:r>
          </a:p>
        </p:txBody>
      </p:sp>
      <p:sp>
        <p:nvSpPr>
          <p:cNvPr id="167" name="Shape 167"/>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Impact"/>
              <a:buChar char="•"/>
            </a:pPr>
            <a:r>
              <a:rPr lang="en-US" sz="2800">
                <a:latin typeface="Impact"/>
                <a:ea typeface="Impact"/>
                <a:cs typeface="Impact"/>
                <a:sym typeface="Impact"/>
              </a:rPr>
              <a:t>I wish I had known how much of a problem the rod that holds up the center structure would be, since there were about 3 rounds that we got stuck on it and couldn’t score any points.</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838200" y="365125"/>
            <a:ext cx="10515599" cy="2375699"/>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I wish I had known</a:t>
            </a:r>
            <a:r>
              <a:rPr b="0" lang="en-US" sz="4400">
                <a:latin typeface="Calibri"/>
                <a:ea typeface="Calibri"/>
                <a:cs typeface="Calibri"/>
                <a:sym typeface="Calibri"/>
              </a:rPr>
              <a:t> the importance of out-of-class volunteering and sponsorship </a:t>
            </a:r>
            <a:r>
              <a:rPr b="0" baseline="0" i="0" lang="en-US" sz="4400" u="none" cap="none" strike="noStrike">
                <a:solidFill>
                  <a:schemeClr val="dk1"/>
                </a:solidFill>
                <a:latin typeface="Calibri"/>
                <a:ea typeface="Calibri"/>
                <a:cs typeface="Calibri"/>
                <a:sym typeface="Calibri"/>
              </a:rPr>
              <a:t>about the tournament</a:t>
            </a:r>
            <a:r>
              <a:rPr b="0" lang="en-US" sz="4400">
                <a:latin typeface="Calibri"/>
                <a:ea typeface="Calibri"/>
                <a:cs typeface="Calibri"/>
                <a:sym typeface="Calibri"/>
              </a:rPr>
              <a:t>.</a:t>
            </a:r>
          </a:p>
          <a:p>
            <a:pPr indent="0" lvl="0" marL="0" marR="0" rtl="0" algn="l">
              <a:lnSpc>
                <a:spcPct val="90000"/>
              </a:lnSpc>
              <a:spcBef>
                <a:spcPts val="0"/>
              </a:spcBef>
              <a:buClr>
                <a:schemeClr val="dk1"/>
              </a:buClr>
              <a:buSzPct val="25000"/>
              <a:buFont typeface="Calibri"/>
              <a:buNone/>
            </a:pPr>
            <a:r>
              <a:rPr b="0" lang="en-US" sz="4400">
                <a:latin typeface="Calibri"/>
                <a:ea typeface="Calibri"/>
                <a:cs typeface="Calibri"/>
                <a:sym typeface="Calibri"/>
              </a:rPr>
              <a:t>Filip L.</a:t>
            </a:r>
          </a:p>
        </p:txBody>
      </p:sp>
      <p:sp>
        <p:nvSpPr>
          <p:cNvPr id="173" name="Shape 173"/>
          <p:cNvSpPr txBox="1"/>
          <p:nvPr>
            <p:ph idx="1" type="body"/>
          </p:nvPr>
        </p:nvSpPr>
        <p:spPr>
          <a:xfrm>
            <a:off x="838200" y="3118875"/>
            <a:ext cx="10515599" cy="30575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lang="en-US" sz="2800">
                <a:latin typeface="Calibri"/>
                <a:ea typeface="Calibri"/>
                <a:cs typeface="Calibri"/>
                <a:sym typeface="Calibri"/>
              </a:rPr>
              <a:t>Wait, I was being judged to spend time outside of school to promote our team and FIRST robotics in general? I wish somebody had mentioned that at least for me to consider. </a:t>
            </a:r>
          </a:p>
        </p:txBody>
      </p:sp>
      <p:pic>
        <p:nvPicPr>
          <p:cNvPr id="174" name="Shape 174"/>
          <p:cNvPicPr preferRelativeResize="0"/>
          <p:nvPr/>
        </p:nvPicPr>
        <p:blipFill>
          <a:blip r:embed="rId3">
            <a:alphaModFix/>
          </a:blip>
          <a:stretch>
            <a:fillRect/>
          </a:stretch>
        </p:blipFill>
        <p:spPr>
          <a:xfrm>
            <a:off x="7632400" y="4061350"/>
            <a:ext cx="3596700" cy="2697525"/>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5000"/>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par>
                          <p:cTn fill="hold">
                            <p:stCondLst>
                              <p:cond delay="5000"/>
                            </p:stCondLst>
                            <p:childTnLst>
                              <p:par>
                                <p:cTn fill="hold" nodeType="afterEffect" presetClass="exit" presetID="10" presetSubtype="0">
                                  <p:stCondLst>
                                    <p:cond delay="0"/>
                                  </p:stCondLst>
                                  <p:childTnLst>
                                    <p:animEffect filter="fade" transition="out">
                                      <p:cBhvr>
                                        <p:cTn dur="1000"/>
                                        <p:tgtEl>
                                          <p:spTgt spid="173"/>
                                        </p:tgtEl>
                                      </p:cBhvr>
                                    </p:animEffect>
                                    <p:set>
                                      <p:cBhvr>
                                        <p:cTn dur="1" fill="hold">
                                          <p:stCondLst>
                                            <p:cond delay="1000"/>
                                          </p:stCondLst>
                                        </p:cTn>
                                        <p:tgtEl>
                                          <p:spTgt spid="173"/>
                                        </p:tgtEl>
                                        <p:attrNameLst>
                                          <p:attrName>style.visibility</p:attrName>
                                        </p:attrNameLst>
                                      </p:cBhvr>
                                      <p:to>
                                        <p:strVal val="hidden"/>
                                      </p:to>
                                    </p:se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838200" y="365125"/>
            <a:ext cx="11353800"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Electrolize"/>
                <a:ea typeface="Electrolize"/>
                <a:cs typeface="Electrolize"/>
                <a:sym typeface="Electrolize"/>
              </a:rPr>
              <a:t>I wish I had known…about the tournament</a:t>
            </a:r>
          </a:p>
          <a:p>
            <a:pPr indent="0" lvl="0" marL="0" marR="0" rtl="0" algn="l">
              <a:lnSpc>
                <a:spcPct val="90000"/>
              </a:lnSpc>
              <a:spcBef>
                <a:spcPts val="0"/>
              </a:spcBef>
              <a:buClr>
                <a:schemeClr val="dk1"/>
              </a:buClr>
              <a:buSzPct val="25000"/>
              <a:buFont typeface="Calibri"/>
              <a:buNone/>
            </a:pPr>
            <a:r>
              <a:rPr b="0" lang="en-US" sz="4400">
                <a:latin typeface="Electrolize"/>
                <a:ea typeface="Electrolize"/>
                <a:cs typeface="Electrolize"/>
                <a:sym typeface="Electrolize"/>
              </a:rPr>
              <a:t>- Rohrbaugh</a:t>
            </a:r>
          </a:p>
        </p:txBody>
      </p:sp>
      <p:sp>
        <p:nvSpPr>
          <p:cNvPr id="180" name="Shape 180"/>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Electrolize"/>
              <a:buChar char="•"/>
            </a:pPr>
            <a:r>
              <a:rPr lang="en-US" sz="2800">
                <a:latin typeface="Electrolize"/>
                <a:ea typeface="Electrolize"/>
                <a:cs typeface="Electrolize"/>
                <a:sym typeface="Electrolize"/>
              </a:rPr>
              <a:t>I wish I had known what little time we would have between each match.</a:t>
            </a:r>
          </a:p>
        </p:txBody>
      </p:sp>
      <p:pic>
        <p:nvPicPr>
          <p:cNvPr id="181" name="Shape 181"/>
          <p:cNvPicPr preferRelativeResize="0"/>
          <p:nvPr/>
        </p:nvPicPr>
        <p:blipFill>
          <a:blip r:embed="rId3">
            <a:alphaModFix/>
          </a:blip>
          <a:stretch>
            <a:fillRect/>
          </a:stretch>
        </p:blipFill>
        <p:spPr>
          <a:xfrm>
            <a:off x="3814437" y="3621475"/>
            <a:ext cx="4563125" cy="2555350"/>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I wish I had known…about the tournament</a:t>
            </a:r>
            <a:r>
              <a:rPr b="0" lang="en-US" sz="4400">
                <a:latin typeface="Calibri"/>
                <a:ea typeface="Calibri"/>
                <a:cs typeface="Calibri"/>
                <a:sym typeface="Calibri"/>
              </a:rPr>
              <a:t>-Ben</a:t>
            </a:r>
          </a:p>
        </p:txBody>
      </p:sp>
      <p:sp>
        <p:nvSpPr>
          <p:cNvPr id="187" name="Shape 187"/>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lang="en-US" sz="2800">
                <a:latin typeface="Calibri"/>
                <a:ea typeface="Calibri"/>
                <a:cs typeface="Calibri"/>
                <a:sym typeface="Calibri"/>
              </a:rPr>
              <a:t>I wish I had known more about Super-Regionals and how many teams would be there. I would have looked at more robots and taken more pictures if I had more time. </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I wish I had known…about the tournament-Nick</a:t>
            </a:r>
          </a:p>
        </p:txBody>
      </p:sp>
      <p:sp>
        <p:nvSpPr>
          <p:cNvPr id="193" name="Shape 193"/>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lang="en-US" sz="2800">
                <a:latin typeface="Calibri"/>
                <a:ea typeface="Calibri"/>
                <a:cs typeface="Calibri"/>
                <a:sym typeface="Calibri"/>
              </a:rPr>
              <a:t>I wish I had known that the driver’s meeting was going to take 2 hours so I could have made Ben go to it instead.</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838200" y="365125"/>
            <a:ext cx="10515599" cy="1325700"/>
          </a:xfrm>
          <a:prstGeom prst="rect">
            <a:avLst/>
          </a:prstGeom>
        </p:spPr>
        <p:txBody>
          <a:bodyPr anchorCtr="0" anchor="ctr" bIns="91425" lIns="91425" rIns="91425" tIns="91425">
            <a:noAutofit/>
          </a:bodyPr>
          <a:lstStyle/>
          <a:p>
            <a:pPr>
              <a:spcBef>
                <a:spcPts val="0"/>
              </a:spcBef>
              <a:buNone/>
            </a:pPr>
            <a:r>
              <a:rPr lang="en-US"/>
              <a:t>It’s All About Math and Science - Alex</a:t>
            </a:r>
          </a:p>
        </p:txBody>
      </p:sp>
      <p:sp>
        <p:nvSpPr>
          <p:cNvPr id="199" name="Shape 199"/>
          <p:cNvSpPr txBox="1"/>
          <p:nvPr>
            <p:ph idx="1" type="body"/>
          </p:nvPr>
        </p:nvSpPr>
        <p:spPr>
          <a:xfrm>
            <a:off x="838200" y="1825625"/>
            <a:ext cx="10515599" cy="4351199"/>
          </a:xfrm>
          <a:prstGeom prst="rect">
            <a:avLst/>
          </a:prstGeom>
        </p:spPr>
        <p:txBody>
          <a:bodyPr anchorCtr="0" anchor="t" bIns="91425" lIns="91425" rIns="91425" tIns="91425">
            <a:noAutofit/>
          </a:bodyPr>
          <a:lstStyle/>
          <a:p>
            <a:pPr>
              <a:spcBef>
                <a:spcPts val="0"/>
              </a:spcBef>
              <a:buNone/>
            </a:pPr>
            <a:r>
              <a:rPr lang="en-US"/>
              <a:t>Click to add text</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Impact"/>
                <a:ea typeface="Impact"/>
                <a:cs typeface="Impact"/>
                <a:sym typeface="Impact"/>
              </a:rPr>
              <a:t>It’s All About Math and Science-M</a:t>
            </a:r>
            <a:r>
              <a:rPr b="0" lang="en-US" sz="4400">
                <a:latin typeface="Impact"/>
                <a:ea typeface="Impact"/>
                <a:cs typeface="Impact"/>
                <a:sym typeface="Impact"/>
              </a:rPr>
              <a:t>att</a:t>
            </a:r>
          </a:p>
        </p:txBody>
      </p:sp>
      <p:sp>
        <p:nvSpPr>
          <p:cNvPr id="205" name="Shape 205"/>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Impact"/>
              <a:buChar char="•"/>
            </a:pPr>
            <a:r>
              <a:rPr lang="en-US" sz="2800">
                <a:latin typeface="Impact"/>
                <a:ea typeface="Impact"/>
                <a:cs typeface="Impact"/>
                <a:sym typeface="Impact"/>
              </a:rPr>
              <a:t>We used geometry to calculate how quickly the outside edge of our launcher was moving.</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It’s All About Math and Science</a:t>
            </a:r>
            <a:r>
              <a:rPr b="0" lang="en-US" sz="4400">
                <a:latin typeface="Calibri"/>
                <a:ea typeface="Calibri"/>
                <a:cs typeface="Calibri"/>
                <a:sym typeface="Calibri"/>
              </a:rPr>
              <a:t>-Filip L.</a:t>
            </a:r>
          </a:p>
        </p:txBody>
      </p:sp>
      <p:sp>
        <p:nvSpPr>
          <p:cNvPr id="211" name="Shape 211"/>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lang="en-US" sz="2800">
                <a:latin typeface="Calibri"/>
                <a:ea typeface="Calibri"/>
                <a:cs typeface="Calibri"/>
                <a:sym typeface="Calibri"/>
              </a:rPr>
              <a:t>CAD designs sorta like Sketchup help with planning the details of a mechanism’s work, position, and plausibility under the mathematical constraints. </a:t>
            </a:r>
          </a:p>
          <a:p>
            <a:pPr indent="0" lvl="0" marL="0" marR="0" rtl="0" algn="l">
              <a:lnSpc>
                <a:spcPct val="90000"/>
              </a:lnSpc>
              <a:spcBef>
                <a:spcPts val="1000"/>
              </a:spcBef>
              <a:buClr>
                <a:schemeClr val="dk1"/>
              </a:buClr>
              <a:buFont typeface="Arial"/>
              <a:buNone/>
            </a:pPr>
            <a:r>
              <a:t/>
            </a:r>
            <a:endParaRPr b="0" baseline="0" i="0" sz="2800" u="none" cap="none" strike="noStrike">
              <a:solidFill>
                <a:schemeClr val="dk1"/>
              </a:solidFill>
              <a:latin typeface="Calibri"/>
              <a:ea typeface="Calibri"/>
              <a:cs typeface="Calibri"/>
              <a:sym typeface="Calibri"/>
            </a:endParaRPr>
          </a:p>
        </p:txBody>
      </p:sp>
      <p:pic>
        <p:nvPicPr>
          <p:cNvPr id="212" name="Shape 212"/>
          <p:cNvPicPr preferRelativeResize="0"/>
          <p:nvPr/>
        </p:nvPicPr>
        <p:blipFill>
          <a:blip r:embed="rId3">
            <a:alphaModFix/>
          </a:blip>
          <a:stretch>
            <a:fillRect/>
          </a:stretch>
        </p:blipFill>
        <p:spPr>
          <a:xfrm>
            <a:off x="3877708" y="3357900"/>
            <a:ext cx="4809583" cy="2702374"/>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pic>
        <p:nvPicPr>
          <p:cNvPr id="217" name="Shape 217"/>
          <p:cNvPicPr preferRelativeResize="0"/>
          <p:nvPr/>
        </p:nvPicPr>
        <p:blipFill>
          <a:blip r:embed="rId3">
            <a:alphaModFix/>
          </a:blip>
          <a:stretch>
            <a:fillRect/>
          </a:stretch>
        </p:blipFill>
        <p:spPr>
          <a:xfrm>
            <a:off x="4644562" y="3955125"/>
            <a:ext cx="2902875" cy="2902875"/>
          </a:xfrm>
          <a:prstGeom prst="rect">
            <a:avLst/>
          </a:prstGeom>
          <a:noFill/>
          <a:ln>
            <a:noFill/>
          </a:ln>
        </p:spPr>
      </p:pic>
      <p:sp>
        <p:nvSpPr>
          <p:cNvPr id="218" name="Shape 218"/>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Electrolize"/>
                <a:ea typeface="Electrolize"/>
                <a:cs typeface="Electrolize"/>
                <a:sym typeface="Electrolize"/>
              </a:rPr>
              <a:t>It’s All About Math and Science</a:t>
            </a:r>
          </a:p>
          <a:p>
            <a:pPr indent="0" lvl="0" marL="0" marR="0" rtl="0" algn="l">
              <a:lnSpc>
                <a:spcPct val="90000"/>
              </a:lnSpc>
              <a:spcBef>
                <a:spcPts val="0"/>
              </a:spcBef>
              <a:buClr>
                <a:schemeClr val="dk1"/>
              </a:buClr>
              <a:buSzPct val="25000"/>
              <a:buFont typeface="Calibri"/>
              <a:buNone/>
            </a:pPr>
            <a:r>
              <a:rPr b="0" lang="en-US" sz="4400">
                <a:latin typeface="Electrolize"/>
                <a:ea typeface="Electrolize"/>
                <a:cs typeface="Electrolize"/>
                <a:sym typeface="Electrolize"/>
              </a:rPr>
              <a:t>- Rohrbaugh</a:t>
            </a:r>
          </a:p>
        </p:txBody>
      </p:sp>
      <p:sp>
        <p:nvSpPr>
          <p:cNvPr id="219" name="Shape 219"/>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Electrolize"/>
              <a:buChar char="•"/>
            </a:pPr>
            <a:r>
              <a:rPr lang="en-US" sz="2800">
                <a:latin typeface="Electrolize"/>
                <a:ea typeface="Electrolize"/>
                <a:cs typeface="Electrolize"/>
                <a:sym typeface="Electrolize"/>
              </a:rPr>
              <a:t>At the beginning of the season we calculated the amount of balls our robot would have to process each second by using the speed of the robot, the dimensions of the field, and the number of balls distributed on the field. The end result was that our mechanism would have to handle 4 balls/second with the robot driving at full speed.</a:t>
            </a:r>
          </a:p>
          <a:p>
            <a:pPr indent="0" lvl="0" marL="0" marR="0" rtl="0" algn="l">
              <a:lnSpc>
                <a:spcPct val="90000"/>
              </a:lnSpc>
              <a:spcBef>
                <a:spcPts val="1000"/>
              </a:spcBef>
              <a:buClr>
                <a:schemeClr val="dk1"/>
              </a:buClr>
              <a:buFont typeface="Arial"/>
              <a:buNone/>
            </a:pPr>
            <a:r>
              <a:t/>
            </a:r>
            <a:endParaRPr b="0" baseline="0" i="0" sz="28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 name="Shape 48"/>
        <p:cNvGrpSpPr/>
        <p:nvPr/>
      </p:nvGrpSpPr>
      <p:grpSpPr>
        <a:xfrm>
          <a:off x="0" y="0"/>
          <a:ext cx="0" cy="0"/>
          <a:chOff x="0" y="0"/>
          <a:chExt cx="0" cy="0"/>
        </a:xfrm>
      </p:grpSpPr>
      <p:sp>
        <p:nvSpPr>
          <p:cNvPr id="49" name="Shape 49"/>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Impact"/>
                <a:ea typeface="Impact"/>
                <a:cs typeface="Impact"/>
                <a:sym typeface="Impact"/>
              </a:rPr>
              <a:t>Moment that Made You Laugh -</a:t>
            </a:r>
            <a:r>
              <a:rPr lang="en-US" sz="4400">
                <a:solidFill>
                  <a:schemeClr val="dk1"/>
                </a:solidFill>
                <a:latin typeface="Impact"/>
                <a:ea typeface="Impact"/>
                <a:cs typeface="Impact"/>
                <a:sym typeface="Impact"/>
              </a:rPr>
              <a:t> </a:t>
            </a:r>
            <a:r>
              <a:rPr b="0" lang="en-US" sz="4400">
                <a:solidFill>
                  <a:schemeClr val="dk1"/>
                </a:solidFill>
                <a:latin typeface="Impact"/>
                <a:ea typeface="Impact"/>
                <a:cs typeface="Impact"/>
                <a:sym typeface="Impact"/>
              </a:rPr>
              <a:t>Matt Iverson</a:t>
            </a:r>
          </a:p>
        </p:txBody>
      </p:sp>
      <p:sp>
        <p:nvSpPr>
          <p:cNvPr id="50" name="Shape 50"/>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Impact"/>
              <a:buChar char="•"/>
            </a:pPr>
            <a:r>
              <a:rPr lang="en-US" sz="2800">
                <a:solidFill>
                  <a:schemeClr val="dk1"/>
                </a:solidFill>
                <a:latin typeface="Impact"/>
                <a:ea typeface="Impact"/>
                <a:cs typeface="Impact"/>
                <a:sym typeface="Impact"/>
              </a:rPr>
              <a:t>The funniest memory of the robotics season for me was when we dumped all </a:t>
            </a:r>
            <a:r>
              <a:rPr lang="en-US" sz="2800">
                <a:latin typeface="Impact"/>
                <a:ea typeface="Impact"/>
                <a:cs typeface="Impact"/>
                <a:sym typeface="Impact"/>
              </a:rPr>
              <a:t>the </a:t>
            </a:r>
            <a:r>
              <a:rPr lang="en-US" sz="2800">
                <a:solidFill>
                  <a:schemeClr val="dk1"/>
                </a:solidFill>
                <a:latin typeface="Impact"/>
                <a:ea typeface="Impact"/>
                <a:cs typeface="Impact"/>
                <a:sym typeface="Impact"/>
              </a:rPr>
              <a:t>small balls we ha</a:t>
            </a:r>
            <a:r>
              <a:rPr lang="en-US" sz="2800">
                <a:latin typeface="Impact"/>
                <a:ea typeface="Impact"/>
                <a:cs typeface="Impact"/>
                <a:sym typeface="Impact"/>
              </a:rPr>
              <a:t>d</a:t>
            </a:r>
            <a:r>
              <a:rPr lang="en-US" sz="2800">
                <a:solidFill>
                  <a:schemeClr val="dk1"/>
                </a:solidFill>
                <a:latin typeface="Impact"/>
                <a:ea typeface="Impact"/>
                <a:cs typeface="Impact"/>
                <a:sym typeface="Impact"/>
              </a:rPr>
              <a:t> into our launcher without anything to catch them. The cleanup took a long time, but it was worth it.</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x="0" y="0"/>
          <a:ext cx="0" cy="0"/>
          <a:chOff x="0" y="0"/>
          <a:chExt cx="0" cy="0"/>
        </a:xfrm>
      </p:grpSpPr>
      <p:sp>
        <p:nvSpPr>
          <p:cNvPr id="224" name="Shape 224"/>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It’s All About Math and Science-Ben</a:t>
            </a:r>
          </a:p>
        </p:txBody>
      </p:sp>
      <p:sp>
        <p:nvSpPr>
          <p:cNvPr id="225" name="Shape 225"/>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lang="en-US" sz="2800">
                <a:latin typeface="Calibri"/>
                <a:ea typeface="Calibri"/>
                <a:cs typeface="Calibri"/>
                <a:sym typeface="Calibri"/>
              </a:rPr>
              <a:t>We had to use many principles of physics to determine the effectiveness of our prototypes. The more rigid a surface the more energy it transferred to the ball. </a:t>
            </a:r>
          </a:p>
          <a:p>
            <a:pPr indent="0" lvl="0" marL="0" marR="0" rtl="0" algn="l">
              <a:lnSpc>
                <a:spcPct val="90000"/>
              </a:lnSpc>
              <a:spcBef>
                <a:spcPts val="1000"/>
              </a:spcBef>
              <a:buClr>
                <a:schemeClr val="dk1"/>
              </a:buClr>
              <a:buFont typeface="Arial"/>
              <a:buNone/>
            </a:pPr>
            <a:r>
              <a:t/>
            </a:r>
            <a:endParaRPr b="0" baseline="0" i="0" sz="2800" u="none" cap="none" strike="noStrike">
              <a:solidFill>
                <a:schemeClr val="dk1"/>
              </a:solidFill>
              <a:latin typeface="Calibri"/>
              <a:ea typeface="Calibri"/>
              <a:cs typeface="Calibri"/>
              <a:sym typeface="Calibri"/>
            </a:endParaRP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9" name="Shape 229"/>
        <p:cNvGrpSpPr/>
        <p:nvPr/>
      </p:nvGrpSpPr>
      <p:grpSpPr>
        <a:xfrm>
          <a:off x="0" y="0"/>
          <a:ext cx="0" cy="0"/>
          <a:chOff x="0" y="0"/>
          <a:chExt cx="0" cy="0"/>
        </a:xfrm>
      </p:grpSpPr>
      <p:sp>
        <p:nvSpPr>
          <p:cNvPr id="230" name="Shape 230"/>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It’s All About Math and Science-Nick</a:t>
            </a:r>
          </a:p>
        </p:txBody>
      </p:sp>
      <p:sp>
        <p:nvSpPr>
          <p:cNvPr id="231" name="Shape 231"/>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None/>
            </a:pPr>
            <a:r>
              <a:rPr lang="en-US" sz="2800">
                <a:solidFill>
                  <a:srgbClr val="000000"/>
                </a:solidFill>
                <a:latin typeface="Calibri"/>
                <a:ea typeface="Calibri"/>
                <a:cs typeface="Calibri"/>
                <a:sym typeface="Calibri"/>
              </a:rPr>
              <a:t>We tested where it was best for the launcher to hit the ball to find the most consistent way to score with our launching system.</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type="title"/>
          </p:nvPr>
        </p:nvSpPr>
        <p:spPr>
          <a:xfrm>
            <a:off x="838200" y="365125"/>
            <a:ext cx="10515599" cy="1325700"/>
          </a:xfrm>
          <a:prstGeom prst="rect">
            <a:avLst/>
          </a:prstGeom>
        </p:spPr>
        <p:txBody>
          <a:bodyPr anchorCtr="0" anchor="ctr" bIns="91425" lIns="91425" rIns="91425" tIns="91425">
            <a:noAutofit/>
          </a:bodyPr>
          <a:lstStyle/>
          <a:p>
            <a:pPr>
              <a:spcBef>
                <a:spcPts val="0"/>
              </a:spcBef>
              <a:buNone/>
            </a:pPr>
            <a:r>
              <a:rPr lang="en-US"/>
              <a:t>Gracious Professionalism in Action - Alex</a:t>
            </a:r>
          </a:p>
        </p:txBody>
      </p:sp>
      <p:sp>
        <p:nvSpPr>
          <p:cNvPr id="237" name="Shape 237"/>
          <p:cNvSpPr txBox="1"/>
          <p:nvPr>
            <p:ph idx="1" type="body"/>
          </p:nvPr>
        </p:nvSpPr>
        <p:spPr>
          <a:xfrm>
            <a:off x="838200" y="1825625"/>
            <a:ext cx="10515599" cy="4351199"/>
          </a:xfrm>
          <a:prstGeom prst="rect">
            <a:avLst/>
          </a:prstGeom>
        </p:spPr>
        <p:txBody>
          <a:bodyPr anchorCtr="0" anchor="t" bIns="91425" lIns="91425" rIns="91425" tIns="91425">
            <a:noAutofit/>
          </a:bodyPr>
          <a:lstStyle/>
          <a:p>
            <a:pPr indent="0" marL="0">
              <a:spcBef>
                <a:spcPts val="0"/>
              </a:spcBef>
              <a:buNone/>
            </a:pPr>
            <a:r>
              <a:rPr lang="en-US"/>
              <a:t>Click to add text</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x="0" y="0"/>
          <a:ext cx="0" cy="0"/>
          <a:chOff x="0" y="0"/>
          <a:chExt cx="0" cy="0"/>
        </a:xfrm>
      </p:grpSpPr>
      <p:sp>
        <p:nvSpPr>
          <p:cNvPr id="242" name="Shape 242"/>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Impact"/>
                <a:ea typeface="Impact"/>
                <a:cs typeface="Impact"/>
                <a:sym typeface="Impact"/>
              </a:rPr>
              <a:t>Gracious Professionalism in Action-</a:t>
            </a:r>
            <a:r>
              <a:rPr b="0" lang="en-US" sz="4400">
                <a:latin typeface="Impact"/>
                <a:ea typeface="Impact"/>
                <a:cs typeface="Impact"/>
                <a:sym typeface="Impact"/>
              </a:rPr>
              <a:t>Matt</a:t>
            </a:r>
          </a:p>
        </p:txBody>
      </p:sp>
      <p:sp>
        <p:nvSpPr>
          <p:cNvPr id="243" name="Shape 243"/>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50800" lvl="0" marL="228600" marR="0" rtl="0" algn="l">
              <a:lnSpc>
                <a:spcPct val="90000"/>
              </a:lnSpc>
              <a:spcBef>
                <a:spcPts val="1000"/>
              </a:spcBef>
              <a:buClr>
                <a:schemeClr val="dk1"/>
              </a:buClr>
              <a:buSzPct val="100000"/>
              <a:buFont typeface="Arial"/>
              <a:buNone/>
            </a:pPr>
            <a:r>
              <a:rPr lang="en-US" sz="2800">
                <a:latin typeface="Impact"/>
                <a:ea typeface="Impact"/>
                <a:cs typeface="Impact"/>
                <a:sym typeface="Impact"/>
              </a:rPr>
              <a:t>At the FTC West tournament, we needed a specific wire we didn’t have for repairs. One team came over to our pit 3 times to try to help us.</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Gracious Professionalism in Action</a:t>
            </a:r>
            <a:r>
              <a:rPr b="0" lang="en-US" sz="4400">
                <a:latin typeface="Calibri"/>
                <a:ea typeface="Calibri"/>
                <a:cs typeface="Calibri"/>
                <a:sym typeface="Calibri"/>
              </a:rPr>
              <a:t>-Filip L.</a:t>
            </a:r>
          </a:p>
        </p:txBody>
      </p:sp>
      <p:sp>
        <p:nvSpPr>
          <p:cNvPr id="249" name="Shape 249"/>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lang="en-US" sz="2800">
                <a:latin typeface="Calibri"/>
                <a:ea typeface="Calibri"/>
                <a:cs typeface="Calibri"/>
                <a:sym typeface="Calibri"/>
              </a:rPr>
              <a:t>A lot of teams (like ours) don’t consider bringing spare equipment for the robot in case a wire stops working or something of the likes. We lent our soldering equipment at the state tournament, and borrowed an NXT wire at super-regionals. That’s somewhat fair, IMHO.</a:t>
            </a:r>
          </a:p>
          <a:p>
            <a:pPr indent="-50800" lvl="0" marL="228600" marR="0" rtl="0" algn="l">
              <a:lnSpc>
                <a:spcPct val="90000"/>
              </a:lnSpc>
              <a:spcBef>
                <a:spcPts val="1000"/>
              </a:spcBef>
              <a:buClr>
                <a:schemeClr val="dk1"/>
              </a:buClr>
              <a:buFont typeface="Arial"/>
              <a:buNone/>
            </a:pPr>
            <a:r>
              <a:t/>
            </a:r>
            <a:endParaRPr b="0" baseline="0" i="0" sz="2800" u="none" cap="none" strike="noStrike">
              <a:solidFill>
                <a:schemeClr val="dk1"/>
              </a:solidFill>
              <a:latin typeface="Calibri"/>
              <a:ea typeface="Calibri"/>
              <a:cs typeface="Calibri"/>
              <a:sym typeface="Calibri"/>
            </a:endParaRPr>
          </a:p>
        </p:txBody>
      </p:sp>
      <p:pic>
        <p:nvPicPr>
          <p:cNvPr id="250" name="Shape 250"/>
          <p:cNvPicPr preferRelativeResize="0"/>
          <p:nvPr/>
        </p:nvPicPr>
        <p:blipFill>
          <a:blip r:embed="rId3">
            <a:alphaModFix/>
          </a:blip>
          <a:stretch>
            <a:fillRect/>
          </a:stretch>
        </p:blipFill>
        <p:spPr>
          <a:xfrm>
            <a:off x="4252325" y="3681675"/>
            <a:ext cx="3229750" cy="2495149"/>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248"/>
                                        </p:tgtEl>
                                        <p:attrNameLst>
                                          <p:attrName>style.visibility</p:attrName>
                                        </p:attrNameLst>
                                      </p:cBhvr>
                                      <p:to>
                                        <p:strVal val="visible"/>
                                      </p:to>
                                    </p:set>
                                    <p:anim calcmode="lin" valueType="num">
                                      <p:cBhvr additive="base">
                                        <p:cTn dur="1000"/>
                                        <p:tgtEl>
                                          <p:spTgt spid="24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49"/>
                                        </p:tgtEl>
                                        <p:attrNameLst>
                                          <p:attrName>style.visibility</p:attrName>
                                        </p:attrNameLst>
                                      </p:cBhvr>
                                      <p:to>
                                        <p:strVal val="visible"/>
                                      </p:to>
                                    </p:set>
                                    <p:anim calcmode="lin" valueType="num">
                                      <p:cBhvr additive="base">
                                        <p:cTn dur="1000"/>
                                        <p:tgtEl>
                                          <p:spTgt spid="249"/>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250"/>
                                        </p:tgtEl>
                                        <p:attrNameLst>
                                          <p:attrName>style.visibility</p:attrName>
                                        </p:attrNameLst>
                                      </p:cBhvr>
                                      <p:to>
                                        <p:strVal val="visible"/>
                                      </p:to>
                                    </p:set>
                                    <p:anim calcmode="lin" valueType="num">
                                      <p:cBhvr additive="base">
                                        <p:cTn dur="1000"/>
                                        <p:tgtEl>
                                          <p:spTgt spid="25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pic>
        <p:nvPicPr>
          <p:cNvPr id="255" name="Shape 255"/>
          <p:cNvPicPr preferRelativeResize="0"/>
          <p:nvPr/>
        </p:nvPicPr>
        <p:blipFill>
          <a:blip r:embed="rId3">
            <a:alphaModFix/>
          </a:blip>
          <a:stretch>
            <a:fillRect/>
          </a:stretch>
        </p:blipFill>
        <p:spPr>
          <a:xfrm>
            <a:off x="4580463" y="3381450"/>
            <a:ext cx="3031075" cy="3031075"/>
          </a:xfrm>
          <a:prstGeom prst="rect">
            <a:avLst/>
          </a:prstGeom>
          <a:noFill/>
          <a:ln>
            <a:noFill/>
          </a:ln>
        </p:spPr>
      </p:pic>
      <p:sp>
        <p:nvSpPr>
          <p:cNvPr id="256" name="Shape 256"/>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Electrolize"/>
                <a:ea typeface="Electrolize"/>
                <a:cs typeface="Electrolize"/>
                <a:sym typeface="Electrolize"/>
              </a:rPr>
              <a:t>Gracious Professionalism in Action</a:t>
            </a:r>
          </a:p>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Electrolize"/>
                <a:ea typeface="Electrolize"/>
                <a:cs typeface="Electrolize"/>
                <a:sym typeface="Electrolize"/>
              </a:rPr>
              <a:t>- Rohrbaugh</a:t>
            </a:r>
          </a:p>
        </p:txBody>
      </p:sp>
      <p:sp>
        <p:nvSpPr>
          <p:cNvPr id="257" name="Shape 257"/>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Electrolize"/>
              <a:buChar char="•"/>
            </a:pPr>
            <a:r>
              <a:rPr lang="en-US" sz="2800">
                <a:latin typeface="Electrolize"/>
                <a:ea typeface="Electrolize"/>
                <a:cs typeface="Electrolize"/>
                <a:sym typeface="Electrolize"/>
              </a:rPr>
              <a:t>I thought it was pretty cool that we gave two wheels to another team because they didn’t have any back at their shop and they were advancing to State.</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x="0" y="0"/>
          <a:ext cx="0" cy="0"/>
          <a:chOff x="0" y="0"/>
          <a:chExt cx="0" cy="0"/>
        </a:xfrm>
      </p:grpSpPr>
      <p:sp>
        <p:nvSpPr>
          <p:cNvPr id="262" name="Shape 262"/>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Gracious Professionalism in Action-Ben</a:t>
            </a:r>
          </a:p>
        </p:txBody>
      </p:sp>
      <p:sp>
        <p:nvSpPr>
          <p:cNvPr id="263" name="Shape 263"/>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lang="en-US" sz="2800">
                <a:latin typeface="Calibri"/>
                <a:ea typeface="Calibri"/>
                <a:cs typeface="Calibri"/>
                <a:sym typeface="Calibri"/>
              </a:rPr>
              <a:t>At Super Regionals many teams willingly came to give us spare parts we needed. </a:t>
            </a:r>
          </a:p>
          <a:p>
            <a:pPr indent="-50800" lvl="0" marL="228600" marR="0" rtl="0" algn="l">
              <a:lnSpc>
                <a:spcPct val="90000"/>
              </a:lnSpc>
              <a:spcBef>
                <a:spcPts val="1000"/>
              </a:spcBef>
              <a:buClr>
                <a:schemeClr val="dk1"/>
              </a:buClr>
              <a:buFont typeface="Arial"/>
              <a:buNone/>
            </a:pPr>
            <a:r>
              <a:t/>
            </a:r>
            <a:endParaRPr b="0" baseline="0" i="0" sz="2800" u="none" cap="none" strike="noStrike">
              <a:solidFill>
                <a:schemeClr val="dk1"/>
              </a:solidFill>
              <a:latin typeface="Calibri"/>
              <a:ea typeface="Calibri"/>
              <a:cs typeface="Calibri"/>
              <a:sym typeface="Calibri"/>
            </a:endParaRPr>
          </a:p>
        </p:txBody>
      </p:sp>
      <p:pic>
        <p:nvPicPr>
          <p:cNvPr id="264" name="Shape 264"/>
          <p:cNvPicPr preferRelativeResize="0"/>
          <p:nvPr/>
        </p:nvPicPr>
        <p:blipFill>
          <a:blip r:embed="rId3">
            <a:alphaModFix/>
          </a:blip>
          <a:stretch>
            <a:fillRect/>
          </a:stretch>
        </p:blipFill>
        <p:spPr>
          <a:xfrm>
            <a:off x="4542900" y="3593025"/>
            <a:ext cx="3106200" cy="2583799"/>
          </a:xfrm>
          <a:prstGeom prst="rect">
            <a:avLst/>
          </a:prstGeom>
          <a:noFill/>
          <a:ln>
            <a:noFill/>
          </a:ln>
        </p:spPr>
      </p:pic>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x="0" y="0"/>
          <a:ext cx="0" cy="0"/>
          <a:chOff x="0" y="0"/>
          <a:chExt cx="0" cy="0"/>
        </a:xfrm>
      </p:grpSpPr>
      <p:sp>
        <p:nvSpPr>
          <p:cNvPr id="269" name="Shape 269"/>
          <p:cNvSpPr txBox="1"/>
          <p:nvPr>
            <p:ph type="title"/>
          </p:nvPr>
        </p:nvSpPr>
        <p:spPr>
          <a:xfrm>
            <a:off x="838200" y="365125"/>
            <a:ext cx="10515599" cy="1325562"/>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Gracious Professionalism in Action-Nick</a:t>
            </a:r>
          </a:p>
        </p:txBody>
      </p:sp>
      <p:sp>
        <p:nvSpPr>
          <p:cNvPr id="270" name="Shape 270"/>
          <p:cNvSpPr txBox="1"/>
          <p:nvPr>
            <p:ph idx="1" type="body"/>
          </p:nvPr>
        </p:nvSpPr>
        <p:spPr>
          <a:xfrm>
            <a:off x="838200" y="1825625"/>
            <a:ext cx="10515599"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lang="en-US" sz="2800">
                <a:latin typeface="Calibri"/>
                <a:ea typeface="Calibri"/>
                <a:cs typeface="Calibri"/>
                <a:sym typeface="Calibri"/>
              </a:rPr>
              <a:t>I noticed gracious professionalism when we helped a team at qualifiers solder a wire together so that it would reach. </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4" name="Shape 274"/>
        <p:cNvGrpSpPr/>
        <p:nvPr/>
      </p:nvGrpSpPr>
      <p:grpSpPr>
        <a:xfrm>
          <a:off x="0" y="0"/>
          <a:ext cx="0" cy="0"/>
          <a:chOff x="0" y="0"/>
          <a:chExt cx="0" cy="0"/>
        </a:xfrm>
      </p:grpSpPr>
      <p:pic>
        <p:nvPicPr>
          <p:cNvPr id="275" name="Shape 275"/>
          <p:cNvPicPr preferRelativeResize="0"/>
          <p:nvPr/>
        </p:nvPicPr>
        <p:blipFill>
          <a:blip r:embed="rId3">
            <a:alphaModFix/>
          </a:blip>
          <a:stretch>
            <a:fillRect/>
          </a:stretch>
        </p:blipFill>
        <p:spPr>
          <a:xfrm rot="-542741">
            <a:off x="120999" y="5103600"/>
            <a:ext cx="2095500" cy="1704975"/>
          </a:xfrm>
          <a:prstGeom prst="rect">
            <a:avLst/>
          </a:prstGeom>
          <a:noFill/>
          <a:ln>
            <a:noFill/>
          </a:ln>
        </p:spPr>
      </p:pic>
      <p:sp>
        <p:nvSpPr>
          <p:cNvPr id="276" name="Shape 276"/>
          <p:cNvSpPr txBox="1"/>
          <p:nvPr/>
        </p:nvSpPr>
        <p:spPr>
          <a:xfrm>
            <a:off x="986675" y="1187125"/>
            <a:ext cx="1654500" cy="1736699"/>
          </a:xfrm>
          <a:prstGeom prst="rect">
            <a:avLst/>
          </a:prstGeom>
          <a:noFill/>
          <a:ln>
            <a:noFill/>
          </a:ln>
        </p:spPr>
        <p:txBody>
          <a:bodyPr anchorCtr="0" anchor="t" bIns="91425" lIns="91425" rIns="91425" tIns="91425">
            <a:noAutofit/>
          </a:bodyPr>
          <a:lstStyle/>
          <a:p>
            <a:pPr lvl="0" rtl="0">
              <a:spcBef>
                <a:spcPts val="0"/>
              </a:spcBef>
              <a:buNone/>
            </a:pPr>
            <a:r>
              <a:rPr lang="en-US">
                <a:solidFill>
                  <a:srgbClr val="FFFFFF"/>
                </a:solidFill>
              </a:rPr>
              <a:t>This text box allows Google Slides to wait for 2 seconds before starting to fade in the picture.</a:t>
            </a:r>
          </a:p>
        </p:txBody>
      </p:sp>
      <p:sp>
        <p:nvSpPr>
          <p:cNvPr id="277" name="Shape 277"/>
          <p:cNvSpPr txBox="1"/>
          <p:nvPr>
            <p:ph type="ctrTitle"/>
          </p:nvPr>
        </p:nvSpPr>
        <p:spPr>
          <a:xfrm>
            <a:off x="914400" y="2111123"/>
            <a:ext cx="10363200" cy="1546500"/>
          </a:xfrm>
          <a:prstGeom prst="rect">
            <a:avLst/>
          </a:prstGeom>
        </p:spPr>
        <p:txBody>
          <a:bodyPr anchorCtr="0" anchor="b" bIns="91425" lIns="91425" rIns="91425" tIns="91425">
            <a:noAutofit/>
          </a:bodyPr>
          <a:lstStyle/>
          <a:p>
            <a:pPr lvl="0" rtl="0">
              <a:spcBef>
                <a:spcPts val="0"/>
              </a:spcBef>
              <a:buNone/>
            </a:pPr>
            <a:r>
              <a:rPr lang="en-US"/>
              <a:t>THE END</a:t>
            </a:r>
          </a:p>
        </p:txBody>
      </p:sp>
      <p:pic>
        <p:nvPicPr>
          <p:cNvPr id="278" name="Shape 278"/>
          <p:cNvPicPr preferRelativeResize="0"/>
          <p:nvPr/>
        </p:nvPicPr>
        <p:blipFill>
          <a:blip r:embed="rId4">
            <a:alphaModFix/>
          </a:blip>
          <a:stretch>
            <a:fillRect/>
          </a:stretch>
        </p:blipFill>
        <p:spPr>
          <a:xfrm rot="5400000">
            <a:off x="-1000124" y="1569699"/>
            <a:ext cx="2971799" cy="971550"/>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2000"/>
                                        <p:tgtEl>
                                          <p:spTgt spid="276"/>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5000"/>
                                        <p:tgtEl>
                                          <p:spTgt spid="275"/>
                                        </p:tgtEl>
                                      </p:cBhvr>
                                    </p:animEffect>
                                  </p:childTnLst>
                                </p:cTn>
                              </p:par>
                              <p:par>
                                <p:cTn fill="hold" nodeType="withEffect" presetClass="entr" presetID="2" presetSubtype="8">
                                  <p:stCondLst>
                                    <p:cond delay="0"/>
                                  </p:stCondLst>
                                  <p:childTnLst>
                                    <p:set>
                                      <p:cBhvr>
                                        <p:cTn dur="1" fill="hold">
                                          <p:stCondLst>
                                            <p:cond delay="0"/>
                                          </p:stCondLst>
                                        </p:cTn>
                                        <p:tgtEl>
                                          <p:spTgt spid="278"/>
                                        </p:tgtEl>
                                        <p:attrNameLst>
                                          <p:attrName>style.visibility</p:attrName>
                                        </p:attrNameLst>
                                      </p:cBhvr>
                                      <p:to>
                                        <p:strVal val="visible"/>
                                      </p:to>
                                    </p:set>
                                    <p:anim calcmode="lin" valueType="num">
                                      <p:cBhvr additive="base">
                                        <p:cTn dur="5000"/>
                                        <p:tgtEl>
                                          <p:spTgt spid="278"/>
                                        </p:tgtEl>
                                        <p:attrNameLst>
                                          <p:attrName>ppt_x</p:attrName>
                                        </p:attrNameLst>
                                      </p:cBhvr>
                                      <p:tavLst>
                                        <p:tav fmla="" tm="0">
                                          <p:val>
                                            <p:strVal val="#ppt_x-1"/>
                                          </p:val>
                                        </p:tav>
                                        <p:tav fmla="" tm="100000">
                                          <p:val>
                                            <p:strVal val="#ppt_x"/>
                                          </p:val>
                                        </p:tav>
                                      </p:tavLst>
                                    </p:anim>
                                  </p:childTnLst>
                                </p:cTn>
                              </p:par>
                            </p:childTnLst>
                          </p:cTn>
                        </p:par>
                        <p:par>
                          <p:cTn fill="hold">
                            <p:stCondLst>
                              <p:cond delay="7000"/>
                            </p:stCondLst>
                            <p:childTnLst>
                              <p:par>
                                <p:cTn fill="hold" nodeType="afterEffect" presetClass="exit" presetID="10" presetSubtype="0">
                                  <p:stCondLst>
                                    <p:cond delay="0"/>
                                  </p:stCondLst>
                                  <p:childTnLst>
                                    <p:animEffect filter="fade" transition="out">
                                      <p:cBhvr>
                                        <p:cTn dur="2500"/>
                                        <p:tgtEl>
                                          <p:spTgt spid="276"/>
                                        </p:tgtEl>
                                      </p:cBhvr>
                                    </p:animEffect>
                                    <p:set>
                                      <p:cBhvr>
                                        <p:cTn dur="1" fill="hold">
                                          <p:stCondLst>
                                            <p:cond delay="2500"/>
                                          </p:stCondLst>
                                        </p:cTn>
                                        <p:tgtEl>
                                          <p:spTgt spid="276"/>
                                        </p:tgtEl>
                                        <p:attrNameLst>
                                          <p:attrName>style.visibility</p:attrName>
                                        </p:attrNameLst>
                                      </p:cBhvr>
                                      <p:to>
                                        <p:strVal val="hidden"/>
                                      </p:to>
                                    </p:set>
                                  </p:childTnLst>
                                </p:cTn>
                              </p:par>
                            </p:childTnLst>
                          </p:cTn>
                        </p:par>
                        <p:par>
                          <p:cTn fill="hold">
                            <p:stCondLst>
                              <p:cond delay="9500"/>
                            </p:stCondLst>
                            <p:childTnLst>
                              <p:par>
                                <p:cTn fill="hold" nodeType="afterEffect" presetClass="exit" presetID="2" presetSubtype="8">
                                  <p:stCondLst>
                                    <p:cond delay="0"/>
                                  </p:stCondLst>
                                  <p:childTnLst>
                                    <p:anim calcmode="lin" valueType="num">
                                      <p:cBhvr additive="base">
                                        <p:cTn dur="5000"/>
                                        <p:tgtEl>
                                          <p:spTgt spid="278"/>
                                        </p:tgtEl>
                                        <p:attrNameLst>
                                          <p:attrName>ppt_x</p:attrName>
                                        </p:attrNameLst>
                                      </p:cBhvr>
                                      <p:tavLst>
                                        <p:tav fmla="" tm="0">
                                          <p:val>
                                            <p:strVal val="#ppt_x"/>
                                          </p:val>
                                        </p:tav>
                                        <p:tav fmla="" tm="100000">
                                          <p:val>
                                            <p:strVal val="#ppt_x-1"/>
                                          </p:val>
                                        </p:tav>
                                      </p:tavLst>
                                    </p:anim>
                                    <p:set>
                                      <p:cBhvr>
                                        <p:cTn dur="1" fill="hold">
                                          <p:stCondLst>
                                            <p:cond delay="5000"/>
                                          </p:stCondLst>
                                        </p:cTn>
                                        <p:tgtEl>
                                          <p:spTgt spid="27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 name="Shape 54"/>
        <p:cNvGrpSpPr/>
        <p:nvPr/>
      </p:nvGrpSpPr>
      <p:grpSpPr>
        <a:xfrm>
          <a:off x="0" y="0"/>
          <a:ext cx="0" cy="0"/>
          <a:chOff x="0" y="0"/>
          <a:chExt cx="0" cy="0"/>
        </a:xfrm>
      </p:grpSpPr>
      <p:pic>
        <p:nvPicPr>
          <p:cNvPr id="55" name="Shape 55"/>
          <p:cNvPicPr preferRelativeResize="0"/>
          <p:nvPr/>
        </p:nvPicPr>
        <p:blipFill>
          <a:blip r:embed="rId3">
            <a:alphaModFix/>
          </a:blip>
          <a:stretch>
            <a:fillRect/>
          </a:stretch>
        </p:blipFill>
        <p:spPr>
          <a:xfrm>
            <a:off x="5052217" y="3251050"/>
            <a:ext cx="2925775" cy="2925775"/>
          </a:xfrm>
          <a:prstGeom prst="rect">
            <a:avLst/>
          </a:prstGeom>
          <a:noFill/>
          <a:ln>
            <a:noFill/>
          </a:ln>
        </p:spPr>
      </p:pic>
      <p:sp>
        <p:nvSpPr>
          <p:cNvPr id="56" name="Shape 56"/>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rgbClr val="000000"/>
                </a:solidFill>
                <a:latin typeface="Calibri"/>
                <a:ea typeface="Calibri"/>
                <a:cs typeface="Calibri"/>
                <a:sym typeface="Calibri"/>
              </a:rPr>
              <a:t>Moment that Made You Laugh - Filip L.</a:t>
            </a:r>
          </a:p>
        </p:txBody>
      </p:sp>
      <p:sp>
        <p:nvSpPr>
          <p:cNvPr id="57" name="Shape 57"/>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rgbClr val="000000"/>
              </a:buClr>
              <a:buSzPct val="100000"/>
              <a:buFont typeface="Arial"/>
              <a:buChar char="•"/>
            </a:pPr>
            <a:r>
              <a:rPr lang="en-US" sz="2800">
                <a:solidFill>
                  <a:srgbClr val="000000"/>
                </a:solidFill>
                <a:latin typeface="Calibri"/>
                <a:ea typeface="Calibri"/>
                <a:cs typeface="Calibri"/>
                <a:sym typeface="Calibri"/>
              </a:rPr>
              <a:t>The best moments were when we initially rushed back to the robot and taped it together with gaffer’s tape in successive rounds. Then we replaced the parts with polycarbonate so that we wouldn’t have to work so much.</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1000"/>
                                        <p:tgtEl>
                                          <p:spTgt spid="5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1000"/>
                                        <p:tgtEl>
                                          <p:spTgt spid="57"/>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1000"/>
                                        <p:tgtEl>
                                          <p:spTgt spid="5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838200" y="365125"/>
            <a:ext cx="100652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Electrolize"/>
                <a:ea typeface="Electrolize"/>
                <a:cs typeface="Electrolize"/>
                <a:sym typeface="Electrolize"/>
              </a:rPr>
              <a:t>Moment that Made You Laugh</a:t>
            </a:r>
          </a:p>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Electrolize"/>
                <a:ea typeface="Electrolize"/>
                <a:cs typeface="Electrolize"/>
                <a:sym typeface="Electrolize"/>
              </a:rPr>
              <a:t>-</a:t>
            </a:r>
            <a:r>
              <a:rPr b="0" lang="en-US" sz="4400">
                <a:latin typeface="Electrolize"/>
                <a:ea typeface="Electrolize"/>
                <a:cs typeface="Electrolize"/>
                <a:sym typeface="Electrolize"/>
              </a:rPr>
              <a:t> Rohrbaugh</a:t>
            </a:r>
          </a:p>
        </p:txBody>
      </p:sp>
      <p:sp>
        <p:nvSpPr>
          <p:cNvPr id="63" name="Shape 63"/>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Electrolize"/>
              <a:buChar char="•"/>
            </a:pPr>
            <a:r>
              <a:rPr lang="en-US" sz="2800">
                <a:latin typeface="Electrolize"/>
                <a:ea typeface="Electrolize"/>
                <a:cs typeface="Electrolize"/>
                <a:sym typeface="Electrolize"/>
              </a:rPr>
              <a:t>The best moments of the season were when Mrs. Lannen told us that we were going to State and when we won the Third Place Inspire Award at State and advanced to Super-Regionals</a:t>
            </a:r>
          </a:p>
        </p:txBody>
      </p:sp>
      <p:pic>
        <p:nvPicPr>
          <p:cNvPr id="64" name="Shape 64"/>
          <p:cNvPicPr preferRelativeResize="0"/>
          <p:nvPr/>
        </p:nvPicPr>
        <p:blipFill>
          <a:blip r:embed="rId3">
            <a:alphaModFix/>
          </a:blip>
          <a:stretch>
            <a:fillRect/>
          </a:stretch>
        </p:blipFill>
        <p:spPr>
          <a:xfrm>
            <a:off x="4007125" y="3853725"/>
            <a:ext cx="3727450" cy="232310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838200" y="365125"/>
            <a:ext cx="11353800"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Moment that Made You Laugh -</a:t>
            </a:r>
            <a:r>
              <a:rPr b="0" lang="en-US" sz="4400">
                <a:latin typeface="Calibri"/>
                <a:ea typeface="Calibri"/>
                <a:cs typeface="Calibri"/>
                <a:sym typeface="Calibri"/>
              </a:rPr>
              <a:t> Ben Fishy Trout </a:t>
            </a:r>
          </a:p>
        </p:txBody>
      </p:sp>
      <p:sp>
        <p:nvSpPr>
          <p:cNvPr id="70" name="Shape 70"/>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lang="en-US" sz="2800">
                <a:latin typeface="Calibri"/>
                <a:ea typeface="Calibri"/>
                <a:cs typeface="Calibri"/>
                <a:sym typeface="Calibri"/>
              </a:rPr>
              <a:t> I laughed the most when we heard we were moving on to state after three days of depression from losing at qualifiers.  </a:t>
            </a:r>
            <a:r>
              <a:rPr lang="en-US" sz="2800">
                <a:solidFill>
                  <a:srgbClr val="FFFFFF"/>
                </a:solidFill>
                <a:latin typeface="Calibri"/>
                <a:ea typeface="Calibri"/>
                <a:cs typeface="Calibri"/>
                <a:sym typeface="Calibri"/>
              </a:rPr>
              <a:t>Nemo touched the boat.</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838200" y="365125"/>
            <a:ext cx="11353800"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Calibri"/>
                <a:ea typeface="Calibri"/>
                <a:cs typeface="Calibri"/>
                <a:sym typeface="Calibri"/>
              </a:rPr>
              <a:t>Moment that Made You Laugh</a:t>
            </a:r>
            <a:r>
              <a:rPr b="0" lang="en-US" sz="4400">
                <a:latin typeface="Calibri"/>
                <a:ea typeface="Calibri"/>
                <a:cs typeface="Calibri"/>
                <a:sym typeface="Calibri"/>
              </a:rPr>
              <a:t> - Nick</a:t>
            </a:r>
          </a:p>
        </p:txBody>
      </p:sp>
      <p:sp>
        <p:nvSpPr>
          <p:cNvPr id="76" name="Shape 76"/>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Arial"/>
              <a:buChar char="•"/>
            </a:pPr>
            <a:r>
              <a:rPr lang="en-US" sz="2800">
                <a:latin typeface="Calibri"/>
                <a:ea typeface="Calibri"/>
                <a:cs typeface="Calibri"/>
                <a:sym typeface="Calibri"/>
              </a:rPr>
              <a:t>I laughed the most when the robot threw a ball at Alex’s face.</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838200" y="365125"/>
            <a:ext cx="10515599" cy="1325700"/>
          </a:xfrm>
          <a:prstGeom prst="rect">
            <a:avLst/>
          </a:prstGeom>
        </p:spPr>
        <p:txBody>
          <a:bodyPr anchorCtr="0" anchor="ctr" bIns="91425" lIns="91425" rIns="91425" tIns="91425">
            <a:noAutofit/>
          </a:bodyPr>
          <a:lstStyle/>
          <a:p>
            <a:pPr>
              <a:spcBef>
                <a:spcPts val="0"/>
              </a:spcBef>
              <a:buNone/>
            </a:pPr>
            <a:r>
              <a:rPr lang="en-US"/>
              <a:t>Moment That Made You Cry - Alex</a:t>
            </a:r>
          </a:p>
        </p:txBody>
      </p:sp>
      <p:sp>
        <p:nvSpPr>
          <p:cNvPr id="82" name="Shape 82"/>
          <p:cNvSpPr txBox="1"/>
          <p:nvPr>
            <p:ph idx="1" type="body"/>
          </p:nvPr>
        </p:nvSpPr>
        <p:spPr>
          <a:xfrm>
            <a:off x="838200" y="1825625"/>
            <a:ext cx="10515599" cy="4351199"/>
          </a:xfrm>
          <a:prstGeom prst="rect">
            <a:avLst/>
          </a:prstGeom>
        </p:spPr>
        <p:txBody>
          <a:bodyPr anchorCtr="0" anchor="t" bIns="91425" lIns="91425" rIns="91425" tIns="91425">
            <a:noAutofit/>
          </a:bodyPr>
          <a:lstStyle/>
          <a:p>
            <a:pPr>
              <a:spcBef>
                <a:spcPts val="0"/>
              </a:spcBef>
              <a:buNone/>
            </a:pPr>
            <a:r>
              <a:rPr lang="en-US"/>
              <a:t>Realizing exactly how much the rest of my team didn’t know about building a good robot.</a:t>
            </a:r>
          </a:p>
        </p:txBody>
      </p:sp>
      <p:pic>
        <p:nvPicPr>
          <p:cNvPr id="83" name="Shape 83"/>
          <p:cNvPicPr preferRelativeResize="0"/>
          <p:nvPr/>
        </p:nvPicPr>
        <p:blipFill>
          <a:blip r:embed="rId3">
            <a:alphaModFix/>
          </a:blip>
          <a:stretch>
            <a:fillRect/>
          </a:stretch>
        </p:blipFill>
        <p:spPr>
          <a:xfrm>
            <a:off x="4986337" y="4109900"/>
            <a:ext cx="2219325" cy="2066925"/>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title"/>
          </p:nvPr>
        </p:nvSpPr>
        <p:spPr>
          <a:xfrm>
            <a:off x="838200" y="365125"/>
            <a:ext cx="10515599"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dk1"/>
              </a:buClr>
              <a:buSzPct val="25000"/>
              <a:buFont typeface="Calibri"/>
              <a:buNone/>
            </a:pPr>
            <a:r>
              <a:rPr b="0" baseline="0" i="0" lang="en-US" sz="4400" u="none" cap="none" strike="noStrike">
                <a:solidFill>
                  <a:schemeClr val="dk1"/>
                </a:solidFill>
                <a:latin typeface="Impact"/>
                <a:ea typeface="Impact"/>
                <a:cs typeface="Impact"/>
                <a:sym typeface="Impact"/>
              </a:rPr>
              <a:t>Moment that Made You Cry - Matt Iverson</a:t>
            </a:r>
          </a:p>
        </p:txBody>
      </p:sp>
      <p:sp>
        <p:nvSpPr>
          <p:cNvPr id="89" name="Shape 89"/>
          <p:cNvSpPr txBox="1"/>
          <p:nvPr>
            <p:ph idx="1" type="body"/>
          </p:nvPr>
        </p:nvSpPr>
        <p:spPr>
          <a:xfrm>
            <a:off x="838200" y="1825625"/>
            <a:ext cx="10515599" cy="4351199"/>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dk1"/>
              </a:buClr>
              <a:buSzPct val="100000"/>
              <a:buFont typeface="Impact"/>
              <a:buChar char="•"/>
            </a:pPr>
            <a:r>
              <a:rPr lang="en-US" sz="2800">
                <a:latin typeface="Impact"/>
                <a:ea typeface="Impact"/>
                <a:cs typeface="Impact"/>
                <a:sym typeface="Impact"/>
              </a:rPr>
              <a:t>The worst part of my season was when we broke the slide we use to extend our scorer twice during the first competition.</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