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60" r:id="rId4"/>
    <p:sldId id="263" r:id="rId5"/>
    <p:sldId id="258" r:id="rId6"/>
    <p:sldId id="265" r:id="rId7"/>
    <p:sldId id="266" r:id="rId8"/>
    <p:sldId id="270" r:id="rId9"/>
    <p:sldId id="268" r:id="rId10"/>
    <p:sldId id="261" r:id="rId11"/>
    <p:sldId id="271" r:id="rId12"/>
    <p:sldId id="262" r:id="rId13"/>
    <p:sldId id="264" r:id="rId14"/>
    <p:sldId id="272" r:id="rId15"/>
    <p:sldId id="267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07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Náboženství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Prodej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B5B-4D32-B3A7-398526C2602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6B5B-4D32-B3A7-398526C2602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5B-4D32-B3A7-398526C2602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3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6B5B-4D32-B3A7-398526C2602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5B-4D32-B3A7-398526C26025}"/>
              </c:ext>
            </c:extLst>
          </c:dPt>
          <c:dLbls>
            <c:dLbl>
              <c:idx val="0"/>
              <c:layout>
                <c:manualLayout>
                  <c:x val="5.9921055428553027E-2"/>
                  <c:y val="-9.3020357237850737E-2"/>
                </c:manualLayout>
              </c:layout>
              <c:tx>
                <c:rich>
                  <a:bodyPr/>
                  <a:lstStyle/>
                  <a:p>
                    <a:fld id="{FF86CF86-D3E0-44A8-825D-CAEDB7FA77C3}" type="CATEGORYNAME">
                      <a:rPr lang="en-US"/>
                      <a:pPr/>
                      <a:t>[NÁZEV KATEGORIE]</a:t>
                    </a:fld>
                    <a:r>
                      <a:rPr lang="en-US" baseline="0" dirty="0"/>
                      <a:t>; 78,5%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B5B-4D32-B3A7-398526C26025}"/>
                </c:ext>
              </c:extLst>
            </c:dLbl>
            <c:dLbl>
              <c:idx val="1"/>
              <c:layout>
                <c:manualLayout>
                  <c:x val="-7.3919783464566928E-3"/>
                  <c:y val="1.203838508622139E-2"/>
                </c:manualLayout>
              </c:layout>
              <c:tx>
                <c:rich>
                  <a:bodyPr/>
                  <a:lstStyle/>
                  <a:p>
                    <a:fld id="{D1D4DC39-71C8-4947-BC13-65FF79140CFF}" type="CATEGORYNAME">
                      <a:rPr lang="en-US"/>
                      <a:pPr/>
                      <a:t>[NÁZEV KATEGORIE]</a:t>
                    </a:fld>
                    <a:r>
                      <a:rPr lang="en-US" baseline="0" dirty="0"/>
                      <a:t>; 12,5%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B5B-4D32-B3A7-398526C26025}"/>
                </c:ext>
              </c:extLst>
            </c:dLbl>
            <c:dLbl>
              <c:idx val="2"/>
              <c:layout>
                <c:manualLayout>
                  <c:x val="-0.14277231030085333"/>
                  <c:y val="2.8949346545899833E-2"/>
                </c:manualLayout>
              </c:layout>
              <c:tx>
                <c:rich>
                  <a:bodyPr/>
                  <a:lstStyle/>
                  <a:p>
                    <a:fld id="{BD7B816A-7367-43EF-ADCF-61B83FE55636}" type="CATEGORYNAME">
                      <a:rPr lang="en-US"/>
                      <a:pPr/>
                      <a:t>[NÁZEV KATEGORIE]</a:t>
                    </a:fld>
                    <a:r>
                      <a:rPr lang="en-US" baseline="0" dirty="0"/>
                      <a:t>; 8,58%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B5B-4D32-B3A7-398526C26025}"/>
                </c:ext>
              </c:extLst>
            </c:dLbl>
            <c:dLbl>
              <c:idx val="3"/>
              <c:layout>
                <c:manualLayout>
                  <c:x val="0.29612690397424185"/>
                  <c:y val="2.271201119436066E-2"/>
                </c:manualLayout>
              </c:layout>
              <c:tx>
                <c:rich>
                  <a:bodyPr/>
                  <a:lstStyle/>
                  <a:p>
                    <a:fld id="{CB339155-09C5-4415-8AE3-34AB105079D4}" type="CATEGORYNAME">
                      <a:rPr lang="en-US"/>
                      <a:pPr/>
                      <a:t>[NÁZEV KATEGORIE]</a:t>
                    </a:fld>
                    <a:r>
                      <a:rPr lang="en-US" baseline="0" dirty="0"/>
                      <a:t>; 0,4%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B5B-4D32-B3A7-398526C26025}"/>
                </c:ext>
              </c:extLst>
            </c:dLbl>
            <c:dLbl>
              <c:idx val="4"/>
              <c:layout>
                <c:manualLayout>
                  <c:x val="0.32943666105541858"/>
                  <c:y val="-3.1568302689756107E-3"/>
                </c:manualLayout>
              </c:layout>
              <c:tx>
                <c:rich>
                  <a:bodyPr/>
                  <a:lstStyle/>
                  <a:p>
                    <a:fld id="{7BDCCBBF-2EFF-46C1-902A-BD5AEBA7FA9A}" type="CATEGORYNAME">
                      <a:rPr lang="en-US"/>
                      <a:pPr/>
                      <a:t>[NÁZEV KATEGORIE]</a:t>
                    </a:fld>
                    <a:r>
                      <a:rPr lang="en-US" baseline="0" dirty="0"/>
                      <a:t>; 0,02%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69776129053035"/>
                      <c:h val="0.1051576038003261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B5B-4D32-B3A7-398526C260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List1!$A$2:$A$6</c:f>
              <c:strCache>
                <c:ptCount val="5"/>
                <c:pt idx="0">
                  <c:v>Tibetský buddhismus</c:v>
                </c:pt>
                <c:pt idx="1">
                  <c:v>Bön</c:v>
                </c:pt>
                <c:pt idx="2">
                  <c:v>Čínské lidové náboženství</c:v>
                </c:pt>
                <c:pt idx="3">
                  <c:v>Islám</c:v>
                </c:pt>
                <c:pt idx="4">
                  <c:v>Křesťanství</c:v>
                </c:pt>
              </c:strCache>
            </c:strRef>
          </c:cat>
          <c:val>
            <c:numRef>
              <c:f>List1!$B$2:$B$6</c:f>
              <c:numCache>
                <c:formatCode>General</c:formatCode>
                <c:ptCount val="5"/>
                <c:pt idx="0">
                  <c:v>78.5</c:v>
                </c:pt>
                <c:pt idx="1">
                  <c:v>12.5</c:v>
                </c:pt>
                <c:pt idx="2">
                  <c:v>8.58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B-4D32-B3A7-398526C2602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81870-C9C1-4CFB-915F-4EB1CA5837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0566C-93CD-4AAE-A87F-D07440EF6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2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Provincie_v_%C4%8C%C3%ADn%C4%9B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s.wikipedia.org/wiki/Tibetsk%C3%A1_n%C3%A1horn%C3%AD_plo%C5%A1ina" TargetMode="External"/><Relationship Id="rId4" Type="http://schemas.openxmlformats.org/officeDocument/2006/relationships/hyperlink" Target="https://cs.wikipedia.org/wiki/%C4%8C%C3%ADna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N%C3%A1bo%C5%BEenstv%C3%AD" TargetMode="External"/><Relationship Id="rId7" Type="http://schemas.openxmlformats.org/officeDocument/2006/relationships/hyperlink" Target="https://cs.wikipedia.org/wiki/Duchov%C3%A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s.wikipedia.org/wiki/Kult_p%C5%99edk%C5%AF" TargetMode="External"/><Relationship Id="rId5" Type="http://schemas.openxmlformats.org/officeDocument/2006/relationships/hyperlink" Target="https://cs.wikipedia.org/wiki/%C4%8C%C3%ADna" TargetMode="External"/><Relationship Id="rId4" Type="http://schemas.openxmlformats.org/officeDocument/2006/relationships/hyperlink" Target="https://cs.wikipedia.org/wiki/Tibe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Tibet 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je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rovincie v Číně"/>
              </a:rPr>
              <a:t>provincie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Čínské lidové republiky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velké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části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rozkládá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ibetská náhorní plošina"/>
              </a:rPr>
              <a:t>Tibetské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ibetská náhorní plošina"/>
              </a:rPr>
              <a:t> 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ibetská náhorní plošina"/>
              </a:rPr>
              <a:t>náhorní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ibetská náhorní plošina"/>
              </a:rPr>
              <a:t> 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ibetská náhorní plošina"/>
              </a:rPr>
              <a:t>plošině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jeho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průměrná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výška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dosahuje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přibližně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4 500 m n. m., proto se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Tibetu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někdy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říká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„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střecha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světa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Rozloha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tibetu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činí </a:t>
            </a:r>
            <a:r>
              <a:rPr lang="cs-CZ" dirty="0"/>
              <a:t>1 228 000 km².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566C-93CD-4AAE-A87F-D07440EF66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51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111111"/>
                </a:solidFill>
                <a:effectLst/>
                <a:latin typeface="lucida sans unicode" panose="020B0602030504020204" pitchFamily="34" charset="0"/>
              </a:rPr>
              <a:t>Popiš hodnoty na grafu.</a:t>
            </a:r>
            <a:endParaRPr lang="cs-CZ" b="1" i="0" dirty="0">
              <a:solidFill>
                <a:srgbClr val="111111"/>
              </a:solidFill>
              <a:effectLst/>
              <a:latin typeface="lucida sans unicode" panose="020B0602030504020204" pitchFamily="34" charset="0"/>
            </a:endParaRPr>
          </a:p>
          <a:p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Tibetský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buddhismus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součástí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buddhistického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učení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které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Tibetu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proniklo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z Indie. Je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ovlivněn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kulturou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typickou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pro Tibet a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okolní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regiony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  <a:endParaRPr lang="cs-CZ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někdy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též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bönismus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je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označení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pro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původně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předbuddhistické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animistické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Náboženství"/>
              </a:rPr>
              <a:t>náboženství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ibet"/>
              </a:rPr>
              <a:t>Tibetu</a:t>
            </a:r>
            <a:r>
              <a:rPr lang="cs-CZ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dominantní ve starověku.</a:t>
            </a:r>
          </a:p>
          <a:p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Čínské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lidové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náboženství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je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soubor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Náboženství"/>
              </a:rPr>
              <a:t>náboženských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představ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obřadů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který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rozvinul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území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střední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východní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Čína"/>
              </a:rPr>
              <a:t>Číny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jehož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jádrem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je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Kult předků"/>
              </a:rPr>
              <a:t>uctívání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Kult předků"/>
              </a:rPr>
              <a:t> 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Kult předků"/>
              </a:rPr>
              <a:t>předků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přírodních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víra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Duchové"/>
              </a:rPr>
              <a:t>duchy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566C-93CD-4AAE-A87F-D07440EF6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566C-93CD-4AAE-A87F-D07440EF662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22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7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4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81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0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9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45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5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4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91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88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4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1DF6-CD30-4EDE-BC83-C7F016A6F48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25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Qw4w9WgXc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B1F1C6-E526-421F-A384-32512E627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cs-CZ" sz="8800" dirty="0"/>
              <a:t>Tibet</a:t>
            </a:r>
            <a:endParaRPr lang="en-GB" sz="8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0A8173D-20FE-40B3-B04D-4AFB53DB1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cs-CZ" dirty="0"/>
              <a:t>Jan Maršík</a:t>
            </a:r>
            <a:endParaRPr lang="en-GB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7A79FC8-30B3-4322-AA07-4473B6914EDE}"/>
              </a:ext>
            </a:extLst>
          </p:cNvPr>
          <p:cNvSpPr/>
          <p:nvPr/>
        </p:nvSpPr>
        <p:spPr>
          <a:xfrm>
            <a:off x="577109" y="3229582"/>
            <a:ext cx="4082439" cy="2667826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Zprávy | ZAK TV">
            <a:extLst>
              <a:ext uri="{FF2B5EF4-FFF2-40B4-BE49-F238E27FC236}">
                <a16:creationId xmlns:a16="http://schemas.microsoft.com/office/drawing/2014/main" id="{61E4BEC2-979A-41F0-A679-60724A1D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64" y="3679503"/>
            <a:ext cx="3155192" cy="17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iscord Invisible Rickroll Sticker - Discord Invisible Rickroll Stickers">
            <a:extLst>
              <a:ext uri="{FF2B5EF4-FFF2-40B4-BE49-F238E27FC236}">
                <a16:creationId xmlns:a16="http://schemas.microsoft.com/office/drawing/2014/main" id="{53D003CF-8D4A-4D66-8D5C-93B79A90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016" y="6282204"/>
            <a:ext cx="518984" cy="5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9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7200" dirty="0"/>
              <a:t>Děkuji za pozornost</a:t>
            </a:r>
            <a:endParaRPr lang="en-GB" sz="7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 descr="Discord Invisible Rickroll Sticker - Discord Invisible Rickroll Stickers">
            <a:extLst>
              <a:ext uri="{FF2B5EF4-FFF2-40B4-BE49-F238E27FC236}">
                <a16:creationId xmlns:a16="http://schemas.microsoft.com/office/drawing/2014/main" id="{9A1507F8-2F75-450F-A489-5487206C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7046"/>
            <a:ext cx="739953" cy="8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7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B30957-08FB-4253-883C-7E85CFC9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A564C1-01F8-47EE-A336-9CD2D654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4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  <a:endParaRPr lang="en-GB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2FFEA0E-93A7-481A-932D-F8F939BA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756" y="1848315"/>
            <a:ext cx="10515600" cy="4351338"/>
          </a:xfrm>
        </p:spPr>
        <p:txBody>
          <a:bodyPr/>
          <a:lstStyle/>
          <a:p>
            <a:r>
              <a:rPr lang="cs-CZ" dirty="0"/>
              <a:t>18.-19. stol. – Pokusy Evropanů i navázání kontaktů</a:t>
            </a:r>
          </a:p>
          <a:p>
            <a:r>
              <a:rPr lang="cs-CZ" dirty="0"/>
              <a:t>19. stol. – Tibet stal křižovatkou strategických zájmů mocností, zejména Anglie a Ruska </a:t>
            </a:r>
          </a:p>
          <a:p>
            <a:r>
              <a:rPr lang="cs-CZ" dirty="0"/>
              <a:t>20. stol. – Vojenská expedice Britů</a:t>
            </a:r>
          </a:p>
          <a:p>
            <a:pPr lvl="1"/>
            <a:r>
              <a:rPr lang="cs-CZ" dirty="0"/>
              <a:t>Tisíce obětí (vojáci i civilisti)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73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7. stol. - okolo řeky Brahmaputra </a:t>
            </a:r>
          </a:p>
          <a:p>
            <a:pPr lvl="1"/>
            <a:r>
              <a:rPr lang="cs-CZ" dirty="0"/>
              <a:t>První stabilní státní útvar na tibetském území</a:t>
            </a:r>
          </a:p>
          <a:p>
            <a:r>
              <a:rPr lang="cs-CZ" dirty="0"/>
              <a:t>8. stol. - Rozšiřování území</a:t>
            </a:r>
          </a:p>
          <a:p>
            <a:r>
              <a:rPr lang="cs-CZ" dirty="0"/>
              <a:t>17. stol. – Svržen král, dosazen dalajláma</a:t>
            </a:r>
          </a:p>
          <a:p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87336F9-1641-4405-A6A9-76F2CF2D73C5}"/>
              </a:ext>
            </a:extLst>
          </p:cNvPr>
          <p:cNvSpPr/>
          <p:nvPr/>
        </p:nvSpPr>
        <p:spPr>
          <a:xfrm>
            <a:off x="8154216" y="2638521"/>
            <a:ext cx="3352800" cy="4236897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C132C0-08D5-466B-91E1-129D774B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221" y="3103932"/>
            <a:ext cx="2493373" cy="330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95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32E048-632A-4D5B-B8E1-F8AFCEFC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FF68E6-A043-41D0-9E7D-39FCBAEE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A5160B-1706-4A43-AAC6-BEA632D5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6C1CA3-7630-432E-A3A9-1073AC96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69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0" y="0"/>
            <a:ext cx="1136072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400" dirty="0">
                <a:hlinkClick r:id="rId2"/>
              </a:rPr>
              <a:t>https://en.wikipedia.org/wiki/Tibet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https://cs.wikipedia.org/wiki/Tibet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https://en.wikipedia.org/wiki/Religion_in_Tibet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https://www.hks.re/wiki/zs2016:jsem_tibetskym_buddhistou_v_cr._jak_se_lisim_od_ostatnich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https://commons.wikimedia.org/wiki/File:Tibet_locator_map_(China).svg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https://cs.wikipedia.org/wiki/</a:t>
            </a:r>
            <a:r>
              <a:rPr lang="cs-CZ" sz="1400" dirty="0" err="1">
                <a:hlinkClick r:id="rId2"/>
              </a:rPr>
              <a:t>Čínské_lidové_náboženství</a:t>
            </a:r>
            <a:endParaRPr lang="cs-CZ" sz="1400" dirty="0">
              <a:hlinkClick r:id="rId2"/>
            </a:endParaRP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https://en.wikipedia.org/wiki/Tibetan_Buddhism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https://cs.wikipedia.org/wiki/</a:t>
            </a:r>
            <a:r>
              <a:rPr lang="cs-CZ" sz="1400" dirty="0" err="1">
                <a:hlinkClick r:id="rId2"/>
              </a:rPr>
              <a:t>Bön</a:t>
            </a:r>
            <a:endParaRPr lang="cs-CZ" sz="1400" dirty="0">
              <a:hlinkClick r:id="rId2"/>
            </a:endParaRP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https://www.youtube.com/watch?v=SUevDP48jHM&amp;t</a:t>
            </a:r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E82E3E5-216A-43BA-A34A-AEDF7A4E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0"/>
            <a:ext cx="10515600" cy="13255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je?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Provincie Čínské lidové </a:t>
            </a:r>
            <a:r>
              <a:rPr lang="cs-CZ" dirty="0" err="1"/>
              <a:t>rep</a:t>
            </a:r>
            <a:endParaRPr lang="cs-CZ" dirty="0"/>
          </a:p>
          <a:p>
            <a:r>
              <a:rPr lang="cs-CZ" dirty="0"/>
              <a:t>Rozkládá se na Tibetské náhorní plošině</a:t>
            </a:r>
          </a:p>
          <a:p>
            <a:r>
              <a:rPr lang="cs-CZ" dirty="0"/>
              <a:t>Rozloha 1 228 000 km²</a:t>
            </a:r>
          </a:p>
          <a:p>
            <a:endParaRPr lang="cs-CZ" dirty="0"/>
          </a:p>
          <a:p>
            <a:endParaRPr lang="en-GB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3466DFC-5A20-4F98-9012-B7547A19CF98}"/>
              </a:ext>
            </a:extLst>
          </p:cNvPr>
          <p:cNvSpPr/>
          <p:nvPr/>
        </p:nvSpPr>
        <p:spPr>
          <a:xfrm>
            <a:off x="7265924" y="95065"/>
            <a:ext cx="4396155" cy="3666390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stát Tibet (červeně) v Čínské lidové republice">
            <a:extLst>
              <a:ext uri="{FF2B5EF4-FFF2-40B4-BE49-F238E27FC236}">
                <a16:creationId xmlns:a16="http://schemas.microsoft.com/office/drawing/2014/main" id="{85C4E5B6-2B16-40ED-8A9C-E24705052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46" y="535516"/>
            <a:ext cx="3494211" cy="27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iscord Invisible Rickroll Sticker - Discord Invisible Rickroll Stickers">
            <a:extLst>
              <a:ext uri="{FF2B5EF4-FFF2-40B4-BE49-F238E27FC236}">
                <a16:creationId xmlns:a16="http://schemas.microsoft.com/office/drawing/2014/main" id="{49F8B3A0-40B0-4EB2-86A7-349B42E4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2204"/>
            <a:ext cx="518984" cy="5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7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Náboženství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423"/>
            <a:ext cx="10515600" cy="4766452"/>
          </a:xfrm>
        </p:spPr>
        <p:txBody>
          <a:bodyPr/>
          <a:lstStyle/>
          <a:p>
            <a:r>
              <a:rPr lang="en-GB" dirty="0" err="1"/>
              <a:t>Tibetský</a:t>
            </a:r>
            <a:r>
              <a:rPr lang="en-GB" dirty="0"/>
              <a:t> </a:t>
            </a:r>
            <a:r>
              <a:rPr lang="en-GB" dirty="0" err="1"/>
              <a:t>buddhismus</a:t>
            </a:r>
            <a:endParaRPr lang="cs-CZ" dirty="0"/>
          </a:p>
          <a:p>
            <a:r>
              <a:rPr lang="cs-CZ" dirty="0"/>
              <a:t>Bon</a:t>
            </a:r>
          </a:p>
          <a:p>
            <a:r>
              <a:rPr lang="cs-CZ" dirty="0"/>
              <a:t>Čínské lidové náboženství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598F6E68-6F90-46AC-8521-8CE0DB4A1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331211"/>
              </p:ext>
            </p:extLst>
          </p:nvPr>
        </p:nvGraphicFramePr>
        <p:xfrm>
          <a:off x="5777149" y="2606494"/>
          <a:ext cx="5993319" cy="389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Discord Invisible Rickroll Sticker - Discord Invisible Rickroll Stickers">
            <a:extLst>
              <a:ext uri="{FF2B5EF4-FFF2-40B4-BE49-F238E27FC236}">
                <a16:creationId xmlns:a16="http://schemas.microsoft.com/office/drawing/2014/main" id="{7D0C11D0-8B10-4E38-B055-7ECE44E8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2204"/>
            <a:ext cx="518984" cy="5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8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ál 8">
            <a:extLst>
              <a:ext uri="{FF2B5EF4-FFF2-40B4-BE49-F238E27FC236}">
                <a16:creationId xmlns:a16="http://schemas.microsoft.com/office/drawing/2014/main" id="{58851648-BF2E-43B6-8A30-9611A9888B39}"/>
              </a:ext>
            </a:extLst>
          </p:cNvPr>
          <p:cNvSpPr/>
          <p:nvPr/>
        </p:nvSpPr>
        <p:spPr>
          <a:xfrm>
            <a:off x="8747345" y="2384662"/>
            <a:ext cx="2801982" cy="4206239"/>
          </a:xfrm>
          <a:prstGeom prst="ellipse">
            <a:avLst/>
          </a:prstGeom>
          <a:effectLst>
            <a:softEdge rad="6350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Konflikt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423" y="3045621"/>
            <a:ext cx="10515600" cy="4351338"/>
          </a:xfrm>
        </p:spPr>
        <p:txBody>
          <a:bodyPr/>
          <a:lstStyle/>
          <a:p>
            <a:r>
              <a:rPr lang="cs-CZ" dirty="0"/>
              <a:t>Anexe Tibetu</a:t>
            </a:r>
          </a:p>
          <a:p>
            <a:r>
              <a:rPr lang="cs-CZ" dirty="0"/>
              <a:t>Nepokoje</a:t>
            </a:r>
          </a:p>
          <a:p>
            <a:r>
              <a:rPr lang="cs-CZ" dirty="0"/>
              <a:t>Vlna </a:t>
            </a:r>
            <a:r>
              <a:rPr lang="cs-CZ" dirty="0" err="1"/>
              <a:t>sebeupalování</a:t>
            </a:r>
            <a:endParaRPr lang="cs-CZ" dirty="0"/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A6EF361F-887A-42DA-A79C-B1354C140719}"/>
              </a:ext>
            </a:extLst>
          </p:cNvPr>
          <p:cNvGrpSpPr/>
          <p:nvPr/>
        </p:nvGrpSpPr>
        <p:grpSpPr>
          <a:xfrm>
            <a:off x="8893336" y="3193868"/>
            <a:ext cx="2510000" cy="2510000"/>
            <a:chOff x="9635220" y="3429000"/>
            <a:chExt cx="2510000" cy="2510000"/>
          </a:xfrm>
        </p:grpSpPr>
        <p:pic>
          <p:nvPicPr>
            <p:cNvPr id="4" name="Picture 2" descr="kostým Tibeťan">
              <a:extLst>
                <a:ext uri="{FF2B5EF4-FFF2-40B4-BE49-F238E27FC236}">
                  <a16:creationId xmlns:a16="http://schemas.microsoft.com/office/drawing/2014/main" id="{B01C9EE5-6EAE-4015-8109-E6B730B69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10000" r="90000">
                          <a14:backgroundMark x1="27143" y1="82619" x2="26190" y2="440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220" y="3429000"/>
              <a:ext cx="2510000" cy="25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Flint and Steel – Minecraft Wiki">
              <a:extLst>
                <a:ext uri="{FF2B5EF4-FFF2-40B4-BE49-F238E27FC236}">
                  <a16:creationId xmlns:a16="http://schemas.microsoft.com/office/drawing/2014/main" id="{EA8EDF48-21CA-47E1-90D0-94E690BC2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0385" y="4086811"/>
              <a:ext cx="376700" cy="37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Fire – Minecraft Wiki">
            <a:extLst>
              <a:ext uri="{FF2B5EF4-FFF2-40B4-BE49-F238E27FC236}">
                <a16:creationId xmlns:a16="http://schemas.microsoft.com/office/drawing/2014/main" id="{62CAE5A2-EA78-4233-A0D4-5CE656D4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0" y="4129016"/>
            <a:ext cx="1576672" cy="17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You died Minecraft Green screen - YouTube">
            <a:extLst>
              <a:ext uri="{FF2B5EF4-FFF2-40B4-BE49-F238E27FC236}">
                <a16:creationId xmlns:a16="http://schemas.microsoft.com/office/drawing/2014/main" id="{CB412214-1C8D-4032-8A6A-873EE5B50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6641" y1="67639" x2="62266" y2="67222"/>
                        <a14:foregroundMark x1="41484" y1="28750" x2="41172" y2="26111"/>
                        <a14:foregroundMark x1="41797" y1="24861" x2="42578" y2="23889"/>
                        <a14:foregroundMark x1="41094" y1="25972" x2="39844" y2="24028"/>
                        <a14:foregroundMark x1="43047" y1="28472" x2="43359" y2="26944"/>
                        <a14:foregroundMark x1="47188" y1="29306" x2="47891" y2="28750"/>
                        <a14:foregroundMark x1="50078" y1="27083" x2="50234" y2="29583"/>
                        <a14:foregroundMark x1="52812" y1="24306" x2="52734" y2="24028"/>
                        <a14:foregroundMark x1="43594" y1="29444" x2="44844" y2="29167"/>
                        <a14:foregroundMark x1="56563" y1="29444" x2="57734" y2="29444"/>
                        <a14:foregroundMark x1="59062" y1="29444" x2="59062" y2="28889"/>
                        <a14:backgroundMark x1="44297" y1="27917" x2="44375" y2="27222"/>
                        <a14:backgroundMark x1="51016" y1="28056" x2="50859" y2="26806"/>
                        <a14:backgroundMark x1="54297" y1="26389" x2="54297" y2="26389"/>
                        <a14:backgroundMark x1="57578" y1="28333" x2="56953" y2="27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37" r="25095"/>
          <a:stretch/>
        </p:blipFill>
        <p:spPr bwMode="auto">
          <a:xfrm>
            <a:off x="9001352" y="3122720"/>
            <a:ext cx="2352448" cy="273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83E5D73C-C881-4588-976A-E1DE2507CD85}"/>
              </a:ext>
            </a:extLst>
          </p:cNvPr>
          <p:cNvSpPr/>
          <p:nvPr/>
        </p:nvSpPr>
        <p:spPr>
          <a:xfrm>
            <a:off x="4693920" y="104503"/>
            <a:ext cx="4408590" cy="3747176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Před 70 lety Čína obsadila Tibet. Špatně vyzbrojenou armádu rozprášila v  jediné bitvě — ČT24 — Česká televize">
            <a:extLst>
              <a:ext uri="{FF2B5EF4-FFF2-40B4-BE49-F238E27FC236}">
                <a16:creationId xmlns:a16="http://schemas.microsoft.com/office/drawing/2014/main" id="{D4E4BCD5-1251-4158-9E59-C216AC73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39" y="558620"/>
            <a:ext cx="3415115" cy="27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iscord Invisible Rickroll Sticker - Discord Invisible Rickroll Stickers">
            <a:extLst>
              <a:ext uri="{FF2B5EF4-FFF2-40B4-BE49-F238E27FC236}">
                <a16:creationId xmlns:a16="http://schemas.microsoft.com/office/drawing/2014/main" id="{A17CDF00-FB9E-40F3-8EDC-D9BA7EAE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2204"/>
            <a:ext cx="518984" cy="5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5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Dalajláma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Duchovní, dříve i politický vůdce Tibeťanů</a:t>
            </a:r>
          </a:p>
          <a:p>
            <a:pPr lvl="1"/>
            <a:r>
              <a:rPr lang="cs-CZ" dirty="0"/>
              <a:t>Aktuální dalajláma je 14. v pořadí</a:t>
            </a:r>
          </a:p>
          <a:p>
            <a:endParaRPr lang="cs-CZ" dirty="0"/>
          </a:p>
          <a:p>
            <a:r>
              <a:rPr lang="cs-CZ" sz="2400" dirty="0"/>
              <a:t>Každý dalajláma je považován za reinkarnaci předchozího</a:t>
            </a:r>
          </a:p>
          <a:p>
            <a:endParaRPr lang="cs-CZ" dirty="0"/>
          </a:p>
          <a:p>
            <a:r>
              <a:rPr lang="cs-CZ" dirty="0"/>
              <a:t>Rozpoznání dalajlámů</a:t>
            </a:r>
          </a:p>
          <a:p>
            <a:pPr lvl="1"/>
            <a:r>
              <a:rPr lang="cs-CZ" dirty="0"/>
              <a:t>Po smrti hledá </a:t>
            </a:r>
            <a:r>
              <a:rPr lang="cs-CZ" dirty="0" err="1"/>
              <a:t>Pančhenlama</a:t>
            </a:r>
            <a:r>
              <a:rPr lang="cs-CZ" dirty="0"/>
              <a:t> nového</a:t>
            </a:r>
          </a:p>
          <a:p>
            <a:endParaRPr lang="en-GB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C61E3E6-3697-4CE6-B720-ABCCBAE660D3}"/>
              </a:ext>
            </a:extLst>
          </p:cNvPr>
          <p:cNvSpPr/>
          <p:nvPr/>
        </p:nvSpPr>
        <p:spPr>
          <a:xfrm>
            <a:off x="8183882" y="437889"/>
            <a:ext cx="3169918" cy="3576601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85C3C4-0055-4D9A-8955-55D68FC4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90" y="985271"/>
            <a:ext cx="2095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iscord Invisible Rickroll Sticker - Discord Invisible Rickroll Stickers">
            <a:extLst>
              <a:ext uri="{FF2B5EF4-FFF2-40B4-BE49-F238E27FC236}">
                <a16:creationId xmlns:a16="http://schemas.microsoft.com/office/drawing/2014/main" id="{7DA9DC9A-8C21-4F42-90CE-A86D6CF9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2204"/>
            <a:ext cx="518984" cy="5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1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A73CE2-EE5F-4BA4-B022-EC55AD0C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Nezávislý </a:t>
            </a:r>
            <a:r>
              <a:rPr lang="cs-CZ" dirty="0" err="1"/>
              <a:t>tibet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786554-0D0A-49B8-A5D4-2981533A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1913 – 1914 pokus o legalizaci vzniku státu</a:t>
            </a:r>
          </a:p>
          <a:p>
            <a:r>
              <a:rPr lang="cs-CZ" dirty="0"/>
              <a:t>Následné modernizace v čele s 13. dalajlámou</a:t>
            </a:r>
          </a:p>
          <a:p>
            <a:r>
              <a:rPr lang="cs-CZ" dirty="0"/>
              <a:t>Tibet byl považován od roku 1912–1951 za nezávislý</a:t>
            </a:r>
          </a:p>
          <a:p>
            <a:endParaRPr lang="en-GB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BEC20C5-F1E6-4409-98CB-6596F4702643}"/>
              </a:ext>
            </a:extLst>
          </p:cNvPr>
          <p:cNvSpPr/>
          <p:nvPr/>
        </p:nvSpPr>
        <p:spPr>
          <a:xfrm>
            <a:off x="8507399" y="1825625"/>
            <a:ext cx="3814413" cy="4667250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7BFA961-DFA2-4A84-BA6C-B5833E54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58" y="2364337"/>
            <a:ext cx="2820513" cy="359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iscord Invisible Rickroll Sticker - Discord Invisible Rickroll Stickers">
            <a:extLst>
              <a:ext uri="{FF2B5EF4-FFF2-40B4-BE49-F238E27FC236}">
                <a16:creationId xmlns:a16="http://schemas.microsoft.com/office/drawing/2014/main" id="{4EC77C65-0623-48A0-8F09-5D4FF609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2204"/>
            <a:ext cx="518984" cy="5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60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13E5A6-6198-4F06-A401-3006966B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Anexe Tibetu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BE575A-6E5E-434C-9941-8F3AC52F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46"/>
            <a:ext cx="10515600" cy="4351338"/>
          </a:xfrm>
        </p:spPr>
        <p:txBody>
          <a:bodyPr/>
          <a:lstStyle/>
          <a:p>
            <a:r>
              <a:rPr lang="cs-CZ" dirty="0"/>
              <a:t>1949 vstup ČLR do </a:t>
            </a:r>
            <a:r>
              <a:rPr lang="cs-CZ" dirty="0" err="1"/>
              <a:t>tibetu</a:t>
            </a:r>
            <a:endParaRPr lang="cs-CZ" dirty="0"/>
          </a:p>
          <a:p>
            <a:r>
              <a:rPr lang="cs-CZ" dirty="0"/>
              <a:t>1951 poražení / osvobození </a:t>
            </a:r>
            <a:r>
              <a:rPr lang="cs-CZ" dirty="0" err="1"/>
              <a:t>tibetu</a:t>
            </a:r>
            <a:endParaRPr lang="cs-CZ" dirty="0"/>
          </a:p>
          <a:p>
            <a:endParaRPr lang="cs-CZ" dirty="0"/>
          </a:p>
          <a:p>
            <a:r>
              <a:rPr lang="cs-CZ" dirty="0"/>
              <a:t>Náboženská útlak</a:t>
            </a:r>
          </a:p>
          <a:p>
            <a:r>
              <a:rPr lang="cs-CZ" dirty="0"/>
              <a:t>Ničení památek, věznění mnichů,…</a:t>
            </a:r>
          </a:p>
          <a:p>
            <a:r>
              <a:rPr lang="cs-CZ" dirty="0"/>
              <a:t>Okolo 1,2 miliónu Tibeťanů přišlo o život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9E0E9D5-8EA9-4FA6-9B58-CE26540C7603}"/>
              </a:ext>
            </a:extLst>
          </p:cNvPr>
          <p:cNvSpPr/>
          <p:nvPr/>
        </p:nvSpPr>
        <p:spPr>
          <a:xfrm>
            <a:off x="6095999" y="155841"/>
            <a:ext cx="6192853" cy="3681222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řed 70 lety Čína obsadila Tibet. Špatně vyzbrojenou armádu rozprášila v  jediné bitvě — ČT24 — Česká televize">
            <a:extLst>
              <a:ext uri="{FF2B5EF4-FFF2-40B4-BE49-F238E27FC236}">
                <a16:creationId xmlns:a16="http://schemas.microsoft.com/office/drawing/2014/main" id="{0C173504-0242-4259-B7F7-933BA3B99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954" y="622001"/>
            <a:ext cx="5101305" cy="268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iscord Invisible Rickroll Sticker - Discord Invisible Rickroll Stickers">
            <a:extLst>
              <a:ext uri="{FF2B5EF4-FFF2-40B4-BE49-F238E27FC236}">
                <a16:creationId xmlns:a16="http://schemas.microsoft.com/office/drawing/2014/main" id="{E2B3AB45-1B1D-4D72-94F2-D17E952E9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2204"/>
            <a:ext cx="518984" cy="5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24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2723E1-F6EA-4F61-950D-81809574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 anexi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7B56FE-4AF6-4EFA-96B2-2A36AADB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1950 – dalajláma převzal moc</a:t>
            </a:r>
          </a:p>
          <a:p>
            <a:r>
              <a:rPr lang="cs-CZ" dirty="0"/>
              <a:t>1951 – Sedmnáctibodová dohoda</a:t>
            </a:r>
          </a:p>
          <a:p>
            <a:r>
              <a:rPr lang="cs-CZ" dirty="0"/>
              <a:t>1956 – Nepokoje v některých provinciích</a:t>
            </a:r>
          </a:p>
          <a:p>
            <a:r>
              <a:rPr lang="cs-CZ" dirty="0"/>
              <a:t>3 roky na to se povstání rozšířilo</a:t>
            </a:r>
          </a:p>
          <a:p>
            <a:r>
              <a:rPr lang="cs-CZ" dirty="0"/>
              <a:t>1959 odchod dalajlámy do Indie</a:t>
            </a:r>
            <a:endParaRPr lang="en-GB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7C32B7A-824D-4211-ADB3-3C13AFFEA096}"/>
              </a:ext>
            </a:extLst>
          </p:cNvPr>
          <p:cNvSpPr/>
          <p:nvPr/>
        </p:nvSpPr>
        <p:spPr>
          <a:xfrm>
            <a:off x="6563170" y="3287874"/>
            <a:ext cx="5024928" cy="3681222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Nejúžasnější útěk historie: Mladý dalajláma v přestojení za vojáka utekl  čínské armádě přes drsné Himaláje | Reflex.cz">
            <a:extLst>
              <a:ext uri="{FF2B5EF4-FFF2-40B4-BE49-F238E27FC236}">
                <a16:creationId xmlns:a16="http://schemas.microsoft.com/office/drawing/2014/main" id="{0B22F237-862A-429C-AEFD-72154E7B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969" y="3733385"/>
            <a:ext cx="4139235" cy="275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4EBAA82-EF37-422F-9492-464939134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1" b="100000" l="9690" r="89535">
                        <a14:foregroundMark x1="75969" y1="15970" x2="75969" y2="15209"/>
                        <a14:foregroundMark x1="76357" y1="12548" x2="73643" y2="152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4442" y="4264025"/>
            <a:ext cx="622360" cy="634421"/>
          </a:xfrm>
          <a:prstGeom prst="rect">
            <a:avLst/>
          </a:prstGeom>
        </p:spPr>
      </p:pic>
      <p:pic>
        <p:nvPicPr>
          <p:cNvPr id="8" name="Picture 4" descr="Discord Invisible Rickroll Sticker - Discord Invisible Rickroll Stickers">
            <a:extLst>
              <a:ext uri="{FF2B5EF4-FFF2-40B4-BE49-F238E27FC236}">
                <a16:creationId xmlns:a16="http://schemas.microsoft.com/office/drawing/2014/main" id="{44ABECEE-7338-489C-BCBF-E7EEAC84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2204"/>
            <a:ext cx="518984" cy="5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9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6D3368-D28B-433D-BB9C-70E74BC4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Nepokoje a povstání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817CD5-B2DF-4B74-9CB0-D21F81F1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1959</a:t>
            </a:r>
            <a:r>
              <a:rPr lang="cs-CZ" dirty="0"/>
              <a:t> – </a:t>
            </a:r>
            <a:r>
              <a:rPr lang="es-ES" dirty="0"/>
              <a:t>velké povstání ve Lhase</a:t>
            </a:r>
            <a:endParaRPr lang="cs-CZ" dirty="0"/>
          </a:p>
          <a:p>
            <a:pPr lvl="1"/>
            <a:r>
              <a:rPr lang="cs-CZ" dirty="0"/>
              <a:t>87 tisíc obětí</a:t>
            </a:r>
          </a:p>
          <a:p>
            <a:pPr lvl="1"/>
            <a:endParaRPr lang="cs-CZ" dirty="0"/>
          </a:p>
          <a:p>
            <a:r>
              <a:rPr lang="cs-CZ" dirty="0"/>
              <a:t>2008 – Před olympijskými hrami v Pekingu krvavě potlačeny údajné protičínské demonstrace,</a:t>
            </a:r>
          </a:p>
        </p:txBody>
      </p:sp>
      <p:pic>
        <p:nvPicPr>
          <p:cNvPr id="4" name="Picture 4" descr="Discord Invisible Rickroll Sticker - Discord Invisible Rickroll Stickers">
            <a:extLst>
              <a:ext uri="{FF2B5EF4-FFF2-40B4-BE49-F238E27FC236}">
                <a16:creationId xmlns:a16="http://schemas.microsoft.com/office/drawing/2014/main" id="{D877137F-DF7E-4902-B420-5D6ACE45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2204"/>
            <a:ext cx="518984" cy="5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32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ll/>
      </p:transition>
    </mc:Choice>
    <mc:Fallback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Vlastní 13">
      <a:dk1>
        <a:srgbClr val="000000"/>
      </a:dk1>
      <a:lt1>
        <a:srgbClr val="FFFFFF"/>
      </a:lt1>
      <a:dk2>
        <a:srgbClr val="3A3838"/>
      </a:dk2>
      <a:lt2>
        <a:srgbClr val="D8D8D8"/>
      </a:lt2>
      <a:accent1>
        <a:srgbClr val="FFD965"/>
      </a:accent1>
      <a:accent2>
        <a:srgbClr val="92D050"/>
      </a:accent2>
      <a:accent3>
        <a:srgbClr val="00B0F0"/>
      </a:accent3>
      <a:accent4>
        <a:srgbClr val="FF0000"/>
      </a:accent4>
      <a:accent5>
        <a:srgbClr val="7030A0"/>
      </a:accent5>
      <a:accent6>
        <a:srgbClr val="F0985B"/>
      </a:accent6>
      <a:hlink>
        <a:srgbClr val="C490AA"/>
      </a:hlink>
      <a:folHlink>
        <a:srgbClr val="6F3B55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</TotalTime>
  <Words>546</Words>
  <Application>Microsoft Office PowerPoint</Application>
  <PresentationFormat>Širokoúhlá obrazovka</PresentationFormat>
  <Paragraphs>80</Paragraphs>
  <Slides>16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lucida sans unicode</vt:lpstr>
      <vt:lpstr>Office Theme</vt:lpstr>
      <vt:lpstr>Tibet</vt:lpstr>
      <vt:lpstr>Co to je?</vt:lpstr>
      <vt:lpstr>Náboženství</vt:lpstr>
      <vt:lpstr>Konflikt</vt:lpstr>
      <vt:lpstr>Dalajláma</vt:lpstr>
      <vt:lpstr>Nezávislý tibet</vt:lpstr>
      <vt:lpstr>Anexe Tibetu</vt:lpstr>
      <vt:lpstr>Po anexi</vt:lpstr>
      <vt:lpstr>Nepokoje a povstání</vt:lpstr>
      <vt:lpstr>Děkuji za pozornost</vt:lpstr>
      <vt:lpstr>Prezentace aplikace PowerPoint</vt:lpstr>
      <vt:lpstr>Historie</vt:lpstr>
      <vt:lpstr>Historie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Tibet</dc:title>
  <dc:creator>Jan Kchulka Maršík</dc:creator>
  <cp:lastModifiedBy>Jan Kchulka Maršík</cp:lastModifiedBy>
  <cp:revision>5</cp:revision>
  <dcterms:created xsi:type="dcterms:W3CDTF">2022-03-22T11:51:25Z</dcterms:created>
  <dcterms:modified xsi:type="dcterms:W3CDTF">2022-03-30T22:19:42Z</dcterms:modified>
</cp:coreProperties>
</file>