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6" r:id="rId1"/>
    <p:sldMasterId id="2147483708" r:id="rId2"/>
  </p:sldMasterIdLst>
  <p:notesMasterIdLst>
    <p:notesMasterId r:id="rId12"/>
  </p:notesMasterIdLst>
  <p:sldIdLst>
    <p:sldId id="257" r:id="rId3"/>
    <p:sldId id="258" r:id="rId4"/>
    <p:sldId id="279" r:id="rId5"/>
    <p:sldId id="280" r:id="rId6"/>
    <p:sldId id="281" r:id="rId7"/>
    <p:sldId id="282" r:id="rId8"/>
    <p:sldId id="283" r:id="rId9"/>
    <p:sldId id="270" r:id="rId10"/>
    <p:sldId id="278" r:id="rId11"/>
  </p:sldIdLst>
  <p:sldSz cx="9144000" cy="5143500" type="screen16x9"/>
  <p:notesSz cx="6858000" cy="9144000"/>
  <p:embeddedFontLst>
    <p:embeddedFont>
      <p:font typeface="Inter" panose="020B0604020202020204" charset="0"/>
      <p:regular r:id="rId13"/>
      <p:bold r:id="rId14"/>
    </p:embeddedFont>
    <p:embeddedFont>
      <p:font typeface="Inter Medium" panose="020B0604020202020204" charset="0"/>
      <p:regular r:id="rId15"/>
      <p:bold r:id="rId16"/>
    </p:embeddedFont>
    <p:embeddedFont>
      <p:font typeface="Work Sans" panose="020B0604020202020204" charset="0"/>
      <p:regular r:id="rId17"/>
      <p:bold r:id="rId18"/>
      <p:italic r:id="rId19"/>
      <p:boldItalic r:id="rId20"/>
    </p:embeddedFont>
    <p:embeddedFont>
      <p:font typeface="Work Sans ExtraBold" panose="020B0604020202020204" charset="0"/>
      <p:bold r:id="rId21"/>
      <p:boldItalic r:id="rId22"/>
    </p:embeddedFont>
    <p:embeddedFont>
      <p:font typeface="Work Sans Medium" panose="020B0604020202020204" charset="0"/>
      <p:regular r:id="rId23"/>
      <p:bold r:id="rId24"/>
      <p:italic r:id="rId25"/>
      <p:boldItalic r:id="rId26"/>
    </p:embeddedFont>
    <p:embeddedFont>
      <p:font typeface="Work Sans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64B4E6-31FC-42AC-88EF-1ECD406BD9DF}">
  <a:tblStyle styleId="{6F64B4E6-31FC-42AC-88EF-1ECD406BD9D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ce0bf775f_3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ce0bf775f_3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6faf1b0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86faf1b0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c83a07e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4c83a07e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6faf1b0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86faf1b0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50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ce0bf775f_3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ce0bf775f_3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45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ce0bf775f_3_2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ce0bf775f_3_2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6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c83a07eb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4c83a07eb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4ae6fa5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24ae6fa5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00" y="-15150"/>
            <a:ext cx="9190446" cy="51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7"/>
          <p:cNvCxnSpPr/>
          <p:nvPr/>
        </p:nvCxnSpPr>
        <p:spPr>
          <a:xfrm>
            <a:off x="2740288" y="3545850"/>
            <a:ext cx="3824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2740288" y="3545850"/>
            <a:ext cx="3824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t="31469" b="34000"/>
          <a:stretch/>
        </p:blipFill>
        <p:spPr>
          <a:xfrm>
            <a:off x="134750" y="4589275"/>
            <a:ext cx="1410576" cy="34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206026" cy="51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99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 1">
  <p:cSld name="TITLE_2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00" y="-7175"/>
            <a:ext cx="9204623" cy="51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1"/>
          <p:cNvPicPr preferRelativeResize="0"/>
          <p:nvPr/>
        </p:nvPicPr>
        <p:blipFill rotWithShape="1">
          <a:blip r:embed="rId3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00" y="-7175"/>
            <a:ext cx="9204623" cy="517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42"/>
          <p:cNvPicPr preferRelativeResize="0"/>
          <p:nvPr/>
        </p:nvPicPr>
        <p:blipFill rotWithShape="1">
          <a:blip r:embed="rId2">
            <a:alphaModFix/>
          </a:blip>
          <a:srcRect l="17884" r="23014"/>
          <a:stretch/>
        </p:blipFill>
        <p:spPr>
          <a:xfrm>
            <a:off x="0" y="0"/>
            <a:ext cx="4560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7899" y="814525"/>
            <a:ext cx="1932934" cy="136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42"/>
          <p:cNvCxnSpPr/>
          <p:nvPr/>
        </p:nvCxnSpPr>
        <p:spPr>
          <a:xfrm>
            <a:off x="4961450" y="3495925"/>
            <a:ext cx="3699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7" name="Google Shape;167;p43"/>
          <p:cNvCxnSpPr/>
          <p:nvPr/>
        </p:nvCxnSpPr>
        <p:spPr>
          <a:xfrm>
            <a:off x="2740288" y="3545850"/>
            <a:ext cx="3824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8" name="Google Shape;16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550" y="606300"/>
            <a:ext cx="2414898" cy="17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4"/>
          <p:cNvPicPr preferRelativeResize="0"/>
          <p:nvPr/>
        </p:nvPicPr>
        <p:blipFill rotWithShape="1">
          <a:blip r:embed="rId2">
            <a:alphaModFix/>
          </a:blip>
          <a:srcRect l="8826" t="9209" r="9600" b="9217"/>
          <a:stretch/>
        </p:blipFill>
        <p:spPr>
          <a:xfrm rot="10800000" flipH="1">
            <a:off x="0" y="0"/>
            <a:ext cx="9144000" cy="514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2" name="Google Shape;172;p44"/>
          <p:cNvCxnSpPr/>
          <p:nvPr/>
        </p:nvCxnSpPr>
        <p:spPr>
          <a:xfrm>
            <a:off x="2740288" y="3545850"/>
            <a:ext cx="3824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3" name="Google Shape;17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550" y="606300"/>
            <a:ext cx="2414898" cy="170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76" name="Google Shape;17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87"/>
            <a:ext cx="9144000" cy="514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5"/>
          <p:cNvSpPr txBox="1">
            <a:spLocks noGrp="1"/>
          </p:cNvSpPr>
          <p:nvPr>
            <p:ph type="sldNum" idx="12"/>
          </p:nvPr>
        </p:nvSpPr>
        <p:spPr>
          <a:xfrm>
            <a:off x="81213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0</a:t>
            </a:r>
            <a:endParaRPr/>
          </a:p>
        </p:txBody>
      </p:sp>
      <p:pic>
        <p:nvPicPr>
          <p:cNvPr id="178" name="Google Shape;178;p45"/>
          <p:cNvPicPr preferRelativeResize="0"/>
          <p:nvPr/>
        </p:nvPicPr>
        <p:blipFill rotWithShape="1">
          <a:blip r:embed="rId3">
            <a:alphaModFix/>
          </a:blip>
          <a:srcRect t="31469" b="34000"/>
          <a:stretch/>
        </p:blipFill>
        <p:spPr>
          <a:xfrm>
            <a:off x="7072375" y="4687850"/>
            <a:ext cx="1410576" cy="3443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5"/>
          <p:cNvSpPr txBox="1">
            <a:spLocks noGrp="1"/>
          </p:cNvSpPr>
          <p:nvPr>
            <p:ph type="sldNum" idx="2"/>
          </p:nvPr>
        </p:nvSpPr>
        <p:spPr>
          <a:xfrm>
            <a:off x="82266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00" y="-15150"/>
            <a:ext cx="9190446" cy="51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_2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350" y="-6375"/>
            <a:ext cx="9160668" cy="51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47"/>
          <p:cNvPicPr preferRelativeResize="0"/>
          <p:nvPr/>
        </p:nvPicPr>
        <p:blipFill rotWithShape="1">
          <a:blip r:embed="rId3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 1 1">
  <p:cSld name="TITLE_2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48"/>
          <p:cNvPicPr preferRelativeResize="0"/>
          <p:nvPr/>
        </p:nvPicPr>
        <p:blipFill rotWithShape="1">
          <a:blip r:embed="rId2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8"/>
          <p:cNvPicPr preferRelativeResize="0"/>
          <p:nvPr/>
        </p:nvPicPr>
        <p:blipFill rotWithShape="1">
          <a:blip r:embed="rId2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4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 1">
  <p:cSld name="SECTION_HEADER_4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176" y="286450"/>
            <a:ext cx="1080001" cy="24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03" name="Google Shape;20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87"/>
            <a:ext cx="9144000" cy="514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1"/>
          <p:cNvPicPr preferRelativeResize="0"/>
          <p:nvPr/>
        </p:nvPicPr>
        <p:blipFill rotWithShape="1">
          <a:blip r:embed="rId3">
            <a:alphaModFix/>
          </a:blip>
          <a:srcRect t="31469" b="34000"/>
          <a:stretch/>
        </p:blipFill>
        <p:spPr>
          <a:xfrm>
            <a:off x="134750" y="4589275"/>
            <a:ext cx="1410576" cy="34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350" y="-6375"/>
            <a:ext cx="9160668" cy="515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07" name="Google Shape;20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0"/>
            <a:ext cx="9144000" cy="514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2"/>
          <p:cNvSpPr txBox="1">
            <a:spLocks noGrp="1"/>
          </p:cNvSpPr>
          <p:nvPr>
            <p:ph type="sldNum" idx="12"/>
          </p:nvPr>
        </p:nvSpPr>
        <p:spPr>
          <a:xfrm>
            <a:off x="81213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0</a:t>
            </a:r>
            <a:endParaRPr/>
          </a:p>
        </p:txBody>
      </p:sp>
      <p:pic>
        <p:nvPicPr>
          <p:cNvPr id="209" name="Google Shape;209;p52"/>
          <p:cNvPicPr preferRelativeResize="0"/>
          <p:nvPr/>
        </p:nvPicPr>
        <p:blipFill rotWithShape="1">
          <a:blip r:embed="rId3">
            <a:alphaModFix/>
          </a:blip>
          <a:srcRect t="31469" b="34000"/>
          <a:stretch/>
        </p:blipFill>
        <p:spPr>
          <a:xfrm>
            <a:off x="7102700" y="4687850"/>
            <a:ext cx="1410576" cy="3443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2"/>
          <p:cNvSpPr txBox="1">
            <a:spLocks noGrp="1"/>
          </p:cNvSpPr>
          <p:nvPr>
            <p:ph type="sldNum" idx="2"/>
          </p:nvPr>
        </p:nvSpPr>
        <p:spPr>
          <a:xfrm>
            <a:off x="822668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1" name="Google Shape;211;p52"/>
          <p:cNvGraphicFramePr/>
          <p:nvPr/>
        </p:nvGraphicFramePr>
        <p:xfrm>
          <a:off x="1569113" y="1039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{6F64B4E6-31FC-42AC-88EF-1ECD406BD9DF}</a:tableStyleId>
              </a:tblPr>
              <a:tblGrid>
                <a:gridCol w="120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Full-Time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Part-Time/ In-house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KODE by HACKTIV8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KODE by HACKTIV8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91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Delivery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In-Person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In-Person/Remote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Online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Online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Time Commitment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1,000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hours</a:t>
                      </a:r>
                      <a:endParaRPr sz="7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32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hours</a:t>
                      </a:r>
                      <a:endParaRPr sz="7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ours (avg)</a:t>
                      </a:r>
                      <a:endParaRPr sz="7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H</a:t>
                      </a: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ours (avg)</a:t>
                      </a:r>
                      <a:endParaRPr sz="7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Frequency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Monthly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Varies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Flexible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Flexible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Capacity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40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students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20-</a:t>
                      </a: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30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students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Flexible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Flexible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Quiz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Two-Way Learning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Career Support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6AA84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YES</a:t>
                      </a:r>
                      <a:endParaRPr sz="800" b="1" u="none" strike="noStrike" cap="none">
                        <a:solidFill>
                          <a:srgbClr val="6AA84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b="1" u="none" strike="noStrike" cap="none">
                          <a:solidFill>
                            <a:srgbClr val="FF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NO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solidFill>
                            <a:srgbClr val="FFFFFF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Pricing</a:t>
                      </a:r>
                      <a:endParaRPr sz="900" u="none" strike="noStrike" cap="none">
                        <a:solidFill>
                          <a:srgbClr val="FFFFFF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Rp 40,000K</a:t>
                      </a:r>
                      <a:endParaRPr sz="7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fixed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Rp </a:t>
                      </a: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10</a:t>
                      </a: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,000K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F</a:t>
                      </a: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ixed (avg)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Rp </a:t>
                      </a: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349K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fixed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Rp </a:t>
                      </a:r>
                      <a:r>
                        <a:rPr lang="en" sz="7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349K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strike="noStrike" cap="none">
                          <a:solidFill>
                            <a:srgbClr val="00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fixed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9" name="Google Shape;219;p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5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0" name="Google Shape;23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4" name="Google Shape;234;p5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5" name="Google Shape;235;p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9" name="Google Shape;23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 1">
  <p:cSld name="TITLE_2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l="-11869" r="-10498"/>
          <a:stretch/>
        </p:blipFill>
        <p:spPr>
          <a:xfrm>
            <a:off x="7614450" y="286450"/>
            <a:ext cx="1372051" cy="2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709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58" name="Google Shape;258;p63"/>
          <p:cNvSpPr txBox="1"/>
          <p:nvPr/>
        </p:nvSpPr>
        <p:spPr>
          <a:xfrm>
            <a:off x="763050" y="2010750"/>
            <a:ext cx="49236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APART HELPER</a:t>
            </a:r>
            <a:endParaRPr sz="3500" b="0" i="0" u="none" strike="noStrike" cap="none" dirty="0">
              <a:solidFill>
                <a:srgbClr val="F06634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259" name="Google Shape;259;p63"/>
          <p:cNvSpPr txBox="1"/>
          <p:nvPr/>
        </p:nvSpPr>
        <p:spPr>
          <a:xfrm>
            <a:off x="763050" y="3157225"/>
            <a:ext cx="40497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  <a:buSzPts val="1500"/>
            </a:pPr>
            <a:r>
              <a:rPr lang="en-US" sz="15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Final Project </a:t>
            </a:r>
            <a:r>
              <a:rPr lang="en-US" sz="1600" dirty="0"/>
              <a:t>| </a:t>
            </a:r>
            <a:r>
              <a:rPr lang="en-US" sz="1500" b="1" dirty="0">
                <a:solidFill>
                  <a:schemeClr val="dk2"/>
                </a:solidFill>
                <a:latin typeface="Work Sans"/>
                <a:sym typeface="Work Sans"/>
              </a:rPr>
              <a:t>BSD</a:t>
            </a:r>
            <a:r>
              <a:rPr lang="en-US" sz="1500" b="1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-004 Group 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0"/>
          <p:cNvSpPr txBox="1"/>
          <p:nvPr/>
        </p:nvSpPr>
        <p:spPr>
          <a:xfrm>
            <a:off x="686850" y="1933400"/>
            <a:ext cx="53799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5200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</a:t>
            </a:r>
            <a:r>
              <a:rPr lang="en-ID" sz="5200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NTRODUCTION</a:t>
            </a:r>
            <a:endParaRPr sz="5200" dirty="0">
              <a:solidFill>
                <a:srgbClr val="F06634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/>
        </p:nvSpPr>
        <p:spPr>
          <a:xfrm>
            <a:off x="551500" y="538500"/>
            <a:ext cx="33789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2300"/>
            </a:pPr>
            <a:r>
              <a:rPr lang="en-ID" sz="2300" dirty="0">
                <a:solidFill>
                  <a:srgbClr val="1D3D70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Background</a:t>
            </a:r>
            <a:endParaRPr lang="en-ID" sz="2300" dirty="0">
              <a:solidFill>
                <a:srgbClr val="1C4587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99" name="Google Shape;19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0" name="Google Shape;200;p46"/>
          <p:cNvSpPr txBox="1"/>
          <p:nvPr/>
        </p:nvSpPr>
        <p:spPr>
          <a:xfrm>
            <a:off x="452109" y="1226643"/>
            <a:ext cx="8472600" cy="301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Problem Statement : </a:t>
            </a:r>
          </a:p>
          <a:p>
            <a:pPr lvl="0">
              <a:lnSpc>
                <a:spcPct val="120000"/>
              </a:lnSpc>
            </a:pP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Permintaan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properti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apartemen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saat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ini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permintaan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preferensi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sangat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kecil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mengakibatkan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kesulitan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penyewa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menemukan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properti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kebutuhan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>
              <a:lnSpc>
                <a:spcPct val="120000"/>
              </a:lnSpc>
            </a:pPr>
            <a:endParaRPr lang="en-US" sz="12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 Analyst: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explorasi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dan analysis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terhadap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apartment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memilih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apartment yang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preferensi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endParaRPr lang="en-US" sz="12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 Scientist: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model machine learning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pengelompokkan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apartment yang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tersedia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endParaRPr lang="en-US" sz="12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20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 Engineer: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otomasi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cleaning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secara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terjadwal</a:t>
            </a:r>
            <a:r>
              <a:rPr lang="en-US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>
              <a:lnSpc>
                <a:spcPct val="120000"/>
              </a:lnSpc>
            </a:pPr>
            <a:endParaRPr lang="en-US" sz="105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20000"/>
              </a:lnSpc>
            </a:pPr>
            <a:endParaRPr lang="en-US" sz="105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/>
          <p:nvPr/>
        </p:nvSpPr>
        <p:spPr>
          <a:xfrm>
            <a:off x="6413275" y="2095400"/>
            <a:ext cx="1368900" cy="896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/>
          <p:nvPr/>
        </p:nvSpPr>
        <p:spPr>
          <a:xfrm>
            <a:off x="4461588" y="2857500"/>
            <a:ext cx="1368900" cy="896100"/>
          </a:xfrm>
          <a:prstGeom prst="rect">
            <a:avLst/>
          </a:prstGeom>
          <a:solidFill>
            <a:srgbClr val="FFF5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/>
          <p:nvPr/>
        </p:nvSpPr>
        <p:spPr>
          <a:xfrm>
            <a:off x="2509900" y="2095400"/>
            <a:ext cx="1368900" cy="896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564450" y="2857500"/>
            <a:ext cx="1368900" cy="89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8"/>
          <p:cNvSpPr txBox="1"/>
          <p:nvPr/>
        </p:nvSpPr>
        <p:spPr>
          <a:xfrm>
            <a:off x="6413275" y="2140725"/>
            <a:ext cx="14538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F06634"/>
                </a:solidFill>
                <a:latin typeface="Inter"/>
                <a:ea typeface="Inter"/>
                <a:cs typeface="Inter"/>
                <a:sym typeface="Inter"/>
              </a:rPr>
              <a:t>Model Deployment</a:t>
            </a:r>
            <a:endParaRPr sz="1000" b="1" i="0" u="none" strike="noStrike" cap="none" dirty="0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i="1" dirty="0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>
                <a:solidFill>
                  <a:srgbClr val="F06634"/>
                </a:solidFill>
                <a:latin typeface="Inter"/>
                <a:ea typeface="Inter"/>
                <a:cs typeface="Inter"/>
                <a:sym typeface="Inter"/>
              </a:rPr>
              <a:t>Thursday</a:t>
            </a:r>
            <a:endParaRPr sz="800" i="1" dirty="0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p48"/>
          <p:cNvSpPr txBox="1"/>
          <p:nvPr/>
        </p:nvSpPr>
        <p:spPr>
          <a:xfrm>
            <a:off x="6413275" y="3078500"/>
            <a:ext cx="20886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F06634"/>
                </a:solidFill>
                <a:latin typeface="Inter"/>
                <a:ea typeface="Inter"/>
                <a:cs typeface="Inter"/>
                <a:sym typeface="Inter"/>
              </a:rPr>
              <a:t>Stream lit and Hugging Face</a:t>
            </a:r>
            <a:endParaRPr sz="800" b="1" i="0" u="none" strike="noStrike" cap="none" dirty="0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model deployment </a:t>
            </a: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streamlit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mudah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b="1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diakses</a:t>
            </a:r>
            <a:r>
              <a:rPr lang="en-ID" sz="700" b="1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800" b="1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48"/>
          <p:cNvSpPr txBox="1"/>
          <p:nvPr/>
        </p:nvSpPr>
        <p:spPr>
          <a:xfrm>
            <a:off x="4468300" y="3078501"/>
            <a:ext cx="17244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FFAB40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000" b="1" dirty="0">
                <a:solidFill>
                  <a:srgbClr val="FFAB40"/>
                </a:solidFill>
                <a:latin typeface="Inter"/>
                <a:ea typeface="Inter"/>
                <a:cs typeface="Inter"/>
                <a:sym typeface="Inter"/>
              </a:rPr>
              <a:t>Engineer</a:t>
            </a:r>
            <a:endParaRPr sz="1000" b="1" i="0" u="none" strike="noStrike" cap="none" dirty="0">
              <a:solidFill>
                <a:srgbClr val="FFA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rgbClr val="FFA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i="1" dirty="0">
              <a:solidFill>
                <a:srgbClr val="FFA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i="1" dirty="0">
                <a:solidFill>
                  <a:srgbClr val="FFAB40"/>
                </a:solidFill>
                <a:latin typeface="Inter"/>
                <a:ea typeface="Inter"/>
                <a:cs typeface="Inter"/>
                <a:sym typeface="Inter"/>
              </a:rPr>
              <a:t>Tuesday - Wednesday</a:t>
            </a:r>
            <a:endParaRPr sz="800" i="1" dirty="0">
              <a:solidFill>
                <a:srgbClr val="FFAB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48"/>
          <p:cNvSpPr txBox="1"/>
          <p:nvPr/>
        </p:nvSpPr>
        <p:spPr>
          <a:xfrm>
            <a:off x="551500" y="538500"/>
            <a:ext cx="33789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>
                <a:solidFill>
                  <a:srgbClr val="1C4587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Timeline</a:t>
            </a:r>
            <a:endParaRPr sz="2300" b="0" i="0" u="none" strike="noStrike" cap="none">
              <a:solidFill>
                <a:srgbClr val="1C4587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220" name="Google Shape;220;p48"/>
          <p:cNvSpPr txBox="1"/>
          <p:nvPr/>
        </p:nvSpPr>
        <p:spPr>
          <a:xfrm>
            <a:off x="564450" y="4109300"/>
            <a:ext cx="37899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Timeline from brainstorming to release the project.</a:t>
            </a:r>
            <a:endParaRPr sz="900" b="0" i="1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48"/>
          <p:cNvSpPr/>
          <p:nvPr/>
        </p:nvSpPr>
        <p:spPr>
          <a:xfrm>
            <a:off x="4454875" y="2858001"/>
            <a:ext cx="1958400" cy="1335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8"/>
          <p:cNvSpPr txBox="1"/>
          <p:nvPr/>
        </p:nvSpPr>
        <p:spPr>
          <a:xfrm>
            <a:off x="4468300" y="1549688"/>
            <a:ext cx="18819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FFAB40"/>
                </a:solidFill>
                <a:latin typeface="Inter"/>
                <a:ea typeface="Inter"/>
                <a:cs typeface="Inter"/>
                <a:sym typeface="Inter"/>
              </a:rPr>
              <a:t>Automation Schedule</a:t>
            </a:r>
            <a:endParaRPr sz="800" b="1" i="0" u="none" strike="noStrike" cap="none" dirty="0">
              <a:solidFill>
                <a:srgbClr val="FFA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rgbClr val="E6913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embuat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automasi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schedule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airflow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data cleaning</a:t>
            </a:r>
            <a:endParaRPr sz="800" b="1" i="0" u="none" strike="noStrike" cap="none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48"/>
          <p:cNvSpPr/>
          <p:nvPr/>
        </p:nvSpPr>
        <p:spPr>
          <a:xfrm>
            <a:off x="6413275" y="2858000"/>
            <a:ext cx="1958400" cy="133500"/>
          </a:xfrm>
          <a:prstGeom prst="rect">
            <a:avLst/>
          </a:prstGeom>
          <a:solidFill>
            <a:srgbClr val="F066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8"/>
          <p:cNvSpPr/>
          <p:nvPr/>
        </p:nvSpPr>
        <p:spPr>
          <a:xfrm>
            <a:off x="551500" y="2858001"/>
            <a:ext cx="1958400" cy="133500"/>
          </a:xfrm>
          <a:prstGeom prst="rect">
            <a:avLst/>
          </a:prstGeom>
          <a:solidFill>
            <a:srgbClr val="1D3D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551500" y="3078501"/>
            <a:ext cx="16602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dirty="0">
                <a:solidFill>
                  <a:srgbClr val="1D3D70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ID" sz="1000" b="1" dirty="0" err="1">
                <a:solidFill>
                  <a:srgbClr val="1D3D70"/>
                </a:solidFill>
                <a:latin typeface="Inter"/>
                <a:ea typeface="Inter"/>
                <a:cs typeface="Inter"/>
                <a:sym typeface="Inter"/>
              </a:rPr>
              <a:t>Scientiest</a:t>
            </a:r>
            <a:endParaRPr sz="1000" b="1" dirty="0">
              <a:solidFill>
                <a:srgbClr val="1D3D7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dirty="0">
              <a:solidFill>
                <a:srgbClr val="1D3D7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800" i="1" dirty="0">
                <a:solidFill>
                  <a:srgbClr val="1D3D70"/>
                </a:solidFill>
                <a:latin typeface="Inter"/>
                <a:ea typeface="Inter"/>
                <a:cs typeface="Inter"/>
                <a:sym typeface="Inter"/>
              </a:rPr>
              <a:t>Saturday - Sunday</a:t>
            </a:r>
            <a:endParaRPr sz="800" i="1" u="none" strike="noStrike" cap="none" dirty="0">
              <a:solidFill>
                <a:srgbClr val="1D3D7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551500" y="1549688"/>
            <a:ext cx="17835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1D3D70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sz="800" b="1" i="0" u="none" strike="noStrike" cap="none" dirty="0">
              <a:solidFill>
                <a:srgbClr val="1D3D7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model machine learning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berbasis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clustering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algoritma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K-Prototype.</a:t>
            </a:r>
            <a:endParaRPr sz="800" b="1" i="0" u="none" strike="noStrike" cap="none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2509900" y="2858001"/>
            <a:ext cx="1958400" cy="133500"/>
          </a:xfrm>
          <a:prstGeom prst="rect">
            <a:avLst/>
          </a:prstGeom>
          <a:solidFill>
            <a:srgbClr val="EF4D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2509900" y="3078500"/>
            <a:ext cx="18819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EF4D23"/>
                </a:solidFill>
                <a:latin typeface="Inter"/>
                <a:ea typeface="Inter"/>
                <a:cs typeface="Inter"/>
                <a:sym typeface="Inter"/>
              </a:rPr>
              <a:t>Data Visualization</a:t>
            </a:r>
            <a:endParaRPr sz="800" b="1" i="0" u="none" strike="noStrike" cap="none" dirty="0">
              <a:solidFill>
                <a:srgbClr val="EF4D2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exploratsi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data dan analysis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ID" sz="700" dirty="0" err="1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penyedia</a:t>
            </a:r>
            <a:r>
              <a:rPr lang="en-ID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apartment </a:t>
            </a:r>
            <a:r>
              <a:rPr lang="en" sz="7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700" b="1" i="0" u="none" strike="noStrike" cap="none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1" name="Google Shape;231;p48"/>
          <p:cNvSpPr txBox="1"/>
          <p:nvPr/>
        </p:nvSpPr>
        <p:spPr>
          <a:xfrm>
            <a:off x="2509900" y="2140725"/>
            <a:ext cx="14358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EF4D23"/>
                </a:solidFill>
                <a:latin typeface="Inter"/>
                <a:ea typeface="Inter"/>
                <a:cs typeface="Inter"/>
                <a:sym typeface="Inter"/>
              </a:rPr>
              <a:t>Data Analyst</a:t>
            </a:r>
            <a:endParaRPr sz="1100" b="1" i="0" u="none" strike="noStrike" cap="none">
              <a:solidFill>
                <a:srgbClr val="EF4D2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" b="1" i="0" u="none" strike="noStrike" cap="none">
              <a:solidFill>
                <a:srgbClr val="EF4D2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i="1">
              <a:solidFill>
                <a:srgbClr val="EF4D2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800" i="1">
                <a:solidFill>
                  <a:srgbClr val="EF4D23"/>
                </a:solidFill>
                <a:latin typeface="Inter"/>
                <a:ea typeface="Inter"/>
                <a:cs typeface="Inter"/>
                <a:sym typeface="Inter"/>
              </a:rPr>
              <a:t>Monday</a:t>
            </a:r>
            <a:r>
              <a:rPr lang="en" sz="900" i="1">
                <a:solidFill>
                  <a:srgbClr val="EF4D2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900" i="1">
              <a:solidFill>
                <a:srgbClr val="EF4D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/>
        </p:nvSpPr>
        <p:spPr>
          <a:xfrm>
            <a:off x="551500" y="538500"/>
            <a:ext cx="33789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2300"/>
            </a:pPr>
            <a:r>
              <a:rPr lang="en-ID" sz="2300" dirty="0">
                <a:solidFill>
                  <a:srgbClr val="1D3D70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Methodology</a:t>
            </a:r>
            <a:endParaRPr lang="en-ID" sz="2300" dirty="0">
              <a:solidFill>
                <a:srgbClr val="1C4587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99" name="Google Shape;19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0" name="Google Shape;200;p46"/>
          <p:cNvSpPr txBox="1"/>
          <p:nvPr/>
        </p:nvSpPr>
        <p:spPr>
          <a:xfrm>
            <a:off x="452109" y="1226643"/>
            <a:ext cx="8472600" cy="231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Unsupervised Learning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 Cleaning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Handle Outliers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Scaler 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PCA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Elbow Method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K-Prototype</a:t>
            </a:r>
          </a:p>
          <a:p>
            <a:pPr marL="228600" lvl="0" indent="-228600">
              <a:lnSpc>
                <a:spcPct val="120000"/>
              </a:lnSpc>
              <a:buAutoNum type="arabicPeriod"/>
            </a:pPr>
            <a:endParaRPr lang="en-US" sz="105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120000"/>
              </a:lnSpc>
            </a:pP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methodology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diatas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model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mengelompokkan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kelompok-kelompok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kesamaan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atribut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ada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5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05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</a:p>
          <a:p>
            <a:pPr lvl="1">
              <a:lnSpc>
                <a:spcPct val="120000"/>
              </a:lnSpc>
            </a:pPr>
            <a:endParaRPr lang="en-US" sz="105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9048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0"/>
          <p:cNvSpPr txBox="1"/>
          <p:nvPr/>
        </p:nvSpPr>
        <p:spPr>
          <a:xfrm>
            <a:off x="686850" y="1933400"/>
            <a:ext cx="53799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5200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R</a:t>
            </a:r>
            <a:r>
              <a:rPr lang="en-ID" sz="5200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ESULT</a:t>
            </a:r>
            <a:endParaRPr sz="5200" dirty="0">
              <a:solidFill>
                <a:srgbClr val="F06634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498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0"/>
          <p:cNvSpPr txBox="1"/>
          <p:nvPr/>
        </p:nvSpPr>
        <p:spPr>
          <a:xfrm>
            <a:off x="686850" y="1933400"/>
            <a:ext cx="53799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5200" dirty="0">
                <a:solidFill>
                  <a:srgbClr val="F06634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CHALLENGE</a:t>
            </a:r>
            <a:endParaRPr sz="5200" dirty="0">
              <a:solidFill>
                <a:srgbClr val="F06634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601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8"/>
          <p:cNvSpPr txBox="1"/>
          <p:nvPr/>
        </p:nvSpPr>
        <p:spPr>
          <a:xfrm>
            <a:off x="441200" y="1086725"/>
            <a:ext cx="59544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dirty="0">
                <a:solidFill>
                  <a:srgbClr val="1C4587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Business Insight and Conclusions</a:t>
            </a:r>
            <a:endParaRPr sz="2300" b="0" i="0" u="none" strike="noStrike" cap="none" dirty="0">
              <a:solidFill>
                <a:srgbClr val="1C4587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320" name="Google Shape;32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1" name="Google Shape;321;p58"/>
          <p:cNvSpPr txBox="1"/>
          <p:nvPr/>
        </p:nvSpPr>
        <p:spPr>
          <a:xfrm>
            <a:off x="681300" y="1841550"/>
            <a:ext cx="76473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p58"/>
          <p:cNvSpPr txBox="1"/>
          <p:nvPr/>
        </p:nvSpPr>
        <p:spPr>
          <a:xfrm>
            <a:off x="501325" y="1772825"/>
            <a:ext cx="5705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06634"/>
                </a:solidFill>
                <a:latin typeface="Inter"/>
                <a:ea typeface="Inter"/>
                <a:cs typeface="Inter"/>
                <a:sym typeface="Inter"/>
              </a:rPr>
              <a:t>Conclusions</a:t>
            </a:r>
            <a:endParaRPr sz="1500" b="1" i="0" u="none" strike="noStrike" cap="none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58"/>
          <p:cNvSpPr txBox="1"/>
          <p:nvPr/>
        </p:nvSpPr>
        <p:spPr>
          <a:xfrm>
            <a:off x="570300" y="2169400"/>
            <a:ext cx="7869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dibuat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cluseter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optimat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3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Cluster 0 : Apartment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Mewah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Cluster 1 : Apartment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Menengah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Cluster 2 :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Apaetment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Ekonomis</a:t>
            </a:r>
            <a:r>
              <a:rPr lang="en-ID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0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58"/>
          <p:cNvSpPr txBox="1"/>
          <p:nvPr/>
        </p:nvSpPr>
        <p:spPr>
          <a:xfrm>
            <a:off x="715788" y="3246125"/>
            <a:ext cx="76473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58"/>
          <p:cNvSpPr txBox="1"/>
          <p:nvPr/>
        </p:nvSpPr>
        <p:spPr>
          <a:xfrm>
            <a:off x="535813" y="3177400"/>
            <a:ext cx="5705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06634"/>
                </a:solidFill>
                <a:latin typeface="Inter"/>
                <a:ea typeface="Inter"/>
                <a:cs typeface="Inter"/>
                <a:sym typeface="Inter"/>
              </a:rPr>
              <a:t>Business Insight</a:t>
            </a:r>
            <a:endParaRPr sz="1500" b="1" i="0" u="none" strike="noStrike" cap="none">
              <a:solidFill>
                <a:srgbClr val="F0663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58"/>
          <p:cNvSpPr txBox="1"/>
          <p:nvPr/>
        </p:nvSpPr>
        <p:spPr>
          <a:xfrm>
            <a:off x="604788" y="3573975"/>
            <a:ext cx="7869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Variasi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fasilitas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tersedia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apartment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berbeda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–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beda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membuat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apartment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berbeda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–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beda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hasil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model yang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buat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memilih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apartment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preferensi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000" dirty="0" err="1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konsumen</a:t>
            </a:r>
            <a:r>
              <a:rPr lang="en-US" sz="10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0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4"/>
          <p:cNvSpPr txBox="1"/>
          <p:nvPr/>
        </p:nvSpPr>
        <p:spPr>
          <a:xfrm>
            <a:off x="843350" y="1574450"/>
            <a:ext cx="4977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6300" b="0" i="0" u="none" strike="noStrike" cap="none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Thank You</a:t>
            </a:r>
            <a:endParaRPr sz="6300" b="0" i="0" u="none" strike="noStrike" cap="none">
              <a:solidFill>
                <a:srgbClr val="FFFFFF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475" name="Google Shape;475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76" name="Google Shape;476;p84"/>
          <p:cNvSpPr txBox="1"/>
          <p:nvPr/>
        </p:nvSpPr>
        <p:spPr>
          <a:xfrm>
            <a:off x="925850" y="2839500"/>
            <a:ext cx="20451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Kevin DHS</a:t>
            </a:r>
            <a:endParaRPr sz="2000" b="1" i="0" u="none" strike="noStrike" cap="none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FTDS-</a:t>
            </a:r>
            <a:r>
              <a:rPr lang="en-ID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BSD</a:t>
            </a: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-004</a:t>
            </a:r>
            <a:endParaRPr sz="1000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 </a:t>
            </a:r>
            <a:r>
              <a:rPr lang="en-ID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Analyst - Scientist</a:t>
            </a:r>
            <a:endParaRPr sz="10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0822 7338 </a:t>
            </a:r>
            <a:r>
              <a:rPr lang="en-US" sz="1000" b="0" i="0" u="none" strike="noStrike" cap="none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1807</a:t>
            </a:r>
            <a:endParaRPr sz="1000" b="0" i="0" u="none" strike="noStrike" cap="none" dirty="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e.p.simangunsong@gmail.com</a:t>
            </a:r>
            <a:endParaRPr sz="14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484" name="Google Shape;484;p84"/>
          <p:cNvSpPr txBox="1"/>
          <p:nvPr/>
        </p:nvSpPr>
        <p:spPr>
          <a:xfrm>
            <a:off x="3580063" y="2839500"/>
            <a:ext cx="20451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Sandy AA</a:t>
            </a:r>
            <a:endParaRPr sz="2000" b="1" i="0" u="none" strike="noStrike" cap="none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FTDS-</a:t>
            </a:r>
            <a:r>
              <a:rPr lang="en-ID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BSD</a:t>
            </a: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-004</a:t>
            </a:r>
            <a:endParaRPr sz="1000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Data </a:t>
            </a:r>
            <a:r>
              <a:rPr lang="en-ID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Engineer -</a:t>
            </a:r>
            <a:r>
              <a:rPr lang="en" sz="1000" dirty="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Scientist</a:t>
            </a:r>
            <a:endParaRPr sz="10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0812 5479 </a:t>
            </a:r>
            <a:r>
              <a:rPr lang="en-US" sz="1000" b="0" i="0" u="none" strike="noStrike" cap="none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6926</a:t>
            </a:r>
            <a:endParaRPr sz="1000" b="0" i="0" u="none" strike="noStrike" cap="none" dirty="0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D" sz="1000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ahmadsandyarib@gmail.com</a:t>
            </a:r>
            <a:endParaRPr sz="1400" b="0" i="0" u="none" strike="noStrike" cap="none" dirty="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328</Words>
  <Application>Microsoft Office PowerPoint</Application>
  <PresentationFormat>On-screen Show 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Work Sans ExtraBold</vt:lpstr>
      <vt:lpstr>Inter Medium</vt:lpstr>
      <vt:lpstr>Inter</vt:lpstr>
      <vt:lpstr>Arial</vt:lpstr>
      <vt:lpstr>Work Sans Medium</vt:lpstr>
      <vt:lpstr>Work Sans</vt:lpstr>
      <vt:lpstr>Avenir</vt:lpstr>
      <vt:lpstr>Work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</dc:creator>
  <cp:lastModifiedBy>hitzkya@gmail.com</cp:lastModifiedBy>
  <cp:revision>4</cp:revision>
  <dcterms:modified xsi:type="dcterms:W3CDTF">2024-04-04T07:18:07Z</dcterms:modified>
</cp:coreProperties>
</file>