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702" r:id="rId5"/>
    <p:sldMasterId id="2147483703" r:id="rId6"/>
    <p:sldMasterId id="214748370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Lst>
  <p:sldSz cy="5143500" cx="9144000"/>
  <p:notesSz cx="6858000" cy="9144000"/>
  <p:embeddedFontLst>
    <p:embeddedFont>
      <p:font typeface="Inter"/>
      <p:regular r:id="rId33"/>
      <p:bold r:id="rId34"/>
    </p:embeddedFont>
    <p:embeddedFont>
      <p:font typeface="Work Sans Medium"/>
      <p:regular r:id="rId35"/>
      <p:bold r:id="rId36"/>
      <p:italic r:id="rId37"/>
      <p:boldItalic r:id="rId38"/>
    </p:embeddedFont>
    <p:embeddedFont>
      <p:font typeface="Work Sans ExtraBold"/>
      <p:bold r:id="rId39"/>
      <p:boldItalic r:id="rId40"/>
    </p:embeddedFont>
    <p:embeddedFont>
      <p:font typeface="Work Sans"/>
      <p:regular r:id="rId41"/>
      <p:bold r:id="rId42"/>
      <p:italic r:id="rId43"/>
      <p:boldItalic r:id="rId44"/>
    </p:embeddedFont>
    <p:embeddedFont>
      <p:font typeface="Work Sans SemiBold"/>
      <p:regular r:id="rId45"/>
      <p:bold r:id="rId46"/>
      <p:italic r:id="rId47"/>
      <p:boldItalic r:id="rId48"/>
    </p:embeddedFont>
    <p:embeddedFont>
      <p:font typeface="Poppins SemiBold"/>
      <p:regular r:id="rId49"/>
      <p:bold r:id="rId50"/>
      <p:italic r:id="rId51"/>
      <p:boldItalic r:id="rId52"/>
    </p:embeddedFont>
    <p:embeddedFont>
      <p:font typeface="Poppins ExtraBold"/>
      <p:bold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17AD88-E45B-4232-8C63-73787A63ED5E}">
  <a:tblStyle styleId="{9B17AD88-E45B-4232-8C63-73787A63ED5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WorkSansExtraBold-boldItalic.fntdata"/><Relationship Id="rId42" Type="http://schemas.openxmlformats.org/officeDocument/2006/relationships/font" Target="fonts/WorkSans-bold.fntdata"/><Relationship Id="rId41" Type="http://schemas.openxmlformats.org/officeDocument/2006/relationships/font" Target="fonts/WorkSans-regular.fntdata"/><Relationship Id="rId44" Type="http://schemas.openxmlformats.org/officeDocument/2006/relationships/font" Target="fonts/WorkSans-boldItalic.fntdata"/><Relationship Id="rId43" Type="http://schemas.openxmlformats.org/officeDocument/2006/relationships/font" Target="fonts/WorkSans-italic.fntdata"/><Relationship Id="rId46" Type="http://schemas.openxmlformats.org/officeDocument/2006/relationships/font" Target="fonts/WorkSansSemiBold-bold.fntdata"/><Relationship Id="rId45" Type="http://schemas.openxmlformats.org/officeDocument/2006/relationships/font" Target="fonts/WorkSansSemiBold-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WorkSansSemiBold-boldItalic.fntdata"/><Relationship Id="rId47" Type="http://schemas.openxmlformats.org/officeDocument/2006/relationships/font" Target="fonts/WorkSansSemiBold-italic.fntdata"/><Relationship Id="rId49" Type="http://schemas.openxmlformats.org/officeDocument/2006/relationships/font" Target="fonts/PoppinsSemiBold-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font" Target="fonts/Inter-regular.fntdata"/><Relationship Id="rId32" Type="http://schemas.openxmlformats.org/officeDocument/2006/relationships/slide" Target="slides/slide24.xml"/><Relationship Id="rId35" Type="http://schemas.openxmlformats.org/officeDocument/2006/relationships/font" Target="fonts/WorkSansMedium-regular.fntdata"/><Relationship Id="rId34" Type="http://schemas.openxmlformats.org/officeDocument/2006/relationships/font" Target="fonts/Inter-bold.fntdata"/><Relationship Id="rId37" Type="http://schemas.openxmlformats.org/officeDocument/2006/relationships/font" Target="fonts/WorkSansMedium-italic.fntdata"/><Relationship Id="rId36" Type="http://schemas.openxmlformats.org/officeDocument/2006/relationships/font" Target="fonts/WorkSansMedium-bold.fntdata"/><Relationship Id="rId39" Type="http://schemas.openxmlformats.org/officeDocument/2006/relationships/font" Target="fonts/WorkSansExtraBold-bold.fntdata"/><Relationship Id="rId38" Type="http://schemas.openxmlformats.org/officeDocument/2006/relationships/font" Target="fonts/WorkSansMedium-boldItalic.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PoppinsSemiBold-italic.fntdata"/><Relationship Id="rId50" Type="http://schemas.openxmlformats.org/officeDocument/2006/relationships/font" Target="fonts/PoppinsSemiBold-bold.fntdata"/><Relationship Id="rId53" Type="http://schemas.openxmlformats.org/officeDocument/2006/relationships/font" Target="fonts/PoppinsExtraBold-bold.fntdata"/><Relationship Id="rId52" Type="http://schemas.openxmlformats.org/officeDocument/2006/relationships/font" Target="fonts/PoppinsSemiBold-boldItalic.fntdata"/><Relationship Id="rId11" Type="http://schemas.openxmlformats.org/officeDocument/2006/relationships/slide" Target="slides/slide3.xml"/><Relationship Id="rId10" Type="http://schemas.openxmlformats.org/officeDocument/2006/relationships/slide" Target="slides/slide2.xml"/><Relationship Id="rId54" Type="http://schemas.openxmlformats.org/officeDocument/2006/relationships/font" Target="fonts/PoppinsExtraBold-boldItalic.fntdata"/><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7312f89b80_0_6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27312f89b80_0_6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7312f89b80_0_7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27312f89b80_0_7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7312f89b80_0_7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27312f89b80_0_7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7312f89b80_0_7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27312f89b80_0_7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7312f89b80_0_7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27312f89b80_0_7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7312f89b80_0_7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27312f89b80_0_7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7312f89b80_0_7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27312f89b80_0_7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7312f89b80_0_7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27312f89b80_0_7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7312f89b80_0_8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27312f89b80_0_8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7312f89b8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27312f89b80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7312f89b80_0_15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27312f89b80_0_15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7312f89b80_0_1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27312f89b80_0_14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7312f89b80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27312f89b80_0_15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7312f89b80_0_12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27312f89b80_0_1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7312f89b80_0_8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g27312f89b80_0_8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Fattah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Fattah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7312f89b80_0_4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27312f89b80_0_4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Fattah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7312f89b80_0_5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27312f89b80_0_5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Fattah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0e1b220102_2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20e1b220102_2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Fattah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2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2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 Id="rId3" Type="http://schemas.openxmlformats.org/officeDocument/2006/relationships/image" Target="../media/image2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2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 Id="rId3"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2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2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2.png"/><Relationship Id="rId3" Type="http://schemas.openxmlformats.org/officeDocument/2006/relationships/image" Target="../media/image2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0.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 Id="rId3" Type="http://schemas.openxmlformats.org/officeDocument/2006/relationships/image" Target="../media/image20.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20.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24.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20.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7200" y="-15150"/>
            <a:ext cx="9190446" cy="5169626"/>
          </a:xfrm>
          <a:prstGeom prst="rect">
            <a:avLst/>
          </a:prstGeom>
          <a:noFill/>
          <a:ln>
            <a:noFill/>
          </a:ln>
        </p:spPr>
      </p:pic>
      <p:sp>
        <p:nvSpPr>
          <p:cNvPr id="11" name="Google Shape;1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 name="Google Shape;12;p2"/>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7" name="Google Shape;47;p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1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5" name="Google Shape;55;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6" name="Google Shape;56;p1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7" name="Google Shape;5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0" name="Google Shape;6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3" name="Google Shape;63;p1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4" name="Google Shape;6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67" name="Shape 67"/>
        <p:cNvGrpSpPr/>
        <p:nvPr/>
      </p:nvGrpSpPr>
      <p:grpSpPr>
        <a:xfrm>
          <a:off x="0" y="0"/>
          <a:ext cx="0" cy="0"/>
          <a:chOff x="0" y="0"/>
          <a:chExt cx="0" cy="0"/>
        </a:xfrm>
      </p:grpSpPr>
      <p:sp>
        <p:nvSpPr>
          <p:cNvPr id="68" name="Google Shape;6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69" name="Google Shape;69;p17"/>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spTree>
      <p:nvGrpSpPr>
        <p:cNvPr id="70" name="Shape 70"/>
        <p:cNvGrpSpPr/>
        <p:nvPr/>
      </p:nvGrpSpPr>
      <p:grpSpPr>
        <a:xfrm>
          <a:off x="0" y="0"/>
          <a:ext cx="0" cy="0"/>
          <a:chOff x="0" y="0"/>
          <a:chExt cx="0" cy="0"/>
        </a:xfrm>
      </p:grpSpPr>
      <p:sp>
        <p:nvSpPr>
          <p:cNvPr id="71" name="Google Shape;7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72" name="Google Shape;72;p18"/>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73" name="Shape 73"/>
        <p:cNvGrpSpPr/>
        <p:nvPr/>
      </p:nvGrpSpPr>
      <p:grpSpPr>
        <a:xfrm>
          <a:off x="0" y="0"/>
          <a:ext cx="0" cy="0"/>
          <a:chOff x="0" y="0"/>
          <a:chExt cx="0" cy="0"/>
        </a:xfrm>
      </p:grpSpPr>
      <p:sp>
        <p:nvSpPr>
          <p:cNvPr id="74" name="Google Shape;74;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75" name="Google Shape;75;p19"/>
          <p:cNvPicPr preferRelativeResize="0"/>
          <p:nvPr/>
        </p:nvPicPr>
        <p:blipFill rotWithShape="1">
          <a:blip r:embed="rId2">
            <a:alphaModFix/>
          </a:blip>
          <a:srcRect b="34000" l="0" r="0" t="31469"/>
          <a:stretch/>
        </p:blipFill>
        <p:spPr>
          <a:xfrm>
            <a:off x="134750" y="4589275"/>
            <a:ext cx="1410576" cy="344348"/>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4">
    <p:spTree>
      <p:nvGrpSpPr>
        <p:cNvPr id="76" name="Shape 76"/>
        <p:cNvGrpSpPr/>
        <p:nvPr/>
      </p:nvGrpSpPr>
      <p:grpSpPr>
        <a:xfrm>
          <a:off x="0" y="0"/>
          <a:ext cx="0" cy="0"/>
          <a:chOff x="0" y="0"/>
          <a:chExt cx="0" cy="0"/>
        </a:xfrm>
      </p:grpSpPr>
      <p:pic>
        <p:nvPicPr>
          <p:cNvPr id="77" name="Google Shape;77;p20"/>
          <p:cNvPicPr preferRelativeResize="0"/>
          <p:nvPr/>
        </p:nvPicPr>
        <p:blipFill rotWithShape="1">
          <a:blip r:embed="rId2">
            <a:alphaModFix/>
          </a:blip>
          <a:srcRect b="0" l="0" r="0" t="0"/>
          <a:stretch/>
        </p:blipFill>
        <p:spPr>
          <a:xfrm>
            <a:off x="0" y="-1"/>
            <a:ext cx="9143992" cy="5143501"/>
          </a:xfrm>
          <a:prstGeom prst="rect">
            <a:avLst/>
          </a:prstGeom>
          <a:noFill/>
          <a:ln>
            <a:noFill/>
          </a:ln>
        </p:spPr>
      </p:pic>
      <p:sp>
        <p:nvSpPr>
          <p:cNvPr id="78" name="Google Shape;7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9" name="Google Shape;79;p20"/>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b="0" l="0" r="0" t="0"/>
          <a:stretch/>
        </p:blipFill>
        <p:spPr>
          <a:xfrm>
            <a:off x="0" y="-1"/>
            <a:ext cx="9144003" cy="5143504"/>
          </a:xfrm>
          <a:prstGeom prst="rect">
            <a:avLst/>
          </a:prstGeom>
          <a:noFill/>
          <a:ln>
            <a:noFill/>
          </a:ln>
        </p:spPr>
      </p:pic>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6" name="Google Shape;16;p3"/>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4" name="Shape 84"/>
        <p:cNvGrpSpPr/>
        <p:nvPr/>
      </p:nvGrpSpPr>
      <p:grpSpPr>
        <a:xfrm>
          <a:off x="0" y="0"/>
          <a:ext cx="0" cy="0"/>
          <a:chOff x="0" y="0"/>
          <a:chExt cx="0" cy="0"/>
        </a:xfrm>
      </p:grpSpPr>
      <p:pic>
        <p:nvPicPr>
          <p:cNvPr id="85" name="Google Shape;85;p22"/>
          <p:cNvPicPr preferRelativeResize="0"/>
          <p:nvPr/>
        </p:nvPicPr>
        <p:blipFill rotWithShape="1">
          <a:blip r:embed="rId2">
            <a:alphaModFix/>
          </a:blip>
          <a:srcRect b="0" l="0" r="0" t="0"/>
          <a:stretch/>
        </p:blipFill>
        <p:spPr>
          <a:xfrm>
            <a:off x="-7200" y="-15150"/>
            <a:ext cx="9190446" cy="5169626"/>
          </a:xfrm>
          <a:prstGeom prst="rect">
            <a:avLst/>
          </a:prstGeom>
          <a:noFill/>
          <a:ln>
            <a:noFill/>
          </a:ln>
        </p:spPr>
      </p:pic>
      <p:sp>
        <p:nvSpPr>
          <p:cNvPr id="86" name="Google Shape;8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7" name="Google Shape;87;p22"/>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 name="Shape 88"/>
        <p:cNvGrpSpPr/>
        <p:nvPr/>
      </p:nvGrpSpPr>
      <p:grpSpPr>
        <a:xfrm>
          <a:off x="0" y="0"/>
          <a:ext cx="0" cy="0"/>
          <a:chOff x="0" y="0"/>
          <a:chExt cx="0" cy="0"/>
        </a:xfrm>
      </p:grpSpPr>
      <p:pic>
        <p:nvPicPr>
          <p:cNvPr id="89" name="Google Shape;89;p23"/>
          <p:cNvPicPr preferRelativeResize="0"/>
          <p:nvPr/>
        </p:nvPicPr>
        <p:blipFill rotWithShape="1">
          <a:blip r:embed="rId2">
            <a:alphaModFix/>
          </a:blip>
          <a:srcRect b="0" l="0" r="0" t="0"/>
          <a:stretch/>
        </p:blipFill>
        <p:spPr>
          <a:xfrm>
            <a:off x="0" y="-1"/>
            <a:ext cx="9144003" cy="5143504"/>
          </a:xfrm>
          <a:prstGeom prst="rect">
            <a:avLst/>
          </a:prstGeom>
          <a:noFill/>
          <a:ln>
            <a:noFill/>
          </a:ln>
        </p:spPr>
      </p:pic>
      <p:sp>
        <p:nvSpPr>
          <p:cNvPr id="90" name="Google Shape;9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1" name="Google Shape;91;p23"/>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TITLE_2_1">
    <p:spTree>
      <p:nvGrpSpPr>
        <p:cNvPr id="92" name="Shape 92"/>
        <p:cNvGrpSpPr/>
        <p:nvPr/>
      </p:nvGrpSpPr>
      <p:grpSpPr>
        <a:xfrm>
          <a:off x="0" y="0"/>
          <a:ext cx="0" cy="0"/>
          <a:chOff x="0" y="0"/>
          <a:chExt cx="0" cy="0"/>
        </a:xfrm>
      </p:grpSpPr>
      <p:sp>
        <p:nvSpPr>
          <p:cNvPr id="93" name="Google Shape;9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4" name="Google Shape;94;p24"/>
          <p:cNvPicPr preferRelativeResize="0"/>
          <p:nvPr/>
        </p:nvPicPr>
        <p:blipFill rotWithShape="1">
          <a:blip r:embed="rId2">
            <a:alphaModFix/>
          </a:blip>
          <a:srcRect b="0" l="0" r="0" t="0"/>
          <a:stretch/>
        </p:blipFill>
        <p:spPr>
          <a:xfrm>
            <a:off x="-7200" y="-7175"/>
            <a:ext cx="9204623" cy="5177601"/>
          </a:xfrm>
          <a:prstGeom prst="rect">
            <a:avLst/>
          </a:prstGeom>
          <a:noFill/>
          <a:ln>
            <a:noFill/>
          </a:ln>
        </p:spPr>
      </p:pic>
      <p:pic>
        <p:nvPicPr>
          <p:cNvPr id="95" name="Google Shape;95;p24"/>
          <p:cNvPicPr preferRelativeResize="0"/>
          <p:nvPr/>
        </p:nvPicPr>
        <p:blipFill rotWithShape="1">
          <a:blip r:embed="rId3">
            <a:alphaModFix/>
          </a:blip>
          <a:srcRect b="0" l="-11869" r="-10499" t="0"/>
          <a:stretch/>
        </p:blipFill>
        <p:spPr>
          <a:xfrm>
            <a:off x="7614450" y="286450"/>
            <a:ext cx="1372051" cy="24735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96" name="Shape 96"/>
        <p:cNvGrpSpPr/>
        <p:nvPr/>
      </p:nvGrpSpPr>
      <p:grpSpPr>
        <a:xfrm>
          <a:off x="0" y="0"/>
          <a:ext cx="0" cy="0"/>
          <a:chOff x="0" y="0"/>
          <a:chExt cx="0" cy="0"/>
        </a:xfrm>
      </p:grpSpPr>
      <p:pic>
        <p:nvPicPr>
          <p:cNvPr id="97" name="Google Shape;97;p25"/>
          <p:cNvPicPr preferRelativeResize="0"/>
          <p:nvPr/>
        </p:nvPicPr>
        <p:blipFill rotWithShape="1">
          <a:blip r:embed="rId2">
            <a:alphaModFix/>
          </a:blip>
          <a:srcRect b="0" l="0" r="0" t="0"/>
          <a:stretch/>
        </p:blipFill>
        <p:spPr>
          <a:xfrm>
            <a:off x="-14350" y="-6375"/>
            <a:ext cx="9160668" cy="5152876"/>
          </a:xfrm>
          <a:prstGeom prst="rect">
            <a:avLst/>
          </a:prstGeom>
          <a:noFill/>
          <a:ln>
            <a:noFill/>
          </a:ln>
        </p:spPr>
      </p:pic>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9" name="Google Shape;99;p25"/>
          <p:cNvPicPr preferRelativeResize="0"/>
          <p:nvPr/>
        </p:nvPicPr>
        <p:blipFill rotWithShape="1">
          <a:blip r:embed="rId3">
            <a:alphaModFix/>
          </a:blip>
          <a:srcRect b="0" l="-11869" r="-10499" t="0"/>
          <a:stretch/>
        </p:blipFill>
        <p:spPr>
          <a:xfrm>
            <a:off x="7614450" y="286450"/>
            <a:ext cx="1372051" cy="2473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p:cSld name="TITLE_2_1_1">
    <p:spTree>
      <p:nvGrpSpPr>
        <p:cNvPr id="100" name="Shape 100"/>
        <p:cNvGrpSpPr/>
        <p:nvPr/>
      </p:nvGrpSpPr>
      <p:grpSpPr>
        <a:xfrm>
          <a:off x="0" y="0"/>
          <a:ext cx="0" cy="0"/>
          <a:chOff x="0" y="0"/>
          <a:chExt cx="0" cy="0"/>
        </a:xfrm>
      </p:grpSpPr>
      <p:sp>
        <p:nvSpPr>
          <p:cNvPr id="101" name="Google Shape;10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02" name="Google Shape;102;p26"/>
          <p:cNvPicPr preferRelativeResize="0"/>
          <p:nvPr/>
        </p:nvPicPr>
        <p:blipFill rotWithShape="1">
          <a:blip r:embed="rId2">
            <a:alphaModFix/>
          </a:blip>
          <a:srcRect b="0" l="-11869" r="-10499" t="0"/>
          <a:stretch/>
        </p:blipFill>
        <p:spPr>
          <a:xfrm>
            <a:off x="7614450" y="286450"/>
            <a:ext cx="1372051" cy="247350"/>
          </a:xfrm>
          <a:prstGeom prst="rect">
            <a:avLst/>
          </a:prstGeom>
          <a:noFill/>
          <a:ln>
            <a:noFill/>
          </a:ln>
        </p:spPr>
      </p:pic>
      <p:pic>
        <p:nvPicPr>
          <p:cNvPr id="103" name="Google Shape;103;p26"/>
          <p:cNvPicPr preferRelativeResize="0"/>
          <p:nvPr/>
        </p:nvPicPr>
        <p:blipFill rotWithShape="1">
          <a:blip r:embed="rId3">
            <a:alphaModFix/>
          </a:blip>
          <a:srcRect b="0" l="0" r="0" t="0"/>
          <a:stretch/>
        </p:blipFill>
        <p:spPr>
          <a:xfrm>
            <a:off x="0" y="0"/>
            <a:ext cx="9143992" cy="514350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4" name="Shape 104"/>
        <p:cNvGrpSpPr/>
        <p:nvPr/>
      </p:nvGrpSpPr>
      <p:grpSpPr>
        <a:xfrm>
          <a:off x="0" y="0"/>
          <a:ext cx="0" cy="0"/>
          <a:chOff x="0" y="0"/>
          <a:chExt cx="0" cy="0"/>
        </a:xfrm>
      </p:grpSpPr>
      <p:sp>
        <p:nvSpPr>
          <p:cNvPr id="105" name="Google Shape;10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06" name="Google Shape;106;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07" name="Google Shape;10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10" name="Google Shape;110;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11" name="Google Shape;111;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12" name="Google Shape;11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3" name="Shape 113"/>
        <p:cNvGrpSpPr/>
        <p:nvPr/>
      </p:nvGrpSpPr>
      <p:grpSpPr>
        <a:xfrm>
          <a:off x="0" y="0"/>
          <a:ext cx="0" cy="0"/>
          <a:chOff x="0" y="0"/>
          <a:chExt cx="0" cy="0"/>
        </a:xfrm>
      </p:grpSpPr>
      <p:sp>
        <p:nvSpPr>
          <p:cNvPr id="114" name="Google Shape;11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15" name="Google Shape;11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6" name="Shape 116"/>
        <p:cNvGrpSpPr/>
        <p:nvPr/>
      </p:nvGrpSpPr>
      <p:grpSpPr>
        <a:xfrm>
          <a:off x="0" y="0"/>
          <a:ext cx="0" cy="0"/>
          <a:chOff x="0" y="0"/>
          <a:chExt cx="0" cy="0"/>
        </a:xfrm>
      </p:grpSpPr>
      <p:sp>
        <p:nvSpPr>
          <p:cNvPr id="117" name="Google Shape;117;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18" name="Google Shape;118;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19" name="Google Shape;11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0" name="Shape 120"/>
        <p:cNvGrpSpPr/>
        <p:nvPr/>
      </p:nvGrpSpPr>
      <p:grpSpPr>
        <a:xfrm>
          <a:off x="0" y="0"/>
          <a:ext cx="0" cy="0"/>
          <a:chOff x="0" y="0"/>
          <a:chExt cx="0" cy="0"/>
        </a:xfrm>
      </p:grpSpPr>
      <p:sp>
        <p:nvSpPr>
          <p:cNvPr id="121" name="Google Shape;121;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22" name="Google Shape;12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3">
    <p:spTree>
      <p:nvGrpSpPr>
        <p:cNvPr id="17"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b="0" l="0" r="0" t="0"/>
          <a:stretch/>
        </p:blipFill>
        <p:spPr>
          <a:xfrm>
            <a:off x="0" y="-1"/>
            <a:ext cx="9206026" cy="5178401"/>
          </a:xfrm>
          <a:prstGeom prst="rect">
            <a:avLst/>
          </a:prstGeom>
          <a:noFill/>
          <a:ln>
            <a:noFill/>
          </a:ln>
        </p:spPr>
      </p:pic>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0" name="Google Shape;20;p4"/>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3" name="Shape 123"/>
        <p:cNvGrpSpPr/>
        <p:nvPr/>
      </p:nvGrpSpPr>
      <p:grpSpPr>
        <a:xfrm>
          <a:off x="0" y="0"/>
          <a:ext cx="0" cy="0"/>
          <a:chOff x="0" y="0"/>
          <a:chExt cx="0" cy="0"/>
        </a:xfrm>
      </p:grpSpPr>
      <p:sp>
        <p:nvSpPr>
          <p:cNvPr id="124" name="Google Shape;124;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26" name="Google Shape;126;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7" name="Google Shape;127;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28" name="Google Shape;12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9" name="Shape 129"/>
        <p:cNvGrpSpPr/>
        <p:nvPr/>
      </p:nvGrpSpPr>
      <p:grpSpPr>
        <a:xfrm>
          <a:off x="0" y="0"/>
          <a:ext cx="0" cy="0"/>
          <a:chOff x="0" y="0"/>
          <a:chExt cx="0" cy="0"/>
        </a:xfrm>
      </p:grpSpPr>
      <p:sp>
        <p:nvSpPr>
          <p:cNvPr id="130" name="Google Shape;130;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131" name="Google Shape;13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2" name="Shape 132"/>
        <p:cNvGrpSpPr/>
        <p:nvPr/>
      </p:nvGrpSpPr>
      <p:grpSpPr>
        <a:xfrm>
          <a:off x="0" y="0"/>
          <a:ext cx="0" cy="0"/>
          <a:chOff x="0" y="0"/>
          <a:chExt cx="0" cy="0"/>
        </a:xfrm>
      </p:grpSpPr>
      <p:sp>
        <p:nvSpPr>
          <p:cNvPr id="133" name="Google Shape;133;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34" name="Google Shape;134;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135" name="Google Shape;13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6" name="Shape 136"/>
        <p:cNvGrpSpPr/>
        <p:nvPr/>
      </p:nvGrpSpPr>
      <p:grpSpPr>
        <a:xfrm>
          <a:off x="0" y="0"/>
          <a:ext cx="0" cy="0"/>
          <a:chOff x="0" y="0"/>
          <a:chExt cx="0" cy="0"/>
        </a:xfrm>
      </p:grpSpPr>
      <p:sp>
        <p:nvSpPr>
          <p:cNvPr id="137" name="Google Shape;13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38" name="Shape 138"/>
        <p:cNvGrpSpPr/>
        <p:nvPr/>
      </p:nvGrpSpPr>
      <p:grpSpPr>
        <a:xfrm>
          <a:off x="0" y="0"/>
          <a:ext cx="0" cy="0"/>
          <a:chOff x="0" y="0"/>
          <a:chExt cx="0" cy="0"/>
        </a:xfrm>
      </p:grpSpPr>
      <p:sp>
        <p:nvSpPr>
          <p:cNvPr id="139" name="Google Shape;13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40" name="Google Shape;140;p36"/>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spTree>
      <p:nvGrpSpPr>
        <p:cNvPr id="141" name="Shape 141"/>
        <p:cNvGrpSpPr/>
        <p:nvPr/>
      </p:nvGrpSpPr>
      <p:grpSpPr>
        <a:xfrm>
          <a:off x="0" y="0"/>
          <a:ext cx="0" cy="0"/>
          <a:chOff x="0" y="0"/>
          <a:chExt cx="0" cy="0"/>
        </a:xfrm>
      </p:grpSpPr>
      <p:sp>
        <p:nvSpPr>
          <p:cNvPr id="142" name="Google Shape;14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43" name="Google Shape;143;p37"/>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144" name="Shape 144"/>
        <p:cNvGrpSpPr/>
        <p:nvPr/>
      </p:nvGrpSpPr>
      <p:grpSpPr>
        <a:xfrm>
          <a:off x="0" y="0"/>
          <a:ext cx="0" cy="0"/>
          <a:chOff x="0" y="0"/>
          <a:chExt cx="0" cy="0"/>
        </a:xfrm>
      </p:grpSpPr>
      <p:sp>
        <p:nvSpPr>
          <p:cNvPr id="145" name="Google Shape;145;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pic>
        <p:nvPicPr>
          <p:cNvPr id="146" name="Google Shape;146;p38"/>
          <p:cNvPicPr preferRelativeResize="0"/>
          <p:nvPr/>
        </p:nvPicPr>
        <p:blipFill rotWithShape="1">
          <a:blip r:embed="rId2">
            <a:alphaModFix/>
          </a:blip>
          <a:srcRect b="33999" l="0" r="0" t="31468"/>
          <a:stretch/>
        </p:blipFill>
        <p:spPr>
          <a:xfrm>
            <a:off x="134750" y="4589275"/>
            <a:ext cx="1410575" cy="344349"/>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3">
    <p:spTree>
      <p:nvGrpSpPr>
        <p:cNvPr id="147" name="Shape 147"/>
        <p:cNvGrpSpPr/>
        <p:nvPr/>
      </p:nvGrpSpPr>
      <p:grpSpPr>
        <a:xfrm>
          <a:off x="0" y="0"/>
          <a:ext cx="0" cy="0"/>
          <a:chOff x="0" y="0"/>
          <a:chExt cx="0" cy="0"/>
        </a:xfrm>
      </p:grpSpPr>
      <p:pic>
        <p:nvPicPr>
          <p:cNvPr id="148" name="Google Shape;148;p39"/>
          <p:cNvPicPr preferRelativeResize="0"/>
          <p:nvPr/>
        </p:nvPicPr>
        <p:blipFill rotWithShape="1">
          <a:blip r:embed="rId2">
            <a:alphaModFix/>
          </a:blip>
          <a:srcRect b="0" l="0" r="0" t="0"/>
          <a:stretch/>
        </p:blipFill>
        <p:spPr>
          <a:xfrm>
            <a:off x="0" y="-1"/>
            <a:ext cx="9206026" cy="5178401"/>
          </a:xfrm>
          <a:prstGeom prst="rect">
            <a:avLst/>
          </a:prstGeom>
          <a:noFill/>
          <a:ln>
            <a:noFill/>
          </a:ln>
        </p:spPr>
      </p:pic>
      <p:sp>
        <p:nvSpPr>
          <p:cNvPr id="149" name="Google Shape;14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50" name="Google Shape;150;p39"/>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3">
    <p:spTree>
      <p:nvGrpSpPr>
        <p:cNvPr id="155" name="Shape 155"/>
        <p:cNvGrpSpPr/>
        <p:nvPr/>
      </p:nvGrpSpPr>
      <p:grpSpPr>
        <a:xfrm>
          <a:off x="0" y="0"/>
          <a:ext cx="0" cy="0"/>
          <a:chOff x="0" y="0"/>
          <a:chExt cx="0" cy="0"/>
        </a:xfrm>
      </p:grpSpPr>
      <p:pic>
        <p:nvPicPr>
          <p:cNvPr id="156" name="Google Shape;156;p41"/>
          <p:cNvPicPr preferRelativeResize="0"/>
          <p:nvPr/>
        </p:nvPicPr>
        <p:blipFill rotWithShape="1">
          <a:blip r:embed="rId2">
            <a:alphaModFix/>
          </a:blip>
          <a:srcRect b="0" l="0" r="0" t="0"/>
          <a:stretch/>
        </p:blipFill>
        <p:spPr>
          <a:xfrm>
            <a:off x="0" y="-1"/>
            <a:ext cx="9143992" cy="5143501"/>
          </a:xfrm>
          <a:prstGeom prst="rect">
            <a:avLst/>
          </a:prstGeom>
          <a:noFill/>
          <a:ln>
            <a:noFill/>
          </a:ln>
        </p:spPr>
      </p:pic>
      <p:sp>
        <p:nvSpPr>
          <p:cNvPr id="157" name="Google Shape;15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58" name="Google Shape;158;p41"/>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9" name="Shape 159"/>
        <p:cNvGrpSpPr/>
        <p:nvPr/>
      </p:nvGrpSpPr>
      <p:grpSpPr>
        <a:xfrm>
          <a:off x="0" y="0"/>
          <a:ext cx="0" cy="0"/>
          <a:chOff x="0" y="0"/>
          <a:chExt cx="0" cy="0"/>
        </a:xfrm>
      </p:grpSpPr>
      <p:pic>
        <p:nvPicPr>
          <p:cNvPr id="160" name="Google Shape;160;p42"/>
          <p:cNvPicPr preferRelativeResize="0"/>
          <p:nvPr/>
        </p:nvPicPr>
        <p:blipFill rotWithShape="1">
          <a:blip r:embed="rId2">
            <a:alphaModFix/>
          </a:blip>
          <a:srcRect b="0" l="0" r="0" t="0"/>
          <a:stretch/>
        </p:blipFill>
        <p:spPr>
          <a:xfrm>
            <a:off x="-7200" y="-15150"/>
            <a:ext cx="9190446" cy="5169626"/>
          </a:xfrm>
          <a:prstGeom prst="rect">
            <a:avLst/>
          </a:prstGeom>
          <a:noFill/>
          <a:ln>
            <a:noFill/>
          </a:ln>
        </p:spPr>
      </p:pic>
      <p:sp>
        <p:nvSpPr>
          <p:cNvPr id="161" name="Google Shape;161;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62" name="Google Shape;162;p42"/>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TITLE_2_1">
    <p:spTree>
      <p:nvGrpSpPr>
        <p:cNvPr id="21" name="Shape 21"/>
        <p:cNvGrpSpPr/>
        <p:nvPr/>
      </p:nvGrpSpPr>
      <p:grpSpPr>
        <a:xfrm>
          <a:off x="0" y="0"/>
          <a:ext cx="0" cy="0"/>
          <a:chOff x="0" y="0"/>
          <a:chExt cx="0" cy="0"/>
        </a:xfrm>
      </p:grpSpPr>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3" name="Google Shape;23;p5"/>
          <p:cNvPicPr preferRelativeResize="0"/>
          <p:nvPr/>
        </p:nvPicPr>
        <p:blipFill rotWithShape="1">
          <a:blip r:embed="rId2">
            <a:alphaModFix/>
          </a:blip>
          <a:srcRect b="0" l="0" r="0" t="0"/>
          <a:stretch/>
        </p:blipFill>
        <p:spPr>
          <a:xfrm>
            <a:off x="-7200" y="-7175"/>
            <a:ext cx="9204623" cy="5177601"/>
          </a:xfrm>
          <a:prstGeom prst="rect">
            <a:avLst/>
          </a:prstGeom>
          <a:noFill/>
          <a:ln>
            <a:noFill/>
          </a:ln>
        </p:spPr>
      </p:pic>
      <p:pic>
        <p:nvPicPr>
          <p:cNvPr id="24" name="Google Shape;24;p5"/>
          <p:cNvPicPr preferRelativeResize="0"/>
          <p:nvPr/>
        </p:nvPicPr>
        <p:blipFill rotWithShape="1">
          <a:blip r:embed="rId3">
            <a:alphaModFix/>
          </a:blip>
          <a:srcRect b="0" l="-11869" r="-10498" t="0"/>
          <a:stretch/>
        </p:blipFill>
        <p:spPr>
          <a:xfrm>
            <a:off x="7614450" y="286450"/>
            <a:ext cx="1372051" cy="2473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163" name="Shape 163"/>
        <p:cNvGrpSpPr/>
        <p:nvPr/>
      </p:nvGrpSpPr>
      <p:grpSpPr>
        <a:xfrm>
          <a:off x="0" y="0"/>
          <a:ext cx="0" cy="0"/>
          <a:chOff x="0" y="0"/>
          <a:chExt cx="0" cy="0"/>
        </a:xfrm>
      </p:grpSpPr>
      <p:pic>
        <p:nvPicPr>
          <p:cNvPr id="164" name="Google Shape;164;p43"/>
          <p:cNvPicPr preferRelativeResize="0"/>
          <p:nvPr/>
        </p:nvPicPr>
        <p:blipFill rotWithShape="1">
          <a:blip r:embed="rId2">
            <a:alphaModFix/>
          </a:blip>
          <a:srcRect b="0" l="0" r="0" t="0"/>
          <a:stretch/>
        </p:blipFill>
        <p:spPr>
          <a:xfrm>
            <a:off x="-14350" y="-6375"/>
            <a:ext cx="9160668" cy="5152876"/>
          </a:xfrm>
          <a:prstGeom prst="rect">
            <a:avLst/>
          </a:prstGeom>
          <a:noFill/>
          <a:ln>
            <a:noFill/>
          </a:ln>
        </p:spPr>
      </p:pic>
      <p:sp>
        <p:nvSpPr>
          <p:cNvPr id="165" name="Google Shape;165;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66" name="Google Shape;166;p43"/>
          <p:cNvPicPr preferRelativeResize="0"/>
          <p:nvPr/>
        </p:nvPicPr>
        <p:blipFill rotWithShape="1">
          <a:blip r:embed="rId3">
            <a:alphaModFix/>
          </a:blip>
          <a:srcRect b="0" l="-11869" r="-10499" t="0"/>
          <a:stretch/>
        </p:blipFill>
        <p:spPr>
          <a:xfrm>
            <a:off x="7614450" y="286450"/>
            <a:ext cx="1372051" cy="24735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TITLE_2_1">
    <p:spTree>
      <p:nvGrpSpPr>
        <p:cNvPr id="167" name="Shape 167"/>
        <p:cNvGrpSpPr/>
        <p:nvPr/>
      </p:nvGrpSpPr>
      <p:grpSpPr>
        <a:xfrm>
          <a:off x="0" y="0"/>
          <a:ext cx="0" cy="0"/>
          <a:chOff x="0" y="0"/>
          <a:chExt cx="0" cy="0"/>
        </a:xfrm>
      </p:grpSpPr>
      <p:sp>
        <p:nvSpPr>
          <p:cNvPr id="168" name="Google Shape;16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69" name="Google Shape;169;p44"/>
          <p:cNvPicPr preferRelativeResize="0"/>
          <p:nvPr/>
        </p:nvPicPr>
        <p:blipFill rotWithShape="1">
          <a:blip r:embed="rId2">
            <a:alphaModFix/>
          </a:blip>
          <a:srcRect b="0" l="0" r="0" t="0"/>
          <a:stretch/>
        </p:blipFill>
        <p:spPr>
          <a:xfrm>
            <a:off x="-7200" y="-7175"/>
            <a:ext cx="9204623" cy="5177601"/>
          </a:xfrm>
          <a:prstGeom prst="rect">
            <a:avLst/>
          </a:prstGeom>
          <a:noFill/>
          <a:ln>
            <a:noFill/>
          </a:ln>
        </p:spPr>
      </p:pic>
      <p:pic>
        <p:nvPicPr>
          <p:cNvPr id="170" name="Google Shape;170;p44"/>
          <p:cNvPicPr preferRelativeResize="0"/>
          <p:nvPr/>
        </p:nvPicPr>
        <p:blipFill rotWithShape="1">
          <a:blip r:embed="rId3">
            <a:alphaModFix/>
          </a:blip>
          <a:srcRect b="0" l="-11869" r="-10499" t="0"/>
          <a:stretch/>
        </p:blipFill>
        <p:spPr>
          <a:xfrm>
            <a:off x="7614450" y="286450"/>
            <a:ext cx="1372051" cy="247350"/>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1" name="Shape 171"/>
        <p:cNvGrpSpPr/>
        <p:nvPr/>
      </p:nvGrpSpPr>
      <p:grpSpPr>
        <a:xfrm>
          <a:off x="0" y="0"/>
          <a:ext cx="0" cy="0"/>
          <a:chOff x="0" y="0"/>
          <a:chExt cx="0" cy="0"/>
        </a:xfrm>
      </p:grpSpPr>
      <p:pic>
        <p:nvPicPr>
          <p:cNvPr id="172" name="Google Shape;172;p45"/>
          <p:cNvPicPr preferRelativeResize="0"/>
          <p:nvPr/>
        </p:nvPicPr>
        <p:blipFill rotWithShape="1">
          <a:blip r:embed="rId2">
            <a:alphaModFix/>
          </a:blip>
          <a:srcRect b="0" l="0" r="0" t="0"/>
          <a:stretch/>
        </p:blipFill>
        <p:spPr>
          <a:xfrm>
            <a:off x="0" y="-1"/>
            <a:ext cx="9144003" cy="5143504"/>
          </a:xfrm>
          <a:prstGeom prst="rect">
            <a:avLst/>
          </a:prstGeom>
          <a:noFill/>
          <a:ln>
            <a:noFill/>
          </a:ln>
        </p:spPr>
      </p:pic>
      <p:sp>
        <p:nvSpPr>
          <p:cNvPr id="173" name="Google Shape;17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74" name="Google Shape;174;p45"/>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5" name="Shape 175"/>
        <p:cNvGrpSpPr/>
        <p:nvPr/>
      </p:nvGrpSpPr>
      <p:grpSpPr>
        <a:xfrm>
          <a:off x="0" y="0"/>
          <a:ext cx="0" cy="0"/>
          <a:chOff x="0" y="0"/>
          <a:chExt cx="0" cy="0"/>
        </a:xfrm>
      </p:grpSpPr>
      <p:sp>
        <p:nvSpPr>
          <p:cNvPr id="176" name="Google Shape;17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77" name="Google Shape;177;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78" name="Google Shape;17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9" name="Shape 179"/>
        <p:cNvGrpSpPr/>
        <p:nvPr/>
      </p:nvGrpSpPr>
      <p:grpSpPr>
        <a:xfrm>
          <a:off x="0" y="0"/>
          <a:ext cx="0" cy="0"/>
          <a:chOff x="0" y="0"/>
          <a:chExt cx="0" cy="0"/>
        </a:xfrm>
      </p:grpSpPr>
      <p:sp>
        <p:nvSpPr>
          <p:cNvPr id="180" name="Google Shape;180;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81" name="Google Shape;181;p4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82" name="Google Shape;182;p4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83" name="Google Shape;18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4" name="Shape 184"/>
        <p:cNvGrpSpPr/>
        <p:nvPr/>
      </p:nvGrpSpPr>
      <p:grpSpPr>
        <a:xfrm>
          <a:off x="0" y="0"/>
          <a:ext cx="0" cy="0"/>
          <a:chOff x="0" y="0"/>
          <a:chExt cx="0" cy="0"/>
        </a:xfrm>
      </p:grpSpPr>
      <p:sp>
        <p:nvSpPr>
          <p:cNvPr id="185" name="Google Shape;185;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86" name="Google Shape;186;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7" name="Shape 187"/>
        <p:cNvGrpSpPr/>
        <p:nvPr/>
      </p:nvGrpSpPr>
      <p:grpSpPr>
        <a:xfrm>
          <a:off x="0" y="0"/>
          <a:ext cx="0" cy="0"/>
          <a:chOff x="0" y="0"/>
          <a:chExt cx="0" cy="0"/>
        </a:xfrm>
      </p:grpSpPr>
      <p:sp>
        <p:nvSpPr>
          <p:cNvPr id="188" name="Google Shape;188;p4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89" name="Google Shape;189;p4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90" name="Google Shape;190;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1" name="Shape 191"/>
        <p:cNvGrpSpPr/>
        <p:nvPr/>
      </p:nvGrpSpPr>
      <p:grpSpPr>
        <a:xfrm>
          <a:off x="0" y="0"/>
          <a:ext cx="0" cy="0"/>
          <a:chOff x="0" y="0"/>
          <a:chExt cx="0" cy="0"/>
        </a:xfrm>
      </p:grpSpPr>
      <p:sp>
        <p:nvSpPr>
          <p:cNvPr id="192" name="Google Shape;192;p5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93" name="Google Shape;193;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4" name="Shape 194"/>
        <p:cNvGrpSpPr/>
        <p:nvPr/>
      </p:nvGrpSpPr>
      <p:grpSpPr>
        <a:xfrm>
          <a:off x="0" y="0"/>
          <a:ext cx="0" cy="0"/>
          <a:chOff x="0" y="0"/>
          <a:chExt cx="0" cy="0"/>
        </a:xfrm>
      </p:grpSpPr>
      <p:sp>
        <p:nvSpPr>
          <p:cNvPr id="195" name="Google Shape;195;p5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97" name="Google Shape;197;p5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8" name="Google Shape;198;p5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99" name="Google Shape;199;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0" name="Shape 200"/>
        <p:cNvGrpSpPr/>
        <p:nvPr/>
      </p:nvGrpSpPr>
      <p:grpSpPr>
        <a:xfrm>
          <a:off x="0" y="0"/>
          <a:ext cx="0" cy="0"/>
          <a:chOff x="0" y="0"/>
          <a:chExt cx="0" cy="0"/>
        </a:xfrm>
      </p:grpSpPr>
      <p:sp>
        <p:nvSpPr>
          <p:cNvPr id="201" name="Google Shape;201;p5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202" name="Google Shape;202;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25" name="Shape 25"/>
        <p:cNvGrpSpPr/>
        <p:nvPr/>
      </p:nvGrpSpPr>
      <p:grpSpPr>
        <a:xfrm>
          <a:off x="0" y="0"/>
          <a:ext cx="0" cy="0"/>
          <a:chOff x="0" y="0"/>
          <a:chExt cx="0" cy="0"/>
        </a:xfrm>
      </p:grpSpPr>
      <p:pic>
        <p:nvPicPr>
          <p:cNvPr id="26" name="Google Shape;26;p6"/>
          <p:cNvPicPr preferRelativeResize="0"/>
          <p:nvPr/>
        </p:nvPicPr>
        <p:blipFill rotWithShape="1">
          <a:blip r:embed="rId2">
            <a:alphaModFix/>
          </a:blip>
          <a:srcRect b="0" l="0" r="0" t="0"/>
          <a:stretch/>
        </p:blipFill>
        <p:spPr>
          <a:xfrm>
            <a:off x="-14350" y="-6375"/>
            <a:ext cx="9160668" cy="5152876"/>
          </a:xfrm>
          <a:prstGeom prst="rect">
            <a:avLst/>
          </a:prstGeom>
          <a:noFill/>
          <a:ln>
            <a:noFill/>
          </a:ln>
        </p:spPr>
      </p:pic>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8" name="Google Shape;28;p6"/>
          <p:cNvPicPr preferRelativeResize="0"/>
          <p:nvPr/>
        </p:nvPicPr>
        <p:blipFill rotWithShape="1">
          <a:blip r:embed="rId3">
            <a:alphaModFix/>
          </a:blip>
          <a:srcRect b="0" l="-11869" r="-10498" t="0"/>
          <a:stretch/>
        </p:blipFill>
        <p:spPr>
          <a:xfrm>
            <a:off x="7614450" y="286450"/>
            <a:ext cx="1372051" cy="247350"/>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3" name="Shape 203"/>
        <p:cNvGrpSpPr/>
        <p:nvPr/>
      </p:nvGrpSpPr>
      <p:grpSpPr>
        <a:xfrm>
          <a:off x="0" y="0"/>
          <a:ext cx="0" cy="0"/>
          <a:chOff x="0" y="0"/>
          <a:chExt cx="0" cy="0"/>
        </a:xfrm>
      </p:grpSpPr>
      <p:sp>
        <p:nvSpPr>
          <p:cNvPr id="204" name="Google Shape;204;p5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205" name="Google Shape;205;p5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206" name="Google Shape;206;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7" name="Shape 207"/>
        <p:cNvGrpSpPr/>
        <p:nvPr/>
      </p:nvGrpSpPr>
      <p:grpSpPr>
        <a:xfrm>
          <a:off x="0" y="0"/>
          <a:ext cx="0" cy="0"/>
          <a:chOff x="0" y="0"/>
          <a:chExt cx="0" cy="0"/>
        </a:xfrm>
      </p:grpSpPr>
      <p:sp>
        <p:nvSpPr>
          <p:cNvPr id="208" name="Google Shape;208;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09" name="Shape 209"/>
        <p:cNvGrpSpPr/>
        <p:nvPr/>
      </p:nvGrpSpPr>
      <p:grpSpPr>
        <a:xfrm>
          <a:off x="0" y="0"/>
          <a:ext cx="0" cy="0"/>
          <a:chOff x="0" y="0"/>
          <a:chExt cx="0" cy="0"/>
        </a:xfrm>
      </p:grpSpPr>
      <p:sp>
        <p:nvSpPr>
          <p:cNvPr id="210" name="Google Shape;210;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11" name="Google Shape;211;p55"/>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spTree>
      <p:nvGrpSpPr>
        <p:cNvPr id="212" name="Shape 212"/>
        <p:cNvGrpSpPr/>
        <p:nvPr/>
      </p:nvGrpSpPr>
      <p:grpSpPr>
        <a:xfrm>
          <a:off x="0" y="0"/>
          <a:ext cx="0" cy="0"/>
          <a:chOff x="0" y="0"/>
          <a:chExt cx="0" cy="0"/>
        </a:xfrm>
      </p:grpSpPr>
      <p:sp>
        <p:nvSpPr>
          <p:cNvPr id="213" name="Google Shape;213;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14" name="Google Shape;214;p56"/>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215" name="Shape 215"/>
        <p:cNvGrpSpPr/>
        <p:nvPr/>
      </p:nvGrpSpPr>
      <p:grpSpPr>
        <a:xfrm>
          <a:off x="0" y="0"/>
          <a:ext cx="0" cy="0"/>
          <a:chOff x="0" y="0"/>
          <a:chExt cx="0" cy="0"/>
        </a:xfrm>
      </p:grpSpPr>
      <p:sp>
        <p:nvSpPr>
          <p:cNvPr id="216" name="Google Shape;216;p5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pic>
        <p:nvPicPr>
          <p:cNvPr id="217" name="Google Shape;217;p57"/>
          <p:cNvPicPr preferRelativeResize="0"/>
          <p:nvPr/>
        </p:nvPicPr>
        <p:blipFill rotWithShape="1">
          <a:blip r:embed="rId2">
            <a:alphaModFix/>
          </a:blip>
          <a:srcRect b="33999" l="0" r="0" t="31468"/>
          <a:stretch/>
        </p:blipFill>
        <p:spPr>
          <a:xfrm>
            <a:off x="134750" y="4589275"/>
            <a:ext cx="1410575" cy="3443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p:cSld name="TITLE_2_1_1">
    <p:spTree>
      <p:nvGrpSpPr>
        <p:cNvPr id="29" name="Shape 29"/>
        <p:cNvGrpSpPr/>
        <p:nvPr/>
      </p:nvGrpSpPr>
      <p:grpSpPr>
        <a:xfrm>
          <a:off x="0" y="0"/>
          <a:ext cx="0" cy="0"/>
          <a:chOff x="0" y="0"/>
          <a:chExt cx="0" cy="0"/>
        </a:xfrm>
      </p:grpSpPr>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31" name="Google Shape;31;p7"/>
          <p:cNvPicPr preferRelativeResize="0"/>
          <p:nvPr/>
        </p:nvPicPr>
        <p:blipFill rotWithShape="1">
          <a:blip r:embed="rId2">
            <a:alphaModFix/>
          </a:blip>
          <a:srcRect b="0" l="-11869" r="-10498" t="0"/>
          <a:stretch/>
        </p:blipFill>
        <p:spPr>
          <a:xfrm>
            <a:off x="7614450" y="286450"/>
            <a:ext cx="1372051" cy="247350"/>
          </a:xfrm>
          <a:prstGeom prst="rect">
            <a:avLst/>
          </a:prstGeom>
          <a:noFill/>
          <a:ln>
            <a:noFill/>
          </a:ln>
        </p:spPr>
      </p:pic>
      <p:pic>
        <p:nvPicPr>
          <p:cNvPr id="32" name="Google Shape;32;p7"/>
          <p:cNvPicPr preferRelativeResize="0"/>
          <p:nvPr/>
        </p:nvPicPr>
        <p:blipFill rotWithShape="1">
          <a:blip r:embed="rId3">
            <a:alphaModFix/>
          </a:blip>
          <a:srcRect b="0" l="0" r="0" t="0"/>
          <a:stretch/>
        </p:blipFill>
        <p:spPr>
          <a:xfrm>
            <a:off x="0" y="0"/>
            <a:ext cx="9143992" cy="51435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0" name="Google Shape;40;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5" Type="http://schemas.openxmlformats.org/officeDocument/2006/relationships/slideLayout" Target="../slideLayouts/slideLayout24.xml"/><Relationship Id="rId19" Type="http://schemas.openxmlformats.org/officeDocument/2006/relationships/theme" Target="../theme/theme2.xml"/><Relationship Id="rId6" Type="http://schemas.openxmlformats.org/officeDocument/2006/relationships/slideLayout" Target="../slideLayouts/slideLayout25.xml"/><Relationship Id="rId18" Type="http://schemas.openxmlformats.org/officeDocument/2006/relationships/slideLayout" Target="../slideLayouts/slideLayout37.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0" Type="http://schemas.openxmlformats.org/officeDocument/2006/relationships/slideLayout" Target="../slideLayouts/slideLayout47.xml"/><Relationship Id="rId13" Type="http://schemas.openxmlformats.org/officeDocument/2006/relationships/slideLayout" Target="../slideLayouts/slideLayout50.xml"/><Relationship Id="rId12" Type="http://schemas.openxmlformats.org/officeDocument/2006/relationships/slideLayout" Target="../slideLayouts/slideLayout49.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5" Type="http://schemas.openxmlformats.org/officeDocument/2006/relationships/slideLayout" Target="../slideLayouts/slideLayout52.xml"/><Relationship Id="rId14" Type="http://schemas.openxmlformats.org/officeDocument/2006/relationships/slideLayout" Target="../slideLayouts/slideLayout51.xml"/><Relationship Id="rId17" Type="http://schemas.openxmlformats.org/officeDocument/2006/relationships/slideLayout" Target="../slideLayouts/slideLayout54.xml"/><Relationship Id="rId16" Type="http://schemas.openxmlformats.org/officeDocument/2006/relationships/slideLayout" Target="../slideLayouts/slideLayout53.xml"/><Relationship Id="rId5" Type="http://schemas.openxmlformats.org/officeDocument/2006/relationships/slideLayout" Target="../slideLayouts/slideLayout42.xml"/><Relationship Id="rId6" Type="http://schemas.openxmlformats.org/officeDocument/2006/relationships/slideLayout" Target="../slideLayouts/slideLayout43.xml"/><Relationship Id="rId18" Type="http://schemas.openxmlformats.org/officeDocument/2006/relationships/theme" Target="../theme/theme1.xml"/><Relationship Id="rId7" Type="http://schemas.openxmlformats.org/officeDocument/2006/relationships/slideLayout" Target="../slideLayouts/slideLayout44.xml"/><Relationship Id="rId8"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0" name="Shape 80"/>
        <p:cNvGrpSpPr/>
        <p:nvPr/>
      </p:nvGrpSpPr>
      <p:grpSpPr>
        <a:xfrm>
          <a:off x="0" y="0"/>
          <a:ext cx="0" cy="0"/>
          <a:chOff x="0" y="0"/>
          <a:chExt cx="0" cy="0"/>
        </a:xfrm>
      </p:grpSpPr>
      <p:sp>
        <p:nvSpPr>
          <p:cNvPr id="81" name="Google Shape;8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2" name="Google Shape;82;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3" name="Google Shape;8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51" name="Shape 151"/>
        <p:cNvGrpSpPr/>
        <p:nvPr/>
      </p:nvGrpSpPr>
      <p:grpSpPr>
        <a:xfrm>
          <a:off x="0" y="0"/>
          <a:ext cx="0" cy="0"/>
          <a:chOff x="0" y="0"/>
          <a:chExt cx="0" cy="0"/>
        </a:xfrm>
      </p:grpSpPr>
      <p:sp>
        <p:nvSpPr>
          <p:cNvPr id="152" name="Google Shape;15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3" name="Google Shape;153;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54" name="Google Shape;15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4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4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5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4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4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5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35.pn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6.png"/><Relationship Id="rId4" Type="http://schemas.openxmlformats.org/officeDocument/2006/relationships/image" Target="../media/image29.png"/><Relationship Id="rId5" Type="http://schemas.openxmlformats.org/officeDocument/2006/relationships/image" Target="../media/image4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image" Target="../media/image44.png"/><Relationship Id="rId4" Type="http://schemas.openxmlformats.org/officeDocument/2006/relationships/image" Target="../media/image38.png"/><Relationship Id="rId5" Type="http://schemas.openxmlformats.org/officeDocument/2006/relationships/image" Target="../media/image41.png"/><Relationship Id="rId6"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4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hyperlink" Target="https://archive.ics.uci.edu/dataset/468/online+shoppers+purchasing+intention+dataset" TargetMode="External"/><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23" name="Google Shape;223;p58"/>
          <p:cNvSpPr txBox="1"/>
          <p:nvPr/>
        </p:nvSpPr>
        <p:spPr>
          <a:xfrm>
            <a:off x="715500" y="791471"/>
            <a:ext cx="7713000" cy="1587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0" i="0" lang="en" sz="3500" u="none" cap="none" strike="noStrike">
                <a:solidFill>
                  <a:srgbClr val="F06634"/>
                </a:solidFill>
                <a:latin typeface="Work Sans ExtraBold"/>
                <a:ea typeface="Work Sans ExtraBold"/>
                <a:cs typeface="Work Sans ExtraBold"/>
                <a:sym typeface="Work Sans ExtraBold"/>
              </a:rPr>
              <a:t>Analysis and Feature Selection for Predicting Visitor Conversion on E-Commerce Websites</a:t>
            </a:r>
            <a:endParaRPr/>
          </a:p>
        </p:txBody>
      </p:sp>
      <p:sp>
        <p:nvSpPr>
          <p:cNvPr id="224" name="Google Shape;224;p58"/>
          <p:cNvSpPr txBox="1"/>
          <p:nvPr/>
        </p:nvSpPr>
        <p:spPr>
          <a:xfrm>
            <a:off x="137250" y="3331837"/>
            <a:ext cx="4049700" cy="1488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500"/>
              <a:buFont typeface="Arial"/>
              <a:buNone/>
            </a:pPr>
            <a:r>
              <a:rPr b="1" i="0" lang="en" sz="1600" u="none" cap="none" strike="noStrike">
                <a:solidFill>
                  <a:schemeClr val="dk1"/>
                </a:solidFill>
                <a:latin typeface="Calibri"/>
                <a:ea typeface="Calibri"/>
                <a:cs typeface="Calibri"/>
                <a:sym typeface="Calibri"/>
              </a:rPr>
              <a:t>RMT-30 Group 02 :</a:t>
            </a:r>
            <a:endParaRPr/>
          </a:p>
          <a:p>
            <a:pPr indent="-285750" lvl="0" marL="285750" marR="0" rtl="0" algn="l">
              <a:lnSpc>
                <a:spcPct val="100000"/>
              </a:lnSpc>
              <a:spcBef>
                <a:spcPts val="0"/>
              </a:spcBef>
              <a:spcAft>
                <a:spcPts val="0"/>
              </a:spcAft>
              <a:buClr>
                <a:srgbClr val="000000"/>
              </a:buClr>
              <a:buSzPts val="1500"/>
              <a:buFont typeface="Arial"/>
              <a:buChar char="•"/>
            </a:pPr>
            <a:r>
              <a:rPr b="1" i="0" lang="en" sz="1600" u="none" cap="none" strike="noStrike">
                <a:solidFill>
                  <a:srgbClr val="3F3F3F"/>
                </a:solidFill>
                <a:latin typeface="Calibri"/>
                <a:ea typeface="Calibri"/>
                <a:cs typeface="Calibri"/>
                <a:sym typeface="Calibri"/>
              </a:rPr>
              <a:t>Ranie Sita Mannuela  (DA)</a:t>
            </a:r>
            <a:endParaRPr/>
          </a:p>
          <a:p>
            <a:pPr indent="-285750" lvl="0" marL="285750" marR="0" rtl="0" algn="l">
              <a:lnSpc>
                <a:spcPct val="100000"/>
              </a:lnSpc>
              <a:spcBef>
                <a:spcPts val="0"/>
              </a:spcBef>
              <a:spcAft>
                <a:spcPts val="0"/>
              </a:spcAft>
              <a:buClr>
                <a:srgbClr val="000000"/>
              </a:buClr>
              <a:buSzPts val="1500"/>
              <a:buFont typeface="Arial"/>
              <a:buChar char="•"/>
            </a:pPr>
            <a:r>
              <a:rPr b="1" i="0" lang="en" sz="1600" u="none" cap="none" strike="noStrike">
                <a:solidFill>
                  <a:srgbClr val="3F3F3F"/>
                </a:solidFill>
                <a:latin typeface="Calibri"/>
                <a:ea typeface="Calibri"/>
                <a:cs typeface="Calibri"/>
                <a:sym typeface="Calibri"/>
              </a:rPr>
              <a:t>Raodah Hasman (DS)</a:t>
            </a:r>
            <a:endParaRPr/>
          </a:p>
          <a:p>
            <a:pPr indent="-285750" lvl="0" marL="285750" marR="0" rtl="0" algn="l">
              <a:lnSpc>
                <a:spcPct val="100000"/>
              </a:lnSpc>
              <a:spcBef>
                <a:spcPts val="0"/>
              </a:spcBef>
              <a:spcAft>
                <a:spcPts val="0"/>
              </a:spcAft>
              <a:buClr>
                <a:srgbClr val="000000"/>
              </a:buClr>
              <a:buSzPts val="1500"/>
              <a:buFont typeface="Arial"/>
              <a:buChar char="•"/>
            </a:pPr>
            <a:r>
              <a:rPr b="1" i="0" lang="en" sz="1600" u="none" cap="none" strike="noStrike">
                <a:solidFill>
                  <a:srgbClr val="3F3F3F"/>
                </a:solidFill>
                <a:latin typeface="Calibri"/>
                <a:ea typeface="Calibri"/>
                <a:cs typeface="Calibri"/>
                <a:sym typeface="Calibri"/>
              </a:rPr>
              <a:t>Raymond Samuel (DS,DE)</a:t>
            </a:r>
            <a:endParaRPr/>
          </a:p>
          <a:p>
            <a:pPr indent="-285750" lvl="0" marL="285750" marR="0" rtl="0" algn="l">
              <a:lnSpc>
                <a:spcPct val="100000"/>
              </a:lnSpc>
              <a:spcBef>
                <a:spcPts val="0"/>
              </a:spcBef>
              <a:spcAft>
                <a:spcPts val="0"/>
              </a:spcAft>
              <a:buClr>
                <a:srgbClr val="000000"/>
              </a:buClr>
              <a:buSzPts val="1500"/>
              <a:buFont typeface="Arial"/>
              <a:buChar char="•"/>
            </a:pPr>
            <a:r>
              <a:rPr b="1" i="0" lang="en" sz="1600" u="none" cap="none" strike="noStrike">
                <a:solidFill>
                  <a:srgbClr val="3F3F3F"/>
                </a:solidFill>
                <a:latin typeface="Calibri"/>
                <a:ea typeface="Calibri"/>
                <a:cs typeface="Calibri"/>
                <a:sym typeface="Calibri"/>
              </a:rPr>
              <a:t>Rizky Chester Abadi (DA)</a:t>
            </a:r>
            <a:endParaRPr b="1" i="0" sz="1600" u="none" cap="none" strike="noStrike">
              <a:solidFill>
                <a:srgbClr val="3F3F3F"/>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500"/>
              <a:buFont typeface="Arial"/>
              <a:buNone/>
            </a:pPr>
            <a:r>
              <a:t/>
            </a:r>
            <a:endParaRPr b="0" i="0" sz="1600" u="none" cap="none" strike="noStrike">
              <a:solidFill>
                <a:schemeClr val="dk2"/>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500"/>
              <a:buFont typeface="Arial"/>
              <a:buNone/>
            </a:pPr>
            <a:r>
              <a:t/>
            </a:r>
            <a:endParaRPr b="0" i="0" sz="1600" u="none" cap="none" strike="noStrike">
              <a:solidFill>
                <a:schemeClr val="dk2"/>
              </a:solidFill>
              <a:latin typeface="Calibri"/>
              <a:ea typeface="Calibri"/>
              <a:cs typeface="Calibri"/>
              <a:sym typeface="Calibri"/>
            </a:endParaRPr>
          </a:p>
        </p:txBody>
      </p:sp>
      <p:pic>
        <p:nvPicPr>
          <p:cNvPr id="225" name="Google Shape;225;p58"/>
          <p:cNvPicPr preferRelativeResize="0"/>
          <p:nvPr/>
        </p:nvPicPr>
        <p:blipFill rotWithShape="1">
          <a:blip r:embed="rId3">
            <a:alphaModFix/>
          </a:blip>
          <a:srcRect b="7240" l="22692" r="22229" t="7172"/>
          <a:stretch/>
        </p:blipFill>
        <p:spPr>
          <a:xfrm>
            <a:off x="4831650" y="2304400"/>
            <a:ext cx="4312351" cy="25162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21" name="Google Shape;321;p67"/>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22" name="Google Shape;322;p67"/>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23" name="Google Shape;323;p67"/>
          <p:cNvSpPr txBox="1"/>
          <p:nvPr/>
        </p:nvSpPr>
        <p:spPr>
          <a:xfrm>
            <a:off x="918475" y="2255125"/>
            <a:ext cx="7935900" cy="2086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New Visitor is spread less across different regions compared to Returning Visitor and Other.</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Other has the highest region spread.</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Returning Visitor is in the middle between new visitors and other categories.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Target New Visitors: Enhance marketing in regions with higher potential for new visitors to attract more new visitors.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Optimize for Other Visitor Categories: Identify what attracts the "Other" visitor category and apply those strategies in other regions.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Increase Returning Visitor Loyalty: Create loyalty programs or special offers to retain and increase engagement of returning visitors.</a:t>
            </a:r>
            <a:endParaRPr sz="1200">
              <a:latin typeface="Times New Roman"/>
              <a:ea typeface="Times New Roman"/>
              <a:cs typeface="Times New Roman"/>
              <a:sym typeface="Times New Roman"/>
            </a:endParaRPr>
          </a:p>
        </p:txBody>
      </p:sp>
      <p:pic>
        <p:nvPicPr>
          <p:cNvPr id="324" name="Google Shape;324;p67"/>
          <p:cNvPicPr preferRelativeResize="0"/>
          <p:nvPr/>
        </p:nvPicPr>
        <p:blipFill>
          <a:blip r:embed="rId3">
            <a:alphaModFix/>
          </a:blip>
          <a:stretch>
            <a:fillRect/>
          </a:stretch>
        </p:blipFill>
        <p:spPr>
          <a:xfrm>
            <a:off x="245325" y="881725"/>
            <a:ext cx="7151496" cy="1443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0" name="Google Shape;330;p68"/>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31" name="Google Shape;331;p68"/>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32" name="Google Shape;332;p68"/>
          <p:cNvSpPr txBox="1"/>
          <p:nvPr/>
        </p:nvSpPr>
        <p:spPr>
          <a:xfrm>
            <a:off x="918475" y="2255125"/>
            <a:ext cx="7935900" cy="2086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 Other visitor category uses a wider variety of operating systems compared to other visitors.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New Visitor and Returning Visitor tend to use more common or standard operating systems.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Optimize Technology: Ensure the website or application is compatible with various operating systems, especially those used by the "Other" category.</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Develop Applications: Consider developing features that support a variety of operating systems.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Targeted Marketing Campaigns: Use operating system data to target more specific marketing campaigns.</a:t>
            </a:r>
            <a:endParaRPr sz="1100">
              <a:solidFill>
                <a:schemeClr val="dk1"/>
              </a:solidFill>
              <a:latin typeface="Times New Roman"/>
              <a:ea typeface="Times New Roman"/>
              <a:cs typeface="Times New Roman"/>
              <a:sym typeface="Times New Roman"/>
            </a:endParaRPr>
          </a:p>
        </p:txBody>
      </p:sp>
      <p:pic>
        <p:nvPicPr>
          <p:cNvPr id="333" name="Google Shape;333;p68"/>
          <p:cNvPicPr preferRelativeResize="0"/>
          <p:nvPr/>
        </p:nvPicPr>
        <p:blipFill>
          <a:blip r:embed="rId3">
            <a:alphaModFix/>
          </a:blip>
          <a:stretch>
            <a:fillRect/>
          </a:stretch>
        </p:blipFill>
        <p:spPr>
          <a:xfrm>
            <a:off x="310375" y="885975"/>
            <a:ext cx="7451574" cy="1434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9" name="Google Shape;339;p69"/>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40" name="Google Shape;340;p69"/>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41" name="Google Shape;341;p69"/>
          <p:cNvSpPr txBox="1"/>
          <p:nvPr/>
        </p:nvSpPr>
        <p:spPr>
          <a:xfrm>
            <a:off x="5318200" y="1012363"/>
            <a:ext cx="3763500" cy="3449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Region 1 is the highest revenue region, showing great market potential.</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Regions 5, 6, 7, 8, and 9 have lower revenue and need better marketing strategies.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Region 3 and Region 4 have good market potential after Region 1.</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Focus on Region 1: Increase promotions and loyalty programs in Region 1 to maximize profits.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Strategies for Low Revenue Regions: Evaluate and develop more effective marketing strategies in Regions 5, 6, 7, 8, and 9.</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Explore Markets in Regions 3 and 4: Enhance conversion and loyalty in Regions 3 and 4 to drive further growth.</a:t>
            </a:r>
            <a:endParaRPr sz="1100">
              <a:solidFill>
                <a:schemeClr val="dk1"/>
              </a:solidFill>
            </a:endParaRPr>
          </a:p>
        </p:txBody>
      </p:sp>
      <p:pic>
        <p:nvPicPr>
          <p:cNvPr id="342" name="Google Shape;342;p69"/>
          <p:cNvPicPr preferRelativeResize="0"/>
          <p:nvPr/>
        </p:nvPicPr>
        <p:blipFill>
          <a:blip r:embed="rId3">
            <a:alphaModFix/>
          </a:blip>
          <a:stretch>
            <a:fillRect/>
          </a:stretch>
        </p:blipFill>
        <p:spPr>
          <a:xfrm>
            <a:off x="59475" y="1128125"/>
            <a:ext cx="4929200" cy="3217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8" name="Google Shape;348;p70"/>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49" name="Google Shape;349;p70"/>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50" name="Google Shape;350;p70"/>
          <p:cNvSpPr txBox="1"/>
          <p:nvPr/>
        </p:nvSpPr>
        <p:spPr>
          <a:xfrm>
            <a:off x="5685625" y="1012375"/>
            <a:ext cx="3396000" cy="3838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 histogram indicates that most users visit very few product-related pages. The distribution is positively skewed, with a majority of users viewing between 0 to 20 product-related pages.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Descriptive statistics reveal an average of 31.73 product-related pages viewed, with a significant portion of users (75th percentile) viewing up to 38 pages.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Char char="●"/>
            </a:pPr>
            <a:r>
              <a:rPr lang="en" sz="1100">
                <a:solidFill>
                  <a:schemeClr val="dk1"/>
                </a:solidFill>
                <a:latin typeface="Times New Roman"/>
                <a:ea typeface="Times New Roman"/>
                <a:cs typeface="Times New Roman"/>
                <a:sym typeface="Times New Roman"/>
              </a:rPr>
              <a:t>Improve Product Discovery: Implement features like personalized recommendations and easy navigation to encourage users to explore more product-related pages.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Char char="●"/>
            </a:pPr>
            <a:r>
              <a:rPr lang="en" sz="1100">
                <a:solidFill>
                  <a:schemeClr val="dk1"/>
                </a:solidFill>
                <a:latin typeface="Times New Roman"/>
                <a:ea typeface="Times New Roman"/>
                <a:cs typeface="Times New Roman"/>
                <a:sym typeface="Times New Roman"/>
              </a:rPr>
              <a:t>Targeted Content: Create engaging content around products to retain user attention and potentially increase the number of pages viewed.</a:t>
            </a:r>
            <a:endParaRPr sz="1100">
              <a:solidFill>
                <a:schemeClr val="dk1"/>
              </a:solidFill>
              <a:latin typeface="Times New Roman"/>
              <a:ea typeface="Times New Roman"/>
              <a:cs typeface="Times New Roman"/>
              <a:sym typeface="Times New Roman"/>
            </a:endParaRPr>
          </a:p>
        </p:txBody>
      </p:sp>
      <p:pic>
        <p:nvPicPr>
          <p:cNvPr id="351" name="Google Shape;351;p70"/>
          <p:cNvPicPr preferRelativeResize="0"/>
          <p:nvPr/>
        </p:nvPicPr>
        <p:blipFill>
          <a:blip r:embed="rId3">
            <a:alphaModFix/>
          </a:blip>
          <a:stretch>
            <a:fillRect/>
          </a:stretch>
        </p:blipFill>
        <p:spPr>
          <a:xfrm>
            <a:off x="40875" y="984475"/>
            <a:ext cx="5381625" cy="350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7" name="Google Shape;357;p71"/>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58" name="Google Shape;358;p71"/>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59" name="Google Shape;359;p71"/>
          <p:cNvSpPr txBox="1"/>
          <p:nvPr/>
        </p:nvSpPr>
        <p:spPr>
          <a:xfrm>
            <a:off x="5891675" y="1012375"/>
            <a:ext cx="3189900" cy="3838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 scatter plot shows a negative but weak correlation between administrative duration and bounce rates. Users spending more time on administrative pages tend to have lower bounce rates.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Descriptive statistics show that the average administrative duration is around 80.82 seconds, and the average bounce rate is about 0.02 (2%).</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Char char="●"/>
            </a:pPr>
            <a:r>
              <a:rPr lang="en" sz="1100">
                <a:solidFill>
                  <a:schemeClr val="dk1"/>
                </a:solidFill>
                <a:latin typeface="Times New Roman"/>
                <a:ea typeface="Times New Roman"/>
                <a:cs typeface="Times New Roman"/>
                <a:sym typeface="Times New Roman"/>
              </a:rPr>
              <a:t>Enhance Administrative Content: Improve the quality and relevance of administrative content to keep users engaged and reduce bounce rates.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Char char="●"/>
            </a:pPr>
            <a:r>
              <a:rPr lang="en" sz="1100">
                <a:solidFill>
                  <a:schemeClr val="dk1"/>
                </a:solidFill>
                <a:latin typeface="Times New Roman"/>
                <a:ea typeface="Times New Roman"/>
                <a:cs typeface="Times New Roman"/>
                <a:sym typeface="Times New Roman"/>
              </a:rPr>
              <a:t>User Experience Optimization: Simplify navigation and ensure that information is easily accessible to decrease the likelihood of users leaving the site prematurely.</a:t>
            </a:r>
            <a:endParaRPr sz="1100">
              <a:solidFill>
                <a:schemeClr val="dk1"/>
              </a:solidFill>
              <a:latin typeface="Times New Roman"/>
              <a:ea typeface="Times New Roman"/>
              <a:cs typeface="Times New Roman"/>
              <a:sym typeface="Times New Roman"/>
            </a:endParaRPr>
          </a:p>
        </p:txBody>
      </p:sp>
      <p:pic>
        <p:nvPicPr>
          <p:cNvPr id="360" name="Google Shape;360;p71"/>
          <p:cNvPicPr preferRelativeResize="0"/>
          <p:nvPr/>
        </p:nvPicPr>
        <p:blipFill>
          <a:blip r:embed="rId3">
            <a:alphaModFix/>
          </a:blip>
          <a:stretch>
            <a:fillRect/>
          </a:stretch>
        </p:blipFill>
        <p:spPr>
          <a:xfrm>
            <a:off x="-27100" y="916175"/>
            <a:ext cx="5734050" cy="3895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6" name="Google Shape;366;p72"/>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67" name="Google Shape;367;p72"/>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68" name="Google Shape;368;p72"/>
          <p:cNvSpPr txBox="1"/>
          <p:nvPr/>
        </p:nvSpPr>
        <p:spPr>
          <a:xfrm>
            <a:off x="862725" y="2708825"/>
            <a:ext cx="7935900" cy="1891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Returning visitors contribute the highest revenue compared to new visitors and other visitor types.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There is a noticeable difference in revenue between different regions, suggesting varied user behaviors or marketing effectiveness.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Retention Strategies: Focus on strategies to retain existing customers, such as loyalty programs, personalized marketing, and improved customer service.</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Regional Analysis: Investigate why certain regions perform better and apply successful strategies to underperforming areas.</a:t>
            </a:r>
            <a:endParaRPr sz="1100">
              <a:solidFill>
                <a:schemeClr val="dk1"/>
              </a:solidFill>
              <a:latin typeface="Times New Roman"/>
              <a:ea typeface="Times New Roman"/>
              <a:cs typeface="Times New Roman"/>
              <a:sym typeface="Times New Roman"/>
            </a:endParaRPr>
          </a:p>
        </p:txBody>
      </p:sp>
      <p:pic>
        <p:nvPicPr>
          <p:cNvPr id="369" name="Google Shape;369;p72"/>
          <p:cNvPicPr preferRelativeResize="0"/>
          <p:nvPr/>
        </p:nvPicPr>
        <p:blipFill>
          <a:blip r:embed="rId3">
            <a:alphaModFix/>
          </a:blip>
          <a:stretch>
            <a:fillRect/>
          </a:stretch>
        </p:blipFill>
        <p:spPr>
          <a:xfrm>
            <a:off x="561275" y="802900"/>
            <a:ext cx="6219825" cy="1943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73"/>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76" name="Google Shape;376;p73"/>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77" name="Google Shape;377;p73"/>
          <p:cNvSpPr txBox="1"/>
          <p:nvPr/>
        </p:nvSpPr>
        <p:spPr>
          <a:xfrm>
            <a:off x="695450" y="2392875"/>
            <a:ext cx="7935900" cy="1891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High-value pages generate significantly more revenue compared to low-value pages.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 disparity indicates that certain pages are more effective at converting visitors into paying customers.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Content Optimization: Analyze and replicate successful elements from high-value pages across other pages. Focus on optimizing content, layout, and call-to-action elements.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Drive Traffic to High-Value Pages: Use targeted advertising and SEO strategies to direct more traffic to high-value pages.</a:t>
            </a:r>
            <a:endParaRPr sz="1100">
              <a:solidFill>
                <a:schemeClr val="dk1"/>
              </a:solidFill>
              <a:latin typeface="Times New Roman"/>
              <a:ea typeface="Times New Roman"/>
              <a:cs typeface="Times New Roman"/>
              <a:sym typeface="Times New Roman"/>
            </a:endParaRPr>
          </a:p>
        </p:txBody>
      </p:sp>
      <p:pic>
        <p:nvPicPr>
          <p:cNvPr id="378" name="Google Shape;378;p73"/>
          <p:cNvPicPr preferRelativeResize="0"/>
          <p:nvPr/>
        </p:nvPicPr>
        <p:blipFill>
          <a:blip r:embed="rId3">
            <a:alphaModFix/>
          </a:blip>
          <a:stretch>
            <a:fillRect/>
          </a:stretch>
        </p:blipFill>
        <p:spPr>
          <a:xfrm>
            <a:off x="408125" y="985300"/>
            <a:ext cx="6076950" cy="1266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4" name="Google Shape;384;p74"/>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85" name="Google Shape;385;p74"/>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86" name="Google Shape;386;p74"/>
          <p:cNvSpPr txBox="1"/>
          <p:nvPr/>
        </p:nvSpPr>
        <p:spPr>
          <a:xfrm>
            <a:off x="464750" y="1060700"/>
            <a:ext cx="3189900" cy="3254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50" lvl="0" marL="0"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Product-related content and interactions significantly drive revenue, with pages having higher product-related durations generating more revenue.</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Emphasize Product-Related Content: Enhance product pages with detailed information, user reviews, and high-quality images to keep users engaged.</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User Experience on Product Pages: Ensure an intuitive and seamless experience on product pages to increase the duration and likelihood of conversion.</a:t>
            </a:r>
            <a:endParaRPr sz="1100">
              <a:solidFill>
                <a:schemeClr val="dk1"/>
              </a:solidFill>
              <a:latin typeface="Times New Roman"/>
              <a:ea typeface="Times New Roman"/>
              <a:cs typeface="Times New Roman"/>
              <a:sym typeface="Times New Roman"/>
            </a:endParaRPr>
          </a:p>
        </p:txBody>
      </p:sp>
      <p:pic>
        <p:nvPicPr>
          <p:cNvPr id="387" name="Google Shape;387;p74"/>
          <p:cNvPicPr preferRelativeResize="0"/>
          <p:nvPr/>
        </p:nvPicPr>
        <p:blipFill>
          <a:blip r:embed="rId3">
            <a:alphaModFix/>
          </a:blip>
          <a:stretch>
            <a:fillRect/>
          </a:stretch>
        </p:blipFill>
        <p:spPr>
          <a:xfrm>
            <a:off x="4315550" y="0"/>
            <a:ext cx="3420717"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3" name="Google Shape;393;p75"/>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94" name="Google Shape;394;p75"/>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95" name="Google Shape;395;p75"/>
          <p:cNvSpPr txBox="1"/>
          <p:nvPr/>
        </p:nvSpPr>
        <p:spPr>
          <a:xfrm>
            <a:off x="2716500" y="2187325"/>
            <a:ext cx="6119400" cy="2475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2100" lvl="0" marL="89999" rtl="0" algn="l">
              <a:lnSpc>
                <a:spcPct val="115000"/>
              </a:lnSpc>
              <a:spcBef>
                <a:spcPts val="1200"/>
              </a:spcBef>
              <a:spcAft>
                <a:spcPts val="0"/>
              </a:spcAft>
              <a:buClr>
                <a:schemeClr val="dk1"/>
              </a:buClr>
              <a:buSzPts val="1000"/>
              <a:buFont typeface="Times New Roman"/>
              <a:buChar char="●"/>
            </a:pPr>
            <a:r>
              <a:rPr lang="en" sz="1100">
                <a:solidFill>
                  <a:schemeClr val="dk1"/>
                </a:solidFill>
                <a:latin typeface="Times New Roman"/>
                <a:ea typeface="Times New Roman"/>
                <a:cs typeface="Times New Roman"/>
                <a:sym typeface="Times New Roman"/>
              </a:rPr>
              <a:t>There is a clear distinction in revenue between region which visitor will buy and region which visitor will just leave and not buy.</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Analyze Contributing Factors: Investigate the factors contributing to higher revenue in regions marked as "False" and identify what makes these regions more successful. Factors could include local marketing strategies, customer preferences, and product availability.</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Tailor Marketing Strategies: Apply successful strategies from high-performing regions to other regions. Customize marketing campaigns to resonate with local audiences, considering regional preferences and cultural differences</a:t>
            </a:r>
            <a:endParaRPr sz="1100">
              <a:solidFill>
                <a:schemeClr val="dk1"/>
              </a:solidFill>
              <a:latin typeface="Times New Roman"/>
              <a:ea typeface="Times New Roman"/>
              <a:cs typeface="Times New Roman"/>
              <a:sym typeface="Times New Roman"/>
            </a:endParaRPr>
          </a:p>
        </p:txBody>
      </p:sp>
      <p:pic>
        <p:nvPicPr>
          <p:cNvPr id="396" name="Google Shape;396;p75"/>
          <p:cNvPicPr preferRelativeResize="0"/>
          <p:nvPr/>
        </p:nvPicPr>
        <p:blipFill>
          <a:blip r:embed="rId3">
            <a:alphaModFix/>
          </a:blip>
          <a:stretch>
            <a:fillRect/>
          </a:stretch>
        </p:blipFill>
        <p:spPr>
          <a:xfrm>
            <a:off x="133825" y="1226625"/>
            <a:ext cx="2257425" cy="2095500"/>
          </a:xfrm>
          <a:prstGeom prst="rect">
            <a:avLst/>
          </a:prstGeom>
          <a:noFill/>
          <a:ln>
            <a:noFill/>
          </a:ln>
        </p:spPr>
      </p:pic>
      <p:pic>
        <p:nvPicPr>
          <p:cNvPr id="397" name="Google Shape;397;p75"/>
          <p:cNvPicPr preferRelativeResize="0"/>
          <p:nvPr/>
        </p:nvPicPr>
        <p:blipFill>
          <a:blip r:embed="rId4">
            <a:alphaModFix/>
          </a:blip>
          <a:stretch>
            <a:fillRect/>
          </a:stretch>
        </p:blipFill>
        <p:spPr>
          <a:xfrm>
            <a:off x="2449400" y="1153988"/>
            <a:ext cx="781050" cy="723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76"/>
          <p:cNvSpPr txBox="1"/>
          <p:nvPr/>
        </p:nvSpPr>
        <p:spPr>
          <a:xfrm>
            <a:off x="2331725" y="690250"/>
            <a:ext cx="3456000" cy="48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lang="en" sz="2300">
                <a:solidFill>
                  <a:srgbClr val="1C4587"/>
                </a:solidFill>
                <a:latin typeface="Work Sans ExtraBold"/>
                <a:ea typeface="Work Sans ExtraBold"/>
                <a:cs typeface="Work Sans ExtraBold"/>
                <a:sym typeface="Work Sans ExtraBold"/>
              </a:rPr>
              <a:t>Model Evaluation</a:t>
            </a:r>
            <a:endParaRPr b="0" i="0" sz="2300" u="none" cap="none" strike="noStrike">
              <a:solidFill>
                <a:srgbClr val="1C4587"/>
              </a:solidFill>
              <a:latin typeface="Work Sans ExtraBold"/>
              <a:ea typeface="Work Sans ExtraBold"/>
              <a:cs typeface="Work Sans ExtraBold"/>
              <a:sym typeface="Work Sans ExtraBold"/>
            </a:endParaRPr>
          </a:p>
        </p:txBody>
      </p:sp>
      <p:graphicFrame>
        <p:nvGraphicFramePr>
          <p:cNvPr id="403" name="Google Shape;403;p76"/>
          <p:cNvGraphicFramePr/>
          <p:nvPr/>
        </p:nvGraphicFramePr>
        <p:xfrm>
          <a:off x="1268763" y="1331600"/>
          <a:ext cx="3000000" cy="3000000"/>
        </p:xfrm>
        <a:graphic>
          <a:graphicData uri="http://schemas.openxmlformats.org/drawingml/2006/table">
            <a:tbl>
              <a:tblPr>
                <a:noFill/>
                <a:tableStyleId>{9B17AD88-E45B-4232-8C63-73787A63ED5E}</a:tableStyleId>
              </a:tblPr>
              <a:tblGrid>
                <a:gridCol w="862975"/>
                <a:gridCol w="836575"/>
                <a:gridCol w="889300"/>
                <a:gridCol w="862975"/>
                <a:gridCol w="862975"/>
                <a:gridCol w="862975"/>
                <a:gridCol w="862975"/>
              </a:tblGrid>
              <a:tr h="638100">
                <a:tc>
                  <a:txBody>
                    <a:bodyPr/>
                    <a:lstStyle/>
                    <a:p>
                      <a:pPr indent="0" lvl="0" marL="0" rtl="0" algn="l">
                        <a:spcBef>
                          <a:spcPts val="0"/>
                        </a:spcBef>
                        <a:spcAft>
                          <a:spcPts val="0"/>
                        </a:spcAft>
                        <a:buNone/>
                      </a:pPr>
                      <a:r>
                        <a:rPr b="1" lang="en" sz="1000">
                          <a:solidFill>
                            <a:schemeClr val="lt1"/>
                          </a:solidFill>
                          <a:latin typeface="Work Sans"/>
                          <a:ea typeface="Work Sans"/>
                          <a:cs typeface="Work Sans"/>
                          <a:sym typeface="Work Sans"/>
                        </a:rPr>
                        <a:t>Precision</a:t>
                      </a:r>
                      <a:endParaRPr b="1" sz="1000">
                        <a:solidFill>
                          <a:schemeClr val="lt1"/>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D3D70"/>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FFFFFF"/>
                          </a:solidFill>
                          <a:latin typeface="Work Sans"/>
                          <a:ea typeface="Work Sans"/>
                          <a:cs typeface="Work Sans"/>
                          <a:sym typeface="Work Sans"/>
                        </a:rPr>
                        <a:t>Logistic Regression</a:t>
                      </a:r>
                      <a:endParaRPr b="1" sz="900" u="none" cap="none" strike="noStrike">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FFFFFF"/>
                          </a:solidFill>
                          <a:latin typeface="Work Sans"/>
                          <a:ea typeface="Work Sans"/>
                          <a:cs typeface="Work Sans"/>
                          <a:sym typeface="Work Sans"/>
                        </a:rPr>
                        <a:t>KNN</a:t>
                      </a:r>
                      <a:endParaRPr b="1" sz="900" u="none" cap="none" strike="noStrike">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FFFFFF"/>
                          </a:solidFill>
                          <a:latin typeface="Work Sans"/>
                          <a:ea typeface="Work Sans"/>
                          <a:cs typeface="Work Sans"/>
                          <a:sym typeface="Work Sans"/>
                        </a:rPr>
                        <a:t>SVM</a:t>
                      </a:r>
                      <a:endParaRPr b="1" sz="900" u="none" cap="none" strike="noStrike">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FFFFFF"/>
                          </a:solidFill>
                          <a:latin typeface="Work Sans"/>
                          <a:ea typeface="Work Sans"/>
                          <a:cs typeface="Work Sans"/>
                          <a:sym typeface="Work Sans"/>
                        </a:rPr>
                        <a:t>Decision Tree</a:t>
                      </a:r>
                      <a:endParaRPr b="1" sz="900" u="none" cap="none" strike="noStrike">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00000"/>
                        </a:lnSpc>
                        <a:spcBef>
                          <a:spcPts val="0"/>
                        </a:spcBef>
                        <a:spcAft>
                          <a:spcPts val="0"/>
                        </a:spcAft>
                        <a:buNone/>
                      </a:pPr>
                      <a:r>
                        <a:rPr b="1" lang="en" sz="900">
                          <a:solidFill>
                            <a:srgbClr val="FFFFFF"/>
                          </a:solidFill>
                          <a:latin typeface="Work Sans"/>
                          <a:ea typeface="Work Sans"/>
                          <a:cs typeface="Work Sans"/>
                          <a:sym typeface="Work Sans"/>
                        </a:rPr>
                        <a:t>Random Forest</a:t>
                      </a:r>
                      <a:endParaRPr b="1" sz="900">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00000"/>
                        </a:lnSpc>
                        <a:spcBef>
                          <a:spcPts val="0"/>
                        </a:spcBef>
                        <a:spcAft>
                          <a:spcPts val="0"/>
                        </a:spcAft>
                        <a:buNone/>
                      </a:pPr>
                      <a:r>
                        <a:rPr b="1" lang="en" sz="900">
                          <a:solidFill>
                            <a:srgbClr val="FFFFFF"/>
                          </a:solidFill>
                          <a:latin typeface="Work Sans"/>
                          <a:ea typeface="Work Sans"/>
                          <a:cs typeface="Work Sans"/>
                          <a:sym typeface="Work Sans"/>
                        </a:rPr>
                        <a:t>XGBoost</a:t>
                      </a:r>
                      <a:endParaRPr b="1" sz="900">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r>
              <a:tr h="458100">
                <a:tc>
                  <a:txBody>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FFFFFF"/>
                          </a:solidFill>
                          <a:latin typeface="Work Sans SemiBold"/>
                          <a:ea typeface="Work Sans SemiBold"/>
                          <a:cs typeface="Work Sans SemiBold"/>
                          <a:sym typeface="Work Sans SemiBold"/>
                        </a:rPr>
                        <a:t>0</a:t>
                      </a:r>
                      <a:endParaRPr sz="900" u="none" cap="none" strike="noStrike">
                        <a:solidFill>
                          <a:srgbClr val="FFFFFF"/>
                        </a:solidFill>
                        <a:latin typeface="Work Sans SemiBold"/>
                        <a:ea typeface="Work Sans SemiBold"/>
                        <a:cs typeface="Work Sans SemiBold"/>
                        <a:sym typeface="Work Sans SemiBold"/>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D3D70"/>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900">
                          <a:solidFill>
                            <a:srgbClr val="1D3D70"/>
                          </a:solidFill>
                          <a:latin typeface="Inter"/>
                          <a:ea typeface="Inter"/>
                          <a:cs typeface="Inter"/>
                          <a:sym typeface="Inter"/>
                        </a:rPr>
                        <a:t>0.88</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900">
                          <a:solidFill>
                            <a:srgbClr val="1D3D70"/>
                          </a:solidFill>
                          <a:latin typeface="Inter"/>
                          <a:ea typeface="Inter"/>
                          <a:cs typeface="Inter"/>
                          <a:sym typeface="Inter"/>
                        </a:rPr>
                        <a:t>0.90</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900">
                          <a:solidFill>
                            <a:srgbClr val="1D3D70"/>
                          </a:solidFill>
                          <a:latin typeface="Inter"/>
                          <a:ea typeface="Inter"/>
                          <a:cs typeface="Inter"/>
                          <a:sym typeface="Inter"/>
                        </a:rPr>
                        <a:t>0.90</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900">
                          <a:solidFill>
                            <a:srgbClr val="1D3D70"/>
                          </a:solidFill>
                          <a:latin typeface="Inter"/>
                          <a:ea typeface="Inter"/>
                          <a:cs typeface="Inter"/>
                          <a:sym typeface="Inter"/>
                        </a:rPr>
                        <a:t>0.92</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 sz="900">
                          <a:solidFill>
                            <a:srgbClr val="1D3D70"/>
                          </a:solidFill>
                          <a:latin typeface="Inter"/>
                          <a:ea typeface="Inter"/>
                          <a:cs typeface="Inter"/>
                          <a:sym typeface="Inter"/>
                        </a:rPr>
                        <a:t>0.92</a:t>
                      </a:r>
                      <a:endParaRPr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 sz="900">
                          <a:solidFill>
                            <a:srgbClr val="1D3D70"/>
                          </a:solidFill>
                          <a:latin typeface="Inter"/>
                          <a:ea typeface="Inter"/>
                          <a:cs typeface="Inter"/>
                          <a:sym typeface="Inter"/>
                        </a:rPr>
                        <a:t>0.89</a:t>
                      </a:r>
                      <a:endParaRPr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r>
              <a:tr h="472500">
                <a:tc>
                  <a:txBody>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FFFFFF"/>
                          </a:solidFill>
                          <a:latin typeface="Work Sans SemiBold"/>
                          <a:ea typeface="Work Sans SemiBold"/>
                          <a:cs typeface="Work Sans SemiBold"/>
                          <a:sym typeface="Work Sans SemiBold"/>
                        </a:rPr>
                        <a:t>1</a:t>
                      </a:r>
                      <a:endParaRPr sz="900" u="none" cap="none" strike="noStrike">
                        <a:solidFill>
                          <a:srgbClr val="FFFFFF"/>
                        </a:solidFill>
                        <a:latin typeface="Work Sans SemiBold"/>
                        <a:ea typeface="Work Sans SemiBold"/>
                        <a:cs typeface="Work Sans SemiBold"/>
                        <a:sym typeface="Work Sans SemiBold"/>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D3D70"/>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900">
                          <a:solidFill>
                            <a:srgbClr val="1D3D70"/>
                          </a:solidFill>
                          <a:latin typeface="Inter"/>
                          <a:ea typeface="Inter"/>
                          <a:cs typeface="Inter"/>
                          <a:sym typeface="Inter"/>
                        </a:rPr>
                        <a:t>0.78</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900">
                          <a:solidFill>
                            <a:srgbClr val="1D3D70"/>
                          </a:solidFill>
                          <a:latin typeface="Inter"/>
                          <a:ea typeface="Inter"/>
                          <a:cs typeface="Inter"/>
                          <a:sym typeface="Inter"/>
                        </a:rPr>
                        <a:t>0.73</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900">
                          <a:solidFill>
                            <a:srgbClr val="1D3D70"/>
                          </a:solidFill>
                          <a:latin typeface="Inter"/>
                          <a:ea typeface="Inter"/>
                          <a:cs typeface="Inter"/>
                          <a:sym typeface="Inter"/>
                        </a:rPr>
                        <a:t>0.81</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900">
                          <a:solidFill>
                            <a:srgbClr val="1D3D70"/>
                          </a:solidFill>
                          <a:latin typeface="Inter"/>
                          <a:ea typeface="Inter"/>
                          <a:cs typeface="Inter"/>
                          <a:sym typeface="Inter"/>
                        </a:rPr>
                        <a:t>0.72</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 sz="900">
                          <a:solidFill>
                            <a:srgbClr val="1D3D70"/>
                          </a:solidFill>
                          <a:latin typeface="Inter"/>
                          <a:ea typeface="Inter"/>
                          <a:cs typeface="Inter"/>
                          <a:sym typeface="Inter"/>
                        </a:rPr>
                        <a:t>0.76</a:t>
                      </a:r>
                      <a:endParaRPr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 sz="900">
                          <a:solidFill>
                            <a:srgbClr val="1D3D70"/>
                          </a:solidFill>
                          <a:latin typeface="Inter"/>
                          <a:ea typeface="Inter"/>
                          <a:cs typeface="Inter"/>
                          <a:sym typeface="Inter"/>
                        </a:rPr>
                        <a:t>0.87</a:t>
                      </a:r>
                      <a:endParaRPr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r>
            </a:tbl>
          </a:graphicData>
        </a:graphic>
      </p:graphicFrame>
      <p:sp>
        <p:nvSpPr>
          <p:cNvPr id="404" name="Google Shape;404;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05" name="Google Shape;405;p76"/>
          <p:cNvSpPr txBox="1"/>
          <p:nvPr/>
        </p:nvSpPr>
        <p:spPr>
          <a:xfrm>
            <a:off x="374650" y="3057450"/>
            <a:ext cx="8033700" cy="16059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0"/>
              </a:spcBef>
              <a:spcAft>
                <a:spcPts val="0"/>
              </a:spcAft>
              <a:buClr>
                <a:srgbClr val="000000"/>
              </a:buClr>
              <a:buSzPts val="900"/>
              <a:buFont typeface="Arial"/>
              <a:buNone/>
            </a:pPr>
            <a:r>
              <a:rPr lang="en" sz="1200">
                <a:solidFill>
                  <a:schemeClr val="dk1"/>
                </a:solidFill>
                <a:latin typeface="Times New Roman"/>
                <a:ea typeface="Times New Roman"/>
                <a:cs typeface="Times New Roman"/>
                <a:sym typeface="Times New Roman"/>
              </a:rPr>
              <a:t>Based on the comparison results, after tuning the parameters:</a:t>
            </a:r>
            <a:endParaRPr sz="1200">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900"/>
              <a:buFont typeface="Arial"/>
              <a:buNone/>
            </a:pPr>
            <a:r>
              <a:rPr lang="en" sz="1200">
                <a:solidFill>
                  <a:schemeClr val="dk1"/>
                </a:solidFill>
                <a:latin typeface="Times New Roman"/>
                <a:ea typeface="Times New Roman"/>
                <a:cs typeface="Times New Roman"/>
                <a:sym typeface="Times New Roman"/>
              </a:rPr>
              <a:t>1. Based on score accuracy, Random Forest has the highest accuracy score, namely 90%</a:t>
            </a:r>
            <a:endParaRPr sz="1200">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900"/>
              <a:buFont typeface="Arial"/>
              <a:buNone/>
            </a:pPr>
            <a:r>
              <a:rPr lang="en" sz="1200">
                <a:solidFill>
                  <a:schemeClr val="dk1"/>
                </a:solidFill>
                <a:latin typeface="Times New Roman"/>
                <a:ea typeface="Times New Roman"/>
                <a:cs typeface="Times New Roman"/>
                <a:sym typeface="Times New Roman"/>
              </a:rPr>
              <a:t>2. Based on the precision score, XGBoost has the highest precision value, namely 86%</a:t>
            </a:r>
            <a:endParaRPr sz="1200">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900"/>
              <a:buFont typeface="Arial"/>
              <a:buNone/>
            </a:pPr>
            <a:r>
              <a:t/>
            </a:r>
            <a:endParaRPr sz="1200">
              <a:solidFill>
                <a:schemeClr val="dk1"/>
              </a:solidFill>
              <a:latin typeface="Times New Roman"/>
              <a:ea typeface="Times New Roman"/>
              <a:cs typeface="Times New Roman"/>
              <a:sym typeface="Times New Roman"/>
            </a:endParaRPr>
          </a:p>
          <a:p>
            <a:pPr indent="0" lvl="0" marL="0" marR="38100" rtl="0" algn="l">
              <a:lnSpc>
                <a:spcPct val="128571"/>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Conclusion: Because this project will focus on precision metrics, which means we want to minimize the occurrence of True Positives (Visitors who are not actually shopping, but are categorized as shopping). Therefore, XGBoost is the best model with the highest precision score.</a:t>
            </a:r>
            <a:endParaRPr sz="1200">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9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59"/>
          <p:cNvSpPr txBox="1"/>
          <p:nvPr/>
        </p:nvSpPr>
        <p:spPr>
          <a:xfrm>
            <a:off x="5642258" y="1209850"/>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F06634"/>
                </a:solidFill>
                <a:latin typeface="Inter"/>
                <a:ea typeface="Inter"/>
                <a:cs typeface="Inter"/>
                <a:sym typeface="Inter"/>
              </a:rPr>
              <a:t>Introduction</a:t>
            </a:r>
            <a:endParaRPr b="1" i="0" sz="1500" u="none" cap="none" strike="noStrike">
              <a:solidFill>
                <a:srgbClr val="F06634"/>
              </a:solidFill>
              <a:latin typeface="Inter"/>
              <a:ea typeface="Inter"/>
              <a:cs typeface="Inter"/>
              <a:sym typeface="Inter"/>
            </a:endParaRPr>
          </a:p>
        </p:txBody>
      </p:sp>
      <p:sp>
        <p:nvSpPr>
          <p:cNvPr id="231" name="Google Shape;231;p59"/>
          <p:cNvSpPr txBox="1"/>
          <p:nvPr/>
        </p:nvSpPr>
        <p:spPr>
          <a:xfrm>
            <a:off x="4390737" y="1636217"/>
            <a:ext cx="4132925" cy="2678018"/>
          </a:xfrm>
          <a:prstGeom prst="rect">
            <a:avLst/>
          </a:prstGeom>
          <a:noFill/>
          <a:ln>
            <a:noFill/>
          </a:ln>
        </p:spPr>
        <p:txBody>
          <a:bodyPr anchorCtr="0" anchor="t" bIns="91425" lIns="91425" spcFirstLastPara="1" rIns="91425" wrap="square" tIns="91425">
            <a:noAutofit/>
          </a:bodyPr>
          <a:lstStyle/>
          <a:p>
            <a:pPr indent="0" lvl="0" marL="0" marR="0" rtl="0" algn="just">
              <a:lnSpc>
                <a:spcPct val="120000"/>
              </a:lnSpc>
              <a:spcBef>
                <a:spcPts val="0"/>
              </a:spcBef>
              <a:spcAft>
                <a:spcPts val="0"/>
              </a:spcAft>
              <a:buClr>
                <a:srgbClr val="000000"/>
              </a:buClr>
              <a:buSzPts val="1000"/>
              <a:buFont typeface="Arial"/>
              <a:buNone/>
            </a:pPr>
            <a:r>
              <a:rPr i="0" lang="en" sz="1100" u="none" cap="none" strike="noStrike">
                <a:solidFill>
                  <a:srgbClr val="434343"/>
                </a:solidFill>
                <a:latin typeface="Times New Roman"/>
                <a:ea typeface="Times New Roman"/>
                <a:cs typeface="Times New Roman"/>
                <a:sym typeface="Times New Roman"/>
              </a:rPr>
              <a:t>E-commerce(electronic commerce) refers to the buying and selling of goods or services over the internet. It involves the transfer of money and data to execute these transactions. E-commerce can take various forms, for example Business-to-Consumer (B2C) or Business-to-Business (B2B).</a:t>
            </a:r>
            <a:endParaRPr sz="11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rgbClr val="000000"/>
              </a:buClr>
              <a:buSzPts val="1000"/>
              <a:buFont typeface="Arial"/>
              <a:buNone/>
            </a:pPr>
            <a:r>
              <a:t/>
            </a:r>
            <a:endParaRPr i="0" sz="1100" u="none" cap="none" strike="noStrike">
              <a:solidFill>
                <a:srgbClr val="434343"/>
              </a:solidFill>
              <a:latin typeface="Times New Roman"/>
              <a:ea typeface="Times New Roman"/>
              <a:cs typeface="Times New Roman"/>
              <a:sym typeface="Times New Roman"/>
            </a:endParaRPr>
          </a:p>
          <a:p>
            <a:pPr indent="0" lvl="0" marL="0" marR="0" rtl="0" algn="just">
              <a:lnSpc>
                <a:spcPct val="120000"/>
              </a:lnSpc>
              <a:spcBef>
                <a:spcPts val="0"/>
              </a:spcBef>
              <a:spcAft>
                <a:spcPts val="0"/>
              </a:spcAft>
              <a:buClr>
                <a:srgbClr val="000000"/>
              </a:buClr>
              <a:buSzPts val="1000"/>
              <a:buFont typeface="Arial"/>
              <a:buNone/>
            </a:pPr>
            <a:r>
              <a:rPr i="0" lang="en" sz="1100" u="none" cap="none" strike="noStrike">
                <a:solidFill>
                  <a:srgbClr val="434343"/>
                </a:solidFill>
                <a:latin typeface="Times New Roman"/>
                <a:ea typeface="Times New Roman"/>
                <a:cs typeface="Times New Roman"/>
                <a:sym typeface="Times New Roman"/>
              </a:rPr>
              <a:t>E-commerce offers several advantages, including convenience, a wider selection of goods and services, competitive pricing, and the ability to reach a global market. It also encompasses various business models and technologies, including online retail, electronic payments, online auctions, internet banking, and online ticketing</a:t>
            </a:r>
            <a:endParaRPr sz="1100">
              <a:latin typeface="Times New Roman"/>
              <a:ea typeface="Times New Roman"/>
              <a:cs typeface="Times New Roman"/>
              <a:sym typeface="Times New Roman"/>
            </a:endParaRPr>
          </a:p>
        </p:txBody>
      </p:sp>
      <p:sp>
        <p:nvSpPr>
          <p:cNvPr id="232" name="Google Shape;232;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33" name="Google Shape;233;p59"/>
          <p:cNvSpPr/>
          <p:nvPr/>
        </p:nvSpPr>
        <p:spPr>
          <a:xfrm>
            <a:off x="1312521" y="1720804"/>
            <a:ext cx="3027000" cy="3027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4" name="Google Shape;234;p59"/>
          <p:cNvPicPr preferRelativeResize="0"/>
          <p:nvPr/>
        </p:nvPicPr>
        <p:blipFill rotWithShape="1">
          <a:blip r:embed="rId3">
            <a:alphaModFix amt="85000"/>
          </a:blip>
          <a:srcRect b="0" l="0" r="0" t="0"/>
          <a:stretch/>
        </p:blipFill>
        <p:spPr>
          <a:xfrm>
            <a:off x="463367" y="1635475"/>
            <a:ext cx="3631825" cy="2459496"/>
          </a:xfrm>
          <a:prstGeom prst="rect">
            <a:avLst/>
          </a:prstGeom>
          <a:noFill/>
          <a:ln>
            <a:noFill/>
          </a:ln>
        </p:spPr>
      </p:pic>
      <p:sp>
        <p:nvSpPr>
          <p:cNvPr id="235" name="Google Shape;235;p59"/>
          <p:cNvSpPr txBox="1"/>
          <p:nvPr/>
        </p:nvSpPr>
        <p:spPr>
          <a:xfrm>
            <a:off x="1425581" y="4037138"/>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1D3D70"/>
                </a:solidFill>
                <a:latin typeface="Work Sans ExtraBold"/>
                <a:ea typeface="Work Sans ExtraBold"/>
                <a:cs typeface="Work Sans ExtraBold"/>
                <a:sym typeface="Work Sans ExtraBold"/>
              </a:rPr>
              <a:t>E-Comerce</a:t>
            </a:r>
            <a:endParaRPr b="0" i="0" sz="2300" u="none" cap="none" strike="noStrike">
              <a:solidFill>
                <a:srgbClr val="1D3D70"/>
              </a:solidFill>
              <a:latin typeface="Work Sans ExtraBold"/>
              <a:ea typeface="Work Sans ExtraBold"/>
              <a:cs typeface="Work Sans ExtraBold"/>
              <a:sym typeface="Work Sans Extra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411" name="Google Shape;411;p77"/>
          <p:cNvSpPr txBox="1"/>
          <p:nvPr/>
        </p:nvSpPr>
        <p:spPr>
          <a:xfrm>
            <a:off x="1522753" y="-7"/>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Demo </a:t>
            </a:r>
            <a:r>
              <a:rPr b="1" lang="en" sz="3200">
                <a:solidFill>
                  <a:srgbClr val="F06634"/>
                </a:solidFill>
                <a:latin typeface="Poppins SemiBold"/>
                <a:ea typeface="Poppins SemiBold"/>
                <a:cs typeface="Poppins SemiBold"/>
                <a:sym typeface="Poppins SemiBold"/>
              </a:rPr>
              <a:t> </a:t>
            </a:r>
            <a:r>
              <a:rPr b="1" i="0" lang="en" sz="3200" u="none" cap="none" strike="noStrike">
                <a:solidFill>
                  <a:srgbClr val="F06634"/>
                </a:solidFill>
                <a:latin typeface="Poppins SemiBold"/>
                <a:ea typeface="Poppins SemiBold"/>
                <a:cs typeface="Poppins SemiBold"/>
                <a:sym typeface="Poppins SemiBold"/>
              </a:rPr>
              <a:t>Model</a:t>
            </a:r>
            <a:endParaRPr b="1" i="0" sz="3200" u="none" cap="none" strike="noStrike">
              <a:solidFill>
                <a:srgbClr val="F06634"/>
              </a:solidFill>
              <a:latin typeface="Poppins SemiBold"/>
              <a:ea typeface="Poppins SemiBold"/>
              <a:cs typeface="Poppins SemiBold"/>
              <a:sym typeface="Poppins SemiBold"/>
            </a:endParaRPr>
          </a:p>
        </p:txBody>
      </p:sp>
      <p:pic>
        <p:nvPicPr>
          <p:cNvPr id="412" name="Google Shape;412;p77"/>
          <p:cNvPicPr preferRelativeResize="0"/>
          <p:nvPr/>
        </p:nvPicPr>
        <p:blipFill rotWithShape="1">
          <a:blip r:embed="rId3">
            <a:alphaModFix/>
          </a:blip>
          <a:srcRect b="23630" l="27786" r="29556" t="21604"/>
          <a:stretch/>
        </p:blipFill>
        <p:spPr>
          <a:xfrm>
            <a:off x="6557963" y="256299"/>
            <a:ext cx="335818" cy="307777"/>
          </a:xfrm>
          <a:prstGeom prst="rect">
            <a:avLst/>
          </a:prstGeom>
          <a:noFill/>
          <a:ln>
            <a:noFill/>
          </a:ln>
        </p:spPr>
      </p:pic>
      <p:sp>
        <p:nvSpPr>
          <p:cNvPr id="413" name="Google Shape;413;p77"/>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0" i="0" lang="en" sz="1200" u="none" cap="none" strike="noStrike">
                <a:solidFill>
                  <a:srgbClr val="F06634"/>
                </a:solidFill>
                <a:latin typeface="Poppins ExtraBold"/>
                <a:ea typeface="Poppins ExtraBold"/>
                <a:cs typeface="Poppins ExtraBold"/>
                <a:sym typeface="Poppins ExtraBold"/>
              </a:rPr>
              <a:t>Property</a:t>
            </a:r>
            <a:endParaRPr/>
          </a:p>
          <a:p>
            <a:pPr indent="0" lvl="0" marL="0" marR="0" rtl="0" algn="l">
              <a:lnSpc>
                <a:spcPct val="90000"/>
              </a:lnSpc>
              <a:spcBef>
                <a:spcPts val="0"/>
              </a:spcBef>
              <a:spcAft>
                <a:spcPts val="0"/>
              </a:spcAft>
              <a:buClr>
                <a:srgbClr val="000000"/>
              </a:buClr>
              <a:buSzPts val="3500"/>
              <a:buFont typeface="Arial"/>
              <a:buNone/>
            </a:pPr>
            <a:r>
              <a:rPr b="0" i="0" lang="en" sz="1200" u="none" cap="none" strike="noStrike">
                <a:solidFill>
                  <a:srgbClr val="F06634"/>
                </a:solidFill>
                <a:latin typeface="Poppins ExtraBold"/>
                <a:ea typeface="Poppins ExtraBold"/>
                <a:cs typeface="Poppins ExtraBold"/>
                <a:sym typeface="Poppins ExtraBold"/>
              </a:rPr>
              <a:t>Worth</a:t>
            </a:r>
            <a:endParaRPr b="0" i="0" sz="1200" u="none" cap="none" strike="noStrike">
              <a:solidFill>
                <a:srgbClr val="F06634"/>
              </a:solidFill>
              <a:latin typeface="Poppins ExtraBold"/>
              <a:ea typeface="Poppins ExtraBold"/>
              <a:cs typeface="Poppins ExtraBold"/>
              <a:sym typeface="Poppins ExtraBold"/>
            </a:endParaRPr>
          </a:p>
        </p:txBody>
      </p:sp>
      <p:pic>
        <p:nvPicPr>
          <p:cNvPr id="414" name="Google Shape;414;p77"/>
          <p:cNvPicPr preferRelativeResize="0"/>
          <p:nvPr/>
        </p:nvPicPr>
        <p:blipFill>
          <a:blip r:embed="rId4">
            <a:alphaModFix/>
          </a:blip>
          <a:stretch>
            <a:fillRect/>
          </a:stretch>
        </p:blipFill>
        <p:spPr>
          <a:xfrm>
            <a:off x="-374525" y="1240150"/>
            <a:ext cx="4785975" cy="3092400"/>
          </a:xfrm>
          <a:prstGeom prst="rect">
            <a:avLst/>
          </a:prstGeom>
          <a:noFill/>
          <a:ln>
            <a:noFill/>
          </a:ln>
        </p:spPr>
      </p:pic>
      <p:pic>
        <p:nvPicPr>
          <p:cNvPr id="415" name="Google Shape;415;p77"/>
          <p:cNvPicPr preferRelativeResize="0"/>
          <p:nvPr/>
        </p:nvPicPr>
        <p:blipFill>
          <a:blip r:embed="rId5">
            <a:alphaModFix/>
          </a:blip>
          <a:stretch>
            <a:fillRect/>
          </a:stretch>
        </p:blipFill>
        <p:spPr>
          <a:xfrm>
            <a:off x="3919725" y="1306938"/>
            <a:ext cx="5701349" cy="29588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8"/>
          <p:cNvSpPr txBox="1"/>
          <p:nvPr/>
        </p:nvSpPr>
        <p:spPr>
          <a:xfrm>
            <a:off x="624375" y="1033475"/>
            <a:ext cx="77508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i="1" sz="1500">
              <a:solidFill>
                <a:srgbClr val="E0764F"/>
              </a:solidFill>
              <a:latin typeface="Inter"/>
              <a:ea typeface="Inter"/>
              <a:cs typeface="Inter"/>
              <a:sym typeface="Inter"/>
            </a:endParaRPr>
          </a:p>
        </p:txBody>
      </p:sp>
      <p:sp>
        <p:nvSpPr>
          <p:cNvPr id="421" name="Google Shape;421;p78"/>
          <p:cNvSpPr txBox="1"/>
          <p:nvPr/>
        </p:nvSpPr>
        <p:spPr>
          <a:xfrm>
            <a:off x="624375" y="1314125"/>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lang="en" sz="2300">
                <a:solidFill>
                  <a:srgbClr val="1C4587"/>
                </a:solidFill>
                <a:latin typeface="Work Sans ExtraBold"/>
                <a:ea typeface="Work Sans ExtraBold"/>
                <a:cs typeface="Work Sans ExtraBold"/>
                <a:sym typeface="Work Sans ExtraBold"/>
              </a:rPr>
              <a:t>Challenges</a:t>
            </a:r>
            <a:endParaRPr b="0" i="0" sz="2300" u="none" cap="none" strike="noStrike">
              <a:solidFill>
                <a:srgbClr val="1C4587"/>
              </a:solidFill>
              <a:latin typeface="Work Sans ExtraBold"/>
              <a:ea typeface="Work Sans ExtraBold"/>
              <a:cs typeface="Work Sans ExtraBold"/>
              <a:sym typeface="Work Sans ExtraBold"/>
            </a:endParaRPr>
          </a:p>
        </p:txBody>
      </p:sp>
      <p:sp>
        <p:nvSpPr>
          <p:cNvPr id="422" name="Google Shape;422;p78"/>
          <p:cNvSpPr txBox="1"/>
          <p:nvPr/>
        </p:nvSpPr>
        <p:spPr>
          <a:xfrm>
            <a:off x="624375" y="1870067"/>
            <a:ext cx="3566700" cy="197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Limited Time</a:t>
            </a:r>
            <a:r>
              <a:rPr lang="en" sz="1100">
                <a:solidFill>
                  <a:schemeClr val="dk1"/>
                </a:solidFill>
                <a:latin typeface="Times New Roman"/>
                <a:ea typeface="Times New Roman"/>
                <a:cs typeface="Times New Roman"/>
                <a:sym typeface="Times New Roman"/>
              </a:rPr>
              <a:t> : As a first time facing this challenge, we realize that we still need time to explore further to gain more information.</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Time Coordination</a:t>
            </a:r>
            <a:r>
              <a:rPr lang="en" sz="1100">
                <a:solidFill>
                  <a:schemeClr val="dk1"/>
                </a:solidFill>
                <a:latin typeface="Times New Roman"/>
                <a:ea typeface="Times New Roman"/>
                <a:cs typeface="Times New Roman"/>
                <a:sym typeface="Times New Roman"/>
              </a:rPr>
              <a:t>: One common issue is the difficulty in finding a suitable time for all group members to communicate and work together. Each member may have busy schedules or different time zones.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marR="0" rtl="0" algn="l">
              <a:lnSpc>
                <a:spcPct val="120000"/>
              </a:lnSpc>
              <a:spcBef>
                <a:spcPts val="1200"/>
              </a:spcBef>
              <a:spcAft>
                <a:spcPts val="0"/>
              </a:spcAft>
              <a:buClr>
                <a:srgbClr val="000000"/>
              </a:buClr>
              <a:buSzPts val="1000"/>
              <a:buFont typeface="Arial"/>
              <a:buNone/>
            </a:pPr>
            <a:r>
              <a:t/>
            </a:r>
            <a:endParaRPr sz="1100">
              <a:solidFill>
                <a:schemeClr val="dk1"/>
              </a:solidFill>
              <a:latin typeface="Times New Roman"/>
              <a:ea typeface="Times New Roman"/>
              <a:cs typeface="Times New Roman"/>
              <a:sym typeface="Times New Roman"/>
            </a:endParaRPr>
          </a:p>
        </p:txBody>
      </p:sp>
      <p:sp>
        <p:nvSpPr>
          <p:cNvPr id="423" name="Google Shape;423;p78"/>
          <p:cNvSpPr txBox="1"/>
          <p:nvPr/>
        </p:nvSpPr>
        <p:spPr>
          <a:xfrm>
            <a:off x="4808475" y="1870075"/>
            <a:ext cx="4092300" cy="197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Difference in Understanding</a:t>
            </a:r>
            <a:r>
              <a:rPr lang="en" sz="1100">
                <a:solidFill>
                  <a:schemeClr val="dk1"/>
                </a:solidFill>
                <a:latin typeface="Times New Roman"/>
                <a:ea typeface="Times New Roman"/>
                <a:cs typeface="Times New Roman"/>
                <a:sym typeface="Times New Roman"/>
              </a:rPr>
              <a:t>: Each group member may have a different level of understanding regarding machine learning concepts, data analysis, or data engineering. This can make collaboration and integration of work results challenging.</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Resource Limitations</a:t>
            </a:r>
            <a:r>
              <a:rPr lang="en" sz="1100">
                <a:solidFill>
                  <a:schemeClr val="dk1"/>
                </a:solidFill>
                <a:latin typeface="Times New Roman"/>
                <a:ea typeface="Times New Roman"/>
                <a:cs typeface="Times New Roman"/>
                <a:sym typeface="Times New Roman"/>
              </a:rPr>
              <a:t>: Sometimes limited access to the necessary hardware or specific software can be a constraint in the development of complex machine learning models.</a:t>
            </a:r>
            <a:endParaRPr sz="1100">
              <a:solidFill>
                <a:schemeClr val="dk1"/>
              </a:solidFill>
              <a:latin typeface="Times New Roman"/>
              <a:ea typeface="Times New Roman"/>
              <a:cs typeface="Times New Roman"/>
              <a:sym typeface="Times New Roman"/>
            </a:endParaRPr>
          </a:p>
          <a:p>
            <a:pPr indent="0" lvl="0" marL="0" marR="0" rtl="0" algn="l">
              <a:lnSpc>
                <a:spcPct val="120000"/>
              </a:lnSpc>
              <a:spcBef>
                <a:spcPts val="1200"/>
              </a:spcBef>
              <a:spcAft>
                <a:spcPts val="0"/>
              </a:spcAft>
              <a:buClr>
                <a:srgbClr val="000000"/>
              </a:buClr>
              <a:buSzPts val="1000"/>
              <a:buFont typeface="Arial"/>
              <a:buNone/>
            </a:pPr>
            <a:r>
              <a:t/>
            </a:r>
            <a:endParaRPr sz="1100">
              <a:solidFill>
                <a:schemeClr val="dk1"/>
              </a:solidFill>
              <a:latin typeface="Times New Roman"/>
              <a:ea typeface="Times New Roman"/>
              <a:cs typeface="Times New Roman"/>
              <a:sym typeface="Times New Roman"/>
            </a:endParaRPr>
          </a:p>
        </p:txBody>
      </p:sp>
      <p:sp>
        <p:nvSpPr>
          <p:cNvPr id="424" name="Google Shape;424;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9"/>
          <p:cNvSpPr txBox="1"/>
          <p:nvPr/>
        </p:nvSpPr>
        <p:spPr>
          <a:xfrm>
            <a:off x="700050" y="1209850"/>
            <a:ext cx="70890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1">
              <a:solidFill>
                <a:srgbClr val="F06634"/>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500"/>
              <a:buFont typeface="Arial"/>
              <a:buNone/>
            </a:pPr>
            <a:r>
              <a:t/>
            </a:r>
            <a:endParaRPr b="1">
              <a:solidFill>
                <a:srgbClr val="F06634"/>
              </a:solidFill>
              <a:latin typeface="Inter"/>
              <a:ea typeface="Inter"/>
              <a:cs typeface="Inter"/>
              <a:sym typeface="Inter"/>
            </a:endParaRPr>
          </a:p>
        </p:txBody>
      </p:sp>
      <p:sp>
        <p:nvSpPr>
          <p:cNvPr id="430" name="Google Shape;430;p79"/>
          <p:cNvSpPr txBox="1"/>
          <p:nvPr/>
        </p:nvSpPr>
        <p:spPr>
          <a:xfrm>
            <a:off x="700050" y="1308100"/>
            <a:ext cx="70890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2300">
                <a:solidFill>
                  <a:srgbClr val="1D3D70"/>
                </a:solidFill>
                <a:latin typeface="Work Sans ExtraBold"/>
                <a:ea typeface="Work Sans ExtraBold"/>
                <a:cs typeface="Work Sans ExtraBold"/>
                <a:sym typeface="Work Sans ExtraBold"/>
              </a:rPr>
              <a:t>Success Story</a:t>
            </a:r>
            <a:endParaRPr sz="2300">
              <a:solidFill>
                <a:srgbClr val="1D3D70"/>
              </a:solidFill>
              <a:latin typeface="Work Sans ExtraBold"/>
              <a:ea typeface="Work Sans ExtraBold"/>
              <a:cs typeface="Work Sans ExtraBold"/>
              <a:sym typeface="Work Sans ExtraBold"/>
            </a:endParaRPr>
          </a:p>
        </p:txBody>
      </p:sp>
      <p:sp>
        <p:nvSpPr>
          <p:cNvPr id="431" name="Google Shape;431;p79"/>
          <p:cNvSpPr txBox="1"/>
          <p:nvPr/>
        </p:nvSpPr>
        <p:spPr>
          <a:xfrm>
            <a:off x="685800" y="1873750"/>
            <a:ext cx="7772400" cy="198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Effective Model Selection</a:t>
            </a:r>
            <a:r>
              <a:rPr lang="en" sz="1200">
                <a:solidFill>
                  <a:schemeClr val="dk1"/>
                </a:solidFill>
                <a:latin typeface="Times New Roman"/>
                <a:ea typeface="Times New Roman"/>
                <a:cs typeface="Times New Roman"/>
                <a:sym typeface="Times New Roman"/>
              </a:rPr>
              <a:t>: We successfully identified and optimized the XGBoost model as the best choice for predicting user shopping intent in e-commerce. This demonstrates our expertise in selecting and configuring models to achieve the best results.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In-depth Analysis and Recommendations</a:t>
            </a:r>
            <a:r>
              <a:rPr lang="en" sz="1200">
                <a:solidFill>
                  <a:schemeClr val="dk1"/>
                </a:solidFill>
                <a:latin typeface="Times New Roman"/>
                <a:ea typeface="Times New Roman"/>
                <a:cs typeface="Times New Roman"/>
                <a:sym typeface="Times New Roman"/>
              </a:rPr>
              <a:t>: We provide a robust analysis of user behavior and offer recommendations for improvement, such as data enrichment and real-time processing, showcasing our ability to translate findings into concrete steps to enhance project performance and impact.</a:t>
            </a:r>
            <a:endParaRPr sz="1200">
              <a:solidFill>
                <a:schemeClr val="dk1"/>
              </a:solidFill>
              <a:latin typeface="Times New Roman"/>
              <a:ea typeface="Times New Roman"/>
              <a:cs typeface="Times New Roman"/>
              <a:sym typeface="Times New Roman"/>
            </a:endParaRPr>
          </a:p>
        </p:txBody>
      </p:sp>
      <p:sp>
        <p:nvSpPr>
          <p:cNvPr id="432" name="Google Shape;432;p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80"/>
          <p:cNvSpPr txBox="1"/>
          <p:nvPr/>
        </p:nvSpPr>
        <p:spPr>
          <a:xfrm>
            <a:off x="534546" y="761206"/>
            <a:ext cx="70890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2300" u="none" cap="none" strike="noStrike">
                <a:solidFill>
                  <a:srgbClr val="1D3D70"/>
                </a:solidFill>
                <a:latin typeface="Work Sans ExtraBold"/>
                <a:ea typeface="Work Sans ExtraBold"/>
                <a:cs typeface="Work Sans ExtraBold"/>
                <a:sym typeface="Work Sans ExtraBold"/>
              </a:rPr>
              <a:t>Conclusion &amp; Business Impact</a:t>
            </a:r>
            <a:endParaRPr b="0" i="0" sz="2300" u="none" cap="none" strike="noStrike">
              <a:solidFill>
                <a:srgbClr val="1D3D70"/>
              </a:solidFill>
              <a:latin typeface="Work Sans ExtraBold"/>
              <a:ea typeface="Work Sans ExtraBold"/>
              <a:cs typeface="Work Sans ExtraBold"/>
              <a:sym typeface="Work Sans ExtraBold"/>
            </a:endParaRPr>
          </a:p>
        </p:txBody>
      </p:sp>
      <p:sp>
        <p:nvSpPr>
          <p:cNvPr id="438" name="Google Shape;438;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439" name="Google Shape;439;p80"/>
          <p:cNvSpPr txBox="1"/>
          <p:nvPr/>
        </p:nvSpPr>
        <p:spPr>
          <a:xfrm>
            <a:off x="992156" y="1467617"/>
            <a:ext cx="6631500" cy="2921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The project successfully achieved its objective of predicting user shopping intent in an e-commerce environment. However, there are opportunities for further improvement to enhance the accuracy and effectiveness of the model.</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To refine the model and better predict user behavior, several recommendations can be implemented: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Data Enrichment</a:t>
            </a:r>
            <a:r>
              <a:rPr lang="en" sz="1200">
                <a:solidFill>
                  <a:schemeClr val="dk1"/>
                </a:solidFill>
                <a:latin typeface="Times New Roman"/>
                <a:ea typeface="Times New Roman"/>
                <a:cs typeface="Times New Roman"/>
                <a:sym typeface="Times New Roman"/>
              </a:rPr>
              <a:t>: Collecting additional data related to user demographics, browsing history, or external economic factors could provide valuable insights and improve predictive accuracy.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Feature Engineering</a:t>
            </a:r>
            <a:r>
              <a:rPr lang="en" sz="1200">
                <a:solidFill>
                  <a:schemeClr val="dk1"/>
                </a:solidFill>
                <a:latin typeface="Times New Roman"/>
                <a:ea typeface="Times New Roman"/>
                <a:cs typeface="Times New Roman"/>
                <a:sym typeface="Times New Roman"/>
              </a:rPr>
              <a:t>: Exploring additional features or engineering existing ones could strengthen the model's predictive power. Techniques such as principal component analysis (PCA) or creating new features from existing data could be explored.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Real-time Data Processing</a:t>
            </a:r>
            <a:r>
              <a:rPr lang="en" sz="1200">
                <a:solidFill>
                  <a:schemeClr val="dk1"/>
                </a:solidFill>
                <a:latin typeface="Times New Roman"/>
                <a:ea typeface="Times New Roman"/>
                <a:cs typeface="Times New Roman"/>
                <a:sym typeface="Times New Roman"/>
              </a:rPr>
              <a:t>: Implementing real-time data processing capabilities would allow for more timely and accurate recommendations to users, potentially improving conversion rates and customer satisfaction.</a:t>
            </a:r>
            <a:endParaRPr sz="12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pic>
        <p:nvPicPr>
          <p:cNvPr id="444" name="Google Shape;444;p81"/>
          <p:cNvPicPr preferRelativeResize="0"/>
          <p:nvPr/>
        </p:nvPicPr>
        <p:blipFill rotWithShape="1">
          <a:blip r:embed="rId3">
            <a:alphaModFix/>
          </a:blip>
          <a:srcRect b="0" l="0" r="0" t="0"/>
          <a:stretch/>
        </p:blipFill>
        <p:spPr>
          <a:xfrm>
            <a:off x="2843401" y="4399825"/>
            <a:ext cx="244986" cy="201168"/>
          </a:xfrm>
          <a:prstGeom prst="rect">
            <a:avLst/>
          </a:prstGeom>
          <a:noFill/>
          <a:ln>
            <a:noFill/>
          </a:ln>
        </p:spPr>
      </p:pic>
      <p:sp>
        <p:nvSpPr>
          <p:cNvPr id="445" name="Google Shape;445;p81"/>
          <p:cNvSpPr txBox="1"/>
          <p:nvPr/>
        </p:nvSpPr>
        <p:spPr>
          <a:xfrm>
            <a:off x="843349" y="1574450"/>
            <a:ext cx="6839100" cy="63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200"/>
              <a:buFont typeface="Arial"/>
              <a:buNone/>
            </a:pPr>
            <a:r>
              <a:rPr b="0" i="0" lang="en" sz="7200" u="none" cap="none" strike="noStrike">
                <a:solidFill>
                  <a:srgbClr val="FFFFFF"/>
                </a:solidFill>
                <a:latin typeface="Work Sans ExtraBold"/>
                <a:ea typeface="Work Sans ExtraBold"/>
                <a:cs typeface="Work Sans ExtraBold"/>
                <a:sym typeface="Work Sans ExtraBold"/>
              </a:rPr>
              <a:t>Thank You</a:t>
            </a:r>
            <a:endParaRPr b="0" i="0" sz="7200" u="none" cap="none" strike="noStrike">
              <a:solidFill>
                <a:srgbClr val="FFFFFF"/>
              </a:solidFill>
              <a:latin typeface="Work Sans ExtraBold"/>
              <a:ea typeface="Work Sans ExtraBold"/>
              <a:cs typeface="Work Sans ExtraBold"/>
              <a:sym typeface="Work Sans ExtraBold"/>
            </a:endParaRPr>
          </a:p>
        </p:txBody>
      </p:sp>
      <p:sp>
        <p:nvSpPr>
          <p:cNvPr id="446" name="Google Shape;446;p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447" name="Google Shape;447;p81"/>
          <p:cNvSpPr txBox="1"/>
          <p:nvPr/>
        </p:nvSpPr>
        <p:spPr>
          <a:xfrm>
            <a:off x="925850" y="2839500"/>
            <a:ext cx="1917600" cy="13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1800">
                <a:solidFill>
                  <a:srgbClr val="FFFFFF"/>
                </a:solidFill>
                <a:latin typeface="Work Sans"/>
                <a:ea typeface="Work Sans"/>
                <a:cs typeface="Work Sans"/>
                <a:sym typeface="Work Sans"/>
              </a:rPr>
              <a:t>Ranie SM</a:t>
            </a:r>
            <a:endParaRPr b="1" i="0" sz="1800" u="none" cap="none" strike="noStrike">
              <a:solidFill>
                <a:srgbClr val="FFFFFF"/>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000"/>
              <a:buFont typeface="Arial"/>
              <a:buNone/>
            </a:pPr>
            <a:r>
              <a:rPr b="0" i="0" lang="en" sz="900" u="none" cap="none" strike="noStrike">
                <a:solidFill>
                  <a:srgbClr val="FFFFFF"/>
                </a:solidFill>
                <a:latin typeface="Work Sans Medium"/>
                <a:ea typeface="Work Sans Medium"/>
                <a:cs typeface="Work Sans Medium"/>
                <a:sym typeface="Work Sans Medium"/>
              </a:rPr>
              <a:t>FTDS-RMT-0</a:t>
            </a:r>
            <a:r>
              <a:rPr lang="en" sz="900">
                <a:solidFill>
                  <a:srgbClr val="FFFFFF"/>
                </a:solidFill>
                <a:latin typeface="Work Sans Medium"/>
                <a:ea typeface="Work Sans Medium"/>
                <a:cs typeface="Work Sans Medium"/>
                <a:sym typeface="Work Sans Medium"/>
              </a:rPr>
              <a:t>30</a:t>
            </a:r>
            <a:endParaRPr sz="900">
              <a:solidFill>
                <a:srgbClr val="FFFFFF"/>
              </a:solidFill>
              <a:latin typeface="Work Sans Medium"/>
              <a:ea typeface="Work Sans Medium"/>
              <a:cs typeface="Work Sans Medium"/>
              <a:sym typeface="Work Sans Medium"/>
            </a:endParaRPr>
          </a:p>
          <a:p>
            <a:pPr indent="0" lvl="0" marL="0" rtl="0" algn="l">
              <a:spcBef>
                <a:spcPts val="0"/>
              </a:spcBef>
              <a:spcAft>
                <a:spcPts val="0"/>
              </a:spcAft>
              <a:buClr>
                <a:schemeClr val="dk1"/>
              </a:buClr>
              <a:buSzPts val="1000"/>
              <a:buFont typeface="Arial"/>
              <a:buNone/>
            </a:pPr>
            <a:r>
              <a:rPr lang="en" sz="900">
                <a:solidFill>
                  <a:schemeClr val="lt1"/>
                </a:solidFill>
                <a:latin typeface="Work Sans Medium"/>
                <a:ea typeface="Work Sans Medium"/>
                <a:cs typeface="Work Sans Medium"/>
                <a:sym typeface="Work Sans Medium"/>
              </a:rPr>
              <a:t>Data Analyst</a:t>
            </a:r>
            <a:endParaRPr sz="900">
              <a:solidFill>
                <a:schemeClr val="lt1"/>
              </a:solidFill>
              <a:latin typeface="Work Sans Medium"/>
              <a:ea typeface="Work Sans Medium"/>
              <a:cs typeface="Work Sans Medium"/>
              <a:sym typeface="Work Sans Medium"/>
            </a:endParaRPr>
          </a:p>
          <a:p>
            <a:pPr indent="0" lvl="0" marL="0" rtl="0" algn="l">
              <a:spcBef>
                <a:spcPts val="0"/>
              </a:spcBef>
              <a:spcAft>
                <a:spcPts val="0"/>
              </a:spcAft>
              <a:buNone/>
            </a:pPr>
            <a:r>
              <a:t/>
            </a:r>
            <a:endParaRPr b="1" sz="16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sz="900">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t/>
            </a:r>
            <a:endParaRPr b="0" i="0" sz="900" u="none" cap="none" strike="noStrike">
              <a:solidFill>
                <a:srgbClr val="FFFFFF"/>
              </a:solidFill>
              <a:latin typeface="Work Sans Medium"/>
              <a:ea typeface="Work Sans Medium"/>
              <a:cs typeface="Work Sans Medium"/>
              <a:sym typeface="Work Sans Medium"/>
            </a:endParaRPr>
          </a:p>
        </p:txBody>
      </p:sp>
      <p:pic>
        <p:nvPicPr>
          <p:cNvPr id="448" name="Google Shape;448;p81"/>
          <p:cNvPicPr preferRelativeResize="0"/>
          <p:nvPr/>
        </p:nvPicPr>
        <p:blipFill rotWithShape="1">
          <a:blip r:embed="rId4">
            <a:alphaModFix/>
          </a:blip>
          <a:srcRect b="0" l="0" r="0" t="0"/>
          <a:stretch/>
        </p:blipFill>
        <p:spPr>
          <a:xfrm>
            <a:off x="4654775" y="4399825"/>
            <a:ext cx="284713" cy="201168"/>
          </a:xfrm>
          <a:prstGeom prst="rect">
            <a:avLst/>
          </a:prstGeom>
          <a:noFill/>
          <a:ln>
            <a:noFill/>
          </a:ln>
        </p:spPr>
      </p:pic>
      <p:pic>
        <p:nvPicPr>
          <p:cNvPr id="449" name="Google Shape;449;p81"/>
          <p:cNvPicPr preferRelativeResize="0"/>
          <p:nvPr/>
        </p:nvPicPr>
        <p:blipFill rotWithShape="1">
          <a:blip r:embed="rId5">
            <a:alphaModFix/>
          </a:blip>
          <a:srcRect b="0" l="0" r="0" t="0"/>
          <a:stretch/>
        </p:blipFill>
        <p:spPr>
          <a:xfrm>
            <a:off x="6505899" y="4399825"/>
            <a:ext cx="198637" cy="201168"/>
          </a:xfrm>
          <a:prstGeom prst="rect">
            <a:avLst/>
          </a:prstGeom>
          <a:noFill/>
          <a:ln>
            <a:noFill/>
          </a:ln>
        </p:spPr>
      </p:pic>
      <p:pic>
        <p:nvPicPr>
          <p:cNvPr id="450" name="Google Shape;450;p81"/>
          <p:cNvPicPr preferRelativeResize="0"/>
          <p:nvPr/>
        </p:nvPicPr>
        <p:blipFill rotWithShape="1">
          <a:blip r:embed="rId6">
            <a:alphaModFix/>
          </a:blip>
          <a:srcRect b="0" l="0" r="0" t="0"/>
          <a:stretch/>
        </p:blipFill>
        <p:spPr>
          <a:xfrm>
            <a:off x="1028695" y="4399825"/>
            <a:ext cx="201948" cy="201168"/>
          </a:xfrm>
          <a:prstGeom prst="rect">
            <a:avLst/>
          </a:prstGeom>
          <a:noFill/>
          <a:ln>
            <a:noFill/>
          </a:ln>
        </p:spPr>
      </p:pic>
      <p:sp>
        <p:nvSpPr>
          <p:cNvPr id="451" name="Google Shape;451;p81"/>
          <p:cNvSpPr txBox="1"/>
          <p:nvPr/>
        </p:nvSpPr>
        <p:spPr>
          <a:xfrm>
            <a:off x="1230650" y="4338863"/>
            <a:ext cx="888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Hacktiv8id</a:t>
            </a:r>
            <a:endParaRPr b="0" i="0" sz="900" u="none" cap="none" strike="noStrike">
              <a:solidFill>
                <a:srgbClr val="000000"/>
              </a:solidFill>
              <a:latin typeface="Arial"/>
              <a:ea typeface="Arial"/>
              <a:cs typeface="Arial"/>
              <a:sym typeface="Arial"/>
            </a:endParaRPr>
          </a:p>
        </p:txBody>
      </p:sp>
      <p:sp>
        <p:nvSpPr>
          <p:cNvPr id="452" name="Google Shape;452;p81"/>
          <p:cNvSpPr txBox="1"/>
          <p:nvPr/>
        </p:nvSpPr>
        <p:spPr>
          <a:xfrm>
            <a:off x="3088375" y="4338863"/>
            <a:ext cx="888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Hacktiv8id</a:t>
            </a:r>
            <a:endParaRPr b="0" i="0" sz="900" u="none" cap="none" strike="noStrike">
              <a:solidFill>
                <a:srgbClr val="000000"/>
              </a:solidFill>
              <a:latin typeface="Arial"/>
              <a:ea typeface="Arial"/>
              <a:cs typeface="Arial"/>
              <a:sym typeface="Arial"/>
            </a:endParaRPr>
          </a:p>
        </p:txBody>
      </p:sp>
      <p:sp>
        <p:nvSpPr>
          <p:cNvPr id="453" name="Google Shape;453;p81"/>
          <p:cNvSpPr txBox="1"/>
          <p:nvPr/>
        </p:nvSpPr>
        <p:spPr>
          <a:xfrm>
            <a:off x="4946100" y="4338863"/>
            <a:ext cx="888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Hacktiv8</a:t>
            </a:r>
            <a:endParaRPr b="0" i="0" sz="900" u="none" cap="none" strike="noStrike">
              <a:solidFill>
                <a:srgbClr val="000000"/>
              </a:solidFill>
              <a:latin typeface="Arial"/>
              <a:ea typeface="Arial"/>
              <a:cs typeface="Arial"/>
              <a:sym typeface="Arial"/>
            </a:endParaRPr>
          </a:p>
        </p:txBody>
      </p:sp>
      <p:sp>
        <p:nvSpPr>
          <p:cNvPr id="454" name="Google Shape;454;p81"/>
          <p:cNvSpPr txBox="1"/>
          <p:nvPr/>
        </p:nvSpPr>
        <p:spPr>
          <a:xfrm>
            <a:off x="6704525" y="4338875"/>
            <a:ext cx="14235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Hacktiv8 Indonesia</a:t>
            </a:r>
            <a:endParaRPr b="0" i="0" sz="900" u="none" cap="none" strike="noStrike">
              <a:solidFill>
                <a:srgbClr val="000000"/>
              </a:solidFill>
              <a:latin typeface="Arial"/>
              <a:ea typeface="Arial"/>
              <a:cs typeface="Arial"/>
              <a:sym typeface="Arial"/>
            </a:endParaRPr>
          </a:p>
        </p:txBody>
      </p:sp>
      <p:sp>
        <p:nvSpPr>
          <p:cNvPr id="455" name="Google Shape;455;p81"/>
          <p:cNvSpPr txBox="1"/>
          <p:nvPr/>
        </p:nvSpPr>
        <p:spPr>
          <a:xfrm>
            <a:off x="3028521" y="2839500"/>
            <a:ext cx="2045100" cy="13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1800">
                <a:solidFill>
                  <a:srgbClr val="FFFFFF"/>
                </a:solidFill>
                <a:latin typeface="Work Sans"/>
                <a:ea typeface="Work Sans"/>
                <a:cs typeface="Work Sans"/>
                <a:sym typeface="Work Sans"/>
              </a:rPr>
              <a:t>Raodah H</a:t>
            </a:r>
            <a:endParaRPr b="1" i="0" sz="1800" u="none" cap="none" strike="noStrike">
              <a:solidFill>
                <a:srgbClr val="FFFFFF"/>
              </a:solidFill>
              <a:latin typeface="Work Sans"/>
              <a:ea typeface="Work Sans"/>
              <a:cs typeface="Work Sans"/>
              <a:sym typeface="Work Sans"/>
            </a:endParaRPr>
          </a:p>
          <a:p>
            <a:pPr indent="0" lvl="0" marL="0" marR="0" rtl="0" algn="l">
              <a:lnSpc>
                <a:spcPct val="100000"/>
              </a:lnSpc>
              <a:spcBef>
                <a:spcPts val="0"/>
              </a:spcBef>
              <a:spcAft>
                <a:spcPts val="0"/>
              </a:spcAft>
              <a:buNone/>
            </a:pPr>
            <a:r>
              <a:rPr b="0" i="0" lang="en" sz="900" u="none" cap="none" strike="noStrike">
                <a:solidFill>
                  <a:srgbClr val="FFFFFF"/>
                </a:solidFill>
                <a:latin typeface="Work Sans Medium"/>
                <a:ea typeface="Work Sans Medium"/>
                <a:cs typeface="Work Sans Medium"/>
                <a:sym typeface="Work Sans Medium"/>
              </a:rPr>
              <a:t>FTDS-RMT-0</a:t>
            </a:r>
            <a:r>
              <a:rPr lang="en" sz="900">
                <a:solidFill>
                  <a:srgbClr val="FFFFFF"/>
                </a:solidFill>
                <a:latin typeface="Work Sans Medium"/>
                <a:ea typeface="Work Sans Medium"/>
                <a:cs typeface="Work Sans Medium"/>
                <a:sym typeface="Work Sans Medium"/>
              </a:rPr>
              <a:t>30</a:t>
            </a:r>
            <a:endParaRPr/>
          </a:p>
          <a:p>
            <a:pPr indent="0" lvl="0" marL="0" marR="0" rtl="0" algn="l">
              <a:lnSpc>
                <a:spcPct val="100000"/>
              </a:lnSpc>
              <a:spcBef>
                <a:spcPts val="0"/>
              </a:spcBef>
              <a:spcAft>
                <a:spcPts val="0"/>
              </a:spcAft>
              <a:buClr>
                <a:srgbClr val="000000"/>
              </a:buClr>
              <a:buSzPts val="1000"/>
              <a:buFont typeface="Arial"/>
              <a:buNone/>
            </a:pPr>
            <a:r>
              <a:rPr b="0" i="0" lang="en" sz="900" u="none" cap="none" strike="noStrike">
                <a:solidFill>
                  <a:srgbClr val="FFFFFF"/>
                </a:solidFill>
                <a:latin typeface="Work Sans Medium"/>
                <a:ea typeface="Work Sans Medium"/>
                <a:cs typeface="Work Sans Medium"/>
                <a:sym typeface="Work Sans Medium"/>
              </a:rPr>
              <a:t>Data Scientist</a:t>
            </a:r>
            <a:endParaRPr b="0" i="0" sz="900" u="none" cap="none" strike="noStrike">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t/>
            </a:r>
            <a:endParaRPr b="0" i="0" sz="900" u="none" cap="none" strike="noStrike">
              <a:solidFill>
                <a:srgbClr val="FFFFFF"/>
              </a:solidFill>
              <a:latin typeface="Work Sans Medium"/>
              <a:ea typeface="Work Sans Medium"/>
              <a:cs typeface="Work Sans Medium"/>
              <a:sym typeface="Work Sans Medium"/>
            </a:endParaRPr>
          </a:p>
        </p:txBody>
      </p:sp>
      <p:sp>
        <p:nvSpPr>
          <p:cNvPr id="456" name="Google Shape;456;p81"/>
          <p:cNvSpPr txBox="1"/>
          <p:nvPr/>
        </p:nvSpPr>
        <p:spPr>
          <a:xfrm>
            <a:off x="4720017" y="2839500"/>
            <a:ext cx="1917600" cy="13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1800">
                <a:solidFill>
                  <a:srgbClr val="FFFFFF"/>
                </a:solidFill>
                <a:latin typeface="Work Sans"/>
                <a:ea typeface="Work Sans"/>
                <a:cs typeface="Work Sans"/>
                <a:sym typeface="Work Sans"/>
              </a:rPr>
              <a:t>Raymond S</a:t>
            </a:r>
            <a:endParaRPr b="1" i="0" sz="1800" u="none" cap="none" strike="noStrike">
              <a:solidFill>
                <a:srgbClr val="FFFFFF"/>
              </a:solidFill>
              <a:latin typeface="Work Sans"/>
              <a:ea typeface="Work Sans"/>
              <a:cs typeface="Work Sans"/>
              <a:sym typeface="Work Sans"/>
            </a:endParaRPr>
          </a:p>
          <a:p>
            <a:pPr indent="0" lvl="0" marL="0" marR="0" rtl="0" algn="l">
              <a:lnSpc>
                <a:spcPct val="100000"/>
              </a:lnSpc>
              <a:spcBef>
                <a:spcPts val="0"/>
              </a:spcBef>
              <a:spcAft>
                <a:spcPts val="0"/>
              </a:spcAft>
              <a:buNone/>
            </a:pPr>
            <a:r>
              <a:rPr b="0" i="0" lang="en" sz="900" u="none" cap="none" strike="noStrike">
                <a:solidFill>
                  <a:srgbClr val="FFFFFF"/>
                </a:solidFill>
                <a:latin typeface="Work Sans Medium"/>
                <a:ea typeface="Work Sans Medium"/>
                <a:cs typeface="Work Sans Medium"/>
                <a:sym typeface="Work Sans Medium"/>
              </a:rPr>
              <a:t>FTDS-RMT-0</a:t>
            </a:r>
            <a:r>
              <a:rPr lang="en" sz="900">
                <a:solidFill>
                  <a:srgbClr val="FFFFFF"/>
                </a:solidFill>
                <a:latin typeface="Work Sans Medium"/>
                <a:ea typeface="Work Sans Medium"/>
                <a:cs typeface="Work Sans Medium"/>
                <a:sym typeface="Work Sans Medium"/>
              </a:rPr>
              <a:t>30</a:t>
            </a:r>
            <a:endParaRPr sz="900">
              <a:solidFill>
                <a:srgbClr val="FFFFFF"/>
              </a:solidFill>
              <a:latin typeface="Work Sans Medium"/>
              <a:ea typeface="Work Sans Medium"/>
              <a:cs typeface="Work Sans Medium"/>
              <a:sym typeface="Work Sans Medium"/>
            </a:endParaRPr>
          </a:p>
          <a:p>
            <a:pPr indent="0" lvl="0" marL="0" rtl="0" algn="l">
              <a:spcBef>
                <a:spcPts val="0"/>
              </a:spcBef>
              <a:spcAft>
                <a:spcPts val="0"/>
              </a:spcAft>
              <a:buSzPts val="1000"/>
              <a:buNone/>
            </a:pPr>
            <a:r>
              <a:rPr lang="en" sz="900">
                <a:solidFill>
                  <a:schemeClr val="lt1"/>
                </a:solidFill>
                <a:latin typeface="Work Sans Medium"/>
                <a:ea typeface="Work Sans Medium"/>
                <a:cs typeface="Work Sans Medium"/>
                <a:sym typeface="Work Sans Medium"/>
              </a:rPr>
              <a:t>Data Scientist</a:t>
            </a:r>
            <a:endParaRPr sz="900">
              <a:solidFill>
                <a:srgbClr val="FFFFFF"/>
              </a:solidFill>
              <a:latin typeface="Work Sans Medium"/>
              <a:ea typeface="Work Sans Medium"/>
              <a:cs typeface="Work Sans Medium"/>
              <a:sym typeface="Work Sans Medium"/>
            </a:endParaRPr>
          </a:p>
          <a:p>
            <a:pPr indent="0" lvl="0" marL="0" rtl="0" algn="l">
              <a:spcBef>
                <a:spcPts val="0"/>
              </a:spcBef>
              <a:spcAft>
                <a:spcPts val="0"/>
              </a:spcAft>
              <a:buClr>
                <a:schemeClr val="dk1"/>
              </a:buClr>
              <a:buSzPts val="1000"/>
              <a:buFont typeface="Arial"/>
              <a:buNone/>
            </a:pPr>
            <a:r>
              <a:rPr lang="en" sz="900">
                <a:solidFill>
                  <a:schemeClr val="lt1"/>
                </a:solidFill>
                <a:latin typeface="Work Sans Medium"/>
                <a:ea typeface="Work Sans Medium"/>
                <a:cs typeface="Work Sans Medium"/>
                <a:sym typeface="Work Sans Medium"/>
              </a:rPr>
              <a:t>Data Engineer</a:t>
            </a:r>
            <a:endParaRPr sz="900">
              <a:solidFill>
                <a:schemeClr val="lt1"/>
              </a:solidFill>
              <a:latin typeface="Work Sans Medium"/>
              <a:ea typeface="Work Sans Medium"/>
              <a:cs typeface="Work Sans Medium"/>
              <a:sym typeface="Work Sans Medium"/>
            </a:endParaRPr>
          </a:p>
          <a:p>
            <a:pPr indent="0" lvl="0" marL="0" rtl="0" algn="l">
              <a:spcBef>
                <a:spcPts val="0"/>
              </a:spcBef>
              <a:spcAft>
                <a:spcPts val="0"/>
              </a:spcAft>
              <a:buClr>
                <a:schemeClr val="dk1"/>
              </a:buClr>
              <a:buSzPts val="1000"/>
              <a:buFont typeface="Arial"/>
              <a:buNone/>
            </a:pPr>
            <a:r>
              <a:t/>
            </a:r>
            <a:endParaRPr sz="900">
              <a:solidFill>
                <a:schemeClr val="lt1"/>
              </a:solidFill>
              <a:latin typeface="Work Sans Medium"/>
              <a:ea typeface="Work Sans Medium"/>
              <a:cs typeface="Work Sans Medium"/>
              <a:sym typeface="Work Sans Medium"/>
            </a:endParaRPr>
          </a:p>
          <a:p>
            <a:pPr indent="0" lvl="0" marL="0" rtl="0" algn="l">
              <a:spcBef>
                <a:spcPts val="0"/>
              </a:spcBef>
              <a:spcAft>
                <a:spcPts val="0"/>
              </a:spcAft>
              <a:buClr>
                <a:schemeClr val="dk1"/>
              </a:buClr>
              <a:buSzPts val="1000"/>
              <a:buFont typeface="Arial"/>
              <a:buNone/>
            </a:pPr>
            <a:r>
              <a:t/>
            </a:r>
            <a:endParaRPr sz="900">
              <a:solidFill>
                <a:schemeClr val="lt1"/>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t/>
            </a:r>
            <a:endParaRPr sz="900">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t/>
            </a:r>
            <a:endParaRPr b="0" i="0" sz="900" u="none" cap="none" strike="noStrike">
              <a:solidFill>
                <a:srgbClr val="FFFFFF"/>
              </a:solidFill>
              <a:latin typeface="Work Sans Medium"/>
              <a:ea typeface="Work Sans Medium"/>
              <a:cs typeface="Work Sans Medium"/>
              <a:sym typeface="Work Sans Medium"/>
            </a:endParaRPr>
          </a:p>
        </p:txBody>
      </p:sp>
      <p:sp>
        <p:nvSpPr>
          <p:cNvPr id="457" name="Google Shape;457;p81"/>
          <p:cNvSpPr txBox="1"/>
          <p:nvPr/>
        </p:nvSpPr>
        <p:spPr>
          <a:xfrm>
            <a:off x="6334070" y="2832571"/>
            <a:ext cx="1917600" cy="13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1800">
                <a:solidFill>
                  <a:srgbClr val="FFFFFF"/>
                </a:solidFill>
                <a:latin typeface="Work Sans"/>
                <a:ea typeface="Work Sans"/>
                <a:cs typeface="Work Sans"/>
                <a:sym typeface="Work Sans"/>
              </a:rPr>
              <a:t>Rizky CA</a:t>
            </a:r>
            <a:endParaRPr b="1" i="0" sz="1800" u="none" cap="none" strike="noStrike">
              <a:solidFill>
                <a:srgbClr val="FFFFFF"/>
              </a:solidFill>
              <a:latin typeface="Work Sans"/>
              <a:ea typeface="Work Sans"/>
              <a:cs typeface="Work Sans"/>
              <a:sym typeface="Work Sans"/>
            </a:endParaRPr>
          </a:p>
          <a:p>
            <a:pPr indent="0" lvl="0" marL="0" marR="0" rtl="0" algn="l">
              <a:lnSpc>
                <a:spcPct val="100000"/>
              </a:lnSpc>
              <a:spcBef>
                <a:spcPts val="0"/>
              </a:spcBef>
              <a:spcAft>
                <a:spcPts val="0"/>
              </a:spcAft>
              <a:buNone/>
            </a:pPr>
            <a:r>
              <a:rPr b="0" i="0" lang="en" sz="900" u="none" cap="none" strike="noStrike">
                <a:solidFill>
                  <a:srgbClr val="FFFFFF"/>
                </a:solidFill>
                <a:latin typeface="Work Sans Medium"/>
                <a:ea typeface="Work Sans Medium"/>
                <a:cs typeface="Work Sans Medium"/>
                <a:sym typeface="Work Sans Medium"/>
              </a:rPr>
              <a:t>FTDS-RMT-0</a:t>
            </a:r>
            <a:r>
              <a:rPr lang="en" sz="900">
                <a:solidFill>
                  <a:srgbClr val="FFFFFF"/>
                </a:solidFill>
                <a:latin typeface="Work Sans Medium"/>
                <a:ea typeface="Work Sans Medium"/>
                <a:cs typeface="Work Sans Medium"/>
                <a:sym typeface="Work Sans Medium"/>
              </a:rPr>
              <a:t>30</a:t>
            </a:r>
            <a:endParaRPr/>
          </a:p>
          <a:p>
            <a:pPr indent="0" lvl="0" marL="0" marR="0" rtl="0" algn="l">
              <a:lnSpc>
                <a:spcPct val="100000"/>
              </a:lnSpc>
              <a:spcBef>
                <a:spcPts val="0"/>
              </a:spcBef>
              <a:spcAft>
                <a:spcPts val="0"/>
              </a:spcAft>
              <a:buClr>
                <a:srgbClr val="000000"/>
              </a:buClr>
              <a:buSzPts val="1000"/>
              <a:buFont typeface="Arial"/>
              <a:buNone/>
            </a:pPr>
            <a:r>
              <a:rPr b="0" i="0" lang="en" sz="900" u="none" cap="none" strike="noStrike">
                <a:solidFill>
                  <a:srgbClr val="FFFFFF"/>
                </a:solidFill>
                <a:latin typeface="Work Sans Medium"/>
                <a:ea typeface="Work Sans Medium"/>
                <a:cs typeface="Work Sans Medium"/>
                <a:sym typeface="Work Sans Medium"/>
              </a:rPr>
              <a:t>Data Analyst</a:t>
            </a:r>
            <a:endParaRPr b="0" i="0" sz="900" u="none" cap="none" strike="noStrike">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t/>
            </a:r>
            <a:endParaRPr b="0" i="0" sz="900" u="none" cap="none" strike="noStrike">
              <a:solidFill>
                <a:srgbClr val="FFFFFF"/>
              </a:solidFill>
              <a:latin typeface="Work Sans Medium"/>
              <a:ea typeface="Work Sans Medium"/>
              <a:cs typeface="Work Sans Medium"/>
              <a:sym typeface="Work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60"/>
          <p:cNvSpPr txBox="1"/>
          <p:nvPr/>
        </p:nvSpPr>
        <p:spPr>
          <a:xfrm>
            <a:off x="544462" y="463115"/>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F06634"/>
                </a:solidFill>
                <a:latin typeface="Inter"/>
                <a:ea typeface="Inter"/>
                <a:cs typeface="Inter"/>
                <a:sym typeface="Inter"/>
              </a:rPr>
              <a:t>Introduction</a:t>
            </a:r>
            <a:endParaRPr b="1" i="0" sz="1500" u="none" cap="none" strike="noStrike">
              <a:solidFill>
                <a:srgbClr val="F06634"/>
              </a:solidFill>
              <a:latin typeface="Inter"/>
              <a:ea typeface="Inter"/>
              <a:cs typeface="Inter"/>
              <a:sym typeface="Inter"/>
            </a:endParaRPr>
          </a:p>
        </p:txBody>
      </p:sp>
      <p:sp>
        <p:nvSpPr>
          <p:cNvPr id="241" name="Google Shape;241;p60"/>
          <p:cNvSpPr txBox="1"/>
          <p:nvPr/>
        </p:nvSpPr>
        <p:spPr>
          <a:xfrm>
            <a:off x="544462" y="822098"/>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1D3D70"/>
                </a:solidFill>
                <a:latin typeface="Work Sans ExtraBold"/>
                <a:ea typeface="Work Sans ExtraBold"/>
                <a:cs typeface="Work Sans ExtraBold"/>
                <a:sym typeface="Work Sans ExtraBold"/>
              </a:rPr>
              <a:t>Project Background</a:t>
            </a:r>
            <a:endParaRPr b="0" i="0" sz="2300" u="none" cap="none" strike="noStrike">
              <a:solidFill>
                <a:srgbClr val="1D3D70"/>
              </a:solidFill>
              <a:latin typeface="Work Sans ExtraBold"/>
              <a:ea typeface="Work Sans ExtraBold"/>
              <a:cs typeface="Work Sans ExtraBold"/>
              <a:sym typeface="Work Sans ExtraBold"/>
            </a:endParaRPr>
          </a:p>
        </p:txBody>
      </p:sp>
      <p:sp>
        <p:nvSpPr>
          <p:cNvPr id="242" name="Google Shape;242;p60"/>
          <p:cNvSpPr txBox="1"/>
          <p:nvPr/>
        </p:nvSpPr>
        <p:spPr>
          <a:xfrm>
            <a:off x="544462" y="1396857"/>
            <a:ext cx="4132925" cy="3135027"/>
          </a:xfrm>
          <a:prstGeom prst="rect">
            <a:avLst/>
          </a:prstGeom>
          <a:noFill/>
          <a:ln>
            <a:noFill/>
          </a:ln>
        </p:spPr>
        <p:txBody>
          <a:bodyPr anchorCtr="0" anchor="t" bIns="91425" lIns="91425" spcFirstLastPara="1" rIns="91425" wrap="square" tIns="91425">
            <a:noAutofit/>
          </a:bodyPr>
          <a:lstStyle/>
          <a:p>
            <a:pPr indent="0" lvl="0" marL="0" marR="0" rtl="0" algn="just">
              <a:lnSpc>
                <a:spcPct val="120000"/>
              </a:lnSpc>
              <a:spcBef>
                <a:spcPts val="0"/>
              </a:spcBef>
              <a:spcAft>
                <a:spcPts val="0"/>
              </a:spcAft>
              <a:buClr>
                <a:srgbClr val="000000"/>
              </a:buClr>
              <a:buSzPts val="1000"/>
              <a:buFont typeface="Arial"/>
              <a:buNone/>
            </a:pPr>
            <a:r>
              <a:rPr i="0" lang="en" sz="1100" u="none" cap="none" strike="noStrike">
                <a:solidFill>
                  <a:srgbClr val="434343"/>
                </a:solidFill>
                <a:latin typeface="Times New Roman"/>
                <a:ea typeface="Times New Roman"/>
                <a:cs typeface="Times New Roman"/>
                <a:sym typeface="Times New Roman"/>
              </a:rPr>
              <a:t>The rapid increase in E-Commerce usage in recent years has presented significant market opportunities, yet the conversion rate of purchases has not kept pace, necessitating solutions for personalized promotions to online buyers. In physical commerce, sellers can tailor offerings based on experience, which greatly impacts efficiency, conversion rates, and sales. </a:t>
            </a:r>
            <a:endParaRPr sz="11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rgbClr val="000000"/>
              </a:buClr>
              <a:buSzPts val="1000"/>
              <a:buFont typeface="Arial"/>
              <a:buNone/>
            </a:pPr>
            <a:r>
              <a:t/>
            </a:r>
            <a:endParaRPr i="0" sz="1100" u="none" cap="none" strike="noStrike">
              <a:solidFill>
                <a:srgbClr val="434343"/>
              </a:solidFill>
              <a:latin typeface="Times New Roman"/>
              <a:ea typeface="Times New Roman"/>
              <a:cs typeface="Times New Roman"/>
              <a:sym typeface="Times New Roman"/>
            </a:endParaRPr>
          </a:p>
          <a:p>
            <a:pPr indent="0" lvl="0" marL="0" marR="0" rtl="0" algn="just">
              <a:lnSpc>
                <a:spcPct val="120000"/>
              </a:lnSpc>
              <a:spcBef>
                <a:spcPts val="0"/>
              </a:spcBef>
              <a:spcAft>
                <a:spcPts val="0"/>
              </a:spcAft>
              <a:buClr>
                <a:srgbClr val="000000"/>
              </a:buClr>
              <a:buSzPts val="1000"/>
              <a:buFont typeface="Arial"/>
              <a:buNone/>
            </a:pPr>
            <a:r>
              <a:rPr i="0" lang="en" sz="1100" u="none" cap="none" strike="noStrike">
                <a:solidFill>
                  <a:srgbClr val="434343"/>
                </a:solidFill>
                <a:latin typeface="Times New Roman"/>
                <a:ea typeface="Times New Roman"/>
                <a:cs typeface="Times New Roman"/>
                <a:sym typeface="Times New Roman"/>
              </a:rPr>
              <a:t>Many E-Commerce and IT companies are investing in systems to predict user behavior, mirroring seller behavior in virtual shopping. Academic studies propose machine learning methods from various angles: grouping visits based on navigation patterns or predicting behavior in real-time to boost completion rates and reduce cart abandonment. This program proposes a real-time online buyer behavior analysis system. The first predicts purchase intent during sessions, scoring visitors based on real-time session data.</a:t>
            </a:r>
            <a:endParaRPr sz="1100">
              <a:latin typeface="Times New Roman"/>
              <a:ea typeface="Times New Roman"/>
              <a:cs typeface="Times New Roman"/>
              <a:sym typeface="Times New Roman"/>
            </a:endParaRPr>
          </a:p>
        </p:txBody>
      </p:sp>
      <p:sp>
        <p:nvSpPr>
          <p:cNvPr id="243" name="Google Shape;243;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44" name="Google Shape;244;p60"/>
          <p:cNvSpPr/>
          <p:nvPr/>
        </p:nvSpPr>
        <p:spPr>
          <a:xfrm>
            <a:off x="5126739" y="1306298"/>
            <a:ext cx="3027000" cy="3027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5" name="Google Shape;245;p60"/>
          <p:cNvPicPr preferRelativeResize="0"/>
          <p:nvPr/>
        </p:nvPicPr>
        <p:blipFill rotWithShape="1">
          <a:blip r:embed="rId3">
            <a:alphaModFix/>
          </a:blip>
          <a:srcRect b="0" l="0" r="0" t="0"/>
          <a:stretch/>
        </p:blipFill>
        <p:spPr>
          <a:xfrm>
            <a:off x="4904950" y="2216258"/>
            <a:ext cx="4116208" cy="292724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61"/>
          <p:cNvSpPr txBox="1"/>
          <p:nvPr/>
        </p:nvSpPr>
        <p:spPr>
          <a:xfrm>
            <a:off x="2532816" y="693403"/>
            <a:ext cx="24711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Objective</a:t>
            </a:r>
            <a:endParaRPr b="1" i="0" sz="3200" u="none" cap="none" strike="noStrike">
              <a:solidFill>
                <a:srgbClr val="F06634"/>
              </a:solidFill>
              <a:latin typeface="Poppins SemiBold"/>
              <a:ea typeface="Poppins SemiBold"/>
              <a:cs typeface="Poppins SemiBold"/>
              <a:sym typeface="Poppins SemiBold"/>
            </a:endParaRPr>
          </a:p>
        </p:txBody>
      </p:sp>
      <p:sp>
        <p:nvSpPr>
          <p:cNvPr id="251" name="Google Shape;251;p61"/>
          <p:cNvSpPr txBox="1"/>
          <p:nvPr/>
        </p:nvSpPr>
        <p:spPr>
          <a:xfrm>
            <a:off x="6862171" y="163078"/>
            <a:ext cx="1851604" cy="375917"/>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252" name="Google Shape;252;p61"/>
          <p:cNvSpPr txBox="1"/>
          <p:nvPr/>
        </p:nvSpPr>
        <p:spPr>
          <a:xfrm>
            <a:off x="611427" y="2326900"/>
            <a:ext cx="71928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Times New Roman"/>
                <a:ea typeface="Times New Roman"/>
                <a:cs typeface="Times New Roman"/>
                <a:sym typeface="Times New Roman"/>
              </a:rPr>
              <a:t>Problem Identification:</a:t>
            </a:r>
            <a:endParaRPr sz="15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How are categories based on the type of visitors from each region?</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What categories of operating systems are used by the users?</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How are categories based on the number of users who make purchases from each region?</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How is the distribution of the number of product pages visited by users?</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Is there a relationship between the duration on administrative pages and bounce rates?</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Which features have the most impact on revenue?</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Descriptive Analysis: How is the analysis of the distribution of product page values and the analysis of the duration of administrative pages related to bounce rates?</a:t>
            </a:r>
            <a:endParaRPr>
              <a:solidFill>
                <a:schemeClr val="dk1"/>
              </a:solidFill>
              <a:latin typeface="Times New Roman"/>
              <a:ea typeface="Times New Roman"/>
              <a:cs typeface="Times New Roman"/>
              <a:sym typeface="Times New Roman"/>
            </a:endParaRPr>
          </a:p>
        </p:txBody>
      </p:sp>
      <p:sp>
        <p:nvSpPr>
          <p:cNvPr id="253" name="Google Shape;253;p61"/>
          <p:cNvSpPr txBox="1"/>
          <p:nvPr/>
        </p:nvSpPr>
        <p:spPr>
          <a:xfrm>
            <a:off x="611425" y="1629950"/>
            <a:ext cx="699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Times New Roman"/>
                <a:ea typeface="Times New Roman"/>
                <a:cs typeface="Times New Roman"/>
                <a:sym typeface="Times New Roman"/>
              </a:rPr>
              <a:t>Analysis of Online Shopping Behaviour in Real-Time, Including Predicting Users' Shopping Intentions</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62"/>
          <p:cNvSpPr/>
          <p:nvPr/>
        </p:nvSpPr>
        <p:spPr>
          <a:xfrm>
            <a:off x="306889" y="1512018"/>
            <a:ext cx="1330356" cy="1206779"/>
          </a:xfrm>
          <a:prstGeom prst="rect">
            <a:avLst/>
          </a:prstGeom>
          <a:solidFill>
            <a:srgbClr val="EF8600"/>
          </a:solidFill>
          <a:ln cap="flat" cmpd="sng" w="25400">
            <a:solidFill>
              <a:srgbClr val="9F5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Method/Model</a:t>
            </a:r>
            <a:endParaRPr b="0" i="0" sz="1400" u="none" cap="none" strike="noStrike">
              <a:solidFill>
                <a:srgbClr val="000000"/>
              </a:solidFill>
              <a:latin typeface="Arial"/>
              <a:ea typeface="Arial"/>
              <a:cs typeface="Arial"/>
              <a:sym typeface="Arial"/>
            </a:endParaRPr>
          </a:p>
        </p:txBody>
      </p:sp>
      <p:sp>
        <p:nvSpPr>
          <p:cNvPr id="259" name="Google Shape;259;p62"/>
          <p:cNvSpPr/>
          <p:nvPr/>
        </p:nvSpPr>
        <p:spPr>
          <a:xfrm>
            <a:off x="306900" y="3082747"/>
            <a:ext cx="1330500" cy="1031400"/>
          </a:xfrm>
          <a:prstGeom prst="rect">
            <a:avLst/>
          </a:prstGeom>
          <a:solidFill>
            <a:srgbClr val="EF8600"/>
          </a:solidFill>
          <a:ln cap="flat" cmpd="sng" w="25400">
            <a:solidFill>
              <a:srgbClr val="9F5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Impact</a:t>
            </a:r>
            <a:endParaRPr b="0" i="0" sz="1400" u="none" cap="none" strike="noStrike">
              <a:solidFill>
                <a:srgbClr val="000000"/>
              </a:solidFill>
              <a:latin typeface="Arial"/>
              <a:ea typeface="Arial"/>
              <a:cs typeface="Arial"/>
              <a:sym typeface="Arial"/>
            </a:endParaRPr>
          </a:p>
        </p:txBody>
      </p:sp>
      <p:sp>
        <p:nvSpPr>
          <p:cNvPr id="260" name="Google Shape;260;p62"/>
          <p:cNvSpPr/>
          <p:nvPr/>
        </p:nvSpPr>
        <p:spPr>
          <a:xfrm>
            <a:off x="1862067" y="1512018"/>
            <a:ext cx="6361564" cy="349858"/>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1" lang="en" sz="1200" u="none" cap="none" strike="noStrike">
                <a:solidFill>
                  <a:schemeClr val="dk1"/>
                </a:solidFill>
                <a:latin typeface="Arial"/>
                <a:ea typeface="Arial"/>
                <a:cs typeface="Arial"/>
                <a:sym typeface="Arial"/>
              </a:rPr>
              <a:t>Machine Learning Classification Model</a:t>
            </a:r>
            <a:endParaRPr b="0" i="0" sz="1400" u="none" cap="none" strike="noStrike">
              <a:solidFill>
                <a:srgbClr val="000000"/>
              </a:solidFill>
              <a:latin typeface="Arial"/>
              <a:ea typeface="Arial"/>
              <a:cs typeface="Arial"/>
              <a:sym typeface="Arial"/>
            </a:endParaRPr>
          </a:p>
        </p:txBody>
      </p:sp>
      <p:sp>
        <p:nvSpPr>
          <p:cNvPr id="261" name="Google Shape;261;p62"/>
          <p:cNvSpPr/>
          <p:nvPr/>
        </p:nvSpPr>
        <p:spPr>
          <a:xfrm>
            <a:off x="1893587" y="2060391"/>
            <a:ext cx="2032019" cy="644251"/>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Determine the variables that influence will they will generate Revenue or Not</a:t>
            </a:r>
            <a:endParaRPr b="0" i="0" sz="1100" u="none" cap="none" strike="noStrike">
              <a:solidFill>
                <a:schemeClr val="dk1"/>
              </a:solidFill>
              <a:latin typeface="Arial"/>
              <a:ea typeface="Arial"/>
              <a:cs typeface="Arial"/>
              <a:sym typeface="Arial"/>
            </a:endParaRPr>
          </a:p>
        </p:txBody>
      </p:sp>
      <p:sp>
        <p:nvSpPr>
          <p:cNvPr id="262" name="Google Shape;262;p62"/>
          <p:cNvSpPr/>
          <p:nvPr/>
        </p:nvSpPr>
        <p:spPr>
          <a:xfrm>
            <a:off x="3959976" y="2060397"/>
            <a:ext cx="2049600" cy="644400"/>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Comparing several Classification algorithms</a:t>
            </a:r>
            <a:endParaRPr b="0" i="0" sz="1100" u="none" cap="none" strike="noStrike">
              <a:solidFill>
                <a:schemeClr val="dk1"/>
              </a:solidFill>
              <a:latin typeface="Arial"/>
              <a:ea typeface="Arial"/>
              <a:cs typeface="Arial"/>
              <a:sym typeface="Arial"/>
            </a:endParaRPr>
          </a:p>
        </p:txBody>
      </p:sp>
      <p:sp>
        <p:nvSpPr>
          <p:cNvPr id="263" name="Google Shape;263;p62"/>
          <p:cNvSpPr/>
          <p:nvPr/>
        </p:nvSpPr>
        <p:spPr>
          <a:xfrm>
            <a:off x="6043953" y="2060403"/>
            <a:ext cx="2179800" cy="644400"/>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Implement the best Classification model</a:t>
            </a:r>
            <a:endParaRPr b="0" i="0" sz="1100" u="none" cap="none" strike="noStrike">
              <a:solidFill>
                <a:schemeClr val="dk1"/>
              </a:solidFill>
              <a:latin typeface="Arial"/>
              <a:ea typeface="Arial"/>
              <a:cs typeface="Arial"/>
              <a:sym typeface="Arial"/>
            </a:endParaRPr>
          </a:p>
        </p:txBody>
      </p:sp>
      <p:sp>
        <p:nvSpPr>
          <p:cNvPr id="264" name="Google Shape;264;p62"/>
          <p:cNvSpPr/>
          <p:nvPr/>
        </p:nvSpPr>
        <p:spPr>
          <a:xfrm>
            <a:off x="1893575" y="3082700"/>
            <a:ext cx="3169500" cy="1031400"/>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lang="en" sz="1100">
                <a:solidFill>
                  <a:schemeClr val="dk1"/>
                </a:solidFill>
              </a:rPr>
              <a:t>Increase in Sales Conversion</a:t>
            </a:r>
            <a:r>
              <a:rPr lang="en" sz="1100">
                <a:solidFill>
                  <a:schemeClr val="dk1"/>
                </a:solidFill>
              </a:rPr>
              <a:t>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rPr lang="en" sz="1100">
                <a:solidFill>
                  <a:schemeClr val="dk1"/>
                </a:solidFill>
              </a:rPr>
              <a:t>-By predicting user purchase intentions, the company can provide more personalized and targeted promotions, increasing the conversion of visitors into buyers.</a:t>
            </a:r>
            <a:endParaRPr b="0" i="0" sz="1100" u="none" cap="none" strike="noStrike">
              <a:solidFill>
                <a:schemeClr val="dk1"/>
              </a:solidFill>
              <a:latin typeface="Arial"/>
              <a:ea typeface="Arial"/>
              <a:cs typeface="Arial"/>
              <a:sym typeface="Arial"/>
            </a:endParaRPr>
          </a:p>
        </p:txBody>
      </p:sp>
      <p:sp>
        <p:nvSpPr>
          <p:cNvPr id="265" name="Google Shape;265;p62"/>
          <p:cNvSpPr txBox="1"/>
          <p:nvPr/>
        </p:nvSpPr>
        <p:spPr>
          <a:xfrm>
            <a:off x="6862171" y="163078"/>
            <a:ext cx="1851604" cy="375917"/>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266" name="Google Shape;266;p62"/>
          <p:cNvSpPr txBox="1"/>
          <p:nvPr/>
        </p:nvSpPr>
        <p:spPr>
          <a:xfrm>
            <a:off x="3510400" y="589750"/>
            <a:ext cx="28629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3200">
                <a:solidFill>
                  <a:srgbClr val="F06634"/>
                </a:solidFill>
                <a:latin typeface="Poppins SemiBold"/>
                <a:ea typeface="Poppins SemiBold"/>
                <a:cs typeface="Poppins SemiBold"/>
                <a:sym typeface="Poppins SemiBold"/>
              </a:rPr>
              <a:t>Summary</a:t>
            </a:r>
            <a:endParaRPr b="1" sz="3200">
              <a:solidFill>
                <a:srgbClr val="F06634"/>
              </a:solidFill>
              <a:latin typeface="Poppins SemiBold"/>
              <a:ea typeface="Poppins SemiBold"/>
              <a:cs typeface="Poppins SemiBold"/>
              <a:sym typeface="Poppins SemiBold"/>
            </a:endParaRPr>
          </a:p>
        </p:txBody>
      </p:sp>
      <p:sp>
        <p:nvSpPr>
          <p:cNvPr id="267" name="Google Shape;267;p62"/>
          <p:cNvSpPr/>
          <p:nvPr/>
        </p:nvSpPr>
        <p:spPr>
          <a:xfrm>
            <a:off x="5102000" y="3082750"/>
            <a:ext cx="3169500" cy="1031400"/>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lang="en" sz="1100">
                <a:solidFill>
                  <a:schemeClr val="dk1"/>
                </a:solidFill>
              </a:rPr>
              <a:t>Optimization of User Experience</a:t>
            </a:r>
            <a:r>
              <a:rPr lang="en" sz="1100">
                <a:solidFill>
                  <a:schemeClr val="dk1"/>
                </a:solidFill>
              </a:rPr>
              <a:t>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rPr lang="en" sz="1100">
                <a:solidFill>
                  <a:schemeClr val="dk1"/>
                </a:solidFill>
              </a:rPr>
              <a:t>-Implementing real-time data processing systems and enhancing the user experience on the website or app can retain and attract returning visitors.</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63"/>
          <p:cNvSpPr/>
          <p:nvPr/>
        </p:nvSpPr>
        <p:spPr>
          <a:xfrm>
            <a:off x="6665575" y="2103200"/>
            <a:ext cx="1368900" cy="8961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63"/>
          <p:cNvSpPr/>
          <p:nvPr/>
        </p:nvSpPr>
        <p:spPr>
          <a:xfrm>
            <a:off x="4679738" y="3069575"/>
            <a:ext cx="1368900" cy="896100"/>
          </a:xfrm>
          <a:prstGeom prst="rect">
            <a:avLst/>
          </a:prstGeom>
          <a:solidFill>
            <a:srgbClr val="FFF5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63"/>
          <p:cNvSpPr/>
          <p:nvPr/>
        </p:nvSpPr>
        <p:spPr>
          <a:xfrm>
            <a:off x="2683750" y="2103200"/>
            <a:ext cx="1368900" cy="896100"/>
          </a:xfrm>
          <a:prstGeom prst="rect">
            <a:avLst/>
          </a:prstGeom>
          <a:solidFill>
            <a:srgbClr val="F4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63"/>
          <p:cNvSpPr/>
          <p:nvPr/>
        </p:nvSpPr>
        <p:spPr>
          <a:xfrm>
            <a:off x="729625" y="2989350"/>
            <a:ext cx="1368900" cy="896100"/>
          </a:xfrm>
          <a:prstGeom prst="rect">
            <a:avLst/>
          </a:prstGeom>
          <a:solidFill>
            <a:srgbClr val="C9DA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63"/>
          <p:cNvSpPr txBox="1"/>
          <p:nvPr/>
        </p:nvSpPr>
        <p:spPr>
          <a:xfrm>
            <a:off x="6665575" y="2148525"/>
            <a:ext cx="1453800" cy="56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F06634"/>
                </a:solidFill>
                <a:latin typeface="Inter"/>
                <a:ea typeface="Inter"/>
                <a:cs typeface="Inter"/>
                <a:sym typeface="Inter"/>
              </a:rPr>
              <a:t>Data Scientist</a:t>
            </a:r>
            <a:endParaRPr b="1" i="0" sz="1000" u="none" cap="none" strike="noStrike">
              <a:solidFill>
                <a:srgbClr val="F06634"/>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t/>
            </a:r>
            <a:endParaRPr b="1" i="0" sz="400" u="none" cap="none" strike="noStrike">
              <a:solidFill>
                <a:srgbClr val="F06634"/>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t/>
            </a:r>
            <a:endParaRPr b="1" i="0" sz="1000" u="none" cap="none" strike="noStrike">
              <a:solidFill>
                <a:srgbClr val="F06634"/>
              </a:solidFill>
              <a:latin typeface="Inter"/>
              <a:ea typeface="Inter"/>
              <a:cs typeface="Inter"/>
              <a:sym typeface="Inter"/>
            </a:endParaRPr>
          </a:p>
        </p:txBody>
      </p:sp>
      <p:sp>
        <p:nvSpPr>
          <p:cNvPr id="277" name="Google Shape;277;p63"/>
          <p:cNvSpPr txBox="1"/>
          <p:nvPr/>
        </p:nvSpPr>
        <p:spPr>
          <a:xfrm>
            <a:off x="6413275" y="3069575"/>
            <a:ext cx="2088600" cy="1488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1" i="0" lang="en" sz="1000" u="none" cap="none" strike="noStrike">
                <a:solidFill>
                  <a:srgbClr val="F06634"/>
                </a:solidFill>
                <a:latin typeface="Inter"/>
                <a:ea typeface="Inter"/>
                <a:cs typeface="Inter"/>
                <a:sym typeface="Inter"/>
              </a:rPr>
              <a:t>Model Development and Deployment</a:t>
            </a:r>
            <a:endParaRPr b="1" i="0" sz="800" u="none" cap="none" strike="noStrike">
              <a:solidFill>
                <a:srgbClr val="F06634"/>
              </a:solidFill>
              <a:latin typeface="Inter"/>
              <a:ea typeface="Inter"/>
              <a:cs typeface="Inter"/>
              <a:sym typeface="Inter"/>
            </a:endParaRPr>
          </a:p>
          <a:p>
            <a:pPr indent="0" lvl="0" marL="0" marR="0" rtl="0" algn="just">
              <a:lnSpc>
                <a:spcPct val="100000"/>
              </a:lnSpc>
              <a:spcBef>
                <a:spcPts val="0"/>
              </a:spcBef>
              <a:spcAft>
                <a:spcPts val="0"/>
              </a:spcAft>
              <a:buClr>
                <a:schemeClr val="dk1"/>
              </a:buClr>
              <a:buSzPts val="1100"/>
              <a:buFont typeface="Arial"/>
              <a:buNone/>
            </a:pPr>
            <a:r>
              <a:t/>
            </a:r>
            <a:endParaRPr b="1" i="0" sz="400" u="none" cap="none" strike="noStrike">
              <a:solidFill>
                <a:schemeClr val="dk1"/>
              </a:solidFill>
              <a:latin typeface="Inter"/>
              <a:ea typeface="Inter"/>
              <a:cs typeface="Inter"/>
              <a:sym typeface="Inter"/>
            </a:endParaRPr>
          </a:p>
          <a:p>
            <a:pPr indent="0" lvl="0" marL="0" marR="0" rtl="0" algn="just">
              <a:lnSpc>
                <a:spcPct val="100000"/>
              </a:lnSpc>
              <a:spcBef>
                <a:spcPts val="0"/>
              </a:spcBef>
              <a:spcAft>
                <a:spcPts val="1600"/>
              </a:spcAft>
              <a:buClr>
                <a:schemeClr val="dk1"/>
              </a:buClr>
              <a:buSzPts val="1100"/>
              <a:buFont typeface="Arial"/>
              <a:buNone/>
            </a:pPr>
            <a:r>
              <a:rPr b="0" i="0" lang="en" sz="700" u="none" cap="none" strike="noStrike">
                <a:solidFill>
                  <a:srgbClr val="666666"/>
                </a:solidFill>
                <a:latin typeface="Inter"/>
                <a:ea typeface="Inter"/>
                <a:cs typeface="Inter"/>
                <a:sym typeface="Inter"/>
              </a:rPr>
              <a:t>Subsequently, the Data Scientist builds a model with 4 Different model and choose the best Model one which is XGBoost and develops a user-friendly interface with HuggingFace and Streamlit. This interface facilitates the delivery of problem-specific recommendations. Throughout the process, ongoing collaboration ensures that data-driven insights are derived effectively."</a:t>
            </a:r>
            <a:endParaRPr b="1" i="0" sz="800" u="none" cap="none" strike="noStrike">
              <a:solidFill>
                <a:srgbClr val="000000"/>
              </a:solidFill>
              <a:latin typeface="Inter"/>
              <a:ea typeface="Inter"/>
              <a:cs typeface="Inter"/>
              <a:sym typeface="Inter"/>
            </a:endParaRPr>
          </a:p>
        </p:txBody>
      </p:sp>
      <p:sp>
        <p:nvSpPr>
          <p:cNvPr id="278" name="Google Shape;278;p63"/>
          <p:cNvSpPr txBox="1"/>
          <p:nvPr/>
        </p:nvSpPr>
        <p:spPr>
          <a:xfrm>
            <a:off x="4765200" y="3290576"/>
            <a:ext cx="1724400" cy="60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FFAB40"/>
                </a:solidFill>
                <a:latin typeface="Inter"/>
                <a:ea typeface="Inter"/>
                <a:cs typeface="Inter"/>
                <a:sym typeface="Inter"/>
              </a:rPr>
              <a:t>Data Analyst</a:t>
            </a:r>
            <a:endParaRPr b="1" i="0" sz="1000" u="none" cap="none" strike="noStrike">
              <a:solidFill>
                <a:srgbClr val="FFAB40"/>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t/>
            </a:r>
            <a:endParaRPr b="1" i="0" sz="1000" u="none" cap="none" strike="noStrike">
              <a:solidFill>
                <a:srgbClr val="FFAB40"/>
              </a:solidFill>
              <a:latin typeface="Inter"/>
              <a:ea typeface="Inter"/>
              <a:cs typeface="Inter"/>
              <a:sym typeface="Inter"/>
            </a:endParaRPr>
          </a:p>
        </p:txBody>
      </p:sp>
      <p:sp>
        <p:nvSpPr>
          <p:cNvPr id="279" name="Google Shape;279;p63"/>
          <p:cNvSpPr txBox="1"/>
          <p:nvPr/>
        </p:nvSpPr>
        <p:spPr>
          <a:xfrm>
            <a:off x="551500" y="631325"/>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1C4587"/>
                </a:solidFill>
                <a:latin typeface="Work Sans ExtraBold"/>
                <a:ea typeface="Work Sans ExtraBold"/>
                <a:cs typeface="Work Sans ExtraBold"/>
                <a:sym typeface="Work Sans ExtraBold"/>
              </a:rPr>
              <a:t>Workflow Project</a:t>
            </a:r>
            <a:endParaRPr b="0" i="0" sz="2300" u="none" cap="none" strike="noStrike">
              <a:solidFill>
                <a:srgbClr val="1C4587"/>
              </a:solidFill>
              <a:latin typeface="Work Sans ExtraBold"/>
              <a:ea typeface="Work Sans ExtraBold"/>
              <a:cs typeface="Work Sans ExtraBold"/>
              <a:sym typeface="Work Sans ExtraBold"/>
            </a:endParaRPr>
          </a:p>
        </p:txBody>
      </p:sp>
      <p:sp>
        <p:nvSpPr>
          <p:cNvPr id="280" name="Google Shape;280;p63"/>
          <p:cNvSpPr/>
          <p:nvPr/>
        </p:nvSpPr>
        <p:spPr>
          <a:xfrm>
            <a:off x="4454875" y="2936076"/>
            <a:ext cx="1958400" cy="133500"/>
          </a:xfrm>
          <a:prstGeom prst="rect">
            <a:avLst/>
          </a:prstGeom>
          <a:solidFill>
            <a:srgbClr val="FFAB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63"/>
          <p:cNvSpPr txBox="1"/>
          <p:nvPr/>
        </p:nvSpPr>
        <p:spPr>
          <a:xfrm>
            <a:off x="4499825" y="2039163"/>
            <a:ext cx="1881900" cy="122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FFAB40"/>
                </a:solidFill>
                <a:latin typeface="Inter"/>
                <a:ea typeface="Inter"/>
                <a:cs typeface="Inter"/>
                <a:sym typeface="Inter"/>
              </a:rPr>
              <a:t>Data Visualization</a:t>
            </a:r>
            <a:endParaRPr b="1" i="0" sz="800" u="none" cap="none" strike="noStrike">
              <a:solidFill>
                <a:srgbClr val="FFAB40"/>
              </a:solidFill>
              <a:latin typeface="Inter"/>
              <a:ea typeface="Inter"/>
              <a:cs typeface="Inter"/>
              <a:sym typeface="Inter"/>
            </a:endParaRPr>
          </a:p>
          <a:p>
            <a:pPr indent="0" lvl="0" marL="0" marR="0" rtl="0" algn="just">
              <a:lnSpc>
                <a:spcPct val="100000"/>
              </a:lnSpc>
              <a:spcBef>
                <a:spcPts val="0"/>
              </a:spcBef>
              <a:spcAft>
                <a:spcPts val="0"/>
              </a:spcAft>
              <a:buClr>
                <a:schemeClr val="dk1"/>
              </a:buClr>
              <a:buSzPts val="1100"/>
              <a:buFont typeface="Arial"/>
              <a:buNone/>
            </a:pPr>
            <a:r>
              <a:t/>
            </a:r>
            <a:endParaRPr b="1" i="0" sz="400" u="none" cap="none" strike="noStrike">
              <a:solidFill>
                <a:srgbClr val="E69138"/>
              </a:solidFill>
              <a:latin typeface="Inter"/>
              <a:ea typeface="Inter"/>
              <a:cs typeface="Inter"/>
              <a:sym typeface="Inter"/>
            </a:endParaRPr>
          </a:p>
          <a:p>
            <a:pPr indent="0" lvl="0" marL="0" marR="0" rtl="0" algn="just">
              <a:lnSpc>
                <a:spcPct val="100000"/>
              </a:lnSpc>
              <a:spcBef>
                <a:spcPts val="0"/>
              </a:spcBef>
              <a:spcAft>
                <a:spcPts val="1600"/>
              </a:spcAft>
              <a:buClr>
                <a:schemeClr val="dk1"/>
              </a:buClr>
              <a:buSzPts val="1100"/>
              <a:buFont typeface="Arial"/>
              <a:buNone/>
            </a:pPr>
            <a:r>
              <a:rPr b="0" i="0" lang="en" sz="700" u="none" cap="none" strike="noStrike">
                <a:solidFill>
                  <a:srgbClr val="666666"/>
                </a:solidFill>
                <a:latin typeface="Inter"/>
                <a:ea typeface="Inter"/>
                <a:cs typeface="Inter"/>
                <a:sym typeface="Inter"/>
              </a:rPr>
              <a:t>The Data Analyst then conducts in-depth data exploration, followed by the development of interactive Tableau dashboards</a:t>
            </a:r>
            <a:endParaRPr b="1" i="0" sz="800" u="none" cap="none" strike="noStrike">
              <a:solidFill>
                <a:srgbClr val="666666"/>
              </a:solidFill>
              <a:latin typeface="Inter"/>
              <a:ea typeface="Inter"/>
              <a:cs typeface="Inter"/>
              <a:sym typeface="Inter"/>
            </a:endParaRPr>
          </a:p>
        </p:txBody>
      </p:sp>
      <p:sp>
        <p:nvSpPr>
          <p:cNvPr id="282" name="Google Shape;282;p63"/>
          <p:cNvSpPr/>
          <p:nvPr/>
        </p:nvSpPr>
        <p:spPr>
          <a:xfrm>
            <a:off x="6413275" y="2936075"/>
            <a:ext cx="1958400" cy="133500"/>
          </a:xfrm>
          <a:prstGeom prst="rect">
            <a:avLst/>
          </a:prstGeom>
          <a:solidFill>
            <a:srgbClr val="F066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63"/>
          <p:cNvSpPr/>
          <p:nvPr/>
        </p:nvSpPr>
        <p:spPr>
          <a:xfrm>
            <a:off x="551500" y="2936076"/>
            <a:ext cx="1958400" cy="133500"/>
          </a:xfrm>
          <a:prstGeom prst="rect">
            <a:avLst/>
          </a:prstGeom>
          <a:solidFill>
            <a:srgbClr val="1D3D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63"/>
          <p:cNvSpPr txBox="1"/>
          <p:nvPr/>
        </p:nvSpPr>
        <p:spPr>
          <a:xfrm>
            <a:off x="919675" y="3201701"/>
            <a:ext cx="1660200" cy="84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1D3D70"/>
                </a:solidFill>
                <a:latin typeface="Inter"/>
                <a:ea typeface="Inter"/>
                <a:cs typeface="Inter"/>
                <a:sym typeface="Inter"/>
              </a:rPr>
              <a:t>Entire Team</a:t>
            </a:r>
            <a:endParaRPr b="1" i="0" sz="400" u="none" cap="none" strike="noStrike">
              <a:solidFill>
                <a:srgbClr val="1D3D70"/>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700"/>
              <a:buFont typeface="Arial"/>
              <a:buNone/>
            </a:pPr>
            <a:r>
              <a:t/>
            </a:r>
            <a:endParaRPr b="0" i="1" sz="700" u="none" cap="none" strike="noStrike">
              <a:solidFill>
                <a:srgbClr val="1D3D70"/>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000000"/>
              </a:solidFill>
              <a:latin typeface="Inter"/>
              <a:ea typeface="Inter"/>
              <a:cs typeface="Inter"/>
              <a:sym typeface="Inter"/>
            </a:endParaRPr>
          </a:p>
          <a:p>
            <a:pPr indent="0" lvl="0" marL="0" marR="0" rtl="0" algn="l">
              <a:lnSpc>
                <a:spcPct val="100000"/>
              </a:lnSpc>
              <a:spcBef>
                <a:spcPts val="1600"/>
              </a:spcBef>
              <a:spcAft>
                <a:spcPts val="1600"/>
              </a:spcAft>
              <a:buClr>
                <a:srgbClr val="000000"/>
              </a:buClr>
              <a:buSzPts val="1200"/>
              <a:buFont typeface="Arial"/>
              <a:buNone/>
            </a:pPr>
            <a:r>
              <a:t/>
            </a:r>
            <a:endParaRPr b="0" i="0" sz="1200" u="none" cap="none" strike="noStrike">
              <a:solidFill>
                <a:srgbClr val="000000"/>
              </a:solidFill>
              <a:latin typeface="Inter"/>
              <a:ea typeface="Inter"/>
              <a:cs typeface="Inter"/>
              <a:sym typeface="Inter"/>
            </a:endParaRPr>
          </a:p>
        </p:txBody>
      </p:sp>
      <p:sp>
        <p:nvSpPr>
          <p:cNvPr id="285" name="Google Shape;285;p63"/>
          <p:cNvSpPr txBox="1"/>
          <p:nvPr/>
        </p:nvSpPr>
        <p:spPr>
          <a:xfrm>
            <a:off x="522325" y="1560650"/>
            <a:ext cx="1783500" cy="108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1D3D70"/>
                </a:solidFill>
                <a:latin typeface="Inter"/>
                <a:ea typeface="Inter"/>
                <a:cs typeface="Inter"/>
                <a:sym typeface="Inter"/>
              </a:rPr>
              <a:t>Dataset selection, Define the problem and Set objectives</a:t>
            </a:r>
            <a:endParaRPr b="1" i="0" sz="800" u="none" cap="none" strike="noStrike">
              <a:solidFill>
                <a:srgbClr val="1D3D70"/>
              </a:solidFill>
              <a:latin typeface="Inter"/>
              <a:ea typeface="Inter"/>
              <a:cs typeface="Inter"/>
              <a:sym typeface="Inter"/>
            </a:endParaRPr>
          </a:p>
          <a:p>
            <a:pPr indent="0" lvl="0" marL="0" marR="0" rtl="0" algn="just">
              <a:lnSpc>
                <a:spcPct val="100000"/>
              </a:lnSpc>
              <a:spcBef>
                <a:spcPts val="0"/>
              </a:spcBef>
              <a:spcAft>
                <a:spcPts val="0"/>
              </a:spcAft>
              <a:buClr>
                <a:schemeClr val="dk1"/>
              </a:buClr>
              <a:buSzPts val="1100"/>
              <a:buFont typeface="Arial"/>
              <a:buNone/>
            </a:pPr>
            <a:r>
              <a:t/>
            </a:r>
            <a:endParaRPr b="1" i="0" sz="400" u="none" cap="none" strike="noStrike">
              <a:solidFill>
                <a:srgbClr val="000000"/>
              </a:solidFill>
              <a:latin typeface="Inter"/>
              <a:ea typeface="Inter"/>
              <a:cs typeface="Inter"/>
              <a:sym typeface="Inter"/>
            </a:endParaRPr>
          </a:p>
          <a:p>
            <a:pPr indent="0" lvl="0" marL="0" marR="0" rtl="0" algn="just">
              <a:lnSpc>
                <a:spcPct val="100000"/>
              </a:lnSpc>
              <a:spcBef>
                <a:spcPts val="0"/>
              </a:spcBef>
              <a:spcAft>
                <a:spcPts val="1600"/>
              </a:spcAft>
              <a:buClr>
                <a:schemeClr val="dk1"/>
              </a:buClr>
              <a:buSzPts val="1100"/>
              <a:buFont typeface="Arial"/>
              <a:buNone/>
            </a:pPr>
            <a:r>
              <a:rPr b="0" i="0" lang="en" sz="700" u="none" cap="none" strike="noStrike">
                <a:solidFill>
                  <a:srgbClr val="666666"/>
                </a:solidFill>
                <a:latin typeface="Inter"/>
                <a:ea typeface="Inter"/>
                <a:cs typeface="Inter"/>
                <a:sym typeface="Inter"/>
              </a:rPr>
              <a:t>The data workflow begins with the entire team collaboratively selecting a dataset, defining the thematic focus, formulating a problem statement, setting clear objectives, and establishing success criteria.</a:t>
            </a:r>
            <a:endParaRPr b="1" i="0" sz="800" u="none" cap="none" strike="noStrike">
              <a:solidFill>
                <a:srgbClr val="666666"/>
              </a:solidFill>
              <a:latin typeface="Inter"/>
              <a:ea typeface="Inter"/>
              <a:cs typeface="Inter"/>
              <a:sym typeface="Inter"/>
            </a:endParaRPr>
          </a:p>
        </p:txBody>
      </p:sp>
      <p:sp>
        <p:nvSpPr>
          <p:cNvPr id="286" name="Google Shape;286;p63"/>
          <p:cNvSpPr/>
          <p:nvPr/>
        </p:nvSpPr>
        <p:spPr>
          <a:xfrm>
            <a:off x="2509900" y="2936076"/>
            <a:ext cx="1958400" cy="133500"/>
          </a:xfrm>
          <a:prstGeom prst="rect">
            <a:avLst/>
          </a:prstGeom>
          <a:solidFill>
            <a:srgbClr val="EF4D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63"/>
          <p:cNvSpPr txBox="1"/>
          <p:nvPr/>
        </p:nvSpPr>
        <p:spPr>
          <a:xfrm>
            <a:off x="2457475" y="3156575"/>
            <a:ext cx="1997400" cy="1221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1" i="0" lang="en" sz="1000" u="none" cap="none" strike="noStrike">
                <a:solidFill>
                  <a:srgbClr val="EF4D23"/>
                </a:solidFill>
                <a:latin typeface="Inter"/>
                <a:ea typeface="Inter"/>
                <a:cs typeface="Inter"/>
                <a:sym typeface="Inter"/>
              </a:rPr>
              <a:t>Data Preprocessing</a:t>
            </a:r>
            <a:endParaRPr b="1" i="0" sz="800" u="none" cap="none" strike="noStrike">
              <a:solidFill>
                <a:srgbClr val="EF4D23"/>
              </a:solidFill>
              <a:latin typeface="Inter"/>
              <a:ea typeface="Inter"/>
              <a:cs typeface="Inter"/>
              <a:sym typeface="Inter"/>
            </a:endParaRPr>
          </a:p>
          <a:p>
            <a:pPr indent="0" lvl="0" marL="0" marR="0" rtl="0" algn="just">
              <a:lnSpc>
                <a:spcPct val="100000"/>
              </a:lnSpc>
              <a:spcBef>
                <a:spcPts val="0"/>
              </a:spcBef>
              <a:spcAft>
                <a:spcPts val="0"/>
              </a:spcAft>
              <a:buClr>
                <a:schemeClr val="dk1"/>
              </a:buClr>
              <a:buSzPts val="1100"/>
              <a:buFont typeface="Arial"/>
              <a:buNone/>
            </a:pPr>
            <a:r>
              <a:t/>
            </a:r>
            <a:endParaRPr b="1" i="0" sz="400" u="none" cap="none" strike="noStrike">
              <a:solidFill>
                <a:schemeClr val="dk1"/>
              </a:solidFill>
              <a:latin typeface="Inter"/>
              <a:ea typeface="Inter"/>
              <a:cs typeface="Inter"/>
              <a:sym typeface="Inter"/>
            </a:endParaRPr>
          </a:p>
          <a:p>
            <a:pPr indent="0" lvl="0" marL="0" marR="0" rtl="0" algn="just">
              <a:lnSpc>
                <a:spcPct val="100000"/>
              </a:lnSpc>
              <a:spcBef>
                <a:spcPts val="0"/>
              </a:spcBef>
              <a:spcAft>
                <a:spcPts val="1600"/>
              </a:spcAft>
              <a:buClr>
                <a:srgbClr val="000000"/>
              </a:buClr>
              <a:buSzPts val="700"/>
              <a:buFont typeface="Arial"/>
              <a:buNone/>
            </a:pPr>
            <a:r>
              <a:rPr b="0" i="0" lang="en" sz="700" u="none" cap="none" strike="noStrike">
                <a:solidFill>
                  <a:srgbClr val="666666"/>
                </a:solidFill>
                <a:latin typeface="Inter"/>
                <a:ea typeface="Inter"/>
                <a:cs typeface="Inter"/>
                <a:sym typeface="Inter"/>
              </a:rPr>
              <a:t>Once these foundational decisions are made, the Data Engineer developing Airflow scripts for data tasks and creates PostgreSQL databases for raw and cleaned data..</a:t>
            </a:r>
            <a:endParaRPr b="1" i="0" sz="700" u="none" cap="none" strike="noStrike">
              <a:solidFill>
                <a:srgbClr val="666666"/>
              </a:solidFill>
              <a:latin typeface="Inter"/>
              <a:ea typeface="Inter"/>
              <a:cs typeface="Inter"/>
              <a:sym typeface="Inter"/>
            </a:endParaRPr>
          </a:p>
        </p:txBody>
      </p:sp>
      <p:sp>
        <p:nvSpPr>
          <p:cNvPr id="288" name="Google Shape;288;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289" name="Google Shape;289;p63"/>
          <p:cNvSpPr txBox="1"/>
          <p:nvPr/>
        </p:nvSpPr>
        <p:spPr>
          <a:xfrm>
            <a:off x="2683750" y="2148525"/>
            <a:ext cx="1435800" cy="56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100" u="none" cap="none" strike="noStrike">
                <a:solidFill>
                  <a:srgbClr val="EF4D23"/>
                </a:solidFill>
                <a:latin typeface="Inter"/>
                <a:ea typeface="Inter"/>
                <a:cs typeface="Inter"/>
                <a:sym typeface="Inter"/>
              </a:rPr>
              <a:t>Data Engineer</a:t>
            </a:r>
            <a:endParaRPr b="1" i="0" sz="1200" u="none" cap="none" strike="noStrike">
              <a:solidFill>
                <a:srgbClr val="EF4D23"/>
              </a:solidFill>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64"/>
          <p:cNvSpPr txBox="1"/>
          <p:nvPr/>
        </p:nvSpPr>
        <p:spPr>
          <a:xfrm>
            <a:off x="1708674" y="366575"/>
            <a:ext cx="5850000" cy="5610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500"/>
              <a:buFont typeface="Arial"/>
              <a:buNone/>
            </a:pPr>
            <a:r>
              <a:rPr b="1" i="0" lang="en" sz="3000" u="none" cap="none" strike="noStrike">
                <a:solidFill>
                  <a:srgbClr val="F06634"/>
                </a:solidFill>
                <a:latin typeface="Poppins SemiBold"/>
                <a:ea typeface="Poppins SemiBold"/>
                <a:cs typeface="Poppins SemiBold"/>
                <a:sym typeface="Poppins SemiBold"/>
              </a:rPr>
              <a:t>Process of Engineering Data</a:t>
            </a:r>
            <a:endParaRPr b="1" i="0" sz="3000" u="none" cap="none" strike="noStrike">
              <a:solidFill>
                <a:srgbClr val="F06634"/>
              </a:solidFill>
              <a:latin typeface="Poppins SemiBold"/>
              <a:ea typeface="Poppins SemiBold"/>
              <a:cs typeface="Poppins SemiBold"/>
              <a:sym typeface="Poppins SemiBold"/>
            </a:endParaRPr>
          </a:p>
        </p:txBody>
      </p:sp>
      <p:sp>
        <p:nvSpPr>
          <p:cNvPr id="295" name="Google Shape;295;p64"/>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pic>
        <p:nvPicPr>
          <p:cNvPr id="296" name="Google Shape;296;p64"/>
          <p:cNvPicPr preferRelativeResize="0"/>
          <p:nvPr/>
        </p:nvPicPr>
        <p:blipFill>
          <a:blip r:embed="rId3">
            <a:alphaModFix/>
          </a:blip>
          <a:stretch>
            <a:fillRect/>
          </a:stretch>
        </p:blipFill>
        <p:spPr>
          <a:xfrm>
            <a:off x="284763" y="1196325"/>
            <a:ext cx="8084525" cy="3757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65"/>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02" name="Google Shape;302;p65"/>
          <p:cNvSpPr txBox="1"/>
          <p:nvPr/>
        </p:nvSpPr>
        <p:spPr>
          <a:xfrm>
            <a:off x="1998567" y="205061"/>
            <a:ext cx="4863600" cy="5610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500"/>
              <a:buFont typeface="Arial"/>
              <a:buNone/>
            </a:pPr>
            <a:r>
              <a:rPr b="1" lang="en" sz="3200">
                <a:solidFill>
                  <a:srgbClr val="F06634"/>
                </a:solidFill>
                <a:latin typeface="Poppins SemiBold"/>
                <a:ea typeface="Poppins SemiBold"/>
                <a:cs typeface="Poppins SemiBold"/>
                <a:sym typeface="Poppins SemiBold"/>
              </a:rPr>
              <a:t>About Dataset</a:t>
            </a:r>
            <a:endParaRPr b="1" i="0" sz="3200" u="none" cap="none" strike="noStrike">
              <a:solidFill>
                <a:srgbClr val="F06634"/>
              </a:solidFill>
              <a:latin typeface="Poppins SemiBold"/>
              <a:ea typeface="Poppins SemiBold"/>
              <a:cs typeface="Poppins SemiBold"/>
              <a:sym typeface="Poppins SemiBold"/>
            </a:endParaRPr>
          </a:p>
        </p:txBody>
      </p:sp>
      <p:sp>
        <p:nvSpPr>
          <p:cNvPr id="303" name="Google Shape;303;p65"/>
          <p:cNvSpPr txBox="1"/>
          <p:nvPr/>
        </p:nvSpPr>
        <p:spPr>
          <a:xfrm>
            <a:off x="4232825" y="5116325"/>
            <a:ext cx="3527400" cy="4926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000000"/>
              </a:buClr>
              <a:buSzPts val="1200"/>
              <a:buFont typeface="Times New Roman"/>
              <a:buChar char="•"/>
            </a:pPr>
            <a:r>
              <a:rPr i="0" lang="en" sz="1200" u="none" cap="none" strike="noStrike">
                <a:solidFill>
                  <a:srgbClr val="000000"/>
                </a:solidFill>
                <a:latin typeface="Times New Roman"/>
                <a:ea typeface="Times New Roman"/>
                <a:cs typeface="Times New Roman"/>
                <a:sym typeface="Times New Roman"/>
              </a:rPr>
              <a:t>Sources : </a:t>
            </a:r>
            <a:r>
              <a:rPr lang="en" sz="1200" u="sng">
                <a:solidFill>
                  <a:schemeClr val="accent1"/>
                </a:solidFill>
                <a:latin typeface="Times New Roman"/>
                <a:ea typeface="Times New Roman"/>
                <a:cs typeface="Times New Roman"/>
                <a:sym typeface="Times New Roman"/>
                <a:hlinkClick r:id="rId3">
                  <a:extLst>
                    <a:ext uri="{A12FA001-AC4F-418D-AE19-62706E023703}">
                      <ahyp:hlinkClr val="tx"/>
                    </a:ext>
                  </a:extLst>
                </a:hlinkClick>
              </a:rPr>
              <a:t>https://archive.ics.uci.edu/</a:t>
            </a:r>
            <a:r>
              <a:rPr lang="en">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304" name="Google Shape;304;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05" name="Google Shape;305;p65"/>
          <p:cNvSpPr txBox="1"/>
          <p:nvPr/>
        </p:nvSpPr>
        <p:spPr>
          <a:xfrm>
            <a:off x="252825" y="918450"/>
            <a:ext cx="2063700" cy="29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browser attribute:</a:t>
            </a:r>
            <a:endParaRPr sz="1200">
              <a:solidFill>
                <a:schemeClr val="dk2"/>
              </a:solidFill>
            </a:endParaRPr>
          </a:p>
          <a:p>
            <a:pPr indent="0" lvl="0" marL="0" rtl="0" algn="l">
              <a:spcBef>
                <a:spcPts val="0"/>
              </a:spcBef>
              <a:spcAft>
                <a:spcPts val="0"/>
              </a:spcAft>
              <a:buNone/>
            </a:pPr>
            <a:r>
              <a:rPr lang="en" sz="1200">
                <a:solidFill>
                  <a:schemeClr val="dk2"/>
                </a:solidFill>
              </a:rPr>
              <a:t>1=Chrome</a:t>
            </a:r>
            <a:endParaRPr sz="1200">
              <a:solidFill>
                <a:schemeClr val="dk2"/>
              </a:solidFill>
            </a:endParaRPr>
          </a:p>
          <a:p>
            <a:pPr indent="0" lvl="0" marL="0" rtl="0" algn="l">
              <a:spcBef>
                <a:spcPts val="0"/>
              </a:spcBef>
              <a:spcAft>
                <a:spcPts val="0"/>
              </a:spcAft>
              <a:buNone/>
            </a:pPr>
            <a:r>
              <a:rPr lang="en" sz="1200">
                <a:solidFill>
                  <a:schemeClr val="dk2"/>
                </a:solidFill>
              </a:rPr>
              <a:t>2=Firefox</a:t>
            </a:r>
            <a:endParaRPr sz="1200">
              <a:solidFill>
                <a:schemeClr val="dk2"/>
              </a:solidFill>
            </a:endParaRPr>
          </a:p>
          <a:p>
            <a:pPr indent="0" lvl="0" marL="0" rtl="0" algn="l">
              <a:spcBef>
                <a:spcPts val="0"/>
              </a:spcBef>
              <a:spcAft>
                <a:spcPts val="0"/>
              </a:spcAft>
              <a:buNone/>
            </a:pPr>
            <a:r>
              <a:rPr lang="en" sz="1200">
                <a:solidFill>
                  <a:schemeClr val="dk2"/>
                </a:solidFill>
              </a:rPr>
              <a:t>3=Safari</a:t>
            </a:r>
            <a:endParaRPr sz="1200">
              <a:solidFill>
                <a:schemeClr val="dk2"/>
              </a:solidFill>
            </a:endParaRPr>
          </a:p>
          <a:p>
            <a:pPr indent="0" lvl="0" marL="0" rtl="0" algn="l">
              <a:spcBef>
                <a:spcPts val="0"/>
              </a:spcBef>
              <a:spcAft>
                <a:spcPts val="0"/>
              </a:spcAft>
              <a:buNone/>
            </a:pPr>
            <a:r>
              <a:rPr lang="en" sz="1200">
                <a:solidFill>
                  <a:schemeClr val="dk2"/>
                </a:solidFill>
              </a:rPr>
              <a:t>4=Edge</a:t>
            </a:r>
            <a:endParaRPr sz="1200">
              <a:solidFill>
                <a:schemeClr val="dk2"/>
              </a:solidFill>
            </a:endParaRPr>
          </a:p>
          <a:p>
            <a:pPr indent="0" lvl="0" marL="0" rtl="0" algn="l">
              <a:spcBef>
                <a:spcPts val="0"/>
              </a:spcBef>
              <a:spcAft>
                <a:spcPts val="0"/>
              </a:spcAft>
              <a:buNone/>
            </a:pPr>
            <a:r>
              <a:rPr lang="en" sz="1200">
                <a:solidFill>
                  <a:schemeClr val="dk2"/>
                </a:solidFill>
              </a:rPr>
              <a:t>5=Opera</a:t>
            </a:r>
            <a:endParaRPr sz="1200">
              <a:solidFill>
                <a:schemeClr val="dk2"/>
              </a:solidFill>
            </a:endParaRPr>
          </a:p>
          <a:p>
            <a:pPr indent="0" lvl="0" marL="0" rtl="0" algn="l">
              <a:spcBef>
                <a:spcPts val="0"/>
              </a:spcBef>
              <a:spcAft>
                <a:spcPts val="0"/>
              </a:spcAft>
              <a:buNone/>
            </a:pPr>
            <a:r>
              <a:rPr lang="en" sz="1200">
                <a:solidFill>
                  <a:schemeClr val="dk2"/>
                </a:solidFill>
              </a:rPr>
              <a:t>6=Internet Explorer</a:t>
            </a:r>
            <a:endParaRPr sz="1200">
              <a:solidFill>
                <a:schemeClr val="dk2"/>
              </a:solidFill>
            </a:endParaRPr>
          </a:p>
          <a:p>
            <a:pPr indent="0" lvl="0" marL="0" rtl="0" algn="l">
              <a:spcBef>
                <a:spcPts val="0"/>
              </a:spcBef>
              <a:spcAft>
                <a:spcPts val="0"/>
              </a:spcAft>
              <a:buNone/>
            </a:pPr>
            <a:r>
              <a:rPr lang="en" sz="1200">
                <a:solidFill>
                  <a:schemeClr val="dk2"/>
                </a:solidFill>
              </a:rPr>
              <a:t>7=Brave</a:t>
            </a:r>
            <a:endParaRPr sz="1200">
              <a:solidFill>
                <a:schemeClr val="dk2"/>
              </a:solidFill>
            </a:endParaRPr>
          </a:p>
          <a:p>
            <a:pPr indent="0" lvl="0" marL="0" rtl="0" algn="l">
              <a:spcBef>
                <a:spcPts val="0"/>
              </a:spcBef>
              <a:spcAft>
                <a:spcPts val="0"/>
              </a:spcAft>
              <a:buNone/>
            </a:pPr>
            <a:r>
              <a:rPr lang="en" sz="1200">
                <a:solidFill>
                  <a:schemeClr val="dk2"/>
                </a:solidFill>
              </a:rPr>
              <a:t>8=Vivaldi</a:t>
            </a:r>
            <a:endParaRPr sz="1200">
              <a:solidFill>
                <a:schemeClr val="dk2"/>
              </a:solidFill>
            </a:endParaRPr>
          </a:p>
          <a:p>
            <a:pPr indent="0" lvl="0" marL="0" rtl="0" algn="l">
              <a:spcBef>
                <a:spcPts val="0"/>
              </a:spcBef>
              <a:spcAft>
                <a:spcPts val="0"/>
              </a:spcAft>
              <a:buNone/>
            </a:pPr>
            <a:r>
              <a:rPr lang="en" sz="1200">
                <a:solidFill>
                  <a:schemeClr val="dk2"/>
                </a:solidFill>
              </a:rPr>
              <a:t>9=Tor</a:t>
            </a:r>
            <a:endParaRPr sz="1200">
              <a:solidFill>
                <a:schemeClr val="dk2"/>
              </a:solidFill>
            </a:endParaRPr>
          </a:p>
          <a:p>
            <a:pPr indent="0" lvl="0" marL="0" rtl="0" algn="l">
              <a:spcBef>
                <a:spcPts val="0"/>
              </a:spcBef>
              <a:spcAft>
                <a:spcPts val="0"/>
              </a:spcAft>
              <a:buNone/>
            </a:pPr>
            <a:r>
              <a:rPr lang="en" sz="1200">
                <a:solidFill>
                  <a:schemeClr val="dk2"/>
                </a:solidFill>
              </a:rPr>
              <a:t>10=UC Browser</a:t>
            </a:r>
            <a:endParaRPr sz="1200">
              <a:solidFill>
                <a:schemeClr val="dk2"/>
              </a:solidFill>
            </a:endParaRPr>
          </a:p>
          <a:p>
            <a:pPr indent="0" lvl="0" marL="0" rtl="0" algn="l">
              <a:spcBef>
                <a:spcPts val="0"/>
              </a:spcBef>
              <a:spcAft>
                <a:spcPts val="0"/>
              </a:spcAft>
              <a:buNone/>
            </a:pPr>
            <a:r>
              <a:rPr lang="en" sz="1200">
                <a:solidFill>
                  <a:schemeClr val="dk2"/>
                </a:solidFill>
              </a:rPr>
              <a:t>11=Samsung Internet</a:t>
            </a:r>
            <a:endParaRPr sz="1200">
              <a:solidFill>
                <a:schemeClr val="dk2"/>
              </a:solidFill>
            </a:endParaRPr>
          </a:p>
          <a:p>
            <a:pPr indent="0" lvl="0" marL="0" rtl="0" algn="l">
              <a:spcBef>
                <a:spcPts val="0"/>
              </a:spcBef>
              <a:spcAft>
                <a:spcPts val="0"/>
              </a:spcAft>
              <a:buNone/>
            </a:pPr>
            <a:r>
              <a:rPr lang="en" sz="1200">
                <a:solidFill>
                  <a:schemeClr val="dk2"/>
                </a:solidFill>
              </a:rPr>
              <a:t>12=Maxthon</a:t>
            </a:r>
            <a:endParaRPr sz="1200">
              <a:solidFill>
                <a:schemeClr val="dk2"/>
              </a:solidFill>
            </a:endParaRPr>
          </a:p>
          <a:p>
            <a:pPr indent="0" lvl="0" marL="0" rtl="0" algn="l">
              <a:spcBef>
                <a:spcPts val="0"/>
              </a:spcBef>
              <a:spcAft>
                <a:spcPts val="0"/>
              </a:spcAft>
              <a:buNone/>
            </a:pPr>
            <a:r>
              <a:rPr lang="en" sz="1200">
                <a:solidFill>
                  <a:schemeClr val="dk2"/>
                </a:solidFill>
              </a:rPr>
              <a:t>13=Yandex Browser</a:t>
            </a:r>
            <a:endParaRPr sz="1200">
              <a:solidFill>
                <a:schemeClr val="dk2"/>
              </a:solidFill>
            </a:endParaRPr>
          </a:p>
        </p:txBody>
      </p:sp>
      <p:pic>
        <p:nvPicPr>
          <p:cNvPr id="306" name="Google Shape;306;p65"/>
          <p:cNvPicPr preferRelativeResize="0"/>
          <p:nvPr/>
        </p:nvPicPr>
        <p:blipFill>
          <a:blip r:embed="rId4">
            <a:alphaModFix/>
          </a:blip>
          <a:stretch>
            <a:fillRect/>
          </a:stretch>
        </p:blipFill>
        <p:spPr>
          <a:xfrm>
            <a:off x="4321150" y="918461"/>
            <a:ext cx="3902748" cy="40454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66"/>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12" name="Google Shape;312;p66"/>
          <p:cNvSpPr txBox="1"/>
          <p:nvPr/>
        </p:nvSpPr>
        <p:spPr>
          <a:xfrm>
            <a:off x="1998567" y="205061"/>
            <a:ext cx="4863600" cy="5610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500"/>
              <a:buFont typeface="Arial"/>
              <a:buNone/>
            </a:pPr>
            <a:r>
              <a:rPr b="1" lang="en" sz="3200">
                <a:solidFill>
                  <a:srgbClr val="F06634"/>
                </a:solidFill>
                <a:latin typeface="Poppins SemiBold"/>
                <a:ea typeface="Poppins SemiBold"/>
                <a:cs typeface="Poppins SemiBold"/>
                <a:sym typeface="Poppins SemiBold"/>
              </a:rPr>
              <a:t>About Dataset</a:t>
            </a:r>
            <a:endParaRPr b="1" i="0" sz="3200" u="none" cap="none" strike="noStrike">
              <a:solidFill>
                <a:srgbClr val="F06634"/>
              </a:solidFill>
              <a:latin typeface="Poppins SemiBold"/>
              <a:ea typeface="Poppins SemiBold"/>
              <a:cs typeface="Poppins SemiBold"/>
              <a:sym typeface="Poppins SemiBold"/>
            </a:endParaRPr>
          </a:p>
        </p:txBody>
      </p:sp>
      <p:sp>
        <p:nvSpPr>
          <p:cNvPr id="313" name="Google Shape;313;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4" name="Google Shape;314;p66"/>
          <p:cNvSpPr txBox="1"/>
          <p:nvPr/>
        </p:nvSpPr>
        <p:spPr>
          <a:xfrm>
            <a:off x="252825" y="918450"/>
            <a:ext cx="2063700" cy="29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o</a:t>
            </a:r>
            <a:r>
              <a:rPr lang="en" sz="1200">
                <a:solidFill>
                  <a:schemeClr val="dk2"/>
                </a:solidFill>
              </a:rPr>
              <a:t>perating_system attribute:</a:t>
            </a:r>
            <a:endParaRPr sz="1200">
              <a:solidFill>
                <a:schemeClr val="dk2"/>
              </a:solidFill>
            </a:endParaRPr>
          </a:p>
          <a:p>
            <a:pPr indent="0" lvl="0" marL="0" rtl="0" algn="l">
              <a:spcBef>
                <a:spcPts val="0"/>
              </a:spcBef>
              <a:spcAft>
                <a:spcPts val="0"/>
              </a:spcAft>
              <a:buNone/>
            </a:pPr>
            <a:r>
              <a:rPr lang="en" sz="1200">
                <a:solidFill>
                  <a:schemeClr val="dk2"/>
                </a:solidFill>
              </a:rPr>
              <a:t>1=Windows</a:t>
            </a:r>
            <a:endParaRPr sz="1200">
              <a:solidFill>
                <a:schemeClr val="dk2"/>
              </a:solidFill>
            </a:endParaRPr>
          </a:p>
          <a:p>
            <a:pPr indent="0" lvl="0" marL="0" rtl="0" algn="l">
              <a:spcBef>
                <a:spcPts val="0"/>
              </a:spcBef>
              <a:spcAft>
                <a:spcPts val="0"/>
              </a:spcAft>
              <a:buNone/>
            </a:pPr>
            <a:r>
              <a:rPr lang="en" sz="1200">
                <a:solidFill>
                  <a:schemeClr val="dk2"/>
                </a:solidFill>
              </a:rPr>
              <a:t>2=macOS</a:t>
            </a:r>
            <a:endParaRPr sz="1200">
              <a:solidFill>
                <a:schemeClr val="dk2"/>
              </a:solidFill>
            </a:endParaRPr>
          </a:p>
          <a:p>
            <a:pPr indent="0" lvl="0" marL="0" rtl="0" algn="l">
              <a:spcBef>
                <a:spcPts val="0"/>
              </a:spcBef>
              <a:spcAft>
                <a:spcPts val="0"/>
              </a:spcAft>
              <a:buNone/>
            </a:pPr>
            <a:r>
              <a:rPr lang="en" sz="1200">
                <a:solidFill>
                  <a:schemeClr val="dk2"/>
                </a:solidFill>
              </a:rPr>
              <a:t>3=Linux</a:t>
            </a:r>
            <a:endParaRPr sz="1200">
              <a:solidFill>
                <a:schemeClr val="dk2"/>
              </a:solidFill>
            </a:endParaRPr>
          </a:p>
          <a:p>
            <a:pPr indent="0" lvl="0" marL="0" rtl="0" algn="l">
              <a:spcBef>
                <a:spcPts val="0"/>
              </a:spcBef>
              <a:spcAft>
                <a:spcPts val="0"/>
              </a:spcAft>
              <a:buNone/>
            </a:pPr>
            <a:r>
              <a:rPr lang="en" sz="1200">
                <a:solidFill>
                  <a:schemeClr val="dk2"/>
                </a:solidFill>
              </a:rPr>
              <a:t>4=Android</a:t>
            </a:r>
            <a:endParaRPr sz="1200">
              <a:solidFill>
                <a:schemeClr val="dk2"/>
              </a:solidFill>
            </a:endParaRPr>
          </a:p>
          <a:p>
            <a:pPr indent="0" lvl="0" marL="0" rtl="0" algn="l">
              <a:spcBef>
                <a:spcPts val="0"/>
              </a:spcBef>
              <a:spcAft>
                <a:spcPts val="0"/>
              </a:spcAft>
              <a:buNone/>
            </a:pPr>
            <a:r>
              <a:rPr lang="en" sz="1200">
                <a:solidFill>
                  <a:schemeClr val="dk2"/>
                </a:solidFill>
              </a:rPr>
              <a:t>5=iOS</a:t>
            </a:r>
            <a:endParaRPr sz="1200">
              <a:solidFill>
                <a:schemeClr val="dk2"/>
              </a:solidFill>
            </a:endParaRPr>
          </a:p>
          <a:p>
            <a:pPr indent="0" lvl="0" marL="0" rtl="0" algn="l">
              <a:spcBef>
                <a:spcPts val="0"/>
              </a:spcBef>
              <a:spcAft>
                <a:spcPts val="0"/>
              </a:spcAft>
              <a:buNone/>
            </a:pPr>
            <a:r>
              <a:rPr lang="en" sz="1200">
                <a:solidFill>
                  <a:schemeClr val="dk2"/>
                </a:solidFill>
              </a:rPr>
              <a:t>6=Chrome OS</a:t>
            </a:r>
            <a:endParaRPr sz="1200">
              <a:solidFill>
                <a:schemeClr val="dk2"/>
              </a:solidFill>
            </a:endParaRPr>
          </a:p>
          <a:p>
            <a:pPr indent="0" lvl="0" marL="0" rtl="0" algn="l">
              <a:spcBef>
                <a:spcPts val="0"/>
              </a:spcBef>
              <a:spcAft>
                <a:spcPts val="0"/>
              </a:spcAft>
              <a:buNone/>
            </a:pPr>
            <a:r>
              <a:rPr lang="en" sz="1200">
                <a:solidFill>
                  <a:schemeClr val="dk2"/>
                </a:solidFill>
              </a:rPr>
              <a:t>7=Free BSD</a:t>
            </a:r>
            <a:endParaRPr sz="1200">
              <a:solidFill>
                <a:schemeClr val="dk2"/>
              </a:solidFill>
            </a:endParaRPr>
          </a:p>
          <a:p>
            <a:pPr indent="0" lvl="0" marL="0" rtl="0" algn="l">
              <a:spcBef>
                <a:spcPts val="0"/>
              </a:spcBef>
              <a:spcAft>
                <a:spcPts val="0"/>
              </a:spcAft>
              <a:buNone/>
            </a:pPr>
            <a:r>
              <a:rPr lang="en" sz="1200">
                <a:solidFill>
                  <a:schemeClr val="dk2"/>
                </a:solidFill>
              </a:rPr>
              <a:t>8=Solaris</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315" name="Google Shape;315;p66"/>
          <p:cNvSpPr txBox="1"/>
          <p:nvPr/>
        </p:nvSpPr>
        <p:spPr>
          <a:xfrm>
            <a:off x="4697825" y="918450"/>
            <a:ext cx="2063700" cy="39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traffic_type</a:t>
            </a:r>
            <a:r>
              <a:rPr lang="en" sz="1200">
                <a:solidFill>
                  <a:schemeClr val="dk2"/>
                </a:solidFill>
              </a:rPr>
              <a:t>attribute:</a:t>
            </a:r>
            <a:endParaRPr sz="1200">
              <a:solidFill>
                <a:schemeClr val="dk2"/>
              </a:solidFill>
            </a:endParaRPr>
          </a:p>
          <a:p>
            <a:pPr indent="0" lvl="0" marL="0" rtl="0" algn="l">
              <a:spcBef>
                <a:spcPts val="0"/>
              </a:spcBef>
              <a:spcAft>
                <a:spcPts val="0"/>
              </a:spcAft>
              <a:buNone/>
            </a:pPr>
            <a:r>
              <a:rPr lang="en" sz="1200">
                <a:solidFill>
                  <a:schemeClr val="dk2"/>
                </a:solidFill>
              </a:rPr>
              <a:t>1=Direct</a:t>
            </a:r>
            <a:endParaRPr sz="1200">
              <a:solidFill>
                <a:schemeClr val="dk2"/>
              </a:solidFill>
            </a:endParaRPr>
          </a:p>
          <a:p>
            <a:pPr indent="0" lvl="0" marL="0" rtl="0" algn="l">
              <a:spcBef>
                <a:spcPts val="0"/>
              </a:spcBef>
              <a:spcAft>
                <a:spcPts val="0"/>
              </a:spcAft>
              <a:buNone/>
            </a:pPr>
            <a:r>
              <a:rPr lang="en" sz="1200">
                <a:solidFill>
                  <a:schemeClr val="dk2"/>
                </a:solidFill>
              </a:rPr>
              <a:t>2=Organic Search</a:t>
            </a:r>
            <a:endParaRPr sz="1200">
              <a:solidFill>
                <a:schemeClr val="dk2"/>
              </a:solidFill>
            </a:endParaRPr>
          </a:p>
          <a:p>
            <a:pPr indent="0" lvl="0" marL="0" rtl="0" algn="l">
              <a:spcBef>
                <a:spcPts val="0"/>
              </a:spcBef>
              <a:spcAft>
                <a:spcPts val="0"/>
              </a:spcAft>
              <a:buNone/>
            </a:pPr>
            <a:r>
              <a:rPr lang="en" sz="1200">
                <a:solidFill>
                  <a:schemeClr val="dk2"/>
                </a:solidFill>
              </a:rPr>
              <a:t>3=Paid Search</a:t>
            </a:r>
            <a:endParaRPr sz="1200">
              <a:solidFill>
                <a:schemeClr val="dk2"/>
              </a:solidFill>
            </a:endParaRPr>
          </a:p>
          <a:p>
            <a:pPr indent="0" lvl="0" marL="0" rtl="0" algn="l">
              <a:spcBef>
                <a:spcPts val="0"/>
              </a:spcBef>
              <a:spcAft>
                <a:spcPts val="0"/>
              </a:spcAft>
              <a:buNone/>
            </a:pPr>
            <a:r>
              <a:rPr lang="en" sz="1200">
                <a:solidFill>
                  <a:schemeClr val="dk2"/>
                </a:solidFill>
              </a:rPr>
              <a:t>4=Social</a:t>
            </a:r>
            <a:endParaRPr sz="1200">
              <a:solidFill>
                <a:schemeClr val="dk2"/>
              </a:solidFill>
            </a:endParaRPr>
          </a:p>
          <a:p>
            <a:pPr indent="0" lvl="0" marL="0" rtl="0" algn="l">
              <a:spcBef>
                <a:spcPts val="0"/>
              </a:spcBef>
              <a:spcAft>
                <a:spcPts val="0"/>
              </a:spcAft>
              <a:buNone/>
            </a:pPr>
            <a:r>
              <a:rPr lang="en" sz="1200">
                <a:solidFill>
                  <a:schemeClr val="dk2"/>
                </a:solidFill>
              </a:rPr>
              <a:t>5=Email</a:t>
            </a:r>
            <a:endParaRPr sz="1200">
              <a:solidFill>
                <a:schemeClr val="dk2"/>
              </a:solidFill>
            </a:endParaRPr>
          </a:p>
          <a:p>
            <a:pPr indent="0" lvl="0" marL="0" rtl="0" algn="l">
              <a:spcBef>
                <a:spcPts val="0"/>
              </a:spcBef>
              <a:spcAft>
                <a:spcPts val="0"/>
              </a:spcAft>
              <a:buNone/>
            </a:pPr>
            <a:r>
              <a:rPr lang="en" sz="1200">
                <a:solidFill>
                  <a:schemeClr val="dk2"/>
                </a:solidFill>
              </a:rPr>
              <a:t>6=Referral</a:t>
            </a:r>
            <a:endParaRPr sz="1200">
              <a:solidFill>
                <a:schemeClr val="dk2"/>
              </a:solidFill>
            </a:endParaRPr>
          </a:p>
          <a:p>
            <a:pPr indent="0" lvl="0" marL="0" rtl="0" algn="l">
              <a:spcBef>
                <a:spcPts val="0"/>
              </a:spcBef>
              <a:spcAft>
                <a:spcPts val="0"/>
              </a:spcAft>
              <a:buNone/>
            </a:pPr>
            <a:r>
              <a:rPr lang="en" sz="1200">
                <a:solidFill>
                  <a:schemeClr val="dk2"/>
                </a:solidFill>
              </a:rPr>
              <a:t>7=Display</a:t>
            </a:r>
            <a:endParaRPr sz="1200">
              <a:solidFill>
                <a:schemeClr val="dk2"/>
              </a:solidFill>
            </a:endParaRPr>
          </a:p>
          <a:p>
            <a:pPr indent="0" lvl="0" marL="0" rtl="0" algn="l">
              <a:spcBef>
                <a:spcPts val="0"/>
              </a:spcBef>
              <a:spcAft>
                <a:spcPts val="0"/>
              </a:spcAft>
              <a:buNone/>
            </a:pPr>
            <a:r>
              <a:rPr lang="en" sz="1200">
                <a:solidFill>
                  <a:schemeClr val="dk2"/>
                </a:solidFill>
              </a:rPr>
              <a:t>8=Affiliate</a:t>
            </a:r>
            <a:endParaRPr sz="1200">
              <a:solidFill>
                <a:schemeClr val="dk2"/>
              </a:solidFill>
            </a:endParaRPr>
          </a:p>
          <a:p>
            <a:pPr indent="0" lvl="0" marL="0" rtl="0" algn="l">
              <a:spcBef>
                <a:spcPts val="0"/>
              </a:spcBef>
              <a:spcAft>
                <a:spcPts val="0"/>
              </a:spcAft>
              <a:buNone/>
            </a:pPr>
            <a:r>
              <a:rPr lang="en" sz="1200">
                <a:solidFill>
                  <a:schemeClr val="dk2"/>
                </a:solidFill>
              </a:rPr>
              <a:t>9=Video</a:t>
            </a:r>
            <a:endParaRPr sz="1200">
              <a:solidFill>
                <a:schemeClr val="dk2"/>
              </a:solidFill>
            </a:endParaRPr>
          </a:p>
          <a:p>
            <a:pPr indent="0" lvl="0" marL="0" rtl="0" algn="l">
              <a:spcBef>
                <a:spcPts val="0"/>
              </a:spcBef>
              <a:spcAft>
                <a:spcPts val="0"/>
              </a:spcAft>
              <a:buNone/>
            </a:pPr>
            <a:r>
              <a:rPr lang="en" sz="1200">
                <a:solidFill>
                  <a:schemeClr val="dk2"/>
                </a:solidFill>
              </a:rPr>
              <a:t>10=Audio</a:t>
            </a:r>
            <a:endParaRPr sz="1200">
              <a:solidFill>
                <a:schemeClr val="dk2"/>
              </a:solidFill>
            </a:endParaRPr>
          </a:p>
          <a:p>
            <a:pPr indent="0" lvl="0" marL="0" rtl="0" algn="l">
              <a:spcBef>
                <a:spcPts val="0"/>
              </a:spcBef>
              <a:spcAft>
                <a:spcPts val="0"/>
              </a:spcAft>
              <a:buNone/>
            </a:pPr>
            <a:r>
              <a:rPr lang="en" sz="1200">
                <a:solidFill>
                  <a:schemeClr val="dk2"/>
                </a:solidFill>
              </a:rPr>
              <a:t>11=Mobile</a:t>
            </a:r>
            <a:endParaRPr sz="1200">
              <a:solidFill>
                <a:schemeClr val="dk2"/>
              </a:solidFill>
            </a:endParaRPr>
          </a:p>
          <a:p>
            <a:pPr indent="0" lvl="0" marL="0" rtl="0" algn="l">
              <a:spcBef>
                <a:spcPts val="0"/>
              </a:spcBef>
              <a:spcAft>
                <a:spcPts val="0"/>
              </a:spcAft>
              <a:buNone/>
            </a:pPr>
            <a:r>
              <a:rPr lang="en" sz="1200">
                <a:solidFill>
                  <a:schemeClr val="dk2"/>
                </a:solidFill>
              </a:rPr>
              <a:t>12=Dekstop</a:t>
            </a:r>
            <a:endParaRPr sz="1200">
              <a:solidFill>
                <a:schemeClr val="dk2"/>
              </a:solidFill>
            </a:endParaRPr>
          </a:p>
          <a:p>
            <a:pPr indent="0" lvl="0" marL="0" rtl="0" algn="l">
              <a:spcBef>
                <a:spcPts val="0"/>
              </a:spcBef>
              <a:spcAft>
                <a:spcPts val="0"/>
              </a:spcAft>
              <a:buNone/>
            </a:pPr>
            <a:r>
              <a:rPr lang="en" sz="1200">
                <a:solidFill>
                  <a:schemeClr val="dk2"/>
                </a:solidFill>
              </a:rPr>
              <a:t>13=Tablet</a:t>
            </a:r>
            <a:endParaRPr sz="1200">
              <a:solidFill>
                <a:schemeClr val="dk2"/>
              </a:solidFill>
            </a:endParaRPr>
          </a:p>
          <a:p>
            <a:pPr indent="0" lvl="0" marL="0" rtl="0" algn="l">
              <a:spcBef>
                <a:spcPts val="0"/>
              </a:spcBef>
              <a:spcAft>
                <a:spcPts val="0"/>
              </a:spcAft>
              <a:buNone/>
            </a:pPr>
            <a:r>
              <a:rPr lang="en" sz="1200">
                <a:solidFill>
                  <a:schemeClr val="dk2"/>
                </a:solidFill>
              </a:rPr>
              <a:t>14=Connected TV</a:t>
            </a:r>
            <a:endParaRPr sz="1200">
              <a:solidFill>
                <a:schemeClr val="dk2"/>
              </a:solidFill>
            </a:endParaRPr>
          </a:p>
          <a:p>
            <a:pPr indent="0" lvl="0" marL="0" rtl="0" algn="l">
              <a:spcBef>
                <a:spcPts val="0"/>
              </a:spcBef>
              <a:spcAft>
                <a:spcPts val="0"/>
              </a:spcAft>
              <a:buNone/>
            </a:pPr>
            <a:r>
              <a:rPr lang="en" sz="1200">
                <a:solidFill>
                  <a:schemeClr val="dk2"/>
                </a:solidFill>
              </a:rPr>
              <a:t>15=Programmatic</a:t>
            </a:r>
            <a:endParaRPr sz="1200">
              <a:solidFill>
                <a:schemeClr val="dk2"/>
              </a:solidFill>
            </a:endParaRPr>
          </a:p>
          <a:p>
            <a:pPr indent="0" lvl="0" marL="0" rtl="0" algn="l">
              <a:spcBef>
                <a:spcPts val="0"/>
              </a:spcBef>
              <a:spcAft>
                <a:spcPts val="0"/>
              </a:spcAft>
              <a:buNone/>
            </a:pPr>
            <a:r>
              <a:rPr lang="en" sz="1200">
                <a:solidFill>
                  <a:schemeClr val="dk2"/>
                </a:solidFill>
              </a:rPr>
              <a:t>16=Partner</a:t>
            </a:r>
            <a:endParaRPr sz="1200">
              <a:solidFill>
                <a:schemeClr val="dk2"/>
              </a:solidFill>
            </a:endParaRPr>
          </a:p>
          <a:p>
            <a:pPr indent="0" lvl="0" marL="0" rtl="0" algn="l">
              <a:spcBef>
                <a:spcPts val="0"/>
              </a:spcBef>
              <a:spcAft>
                <a:spcPts val="0"/>
              </a:spcAft>
              <a:buNone/>
            </a:pPr>
            <a:r>
              <a:rPr lang="en" sz="1200">
                <a:solidFill>
                  <a:schemeClr val="dk2"/>
                </a:solidFill>
              </a:rPr>
              <a:t>17=In-App</a:t>
            </a:r>
            <a:endParaRPr sz="1200">
              <a:solidFill>
                <a:schemeClr val="dk2"/>
              </a:solidFill>
            </a:endParaRPr>
          </a:p>
          <a:p>
            <a:pPr indent="0" lvl="0" marL="0" rtl="0" algn="l">
              <a:spcBef>
                <a:spcPts val="0"/>
              </a:spcBef>
              <a:spcAft>
                <a:spcPts val="0"/>
              </a:spcAft>
              <a:buNone/>
            </a:pPr>
            <a:r>
              <a:rPr lang="en" sz="1200">
                <a:solidFill>
                  <a:schemeClr val="dk2"/>
                </a:solidFill>
              </a:rPr>
              <a:t>18=Native</a:t>
            </a:r>
            <a:endParaRPr sz="1200">
              <a:solidFill>
                <a:schemeClr val="dk2"/>
              </a:solidFill>
            </a:endParaRPr>
          </a:p>
          <a:p>
            <a:pPr indent="0" lvl="0" marL="0" rtl="0" algn="l">
              <a:spcBef>
                <a:spcPts val="0"/>
              </a:spcBef>
              <a:spcAft>
                <a:spcPts val="0"/>
              </a:spcAft>
              <a:buNone/>
            </a:pPr>
            <a:r>
              <a:rPr lang="en" sz="1200">
                <a:solidFill>
                  <a:schemeClr val="dk2"/>
                </a:solidFill>
              </a:rPr>
              <a:t>19=SMS</a:t>
            </a:r>
            <a:endParaRPr sz="1200">
              <a:solidFill>
                <a:schemeClr val="dk2"/>
              </a:solidFill>
            </a:endParaRPr>
          </a:p>
          <a:p>
            <a:pPr indent="0" lvl="0" marL="0" rtl="0" algn="l">
              <a:spcBef>
                <a:spcPts val="0"/>
              </a:spcBef>
              <a:spcAft>
                <a:spcPts val="0"/>
              </a:spcAft>
              <a:buNone/>
            </a:pPr>
            <a:r>
              <a:rPr lang="en" sz="1200">
                <a:solidFill>
                  <a:schemeClr val="dk2"/>
                </a:solidFill>
              </a:rPr>
              <a:t>20=Push Notification</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