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diagrams/data11.xml" ContentType="application/vnd.openxmlformats-officedocument.drawingml.diagramData+xml"/>
  <Override PartName="/ppt/diagrams/data10.xml" ContentType="application/vnd.openxmlformats-officedocument.drawingml.diagramData+xml"/>
  <Override PartName="/ppt/diagrams/data9.xml" ContentType="application/vnd.openxmlformats-officedocument.drawingml.diagramData+xml"/>
  <Override PartName="/ppt/diagrams/data8.xml" ContentType="application/vnd.openxmlformats-officedocument.drawingml.diagramData+xml"/>
  <Override PartName="/ppt/diagrams/data7.xml" ContentType="application/vnd.openxmlformats-officedocument.drawingml.diagramData+xml"/>
  <Override PartName="/ppt/diagrams/data5.xml" ContentType="application/vnd.openxmlformats-officedocument.drawingml.diagramData+xml"/>
  <Override PartName="/ppt/diagrams/data4.xml" ContentType="application/vnd.openxmlformats-officedocument.drawingml.diagramData+xml"/>
  <Override PartName="/ppt/diagrams/data3.xml" ContentType="application/vnd.openxmlformats-officedocument.drawingml.diagramData+xml"/>
  <Override PartName="/ppt/diagrams/data2.xml" ContentType="application/vnd.openxmlformats-officedocument.drawingml.diagramData+xml"/>
  <Override PartName="/ppt/diagrams/data12.xml" ContentType="application/vnd.openxmlformats-officedocument.drawingml.diagramData+xml"/>
  <Override PartName="/ppt/diagrams/data1.xml" ContentType="application/vnd.openxmlformats-officedocument.drawingml.diagramData+xml"/>
  <Override PartName="/ppt/diagrams/data6.xml" ContentType="application/vnd.openxmlformats-officedocument.drawingml.diagramData+xml"/>
  <Override PartName="/ppt/slides/slide7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1.xml" ContentType="application/vnd.openxmlformats-officedocument.presentationml.slide+xml"/>
  <Override PartName="/ppt/slides/slide83.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9.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8.xml" ContentType="application/vnd.openxmlformats-officedocument.presentationml.slide+xml"/>
  <Override PartName="/ppt/slides/slide65.xml" ContentType="application/vnd.openxmlformats-officedocument.presentationml.slide+xml"/>
  <Override PartName="/ppt/slides/slide80.xml" ContentType="application/vnd.openxmlformats-officedocument.presentationml.slide+xml"/>
  <Override PartName="/ppt/slides/slide64.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82.xml" ContentType="application/vnd.openxmlformats-officedocument.presentationml.slide+xml"/>
  <Override PartName="/ppt/slides/slide58.xml" ContentType="application/vnd.openxmlformats-officedocument.presentationml.slide+xml"/>
  <Override PartName="/ppt/slides/slide81.xml" ContentType="application/vnd.openxmlformats-officedocument.presentationml.slide+xml"/>
  <Override PartName="/ppt/slides/slide59.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77.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s/slide24.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Override PartName="/ppt/slides/slide17.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Masters/slideMaster5.xml" ContentType="application/vnd.openxmlformats-officedocument.presentationml.slideMaster+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6.xml" ContentType="application/vnd.openxmlformats-officedocument.presentationml.slideMaster+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diagrams/layout10.xml" ContentType="application/vnd.openxmlformats-officedocument.drawingml.diagramLayout+xml"/>
  <Override PartName="/ppt/theme/theme6.xml" ContentType="application/vnd.openxmlformats-officedocument.theme+xml"/>
  <Override PartName="/ppt/diagrams/quickStyle10.xml" ContentType="application/vnd.openxmlformats-officedocument.drawingml.diagramStyle+xml"/>
  <Override PartName="/ppt/theme/theme7.xml" ContentType="application/vnd.openxmlformats-officedocument.theme+xml"/>
  <Override PartName="/ppt/theme/theme5.xml" ContentType="application/vnd.openxmlformats-officedocument.theme+xml"/>
  <Override PartName="/ppt/diagrams/colors10.xml" ContentType="application/vnd.openxmlformats-officedocument.drawingml.diagramColors+xml"/>
  <Override PartName="/ppt/diagrams/drawing9.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10.xml" ContentType="application/vnd.ms-office.drawingml.diagramDrawing+xml"/>
  <Override PartName="/ppt/theme/theme8.xml" ContentType="application/vnd.openxmlformats-officedocument.theme+xml"/>
  <Override PartName="/ppt/diagrams/colors11.xml" ContentType="application/vnd.openxmlformats-officedocument.drawingml.diagramColors+xml"/>
  <Override PartName="/ppt/diagrams/quickStyle11.xml" ContentType="application/vnd.openxmlformats-officedocument.drawingml.diagramStyle+xml"/>
  <Override PartName="/ppt/diagrams/colors12.xml" ContentType="application/vnd.openxmlformats-officedocument.drawingml.diagramColors+xml"/>
  <Override PartName="/ppt/theme/theme2.xml" ContentType="application/vnd.openxmlformats-officedocument.theme+xml"/>
  <Override PartName="/ppt/diagrams/drawing12.xml" ContentType="application/vnd.ms-office.drawingml.diagramDrawing+xml"/>
  <Override PartName="/ppt/diagrams/quickStyle12.xml" ContentType="application/vnd.openxmlformats-officedocument.drawingml.diagramStyle+xml"/>
  <Override PartName="/ppt/diagrams/layout12.xml" ContentType="application/vnd.openxmlformats-officedocument.drawingml.diagramLayout+xml"/>
  <Override PartName="/ppt/theme/theme3.xml" ContentType="application/vnd.openxmlformats-officedocument.theme+xml"/>
  <Override PartName="/ppt/diagrams/layout9.xml" ContentType="application/vnd.openxmlformats-officedocument.drawingml.diagramLayout+xml"/>
  <Override PartName="/ppt/diagrams/drawing11.xml" ContentType="application/vnd.ms-office.drawingml.diagramDrawing+xml"/>
  <Override PartName="/ppt/theme/theme4.xml" ContentType="application/vnd.openxmlformats-officedocument.theme+xml"/>
  <Override PartName="/ppt/diagrams/layout11.xml" ContentType="application/vnd.openxmlformats-officedocument.drawingml.diagramLayout+xml"/>
  <Override PartName="/ppt/diagrams/drawing1.xml" ContentType="application/vnd.ms-office.drawingml.diagramDrawing+xml"/>
  <Override PartName="/ppt/diagrams/layout2.xml" ContentType="application/vnd.openxmlformats-officedocument.drawingml.diagramLayout+xml"/>
  <Override PartName="/ppt/diagrams/layout7.xml" ContentType="application/vnd.openxmlformats-officedocument.drawingml.diagramLayout+xml"/>
  <Override PartName="/ppt/handoutMasters/handoutMaster1.xml" ContentType="application/vnd.openxmlformats-officedocument.presentationml.handoutMaster+xml"/>
  <Override PartName="/ppt/diagrams/drawing6.xml" ContentType="application/vnd.ms-office.drawingml.diagramDrawing+xml"/>
  <Override PartName="/ppt/diagrams/colors6.xml" ContentType="application/vnd.openxmlformats-officedocument.drawingml.diagramColors+xml"/>
  <Override PartName="/ppt/diagrams/quickStyle6.xml" ContentType="application/vnd.openxmlformats-officedocument.drawingml.diagramStyle+xml"/>
  <Override PartName="/ppt/diagrams/layout6.xml" ContentType="application/vnd.openxmlformats-officedocument.drawingml.diagramLayout+xml"/>
  <Override PartName="/ppt/commentAuthors.xml" ContentType="application/vnd.openxmlformats-officedocument.presentationml.commentAuthors+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rawing8.xml" ContentType="application/vnd.ms-office.drawingml.diagramDrawing+xml"/>
  <Override PartName="/ppt/diagrams/colors8.xml" ContentType="application/vnd.openxmlformats-officedocument.drawingml.diagramColors+xml"/>
  <Override PartName="/ppt/diagrams/quickStyle8.xml" ContentType="application/vnd.openxmlformats-officedocument.drawingml.diagramStyle+xml"/>
  <Override PartName="/ppt/diagrams/layout8.xml" ContentType="application/vnd.openxmlformats-officedocument.drawingml.diagramLayout+xml"/>
  <Override PartName="/ppt/notesMasters/notesMaster1.xml" ContentType="application/vnd.openxmlformats-officedocument.presentationml.notesMaster+xml"/>
  <Override PartName="/ppt/diagrams/quickStyle2.xml" ContentType="application/vnd.openxmlformats-officedocument.drawingml.diagramStyle+xml"/>
  <Override PartName="/ppt/diagrams/drawing5.xml" ContentType="application/vnd.ms-office.drawingml.diagramDrawing+xml"/>
  <Override PartName="/ppt/diagrams/colors3.xml" ContentType="application/vnd.openxmlformats-officedocument.drawingml.diagramColors+xml"/>
  <Override PartName="/ppt/diagrams/quickStyle3.xml" ContentType="application/vnd.openxmlformats-officedocument.drawingml.diagramStyle+xml"/>
  <Override PartName="/ppt/diagrams/layout3.xml" ContentType="application/vnd.openxmlformats-officedocument.drawingml.diagramLayout+xml"/>
  <Override PartName="/ppt/theme/theme1.xml" ContentType="application/vnd.openxmlformats-officedocument.theme+xml"/>
  <Override PartName="/ppt/diagrams/drawing2.xml" ContentType="application/vnd.ms-office.drawingml.diagramDrawing+xml"/>
  <Override PartName="/ppt/diagrams/colors2.xml" ContentType="application/vnd.openxmlformats-officedocument.drawingml.diagramColors+xml"/>
  <Override PartName="/ppt/diagrams/drawing3.xml" ContentType="application/vnd.ms-office.drawingml.diagramDrawing+xml"/>
  <Override PartName="/ppt/diagrams/layout4.xml" ContentType="application/vnd.openxmlformats-officedocument.drawingml.diagramLayout+xml"/>
  <Override PartName="/ppt/diagrams/colors5.xml" ContentType="application/vnd.openxmlformats-officedocument.drawingml.diagramColors+xml"/>
  <Override PartName="/ppt/diagrams/quickStyle5.xml" ContentType="application/vnd.openxmlformats-officedocument.drawingml.diagramStyle+xml"/>
  <Override PartName="/ppt/diagrams/layout5.xml" ContentType="application/vnd.openxmlformats-officedocument.drawingml.diagramLayout+xml"/>
  <Override PartName="/ppt/diagrams/colors4.xml" ContentType="application/vnd.openxmlformats-officedocument.drawingml.diagramColors+xml"/>
  <Override PartName="/ppt/diagrams/drawing4.xml" ContentType="application/vnd.ms-office.drawingml.diagramDrawing+xml"/>
  <Override PartName="/ppt/diagrams/quickStyle4.xml" ContentType="application/vnd.openxmlformats-officedocument.drawingml.diagramStyl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72" r:id="rId1"/>
    <p:sldMasterId id="2147483677" r:id="rId2"/>
    <p:sldMasterId id="2147483685" r:id="rId3"/>
    <p:sldMasterId id="2147483687" r:id="rId4"/>
    <p:sldMasterId id="2147483694" r:id="rId5"/>
    <p:sldMasterId id="2147483701" r:id="rId6"/>
  </p:sldMasterIdLst>
  <p:notesMasterIdLst>
    <p:notesMasterId r:id="rId90"/>
  </p:notesMasterIdLst>
  <p:handoutMasterIdLst>
    <p:handoutMasterId r:id="rId91"/>
  </p:handoutMasterIdLst>
  <p:sldIdLst>
    <p:sldId id="257" r:id="rId7"/>
    <p:sldId id="566" r:id="rId8"/>
    <p:sldId id="904" r:id="rId9"/>
    <p:sldId id="905" r:id="rId10"/>
    <p:sldId id="906" r:id="rId11"/>
    <p:sldId id="907" r:id="rId12"/>
    <p:sldId id="908" r:id="rId13"/>
    <p:sldId id="909" r:id="rId14"/>
    <p:sldId id="910" r:id="rId15"/>
    <p:sldId id="911" r:id="rId16"/>
    <p:sldId id="912" r:id="rId17"/>
    <p:sldId id="913" r:id="rId18"/>
    <p:sldId id="914" r:id="rId19"/>
    <p:sldId id="915" r:id="rId20"/>
    <p:sldId id="916" r:id="rId21"/>
    <p:sldId id="917" r:id="rId22"/>
    <p:sldId id="918" r:id="rId23"/>
    <p:sldId id="919" r:id="rId24"/>
    <p:sldId id="925" r:id="rId25"/>
    <p:sldId id="926" r:id="rId26"/>
    <p:sldId id="927" r:id="rId27"/>
    <p:sldId id="928" r:id="rId28"/>
    <p:sldId id="929" r:id="rId29"/>
    <p:sldId id="930" r:id="rId30"/>
    <p:sldId id="931" r:id="rId31"/>
    <p:sldId id="938" r:id="rId32"/>
    <p:sldId id="932" r:id="rId33"/>
    <p:sldId id="939" r:id="rId34"/>
    <p:sldId id="934" r:id="rId35"/>
    <p:sldId id="935" r:id="rId36"/>
    <p:sldId id="936" r:id="rId37"/>
    <p:sldId id="937" r:id="rId38"/>
    <p:sldId id="940" r:id="rId39"/>
    <p:sldId id="941" r:id="rId40"/>
    <p:sldId id="942" r:id="rId41"/>
    <p:sldId id="943" r:id="rId42"/>
    <p:sldId id="944" r:id="rId43"/>
    <p:sldId id="945" r:id="rId44"/>
    <p:sldId id="946" r:id="rId45"/>
    <p:sldId id="947" r:id="rId46"/>
    <p:sldId id="948" r:id="rId47"/>
    <p:sldId id="949" r:id="rId48"/>
    <p:sldId id="994" r:id="rId49"/>
    <p:sldId id="950" r:id="rId50"/>
    <p:sldId id="951" r:id="rId51"/>
    <p:sldId id="952" r:id="rId52"/>
    <p:sldId id="953" r:id="rId53"/>
    <p:sldId id="954" r:id="rId54"/>
    <p:sldId id="955" r:id="rId55"/>
    <p:sldId id="956" r:id="rId56"/>
    <p:sldId id="957" r:id="rId57"/>
    <p:sldId id="958" r:id="rId58"/>
    <p:sldId id="959" r:id="rId59"/>
    <p:sldId id="960" r:id="rId60"/>
    <p:sldId id="961" r:id="rId61"/>
    <p:sldId id="962" r:id="rId62"/>
    <p:sldId id="963" r:id="rId63"/>
    <p:sldId id="964" r:id="rId64"/>
    <p:sldId id="965" r:id="rId65"/>
    <p:sldId id="966" r:id="rId66"/>
    <p:sldId id="967" r:id="rId67"/>
    <p:sldId id="968" r:id="rId68"/>
    <p:sldId id="969" r:id="rId69"/>
    <p:sldId id="970" r:id="rId70"/>
    <p:sldId id="972" r:id="rId71"/>
    <p:sldId id="971" r:id="rId72"/>
    <p:sldId id="974" r:id="rId73"/>
    <p:sldId id="975" r:id="rId74"/>
    <p:sldId id="976" r:id="rId75"/>
    <p:sldId id="977" r:id="rId76"/>
    <p:sldId id="978" r:id="rId77"/>
    <p:sldId id="980" r:id="rId78"/>
    <p:sldId id="981" r:id="rId79"/>
    <p:sldId id="982" r:id="rId80"/>
    <p:sldId id="985" r:id="rId81"/>
    <p:sldId id="986" r:id="rId82"/>
    <p:sldId id="987" r:id="rId83"/>
    <p:sldId id="991" r:id="rId84"/>
    <p:sldId id="992" r:id="rId85"/>
    <p:sldId id="990" r:id="rId86"/>
    <p:sldId id="993" r:id="rId87"/>
    <p:sldId id="995" r:id="rId88"/>
    <p:sldId id="996" r:id="rId89"/>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656DDEE6-AAEE-4F09-8860-412E0AE50916}">
          <p14:sldIdLst>
            <p14:sldId id="257"/>
          </p14:sldIdLst>
        </p14:section>
        <p14:section name="Introduction" id="{82B2DD3B-07AA-4CEF-870A-91D6A288141A}">
          <p14:sldIdLst>
            <p14:sldId id="566"/>
            <p14:sldId id="904"/>
            <p14:sldId id="905"/>
            <p14:sldId id="906"/>
            <p14:sldId id="907"/>
            <p14:sldId id="908"/>
            <p14:sldId id="909"/>
          </p14:sldIdLst>
        </p14:section>
        <p14:section name="Field Team Responsibilities" id="{6D0DDB06-2865-467E-B0D2-4F3444ED825D}">
          <p14:sldIdLst>
            <p14:sldId id="910"/>
            <p14:sldId id="911"/>
            <p14:sldId id="912"/>
            <p14:sldId id="913"/>
            <p14:sldId id="914"/>
          </p14:sldIdLst>
        </p14:section>
        <p14:section name="Equipment" id="{AC2EA136-16F3-440D-9829-1A13242E3F88}">
          <p14:sldIdLst>
            <p14:sldId id="915"/>
            <p14:sldId id="916"/>
            <p14:sldId id="917"/>
            <p14:sldId id="918"/>
            <p14:sldId id="919"/>
            <p14:sldId id="925"/>
            <p14:sldId id="926"/>
          </p14:sldIdLst>
        </p14:section>
        <p14:section name="General Guidelines and Procedures" id="{E5258FF9-5BA4-47C1-A166-82FC0F0A0E53}">
          <p14:sldIdLst>
            <p14:sldId id="927"/>
            <p14:sldId id="928"/>
            <p14:sldId id="929"/>
            <p14:sldId id="930"/>
            <p14:sldId id="931"/>
            <p14:sldId id="938"/>
            <p14:sldId id="932"/>
            <p14:sldId id="939"/>
            <p14:sldId id="934"/>
            <p14:sldId id="935"/>
            <p14:sldId id="936"/>
          </p14:sldIdLst>
        </p14:section>
        <p14:section name="Anthro Techniques for Women" id="{6361A5F4-3763-41DD-9E8B-69D6F66452B5}">
          <p14:sldIdLst/>
        </p14:section>
        <p14:section name="Preparation" id="{ABA25F57-1416-468C-9AB6-F0375DAB4495}">
          <p14:sldIdLst>
            <p14:sldId id="937"/>
            <p14:sldId id="940"/>
            <p14:sldId id="941"/>
          </p14:sldIdLst>
        </p14:section>
        <p14:section name="Women's Weight" id="{9D1B3B26-E0DC-4FBC-A73D-298F7F1CD36A}">
          <p14:sldIdLst>
            <p14:sldId id="942"/>
            <p14:sldId id="943"/>
          </p14:sldIdLst>
        </p14:section>
        <p14:section name="Women's Height" id="{55671C27-94CF-484F-B945-65A2B36C0A06}">
          <p14:sldIdLst>
            <p14:sldId id="944"/>
            <p14:sldId id="945"/>
            <p14:sldId id="946"/>
            <p14:sldId id="947"/>
            <p14:sldId id="948"/>
            <p14:sldId id="949"/>
            <p14:sldId id="994"/>
          </p14:sldIdLst>
        </p14:section>
        <p14:section name="Completing Women's Measurements" id="{75E46D46-7E14-4CC8-94B7-974ED913A417}">
          <p14:sldIdLst>
            <p14:sldId id="950"/>
            <p14:sldId id="951"/>
          </p14:sldIdLst>
        </p14:section>
        <p14:section name="Anthro Techniques for Children" id="{C95335F0-3F2B-41CC-B235-5FE630C15731}">
          <p14:sldIdLst>
            <p14:sldId id="952"/>
            <p14:sldId id="953"/>
          </p14:sldIdLst>
        </p14:section>
        <p14:section name="Preparation" id="{F10A390B-1A32-4EC4-9B82-023F9FC8FD51}">
          <p14:sldIdLst>
            <p14:sldId id="954"/>
            <p14:sldId id="955"/>
            <p14:sldId id="956"/>
            <p14:sldId id="957"/>
            <p14:sldId id="958"/>
          </p14:sldIdLst>
        </p14:section>
        <p14:section name="Child's Weight" id="{7B52F5E1-B054-4900-92DB-72F20451FB32}">
          <p14:sldIdLst>
            <p14:sldId id="959"/>
          </p14:sldIdLst>
        </p14:section>
        <p14:section name="Child's Weight (&lt;2)" id="{8544DF7C-67D5-4021-A6F6-1BF92661BFD1}">
          <p14:sldIdLst>
            <p14:sldId id="960"/>
            <p14:sldId id="961"/>
            <p14:sldId id="962"/>
            <p14:sldId id="963"/>
            <p14:sldId id="964"/>
            <p14:sldId id="965"/>
            <p14:sldId id="966"/>
            <p14:sldId id="967"/>
          </p14:sldIdLst>
        </p14:section>
        <p14:section name="Child's Weight (&gt;=2)" id="{80EE31E0-3D2E-4B2D-904E-309AB5B9DF8F}">
          <p14:sldIdLst>
            <p14:sldId id="968"/>
            <p14:sldId id="969"/>
          </p14:sldIdLst>
        </p14:section>
        <p14:section name="Child's Height" id="{31348AAE-88A6-4929-8A0A-9AF4B338E8DC}">
          <p14:sldIdLst>
            <p14:sldId id="970"/>
          </p14:sldIdLst>
        </p14:section>
        <p14:section name="Child's Height (&lt;2)" id="{5081079F-F8E0-4F47-A89A-CADCBC00045A}">
          <p14:sldIdLst>
            <p14:sldId id="972"/>
            <p14:sldId id="971"/>
            <p14:sldId id="974"/>
            <p14:sldId id="975"/>
            <p14:sldId id="976"/>
            <p14:sldId id="977"/>
          </p14:sldIdLst>
        </p14:section>
        <p14:section name="Child's Height (&gt;=2)" id="{CFA36632-C179-466A-9F09-2A98FA7D51DA}">
          <p14:sldIdLst>
            <p14:sldId id="978"/>
            <p14:sldId id="980"/>
            <p14:sldId id="981"/>
            <p14:sldId id="982"/>
            <p14:sldId id="985"/>
            <p14:sldId id="986"/>
            <p14:sldId id="987"/>
          </p14:sldIdLst>
        </p14:section>
        <p14:section name="Completing Children's Measurements" id="{67309F35-6CEF-44D6-BBAC-D5A0D1EFABA2}">
          <p14:sldIdLst>
            <p14:sldId id="991"/>
            <p14:sldId id="992"/>
          </p14:sldIdLst>
        </p14:section>
        <p14:section name="Practicing Taking Measurments" id="{D300063E-031B-41A2-8F85-DEAE6F97E203}">
          <p14:sldIdLst>
            <p14:sldId id="990"/>
            <p14:sldId id="993"/>
            <p14:sldId id="995"/>
            <p14:sldId id="996"/>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aurie Starr" initials="L" lastIdx="5" clrIdx="0"/>
  <p:cmAuthor id="1" name="Kiersten Johnson" initials="KJ" lastIdx="8" clrIdx="1"/>
  <p:cmAuthor id="2" name="Carlos Suarez" initials="CS" lastIdx="1" clrIdx="2"/>
  <p:cmAuthor id="3" name="*" initials="*" lastIdx="2" clrIdx="3">
    <p:extLst/>
  </p:cmAuthor>
  <p:cmAuthor id="4" name="Lela_M" initials="LM" lastIdx="13" clrIdx="4"/>
  <p:cmAuthor id="5" name="Zalisk, Kirsten" initials="ZK" lastIdx="39"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CC0000"/>
    <a:srgbClr val="F4F3EC"/>
    <a:srgbClr val="3CA2BE"/>
    <a:srgbClr val="4F89A3"/>
    <a:srgbClr val="8AC9DA"/>
    <a:srgbClr val="50AEC8"/>
    <a:srgbClr val="389EBE"/>
    <a:srgbClr val="2590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990" autoAdjust="0"/>
    <p:restoredTop sz="99314" autoAdjust="0"/>
  </p:normalViewPr>
  <p:slideViewPr>
    <p:cSldViewPr snapToGrid="0">
      <p:cViewPr varScale="1">
        <p:scale>
          <a:sx n="116" d="100"/>
          <a:sy n="116" d="100"/>
        </p:scale>
        <p:origin x="-1494" y="-108"/>
      </p:cViewPr>
      <p:guideLst>
        <p:guide orient="horz" pos="2160"/>
        <p:guide pos="2880"/>
      </p:guideLst>
    </p:cSldViewPr>
  </p:slideViewPr>
  <p:outlineViewPr>
    <p:cViewPr>
      <p:scale>
        <a:sx n="33" d="100"/>
        <a:sy n="33" d="100"/>
      </p:scale>
      <p:origin x="48" y="60402"/>
    </p:cViewPr>
  </p:outlineViewPr>
  <p:notesTextViewPr>
    <p:cViewPr>
      <p:scale>
        <a:sx n="125" d="100"/>
        <a:sy n="125" d="100"/>
      </p:scale>
      <p:origin x="0" y="0"/>
    </p:cViewPr>
  </p:notesTextViewPr>
  <p:sorterViewPr>
    <p:cViewPr>
      <p:scale>
        <a:sx n="50" d="100"/>
        <a:sy n="50" d="100"/>
      </p:scale>
      <p:origin x="0" y="8058"/>
    </p:cViewPr>
  </p:sorterViewPr>
  <p:notesViewPr>
    <p:cSldViewPr snapToGrid="0">
      <p:cViewPr>
        <p:scale>
          <a:sx n="100" d="100"/>
          <a:sy n="100" d="100"/>
        </p:scale>
        <p:origin x="-2544" y="174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5" Type="http://schemas.openxmlformats.org/officeDocument/2006/relationships/slideMaster" Target="slideMasters/slideMaster5.xml"/><Relationship Id="rId90" Type="http://schemas.openxmlformats.org/officeDocument/2006/relationships/notesMaster" Target="notesMasters/notesMaster1.xml"/><Relationship Id="rId95" Type="http://schemas.openxmlformats.org/officeDocument/2006/relationships/theme" Target="theme/theme1.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80" Type="http://schemas.openxmlformats.org/officeDocument/2006/relationships/slide" Target="slides/slide74.xml"/><Relationship Id="rId85" Type="http://schemas.openxmlformats.org/officeDocument/2006/relationships/slide" Target="slides/slide79.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handoutMaster" Target="handoutMasters/handout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viewProps" Target="viewProps.xml"/><Relationship Id="rId99" Type="http://schemas.openxmlformats.org/officeDocument/2006/relationships/customXml" Target="../customXml/item2.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microsoft.com/office/2015/10/relationships/revisionInfo" Target="revisionInfo.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commentAuthors" Target="commentAuthors.xml"/><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customXml" Target="../customXml/item3.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presProps" Target="presProps.xml"/><Relationship Id="rId98" Type="http://schemas.openxmlformats.org/officeDocument/2006/relationships/customXml" Target="../customXml/item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C8AA2E-DA2E-4E33-AFF5-9380546763E9}" type="doc">
      <dgm:prSet loTypeId="urn:diagrams.loki3.com/VaryingWidthList" loCatId="officeonline" qsTypeId="urn:microsoft.com/office/officeart/2005/8/quickstyle/simple1" qsCatId="simple" csTypeId="urn:microsoft.com/office/officeart/2005/8/colors/colorful2" csCatId="colorful" phldr="1"/>
      <dgm:spPr/>
    </dgm:pt>
    <dgm:pt modelId="{DB34A6D3-F0B2-44D0-9859-820C0FB840EE}">
      <dgm:prSet custT="1"/>
      <dgm:spPr/>
      <dgm:t>
        <a:bodyPr/>
        <a:lstStyle/>
        <a:p>
          <a:r>
            <a:rPr lang="en-US" sz="1800" dirty="0">
              <a:latin typeface="Gill Sans MT" panose="020B0502020104020203" pitchFamily="34" charset="0"/>
            </a:rPr>
            <a:t>Do not weigh multiple individuals and then measure the height of the same individuals. </a:t>
          </a:r>
        </a:p>
      </dgm:t>
    </dgm:pt>
    <dgm:pt modelId="{01A39620-21C6-4A55-9C0C-ABC41C019464}" type="parTrans" cxnId="{412D1155-54BE-445D-BC6B-C2347C30FC2D}">
      <dgm:prSet/>
      <dgm:spPr/>
      <dgm:t>
        <a:bodyPr/>
        <a:lstStyle/>
        <a:p>
          <a:endParaRPr lang="en-US" sz="1800"/>
        </a:p>
      </dgm:t>
    </dgm:pt>
    <dgm:pt modelId="{D0CE114E-B974-4301-BA5C-A705F83917FC}" type="sibTrans" cxnId="{412D1155-54BE-445D-BC6B-C2347C30FC2D}">
      <dgm:prSet/>
      <dgm:spPr/>
      <dgm:t>
        <a:bodyPr/>
        <a:lstStyle/>
        <a:p>
          <a:endParaRPr lang="en-US" sz="1800"/>
        </a:p>
      </dgm:t>
    </dgm:pt>
    <dgm:pt modelId="{E1047610-67EE-4AB1-A52A-454AD73F94EC}" type="pres">
      <dgm:prSet presAssocID="{AEC8AA2E-DA2E-4E33-AFF5-9380546763E9}" presName="Name0" presStyleCnt="0">
        <dgm:presLayoutVars>
          <dgm:resizeHandles/>
        </dgm:presLayoutVars>
      </dgm:prSet>
      <dgm:spPr/>
    </dgm:pt>
    <dgm:pt modelId="{A748D442-5884-433B-835C-2687052270EF}" type="pres">
      <dgm:prSet presAssocID="{DB34A6D3-F0B2-44D0-9859-820C0FB840EE}" presName="text" presStyleLbl="node1" presStyleIdx="0" presStyleCnt="1" custScaleX="168442" custLinFactNeighborX="-998" custLinFactNeighborY="604">
        <dgm:presLayoutVars>
          <dgm:bulletEnabled val="1"/>
        </dgm:presLayoutVars>
      </dgm:prSet>
      <dgm:spPr/>
      <dgm:t>
        <a:bodyPr/>
        <a:lstStyle/>
        <a:p>
          <a:endParaRPr lang="en-US"/>
        </a:p>
      </dgm:t>
    </dgm:pt>
  </dgm:ptLst>
  <dgm:cxnLst>
    <dgm:cxn modelId="{412D1155-54BE-445D-BC6B-C2347C30FC2D}" srcId="{AEC8AA2E-DA2E-4E33-AFF5-9380546763E9}" destId="{DB34A6D3-F0B2-44D0-9859-820C0FB840EE}" srcOrd="0" destOrd="0" parTransId="{01A39620-21C6-4A55-9C0C-ABC41C019464}" sibTransId="{D0CE114E-B974-4301-BA5C-A705F83917FC}"/>
    <dgm:cxn modelId="{30CD0BA7-69A4-4513-BF60-38B65FD9525C}" type="presOf" srcId="{DB34A6D3-F0B2-44D0-9859-820C0FB840EE}" destId="{A748D442-5884-433B-835C-2687052270EF}" srcOrd="0" destOrd="0" presId="urn:diagrams.loki3.com/VaryingWidthList"/>
    <dgm:cxn modelId="{7EF0CA9F-D35C-47AB-A235-5B9AD02AD5AD}" type="presOf" srcId="{AEC8AA2E-DA2E-4E33-AFF5-9380546763E9}" destId="{E1047610-67EE-4AB1-A52A-454AD73F94EC}" srcOrd="0" destOrd="0" presId="urn:diagrams.loki3.com/VaryingWidthList"/>
    <dgm:cxn modelId="{9E924587-2DAD-4088-A74E-8A8CA8D80B45}" type="presParOf" srcId="{E1047610-67EE-4AB1-A52A-454AD73F94EC}" destId="{A748D442-5884-433B-835C-2687052270EF}" srcOrd="0" destOrd="0" presId="urn:diagrams.loki3.com/VaryingWidthList"/>
  </dgm:cxnLst>
  <dgm:bg>
    <a:solidFill>
      <a:schemeClr val="accent3">
        <a:lumMod val="5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851683F-2F94-4EFA-B0AF-1E4F09D78E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A52671B-DC68-4250-8BA8-51BA45C941C3}">
      <dgm:prSet phldrT="[Text]" custT="1"/>
      <dgm:spPr/>
      <dgm:t>
        <a:bodyPr/>
        <a:lstStyle/>
        <a:p>
          <a:pPr>
            <a:spcAft>
              <a:spcPts val="1200"/>
            </a:spcAft>
            <a:buFont typeface="+mj-lt"/>
            <a:buAutoNum type="arabicPeriod" startAt="7"/>
          </a:pPr>
          <a:r>
            <a:rPr lang="en-US" sz="1800" dirty="0" smtClean="0">
              <a:latin typeface="Gill Sans MT" panose="020B0502020104020203" pitchFamily="34" charset="0"/>
            </a:rPr>
            <a:t>7. Wait </a:t>
          </a:r>
          <a:r>
            <a:rPr lang="en-US" sz="1800" dirty="0">
              <a:latin typeface="Gill Sans MT" panose="020B0502020104020203" pitchFamily="34" charset="0"/>
            </a:rPr>
            <a:t>until the weight appears on the display and the message “HOLD" is no longer flashing.</a:t>
          </a:r>
          <a:endParaRPr lang="en-US" sz="1800" dirty="0"/>
        </a:p>
      </dgm:t>
    </dgm:pt>
    <dgm:pt modelId="{F219D32A-6BC1-4738-9E98-CE396994660E}" type="parTrans" cxnId="{2F57A6BD-29E6-4FB4-A341-F980539591F3}">
      <dgm:prSet/>
      <dgm:spPr/>
      <dgm:t>
        <a:bodyPr/>
        <a:lstStyle/>
        <a:p>
          <a:endParaRPr lang="en-US"/>
        </a:p>
      </dgm:t>
    </dgm:pt>
    <dgm:pt modelId="{D6430FC0-46DF-40A4-9AF5-339046BFF4D6}" type="sibTrans" cxnId="{2F57A6BD-29E6-4FB4-A341-F980539591F3}">
      <dgm:prSet/>
      <dgm:spPr/>
      <dgm:t>
        <a:bodyPr/>
        <a:lstStyle/>
        <a:p>
          <a:endParaRPr lang="en-US"/>
        </a:p>
      </dgm:t>
    </dgm:pt>
    <dgm:pt modelId="{D211FD7A-5580-4A75-B1C8-638DA71BBBEA}">
      <dgm:prSet phldrT="[Text]" custT="1"/>
      <dgm:spPr/>
      <dgm:t>
        <a:bodyPr/>
        <a:lstStyle/>
        <a:p>
          <a:pPr>
            <a:spcAft>
              <a:spcPts val="1200"/>
            </a:spcAft>
            <a:buFont typeface="+mj-lt"/>
            <a:buNone/>
          </a:pPr>
          <a:r>
            <a:rPr lang="en-US" sz="1800" dirty="0" smtClean="0">
              <a:latin typeface="Gill Sans MT" panose="020B0502020104020203" pitchFamily="34" charset="0"/>
            </a:rPr>
            <a:t>10.  </a:t>
          </a:r>
          <a:r>
            <a:rPr lang="en-US" sz="1800" dirty="0">
              <a:latin typeface="Gill Sans MT" panose="020B0502020104020203" pitchFamily="34" charset="0"/>
            </a:rPr>
            <a:t>Repeat the value back to the measurer.  </a:t>
          </a:r>
          <a:endParaRPr lang="en-US" sz="1800" dirty="0"/>
        </a:p>
      </dgm:t>
    </dgm:pt>
    <dgm:pt modelId="{890DF9F1-1AC3-4429-81A3-D95D3303B57F}" type="parTrans" cxnId="{6BD09103-CA6A-4B51-9EF3-9D6D3133C27D}">
      <dgm:prSet/>
      <dgm:spPr/>
      <dgm:t>
        <a:bodyPr/>
        <a:lstStyle/>
        <a:p>
          <a:endParaRPr lang="en-US"/>
        </a:p>
      </dgm:t>
    </dgm:pt>
    <dgm:pt modelId="{6070243B-C2B1-40E9-A08F-7BF4CB141980}" type="sibTrans" cxnId="{6BD09103-CA6A-4B51-9EF3-9D6D3133C27D}">
      <dgm:prSet/>
      <dgm:spPr/>
      <dgm:t>
        <a:bodyPr/>
        <a:lstStyle/>
        <a:p>
          <a:endParaRPr lang="en-US"/>
        </a:p>
      </dgm:t>
    </dgm:pt>
    <dgm:pt modelId="{33A83EE8-D9B4-4961-B8D5-AFC0E8E63999}">
      <dgm:prSet phldrT="[Text]" custT="1"/>
      <dgm:spPr/>
      <dgm:t>
        <a:bodyPr/>
        <a:lstStyle/>
        <a:p>
          <a:pPr>
            <a:spcAft>
              <a:spcPts val="1200"/>
            </a:spcAft>
            <a:buFont typeface="+mj-lt"/>
            <a:buAutoNum type="arabicPeriod" startAt="7"/>
          </a:pPr>
          <a:r>
            <a:rPr lang="en-US" sz="1800" dirty="0" smtClean="0">
              <a:latin typeface="Gill Sans MT" panose="020B0502020104020203" pitchFamily="34" charset="0"/>
            </a:rPr>
            <a:t>8. Read </a:t>
          </a:r>
          <a:r>
            <a:rPr lang="en-US" sz="1800" dirty="0">
              <a:latin typeface="Gill Sans MT" panose="020B0502020104020203" pitchFamily="34" charset="0"/>
            </a:rPr>
            <a:t>out the child’s weight to your assistant.</a:t>
          </a:r>
          <a:endParaRPr lang="en-US" sz="1800" dirty="0"/>
        </a:p>
      </dgm:t>
    </dgm:pt>
    <dgm:pt modelId="{E96952AB-9454-4E9E-91A4-919D2749A127}" type="parTrans" cxnId="{E4FAB779-75A2-495E-BD01-25E215EE8A7C}">
      <dgm:prSet/>
      <dgm:spPr/>
      <dgm:t>
        <a:bodyPr/>
        <a:lstStyle/>
        <a:p>
          <a:endParaRPr lang="en-US"/>
        </a:p>
      </dgm:t>
    </dgm:pt>
    <dgm:pt modelId="{04001396-8000-40D9-9570-94F60D034C9F}" type="sibTrans" cxnId="{E4FAB779-75A2-495E-BD01-25E215EE8A7C}">
      <dgm:prSet/>
      <dgm:spPr/>
      <dgm:t>
        <a:bodyPr/>
        <a:lstStyle/>
        <a:p>
          <a:endParaRPr lang="en-US"/>
        </a:p>
      </dgm:t>
    </dgm:pt>
    <dgm:pt modelId="{96C2650F-8FC5-4548-9744-95457BD37022}">
      <dgm:prSet phldrT="[Text]" custT="1"/>
      <dgm:spPr>
        <a:solidFill>
          <a:schemeClr val="accent3">
            <a:lumMod val="75000"/>
          </a:schemeClr>
        </a:solidFill>
      </dgm:spPr>
      <dgm:t>
        <a:bodyPr/>
        <a:lstStyle/>
        <a:p>
          <a:r>
            <a:rPr lang="en-US" sz="1800" b="1" dirty="0">
              <a:latin typeface="Gill Sans MT" panose="020B0502020104020203" pitchFamily="34" charset="0"/>
            </a:rPr>
            <a:t>Measurer</a:t>
          </a:r>
          <a:endParaRPr lang="en-US" sz="1800" dirty="0"/>
        </a:p>
      </dgm:t>
    </dgm:pt>
    <dgm:pt modelId="{805ABB79-1BB7-425F-BFFA-2C647B885A3A}" type="sibTrans" cxnId="{CEA42166-7488-43D4-BFAC-A089E8E7AC99}">
      <dgm:prSet/>
      <dgm:spPr/>
      <dgm:t>
        <a:bodyPr/>
        <a:lstStyle/>
        <a:p>
          <a:endParaRPr lang="en-US"/>
        </a:p>
      </dgm:t>
    </dgm:pt>
    <dgm:pt modelId="{94F7758B-90F4-41D6-9ACF-CA0707895EEC}" type="parTrans" cxnId="{CEA42166-7488-43D4-BFAC-A089E8E7AC99}">
      <dgm:prSet/>
      <dgm:spPr/>
      <dgm:t>
        <a:bodyPr/>
        <a:lstStyle/>
        <a:p>
          <a:endParaRPr lang="en-US"/>
        </a:p>
      </dgm:t>
    </dgm:pt>
    <dgm:pt modelId="{CD82E7D6-168D-41E9-B1BF-438E1BBE116D}">
      <dgm:prSet phldrT="[Text]" custT="1"/>
      <dgm:spPr>
        <a:solidFill>
          <a:schemeClr val="accent4"/>
        </a:solidFill>
      </dgm:spPr>
      <dgm:t>
        <a:bodyPr/>
        <a:lstStyle/>
        <a:p>
          <a:r>
            <a:rPr lang="en-US" sz="1800" b="1" dirty="0">
              <a:latin typeface="Gill Sans MT" panose="020B0502020104020203" pitchFamily="34" charset="0"/>
            </a:rPr>
            <a:t>Assistant</a:t>
          </a:r>
          <a:endParaRPr lang="en-US" sz="1800" dirty="0"/>
        </a:p>
      </dgm:t>
    </dgm:pt>
    <dgm:pt modelId="{655CA1E6-B242-45B5-BB15-E259DA3047D6}" type="sibTrans" cxnId="{CE611146-497E-46B6-A7AD-1BC1EE316F4B}">
      <dgm:prSet/>
      <dgm:spPr/>
      <dgm:t>
        <a:bodyPr/>
        <a:lstStyle/>
        <a:p>
          <a:endParaRPr lang="en-US"/>
        </a:p>
      </dgm:t>
    </dgm:pt>
    <dgm:pt modelId="{E552A48E-BD18-4B1A-9490-1B24C9F00F4F}" type="parTrans" cxnId="{CE611146-497E-46B6-A7AD-1BC1EE316F4B}">
      <dgm:prSet/>
      <dgm:spPr/>
      <dgm:t>
        <a:bodyPr/>
        <a:lstStyle/>
        <a:p>
          <a:endParaRPr lang="en-US"/>
        </a:p>
      </dgm:t>
    </dgm:pt>
    <dgm:pt modelId="{FC1058ED-E5F5-47BC-9923-19FBA19B0890}">
      <dgm:prSet phldrT="[Text]" custT="1"/>
      <dgm:spPr/>
      <dgm:t>
        <a:bodyPr/>
        <a:lstStyle/>
        <a:p>
          <a:pPr>
            <a:spcAft>
              <a:spcPts val="1200"/>
            </a:spcAft>
            <a:buFont typeface="+mj-lt"/>
            <a:buNone/>
          </a:pPr>
          <a:r>
            <a:rPr lang="en-US" sz="1800" dirty="0" smtClean="0">
              <a:latin typeface="Gill Sans MT" panose="020B0502020104020203" pitchFamily="34" charset="0"/>
            </a:rPr>
            <a:t>9. </a:t>
          </a:r>
          <a:r>
            <a:rPr lang="en-US" sz="1800" dirty="0">
              <a:latin typeface="Gill Sans MT" panose="020B0502020104020203" pitchFamily="34" charset="0"/>
            </a:rPr>
            <a:t>Check the form to make sure the weight is completely and correctly recorded. Instruct the assistant to correct any errors.</a:t>
          </a:r>
          <a:endParaRPr lang="en-US" sz="1800" dirty="0"/>
        </a:p>
      </dgm:t>
    </dgm:pt>
    <dgm:pt modelId="{4F0E0096-7378-410A-AA47-30FB21DCCCAE}" type="parTrans" cxnId="{E6994CC5-5029-4DA8-AFC8-E56B71BA02A4}">
      <dgm:prSet/>
      <dgm:spPr/>
      <dgm:t>
        <a:bodyPr/>
        <a:lstStyle/>
        <a:p>
          <a:endParaRPr lang="en-US"/>
        </a:p>
      </dgm:t>
    </dgm:pt>
    <dgm:pt modelId="{B4E8FAED-69F5-43BB-864C-77A416090D40}" type="sibTrans" cxnId="{E6994CC5-5029-4DA8-AFC8-E56B71BA02A4}">
      <dgm:prSet/>
      <dgm:spPr/>
      <dgm:t>
        <a:bodyPr/>
        <a:lstStyle/>
        <a:p>
          <a:endParaRPr lang="en-US"/>
        </a:p>
      </dgm:t>
    </dgm:pt>
    <dgm:pt modelId="{1DC5CF59-E84C-4CEE-B275-36B358339003}">
      <dgm:prSet phldrT="[Text]" custT="1"/>
      <dgm:spPr/>
      <dgm:t>
        <a:bodyPr/>
        <a:lstStyle/>
        <a:p>
          <a:pPr>
            <a:spcAft>
              <a:spcPts val="1200"/>
            </a:spcAft>
            <a:buFont typeface="+mj-lt"/>
            <a:buNone/>
          </a:pPr>
          <a:r>
            <a:rPr lang="en-US" sz="1800" dirty="0" smtClean="0">
              <a:latin typeface="Gill Sans MT" panose="020B0502020104020203" pitchFamily="34" charset="0"/>
            </a:rPr>
            <a:t>11. </a:t>
          </a:r>
          <a:r>
            <a:rPr lang="en-US" sz="1800" dirty="0">
              <a:latin typeface="Gill Sans MT" panose="020B0502020104020203" pitchFamily="34" charset="0"/>
            </a:rPr>
            <a:t>Record the value to two decimal places in item 518 of the paper Module 5A form after the measurer confirms that the value is correct.</a:t>
          </a:r>
          <a:endParaRPr lang="en-US" sz="1800" dirty="0"/>
        </a:p>
      </dgm:t>
    </dgm:pt>
    <dgm:pt modelId="{C29A8CB6-08A9-46F1-8A10-6792D649E574}" type="parTrans" cxnId="{3DA4635B-4C63-435D-AC5B-18079814EB5C}">
      <dgm:prSet/>
      <dgm:spPr/>
      <dgm:t>
        <a:bodyPr/>
        <a:lstStyle/>
        <a:p>
          <a:endParaRPr lang="en-US"/>
        </a:p>
      </dgm:t>
    </dgm:pt>
    <dgm:pt modelId="{B0E87340-CCF0-45DE-8ABA-95481E2C7820}" type="sibTrans" cxnId="{3DA4635B-4C63-435D-AC5B-18079814EB5C}">
      <dgm:prSet/>
      <dgm:spPr/>
      <dgm:t>
        <a:bodyPr/>
        <a:lstStyle/>
        <a:p>
          <a:endParaRPr lang="en-US"/>
        </a:p>
      </dgm:t>
    </dgm:pt>
    <dgm:pt modelId="{BCF42CC8-4133-459A-B672-93FC0380478D}" type="pres">
      <dgm:prSet presAssocID="{9851683F-2F94-4EFA-B0AF-1E4F09D78E15}" presName="linear" presStyleCnt="0">
        <dgm:presLayoutVars>
          <dgm:animLvl val="lvl"/>
          <dgm:resizeHandles val="exact"/>
        </dgm:presLayoutVars>
      </dgm:prSet>
      <dgm:spPr/>
      <dgm:t>
        <a:bodyPr/>
        <a:lstStyle/>
        <a:p>
          <a:endParaRPr lang="en-US"/>
        </a:p>
      </dgm:t>
    </dgm:pt>
    <dgm:pt modelId="{D61D0399-5277-4EF0-9A04-75AD1168805D}" type="pres">
      <dgm:prSet presAssocID="{96C2650F-8FC5-4548-9744-95457BD37022}" presName="parentText" presStyleLbl="node1" presStyleIdx="0" presStyleCnt="2" custScaleY="36469">
        <dgm:presLayoutVars>
          <dgm:chMax val="0"/>
          <dgm:bulletEnabled val="1"/>
        </dgm:presLayoutVars>
      </dgm:prSet>
      <dgm:spPr/>
      <dgm:t>
        <a:bodyPr/>
        <a:lstStyle/>
        <a:p>
          <a:endParaRPr lang="en-US"/>
        </a:p>
      </dgm:t>
    </dgm:pt>
    <dgm:pt modelId="{6F256482-A2DB-4E20-A815-9C5E6CDB3298}" type="pres">
      <dgm:prSet presAssocID="{96C2650F-8FC5-4548-9744-95457BD37022}" presName="childText" presStyleLbl="revTx" presStyleIdx="0" presStyleCnt="2">
        <dgm:presLayoutVars>
          <dgm:bulletEnabled val="1"/>
        </dgm:presLayoutVars>
      </dgm:prSet>
      <dgm:spPr/>
      <dgm:t>
        <a:bodyPr/>
        <a:lstStyle/>
        <a:p>
          <a:endParaRPr lang="en-US"/>
        </a:p>
      </dgm:t>
    </dgm:pt>
    <dgm:pt modelId="{F3F92524-D244-459B-91BE-79DF24DD1EDC}" type="pres">
      <dgm:prSet presAssocID="{CD82E7D6-168D-41E9-B1BF-438E1BBE116D}" presName="parentText" presStyleLbl="node1" presStyleIdx="1" presStyleCnt="2" custScaleY="36133">
        <dgm:presLayoutVars>
          <dgm:chMax val="0"/>
          <dgm:bulletEnabled val="1"/>
        </dgm:presLayoutVars>
      </dgm:prSet>
      <dgm:spPr/>
      <dgm:t>
        <a:bodyPr/>
        <a:lstStyle/>
        <a:p>
          <a:endParaRPr lang="en-US"/>
        </a:p>
      </dgm:t>
    </dgm:pt>
    <dgm:pt modelId="{C0BADC41-86BC-45AA-B7B6-338D99D90A47}" type="pres">
      <dgm:prSet presAssocID="{CD82E7D6-168D-41E9-B1BF-438E1BBE116D}" presName="childText" presStyleLbl="revTx" presStyleIdx="1" presStyleCnt="2">
        <dgm:presLayoutVars>
          <dgm:bulletEnabled val="1"/>
        </dgm:presLayoutVars>
      </dgm:prSet>
      <dgm:spPr/>
      <dgm:t>
        <a:bodyPr/>
        <a:lstStyle/>
        <a:p>
          <a:endParaRPr lang="en-US"/>
        </a:p>
      </dgm:t>
    </dgm:pt>
  </dgm:ptLst>
  <dgm:cxnLst>
    <dgm:cxn modelId="{66061FD1-923D-483F-B30F-C01550FAAE24}" type="presOf" srcId="{1DC5CF59-E84C-4CEE-B275-36B358339003}" destId="{C0BADC41-86BC-45AA-B7B6-338D99D90A47}" srcOrd="0" destOrd="1" presId="urn:microsoft.com/office/officeart/2005/8/layout/vList2"/>
    <dgm:cxn modelId="{2F57A6BD-29E6-4FB4-A341-F980539591F3}" srcId="{96C2650F-8FC5-4548-9744-95457BD37022}" destId="{EA52671B-DC68-4250-8BA8-51BA45C941C3}" srcOrd="0" destOrd="0" parTransId="{F219D32A-6BC1-4738-9E98-CE396994660E}" sibTransId="{D6430FC0-46DF-40A4-9AF5-339046BFF4D6}"/>
    <dgm:cxn modelId="{71E469CB-7E2A-4C64-A964-C174ED9A3B98}" type="presOf" srcId="{CD82E7D6-168D-41E9-B1BF-438E1BBE116D}" destId="{F3F92524-D244-459B-91BE-79DF24DD1EDC}" srcOrd="0" destOrd="0" presId="urn:microsoft.com/office/officeart/2005/8/layout/vList2"/>
    <dgm:cxn modelId="{E4FAB779-75A2-495E-BD01-25E215EE8A7C}" srcId="{96C2650F-8FC5-4548-9744-95457BD37022}" destId="{33A83EE8-D9B4-4961-B8D5-AFC0E8E63999}" srcOrd="1" destOrd="0" parTransId="{E96952AB-9454-4E9E-91A4-919D2749A127}" sibTransId="{04001396-8000-40D9-9570-94F60D034C9F}"/>
    <dgm:cxn modelId="{24C34DE3-7EB2-40DB-ADB0-A3DA14562B22}" type="presOf" srcId="{9851683F-2F94-4EFA-B0AF-1E4F09D78E15}" destId="{BCF42CC8-4133-459A-B672-93FC0380478D}" srcOrd="0" destOrd="0" presId="urn:microsoft.com/office/officeart/2005/8/layout/vList2"/>
    <dgm:cxn modelId="{428BC070-25B5-4ABA-8D01-FF8FEEE63EB9}" type="presOf" srcId="{EA52671B-DC68-4250-8BA8-51BA45C941C3}" destId="{6F256482-A2DB-4E20-A815-9C5E6CDB3298}" srcOrd="0" destOrd="0" presId="urn:microsoft.com/office/officeart/2005/8/layout/vList2"/>
    <dgm:cxn modelId="{3DA4635B-4C63-435D-AC5B-18079814EB5C}" srcId="{CD82E7D6-168D-41E9-B1BF-438E1BBE116D}" destId="{1DC5CF59-E84C-4CEE-B275-36B358339003}" srcOrd="1" destOrd="0" parTransId="{C29A8CB6-08A9-46F1-8A10-6792D649E574}" sibTransId="{B0E87340-CCF0-45DE-8ABA-95481E2C7820}"/>
    <dgm:cxn modelId="{E6994CC5-5029-4DA8-AFC8-E56B71BA02A4}" srcId="{96C2650F-8FC5-4548-9744-95457BD37022}" destId="{FC1058ED-E5F5-47BC-9923-19FBA19B0890}" srcOrd="2" destOrd="0" parTransId="{4F0E0096-7378-410A-AA47-30FB21DCCCAE}" sibTransId="{B4E8FAED-69F5-43BB-864C-77A416090D40}"/>
    <dgm:cxn modelId="{CE611146-497E-46B6-A7AD-1BC1EE316F4B}" srcId="{9851683F-2F94-4EFA-B0AF-1E4F09D78E15}" destId="{CD82E7D6-168D-41E9-B1BF-438E1BBE116D}" srcOrd="1" destOrd="0" parTransId="{E552A48E-BD18-4B1A-9490-1B24C9F00F4F}" sibTransId="{655CA1E6-B242-45B5-BB15-E259DA3047D6}"/>
    <dgm:cxn modelId="{1E1CD492-0045-4A9A-8A4B-508B3F73AB6E}" type="presOf" srcId="{FC1058ED-E5F5-47BC-9923-19FBA19B0890}" destId="{6F256482-A2DB-4E20-A815-9C5E6CDB3298}" srcOrd="0" destOrd="2" presId="urn:microsoft.com/office/officeart/2005/8/layout/vList2"/>
    <dgm:cxn modelId="{02A730A0-5328-4DFA-8F93-FD7BA6FBCA1B}" type="presOf" srcId="{D211FD7A-5580-4A75-B1C8-638DA71BBBEA}" destId="{C0BADC41-86BC-45AA-B7B6-338D99D90A47}" srcOrd="0" destOrd="0" presId="urn:microsoft.com/office/officeart/2005/8/layout/vList2"/>
    <dgm:cxn modelId="{0F4BB681-D20F-4523-B102-042CC1B2D360}" type="presOf" srcId="{96C2650F-8FC5-4548-9744-95457BD37022}" destId="{D61D0399-5277-4EF0-9A04-75AD1168805D}" srcOrd="0" destOrd="0" presId="urn:microsoft.com/office/officeart/2005/8/layout/vList2"/>
    <dgm:cxn modelId="{6BD09103-CA6A-4B51-9EF3-9D6D3133C27D}" srcId="{CD82E7D6-168D-41E9-B1BF-438E1BBE116D}" destId="{D211FD7A-5580-4A75-B1C8-638DA71BBBEA}" srcOrd="0" destOrd="0" parTransId="{890DF9F1-1AC3-4429-81A3-D95D3303B57F}" sibTransId="{6070243B-C2B1-40E9-A08F-7BF4CB141980}"/>
    <dgm:cxn modelId="{CEA42166-7488-43D4-BFAC-A089E8E7AC99}" srcId="{9851683F-2F94-4EFA-B0AF-1E4F09D78E15}" destId="{96C2650F-8FC5-4548-9744-95457BD37022}" srcOrd="0" destOrd="0" parTransId="{94F7758B-90F4-41D6-9ACF-CA0707895EEC}" sibTransId="{805ABB79-1BB7-425F-BFFA-2C647B885A3A}"/>
    <dgm:cxn modelId="{88521168-C609-4230-BE40-39302EA06403}" type="presOf" srcId="{33A83EE8-D9B4-4961-B8D5-AFC0E8E63999}" destId="{6F256482-A2DB-4E20-A815-9C5E6CDB3298}" srcOrd="0" destOrd="1" presId="urn:microsoft.com/office/officeart/2005/8/layout/vList2"/>
    <dgm:cxn modelId="{D9EC8FA5-D059-4E63-BD6C-DCA012DF9406}" type="presParOf" srcId="{BCF42CC8-4133-459A-B672-93FC0380478D}" destId="{D61D0399-5277-4EF0-9A04-75AD1168805D}" srcOrd="0" destOrd="0" presId="urn:microsoft.com/office/officeart/2005/8/layout/vList2"/>
    <dgm:cxn modelId="{6F3EBC17-32D6-4550-9943-131CEC7AD396}" type="presParOf" srcId="{BCF42CC8-4133-459A-B672-93FC0380478D}" destId="{6F256482-A2DB-4E20-A815-9C5E6CDB3298}" srcOrd="1" destOrd="0" presId="urn:microsoft.com/office/officeart/2005/8/layout/vList2"/>
    <dgm:cxn modelId="{C1751094-AA18-4994-896D-451F151E695D}" type="presParOf" srcId="{BCF42CC8-4133-459A-B672-93FC0380478D}" destId="{F3F92524-D244-459B-91BE-79DF24DD1EDC}" srcOrd="2" destOrd="0" presId="urn:microsoft.com/office/officeart/2005/8/layout/vList2"/>
    <dgm:cxn modelId="{F9B72940-C450-4908-8108-3305C4B6DF6D}" type="presParOf" srcId="{BCF42CC8-4133-459A-B672-93FC0380478D}" destId="{C0BADC41-86BC-45AA-B7B6-338D99D90A4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851683F-2F94-4EFA-B0AF-1E4F09D78E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A52671B-DC68-4250-8BA8-51BA45C941C3}">
      <dgm:prSet phldrT="[Text]" custT="1"/>
      <dgm:spPr/>
      <dgm:t>
        <a:bodyPr/>
        <a:lstStyle/>
        <a:p>
          <a:pPr>
            <a:spcBef>
              <a:spcPts val="0"/>
            </a:spcBef>
            <a:spcAft>
              <a:spcPts val="1200"/>
            </a:spcAft>
            <a:buFont typeface="+mj-lt"/>
            <a:buNone/>
          </a:pPr>
          <a:r>
            <a:rPr lang="en-US" sz="1800" dirty="0">
              <a:latin typeface="Gill Sans MT" panose="020B0502020104020203" pitchFamily="34" charset="0"/>
            </a:rPr>
            <a:t>12.  Ask the caregiver to step off the scale with the child. The child’s weight will remain displayed.</a:t>
          </a:r>
        </a:p>
      </dgm:t>
    </dgm:pt>
    <dgm:pt modelId="{F219D32A-6BC1-4738-9E98-CE396994660E}" type="parTrans" cxnId="{2F57A6BD-29E6-4FB4-A341-F980539591F3}">
      <dgm:prSet/>
      <dgm:spPr/>
      <dgm:t>
        <a:bodyPr/>
        <a:lstStyle/>
        <a:p>
          <a:endParaRPr lang="en-US" sz="1700"/>
        </a:p>
      </dgm:t>
    </dgm:pt>
    <dgm:pt modelId="{D6430FC0-46DF-40A4-9AF5-339046BFF4D6}" type="sibTrans" cxnId="{2F57A6BD-29E6-4FB4-A341-F980539591F3}">
      <dgm:prSet/>
      <dgm:spPr/>
      <dgm:t>
        <a:bodyPr/>
        <a:lstStyle/>
        <a:p>
          <a:endParaRPr lang="en-US" sz="1700"/>
        </a:p>
      </dgm:t>
    </dgm:pt>
    <dgm:pt modelId="{D211FD7A-5580-4A75-B1C8-638DA71BBBEA}">
      <dgm:prSet phldrT="[Text]" custT="1"/>
      <dgm:spPr/>
      <dgm:t>
        <a:bodyPr/>
        <a:lstStyle/>
        <a:p>
          <a:pPr>
            <a:buFont typeface="+mj-lt"/>
            <a:buNone/>
          </a:pPr>
          <a:r>
            <a:rPr lang="en-US" sz="1800" dirty="0">
              <a:latin typeface="Gill Sans MT" panose="020B0502020104020203" pitchFamily="34" charset="0"/>
            </a:rPr>
            <a:t>14. Repeat steps 5–12 for each additional child.</a:t>
          </a:r>
          <a:endParaRPr lang="en-US" sz="1800" dirty="0"/>
        </a:p>
      </dgm:t>
    </dgm:pt>
    <dgm:pt modelId="{890DF9F1-1AC3-4429-81A3-D95D3303B57F}" type="parTrans" cxnId="{6BD09103-CA6A-4B51-9EF3-9D6D3133C27D}">
      <dgm:prSet/>
      <dgm:spPr/>
      <dgm:t>
        <a:bodyPr/>
        <a:lstStyle/>
        <a:p>
          <a:endParaRPr lang="en-US" sz="1700"/>
        </a:p>
      </dgm:t>
    </dgm:pt>
    <dgm:pt modelId="{6070243B-C2B1-40E9-A08F-7BF4CB141980}" type="sibTrans" cxnId="{6BD09103-CA6A-4B51-9EF3-9D6D3133C27D}">
      <dgm:prSet/>
      <dgm:spPr/>
      <dgm:t>
        <a:bodyPr/>
        <a:lstStyle/>
        <a:p>
          <a:endParaRPr lang="en-US" sz="1700"/>
        </a:p>
      </dgm:t>
    </dgm:pt>
    <dgm:pt modelId="{33A83EE8-D9B4-4961-B8D5-AFC0E8E63999}">
      <dgm:prSet phldrT="[Text]" custT="1"/>
      <dgm:spPr/>
      <dgm:t>
        <a:bodyPr/>
        <a:lstStyle/>
        <a:p>
          <a:pPr>
            <a:spcBef>
              <a:spcPts val="0"/>
            </a:spcBef>
            <a:spcAft>
              <a:spcPts val="1200"/>
            </a:spcAft>
            <a:buFont typeface="+mj-lt"/>
            <a:buNone/>
          </a:pPr>
          <a:r>
            <a:rPr lang="en-US" sz="1800" dirty="0">
              <a:latin typeface="Gill Sans MT" panose="020B0502020104020203" pitchFamily="34" charset="0"/>
            </a:rPr>
            <a:t>13. Ask the caregiver to step back onto the scale with the next child to be weighed, if there are multiple children under two years to weigh with the same caregiver. </a:t>
          </a:r>
        </a:p>
      </dgm:t>
    </dgm:pt>
    <dgm:pt modelId="{E96952AB-9454-4E9E-91A4-919D2749A127}" type="parTrans" cxnId="{E4FAB779-75A2-495E-BD01-25E215EE8A7C}">
      <dgm:prSet/>
      <dgm:spPr/>
      <dgm:t>
        <a:bodyPr/>
        <a:lstStyle/>
        <a:p>
          <a:endParaRPr lang="en-US" sz="1700"/>
        </a:p>
      </dgm:t>
    </dgm:pt>
    <dgm:pt modelId="{04001396-8000-40D9-9570-94F60D034C9F}" type="sibTrans" cxnId="{E4FAB779-75A2-495E-BD01-25E215EE8A7C}">
      <dgm:prSet/>
      <dgm:spPr/>
      <dgm:t>
        <a:bodyPr/>
        <a:lstStyle/>
        <a:p>
          <a:endParaRPr lang="en-US" sz="1700"/>
        </a:p>
      </dgm:t>
    </dgm:pt>
    <dgm:pt modelId="{96C2650F-8FC5-4548-9744-95457BD37022}">
      <dgm:prSet phldrT="[Text]" custT="1"/>
      <dgm:spPr>
        <a:solidFill>
          <a:schemeClr val="accent3">
            <a:lumMod val="75000"/>
          </a:schemeClr>
        </a:solidFill>
      </dgm:spPr>
      <dgm:t>
        <a:bodyPr/>
        <a:lstStyle/>
        <a:p>
          <a:r>
            <a:rPr lang="en-US" sz="1800" b="1" dirty="0">
              <a:latin typeface="Gill Sans MT" panose="020B0502020104020203" pitchFamily="34" charset="0"/>
            </a:rPr>
            <a:t>Measurer</a:t>
          </a:r>
          <a:endParaRPr lang="en-US" sz="1800" dirty="0"/>
        </a:p>
      </dgm:t>
    </dgm:pt>
    <dgm:pt modelId="{805ABB79-1BB7-425F-BFFA-2C647B885A3A}" type="sibTrans" cxnId="{CEA42166-7488-43D4-BFAC-A089E8E7AC99}">
      <dgm:prSet/>
      <dgm:spPr/>
      <dgm:t>
        <a:bodyPr/>
        <a:lstStyle/>
        <a:p>
          <a:endParaRPr lang="en-US" sz="1700"/>
        </a:p>
      </dgm:t>
    </dgm:pt>
    <dgm:pt modelId="{94F7758B-90F4-41D6-9ACF-CA0707895EEC}" type="parTrans" cxnId="{CEA42166-7488-43D4-BFAC-A089E8E7AC99}">
      <dgm:prSet/>
      <dgm:spPr/>
      <dgm:t>
        <a:bodyPr/>
        <a:lstStyle/>
        <a:p>
          <a:endParaRPr lang="en-US" sz="1700"/>
        </a:p>
      </dgm:t>
    </dgm:pt>
    <dgm:pt modelId="{CD82E7D6-168D-41E9-B1BF-438E1BBE116D}">
      <dgm:prSet phldrT="[Text]" custT="1"/>
      <dgm:spPr>
        <a:solidFill>
          <a:schemeClr val="accent2"/>
        </a:solidFill>
      </dgm:spPr>
      <dgm:t>
        <a:bodyPr/>
        <a:lstStyle/>
        <a:p>
          <a:r>
            <a:rPr lang="en-US" sz="1800" b="1" dirty="0">
              <a:latin typeface="Gill Sans MT" panose="020B0502020104020203" pitchFamily="34" charset="0"/>
            </a:rPr>
            <a:t>Measurer and assistant</a:t>
          </a:r>
          <a:endParaRPr lang="en-US" sz="1800" dirty="0"/>
        </a:p>
      </dgm:t>
    </dgm:pt>
    <dgm:pt modelId="{655CA1E6-B242-45B5-BB15-E259DA3047D6}" type="sibTrans" cxnId="{CE611146-497E-46B6-A7AD-1BC1EE316F4B}">
      <dgm:prSet/>
      <dgm:spPr/>
      <dgm:t>
        <a:bodyPr/>
        <a:lstStyle/>
        <a:p>
          <a:endParaRPr lang="en-US" sz="1700"/>
        </a:p>
      </dgm:t>
    </dgm:pt>
    <dgm:pt modelId="{E552A48E-BD18-4B1A-9490-1B24C9F00F4F}" type="parTrans" cxnId="{CE611146-497E-46B6-A7AD-1BC1EE316F4B}">
      <dgm:prSet/>
      <dgm:spPr/>
      <dgm:t>
        <a:bodyPr/>
        <a:lstStyle/>
        <a:p>
          <a:endParaRPr lang="en-US" sz="1700"/>
        </a:p>
      </dgm:t>
    </dgm:pt>
    <dgm:pt modelId="{C23AD810-5E29-4EC2-983B-E3CAD8D7CE1C}">
      <dgm:prSet phldrT="[Text]" custT="1"/>
      <dgm:spPr/>
      <dgm:t>
        <a:bodyPr/>
        <a:lstStyle/>
        <a:p>
          <a:pPr>
            <a:spcBef>
              <a:spcPct val="0"/>
            </a:spcBef>
            <a:spcAft>
              <a:spcPct val="20000"/>
            </a:spcAft>
            <a:buFont typeface="+mj-lt"/>
            <a:buNone/>
          </a:pPr>
          <a:endParaRPr lang="en-US" sz="1800" dirty="0"/>
        </a:p>
      </dgm:t>
    </dgm:pt>
    <dgm:pt modelId="{5C788F91-FB15-4C78-995A-86323AF76FB3}" type="parTrans" cxnId="{E2EA3C19-83E9-4523-A06A-79BB7FF63EEF}">
      <dgm:prSet/>
      <dgm:spPr/>
      <dgm:t>
        <a:bodyPr/>
        <a:lstStyle/>
        <a:p>
          <a:endParaRPr lang="en-US"/>
        </a:p>
      </dgm:t>
    </dgm:pt>
    <dgm:pt modelId="{CE4A8645-3DCD-497E-85DF-4A253D631811}" type="sibTrans" cxnId="{E2EA3C19-83E9-4523-A06A-79BB7FF63EEF}">
      <dgm:prSet/>
      <dgm:spPr/>
      <dgm:t>
        <a:bodyPr/>
        <a:lstStyle/>
        <a:p>
          <a:endParaRPr lang="en-US"/>
        </a:p>
      </dgm:t>
    </dgm:pt>
    <dgm:pt modelId="{BCF42CC8-4133-459A-B672-93FC0380478D}" type="pres">
      <dgm:prSet presAssocID="{9851683F-2F94-4EFA-B0AF-1E4F09D78E15}" presName="linear" presStyleCnt="0">
        <dgm:presLayoutVars>
          <dgm:animLvl val="lvl"/>
          <dgm:resizeHandles val="exact"/>
        </dgm:presLayoutVars>
      </dgm:prSet>
      <dgm:spPr/>
      <dgm:t>
        <a:bodyPr/>
        <a:lstStyle/>
        <a:p>
          <a:endParaRPr lang="en-US"/>
        </a:p>
      </dgm:t>
    </dgm:pt>
    <dgm:pt modelId="{D61D0399-5277-4EF0-9A04-75AD1168805D}" type="pres">
      <dgm:prSet presAssocID="{96C2650F-8FC5-4548-9744-95457BD37022}" presName="parentText" presStyleLbl="node1" presStyleIdx="0" presStyleCnt="2" custScaleY="36224">
        <dgm:presLayoutVars>
          <dgm:chMax val="0"/>
          <dgm:bulletEnabled val="1"/>
        </dgm:presLayoutVars>
      </dgm:prSet>
      <dgm:spPr/>
      <dgm:t>
        <a:bodyPr/>
        <a:lstStyle/>
        <a:p>
          <a:endParaRPr lang="en-US"/>
        </a:p>
      </dgm:t>
    </dgm:pt>
    <dgm:pt modelId="{6F256482-A2DB-4E20-A815-9C5E6CDB3298}" type="pres">
      <dgm:prSet presAssocID="{96C2650F-8FC5-4548-9744-95457BD37022}" presName="childText" presStyleLbl="revTx" presStyleIdx="0" presStyleCnt="2">
        <dgm:presLayoutVars>
          <dgm:bulletEnabled val="1"/>
        </dgm:presLayoutVars>
      </dgm:prSet>
      <dgm:spPr/>
      <dgm:t>
        <a:bodyPr/>
        <a:lstStyle/>
        <a:p>
          <a:endParaRPr lang="en-US"/>
        </a:p>
      </dgm:t>
    </dgm:pt>
    <dgm:pt modelId="{F3F92524-D244-459B-91BE-79DF24DD1EDC}" type="pres">
      <dgm:prSet presAssocID="{CD82E7D6-168D-41E9-B1BF-438E1BBE116D}" presName="parentText" presStyleLbl="node1" presStyleIdx="1" presStyleCnt="2" custScaleY="35160">
        <dgm:presLayoutVars>
          <dgm:chMax val="0"/>
          <dgm:bulletEnabled val="1"/>
        </dgm:presLayoutVars>
      </dgm:prSet>
      <dgm:spPr/>
      <dgm:t>
        <a:bodyPr/>
        <a:lstStyle/>
        <a:p>
          <a:endParaRPr lang="en-US"/>
        </a:p>
      </dgm:t>
    </dgm:pt>
    <dgm:pt modelId="{C0BADC41-86BC-45AA-B7B6-338D99D90A47}" type="pres">
      <dgm:prSet presAssocID="{CD82E7D6-168D-41E9-B1BF-438E1BBE116D}" presName="childText" presStyleLbl="revTx" presStyleIdx="1" presStyleCnt="2">
        <dgm:presLayoutVars>
          <dgm:bulletEnabled val="1"/>
        </dgm:presLayoutVars>
      </dgm:prSet>
      <dgm:spPr/>
      <dgm:t>
        <a:bodyPr/>
        <a:lstStyle/>
        <a:p>
          <a:endParaRPr lang="en-US"/>
        </a:p>
      </dgm:t>
    </dgm:pt>
  </dgm:ptLst>
  <dgm:cxnLst>
    <dgm:cxn modelId="{2F57A6BD-29E6-4FB4-A341-F980539591F3}" srcId="{96C2650F-8FC5-4548-9744-95457BD37022}" destId="{EA52671B-DC68-4250-8BA8-51BA45C941C3}" srcOrd="0" destOrd="0" parTransId="{F219D32A-6BC1-4738-9E98-CE396994660E}" sibTransId="{D6430FC0-46DF-40A4-9AF5-339046BFF4D6}"/>
    <dgm:cxn modelId="{71E469CB-7E2A-4C64-A964-C174ED9A3B98}" type="presOf" srcId="{CD82E7D6-168D-41E9-B1BF-438E1BBE116D}" destId="{F3F92524-D244-459B-91BE-79DF24DD1EDC}" srcOrd="0" destOrd="0" presId="urn:microsoft.com/office/officeart/2005/8/layout/vList2"/>
    <dgm:cxn modelId="{E4FAB779-75A2-495E-BD01-25E215EE8A7C}" srcId="{96C2650F-8FC5-4548-9744-95457BD37022}" destId="{33A83EE8-D9B4-4961-B8D5-AFC0E8E63999}" srcOrd="1" destOrd="0" parTransId="{E96952AB-9454-4E9E-91A4-919D2749A127}" sibTransId="{04001396-8000-40D9-9570-94F60D034C9F}"/>
    <dgm:cxn modelId="{24C34DE3-7EB2-40DB-ADB0-A3DA14562B22}" type="presOf" srcId="{9851683F-2F94-4EFA-B0AF-1E4F09D78E15}" destId="{BCF42CC8-4133-459A-B672-93FC0380478D}" srcOrd="0" destOrd="0" presId="urn:microsoft.com/office/officeart/2005/8/layout/vList2"/>
    <dgm:cxn modelId="{428BC070-25B5-4ABA-8D01-FF8FEEE63EB9}" type="presOf" srcId="{EA52671B-DC68-4250-8BA8-51BA45C941C3}" destId="{6F256482-A2DB-4E20-A815-9C5E6CDB3298}" srcOrd="0" destOrd="0" presId="urn:microsoft.com/office/officeart/2005/8/layout/vList2"/>
    <dgm:cxn modelId="{E2EA3C19-83E9-4523-A06A-79BB7FF63EEF}" srcId="{96C2650F-8FC5-4548-9744-95457BD37022}" destId="{C23AD810-5E29-4EC2-983B-E3CAD8D7CE1C}" srcOrd="2" destOrd="0" parTransId="{5C788F91-FB15-4C78-995A-86323AF76FB3}" sibTransId="{CE4A8645-3DCD-497E-85DF-4A253D631811}"/>
    <dgm:cxn modelId="{CE611146-497E-46B6-A7AD-1BC1EE316F4B}" srcId="{9851683F-2F94-4EFA-B0AF-1E4F09D78E15}" destId="{CD82E7D6-168D-41E9-B1BF-438E1BBE116D}" srcOrd="1" destOrd="0" parTransId="{E552A48E-BD18-4B1A-9490-1B24C9F00F4F}" sibTransId="{655CA1E6-B242-45B5-BB15-E259DA3047D6}"/>
    <dgm:cxn modelId="{02A730A0-5328-4DFA-8F93-FD7BA6FBCA1B}" type="presOf" srcId="{D211FD7A-5580-4A75-B1C8-638DA71BBBEA}" destId="{C0BADC41-86BC-45AA-B7B6-338D99D90A47}" srcOrd="0" destOrd="0" presId="urn:microsoft.com/office/officeart/2005/8/layout/vList2"/>
    <dgm:cxn modelId="{0F4BB681-D20F-4523-B102-042CC1B2D360}" type="presOf" srcId="{96C2650F-8FC5-4548-9744-95457BD37022}" destId="{D61D0399-5277-4EF0-9A04-75AD1168805D}" srcOrd="0" destOrd="0" presId="urn:microsoft.com/office/officeart/2005/8/layout/vList2"/>
    <dgm:cxn modelId="{CEA42166-7488-43D4-BFAC-A089E8E7AC99}" srcId="{9851683F-2F94-4EFA-B0AF-1E4F09D78E15}" destId="{96C2650F-8FC5-4548-9744-95457BD37022}" srcOrd="0" destOrd="0" parTransId="{94F7758B-90F4-41D6-9ACF-CA0707895EEC}" sibTransId="{805ABB79-1BB7-425F-BFFA-2C647B885A3A}"/>
    <dgm:cxn modelId="{6BD09103-CA6A-4B51-9EF3-9D6D3133C27D}" srcId="{CD82E7D6-168D-41E9-B1BF-438E1BBE116D}" destId="{D211FD7A-5580-4A75-B1C8-638DA71BBBEA}" srcOrd="0" destOrd="0" parTransId="{890DF9F1-1AC3-4429-81A3-D95D3303B57F}" sibTransId="{6070243B-C2B1-40E9-A08F-7BF4CB141980}"/>
    <dgm:cxn modelId="{88521168-C609-4230-BE40-39302EA06403}" type="presOf" srcId="{33A83EE8-D9B4-4961-B8D5-AFC0E8E63999}" destId="{6F256482-A2DB-4E20-A815-9C5E6CDB3298}" srcOrd="0" destOrd="1" presId="urn:microsoft.com/office/officeart/2005/8/layout/vList2"/>
    <dgm:cxn modelId="{A5057878-9A2D-45CA-B0F3-00E488E9E1E9}" type="presOf" srcId="{C23AD810-5E29-4EC2-983B-E3CAD8D7CE1C}" destId="{6F256482-A2DB-4E20-A815-9C5E6CDB3298}" srcOrd="0" destOrd="2" presId="urn:microsoft.com/office/officeart/2005/8/layout/vList2"/>
    <dgm:cxn modelId="{D9EC8FA5-D059-4E63-BD6C-DCA012DF9406}" type="presParOf" srcId="{BCF42CC8-4133-459A-B672-93FC0380478D}" destId="{D61D0399-5277-4EF0-9A04-75AD1168805D}" srcOrd="0" destOrd="0" presId="urn:microsoft.com/office/officeart/2005/8/layout/vList2"/>
    <dgm:cxn modelId="{6F3EBC17-32D6-4550-9943-131CEC7AD396}" type="presParOf" srcId="{BCF42CC8-4133-459A-B672-93FC0380478D}" destId="{6F256482-A2DB-4E20-A815-9C5E6CDB3298}" srcOrd="1" destOrd="0" presId="urn:microsoft.com/office/officeart/2005/8/layout/vList2"/>
    <dgm:cxn modelId="{C1751094-AA18-4994-896D-451F151E695D}" type="presParOf" srcId="{BCF42CC8-4133-459A-B672-93FC0380478D}" destId="{F3F92524-D244-459B-91BE-79DF24DD1EDC}" srcOrd="2" destOrd="0" presId="urn:microsoft.com/office/officeart/2005/8/layout/vList2"/>
    <dgm:cxn modelId="{F9B72940-C450-4908-8108-3305C4B6DF6D}" type="presParOf" srcId="{BCF42CC8-4133-459A-B672-93FC0380478D}" destId="{C0BADC41-86BC-45AA-B7B6-338D99D90A4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9635295-6252-4BE6-B9F3-5BE1FE01C24E}"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D263C7A4-DDAC-4EC4-A4CD-65CE07233AC5}">
      <dgm:prSet custT="1"/>
      <dgm:spPr/>
      <dgm:t>
        <a:bodyPr/>
        <a:lstStyle/>
        <a:p>
          <a:r>
            <a:rPr lang="en-US" sz="2000" dirty="0">
              <a:latin typeface="Gill Sans MT" panose="020B0502020104020203" pitchFamily="34" charset="0"/>
            </a:rPr>
            <a:t>Precise: </a:t>
          </a:r>
          <a:endParaRPr lang="en-US" sz="2000" dirty="0" smtClean="0">
            <a:latin typeface="Gill Sans MT" panose="020B0502020104020203" pitchFamily="34" charset="0"/>
          </a:endParaRPr>
        </a:p>
        <a:p>
          <a:r>
            <a:rPr lang="en-US" sz="2000" dirty="0" smtClean="0">
              <a:latin typeface="Gill Sans MT" panose="020B0502020104020203" pitchFamily="34" charset="0"/>
            </a:rPr>
            <a:t>You </a:t>
          </a:r>
          <a:r>
            <a:rPr lang="en-US" sz="2000" dirty="0">
              <a:latin typeface="Gill Sans MT" panose="020B0502020104020203" pitchFamily="34" charset="0"/>
            </a:rPr>
            <a:t>can repeat your measurements with minimal variation. </a:t>
          </a:r>
        </a:p>
      </dgm:t>
    </dgm:pt>
    <dgm:pt modelId="{D7EBAE1C-AB1E-4CDD-8BC3-F8B3614EB89D}" type="parTrans" cxnId="{D1303509-9BC9-430C-B7DB-E8DDD232B61F}">
      <dgm:prSet/>
      <dgm:spPr/>
      <dgm:t>
        <a:bodyPr/>
        <a:lstStyle/>
        <a:p>
          <a:endParaRPr lang="en-US"/>
        </a:p>
      </dgm:t>
    </dgm:pt>
    <dgm:pt modelId="{D5C2262A-F555-4249-B469-49F2BFE5C13E}" type="sibTrans" cxnId="{D1303509-9BC9-430C-B7DB-E8DDD232B61F}">
      <dgm:prSet/>
      <dgm:spPr/>
      <dgm:t>
        <a:bodyPr/>
        <a:lstStyle/>
        <a:p>
          <a:endParaRPr lang="en-US"/>
        </a:p>
      </dgm:t>
    </dgm:pt>
    <dgm:pt modelId="{E7C978FE-EFCD-4778-B0FD-077EC6BE847E}">
      <dgm:prSet custT="1"/>
      <dgm:spPr/>
      <dgm:t>
        <a:bodyPr/>
        <a:lstStyle/>
        <a:p>
          <a:r>
            <a:rPr lang="en-US" sz="2000" dirty="0">
              <a:latin typeface="Gill Sans MT" panose="020B0502020104020203" pitchFamily="34" charset="0"/>
            </a:rPr>
            <a:t>Accurate: </a:t>
          </a:r>
          <a:endParaRPr lang="en-US" sz="2000" dirty="0" smtClean="0">
            <a:latin typeface="Gill Sans MT" panose="020B0502020104020203" pitchFamily="34" charset="0"/>
          </a:endParaRPr>
        </a:p>
        <a:p>
          <a:r>
            <a:rPr lang="en-US" sz="2000" dirty="0" smtClean="0">
              <a:latin typeface="Gill Sans MT" panose="020B0502020104020203" pitchFamily="34" charset="0"/>
            </a:rPr>
            <a:t>You </a:t>
          </a:r>
          <a:r>
            <a:rPr lang="en-US" sz="2000" dirty="0">
              <a:latin typeface="Gill Sans MT" panose="020B0502020104020203" pitchFamily="34" charset="0"/>
            </a:rPr>
            <a:t>can take measurements close to the “true” weight. </a:t>
          </a:r>
        </a:p>
      </dgm:t>
    </dgm:pt>
    <dgm:pt modelId="{E8414504-CBF6-4F46-AC8F-61F99C89262D}" type="parTrans" cxnId="{1AE29C43-D51F-45BB-9B0B-A971C3638DEB}">
      <dgm:prSet/>
      <dgm:spPr/>
      <dgm:t>
        <a:bodyPr/>
        <a:lstStyle/>
        <a:p>
          <a:endParaRPr lang="en-US"/>
        </a:p>
      </dgm:t>
    </dgm:pt>
    <dgm:pt modelId="{A8049CA3-9042-4B59-8233-49EB77F1A54E}" type="sibTrans" cxnId="{1AE29C43-D51F-45BB-9B0B-A971C3638DEB}">
      <dgm:prSet/>
      <dgm:spPr/>
      <dgm:t>
        <a:bodyPr/>
        <a:lstStyle/>
        <a:p>
          <a:endParaRPr lang="en-US"/>
        </a:p>
      </dgm:t>
    </dgm:pt>
    <dgm:pt modelId="{74D4A25F-5F49-48A2-BBA3-C4FEB7D2410D}" type="pres">
      <dgm:prSet presAssocID="{19635295-6252-4BE6-B9F3-5BE1FE01C24E}" presName="diagram" presStyleCnt="0">
        <dgm:presLayoutVars>
          <dgm:dir/>
          <dgm:resizeHandles val="exact"/>
        </dgm:presLayoutVars>
      </dgm:prSet>
      <dgm:spPr/>
      <dgm:t>
        <a:bodyPr/>
        <a:lstStyle/>
        <a:p>
          <a:endParaRPr lang="en-US"/>
        </a:p>
      </dgm:t>
    </dgm:pt>
    <dgm:pt modelId="{B87D6DAB-4D0B-4736-99BE-84BF1FE1F3F4}" type="pres">
      <dgm:prSet presAssocID="{E7C978FE-EFCD-4778-B0FD-077EC6BE847E}" presName="node" presStyleLbl="node1" presStyleIdx="0" presStyleCnt="2">
        <dgm:presLayoutVars>
          <dgm:bulletEnabled val="1"/>
        </dgm:presLayoutVars>
      </dgm:prSet>
      <dgm:spPr/>
      <dgm:t>
        <a:bodyPr/>
        <a:lstStyle/>
        <a:p>
          <a:endParaRPr lang="en-US"/>
        </a:p>
      </dgm:t>
    </dgm:pt>
    <dgm:pt modelId="{EDE02DFB-B1A0-43BC-AF32-277744043E54}" type="pres">
      <dgm:prSet presAssocID="{A8049CA3-9042-4B59-8233-49EB77F1A54E}" presName="sibTrans" presStyleCnt="0"/>
      <dgm:spPr/>
    </dgm:pt>
    <dgm:pt modelId="{AF13697B-8B5E-4905-BC70-68F3C814911C}" type="pres">
      <dgm:prSet presAssocID="{D263C7A4-DDAC-4EC4-A4CD-65CE07233AC5}" presName="node" presStyleLbl="node1" presStyleIdx="1" presStyleCnt="2">
        <dgm:presLayoutVars>
          <dgm:bulletEnabled val="1"/>
        </dgm:presLayoutVars>
      </dgm:prSet>
      <dgm:spPr/>
      <dgm:t>
        <a:bodyPr/>
        <a:lstStyle/>
        <a:p>
          <a:endParaRPr lang="en-US"/>
        </a:p>
      </dgm:t>
    </dgm:pt>
  </dgm:ptLst>
  <dgm:cxnLst>
    <dgm:cxn modelId="{689CB516-84C8-4255-8639-EAF3A9E62B97}" type="presOf" srcId="{E7C978FE-EFCD-4778-B0FD-077EC6BE847E}" destId="{B87D6DAB-4D0B-4736-99BE-84BF1FE1F3F4}" srcOrd="0" destOrd="0" presId="urn:microsoft.com/office/officeart/2005/8/layout/default"/>
    <dgm:cxn modelId="{A2CB4844-2B69-4F6D-A88D-1D0205616BEF}" type="presOf" srcId="{D263C7A4-DDAC-4EC4-A4CD-65CE07233AC5}" destId="{AF13697B-8B5E-4905-BC70-68F3C814911C}" srcOrd="0" destOrd="0" presId="urn:microsoft.com/office/officeart/2005/8/layout/default"/>
    <dgm:cxn modelId="{1AE29C43-D51F-45BB-9B0B-A971C3638DEB}" srcId="{19635295-6252-4BE6-B9F3-5BE1FE01C24E}" destId="{E7C978FE-EFCD-4778-B0FD-077EC6BE847E}" srcOrd="0" destOrd="0" parTransId="{E8414504-CBF6-4F46-AC8F-61F99C89262D}" sibTransId="{A8049CA3-9042-4B59-8233-49EB77F1A54E}"/>
    <dgm:cxn modelId="{D1303509-9BC9-430C-B7DB-E8DDD232B61F}" srcId="{19635295-6252-4BE6-B9F3-5BE1FE01C24E}" destId="{D263C7A4-DDAC-4EC4-A4CD-65CE07233AC5}" srcOrd="1" destOrd="0" parTransId="{D7EBAE1C-AB1E-4CDD-8BC3-F8B3614EB89D}" sibTransId="{D5C2262A-F555-4249-B469-49F2BFE5C13E}"/>
    <dgm:cxn modelId="{4425EED1-DA36-40C6-B0D8-47C0844152CF}" type="presOf" srcId="{19635295-6252-4BE6-B9F3-5BE1FE01C24E}" destId="{74D4A25F-5F49-48A2-BBA3-C4FEB7D2410D}" srcOrd="0" destOrd="0" presId="urn:microsoft.com/office/officeart/2005/8/layout/default"/>
    <dgm:cxn modelId="{A4AE1E54-8A57-4680-B13D-9895E686DFB0}" type="presParOf" srcId="{74D4A25F-5F49-48A2-BBA3-C4FEB7D2410D}" destId="{B87D6DAB-4D0B-4736-99BE-84BF1FE1F3F4}" srcOrd="0" destOrd="0" presId="urn:microsoft.com/office/officeart/2005/8/layout/default"/>
    <dgm:cxn modelId="{5774196C-A169-4CE9-A5E3-D186C268965E}" type="presParOf" srcId="{74D4A25F-5F49-48A2-BBA3-C4FEB7D2410D}" destId="{EDE02DFB-B1A0-43BC-AF32-277744043E54}" srcOrd="1" destOrd="0" presId="urn:microsoft.com/office/officeart/2005/8/layout/default"/>
    <dgm:cxn modelId="{352D7919-DFC6-47F5-AF12-6D254CBC79B3}" type="presParOf" srcId="{74D4A25F-5F49-48A2-BBA3-C4FEB7D2410D}" destId="{AF13697B-8B5E-4905-BC70-68F3C814911C}"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7952E1-2E19-47BE-AA58-DE04728E69D2}"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199F7324-09CC-4880-A56E-0D92E15A3D5C}">
      <dgm:prSet phldrT="[Text]"/>
      <dgm:spPr/>
      <dgm:t>
        <a:bodyPr/>
        <a:lstStyle/>
        <a:p>
          <a:r>
            <a:rPr lang="en-US" dirty="0">
              <a:latin typeface="Gill Sans MT" panose="020B0502020104020203" pitchFamily="34" charset="0"/>
            </a:rPr>
            <a:t>Be gentle but firm</a:t>
          </a:r>
          <a:endParaRPr lang="en-US" dirty="0"/>
        </a:p>
      </dgm:t>
    </dgm:pt>
    <dgm:pt modelId="{C8143532-D6F8-4FD8-B367-A37558255AFF}" type="parTrans" cxnId="{54BF22AE-AB1C-475A-9ABD-77C3EB6F4180}">
      <dgm:prSet/>
      <dgm:spPr/>
      <dgm:t>
        <a:bodyPr/>
        <a:lstStyle/>
        <a:p>
          <a:endParaRPr lang="en-US"/>
        </a:p>
      </dgm:t>
    </dgm:pt>
    <dgm:pt modelId="{A980025D-73B6-4623-83FC-13E9F0F97F73}" type="sibTrans" cxnId="{54BF22AE-AB1C-475A-9ABD-77C3EB6F4180}">
      <dgm:prSet/>
      <dgm:spPr/>
      <dgm:t>
        <a:bodyPr/>
        <a:lstStyle/>
        <a:p>
          <a:endParaRPr lang="en-US"/>
        </a:p>
      </dgm:t>
    </dgm:pt>
    <dgm:pt modelId="{613D30AD-8CB4-4FFE-AE25-B1713507AD4C}">
      <dgm:prSet phldrT="[Text]"/>
      <dgm:spPr/>
      <dgm:t>
        <a:bodyPr/>
        <a:lstStyle/>
        <a:p>
          <a:r>
            <a:rPr lang="en-US" dirty="0">
              <a:latin typeface="Gill Sans MT" panose="020B0502020104020203" pitchFamily="34" charset="0"/>
            </a:rPr>
            <a:t>Do not underestimate the strength and mobility of even very young children</a:t>
          </a:r>
          <a:endParaRPr lang="en-US" dirty="0"/>
        </a:p>
      </dgm:t>
    </dgm:pt>
    <dgm:pt modelId="{CA37BDDD-229E-4EF0-B70B-CAF43EB9821A}" type="parTrans" cxnId="{03554094-6D2A-49C6-BEE9-1BB9177E8457}">
      <dgm:prSet/>
      <dgm:spPr/>
      <dgm:t>
        <a:bodyPr/>
        <a:lstStyle/>
        <a:p>
          <a:endParaRPr lang="en-US"/>
        </a:p>
      </dgm:t>
    </dgm:pt>
    <dgm:pt modelId="{FA365B38-B1F6-4AB5-BACC-5D14B91006E1}" type="sibTrans" cxnId="{03554094-6D2A-49C6-BEE9-1BB9177E8457}">
      <dgm:prSet/>
      <dgm:spPr/>
      <dgm:t>
        <a:bodyPr/>
        <a:lstStyle/>
        <a:p>
          <a:endParaRPr lang="en-US"/>
        </a:p>
      </dgm:t>
    </dgm:pt>
    <dgm:pt modelId="{711106A9-0221-4AC8-BB39-F61E27BC9A40}">
      <dgm:prSet phldrT="[Text]"/>
      <dgm:spPr/>
      <dgm:t>
        <a:bodyPr/>
        <a:lstStyle/>
        <a:p>
          <a:r>
            <a:rPr lang="en-US" dirty="0">
              <a:latin typeface="Gill Sans MT" panose="020B0502020104020203" pitchFamily="34" charset="0"/>
            </a:rPr>
            <a:t>Ensure your fingernails are short and remove jewelry (e.g., rings and watches) that might hurt someone or interfere with measurements.</a:t>
          </a:r>
          <a:endParaRPr lang="en-US" dirty="0"/>
        </a:p>
      </dgm:t>
    </dgm:pt>
    <dgm:pt modelId="{B6F13238-96BC-46B3-B738-C8C11725A3E8}" type="parTrans" cxnId="{7454322F-4515-4F3D-9C11-2B0CB0275CBF}">
      <dgm:prSet/>
      <dgm:spPr/>
      <dgm:t>
        <a:bodyPr/>
        <a:lstStyle/>
        <a:p>
          <a:endParaRPr lang="en-US"/>
        </a:p>
      </dgm:t>
    </dgm:pt>
    <dgm:pt modelId="{A3F31C8F-A06E-4CE2-AC2F-6218EF4A858B}" type="sibTrans" cxnId="{7454322F-4515-4F3D-9C11-2B0CB0275CBF}">
      <dgm:prSet/>
      <dgm:spPr/>
      <dgm:t>
        <a:bodyPr/>
        <a:lstStyle/>
        <a:p>
          <a:endParaRPr lang="en-US"/>
        </a:p>
      </dgm:t>
    </dgm:pt>
    <dgm:pt modelId="{720B5AAE-7D68-4965-AA43-78688294A56E}">
      <dgm:prSet/>
      <dgm:spPr/>
      <dgm:t>
        <a:bodyPr/>
        <a:lstStyle/>
        <a:p>
          <a:r>
            <a:rPr lang="en-US" dirty="0">
              <a:latin typeface="Gill Sans MT" panose="020B0502020104020203" pitchFamily="34" charset="0"/>
            </a:rPr>
            <a:t>Stay calm and composed</a:t>
          </a:r>
          <a:r>
            <a:rPr lang="en-US">
              <a:latin typeface="Gill Sans MT" panose="020B0502020104020203" pitchFamily="34" charset="0"/>
            </a:rPr>
            <a:t>. </a:t>
          </a:r>
          <a:endParaRPr lang="en-US" smtClean="0">
            <a:latin typeface="Gill Sans MT" panose="020B0502020104020203" pitchFamily="34" charset="0"/>
          </a:endParaRPr>
        </a:p>
        <a:p>
          <a:r>
            <a:rPr lang="en-US" smtClean="0">
              <a:latin typeface="Gill Sans MT" panose="020B0502020104020203" pitchFamily="34" charset="0"/>
            </a:rPr>
            <a:t>It </a:t>
          </a:r>
          <a:r>
            <a:rPr lang="en-US" dirty="0">
              <a:latin typeface="Gill Sans MT" panose="020B0502020104020203" pitchFamily="34" charset="0"/>
            </a:rPr>
            <a:t>will help put people at ease.</a:t>
          </a:r>
        </a:p>
      </dgm:t>
    </dgm:pt>
    <dgm:pt modelId="{015475D0-A1E3-4C1A-9AEB-62E0EEDCB04F}" type="parTrans" cxnId="{C5C19FE9-54A9-41E2-823E-8122AD05D444}">
      <dgm:prSet/>
      <dgm:spPr/>
      <dgm:t>
        <a:bodyPr/>
        <a:lstStyle/>
        <a:p>
          <a:endParaRPr lang="en-US"/>
        </a:p>
      </dgm:t>
    </dgm:pt>
    <dgm:pt modelId="{827F1BE8-3AE3-41C7-BD3E-76609964F42F}" type="sibTrans" cxnId="{C5C19FE9-54A9-41E2-823E-8122AD05D444}">
      <dgm:prSet/>
      <dgm:spPr/>
      <dgm:t>
        <a:bodyPr/>
        <a:lstStyle/>
        <a:p>
          <a:endParaRPr lang="en-US"/>
        </a:p>
      </dgm:t>
    </dgm:pt>
    <dgm:pt modelId="{5D395A0E-59FB-4D44-AD68-5923AA6D4737}">
      <dgm:prSet/>
      <dgm:spPr/>
      <dgm:t>
        <a:bodyPr/>
        <a:lstStyle/>
        <a:p>
          <a:r>
            <a:rPr lang="en-US">
              <a:latin typeface="Gill Sans MT" panose="020B0502020104020203" pitchFamily="34" charset="0"/>
            </a:rPr>
            <a:t>Keep objects (e.g., pens and pencils) out of your hands, mouth, hair, or breast pocket. </a:t>
          </a:r>
          <a:endParaRPr lang="en-US" dirty="0">
            <a:latin typeface="Gill Sans MT" panose="020B0502020104020203" pitchFamily="34" charset="0"/>
          </a:endParaRPr>
        </a:p>
      </dgm:t>
    </dgm:pt>
    <dgm:pt modelId="{B8B7DE0D-8758-4C0A-BCD8-04720F53075A}" type="parTrans" cxnId="{5D8943A3-D1B4-4935-836E-E8519D6EFF32}">
      <dgm:prSet/>
      <dgm:spPr/>
      <dgm:t>
        <a:bodyPr/>
        <a:lstStyle/>
        <a:p>
          <a:endParaRPr lang="en-US"/>
        </a:p>
      </dgm:t>
    </dgm:pt>
    <dgm:pt modelId="{D2E74CDB-8A22-4F0D-9F4B-4E3B27B5D695}" type="sibTrans" cxnId="{5D8943A3-D1B4-4935-836E-E8519D6EFF32}">
      <dgm:prSet/>
      <dgm:spPr/>
      <dgm:t>
        <a:bodyPr/>
        <a:lstStyle/>
        <a:p>
          <a:endParaRPr lang="en-US"/>
        </a:p>
      </dgm:t>
    </dgm:pt>
    <dgm:pt modelId="{ABF0F2CA-B5A8-46F7-B7C0-909887C6EA75}" type="pres">
      <dgm:prSet presAssocID="{647952E1-2E19-47BE-AA58-DE04728E69D2}" presName="diagram" presStyleCnt="0">
        <dgm:presLayoutVars>
          <dgm:dir/>
          <dgm:resizeHandles val="exact"/>
        </dgm:presLayoutVars>
      </dgm:prSet>
      <dgm:spPr/>
      <dgm:t>
        <a:bodyPr/>
        <a:lstStyle/>
        <a:p>
          <a:endParaRPr lang="en-US"/>
        </a:p>
      </dgm:t>
    </dgm:pt>
    <dgm:pt modelId="{D18BA20C-DF31-43FB-BF9B-1881546F9054}" type="pres">
      <dgm:prSet presAssocID="{199F7324-09CC-4880-A56E-0D92E15A3D5C}" presName="node" presStyleLbl="node1" presStyleIdx="0" presStyleCnt="5">
        <dgm:presLayoutVars>
          <dgm:bulletEnabled val="1"/>
        </dgm:presLayoutVars>
      </dgm:prSet>
      <dgm:spPr/>
      <dgm:t>
        <a:bodyPr/>
        <a:lstStyle/>
        <a:p>
          <a:endParaRPr lang="en-US"/>
        </a:p>
      </dgm:t>
    </dgm:pt>
    <dgm:pt modelId="{71FF5FAB-5782-4F68-8EC9-C96C4972318A}" type="pres">
      <dgm:prSet presAssocID="{A980025D-73B6-4623-83FC-13E9F0F97F73}" presName="sibTrans" presStyleCnt="0"/>
      <dgm:spPr/>
    </dgm:pt>
    <dgm:pt modelId="{CF80DFE8-31BF-434C-9483-9FA2539E58EB}" type="pres">
      <dgm:prSet presAssocID="{613D30AD-8CB4-4FFE-AE25-B1713507AD4C}" presName="node" presStyleLbl="node1" presStyleIdx="1" presStyleCnt="5">
        <dgm:presLayoutVars>
          <dgm:bulletEnabled val="1"/>
        </dgm:presLayoutVars>
      </dgm:prSet>
      <dgm:spPr/>
      <dgm:t>
        <a:bodyPr/>
        <a:lstStyle/>
        <a:p>
          <a:endParaRPr lang="en-US"/>
        </a:p>
      </dgm:t>
    </dgm:pt>
    <dgm:pt modelId="{1EE593B9-186C-4729-AD38-05A75124C0C2}" type="pres">
      <dgm:prSet presAssocID="{FA365B38-B1F6-4AB5-BACC-5D14B91006E1}" presName="sibTrans" presStyleCnt="0"/>
      <dgm:spPr/>
    </dgm:pt>
    <dgm:pt modelId="{CDCA40DC-8CBE-46FE-A482-6C1216185394}" type="pres">
      <dgm:prSet presAssocID="{711106A9-0221-4AC8-BB39-F61E27BC9A40}" presName="node" presStyleLbl="node1" presStyleIdx="2" presStyleCnt="5">
        <dgm:presLayoutVars>
          <dgm:bulletEnabled val="1"/>
        </dgm:presLayoutVars>
      </dgm:prSet>
      <dgm:spPr/>
      <dgm:t>
        <a:bodyPr/>
        <a:lstStyle/>
        <a:p>
          <a:endParaRPr lang="en-US"/>
        </a:p>
      </dgm:t>
    </dgm:pt>
    <dgm:pt modelId="{D86733FA-C296-4C56-801C-02596CA2F187}" type="pres">
      <dgm:prSet presAssocID="{A3F31C8F-A06E-4CE2-AC2F-6218EF4A858B}" presName="sibTrans" presStyleCnt="0"/>
      <dgm:spPr/>
    </dgm:pt>
    <dgm:pt modelId="{728E4FE7-AB80-491C-898C-19F45D6350FD}" type="pres">
      <dgm:prSet presAssocID="{5D395A0E-59FB-4D44-AD68-5923AA6D4737}" presName="node" presStyleLbl="node1" presStyleIdx="3" presStyleCnt="5">
        <dgm:presLayoutVars>
          <dgm:bulletEnabled val="1"/>
        </dgm:presLayoutVars>
      </dgm:prSet>
      <dgm:spPr/>
      <dgm:t>
        <a:bodyPr/>
        <a:lstStyle/>
        <a:p>
          <a:endParaRPr lang="en-US"/>
        </a:p>
      </dgm:t>
    </dgm:pt>
    <dgm:pt modelId="{22031DCC-2260-4514-80F0-20638732BC7A}" type="pres">
      <dgm:prSet presAssocID="{D2E74CDB-8A22-4F0D-9F4B-4E3B27B5D695}" presName="sibTrans" presStyleCnt="0"/>
      <dgm:spPr/>
    </dgm:pt>
    <dgm:pt modelId="{65496DD5-1191-495B-B51F-11173616243A}" type="pres">
      <dgm:prSet presAssocID="{720B5AAE-7D68-4965-AA43-78688294A56E}" presName="node" presStyleLbl="node1" presStyleIdx="4" presStyleCnt="5">
        <dgm:presLayoutVars>
          <dgm:bulletEnabled val="1"/>
        </dgm:presLayoutVars>
      </dgm:prSet>
      <dgm:spPr/>
      <dgm:t>
        <a:bodyPr/>
        <a:lstStyle/>
        <a:p>
          <a:endParaRPr lang="en-US"/>
        </a:p>
      </dgm:t>
    </dgm:pt>
  </dgm:ptLst>
  <dgm:cxnLst>
    <dgm:cxn modelId="{C954291E-8A44-4757-A737-6BCAC175D88F}" type="presOf" srcId="{199F7324-09CC-4880-A56E-0D92E15A3D5C}" destId="{D18BA20C-DF31-43FB-BF9B-1881546F9054}" srcOrd="0" destOrd="0" presId="urn:microsoft.com/office/officeart/2005/8/layout/default"/>
    <dgm:cxn modelId="{E1EEC968-B84A-442F-8A01-E00CC2721758}" type="presOf" srcId="{647952E1-2E19-47BE-AA58-DE04728E69D2}" destId="{ABF0F2CA-B5A8-46F7-B7C0-909887C6EA75}" srcOrd="0" destOrd="0" presId="urn:microsoft.com/office/officeart/2005/8/layout/default"/>
    <dgm:cxn modelId="{5D8943A3-D1B4-4935-836E-E8519D6EFF32}" srcId="{647952E1-2E19-47BE-AA58-DE04728E69D2}" destId="{5D395A0E-59FB-4D44-AD68-5923AA6D4737}" srcOrd="3" destOrd="0" parTransId="{B8B7DE0D-8758-4C0A-BCD8-04720F53075A}" sibTransId="{D2E74CDB-8A22-4F0D-9F4B-4E3B27B5D695}"/>
    <dgm:cxn modelId="{FF780590-A17A-455C-91FB-37A0652E409E}" type="presOf" srcId="{720B5AAE-7D68-4965-AA43-78688294A56E}" destId="{65496DD5-1191-495B-B51F-11173616243A}" srcOrd="0" destOrd="0" presId="urn:microsoft.com/office/officeart/2005/8/layout/default"/>
    <dgm:cxn modelId="{7454322F-4515-4F3D-9C11-2B0CB0275CBF}" srcId="{647952E1-2E19-47BE-AA58-DE04728E69D2}" destId="{711106A9-0221-4AC8-BB39-F61E27BC9A40}" srcOrd="2" destOrd="0" parTransId="{B6F13238-96BC-46B3-B738-C8C11725A3E8}" sibTransId="{A3F31C8F-A06E-4CE2-AC2F-6218EF4A858B}"/>
    <dgm:cxn modelId="{03554094-6D2A-49C6-BEE9-1BB9177E8457}" srcId="{647952E1-2E19-47BE-AA58-DE04728E69D2}" destId="{613D30AD-8CB4-4FFE-AE25-B1713507AD4C}" srcOrd="1" destOrd="0" parTransId="{CA37BDDD-229E-4EF0-B70B-CAF43EB9821A}" sibTransId="{FA365B38-B1F6-4AB5-BACC-5D14B91006E1}"/>
    <dgm:cxn modelId="{ED4AC919-4D72-4A41-B7B8-53F28EA91CD5}" type="presOf" srcId="{613D30AD-8CB4-4FFE-AE25-B1713507AD4C}" destId="{CF80DFE8-31BF-434C-9483-9FA2539E58EB}" srcOrd="0" destOrd="0" presId="urn:microsoft.com/office/officeart/2005/8/layout/default"/>
    <dgm:cxn modelId="{C545010F-BEEA-431C-8E1D-D3C994E3B2FB}" type="presOf" srcId="{5D395A0E-59FB-4D44-AD68-5923AA6D4737}" destId="{728E4FE7-AB80-491C-898C-19F45D6350FD}" srcOrd="0" destOrd="0" presId="urn:microsoft.com/office/officeart/2005/8/layout/default"/>
    <dgm:cxn modelId="{54BF22AE-AB1C-475A-9ABD-77C3EB6F4180}" srcId="{647952E1-2E19-47BE-AA58-DE04728E69D2}" destId="{199F7324-09CC-4880-A56E-0D92E15A3D5C}" srcOrd="0" destOrd="0" parTransId="{C8143532-D6F8-4FD8-B367-A37558255AFF}" sibTransId="{A980025D-73B6-4623-83FC-13E9F0F97F73}"/>
    <dgm:cxn modelId="{DF2BF0B6-8AB0-41D4-8EBD-7017A34C56CD}" type="presOf" srcId="{711106A9-0221-4AC8-BB39-F61E27BC9A40}" destId="{CDCA40DC-8CBE-46FE-A482-6C1216185394}" srcOrd="0" destOrd="0" presId="urn:microsoft.com/office/officeart/2005/8/layout/default"/>
    <dgm:cxn modelId="{C5C19FE9-54A9-41E2-823E-8122AD05D444}" srcId="{647952E1-2E19-47BE-AA58-DE04728E69D2}" destId="{720B5AAE-7D68-4965-AA43-78688294A56E}" srcOrd="4" destOrd="0" parTransId="{015475D0-A1E3-4C1A-9AEB-62E0EEDCB04F}" sibTransId="{827F1BE8-3AE3-41C7-BD3E-76609964F42F}"/>
    <dgm:cxn modelId="{CFD5F9CB-6789-4CAC-8526-750E98F92851}" type="presParOf" srcId="{ABF0F2CA-B5A8-46F7-B7C0-909887C6EA75}" destId="{D18BA20C-DF31-43FB-BF9B-1881546F9054}" srcOrd="0" destOrd="0" presId="urn:microsoft.com/office/officeart/2005/8/layout/default"/>
    <dgm:cxn modelId="{88F093E1-DCA1-4706-94B8-5E24EE6F7E32}" type="presParOf" srcId="{ABF0F2CA-B5A8-46F7-B7C0-909887C6EA75}" destId="{71FF5FAB-5782-4F68-8EC9-C96C4972318A}" srcOrd="1" destOrd="0" presId="urn:microsoft.com/office/officeart/2005/8/layout/default"/>
    <dgm:cxn modelId="{B819CEE3-66E6-445C-9D77-F1799277AFB2}" type="presParOf" srcId="{ABF0F2CA-B5A8-46F7-B7C0-909887C6EA75}" destId="{CF80DFE8-31BF-434C-9483-9FA2539E58EB}" srcOrd="2" destOrd="0" presId="urn:microsoft.com/office/officeart/2005/8/layout/default"/>
    <dgm:cxn modelId="{20BA65B0-2310-4A9A-A7A8-8EADE7FE390A}" type="presParOf" srcId="{ABF0F2CA-B5A8-46F7-B7C0-909887C6EA75}" destId="{1EE593B9-186C-4729-AD38-05A75124C0C2}" srcOrd="3" destOrd="0" presId="urn:microsoft.com/office/officeart/2005/8/layout/default"/>
    <dgm:cxn modelId="{1447E062-4AC5-4348-B701-AEE39426F92B}" type="presParOf" srcId="{ABF0F2CA-B5A8-46F7-B7C0-909887C6EA75}" destId="{CDCA40DC-8CBE-46FE-A482-6C1216185394}" srcOrd="4" destOrd="0" presId="urn:microsoft.com/office/officeart/2005/8/layout/default"/>
    <dgm:cxn modelId="{F3ADEDCD-44BE-428F-98D3-9AFAB9774BA2}" type="presParOf" srcId="{ABF0F2CA-B5A8-46F7-B7C0-909887C6EA75}" destId="{D86733FA-C296-4C56-801C-02596CA2F187}" srcOrd="5" destOrd="0" presId="urn:microsoft.com/office/officeart/2005/8/layout/default"/>
    <dgm:cxn modelId="{EC778DCE-1D84-4A87-B061-B76808D11E37}" type="presParOf" srcId="{ABF0F2CA-B5A8-46F7-B7C0-909887C6EA75}" destId="{728E4FE7-AB80-491C-898C-19F45D6350FD}" srcOrd="6" destOrd="0" presId="urn:microsoft.com/office/officeart/2005/8/layout/default"/>
    <dgm:cxn modelId="{2BAD202C-CC95-4D9B-AE95-54C6E16C162F}" type="presParOf" srcId="{ABF0F2CA-B5A8-46F7-B7C0-909887C6EA75}" destId="{22031DCC-2260-4514-80F0-20638732BC7A}" srcOrd="7" destOrd="0" presId="urn:microsoft.com/office/officeart/2005/8/layout/default"/>
    <dgm:cxn modelId="{6D6D1205-1607-40B8-916F-58ACD6F1344D}" type="presParOf" srcId="{ABF0F2CA-B5A8-46F7-B7C0-909887C6EA75}" destId="{65496DD5-1191-495B-B51F-11173616243A}"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5E849F-EF0F-4164-BC87-970CC808488A}" type="doc">
      <dgm:prSet loTypeId="urn:microsoft.com/office/officeart/2008/layout/LinedList" loCatId="hierarchy" qsTypeId="urn:microsoft.com/office/officeart/2005/8/quickstyle/simple1" qsCatId="simple" csTypeId="urn:microsoft.com/office/officeart/2005/8/colors/accent2_1" csCatId="accent2" phldr="1"/>
      <dgm:spPr/>
      <dgm:t>
        <a:bodyPr/>
        <a:lstStyle/>
        <a:p>
          <a:endParaRPr lang="en-US"/>
        </a:p>
      </dgm:t>
    </dgm:pt>
    <dgm:pt modelId="{D440CCDC-227B-400F-BE6C-DAA762BEE527}">
      <dgm:prSet phldrT="[Text]"/>
      <dgm:spPr/>
      <dgm:t>
        <a:bodyPr/>
        <a:lstStyle/>
        <a:p>
          <a:r>
            <a:rPr lang="en-US" dirty="0">
              <a:solidFill>
                <a:schemeClr val="accent2">
                  <a:lumMod val="75000"/>
                </a:schemeClr>
              </a:solidFill>
              <a:latin typeface="Gill Sans MT" panose="020B0502020104020203" pitchFamily="34" charset="0"/>
            </a:rPr>
            <a:t>Position the individual, especially children, </a:t>
          </a:r>
          <a:r>
            <a:rPr lang="en-US" dirty="0" smtClean="0">
              <a:solidFill>
                <a:schemeClr val="accent2">
                  <a:lumMod val="75000"/>
                </a:schemeClr>
              </a:solidFill>
              <a:latin typeface="Gill Sans MT" panose="020B0502020104020203" pitchFamily="34" charset="0"/>
            </a:rPr>
            <a:t>with care:</a:t>
          </a:r>
          <a:endParaRPr lang="en-US" dirty="0">
            <a:solidFill>
              <a:schemeClr val="accent2">
                <a:lumMod val="75000"/>
              </a:schemeClr>
            </a:solidFill>
          </a:endParaRPr>
        </a:p>
      </dgm:t>
    </dgm:pt>
    <dgm:pt modelId="{D0AF857C-934A-4EFD-BDB6-61BFB4893674}" type="parTrans" cxnId="{F8D97B21-501F-4FD2-94B4-0CA3DE39EA67}">
      <dgm:prSet/>
      <dgm:spPr/>
      <dgm:t>
        <a:bodyPr/>
        <a:lstStyle/>
        <a:p>
          <a:endParaRPr lang="en-US"/>
        </a:p>
      </dgm:t>
    </dgm:pt>
    <dgm:pt modelId="{6D4A2E7B-5729-46BF-A239-D8F0CD4B1940}" type="sibTrans" cxnId="{F8D97B21-501F-4FD2-94B4-0CA3DE39EA67}">
      <dgm:prSet/>
      <dgm:spPr/>
      <dgm:t>
        <a:bodyPr/>
        <a:lstStyle/>
        <a:p>
          <a:endParaRPr lang="en-US"/>
        </a:p>
      </dgm:t>
    </dgm:pt>
    <dgm:pt modelId="{0A9CCF39-CEB1-419B-9332-AC338E5BE23E}">
      <dgm:prSet phldrT="[Text]"/>
      <dgm:spPr/>
      <dgm:t>
        <a:bodyPr/>
        <a:lstStyle/>
        <a:p>
          <a:r>
            <a:rPr lang="en-US" dirty="0">
              <a:latin typeface="Gill Sans MT" panose="020B0502020104020203" pitchFamily="34" charset="0"/>
            </a:rPr>
            <a:t>When children are in contact with the scale or measuring board, hold them carefully so they do not trip or fall. </a:t>
          </a:r>
          <a:endParaRPr lang="en-US" dirty="0"/>
        </a:p>
      </dgm:t>
    </dgm:pt>
    <dgm:pt modelId="{4E65B559-DC6D-451F-B9BB-FF3B74DCE4ED}" type="parTrans" cxnId="{ABF7AFA0-AE1D-421B-905B-3377DBB122C6}">
      <dgm:prSet/>
      <dgm:spPr/>
      <dgm:t>
        <a:bodyPr/>
        <a:lstStyle/>
        <a:p>
          <a:endParaRPr lang="en-US"/>
        </a:p>
      </dgm:t>
    </dgm:pt>
    <dgm:pt modelId="{D3EA77AF-D31B-4D3E-8A96-E024305921E7}" type="sibTrans" cxnId="{ABF7AFA0-AE1D-421B-905B-3377DBB122C6}">
      <dgm:prSet/>
      <dgm:spPr/>
      <dgm:t>
        <a:bodyPr/>
        <a:lstStyle/>
        <a:p>
          <a:endParaRPr lang="en-US"/>
        </a:p>
      </dgm:t>
    </dgm:pt>
    <dgm:pt modelId="{03A132F4-D37D-473B-80FC-48A46179437B}">
      <dgm:prSet phldrT="[Text]"/>
      <dgm:spPr/>
      <dgm:t>
        <a:bodyPr/>
        <a:lstStyle/>
        <a:p>
          <a:r>
            <a:rPr lang="en-US" dirty="0">
              <a:latin typeface="Gill Sans MT" panose="020B0502020104020203" pitchFamily="34" charset="0"/>
            </a:rPr>
            <a:t>Never leave children alone on a piece of equipment. </a:t>
          </a:r>
          <a:endParaRPr lang="en-US" dirty="0"/>
        </a:p>
      </dgm:t>
    </dgm:pt>
    <dgm:pt modelId="{F9A2D493-107C-48AB-9AD2-432514FC3A8A}" type="parTrans" cxnId="{5CD74630-675E-4853-8E6B-EE5EE9C1D73C}">
      <dgm:prSet/>
      <dgm:spPr/>
      <dgm:t>
        <a:bodyPr/>
        <a:lstStyle/>
        <a:p>
          <a:endParaRPr lang="en-US"/>
        </a:p>
      </dgm:t>
    </dgm:pt>
    <dgm:pt modelId="{ED5FCECF-44EE-437B-BD5E-72496FEA6D20}" type="sibTrans" cxnId="{5CD74630-675E-4853-8E6B-EE5EE9C1D73C}">
      <dgm:prSet/>
      <dgm:spPr/>
      <dgm:t>
        <a:bodyPr/>
        <a:lstStyle/>
        <a:p>
          <a:endParaRPr lang="en-US"/>
        </a:p>
      </dgm:t>
    </dgm:pt>
    <dgm:pt modelId="{46B7FA96-64F7-4A42-905A-C7738D6F982F}">
      <dgm:prSet phldrT="[Text]"/>
      <dgm:spPr/>
      <dgm:t>
        <a:bodyPr/>
        <a:lstStyle/>
        <a:p>
          <a:r>
            <a:rPr lang="en-US" dirty="0">
              <a:latin typeface="Gill Sans MT" panose="020B0502020104020203" pitchFamily="34" charset="0"/>
            </a:rPr>
            <a:t>Maintain physical contact with children, except for the few seconds while taking their measurements.</a:t>
          </a:r>
          <a:endParaRPr lang="en-US" dirty="0"/>
        </a:p>
      </dgm:t>
    </dgm:pt>
    <dgm:pt modelId="{DF3E679C-DC74-43E4-A62B-C0F419C528B4}" type="parTrans" cxnId="{8AE520A3-A322-47E2-9A2F-F1AD78E3D2AC}">
      <dgm:prSet/>
      <dgm:spPr/>
      <dgm:t>
        <a:bodyPr/>
        <a:lstStyle/>
        <a:p>
          <a:endParaRPr lang="en-US"/>
        </a:p>
      </dgm:t>
    </dgm:pt>
    <dgm:pt modelId="{E7D79528-E225-4EDF-A2CA-517A40A4872D}" type="sibTrans" cxnId="{8AE520A3-A322-47E2-9A2F-F1AD78E3D2AC}">
      <dgm:prSet/>
      <dgm:spPr/>
      <dgm:t>
        <a:bodyPr/>
        <a:lstStyle/>
        <a:p>
          <a:endParaRPr lang="en-US"/>
        </a:p>
      </dgm:t>
    </dgm:pt>
    <dgm:pt modelId="{B8790C39-4105-4498-8BE2-24D4C91A29E6}" type="pres">
      <dgm:prSet presAssocID="{685E849F-EF0F-4164-BC87-970CC808488A}" presName="vert0" presStyleCnt="0">
        <dgm:presLayoutVars>
          <dgm:dir/>
          <dgm:animOne val="branch"/>
          <dgm:animLvl val="lvl"/>
        </dgm:presLayoutVars>
      </dgm:prSet>
      <dgm:spPr/>
      <dgm:t>
        <a:bodyPr/>
        <a:lstStyle/>
        <a:p>
          <a:endParaRPr lang="en-US"/>
        </a:p>
      </dgm:t>
    </dgm:pt>
    <dgm:pt modelId="{787CEA10-4310-4F49-90FD-69FFA8A58D70}" type="pres">
      <dgm:prSet presAssocID="{D440CCDC-227B-400F-BE6C-DAA762BEE527}" presName="thickLine" presStyleLbl="alignNode1" presStyleIdx="0" presStyleCnt="1"/>
      <dgm:spPr/>
    </dgm:pt>
    <dgm:pt modelId="{B2621443-228F-4F51-A963-40D011AB1BD4}" type="pres">
      <dgm:prSet presAssocID="{D440CCDC-227B-400F-BE6C-DAA762BEE527}" presName="horz1" presStyleCnt="0"/>
      <dgm:spPr/>
    </dgm:pt>
    <dgm:pt modelId="{F79469A8-A2AF-46D1-A279-3163B84B1E24}" type="pres">
      <dgm:prSet presAssocID="{D440CCDC-227B-400F-BE6C-DAA762BEE527}" presName="tx1" presStyleLbl="revTx" presStyleIdx="0" presStyleCnt="4"/>
      <dgm:spPr/>
      <dgm:t>
        <a:bodyPr/>
        <a:lstStyle/>
        <a:p>
          <a:endParaRPr lang="en-US"/>
        </a:p>
      </dgm:t>
    </dgm:pt>
    <dgm:pt modelId="{68355452-8028-495A-8CC5-58030AC65087}" type="pres">
      <dgm:prSet presAssocID="{D440CCDC-227B-400F-BE6C-DAA762BEE527}" presName="vert1" presStyleCnt="0"/>
      <dgm:spPr/>
    </dgm:pt>
    <dgm:pt modelId="{9AC863BB-6B75-4E2B-809C-C7C33E6A03DA}" type="pres">
      <dgm:prSet presAssocID="{0A9CCF39-CEB1-419B-9332-AC338E5BE23E}" presName="vertSpace2a" presStyleCnt="0"/>
      <dgm:spPr/>
    </dgm:pt>
    <dgm:pt modelId="{969CF5D4-F65A-4CBC-BB61-E868014C70DE}" type="pres">
      <dgm:prSet presAssocID="{0A9CCF39-CEB1-419B-9332-AC338E5BE23E}" presName="horz2" presStyleCnt="0"/>
      <dgm:spPr/>
    </dgm:pt>
    <dgm:pt modelId="{93668BD7-99A6-4004-82F3-FDC01740E917}" type="pres">
      <dgm:prSet presAssocID="{0A9CCF39-CEB1-419B-9332-AC338E5BE23E}" presName="horzSpace2" presStyleCnt="0"/>
      <dgm:spPr/>
    </dgm:pt>
    <dgm:pt modelId="{F4CCED08-D649-46B9-8F89-4CAC0E6994D3}" type="pres">
      <dgm:prSet presAssocID="{0A9CCF39-CEB1-419B-9332-AC338E5BE23E}" presName="tx2" presStyleLbl="revTx" presStyleIdx="1" presStyleCnt="4"/>
      <dgm:spPr/>
      <dgm:t>
        <a:bodyPr/>
        <a:lstStyle/>
        <a:p>
          <a:endParaRPr lang="en-US"/>
        </a:p>
      </dgm:t>
    </dgm:pt>
    <dgm:pt modelId="{B17EA91C-43D1-4AA8-92C1-A4F66A45F2EE}" type="pres">
      <dgm:prSet presAssocID="{0A9CCF39-CEB1-419B-9332-AC338E5BE23E}" presName="vert2" presStyleCnt="0"/>
      <dgm:spPr/>
    </dgm:pt>
    <dgm:pt modelId="{BDC52593-07C4-4783-820B-60705ECE641B}" type="pres">
      <dgm:prSet presAssocID="{0A9CCF39-CEB1-419B-9332-AC338E5BE23E}" presName="thinLine2b" presStyleLbl="callout" presStyleIdx="0" presStyleCnt="3"/>
      <dgm:spPr/>
    </dgm:pt>
    <dgm:pt modelId="{91F272EF-CAC0-494C-ACF9-1FB16D2510C0}" type="pres">
      <dgm:prSet presAssocID="{0A9CCF39-CEB1-419B-9332-AC338E5BE23E}" presName="vertSpace2b" presStyleCnt="0"/>
      <dgm:spPr/>
    </dgm:pt>
    <dgm:pt modelId="{AD97C458-C99A-41E9-BD07-916844913CAC}" type="pres">
      <dgm:prSet presAssocID="{03A132F4-D37D-473B-80FC-48A46179437B}" presName="horz2" presStyleCnt="0"/>
      <dgm:spPr/>
    </dgm:pt>
    <dgm:pt modelId="{3CABE23D-E748-498E-AB23-0DC84B05123C}" type="pres">
      <dgm:prSet presAssocID="{03A132F4-D37D-473B-80FC-48A46179437B}" presName="horzSpace2" presStyleCnt="0"/>
      <dgm:spPr/>
    </dgm:pt>
    <dgm:pt modelId="{6F9878FC-897D-43BE-A826-99ADC4B207D8}" type="pres">
      <dgm:prSet presAssocID="{03A132F4-D37D-473B-80FC-48A46179437B}" presName="tx2" presStyleLbl="revTx" presStyleIdx="2" presStyleCnt="4"/>
      <dgm:spPr/>
      <dgm:t>
        <a:bodyPr/>
        <a:lstStyle/>
        <a:p>
          <a:endParaRPr lang="en-US"/>
        </a:p>
      </dgm:t>
    </dgm:pt>
    <dgm:pt modelId="{33B2AC67-DF54-415B-9C8F-AB77686D105B}" type="pres">
      <dgm:prSet presAssocID="{03A132F4-D37D-473B-80FC-48A46179437B}" presName="vert2" presStyleCnt="0"/>
      <dgm:spPr/>
    </dgm:pt>
    <dgm:pt modelId="{FFC1F641-7BEC-4E7D-AE93-ECE6C60C274C}" type="pres">
      <dgm:prSet presAssocID="{03A132F4-D37D-473B-80FC-48A46179437B}" presName="thinLine2b" presStyleLbl="callout" presStyleIdx="1" presStyleCnt="3"/>
      <dgm:spPr/>
    </dgm:pt>
    <dgm:pt modelId="{9EF2B4D3-D45A-4117-817A-6B0D846CDC0B}" type="pres">
      <dgm:prSet presAssocID="{03A132F4-D37D-473B-80FC-48A46179437B}" presName="vertSpace2b" presStyleCnt="0"/>
      <dgm:spPr/>
    </dgm:pt>
    <dgm:pt modelId="{A980362B-27DB-43F5-8C23-ED7C6A3D09C9}" type="pres">
      <dgm:prSet presAssocID="{46B7FA96-64F7-4A42-905A-C7738D6F982F}" presName="horz2" presStyleCnt="0"/>
      <dgm:spPr/>
    </dgm:pt>
    <dgm:pt modelId="{3CEB313E-2C2F-4BCE-9798-DC762B3C5284}" type="pres">
      <dgm:prSet presAssocID="{46B7FA96-64F7-4A42-905A-C7738D6F982F}" presName="horzSpace2" presStyleCnt="0"/>
      <dgm:spPr/>
    </dgm:pt>
    <dgm:pt modelId="{315766CE-6367-4D40-8693-B59FC10D2CFD}" type="pres">
      <dgm:prSet presAssocID="{46B7FA96-64F7-4A42-905A-C7738D6F982F}" presName="tx2" presStyleLbl="revTx" presStyleIdx="3" presStyleCnt="4"/>
      <dgm:spPr/>
      <dgm:t>
        <a:bodyPr/>
        <a:lstStyle/>
        <a:p>
          <a:endParaRPr lang="en-US"/>
        </a:p>
      </dgm:t>
    </dgm:pt>
    <dgm:pt modelId="{5AD94935-D182-4CF8-9555-66A91B6112DE}" type="pres">
      <dgm:prSet presAssocID="{46B7FA96-64F7-4A42-905A-C7738D6F982F}" presName="vert2" presStyleCnt="0"/>
      <dgm:spPr/>
    </dgm:pt>
    <dgm:pt modelId="{444181D6-ED6B-4C17-A507-B932DBA2916F}" type="pres">
      <dgm:prSet presAssocID="{46B7FA96-64F7-4A42-905A-C7738D6F982F}" presName="thinLine2b" presStyleLbl="callout" presStyleIdx="2" presStyleCnt="3"/>
      <dgm:spPr/>
    </dgm:pt>
    <dgm:pt modelId="{B75DE974-B6EA-45DB-AD69-6B8D2B53DAE8}" type="pres">
      <dgm:prSet presAssocID="{46B7FA96-64F7-4A42-905A-C7738D6F982F}" presName="vertSpace2b" presStyleCnt="0"/>
      <dgm:spPr/>
    </dgm:pt>
  </dgm:ptLst>
  <dgm:cxnLst>
    <dgm:cxn modelId="{F8D97B21-501F-4FD2-94B4-0CA3DE39EA67}" srcId="{685E849F-EF0F-4164-BC87-970CC808488A}" destId="{D440CCDC-227B-400F-BE6C-DAA762BEE527}" srcOrd="0" destOrd="0" parTransId="{D0AF857C-934A-4EFD-BDB6-61BFB4893674}" sibTransId="{6D4A2E7B-5729-46BF-A239-D8F0CD4B1940}"/>
    <dgm:cxn modelId="{41D2FFC7-CCBC-4EBF-8FE3-D1EE942DFD54}" type="presOf" srcId="{46B7FA96-64F7-4A42-905A-C7738D6F982F}" destId="{315766CE-6367-4D40-8693-B59FC10D2CFD}" srcOrd="0" destOrd="0" presId="urn:microsoft.com/office/officeart/2008/layout/LinedList"/>
    <dgm:cxn modelId="{90B3F8FE-96F9-4F7C-BC9D-FD53872516A3}" type="presOf" srcId="{0A9CCF39-CEB1-419B-9332-AC338E5BE23E}" destId="{F4CCED08-D649-46B9-8F89-4CAC0E6994D3}" srcOrd="0" destOrd="0" presId="urn:microsoft.com/office/officeart/2008/layout/LinedList"/>
    <dgm:cxn modelId="{9FE7EA8F-0DC2-42A3-B9A9-64F054B4CB28}" type="presOf" srcId="{D440CCDC-227B-400F-BE6C-DAA762BEE527}" destId="{F79469A8-A2AF-46D1-A279-3163B84B1E24}" srcOrd="0" destOrd="0" presId="urn:microsoft.com/office/officeart/2008/layout/LinedList"/>
    <dgm:cxn modelId="{B2B63BBF-28A8-46EB-BEBF-E32FAA4DDBFC}" type="presOf" srcId="{03A132F4-D37D-473B-80FC-48A46179437B}" destId="{6F9878FC-897D-43BE-A826-99ADC4B207D8}" srcOrd="0" destOrd="0" presId="urn:microsoft.com/office/officeart/2008/layout/LinedList"/>
    <dgm:cxn modelId="{ABF7AFA0-AE1D-421B-905B-3377DBB122C6}" srcId="{D440CCDC-227B-400F-BE6C-DAA762BEE527}" destId="{0A9CCF39-CEB1-419B-9332-AC338E5BE23E}" srcOrd="0" destOrd="0" parTransId="{4E65B559-DC6D-451F-B9BB-FF3B74DCE4ED}" sibTransId="{D3EA77AF-D31B-4D3E-8A96-E024305921E7}"/>
    <dgm:cxn modelId="{5CD74630-675E-4853-8E6B-EE5EE9C1D73C}" srcId="{D440CCDC-227B-400F-BE6C-DAA762BEE527}" destId="{03A132F4-D37D-473B-80FC-48A46179437B}" srcOrd="1" destOrd="0" parTransId="{F9A2D493-107C-48AB-9AD2-432514FC3A8A}" sibTransId="{ED5FCECF-44EE-437B-BD5E-72496FEA6D20}"/>
    <dgm:cxn modelId="{BAADD48A-FF9A-4734-8CA8-FF78CCE65F0F}" type="presOf" srcId="{685E849F-EF0F-4164-BC87-970CC808488A}" destId="{B8790C39-4105-4498-8BE2-24D4C91A29E6}" srcOrd="0" destOrd="0" presId="urn:microsoft.com/office/officeart/2008/layout/LinedList"/>
    <dgm:cxn modelId="{8AE520A3-A322-47E2-9A2F-F1AD78E3D2AC}" srcId="{D440CCDC-227B-400F-BE6C-DAA762BEE527}" destId="{46B7FA96-64F7-4A42-905A-C7738D6F982F}" srcOrd="2" destOrd="0" parTransId="{DF3E679C-DC74-43E4-A62B-C0F419C528B4}" sibTransId="{E7D79528-E225-4EDF-A2CA-517A40A4872D}"/>
    <dgm:cxn modelId="{57C8FB77-DC29-402E-8EDC-9158EC300773}" type="presParOf" srcId="{B8790C39-4105-4498-8BE2-24D4C91A29E6}" destId="{787CEA10-4310-4F49-90FD-69FFA8A58D70}" srcOrd="0" destOrd="0" presId="urn:microsoft.com/office/officeart/2008/layout/LinedList"/>
    <dgm:cxn modelId="{0EAC9A82-B777-4680-9350-69F74EE67E56}" type="presParOf" srcId="{B8790C39-4105-4498-8BE2-24D4C91A29E6}" destId="{B2621443-228F-4F51-A963-40D011AB1BD4}" srcOrd="1" destOrd="0" presId="urn:microsoft.com/office/officeart/2008/layout/LinedList"/>
    <dgm:cxn modelId="{4E018B1C-79F3-43F1-9CB6-28C54BE9CF29}" type="presParOf" srcId="{B2621443-228F-4F51-A963-40D011AB1BD4}" destId="{F79469A8-A2AF-46D1-A279-3163B84B1E24}" srcOrd="0" destOrd="0" presId="urn:microsoft.com/office/officeart/2008/layout/LinedList"/>
    <dgm:cxn modelId="{D2DAA43B-3BE5-445D-AF8A-99A07175A3FD}" type="presParOf" srcId="{B2621443-228F-4F51-A963-40D011AB1BD4}" destId="{68355452-8028-495A-8CC5-58030AC65087}" srcOrd="1" destOrd="0" presId="urn:microsoft.com/office/officeart/2008/layout/LinedList"/>
    <dgm:cxn modelId="{2277655B-EB05-4CF2-9AE5-388AB8D45517}" type="presParOf" srcId="{68355452-8028-495A-8CC5-58030AC65087}" destId="{9AC863BB-6B75-4E2B-809C-C7C33E6A03DA}" srcOrd="0" destOrd="0" presId="urn:microsoft.com/office/officeart/2008/layout/LinedList"/>
    <dgm:cxn modelId="{6426386B-8FF5-40D1-B799-AAADDC6C59C6}" type="presParOf" srcId="{68355452-8028-495A-8CC5-58030AC65087}" destId="{969CF5D4-F65A-4CBC-BB61-E868014C70DE}" srcOrd="1" destOrd="0" presId="urn:microsoft.com/office/officeart/2008/layout/LinedList"/>
    <dgm:cxn modelId="{F972A4A0-8BAB-4308-8208-F7C25620ECF1}" type="presParOf" srcId="{969CF5D4-F65A-4CBC-BB61-E868014C70DE}" destId="{93668BD7-99A6-4004-82F3-FDC01740E917}" srcOrd="0" destOrd="0" presId="urn:microsoft.com/office/officeart/2008/layout/LinedList"/>
    <dgm:cxn modelId="{41214D9F-A338-4AAD-90F5-AFDE5F539E81}" type="presParOf" srcId="{969CF5D4-F65A-4CBC-BB61-E868014C70DE}" destId="{F4CCED08-D649-46B9-8F89-4CAC0E6994D3}" srcOrd="1" destOrd="0" presId="urn:microsoft.com/office/officeart/2008/layout/LinedList"/>
    <dgm:cxn modelId="{EFE0BE99-D329-4E4A-B8F1-F2645D59E247}" type="presParOf" srcId="{969CF5D4-F65A-4CBC-BB61-E868014C70DE}" destId="{B17EA91C-43D1-4AA8-92C1-A4F66A45F2EE}" srcOrd="2" destOrd="0" presId="urn:microsoft.com/office/officeart/2008/layout/LinedList"/>
    <dgm:cxn modelId="{D6B385C7-47F2-4754-B316-6C92C1865FFC}" type="presParOf" srcId="{68355452-8028-495A-8CC5-58030AC65087}" destId="{BDC52593-07C4-4783-820B-60705ECE641B}" srcOrd="2" destOrd="0" presId="urn:microsoft.com/office/officeart/2008/layout/LinedList"/>
    <dgm:cxn modelId="{E35A3660-E22F-4946-B3AA-FFEDEBE9F7E8}" type="presParOf" srcId="{68355452-8028-495A-8CC5-58030AC65087}" destId="{91F272EF-CAC0-494C-ACF9-1FB16D2510C0}" srcOrd="3" destOrd="0" presId="urn:microsoft.com/office/officeart/2008/layout/LinedList"/>
    <dgm:cxn modelId="{01B6718A-1186-4B89-A6C1-38E190B00304}" type="presParOf" srcId="{68355452-8028-495A-8CC5-58030AC65087}" destId="{AD97C458-C99A-41E9-BD07-916844913CAC}" srcOrd="4" destOrd="0" presId="urn:microsoft.com/office/officeart/2008/layout/LinedList"/>
    <dgm:cxn modelId="{BBD35B2F-C7C6-423A-954E-B959AEAF710A}" type="presParOf" srcId="{AD97C458-C99A-41E9-BD07-916844913CAC}" destId="{3CABE23D-E748-498E-AB23-0DC84B05123C}" srcOrd="0" destOrd="0" presId="urn:microsoft.com/office/officeart/2008/layout/LinedList"/>
    <dgm:cxn modelId="{C0F9365A-C679-4075-A26F-EF7F01BD5055}" type="presParOf" srcId="{AD97C458-C99A-41E9-BD07-916844913CAC}" destId="{6F9878FC-897D-43BE-A826-99ADC4B207D8}" srcOrd="1" destOrd="0" presId="urn:microsoft.com/office/officeart/2008/layout/LinedList"/>
    <dgm:cxn modelId="{E8658F11-1435-4E90-9107-BD98EE792456}" type="presParOf" srcId="{AD97C458-C99A-41E9-BD07-916844913CAC}" destId="{33B2AC67-DF54-415B-9C8F-AB77686D105B}" srcOrd="2" destOrd="0" presId="urn:microsoft.com/office/officeart/2008/layout/LinedList"/>
    <dgm:cxn modelId="{A70E35BE-88E0-440B-B44D-55C7C5FEEAA3}" type="presParOf" srcId="{68355452-8028-495A-8CC5-58030AC65087}" destId="{FFC1F641-7BEC-4E7D-AE93-ECE6C60C274C}" srcOrd="5" destOrd="0" presId="urn:microsoft.com/office/officeart/2008/layout/LinedList"/>
    <dgm:cxn modelId="{1BCEE27B-B1F4-4E25-BB7E-F659F3740B9B}" type="presParOf" srcId="{68355452-8028-495A-8CC5-58030AC65087}" destId="{9EF2B4D3-D45A-4117-817A-6B0D846CDC0B}" srcOrd="6" destOrd="0" presId="urn:microsoft.com/office/officeart/2008/layout/LinedList"/>
    <dgm:cxn modelId="{3BB4AD62-D9BE-4A49-9FE1-D16ADB0F1056}" type="presParOf" srcId="{68355452-8028-495A-8CC5-58030AC65087}" destId="{A980362B-27DB-43F5-8C23-ED7C6A3D09C9}" srcOrd="7" destOrd="0" presId="urn:microsoft.com/office/officeart/2008/layout/LinedList"/>
    <dgm:cxn modelId="{4E94E994-14DF-40A4-8951-B05F62804534}" type="presParOf" srcId="{A980362B-27DB-43F5-8C23-ED7C6A3D09C9}" destId="{3CEB313E-2C2F-4BCE-9798-DC762B3C5284}" srcOrd="0" destOrd="0" presId="urn:microsoft.com/office/officeart/2008/layout/LinedList"/>
    <dgm:cxn modelId="{0D0FB460-278E-4E85-8546-BDF612B054D5}" type="presParOf" srcId="{A980362B-27DB-43F5-8C23-ED7C6A3D09C9}" destId="{315766CE-6367-4D40-8693-B59FC10D2CFD}" srcOrd="1" destOrd="0" presId="urn:microsoft.com/office/officeart/2008/layout/LinedList"/>
    <dgm:cxn modelId="{F80FF606-BDBA-4228-870A-FE2669A22719}" type="presParOf" srcId="{A980362B-27DB-43F5-8C23-ED7C6A3D09C9}" destId="{5AD94935-D182-4CF8-9555-66A91B6112DE}" srcOrd="2" destOrd="0" presId="urn:microsoft.com/office/officeart/2008/layout/LinedList"/>
    <dgm:cxn modelId="{BD61EB25-E3C1-4819-BAAC-AAF5CDB40178}" type="presParOf" srcId="{68355452-8028-495A-8CC5-58030AC65087}" destId="{444181D6-ED6B-4C17-A507-B932DBA2916F}" srcOrd="8" destOrd="0" presId="urn:microsoft.com/office/officeart/2008/layout/LinedList"/>
    <dgm:cxn modelId="{24EF215A-3DEB-4AF1-9BA2-152F22BFEA5F}" type="presParOf" srcId="{68355452-8028-495A-8CC5-58030AC65087}" destId="{B75DE974-B6EA-45DB-AD69-6B8D2B53DAE8}"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49995A-70B1-4BDD-ADF6-F345754C6FBC}"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A024B21D-5FEB-4108-87F9-690F6C9B2525}">
      <dgm:prSet/>
      <dgm:spPr/>
      <dgm:t>
        <a:bodyPr/>
        <a:lstStyle/>
        <a:p>
          <a:r>
            <a:rPr lang="en-US" b="1" dirty="0">
              <a:latin typeface="Gill Sans MT" panose="020B0502020104020203" pitchFamily="34" charset="0"/>
            </a:rPr>
            <a:t>Measurer or assistant</a:t>
          </a:r>
          <a:r>
            <a:rPr lang="en-US" dirty="0">
              <a:latin typeface="Gill Sans MT" panose="020B0502020104020203" pitchFamily="34" charset="0"/>
            </a:rPr>
            <a:t> </a:t>
          </a:r>
          <a:endParaRPr lang="en-US" dirty="0"/>
        </a:p>
      </dgm:t>
    </dgm:pt>
    <dgm:pt modelId="{2C0AD693-3EBC-41AA-ADB2-5140916BBA3A}" type="parTrans" cxnId="{DD1E421C-8E21-4A0D-9282-7A0B663D394C}">
      <dgm:prSet/>
      <dgm:spPr/>
      <dgm:t>
        <a:bodyPr/>
        <a:lstStyle/>
        <a:p>
          <a:endParaRPr lang="en-US"/>
        </a:p>
      </dgm:t>
    </dgm:pt>
    <dgm:pt modelId="{DCEC89A7-293E-4701-A760-A33471AAFFCE}" type="sibTrans" cxnId="{DD1E421C-8E21-4A0D-9282-7A0B663D394C}">
      <dgm:prSet/>
      <dgm:spPr/>
      <dgm:t>
        <a:bodyPr/>
        <a:lstStyle/>
        <a:p>
          <a:endParaRPr lang="en-US"/>
        </a:p>
      </dgm:t>
    </dgm:pt>
    <dgm:pt modelId="{42B3B183-3B99-4AC7-9FCE-D94D87741067}">
      <dgm:prSet/>
      <dgm:spPr/>
      <dgm:t>
        <a:bodyPr/>
        <a:lstStyle/>
        <a:p>
          <a:r>
            <a:rPr lang="en-US" b="1" dirty="0">
              <a:latin typeface="Gill Sans MT" panose="020B0502020104020203" pitchFamily="34" charset="0"/>
            </a:rPr>
            <a:t>Measurer</a:t>
          </a:r>
          <a:endParaRPr lang="en-US" dirty="0"/>
        </a:p>
      </dgm:t>
    </dgm:pt>
    <dgm:pt modelId="{55CA7CE0-ECE1-451F-989C-D1F564EAEA59}" type="parTrans" cxnId="{C4E39A6B-9B19-4774-8C4C-C9CE54391E60}">
      <dgm:prSet/>
      <dgm:spPr/>
      <dgm:t>
        <a:bodyPr/>
        <a:lstStyle/>
        <a:p>
          <a:endParaRPr lang="en-US"/>
        </a:p>
      </dgm:t>
    </dgm:pt>
    <dgm:pt modelId="{A41F6023-3A99-483E-9F8B-A99EF24A99A5}" type="sibTrans" cxnId="{C4E39A6B-9B19-4774-8C4C-C9CE54391E60}">
      <dgm:prSet/>
      <dgm:spPr/>
      <dgm:t>
        <a:bodyPr/>
        <a:lstStyle/>
        <a:p>
          <a:endParaRPr lang="en-US"/>
        </a:p>
      </dgm:t>
    </dgm:pt>
    <dgm:pt modelId="{4AAE31F0-DD39-43F8-825A-B29748B5725B}">
      <dgm:prSet/>
      <dgm:spPr/>
      <dgm:t>
        <a:bodyPr/>
        <a:lstStyle/>
        <a:p>
          <a:pPr>
            <a:spcAft>
              <a:spcPts val="1200"/>
            </a:spcAft>
            <a:buFontTx/>
            <a:buNone/>
          </a:pPr>
          <a:r>
            <a:rPr lang="en-US" dirty="0">
              <a:latin typeface="Gill Sans MT" panose="020B0502020104020203" pitchFamily="34" charset="0"/>
            </a:rPr>
            <a:t>1. Set up the scale, if it is not already set up. Place the scale on a hard flat surface and make sure that it is stable</a:t>
          </a:r>
          <a:endParaRPr lang="en-US" dirty="0"/>
        </a:p>
      </dgm:t>
    </dgm:pt>
    <dgm:pt modelId="{12DDBB3B-96FA-43B2-8A5C-1B3951895A52}" type="parTrans" cxnId="{32801CD8-F502-4187-84EB-91C3A6819B53}">
      <dgm:prSet/>
      <dgm:spPr/>
      <dgm:t>
        <a:bodyPr/>
        <a:lstStyle/>
        <a:p>
          <a:endParaRPr lang="en-US"/>
        </a:p>
      </dgm:t>
    </dgm:pt>
    <dgm:pt modelId="{060602C9-2F52-4162-BB67-1B83162594B3}" type="sibTrans" cxnId="{32801CD8-F502-4187-84EB-91C3A6819B53}">
      <dgm:prSet/>
      <dgm:spPr/>
      <dgm:t>
        <a:bodyPr/>
        <a:lstStyle/>
        <a:p>
          <a:endParaRPr lang="en-US"/>
        </a:p>
      </dgm:t>
    </dgm:pt>
    <dgm:pt modelId="{D71555EA-6950-41A9-B1B6-24337BF511C2}">
      <dgm:prSet/>
      <dgm:spPr/>
      <dgm:t>
        <a:bodyPr/>
        <a:lstStyle/>
        <a:p>
          <a:pPr>
            <a:spcAft>
              <a:spcPts val="1200"/>
            </a:spcAft>
            <a:buFontTx/>
            <a:buNone/>
          </a:pPr>
          <a:r>
            <a:rPr lang="en-US" dirty="0">
              <a:latin typeface="Gill Sans MT" panose="020B0502020104020203" pitchFamily="34" charset="0"/>
            </a:rPr>
            <a:t>2. Explain to the women that she will step on the scale and stand very still while you take her weight measurement.</a:t>
          </a:r>
          <a:endParaRPr lang="en-US" dirty="0"/>
        </a:p>
      </dgm:t>
    </dgm:pt>
    <dgm:pt modelId="{5DE82F61-3FBD-4588-9578-C59AEF30BB57}" type="parTrans" cxnId="{337B973E-8FE3-42FC-A141-F2B9632539BB}">
      <dgm:prSet/>
      <dgm:spPr/>
      <dgm:t>
        <a:bodyPr/>
        <a:lstStyle/>
        <a:p>
          <a:endParaRPr lang="en-US"/>
        </a:p>
      </dgm:t>
    </dgm:pt>
    <dgm:pt modelId="{5537A6C5-8A37-4D87-BF92-E2519B8742FB}" type="sibTrans" cxnId="{337B973E-8FE3-42FC-A141-F2B9632539BB}">
      <dgm:prSet/>
      <dgm:spPr/>
      <dgm:t>
        <a:bodyPr/>
        <a:lstStyle/>
        <a:p>
          <a:endParaRPr lang="en-US"/>
        </a:p>
      </dgm:t>
    </dgm:pt>
    <dgm:pt modelId="{B2C24FDB-E1F3-49AA-80F3-5EEAF65EBBA8}">
      <dgm:prSet/>
      <dgm:spPr/>
      <dgm:t>
        <a:bodyPr/>
        <a:lstStyle/>
        <a:p>
          <a:pPr>
            <a:spcAft>
              <a:spcPts val="1200"/>
            </a:spcAft>
            <a:buFontTx/>
            <a:buNone/>
          </a:pPr>
          <a:r>
            <a:rPr lang="en-US" dirty="0">
              <a:latin typeface="Gill Sans MT" panose="020B0502020104020203" pitchFamily="34" charset="0"/>
            </a:rPr>
            <a:t>3. Switch on the scale, or if the scale is already switched on, press the </a:t>
          </a:r>
          <a:r>
            <a:rPr lang="en-US" b="1" i="1" dirty="0">
              <a:latin typeface="Gill Sans MT" panose="020B0502020104020203" pitchFamily="34" charset="0"/>
            </a:rPr>
            <a:t>Start</a:t>
          </a:r>
          <a:r>
            <a:rPr lang="en-US" dirty="0">
              <a:latin typeface="Gill Sans MT" panose="020B0502020104020203" pitchFamily="34" charset="0"/>
            </a:rPr>
            <a:t> key, while no weight is applied to the scale. </a:t>
          </a:r>
          <a:endParaRPr lang="en-US" dirty="0"/>
        </a:p>
      </dgm:t>
    </dgm:pt>
    <dgm:pt modelId="{DE51FD92-3A8F-462E-802C-6C1F83C1EC3D}" type="parTrans" cxnId="{4D861249-D41E-415C-90A0-EAFB01DF7A0D}">
      <dgm:prSet/>
      <dgm:spPr/>
      <dgm:t>
        <a:bodyPr/>
        <a:lstStyle/>
        <a:p>
          <a:endParaRPr lang="en-US"/>
        </a:p>
      </dgm:t>
    </dgm:pt>
    <dgm:pt modelId="{EA9AF7C7-E9B8-4335-B829-04508045EE5A}" type="sibTrans" cxnId="{4D861249-D41E-415C-90A0-EAFB01DF7A0D}">
      <dgm:prSet/>
      <dgm:spPr/>
      <dgm:t>
        <a:bodyPr/>
        <a:lstStyle/>
        <a:p>
          <a:endParaRPr lang="en-US"/>
        </a:p>
      </dgm:t>
    </dgm:pt>
    <dgm:pt modelId="{E3D3436D-55FE-479C-B08F-CCEA86616D18}">
      <dgm:prSet/>
      <dgm:spPr/>
      <dgm:t>
        <a:bodyPr/>
        <a:lstStyle/>
        <a:p>
          <a:pPr>
            <a:spcAft>
              <a:spcPts val="1200"/>
            </a:spcAft>
            <a:buFontTx/>
            <a:buNone/>
          </a:pPr>
          <a:r>
            <a:rPr lang="en-US" dirty="0"/>
            <a:t>4. </a:t>
          </a:r>
          <a:r>
            <a:rPr lang="en-US" dirty="0">
              <a:latin typeface="Gill Sans MT" panose="020B0502020104020203" pitchFamily="34" charset="0"/>
            </a:rPr>
            <a:t>Wait until “0.00” appears on the display.</a:t>
          </a:r>
          <a:endParaRPr lang="en-US" dirty="0"/>
        </a:p>
      </dgm:t>
    </dgm:pt>
    <dgm:pt modelId="{9EE8C365-0A96-40FE-A0DF-15035160B321}" type="parTrans" cxnId="{EBA5EEC4-3A40-4171-AECE-CDB053FB7B85}">
      <dgm:prSet/>
      <dgm:spPr/>
      <dgm:t>
        <a:bodyPr/>
        <a:lstStyle/>
        <a:p>
          <a:endParaRPr lang="en-US"/>
        </a:p>
      </dgm:t>
    </dgm:pt>
    <dgm:pt modelId="{78D1FAA6-91A1-45AA-9B6B-D3741C4F966B}" type="sibTrans" cxnId="{EBA5EEC4-3A40-4171-AECE-CDB053FB7B85}">
      <dgm:prSet/>
      <dgm:spPr/>
      <dgm:t>
        <a:bodyPr/>
        <a:lstStyle/>
        <a:p>
          <a:endParaRPr lang="en-US"/>
        </a:p>
      </dgm:t>
    </dgm:pt>
    <dgm:pt modelId="{13F61023-477E-4B64-ACF5-4B5B0037247E}">
      <dgm:prSet/>
      <dgm:spPr/>
      <dgm:t>
        <a:bodyPr/>
        <a:lstStyle/>
        <a:p>
          <a:pPr>
            <a:spcAft>
              <a:spcPts val="1200"/>
            </a:spcAft>
            <a:buFontTx/>
            <a:buNone/>
          </a:pPr>
          <a:r>
            <a:rPr lang="en-US" dirty="0">
              <a:latin typeface="Gill Sans MT" panose="020B0502020104020203" pitchFamily="34" charset="0"/>
            </a:rPr>
            <a:t>5. Ask the woman to step on the scale and to stand in the middle of the scale, feet slightly apart. </a:t>
          </a:r>
          <a:endParaRPr lang="en-US" dirty="0"/>
        </a:p>
      </dgm:t>
    </dgm:pt>
    <dgm:pt modelId="{E4419313-9A4A-4CA2-9570-EF64D91C57FE}" type="parTrans" cxnId="{4A50BE6D-943B-4970-A728-12D34EA421CB}">
      <dgm:prSet/>
      <dgm:spPr/>
      <dgm:t>
        <a:bodyPr/>
        <a:lstStyle/>
        <a:p>
          <a:endParaRPr lang="en-US"/>
        </a:p>
      </dgm:t>
    </dgm:pt>
    <dgm:pt modelId="{1B87725F-7E86-447F-944D-E6B3720792C4}" type="sibTrans" cxnId="{4A50BE6D-943B-4970-A728-12D34EA421CB}">
      <dgm:prSet/>
      <dgm:spPr/>
      <dgm:t>
        <a:bodyPr/>
        <a:lstStyle/>
        <a:p>
          <a:endParaRPr lang="en-US"/>
        </a:p>
      </dgm:t>
    </dgm:pt>
    <dgm:pt modelId="{E3970AE2-87D7-4268-BEA2-0E9554B6862B}" type="pres">
      <dgm:prSet presAssocID="{8549995A-70B1-4BDD-ADF6-F345754C6FBC}" presName="Name0" presStyleCnt="0">
        <dgm:presLayoutVars>
          <dgm:dir/>
          <dgm:animLvl val="lvl"/>
          <dgm:resizeHandles val="exact"/>
        </dgm:presLayoutVars>
      </dgm:prSet>
      <dgm:spPr/>
      <dgm:t>
        <a:bodyPr/>
        <a:lstStyle/>
        <a:p>
          <a:endParaRPr lang="en-US"/>
        </a:p>
      </dgm:t>
    </dgm:pt>
    <dgm:pt modelId="{49D8DF27-A36B-499C-9837-1AB6DC0E03F1}" type="pres">
      <dgm:prSet presAssocID="{42B3B183-3B99-4AC7-9FCE-D94D87741067}" presName="composite" presStyleCnt="0"/>
      <dgm:spPr/>
    </dgm:pt>
    <dgm:pt modelId="{0BB2D537-E6E8-4B1F-9665-0C8CB765DC48}" type="pres">
      <dgm:prSet presAssocID="{42B3B183-3B99-4AC7-9FCE-D94D87741067}" presName="parTx" presStyleLbl="alignNode1" presStyleIdx="0" presStyleCnt="2" custLinFactX="19416" custLinFactNeighborX="100000" custLinFactNeighborY="2157">
        <dgm:presLayoutVars>
          <dgm:chMax val="0"/>
          <dgm:chPref val="0"/>
          <dgm:bulletEnabled val="1"/>
        </dgm:presLayoutVars>
      </dgm:prSet>
      <dgm:spPr/>
      <dgm:t>
        <a:bodyPr/>
        <a:lstStyle/>
        <a:p>
          <a:endParaRPr lang="en-US"/>
        </a:p>
      </dgm:t>
    </dgm:pt>
    <dgm:pt modelId="{41DF3D98-31F7-440C-A32D-721CAB10AD50}" type="pres">
      <dgm:prSet presAssocID="{42B3B183-3B99-4AC7-9FCE-D94D87741067}" presName="desTx" presStyleLbl="alignAccFollowNode1" presStyleIdx="0" presStyleCnt="2" custLinFactX="19416" custLinFactNeighborX="100000" custLinFactNeighborY="341">
        <dgm:presLayoutVars>
          <dgm:bulletEnabled val="1"/>
        </dgm:presLayoutVars>
      </dgm:prSet>
      <dgm:spPr/>
      <dgm:t>
        <a:bodyPr/>
        <a:lstStyle/>
        <a:p>
          <a:endParaRPr lang="en-US"/>
        </a:p>
      </dgm:t>
    </dgm:pt>
    <dgm:pt modelId="{38387C7F-BEEC-49DA-822C-7CD038FF318B}" type="pres">
      <dgm:prSet presAssocID="{A41F6023-3A99-483E-9F8B-A99EF24A99A5}" presName="space" presStyleCnt="0"/>
      <dgm:spPr/>
    </dgm:pt>
    <dgm:pt modelId="{0AB1B175-A198-45FF-9CF8-3C45128F9673}" type="pres">
      <dgm:prSet presAssocID="{A024B21D-5FEB-4108-87F9-690F6C9B2525}" presName="composite" presStyleCnt="0"/>
      <dgm:spPr/>
    </dgm:pt>
    <dgm:pt modelId="{9CA10F88-27B8-4ABA-B1F5-96AB889851B1}" type="pres">
      <dgm:prSet presAssocID="{A024B21D-5FEB-4108-87F9-690F6C9B2525}" presName="parTx" presStyleLbl="alignNode1" presStyleIdx="1" presStyleCnt="2" custLinFactX="-6768" custLinFactNeighborX="-100000">
        <dgm:presLayoutVars>
          <dgm:chMax val="0"/>
          <dgm:chPref val="0"/>
          <dgm:bulletEnabled val="1"/>
        </dgm:presLayoutVars>
      </dgm:prSet>
      <dgm:spPr/>
      <dgm:t>
        <a:bodyPr/>
        <a:lstStyle/>
        <a:p>
          <a:endParaRPr lang="en-US"/>
        </a:p>
      </dgm:t>
    </dgm:pt>
    <dgm:pt modelId="{4A906074-BC9B-4B90-ABC9-6F60084002B0}" type="pres">
      <dgm:prSet presAssocID="{A024B21D-5FEB-4108-87F9-690F6C9B2525}" presName="desTx" presStyleLbl="alignAccFollowNode1" presStyleIdx="1" presStyleCnt="2" custLinFactX="-6768" custLinFactNeighborX="-100000">
        <dgm:presLayoutVars>
          <dgm:bulletEnabled val="1"/>
        </dgm:presLayoutVars>
      </dgm:prSet>
      <dgm:spPr/>
      <dgm:t>
        <a:bodyPr/>
        <a:lstStyle/>
        <a:p>
          <a:endParaRPr lang="en-US"/>
        </a:p>
      </dgm:t>
    </dgm:pt>
  </dgm:ptLst>
  <dgm:cxnLst>
    <dgm:cxn modelId="{4D861249-D41E-415C-90A0-EAFB01DF7A0D}" srcId="{A024B21D-5FEB-4108-87F9-690F6C9B2525}" destId="{B2C24FDB-E1F3-49AA-80F3-5EEAF65EBBA8}" srcOrd="2" destOrd="0" parTransId="{DE51FD92-3A8F-462E-802C-6C1F83C1EC3D}" sibTransId="{EA9AF7C7-E9B8-4335-B829-04508045EE5A}"/>
    <dgm:cxn modelId="{EBA5EEC4-3A40-4171-AECE-CDB053FB7B85}" srcId="{42B3B183-3B99-4AC7-9FCE-D94D87741067}" destId="{E3D3436D-55FE-479C-B08F-CCEA86616D18}" srcOrd="0" destOrd="0" parTransId="{9EE8C365-0A96-40FE-A0DF-15035160B321}" sibTransId="{78D1FAA6-91A1-45AA-9B6B-D3741C4F966B}"/>
    <dgm:cxn modelId="{74BDD98D-D3F7-48E5-A716-343F33DC78F7}" type="presOf" srcId="{13F61023-477E-4B64-ACF5-4B5B0037247E}" destId="{41DF3D98-31F7-440C-A32D-721CAB10AD50}" srcOrd="0" destOrd="1" presId="urn:microsoft.com/office/officeart/2005/8/layout/hList1"/>
    <dgm:cxn modelId="{DD1E421C-8E21-4A0D-9282-7A0B663D394C}" srcId="{8549995A-70B1-4BDD-ADF6-F345754C6FBC}" destId="{A024B21D-5FEB-4108-87F9-690F6C9B2525}" srcOrd="1" destOrd="0" parTransId="{2C0AD693-3EBC-41AA-ADB2-5140916BBA3A}" sibTransId="{DCEC89A7-293E-4701-A760-A33471AAFFCE}"/>
    <dgm:cxn modelId="{32801CD8-F502-4187-84EB-91C3A6819B53}" srcId="{A024B21D-5FEB-4108-87F9-690F6C9B2525}" destId="{4AAE31F0-DD39-43F8-825A-B29748B5725B}" srcOrd="0" destOrd="0" parTransId="{12DDBB3B-96FA-43B2-8A5C-1B3951895A52}" sibTransId="{060602C9-2F52-4162-BB67-1B83162594B3}"/>
    <dgm:cxn modelId="{4A50BE6D-943B-4970-A728-12D34EA421CB}" srcId="{42B3B183-3B99-4AC7-9FCE-D94D87741067}" destId="{13F61023-477E-4B64-ACF5-4B5B0037247E}" srcOrd="1" destOrd="0" parTransId="{E4419313-9A4A-4CA2-9570-EF64D91C57FE}" sibTransId="{1B87725F-7E86-447F-944D-E6B3720792C4}"/>
    <dgm:cxn modelId="{645073FD-9C0E-4133-9C22-5BF1CCADDC65}" type="presOf" srcId="{42B3B183-3B99-4AC7-9FCE-D94D87741067}" destId="{0BB2D537-E6E8-4B1F-9665-0C8CB765DC48}" srcOrd="0" destOrd="0" presId="urn:microsoft.com/office/officeart/2005/8/layout/hList1"/>
    <dgm:cxn modelId="{337B973E-8FE3-42FC-A141-F2B9632539BB}" srcId="{A024B21D-5FEB-4108-87F9-690F6C9B2525}" destId="{D71555EA-6950-41A9-B1B6-24337BF511C2}" srcOrd="1" destOrd="0" parTransId="{5DE82F61-3FBD-4588-9578-C59AEF30BB57}" sibTransId="{5537A6C5-8A37-4D87-BF92-E2519B8742FB}"/>
    <dgm:cxn modelId="{955AC01C-7BB9-454C-B747-17585AED383A}" type="presOf" srcId="{D71555EA-6950-41A9-B1B6-24337BF511C2}" destId="{4A906074-BC9B-4B90-ABC9-6F60084002B0}" srcOrd="0" destOrd="1" presId="urn:microsoft.com/office/officeart/2005/8/layout/hList1"/>
    <dgm:cxn modelId="{B60F3CA2-4F0B-48A6-9C9E-A9F132BF2286}" type="presOf" srcId="{A024B21D-5FEB-4108-87F9-690F6C9B2525}" destId="{9CA10F88-27B8-4ABA-B1F5-96AB889851B1}" srcOrd="0" destOrd="0" presId="urn:microsoft.com/office/officeart/2005/8/layout/hList1"/>
    <dgm:cxn modelId="{DD251F73-7054-407E-8474-13439FE94183}" type="presOf" srcId="{B2C24FDB-E1F3-49AA-80F3-5EEAF65EBBA8}" destId="{4A906074-BC9B-4B90-ABC9-6F60084002B0}" srcOrd="0" destOrd="2" presId="urn:microsoft.com/office/officeart/2005/8/layout/hList1"/>
    <dgm:cxn modelId="{CA7ECD38-D31F-4228-94A5-DB76606A699A}" type="presOf" srcId="{4AAE31F0-DD39-43F8-825A-B29748B5725B}" destId="{4A906074-BC9B-4B90-ABC9-6F60084002B0}" srcOrd="0" destOrd="0" presId="urn:microsoft.com/office/officeart/2005/8/layout/hList1"/>
    <dgm:cxn modelId="{93E0CBD2-4064-4790-B673-EAC94A47BD79}" type="presOf" srcId="{E3D3436D-55FE-479C-B08F-CCEA86616D18}" destId="{41DF3D98-31F7-440C-A32D-721CAB10AD50}" srcOrd="0" destOrd="0" presId="urn:microsoft.com/office/officeart/2005/8/layout/hList1"/>
    <dgm:cxn modelId="{5C5A6918-93AF-43AD-A453-506331D59A15}" type="presOf" srcId="{8549995A-70B1-4BDD-ADF6-F345754C6FBC}" destId="{E3970AE2-87D7-4268-BEA2-0E9554B6862B}" srcOrd="0" destOrd="0" presId="urn:microsoft.com/office/officeart/2005/8/layout/hList1"/>
    <dgm:cxn modelId="{C4E39A6B-9B19-4774-8C4C-C9CE54391E60}" srcId="{8549995A-70B1-4BDD-ADF6-F345754C6FBC}" destId="{42B3B183-3B99-4AC7-9FCE-D94D87741067}" srcOrd="0" destOrd="0" parTransId="{55CA7CE0-ECE1-451F-989C-D1F564EAEA59}" sibTransId="{A41F6023-3A99-483E-9F8B-A99EF24A99A5}"/>
    <dgm:cxn modelId="{54DD47CF-BB3B-4529-9AC9-FE908DB89CD4}" type="presParOf" srcId="{E3970AE2-87D7-4268-BEA2-0E9554B6862B}" destId="{49D8DF27-A36B-499C-9837-1AB6DC0E03F1}" srcOrd="0" destOrd="0" presId="urn:microsoft.com/office/officeart/2005/8/layout/hList1"/>
    <dgm:cxn modelId="{103C84CF-1140-4EEF-A7B0-E87ADEB118AC}" type="presParOf" srcId="{49D8DF27-A36B-499C-9837-1AB6DC0E03F1}" destId="{0BB2D537-E6E8-4B1F-9665-0C8CB765DC48}" srcOrd="0" destOrd="0" presId="urn:microsoft.com/office/officeart/2005/8/layout/hList1"/>
    <dgm:cxn modelId="{7762E51D-3449-4C33-9DB2-5FC25E704677}" type="presParOf" srcId="{49D8DF27-A36B-499C-9837-1AB6DC0E03F1}" destId="{41DF3D98-31F7-440C-A32D-721CAB10AD50}" srcOrd="1" destOrd="0" presId="urn:microsoft.com/office/officeart/2005/8/layout/hList1"/>
    <dgm:cxn modelId="{163EEA67-E57C-456A-90C9-7D29C574D155}" type="presParOf" srcId="{E3970AE2-87D7-4268-BEA2-0E9554B6862B}" destId="{38387C7F-BEEC-49DA-822C-7CD038FF318B}" srcOrd="1" destOrd="0" presId="urn:microsoft.com/office/officeart/2005/8/layout/hList1"/>
    <dgm:cxn modelId="{E288F0C5-2134-4B5F-9CF9-186B9266A1E6}" type="presParOf" srcId="{E3970AE2-87D7-4268-BEA2-0E9554B6862B}" destId="{0AB1B175-A198-45FF-9CF8-3C45128F9673}" srcOrd="2" destOrd="0" presId="urn:microsoft.com/office/officeart/2005/8/layout/hList1"/>
    <dgm:cxn modelId="{0F0C0211-C042-4C73-A597-D2BD4AD248D9}" type="presParOf" srcId="{0AB1B175-A198-45FF-9CF8-3C45128F9673}" destId="{9CA10F88-27B8-4ABA-B1F5-96AB889851B1}" srcOrd="0" destOrd="0" presId="urn:microsoft.com/office/officeart/2005/8/layout/hList1"/>
    <dgm:cxn modelId="{FF257F78-63D9-4DE3-AA1C-2228D8946E28}" type="presParOf" srcId="{0AB1B175-A198-45FF-9CF8-3C45128F9673}" destId="{4A906074-BC9B-4B90-ABC9-6F60084002B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549995A-70B1-4BDD-ADF6-F345754C6FBC}"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A024B21D-5FEB-4108-87F9-690F6C9B2525}">
      <dgm:prSet custT="1"/>
      <dgm:spPr/>
      <dgm:t>
        <a:bodyPr/>
        <a:lstStyle/>
        <a:p>
          <a:r>
            <a:rPr lang="en-US" sz="1800" b="1" dirty="0">
              <a:latin typeface="Gill Sans MT" panose="020B0502020104020203" pitchFamily="34" charset="0"/>
            </a:rPr>
            <a:t>Measurer</a:t>
          </a:r>
          <a:r>
            <a:rPr lang="en-US" sz="1800" dirty="0">
              <a:latin typeface="Gill Sans MT" panose="020B0502020104020203" pitchFamily="34" charset="0"/>
            </a:rPr>
            <a:t> </a:t>
          </a:r>
          <a:endParaRPr lang="en-US" sz="1800" dirty="0"/>
        </a:p>
      </dgm:t>
    </dgm:pt>
    <dgm:pt modelId="{2C0AD693-3EBC-41AA-ADB2-5140916BBA3A}" type="parTrans" cxnId="{DD1E421C-8E21-4A0D-9282-7A0B663D394C}">
      <dgm:prSet/>
      <dgm:spPr/>
      <dgm:t>
        <a:bodyPr/>
        <a:lstStyle/>
        <a:p>
          <a:endParaRPr lang="en-US"/>
        </a:p>
      </dgm:t>
    </dgm:pt>
    <dgm:pt modelId="{DCEC89A7-293E-4701-A760-A33471AAFFCE}" type="sibTrans" cxnId="{DD1E421C-8E21-4A0D-9282-7A0B663D394C}">
      <dgm:prSet/>
      <dgm:spPr/>
      <dgm:t>
        <a:bodyPr/>
        <a:lstStyle/>
        <a:p>
          <a:endParaRPr lang="en-US"/>
        </a:p>
      </dgm:t>
    </dgm:pt>
    <dgm:pt modelId="{42B3B183-3B99-4AC7-9FCE-D94D87741067}">
      <dgm:prSet custT="1"/>
      <dgm:spPr/>
      <dgm:t>
        <a:bodyPr/>
        <a:lstStyle/>
        <a:p>
          <a:r>
            <a:rPr lang="en-US" sz="1800" b="1" dirty="0">
              <a:latin typeface="Gill Sans MT" panose="020B0502020104020203" pitchFamily="34" charset="0"/>
            </a:rPr>
            <a:t>Assistant</a:t>
          </a:r>
          <a:endParaRPr lang="en-US" sz="1800" dirty="0"/>
        </a:p>
      </dgm:t>
    </dgm:pt>
    <dgm:pt modelId="{55CA7CE0-ECE1-451F-989C-D1F564EAEA59}" type="parTrans" cxnId="{C4E39A6B-9B19-4774-8C4C-C9CE54391E60}">
      <dgm:prSet/>
      <dgm:spPr/>
      <dgm:t>
        <a:bodyPr/>
        <a:lstStyle/>
        <a:p>
          <a:endParaRPr lang="en-US"/>
        </a:p>
      </dgm:t>
    </dgm:pt>
    <dgm:pt modelId="{A41F6023-3A99-483E-9F8B-A99EF24A99A5}" type="sibTrans" cxnId="{C4E39A6B-9B19-4774-8C4C-C9CE54391E60}">
      <dgm:prSet/>
      <dgm:spPr/>
      <dgm:t>
        <a:bodyPr/>
        <a:lstStyle/>
        <a:p>
          <a:endParaRPr lang="en-US"/>
        </a:p>
      </dgm:t>
    </dgm:pt>
    <dgm:pt modelId="{4AAE31F0-DD39-43F8-825A-B29748B5725B}">
      <dgm:prSet custT="1"/>
      <dgm:spPr/>
      <dgm:t>
        <a:bodyPr/>
        <a:lstStyle/>
        <a:p>
          <a:pPr>
            <a:spcAft>
              <a:spcPts val="1200"/>
            </a:spcAft>
            <a:buFontTx/>
            <a:buNone/>
          </a:pPr>
          <a:r>
            <a:rPr lang="en-US" sz="1800" dirty="0">
              <a:latin typeface="Gill Sans MT" panose="020B0502020104020203" pitchFamily="34" charset="0"/>
            </a:rPr>
            <a:t>6. Make sure that the display is not covered by the woman’s feet or skirt</a:t>
          </a:r>
          <a:endParaRPr lang="en-US" sz="1800" dirty="0"/>
        </a:p>
      </dgm:t>
    </dgm:pt>
    <dgm:pt modelId="{12DDBB3B-96FA-43B2-8A5C-1B3951895A52}" type="parTrans" cxnId="{32801CD8-F502-4187-84EB-91C3A6819B53}">
      <dgm:prSet/>
      <dgm:spPr/>
      <dgm:t>
        <a:bodyPr/>
        <a:lstStyle/>
        <a:p>
          <a:endParaRPr lang="en-US"/>
        </a:p>
      </dgm:t>
    </dgm:pt>
    <dgm:pt modelId="{060602C9-2F52-4162-BB67-1B83162594B3}" type="sibTrans" cxnId="{32801CD8-F502-4187-84EB-91C3A6819B53}">
      <dgm:prSet/>
      <dgm:spPr/>
      <dgm:t>
        <a:bodyPr/>
        <a:lstStyle/>
        <a:p>
          <a:endParaRPr lang="en-US"/>
        </a:p>
      </dgm:t>
    </dgm:pt>
    <dgm:pt modelId="{D71555EA-6950-41A9-B1B6-24337BF511C2}">
      <dgm:prSet custT="1"/>
      <dgm:spPr/>
      <dgm:t>
        <a:bodyPr/>
        <a:lstStyle/>
        <a:p>
          <a:pPr>
            <a:spcAft>
              <a:spcPts val="1200"/>
            </a:spcAft>
            <a:buFontTx/>
            <a:buNone/>
          </a:pPr>
          <a:r>
            <a:rPr lang="en-US" sz="1800" dirty="0">
              <a:latin typeface="Gill Sans MT" panose="020B0502020104020203" pitchFamily="34" charset="0"/>
            </a:rPr>
            <a:t>7. Ask the woman to remain still until the weight appears on the display</a:t>
          </a:r>
          <a:endParaRPr lang="en-US" sz="1800" dirty="0"/>
        </a:p>
      </dgm:t>
    </dgm:pt>
    <dgm:pt modelId="{5DE82F61-3FBD-4588-9578-C59AEF30BB57}" type="parTrans" cxnId="{337B973E-8FE3-42FC-A141-F2B9632539BB}">
      <dgm:prSet/>
      <dgm:spPr/>
      <dgm:t>
        <a:bodyPr/>
        <a:lstStyle/>
        <a:p>
          <a:endParaRPr lang="en-US"/>
        </a:p>
      </dgm:t>
    </dgm:pt>
    <dgm:pt modelId="{5537A6C5-8A37-4D87-BF92-E2519B8742FB}" type="sibTrans" cxnId="{337B973E-8FE3-42FC-A141-F2B9632539BB}">
      <dgm:prSet/>
      <dgm:spPr/>
      <dgm:t>
        <a:bodyPr/>
        <a:lstStyle/>
        <a:p>
          <a:endParaRPr lang="en-US"/>
        </a:p>
      </dgm:t>
    </dgm:pt>
    <dgm:pt modelId="{B2C24FDB-E1F3-49AA-80F3-5EEAF65EBBA8}">
      <dgm:prSet custT="1"/>
      <dgm:spPr/>
      <dgm:t>
        <a:bodyPr/>
        <a:lstStyle/>
        <a:p>
          <a:pPr>
            <a:spcAft>
              <a:spcPts val="1200"/>
            </a:spcAft>
            <a:buFontTx/>
            <a:buNone/>
          </a:pPr>
          <a:r>
            <a:rPr lang="en-US" sz="1800" dirty="0">
              <a:latin typeface="Gill Sans MT" panose="020B0502020104020203" pitchFamily="34" charset="0"/>
            </a:rPr>
            <a:t>8. Read the value on the scale display out loud to your assistant</a:t>
          </a:r>
        </a:p>
      </dgm:t>
    </dgm:pt>
    <dgm:pt modelId="{DE51FD92-3A8F-462E-802C-6C1F83C1EC3D}" type="parTrans" cxnId="{4D861249-D41E-415C-90A0-EAFB01DF7A0D}">
      <dgm:prSet/>
      <dgm:spPr/>
      <dgm:t>
        <a:bodyPr/>
        <a:lstStyle/>
        <a:p>
          <a:endParaRPr lang="en-US"/>
        </a:p>
      </dgm:t>
    </dgm:pt>
    <dgm:pt modelId="{EA9AF7C7-E9B8-4335-B829-04508045EE5A}" type="sibTrans" cxnId="{4D861249-D41E-415C-90A0-EAFB01DF7A0D}">
      <dgm:prSet/>
      <dgm:spPr/>
      <dgm:t>
        <a:bodyPr/>
        <a:lstStyle/>
        <a:p>
          <a:endParaRPr lang="en-US"/>
        </a:p>
      </dgm:t>
    </dgm:pt>
    <dgm:pt modelId="{E3D3436D-55FE-479C-B08F-CCEA86616D18}">
      <dgm:prSet custT="1"/>
      <dgm:spPr/>
      <dgm:t>
        <a:bodyPr/>
        <a:lstStyle/>
        <a:p>
          <a:pPr>
            <a:spcAft>
              <a:spcPts val="1200"/>
            </a:spcAft>
            <a:buFontTx/>
            <a:buNone/>
          </a:pPr>
          <a:r>
            <a:rPr lang="en-US" sz="1800" dirty="0" smtClean="0">
              <a:latin typeface="Gill Sans MT" panose="020B0502020104020203" pitchFamily="34" charset="0"/>
            </a:rPr>
            <a:t>10. Record the value to one decimal place in item 407 of the paper Module 4A form after the measurer confirms that the value is correct. </a:t>
          </a:r>
          <a:endParaRPr lang="en-US" sz="1800" dirty="0">
            <a:latin typeface="Gill Sans MT" panose="020B0502020104020203" pitchFamily="34" charset="0"/>
          </a:endParaRPr>
        </a:p>
      </dgm:t>
    </dgm:pt>
    <dgm:pt modelId="{9EE8C365-0A96-40FE-A0DF-15035160B321}" type="parTrans" cxnId="{EBA5EEC4-3A40-4171-AECE-CDB053FB7B85}">
      <dgm:prSet/>
      <dgm:spPr/>
      <dgm:t>
        <a:bodyPr/>
        <a:lstStyle/>
        <a:p>
          <a:endParaRPr lang="en-US"/>
        </a:p>
      </dgm:t>
    </dgm:pt>
    <dgm:pt modelId="{78D1FAA6-91A1-45AA-9B6B-D3741C4F966B}" type="sibTrans" cxnId="{EBA5EEC4-3A40-4171-AECE-CDB053FB7B85}">
      <dgm:prSet/>
      <dgm:spPr/>
      <dgm:t>
        <a:bodyPr/>
        <a:lstStyle/>
        <a:p>
          <a:endParaRPr lang="en-US"/>
        </a:p>
      </dgm:t>
    </dgm:pt>
    <dgm:pt modelId="{0C132BB1-C800-4071-96DF-62E82DC05FE4}">
      <dgm:prSet custT="1"/>
      <dgm:spPr/>
      <dgm:t>
        <a:bodyPr/>
        <a:lstStyle/>
        <a:p>
          <a:pPr>
            <a:spcAft>
              <a:spcPts val="1200"/>
            </a:spcAft>
            <a:buFontTx/>
            <a:buNone/>
          </a:pPr>
          <a:r>
            <a:rPr lang="en-US" sz="1800" dirty="0" smtClean="0">
              <a:latin typeface="Gill Sans MT" panose="020B0502020104020203" pitchFamily="34" charset="0"/>
            </a:rPr>
            <a:t>11. Check the form to make sure the weight is completely and correctly recorded. Instruct the assistant to correct any errors.</a:t>
          </a:r>
          <a:endParaRPr lang="en-US" sz="1800" dirty="0">
            <a:latin typeface="Gill Sans MT" panose="020B0502020104020203" pitchFamily="34" charset="0"/>
          </a:endParaRPr>
        </a:p>
      </dgm:t>
    </dgm:pt>
    <dgm:pt modelId="{9C58F491-16A2-4602-A92F-8860088E7DDA}" type="parTrans" cxnId="{3DB56687-FB9E-4862-8E9F-1C847D1288F5}">
      <dgm:prSet/>
      <dgm:spPr/>
      <dgm:t>
        <a:bodyPr/>
        <a:lstStyle/>
        <a:p>
          <a:endParaRPr lang="en-US"/>
        </a:p>
      </dgm:t>
    </dgm:pt>
    <dgm:pt modelId="{DCA42D9F-03DF-4840-956D-83ED7B066F97}" type="sibTrans" cxnId="{3DB56687-FB9E-4862-8E9F-1C847D1288F5}">
      <dgm:prSet/>
      <dgm:spPr/>
      <dgm:t>
        <a:bodyPr/>
        <a:lstStyle/>
        <a:p>
          <a:endParaRPr lang="en-US"/>
        </a:p>
      </dgm:t>
    </dgm:pt>
    <dgm:pt modelId="{A353AB9C-5F30-47DB-98C8-D36350D28B17}">
      <dgm:prSet custT="1"/>
      <dgm:spPr/>
      <dgm:t>
        <a:bodyPr/>
        <a:lstStyle/>
        <a:p>
          <a:pPr>
            <a:spcAft>
              <a:spcPts val="1200"/>
            </a:spcAft>
            <a:buFontTx/>
            <a:buNone/>
          </a:pPr>
          <a:r>
            <a:rPr lang="en-US" sz="1800" dirty="0" smtClean="0">
              <a:latin typeface="Gill Sans MT" panose="020B0502020104020203" pitchFamily="34" charset="0"/>
            </a:rPr>
            <a:t>9. Repeat the value back to the measurer</a:t>
          </a:r>
          <a:endParaRPr lang="en-US" sz="1800" dirty="0">
            <a:latin typeface="Gill Sans MT" panose="020B0502020104020203" pitchFamily="34" charset="0"/>
          </a:endParaRPr>
        </a:p>
      </dgm:t>
    </dgm:pt>
    <dgm:pt modelId="{30E75A1F-CBEE-4C72-B571-5C431594BDE2}" type="parTrans" cxnId="{B2EA1DA7-B8A5-45E7-BF9F-998501305791}">
      <dgm:prSet/>
      <dgm:spPr/>
    </dgm:pt>
    <dgm:pt modelId="{9AFA06F7-EF2F-4092-B7C0-78E188CEFB98}" type="sibTrans" cxnId="{B2EA1DA7-B8A5-45E7-BF9F-998501305791}">
      <dgm:prSet/>
      <dgm:spPr/>
    </dgm:pt>
    <dgm:pt modelId="{E3970AE2-87D7-4268-BEA2-0E9554B6862B}" type="pres">
      <dgm:prSet presAssocID="{8549995A-70B1-4BDD-ADF6-F345754C6FBC}" presName="Name0" presStyleCnt="0">
        <dgm:presLayoutVars>
          <dgm:dir/>
          <dgm:animLvl val="lvl"/>
          <dgm:resizeHandles val="exact"/>
        </dgm:presLayoutVars>
      </dgm:prSet>
      <dgm:spPr/>
      <dgm:t>
        <a:bodyPr/>
        <a:lstStyle/>
        <a:p>
          <a:endParaRPr lang="en-US"/>
        </a:p>
      </dgm:t>
    </dgm:pt>
    <dgm:pt modelId="{49D8DF27-A36B-499C-9837-1AB6DC0E03F1}" type="pres">
      <dgm:prSet presAssocID="{42B3B183-3B99-4AC7-9FCE-D94D87741067}" presName="composite" presStyleCnt="0"/>
      <dgm:spPr/>
    </dgm:pt>
    <dgm:pt modelId="{0BB2D537-E6E8-4B1F-9665-0C8CB765DC48}" type="pres">
      <dgm:prSet presAssocID="{42B3B183-3B99-4AC7-9FCE-D94D87741067}" presName="parTx" presStyleLbl="alignNode1" presStyleIdx="0" presStyleCnt="2" custLinFactX="19416" custLinFactNeighborX="100000" custLinFactNeighborY="2157">
        <dgm:presLayoutVars>
          <dgm:chMax val="0"/>
          <dgm:chPref val="0"/>
          <dgm:bulletEnabled val="1"/>
        </dgm:presLayoutVars>
      </dgm:prSet>
      <dgm:spPr/>
      <dgm:t>
        <a:bodyPr/>
        <a:lstStyle/>
        <a:p>
          <a:endParaRPr lang="en-US"/>
        </a:p>
      </dgm:t>
    </dgm:pt>
    <dgm:pt modelId="{41DF3D98-31F7-440C-A32D-721CAB10AD50}" type="pres">
      <dgm:prSet presAssocID="{42B3B183-3B99-4AC7-9FCE-D94D87741067}" presName="desTx" presStyleLbl="alignAccFollowNode1" presStyleIdx="0" presStyleCnt="2" custLinFactX="19416" custLinFactNeighborX="100000" custLinFactNeighborY="341">
        <dgm:presLayoutVars>
          <dgm:bulletEnabled val="1"/>
        </dgm:presLayoutVars>
      </dgm:prSet>
      <dgm:spPr/>
      <dgm:t>
        <a:bodyPr/>
        <a:lstStyle/>
        <a:p>
          <a:endParaRPr lang="en-US"/>
        </a:p>
      </dgm:t>
    </dgm:pt>
    <dgm:pt modelId="{38387C7F-BEEC-49DA-822C-7CD038FF318B}" type="pres">
      <dgm:prSet presAssocID="{A41F6023-3A99-483E-9F8B-A99EF24A99A5}" presName="space" presStyleCnt="0"/>
      <dgm:spPr/>
    </dgm:pt>
    <dgm:pt modelId="{0AB1B175-A198-45FF-9CF8-3C45128F9673}" type="pres">
      <dgm:prSet presAssocID="{A024B21D-5FEB-4108-87F9-690F6C9B2525}" presName="composite" presStyleCnt="0"/>
      <dgm:spPr/>
    </dgm:pt>
    <dgm:pt modelId="{9CA10F88-27B8-4ABA-B1F5-96AB889851B1}" type="pres">
      <dgm:prSet presAssocID="{A024B21D-5FEB-4108-87F9-690F6C9B2525}" presName="parTx" presStyleLbl="alignNode1" presStyleIdx="1" presStyleCnt="2" custLinFactX="-6768" custLinFactNeighborX="-100000">
        <dgm:presLayoutVars>
          <dgm:chMax val="0"/>
          <dgm:chPref val="0"/>
          <dgm:bulletEnabled val="1"/>
        </dgm:presLayoutVars>
      </dgm:prSet>
      <dgm:spPr/>
      <dgm:t>
        <a:bodyPr/>
        <a:lstStyle/>
        <a:p>
          <a:endParaRPr lang="en-US"/>
        </a:p>
      </dgm:t>
    </dgm:pt>
    <dgm:pt modelId="{4A906074-BC9B-4B90-ABC9-6F60084002B0}" type="pres">
      <dgm:prSet presAssocID="{A024B21D-5FEB-4108-87F9-690F6C9B2525}" presName="desTx" presStyleLbl="alignAccFollowNode1" presStyleIdx="1" presStyleCnt="2" custLinFactX="-6768" custLinFactNeighborX="-100000">
        <dgm:presLayoutVars>
          <dgm:bulletEnabled val="1"/>
        </dgm:presLayoutVars>
      </dgm:prSet>
      <dgm:spPr/>
      <dgm:t>
        <a:bodyPr/>
        <a:lstStyle/>
        <a:p>
          <a:endParaRPr lang="en-US"/>
        </a:p>
      </dgm:t>
    </dgm:pt>
  </dgm:ptLst>
  <dgm:cxnLst>
    <dgm:cxn modelId="{4D861249-D41E-415C-90A0-EAFB01DF7A0D}" srcId="{A024B21D-5FEB-4108-87F9-690F6C9B2525}" destId="{B2C24FDB-E1F3-49AA-80F3-5EEAF65EBBA8}" srcOrd="2" destOrd="0" parTransId="{DE51FD92-3A8F-462E-802C-6C1F83C1EC3D}" sibTransId="{EA9AF7C7-E9B8-4335-B829-04508045EE5A}"/>
    <dgm:cxn modelId="{EBA5EEC4-3A40-4171-AECE-CDB053FB7B85}" srcId="{42B3B183-3B99-4AC7-9FCE-D94D87741067}" destId="{E3D3436D-55FE-479C-B08F-CCEA86616D18}" srcOrd="0" destOrd="0" parTransId="{9EE8C365-0A96-40FE-A0DF-15035160B321}" sibTransId="{78D1FAA6-91A1-45AA-9B6B-D3741C4F966B}"/>
    <dgm:cxn modelId="{B2EA1DA7-B8A5-45E7-BF9F-998501305791}" srcId="{A024B21D-5FEB-4108-87F9-690F6C9B2525}" destId="{A353AB9C-5F30-47DB-98C8-D36350D28B17}" srcOrd="3" destOrd="0" parTransId="{30E75A1F-CBEE-4C72-B571-5C431594BDE2}" sibTransId="{9AFA06F7-EF2F-4092-B7C0-78E188CEFB98}"/>
    <dgm:cxn modelId="{DD1E421C-8E21-4A0D-9282-7A0B663D394C}" srcId="{8549995A-70B1-4BDD-ADF6-F345754C6FBC}" destId="{A024B21D-5FEB-4108-87F9-690F6C9B2525}" srcOrd="1" destOrd="0" parTransId="{2C0AD693-3EBC-41AA-ADB2-5140916BBA3A}" sibTransId="{DCEC89A7-293E-4701-A760-A33471AAFFCE}"/>
    <dgm:cxn modelId="{32801CD8-F502-4187-84EB-91C3A6819B53}" srcId="{A024B21D-5FEB-4108-87F9-690F6C9B2525}" destId="{4AAE31F0-DD39-43F8-825A-B29748B5725B}" srcOrd="0" destOrd="0" parTransId="{12DDBB3B-96FA-43B2-8A5C-1B3951895A52}" sibTransId="{060602C9-2F52-4162-BB67-1B83162594B3}"/>
    <dgm:cxn modelId="{645073FD-9C0E-4133-9C22-5BF1CCADDC65}" type="presOf" srcId="{42B3B183-3B99-4AC7-9FCE-D94D87741067}" destId="{0BB2D537-E6E8-4B1F-9665-0C8CB765DC48}" srcOrd="0" destOrd="0" presId="urn:microsoft.com/office/officeart/2005/8/layout/hList1"/>
    <dgm:cxn modelId="{337B973E-8FE3-42FC-A141-F2B9632539BB}" srcId="{A024B21D-5FEB-4108-87F9-690F6C9B2525}" destId="{D71555EA-6950-41A9-B1B6-24337BF511C2}" srcOrd="1" destOrd="0" parTransId="{5DE82F61-3FBD-4588-9578-C59AEF30BB57}" sibTransId="{5537A6C5-8A37-4D87-BF92-E2519B8742FB}"/>
    <dgm:cxn modelId="{955AC01C-7BB9-454C-B747-17585AED383A}" type="presOf" srcId="{D71555EA-6950-41A9-B1B6-24337BF511C2}" destId="{4A906074-BC9B-4B90-ABC9-6F60084002B0}" srcOrd="0" destOrd="1" presId="urn:microsoft.com/office/officeart/2005/8/layout/hList1"/>
    <dgm:cxn modelId="{B60F3CA2-4F0B-48A6-9C9E-A9F132BF2286}" type="presOf" srcId="{A024B21D-5FEB-4108-87F9-690F6C9B2525}" destId="{9CA10F88-27B8-4ABA-B1F5-96AB889851B1}" srcOrd="0" destOrd="0" presId="urn:microsoft.com/office/officeart/2005/8/layout/hList1"/>
    <dgm:cxn modelId="{DD251F73-7054-407E-8474-13439FE94183}" type="presOf" srcId="{B2C24FDB-E1F3-49AA-80F3-5EEAF65EBBA8}" destId="{4A906074-BC9B-4B90-ABC9-6F60084002B0}" srcOrd="0" destOrd="2" presId="urn:microsoft.com/office/officeart/2005/8/layout/hList1"/>
    <dgm:cxn modelId="{8C0438D6-67EB-4A9D-B462-9DD039CA2A7F}" type="presOf" srcId="{A353AB9C-5F30-47DB-98C8-D36350D28B17}" destId="{4A906074-BC9B-4B90-ABC9-6F60084002B0}" srcOrd="0" destOrd="3" presId="urn:microsoft.com/office/officeart/2005/8/layout/hList1"/>
    <dgm:cxn modelId="{F7F2316F-83F3-43A7-930C-6A521AC06E4B}" type="presOf" srcId="{0C132BB1-C800-4071-96DF-62E82DC05FE4}" destId="{41DF3D98-31F7-440C-A32D-721CAB10AD50}" srcOrd="0" destOrd="1" presId="urn:microsoft.com/office/officeart/2005/8/layout/hList1"/>
    <dgm:cxn modelId="{3DB56687-FB9E-4862-8E9F-1C847D1288F5}" srcId="{42B3B183-3B99-4AC7-9FCE-D94D87741067}" destId="{0C132BB1-C800-4071-96DF-62E82DC05FE4}" srcOrd="1" destOrd="0" parTransId="{9C58F491-16A2-4602-A92F-8860088E7DDA}" sibTransId="{DCA42D9F-03DF-4840-956D-83ED7B066F97}"/>
    <dgm:cxn modelId="{CA7ECD38-D31F-4228-94A5-DB76606A699A}" type="presOf" srcId="{4AAE31F0-DD39-43F8-825A-B29748B5725B}" destId="{4A906074-BC9B-4B90-ABC9-6F60084002B0}" srcOrd="0" destOrd="0" presId="urn:microsoft.com/office/officeart/2005/8/layout/hList1"/>
    <dgm:cxn modelId="{93E0CBD2-4064-4790-B673-EAC94A47BD79}" type="presOf" srcId="{E3D3436D-55FE-479C-B08F-CCEA86616D18}" destId="{41DF3D98-31F7-440C-A32D-721CAB10AD50}" srcOrd="0" destOrd="0" presId="urn:microsoft.com/office/officeart/2005/8/layout/hList1"/>
    <dgm:cxn modelId="{5C5A6918-93AF-43AD-A453-506331D59A15}" type="presOf" srcId="{8549995A-70B1-4BDD-ADF6-F345754C6FBC}" destId="{E3970AE2-87D7-4268-BEA2-0E9554B6862B}" srcOrd="0" destOrd="0" presId="urn:microsoft.com/office/officeart/2005/8/layout/hList1"/>
    <dgm:cxn modelId="{C4E39A6B-9B19-4774-8C4C-C9CE54391E60}" srcId="{8549995A-70B1-4BDD-ADF6-F345754C6FBC}" destId="{42B3B183-3B99-4AC7-9FCE-D94D87741067}" srcOrd="0" destOrd="0" parTransId="{55CA7CE0-ECE1-451F-989C-D1F564EAEA59}" sibTransId="{A41F6023-3A99-483E-9F8B-A99EF24A99A5}"/>
    <dgm:cxn modelId="{54DD47CF-BB3B-4529-9AC9-FE908DB89CD4}" type="presParOf" srcId="{E3970AE2-87D7-4268-BEA2-0E9554B6862B}" destId="{49D8DF27-A36B-499C-9837-1AB6DC0E03F1}" srcOrd="0" destOrd="0" presId="urn:microsoft.com/office/officeart/2005/8/layout/hList1"/>
    <dgm:cxn modelId="{103C84CF-1140-4EEF-A7B0-E87ADEB118AC}" type="presParOf" srcId="{49D8DF27-A36B-499C-9837-1AB6DC0E03F1}" destId="{0BB2D537-E6E8-4B1F-9665-0C8CB765DC48}" srcOrd="0" destOrd="0" presId="urn:microsoft.com/office/officeart/2005/8/layout/hList1"/>
    <dgm:cxn modelId="{7762E51D-3449-4C33-9DB2-5FC25E704677}" type="presParOf" srcId="{49D8DF27-A36B-499C-9837-1AB6DC0E03F1}" destId="{41DF3D98-31F7-440C-A32D-721CAB10AD50}" srcOrd="1" destOrd="0" presId="urn:microsoft.com/office/officeart/2005/8/layout/hList1"/>
    <dgm:cxn modelId="{163EEA67-E57C-456A-90C9-7D29C574D155}" type="presParOf" srcId="{E3970AE2-87D7-4268-BEA2-0E9554B6862B}" destId="{38387C7F-BEEC-49DA-822C-7CD038FF318B}" srcOrd="1" destOrd="0" presId="urn:microsoft.com/office/officeart/2005/8/layout/hList1"/>
    <dgm:cxn modelId="{E288F0C5-2134-4B5F-9CF9-186B9266A1E6}" type="presParOf" srcId="{E3970AE2-87D7-4268-BEA2-0E9554B6862B}" destId="{0AB1B175-A198-45FF-9CF8-3C45128F9673}" srcOrd="2" destOrd="0" presId="urn:microsoft.com/office/officeart/2005/8/layout/hList1"/>
    <dgm:cxn modelId="{0F0C0211-C042-4C73-A597-D2BD4AD248D9}" type="presParOf" srcId="{0AB1B175-A198-45FF-9CF8-3C45128F9673}" destId="{9CA10F88-27B8-4ABA-B1F5-96AB889851B1}" srcOrd="0" destOrd="0" presId="urn:microsoft.com/office/officeart/2005/8/layout/hList1"/>
    <dgm:cxn modelId="{FF257F78-63D9-4DE3-AA1C-2228D8946E28}" type="presParOf" srcId="{0AB1B175-A198-45FF-9CF8-3C45128F9673}" destId="{4A906074-BC9B-4B90-ABC9-6F60084002B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7D7EFC8-A0AC-4349-A968-D5DCE8D64B85}"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31D0D3B-C93B-40F8-9898-98149E02137D}">
      <dgm:prSet phldrT="[Text]" custT="1"/>
      <dgm:spPr/>
      <dgm:t>
        <a:bodyPr/>
        <a:lstStyle/>
        <a:p>
          <a:pPr>
            <a:spcAft>
              <a:spcPts val="1200"/>
            </a:spcAft>
            <a:buFont typeface="+mj-lt"/>
            <a:buAutoNum type="arabicPeriod"/>
          </a:pPr>
          <a:r>
            <a:rPr lang="en-US" sz="1800" dirty="0" smtClean="0">
              <a:latin typeface="Gill Sans MT" panose="020B0502020104020203" pitchFamily="34" charset="0"/>
            </a:rPr>
            <a:t>1. First </a:t>
          </a:r>
          <a:r>
            <a:rPr lang="en-US" sz="1800" dirty="0">
              <a:latin typeface="Gill Sans MT" panose="020B0502020104020203" pitchFamily="34" charset="0"/>
            </a:rPr>
            <a:t>set up the scale, if it is not already set up. Place the scale on a hard flat surface and make sure that it is stable.</a:t>
          </a:r>
          <a:endParaRPr lang="en-US" sz="1800" dirty="0"/>
        </a:p>
      </dgm:t>
    </dgm:pt>
    <dgm:pt modelId="{432520FA-5A44-4234-93F5-A0E75FE8DB53}" type="parTrans" cxnId="{6B02080B-AC8D-480A-BA28-51AA02F08088}">
      <dgm:prSet/>
      <dgm:spPr/>
      <dgm:t>
        <a:bodyPr/>
        <a:lstStyle/>
        <a:p>
          <a:endParaRPr lang="en-US" sz="1800"/>
        </a:p>
      </dgm:t>
    </dgm:pt>
    <dgm:pt modelId="{2FABD092-BF32-4199-87BA-A21621117EDF}" type="sibTrans" cxnId="{6B02080B-AC8D-480A-BA28-51AA02F08088}">
      <dgm:prSet/>
      <dgm:spPr/>
      <dgm:t>
        <a:bodyPr/>
        <a:lstStyle/>
        <a:p>
          <a:endParaRPr lang="en-US" sz="1800"/>
        </a:p>
      </dgm:t>
    </dgm:pt>
    <dgm:pt modelId="{CBC58D1A-24E5-4445-8213-270DFA8A6514}">
      <dgm:prSet phldrT="[Text]" custT="1"/>
      <dgm:spPr/>
      <dgm:t>
        <a:bodyPr/>
        <a:lstStyle/>
        <a:p>
          <a:pPr>
            <a:spcAft>
              <a:spcPts val="1200"/>
            </a:spcAft>
            <a:buFont typeface="+mj-lt"/>
            <a:buAutoNum type="arabicPeriod"/>
          </a:pPr>
          <a:r>
            <a:rPr lang="en-US" sz="1800" dirty="0" smtClean="0">
              <a:latin typeface="Gill Sans MT" panose="020B0502020104020203" pitchFamily="34" charset="0"/>
            </a:rPr>
            <a:t>2. Switch </a:t>
          </a:r>
          <a:r>
            <a:rPr lang="en-US" sz="1800" dirty="0">
              <a:latin typeface="Gill Sans MT" panose="020B0502020104020203" pitchFamily="34" charset="0"/>
            </a:rPr>
            <a:t>on the scale, or if the scale is already switched on, press the </a:t>
          </a:r>
          <a:r>
            <a:rPr lang="en-US" sz="1800" b="1" i="1" dirty="0">
              <a:latin typeface="Gill Sans MT" panose="020B0502020104020203" pitchFamily="34" charset="0"/>
            </a:rPr>
            <a:t>Start</a:t>
          </a:r>
          <a:r>
            <a:rPr lang="en-US" sz="1800" dirty="0">
              <a:latin typeface="Gill Sans MT" panose="020B0502020104020203" pitchFamily="34" charset="0"/>
            </a:rPr>
            <a:t> key, while no weight is applied to the scale. Wait until “0.00” appears on the display.</a:t>
          </a:r>
          <a:endParaRPr lang="en-US" sz="1800" dirty="0"/>
        </a:p>
      </dgm:t>
    </dgm:pt>
    <dgm:pt modelId="{C0D0DD8B-75A3-4B66-B9B2-C33F4168133B}" type="parTrans" cxnId="{99ED9AF8-0177-4CBE-AE85-7EE9833AB9AB}">
      <dgm:prSet/>
      <dgm:spPr/>
      <dgm:t>
        <a:bodyPr/>
        <a:lstStyle/>
        <a:p>
          <a:endParaRPr lang="en-US" sz="1800"/>
        </a:p>
      </dgm:t>
    </dgm:pt>
    <dgm:pt modelId="{0A01F6EE-25DB-4C2D-9955-6ABBAA5FB43A}" type="sibTrans" cxnId="{99ED9AF8-0177-4CBE-AE85-7EE9833AB9AB}">
      <dgm:prSet/>
      <dgm:spPr/>
      <dgm:t>
        <a:bodyPr/>
        <a:lstStyle/>
        <a:p>
          <a:endParaRPr lang="en-US" sz="1800"/>
        </a:p>
      </dgm:t>
    </dgm:pt>
    <dgm:pt modelId="{FA3BB74C-76B0-4929-B915-B5A08BD4B8A5}">
      <dgm:prSet phldrT="[Text]" custT="1"/>
      <dgm:spPr/>
      <dgm:t>
        <a:bodyPr/>
        <a:lstStyle/>
        <a:p>
          <a:r>
            <a:rPr lang="en-US" sz="1800" b="1" dirty="0">
              <a:latin typeface="Gill Sans MT" panose="020B0502020104020203" pitchFamily="34" charset="0"/>
            </a:rPr>
            <a:t>Measurer or assistant</a:t>
          </a:r>
          <a:endParaRPr lang="en-US" sz="1800" dirty="0"/>
        </a:p>
      </dgm:t>
    </dgm:pt>
    <dgm:pt modelId="{97881906-F57C-4E58-9D16-7AAA479E39B4}" type="sibTrans" cxnId="{951F4515-5341-4BDA-B24B-62F410D79D65}">
      <dgm:prSet/>
      <dgm:spPr/>
      <dgm:t>
        <a:bodyPr/>
        <a:lstStyle/>
        <a:p>
          <a:endParaRPr lang="en-US" sz="1800"/>
        </a:p>
      </dgm:t>
    </dgm:pt>
    <dgm:pt modelId="{CDD22B3F-C9DD-4AB8-8780-D3F4A34AE17A}" type="parTrans" cxnId="{951F4515-5341-4BDA-B24B-62F410D79D65}">
      <dgm:prSet/>
      <dgm:spPr/>
      <dgm:t>
        <a:bodyPr/>
        <a:lstStyle/>
        <a:p>
          <a:endParaRPr lang="en-US" sz="1800"/>
        </a:p>
      </dgm:t>
    </dgm:pt>
    <dgm:pt modelId="{5675D67E-791F-4ABF-AC46-FD26975B93CF}" type="pres">
      <dgm:prSet presAssocID="{37D7EFC8-A0AC-4349-A968-D5DCE8D64B85}" presName="linear" presStyleCnt="0">
        <dgm:presLayoutVars>
          <dgm:animLvl val="lvl"/>
          <dgm:resizeHandles val="exact"/>
        </dgm:presLayoutVars>
      </dgm:prSet>
      <dgm:spPr/>
      <dgm:t>
        <a:bodyPr/>
        <a:lstStyle/>
        <a:p>
          <a:endParaRPr lang="en-US"/>
        </a:p>
      </dgm:t>
    </dgm:pt>
    <dgm:pt modelId="{96E82357-6288-41C3-9B1C-1986C4800918}" type="pres">
      <dgm:prSet presAssocID="{FA3BB74C-76B0-4929-B915-B5A08BD4B8A5}" presName="parentText" presStyleLbl="node1" presStyleIdx="0" presStyleCnt="1" custScaleY="44060" custLinFactNeighborX="-752" custLinFactNeighborY="-4361">
        <dgm:presLayoutVars>
          <dgm:chMax val="0"/>
          <dgm:bulletEnabled val="1"/>
        </dgm:presLayoutVars>
      </dgm:prSet>
      <dgm:spPr/>
      <dgm:t>
        <a:bodyPr/>
        <a:lstStyle/>
        <a:p>
          <a:endParaRPr lang="en-US"/>
        </a:p>
      </dgm:t>
    </dgm:pt>
    <dgm:pt modelId="{771FB498-8E77-44A7-9081-1537C6A8BA4F}" type="pres">
      <dgm:prSet presAssocID="{FA3BB74C-76B0-4929-B915-B5A08BD4B8A5}" presName="childText" presStyleLbl="revTx" presStyleIdx="0" presStyleCnt="1" custScaleY="121311">
        <dgm:presLayoutVars>
          <dgm:bulletEnabled val="1"/>
        </dgm:presLayoutVars>
      </dgm:prSet>
      <dgm:spPr/>
      <dgm:t>
        <a:bodyPr/>
        <a:lstStyle/>
        <a:p>
          <a:endParaRPr lang="en-US"/>
        </a:p>
      </dgm:t>
    </dgm:pt>
  </dgm:ptLst>
  <dgm:cxnLst>
    <dgm:cxn modelId="{6B02080B-AC8D-480A-BA28-51AA02F08088}" srcId="{FA3BB74C-76B0-4929-B915-B5A08BD4B8A5}" destId="{931D0D3B-C93B-40F8-9898-98149E02137D}" srcOrd="0" destOrd="0" parTransId="{432520FA-5A44-4234-93F5-A0E75FE8DB53}" sibTransId="{2FABD092-BF32-4199-87BA-A21621117EDF}"/>
    <dgm:cxn modelId="{99ED9AF8-0177-4CBE-AE85-7EE9833AB9AB}" srcId="{FA3BB74C-76B0-4929-B915-B5A08BD4B8A5}" destId="{CBC58D1A-24E5-4445-8213-270DFA8A6514}" srcOrd="1" destOrd="0" parTransId="{C0D0DD8B-75A3-4B66-B9B2-C33F4168133B}" sibTransId="{0A01F6EE-25DB-4C2D-9955-6ABBAA5FB43A}"/>
    <dgm:cxn modelId="{B9C6D963-426F-49BA-99F2-ECB5B81C0ABB}" type="presOf" srcId="{CBC58D1A-24E5-4445-8213-270DFA8A6514}" destId="{771FB498-8E77-44A7-9081-1537C6A8BA4F}" srcOrd="0" destOrd="1" presId="urn:microsoft.com/office/officeart/2005/8/layout/vList2"/>
    <dgm:cxn modelId="{D371CE32-4E44-41CF-BFBF-09E00B21E93E}" type="presOf" srcId="{FA3BB74C-76B0-4929-B915-B5A08BD4B8A5}" destId="{96E82357-6288-41C3-9B1C-1986C4800918}" srcOrd="0" destOrd="0" presId="urn:microsoft.com/office/officeart/2005/8/layout/vList2"/>
    <dgm:cxn modelId="{951F4515-5341-4BDA-B24B-62F410D79D65}" srcId="{37D7EFC8-A0AC-4349-A968-D5DCE8D64B85}" destId="{FA3BB74C-76B0-4929-B915-B5A08BD4B8A5}" srcOrd="0" destOrd="0" parTransId="{CDD22B3F-C9DD-4AB8-8780-D3F4A34AE17A}" sibTransId="{97881906-F57C-4E58-9D16-7AAA479E39B4}"/>
    <dgm:cxn modelId="{B4C008D5-B233-485B-BC7E-EF0405608E6F}" type="presOf" srcId="{37D7EFC8-A0AC-4349-A968-D5DCE8D64B85}" destId="{5675D67E-791F-4ABF-AC46-FD26975B93CF}" srcOrd="0" destOrd="0" presId="urn:microsoft.com/office/officeart/2005/8/layout/vList2"/>
    <dgm:cxn modelId="{32232DD0-50B4-499F-89E8-2CE30DDC5304}" type="presOf" srcId="{931D0D3B-C93B-40F8-9898-98149E02137D}" destId="{771FB498-8E77-44A7-9081-1537C6A8BA4F}" srcOrd="0" destOrd="0" presId="urn:microsoft.com/office/officeart/2005/8/layout/vList2"/>
    <dgm:cxn modelId="{EC02EA1A-AAB9-4D15-B30F-9974F8E1497F}" type="presParOf" srcId="{5675D67E-791F-4ABF-AC46-FD26975B93CF}" destId="{96E82357-6288-41C3-9B1C-1986C4800918}" srcOrd="0" destOrd="0" presId="urn:microsoft.com/office/officeart/2005/8/layout/vList2"/>
    <dgm:cxn modelId="{8F8167C7-3B03-406E-8378-FA5F01240275}" type="presParOf" srcId="{5675D67E-791F-4ABF-AC46-FD26975B93CF}" destId="{771FB498-8E77-44A7-9081-1537C6A8BA4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7D7EFC8-A0AC-4349-A968-D5DCE8D64B85}"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31D0D3B-C93B-40F8-9898-98149E02137D}">
      <dgm:prSet phldrT="[Text]" custT="1"/>
      <dgm:spPr/>
      <dgm:t>
        <a:bodyPr/>
        <a:lstStyle/>
        <a:p>
          <a:pPr>
            <a:spcAft>
              <a:spcPts val="1200"/>
            </a:spcAft>
            <a:buFont typeface="+mj-lt"/>
            <a:buNone/>
          </a:pPr>
          <a:r>
            <a:rPr lang="en-US" sz="1800" dirty="0" smtClean="0">
              <a:latin typeface="Gill Sans MT" panose="020B0502020104020203" pitchFamily="34" charset="0"/>
            </a:rPr>
            <a:t>3. Ask </a:t>
          </a:r>
          <a:r>
            <a:rPr lang="en-US" sz="1800" dirty="0">
              <a:latin typeface="Gill Sans MT" panose="020B0502020104020203" pitchFamily="34" charset="0"/>
            </a:rPr>
            <a:t>the caregiver to step onto the scale. The person’s weight will display. </a:t>
          </a:r>
          <a:endParaRPr lang="en-US" sz="1800" dirty="0"/>
        </a:p>
      </dgm:t>
    </dgm:pt>
    <dgm:pt modelId="{432520FA-5A44-4234-93F5-A0E75FE8DB53}" type="parTrans" cxnId="{6B02080B-AC8D-480A-BA28-51AA02F08088}">
      <dgm:prSet/>
      <dgm:spPr/>
      <dgm:t>
        <a:bodyPr/>
        <a:lstStyle/>
        <a:p>
          <a:endParaRPr lang="en-US" sz="1800"/>
        </a:p>
      </dgm:t>
    </dgm:pt>
    <dgm:pt modelId="{2FABD092-BF32-4199-87BA-A21621117EDF}" type="sibTrans" cxnId="{6B02080B-AC8D-480A-BA28-51AA02F08088}">
      <dgm:prSet/>
      <dgm:spPr/>
      <dgm:t>
        <a:bodyPr/>
        <a:lstStyle/>
        <a:p>
          <a:endParaRPr lang="en-US" sz="1800"/>
        </a:p>
      </dgm:t>
    </dgm:pt>
    <dgm:pt modelId="{FA3BB74C-76B0-4929-B915-B5A08BD4B8A5}">
      <dgm:prSet phldrT="[Text]" custT="1"/>
      <dgm:spPr>
        <a:solidFill>
          <a:schemeClr val="accent3">
            <a:lumMod val="75000"/>
          </a:schemeClr>
        </a:solidFill>
      </dgm:spPr>
      <dgm:t>
        <a:bodyPr/>
        <a:lstStyle/>
        <a:p>
          <a:r>
            <a:rPr lang="en-US" sz="1800" b="1" dirty="0">
              <a:latin typeface="Gill Sans MT" panose="020B0502020104020203" pitchFamily="34" charset="0"/>
            </a:rPr>
            <a:t>Measurer</a:t>
          </a:r>
          <a:endParaRPr lang="en-US" sz="1800" dirty="0"/>
        </a:p>
      </dgm:t>
    </dgm:pt>
    <dgm:pt modelId="{97881906-F57C-4E58-9D16-7AAA479E39B4}" type="sibTrans" cxnId="{951F4515-5341-4BDA-B24B-62F410D79D65}">
      <dgm:prSet/>
      <dgm:spPr/>
      <dgm:t>
        <a:bodyPr/>
        <a:lstStyle/>
        <a:p>
          <a:endParaRPr lang="en-US" sz="1800"/>
        </a:p>
      </dgm:t>
    </dgm:pt>
    <dgm:pt modelId="{CDD22B3F-C9DD-4AB8-8780-D3F4A34AE17A}" type="parTrans" cxnId="{951F4515-5341-4BDA-B24B-62F410D79D65}">
      <dgm:prSet/>
      <dgm:spPr/>
      <dgm:t>
        <a:bodyPr/>
        <a:lstStyle/>
        <a:p>
          <a:endParaRPr lang="en-US" sz="1800"/>
        </a:p>
      </dgm:t>
    </dgm:pt>
    <dgm:pt modelId="{66CEF1C1-5F08-4285-AC44-E63EC9B072CC}">
      <dgm:prSet phldrT="[Text]" custT="1"/>
      <dgm:spPr/>
      <dgm:t>
        <a:bodyPr/>
        <a:lstStyle/>
        <a:p>
          <a:pPr>
            <a:spcAft>
              <a:spcPts val="1200"/>
            </a:spcAft>
            <a:buFont typeface="+mj-lt"/>
            <a:buNone/>
          </a:pPr>
          <a:r>
            <a:rPr lang="en-US" sz="1800" u="sng" dirty="0" smtClean="0">
              <a:latin typeface="Gill Sans MT" panose="020B0502020104020203" pitchFamily="34" charset="0"/>
            </a:rPr>
            <a:t>Note</a:t>
          </a:r>
          <a:r>
            <a:rPr lang="en-US" sz="1800" dirty="0" smtClean="0">
              <a:latin typeface="Gill Sans MT" panose="020B0502020104020203" pitchFamily="34" charset="0"/>
            </a:rPr>
            <a:t>: The person being weighed must stand very still for the weight to appear on the display.</a:t>
          </a:r>
          <a:endParaRPr lang="en-US" sz="1800" dirty="0"/>
        </a:p>
      </dgm:t>
    </dgm:pt>
    <dgm:pt modelId="{2B8827D4-6E10-48D5-BFDD-2795AC492919}" type="parTrans" cxnId="{F323374C-353C-4D5A-9ED6-05D0325E9CCE}">
      <dgm:prSet/>
      <dgm:spPr/>
      <dgm:t>
        <a:bodyPr/>
        <a:lstStyle/>
        <a:p>
          <a:endParaRPr lang="en-US"/>
        </a:p>
      </dgm:t>
    </dgm:pt>
    <dgm:pt modelId="{2265BB2D-9611-44B8-9B2B-1A06D0D02BAA}" type="sibTrans" cxnId="{F323374C-353C-4D5A-9ED6-05D0325E9CCE}">
      <dgm:prSet/>
      <dgm:spPr/>
      <dgm:t>
        <a:bodyPr/>
        <a:lstStyle/>
        <a:p>
          <a:endParaRPr lang="en-US"/>
        </a:p>
      </dgm:t>
    </dgm:pt>
    <dgm:pt modelId="{5675D67E-791F-4ABF-AC46-FD26975B93CF}" type="pres">
      <dgm:prSet presAssocID="{37D7EFC8-A0AC-4349-A968-D5DCE8D64B85}" presName="linear" presStyleCnt="0">
        <dgm:presLayoutVars>
          <dgm:animLvl val="lvl"/>
          <dgm:resizeHandles val="exact"/>
        </dgm:presLayoutVars>
      </dgm:prSet>
      <dgm:spPr/>
      <dgm:t>
        <a:bodyPr/>
        <a:lstStyle/>
        <a:p>
          <a:endParaRPr lang="en-US"/>
        </a:p>
      </dgm:t>
    </dgm:pt>
    <dgm:pt modelId="{96E82357-6288-41C3-9B1C-1986C4800918}" type="pres">
      <dgm:prSet presAssocID="{FA3BB74C-76B0-4929-B915-B5A08BD4B8A5}" presName="parentText" presStyleLbl="node1" presStyleIdx="0" presStyleCnt="1" custScaleY="40734" custLinFactNeighborY="-29196">
        <dgm:presLayoutVars>
          <dgm:chMax val="0"/>
          <dgm:bulletEnabled val="1"/>
        </dgm:presLayoutVars>
      </dgm:prSet>
      <dgm:spPr/>
      <dgm:t>
        <a:bodyPr/>
        <a:lstStyle/>
        <a:p>
          <a:endParaRPr lang="en-US"/>
        </a:p>
      </dgm:t>
    </dgm:pt>
    <dgm:pt modelId="{771FB498-8E77-44A7-9081-1537C6A8BA4F}" type="pres">
      <dgm:prSet presAssocID="{FA3BB74C-76B0-4929-B915-B5A08BD4B8A5}" presName="childText" presStyleLbl="revTx" presStyleIdx="0" presStyleCnt="1" custScaleY="152157">
        <dgm:presLayoutVars>
          <dgm:bulletEnabled val="1"/>
        </dgm:presLayoutVars>
      </dgm:prSet>
      <dgm:spPr/>
      <dgm:t>
        <a:bodyPr/>
        <a:lstStyle/>
        <a:p>
          <a:endParaRPr lang="en-US"/>
        </a:p>
      </dgm:t>
    </dgm:pt>
  </dgm:ptLst>
  <dgm:cxnLst>
    <dgm:cxn modelId="{6B02080B-AC8D-480A-BA28-51AA02F08088}" srcId="{FA3BB74C-76B0-4929-B915-B5A08BD4B8A5}" destId="{931D0D3B-C93B-40F8-9898-98149E02137D}" srcOrd="0" destOrd="0" parTransId="{432520FA-5A44-4234-93F5-A0E75FE8DB53}" sibTransId="{2FABD092-BF32-4199-87BA-A21621117EDF}"/>
    <dgm:cxn modelId="{F323374C-353C-4D5A-9ED6-05D0325E9CCE}" srcId="{FA3BB74C-76B0-4929-B915-B5A08BD4B8A5}" destId="{66CEF1C1-5F08-4285-AC44-E63EC9B072CC}" srcOrd="1" destOrd="0" parTransId="{2B8827D4-6E10-48D5-BFDD-2795AC492919}" sibTransId="{2265BB2D-9611-44B8-9B2B-1A06D0D02BAA}"/>
    <dgm:cxn modelId="{D371CE32-4E44-41CF-BFBF-09E00B21E93E}" type="presOf" srcId="{FA3BB74C-76B0-4929-B915-B5A08BD4B8A5}" destId="{96E82357-6288-41C3-9B1C-1986C4800918}" srcOrd="0" destOrd="0" presId="urn:microsoft.com/office/officeart/2005/8/layout/vList2"/>
    <dgm:cxn modelId="{D7023BCE-1B80-429D-AAEF-DA9CC6D64F8D}" type="presOf" srcId="{66CEF1C1-5F08-4285-AC44-E63EC9B072CC}" destId="{771FB498-8E77-44A7-9081-1537C6A8BA4F}" srcOrd="0" destOrd="1" presId="urn:microsoft.com/office/officeart/2005/8/layout/vList2"/>
    <dgm:cxn modelId="{951F4515-5341-4BDA-B24B-62F410D79D65}" srcId="{37D7EFC8-A0AC-4349-A968-D5DCE8D64B85}" destId="{FA3BB74C-76B0-4929-B915-B5A08BD4B8A5}" srcOrd="0" destOrd="0" parTransId="{CDD22B3F-C9DD-4AB8-8780-D3F4A34AE17A}" sibTransId="{97881906-F57C-4E58-9D16-7AAA479E39B4}"/>
    <dgm:cxn modelId="{B4C008D5-B233-485B-BC7E-EF0405608E6F}" type="presOf" srcId="{37D7EFC8-A0AC-4349-A968-D5DCE8D64B85}" destId="{5675D67E-791F-4ABF-AC46-FD26975B93CF}" srcOrd="0" destOrd="0" presId="urn:microsoft.com/office/officeart/2005/8/layout/vList2"/>
    <dgm:cxn modelId="{32232DD0-50B4-499F-89E8-2CE30DDC5304}" type="presOf" srcId="{931D0D3B-C93B-40F8-9898-98149E02137D}" destId="{771FB498-8E77-44A7-9081-1537C6A8BA4F}" srcOrd="0" destOrd="0" presId="urn:microsoft.com/office/officeart/2005/8/layout/vList2"/>
    <dgm:cxn modelId="{EC02EA1A-AAB9-4D15-B30F-9974F8E1497F}" type="presParOf" srcId="{5675D67E-791F-4ABF-AC46-FD26975B93CF}" destId="{96E82357-6288-41C3-9B1C-1986C4800918}" srcOrd="0" destOrd="0" presId="urn:microsoft.com/office/officeart/2005/8/layout/vList2"/>
    <dgm:cxn modelId="{8F8167C7-3B03-406E-8378-FA5F01240275}" type="presParOf" srcId="{5675D67E-791F-4ABF-AC46-FD26975B93CF}" destId="{771FB498-8E77-44A7-9081-1537C6A8BA4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7D7EFC8-A0AC-4349-A968-D5DCE8D64B85}"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31D0D3B-C93B-40F8-9898-98149E02137D}">
      <dgm:prSet phldrT="[Text]" custT="1"/>
      <dgm:spPr/>
      <dgm:t>
        <a:bodyPr/>
        <a:lstStyle/>
        <a:p>
          <a:pPr>
            <a:buFont typeface="+mj-lt"/>
            <a:buNone/>
          </a:pPr>
          <a:r>
            <a:rPr lang="en-US" sz="1800" dirty="0">
              <a:latin typeface="Gill Sans MT" panose="020B0502020104020203" pitchFamily="34" charset="0"/>
            </a:rPr>
            <a:t>4. Press the </a:t>
          </a:r>
          <a:r>
            <a:rPr lang="en-US" sz="1800" b="1" dirty="0">
              <a:latin typeface="Gill Sans MT" panose="020B0502020104020203" pitchFamily="34" charset="0"/>
            </a:rPr>
            <a:t>2 in 1 </a:t>
          </a:r>
          <a:r>
            <a:rPr lang="en-US" sz="1800" dirty="0">
              <a:latin typeface="Gill Sans MT" panose="020B0502020104020203" pitchFamily="34" charset="0"/>
            </a:rPr>
            <a:t>key while the caregiver is still standing on the scale. The scale will store the person’s weight, and “0.00” and the word “NET” will appear on the display.</a:t>
          </a:r>
          <a:endParaRPr lang="en-US" sz="1800" dirty="0"/>
        </a:p>
      </dgm:t>
    </dgm:pt>
    <dgm:pt modelId="{432520FA-5A44-4234-93F5-A0E75FE8DB53}" type="parTrans" cxnId="{6B02080B-AC8D-480A-BA28-51AA02F08088}">
      <dgm:prSet/>
      <dgm:spPr/>
      <dgm:t>
        <a:bodyPr/>
        <a:lstStyle/>
        <a:p>
          <a:endParaRPr lang="en-US" sz="1800"/>
        </a:p>
      </dgm:t>
    </dgm:pt>
    <dgm:pt modelId="{2FABD092-BF32-4199-87BA-A21621117EDF}" type="sibTrans" cxnId="{6B02080B-AC8D-480A-BA28-51AA02F08088}">
      <dgm:prSet/>
      <dgm:spPr/>
      <dgm:t>
        <a:bodyPr/>
        <a:lstStyle/>
        <a:p>
          <a:endParaRPr lang="en-US" sz="1800"/>
        </a:p>
      </dgm:t>
    </dgm:pt>
    <dgm:pt modelId="{FA3BB74C-76B0-4929-B915-B5A08BD4B8A5}">
      <dgm:prSet phldrT="[Text]" custT="1"/>
      <dgm:spPr>
        <a:solidFill>
          <a:schemeClr val="accent3">
            <a:lumMod val="75000"/>
          </a:schemeClr>
        </a:solidFill>
      </dgm:spPr>
      <dgm:t>
        <a:bodyPr/>
        <a:lstStyle/>
        <a:p>
          <a:r>
            <a:rPr lang="en-US" sz="1800" b="1" dirty="0">
              <a:latin typeface="Gill Sans MT" panose="020B0502020104020203" pitchFamily="34" charset="0"/>
            </a:rPr>
            <a:t>Measurer</a:t>
          </a:r>
          <a:endParaRPr lang="en-US" sz="1800" dirty="0"/>
        </a:p>
      </dgm:t>
    </dgm:pt>
    <dgm:pt modelId="{97881906-F57C-4E58-9D16-7AAA479E39B4}" type="sibTrans" cxnId="{951F4515-5341-4BDA-B24B-62F410D79D65}">
      <dgm:prSet/>
      <dgm:spPr/>
      <dgm:t>
        <a:bodyPr/>
        <a:lstStyle/>
        <a:p>
          <a:endParaRPr lang="en-US" sz="1800"/>
        </a:p>
      </dgm:t>
    </dgm:pt>
    <dgm:pt modelId="{CDD22B3F-C9DD-4AB8-8780-D3F4A34AE17A}" type="parTrans" cxnId="{951F4515-5341-4BDA-B24B-62F410D79D65}">
      <dgm:prSet/>
      <dgm:spPr/>
      <dgm:t>
        <a:bodyPr/>
        <a:lstStyle/>
        <a:p>
          <a:endParaRPr lang="en-US" sz="1800"/>
        </a:p>
      </dgm:t>
    </dgm:pt>
    <dgm:pt modelId="{5675D67E-791F-4ABF-AC46-FD26975B93CF}" type="pres">
      <dgm:prSet presAssocID="{37D7EFC8-A0AC-4349-A968-D5DCE8D64B85}" presName="linear" presStyleCnt="0">
        <dgm:presLayoutVars>
          <dgm:animLvl val="lvl"/>
          <dgm:resizeHandles val="exact"/>
        </dgm:presLayoutVars>
      </dgm:prSet>
      <dgm:spPr/>
      <dgm:t>
        <a:bodyPr/>
        <a:lstStyle/>
        <a:p>
          <a:endParaRPr lang="en-US"/>
        </a:p>
      </dgm:t>
    </dgm:pt>
    <dgm:pt modelId="{96E82357-6288-41C3-9B1C-1986C4800918}" type="pres">
      <dgm:prSet presAssocID="{FA3BB74C-76B0-4929-B915-B5A08BD4B8A5}" presName="parentText" presStyleLbl="node1" presStyleIdx="0" presStyleCnt="1" custScaleY="48934" custLinFactNeighborY="-32006">
        <dgm:presLayoutVars>
          <dgm:chMax val="0"/>
          <dgm:bulletEnabled val="1"/>
        </dgm:presLayoutVars>
      </dgm:prSet>
      <dgm:spPr/>
      <dgm:t>
        <a:bodyPr/>
        <a:lstStyle/>
        <a:p>
          <a:endParaRPr lang="en-US"/>
        </a:p>
      </dgm:t>
    </dgm:pt>
    <dgm:pt modelId="{771FB498-8E77-44A7-9081-1537C6A8BA4F}" type="pres">
      <dgm:prSet presAssocID="{FA3BB74C-76B0-4929-B915-B5A08BD4B8A5}" presName="childText" presStyleLbl="revTx" presStyleIdx="0" presStyleCnt="1" custScaleY="144382" custLinFactNeighborY="-3267">
        <dgm:presLayoutVars>
          <dgm:bulletEnabled val="1"/>
        </dgm:presLayoutVars>
      </dgm:prSet>
      <dgm:spPr/>
      <dgm:t>
        <a:bodyPr/>
        <a:lstStyle/>
        <a:p>
          <a:endParaRPr lang="en-US"/>
        </a:p>
      </dgm:t>
    </dgm:pt>
  </dgm:ptLst>
  <dgm:cxnLst>
    <dgm:cxn modelId="{6B02080B-AC8D-480A-BA28-51AA02F08088}" srcId="{FA3BB74C-76B0-4929-B915-B5A08BD4B8A5}" destId="{931D0D3B-C93B-40F8-9898-98149E02137D}" srcOrd="0" destOrd="0" parTransId="{432520FA-5A44-4234-93F5-A0E75FE8DB53}" sibTransId="{2FABD092-BF32-4199-87BA-A21621117EDF}"/>
    <dgm:cxn modelId="{D371CE32-4E44-41CF-BFBF-09E00B21E93E}" type="presOf" srcId="{FA3BB74C-76B0-4929-B915-B5A08BD4B8A5}" destId="{96E82357-6288-41C3-9B1C-1986C4800918}" srcOrd="0" destOrd="0" presId="urn:microsoft.com/office/officeart/2005/8/layout/vList2"/>
    <dgm:cxn modelId="{951F4515-5341-4BDA-B24B-62F410D79D65}" srcId="{37D7EFC8-A0AC-4349-A968-D5DCE8D64B85}" destId="{FA3BB74C-76B0-4929-B915-B5A08BD4B8A5}" srcOrd="0" destOrd="0" parTransId="{CDD22B3F-C9DD-4AB8-8780-D3F4A34AE17A}" sibTransId="{97881906-F57C-4E58-9D16-7AAA479E39B4}"/>
    <dgm:cxn modelId="{B4C008D5-B233-485B-BC7E-EF0405608E6F}" type="presOf" srcId="{37D7EFC8-A0AC-4349-A968-D5DCE8D64B85}" destId="{5675D67E-791F-4ABF-AC46-FD26975B93CF}" srcOrd="0" destOrd="0" presId="urn:microsoft.com/office/officeart/2005/8/layout/vList2"/>
    <dgm:cxn modelId="{32232DD0-50B4-499F-89E8-2CE30DDC5304}" type="presOf" srcId="{931D0D3B-C93B-40F8-9898-98149E02137D}" destId="{771FB498-8E77-44A7-9081-1537C6A8BA4F}" srcOrd="0" destOrd="0" presId="urn:microsoft.com/office/officeart/2005/8/layout/vList2"/>
    <dgm:cxn modelId="{EC02EA1A-AAB9-4D15-B30F-9974F8E1497F}" type="presParOf" srcId="{5675D67E-791F-4ABF-AC46-FD26975B93CF}" destId="{96E82357-6288-41C3-9B1C-1986C4800918}" srcOrd="0" destOrd="0" presId="urn:microsoft.com/office/officeart/2005/8/layout/vList2"/>
    <dgm:cxn modelId="{8F8167C7-3B03-406E-8378-FA5F01240275}" type="presParOf" srcId="{5675D67E-791F-4ABF-AC46-FD26975B93CF}" destId="{771FB498-8E77-44A7-9081-1537C6A8BA4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7D7EFC8-A0AC-4349-A968-D5DCE8D64B85}"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31D0D3B-C93B-40F8-9898-98149E02137D}">
      <dgm:prSet phldrT="[Text]" custT="1"/>
      <dgm:spPr/>
      <dgm:t>
        <a:bodyPr/>
        <a:lstStyle/>
        <a:p>
          <a:pPr>
            <a:spcAft>
              <a:spcPts val="1200"/>
            </a:spcAft>
            <a:buFont typeface="+mj-lt"/>
            <a:buNone/>
          </a:pPr>
          <a:r>
            <a:rPr lang="en-US" sz="1800" dirty="0">
              <a:latin typeface="Gill Sans MT" panose="020B0502020104020203" pitchFamily="34" charset="0"/>
            </a:rPr>
            <a:t>5. Ask the caregiver to take the child to be weighed onto the scale. The caregiver can step off the scale to get the child, in which case “-----”  will appear on the display.</a:t>
          </a:r>
          <a:endParaRPr lang="en-US" sz="1800" dirty="0"/>
        </a:p>
      </dgm:t>
    </dgm:pt>
    <dgm:pt modelId="{432520FA-5A44-4234-93F5-A0E75FE8DB53}" type="parTrans" cxnId="{6B02080B-AC8D-480A-BA28-51AA02F08088}">
      <dgm:prSet/>
      <dgm:spPr/>
      <dgm:t>
        <a:bodyPr/>
        <a:lstStyle/>
        <a:p>
          <a:endParaRPr lang="en-US" sz="1800"/>
        </a:p>
      </dgm:t>
    </dgm:pt>
    <dgm:pt modelId="{2FABD092-BF32-4199-87BA-A21621117EDF}" type="sibTrans" cxnId="{6B02080B-AC8D-480A-BA28-51AA02F08088}">
      <dgm:prSet/>
      <dgm:spPr/>
      <dgm:t>
        <a:bodyPr/>
        <a:lstStyle/>
        <a:p>
          <a:endParaRPr lang="en-US" sz="1800"/>
        </a:p>
      </dgm:t>
    </dgm:pt>
    <dgm:pt modelId="{FA3BB74C-76B0-4929-B915-B5A08BD4B8A5}">
      <dgm:prSet phldrT="[Text]" custT="1"/>
      <dgm:spPr>
        <a:solidFill>
          <a:schemeClr val="accent3">
            <a:lumMod val="75000"/>
          </a:schemeClr>
        </a:solidFill>
      </dgm:spPr>
      <dgm:t>
        <a:bodyPr/>
        <a:lstStyle/>
        <a:p>
          <a:r>
            <a:rPr lang="en-US" sz="1800" b="1" dirty="0">
              <a:latin typeface="Gill Sans MT" panose="020B0502020104020203" pitchFamily="34" charset="0"/>
            </a:rPr>
            <a:t>Measurer</a:t>
          </a:r>
          <a:endParaRPr lang="en-US" sz="1800" dirty="0"/>
        </a:p>
      </dgm:t>
    </dgm:pt>
    <dgm:pt modelId="{97881906-F57C-4E58-9D16-7AAA479E39B4}" type="sibTrans" cxnId="{951F4515-5341-4BDA-B24B-62F410D79D65}">
      <dgm:prSet/>
      <dgm:spPr/>
      <dgm:t>
        <a:bodyPr/>
        <a:lstStyle/>
        <a:p>
          <a:endParaRPr lang="en-US" sz="1800"/>
        </a:p>
      </dgm:t>
    </dgm:pt>
    <dgm:pt modelId="{CDD22B3F-C9DD-4AB8-8780-D3F4A34AE17A}" type="parTrans" cxnId="{951F4515-5341-4BDA-B24B-62F410D79D65}">
      <dgm:prSet/>
      <dgm:spPr/>
      <dgm:t>
        <a:bodyPr/>
        <a:lstStyle/>
        <a:p>
          <a:endParaRPr lang="en-US" sz="1800"/>
        </a:p>
      </dgm:t>
    </dgm:pt>
    <dgm:pt modelId="{6AC62BAC-ED0C-4BE7-B940-FFAF55C99D0B}">
      <dgm:prSet phldrT="[Text]" custT="1"/>
      <dgm:spPr/>
      <dgm:t>
        <a:bodyPr/>
        <a:lstStyle/>
        <a:p>
          <a:pPr>
            <a:spcAft>
              <a:spcPts val="1200"/>
            </a:spcAft>
            <a:buFont typeface="+mj-lt"/>
            <a:buNone/>
          </a:pPr>
          <a:r>
            <a:rPr lang="en-US" sz="1800" dirty="0"/>
            <a:t>6. </a:t>
          </a:r>
          <a:r>
            <a:rPr lang="en-US" sz="1800" dirty="0">
              <a:latin typeface="Gill Sans MT" panose="020B0502020104020203" pitchFamily="34" charset="0"/>
            </a:rPr>
            <a:t>Ask the caregiver to hold the child while standing on the scale and to try not to move</a:t>
          </a:r>
          <a:endParaRPr lang="en-US" sz="1800" dirty="0"/>
        </a:p>
      </dgm:t>
    </dgm:pt>
    <dgm:pt modelId="{78012B6A-94A2-43F4-819C-D1A23BE48D67}" type="parTrans" cxnId="{9F9D91CF-E1BE-4395-9C33-FE17B72900C0}">
      <dgm:prSet/>
      <dgm:spPr/>
      <dgm:t>
        <a:bodyPr/>
        <a:lstStyle/>
        <a:p>
          <a:endParaRPr lang="en-US"/>
        </a:p>
      </dgm:t>
    </dgm:pt>
    <dgm:pt modelId="{4CB64A12-9DFB-4884-8954-3162E9341AAA}" type="sibTrans" cxnId="{9F9D91CF-E1BE-4395-9C33-FE17B72900C0}">
      <dgm:prSet/>
      <dgm:spPr/>
      <dgm:t>
        <a:bodyPr/>
        <a:lstStyle/>
        <a:p>
          <a:endParaRPr lang="en-US"/>
        </a:p>
      </dgm:t>
    </dgm:pt>
    <dgm:pt modelId="{5675D67E-791F-4ABF-AC46-FD26975B93CF}" type="pres">
      <dgm:prSet presAssocID="{37D7EFC8-A0AC-4349-A968-D5DCE8D64B85}" presName="linear" presStyleCnt="0">
        <dgm:presLayoutVars>
          <dgm:animLvl val="lvl"/>
          <dgm:resizeHandles val="exact"/>
        </dgm:presLayoutVars>
      </dgm:prSet>
      <dgm:spPr/>
      <dgm:t>
        <a:bodyPr/>
        <a:lstStyle/>
        <a:p>
          <a:endParaRPr lang="en-US"/>
        </a:p>
      </dgm:t>
    </dgm:pt>
    <dgm:pt modelId="{96E82357-6288-41C3-9B1C-1986C4800918}" type="pres">
      <dgm:prSet presAssocID="{FA3BB74C-76B0-4929-B915-B5A08BD4B8A5}" presName="parentText" presStyleLbl="node1" presStyleIdx="0" presStyleCnt="1" custScaleY="47861" custLinFactNeighborY="-32006">
        <dgm:presLayoutVars>
          <dgm:chMax val="0"/>
          <dgm:bulletEnabled val="1"/>
        </dgm:presLayoutVars>
      </dgm:prSet>
      <dgm:spPr/>
      <dgm:t>
        <a:bodyPr/>
        <a:lstStyle/>
        <a:p>
          <a:endParaRPr lang="en-US"/>
        </a:p>
      </dgm:t>
    </dgm:pt>
    <dgm:pt modelId="{771FB498-8E77-44A7-9081-1537C6A8BA4F}" type="pres">
      <dgm:prSet presAssocID="{FA3BB74C-76B0-4929-B915-B5A08BD4B8A5}" presName="childText" presStyleLbl="revTx" presStyleIdx="0" presStyleCnt="1" custScaleY="118748" custLinFactNeighborY="-3267">
        <dgm:presLayoutVars>
          <dgm:bulletEnabled val="1"/>
        </dgm:presLayoutVars>
      </dgm:prSet>
      <dgm:spPr/>
      <dgm:t>
        <a:bodyPr/>
        <a:lstStyle/>
        <a:p>
          <a:endParaRPr lang="en-US"/>
        </a:p>
      </dgm:t>
    </dgm:pt>
  </dgm:ptLst>
  <dgm:cxnLst>
    <dgm:cxn modelId="{6B02080B-AC8D-480A-BA28-51AA02F08088}" srcId="{FA3BB74C-76B0-4929-B915-B5A08BD4B8A5}" destId="{931D0D3B-C93B-40F8-9898-98149E02137D}" srcOrd="0" destOrd="0" parTransId="{432520FA-5A44-4234-93F5-A0E75FE8DB53}" sibTransId="{2FABD092-BF32-4199-87BA-A21621117EDF}"/>
    <dgm:cxn modelId="{9F9D91CF-E1BE-4395-9C33-FE17B72900C0}" srcId="{FA3BB74C-76B0-4929-B915-B5A08BD4B8A5}" destId="{6AC62BAC-ED0C-4BE7-B940-FFAF55C99D0B}" srcOrd="1" destOrd="0" parTransId="{78012B6A-94A2-43F4-819C-D1A23BE48D67}" sibTransId="{4CB64A12-9DFB-4884-8954-3162E9341AAA}"/>
    <dgm:cxn modelId="{D371CE32-4E44-41CF-BFBF-09E00B21E93E}" type="presOf" srcId="{FA3BB74C-76B0-4929-B915-B5A08BD4B8A5}" destId="{96E82357-6288-41C3-9B1C-1986C4800918}" srcOrd="0" destOrd="0" presId="urn:microsoft.com/office/officeart/2005/8/layout/vList2"/>
    <dgm:cxn modelId="{C0DFDBEE-A7C3-4745-91E0-CA27D765820A}" type="presOf" srcId="{6AC62BAC-ED0C-4BE7-B940-FFAF55C99D0B}" destId="{771FB498-8E77-44A7-9081-1537C6A8BA4F}" srcOrd="0" destOrd="1" presId="urn:microsoft.com/office/officeart/2005/8/layout/vList2"/>
    <dgm:cxn modelId="{951F4515-5341-4BDA-B24B-62F410D79D65}" srcId="{37D7EFC8-A0AC-4349-A968-D5DCE8D64B85}" destId="{FA3BB74C-76B0-4929-B915-B5A08BD4B8A5}" srcOrd="0" destOrd="0" parTransId="{CDD22B3F-C9DD-4AB8-8780-D3F4A34AE17A}" sibTransId="{97881906-F57C-4E58-9D16-7AAA479E39B4}"/>
    <dgm:cxn modelId="{B4C008D5-B233-485B-BC7E-EF0405608E6F}" type="presOf" srcId="{37D7EFC8-A0AC-4349-A968-D5DCE8D64B85}" destId="{5675D67E-791F-4ABF-AC46-FD26975B93CF}" srcOrd="0" destOrd="0" presId="urn:microsoft.com/office/officeart/2005/8/layout/vList2"/>
    <dgm:cxn modelId="{32232DD0-50B4-499F-89E8-2CE30DDC5304}" type="presOf" srcId="{931D0D3B-C93B-40F8-9898-98149E02137D}" destId="{771FB498-8E77-44A7-9081-1537C6A8BA4F}" srcOrd="0" destOrd="0" presId="urn:microsoft.com/office/officeart/2005/8/layout/vList2"/>
    <dgm:cxn modelId="{EC02EA1A-AAB9-4D15-B30F-9974F8E1497F}" type="presParOf" srcId="{5675D67E-791F-4ABF-AC46-FD26975B93CF}" destId="{96E82357-6288-41C3-9B1C-1986C4800918}" srcOrd="0" destOrd="0" presId="urn:microsoft.com/office/officeart/2005/8/layout/vList2"/>
    <dgm:cxn modelId="{8F8167C7-3B03-406E-8378-FA5F01240275}" type="presParOf" srcId="{5675D67E-791F-4ABF-AC46-FD26975B93CF}" destId="{771FB498-8E77-44A7-9081-1537C6A8BA4F}"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48D442-5884-433B-835C-2687052270EF}">
      <dsp:nvSpPr>
        <dsp:cNvPr id="0" name=""/>
        <dsp:cNvSpPr/>
      </dsp:nvSpPr>
      <dsp:spPr>
        <a:xfrm>
          <a:off x="580272" y="0"/>
          <a:ext cx="3107754" cy="140194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US" sz="1800" kern="1200" dirty="0">
              <a:latin typeface="Gill Sans MT" panose="020B0502020104020203" pitchFamily="34" charset="0"/>
            </a:rPr>
            <a:t>Do not weigh multiple individuals and then measure the height of the same individuals. </a:t>
          </a:r>
        </a:p>
      </dsp:txBody>
      <dsp:txXfrm>
        <a:off x="580272" y="0"/>
        <a:ext cx="3107754" cy="140194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1D0399-5277-4EF0-9A04-75AD1168805D}">
      <dsp:nvSpPr>
        <dsp:cNvPr id="0" name=""/>
        <dsp:cNvSpPr/>
      </dsp:nvSpPr>
      <dsp:spPr>
        <a:xfrm>
          <a:off x="0" y="140053"/>
          <a:ext cx="6009861" cy="443754"/>
        </a:xfrm>
        <a:prstGeom prst="round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a:latin typeface="Gill Sans MT" panose="020B0502020104020203" pitchFamily="34" charset="0"/>
            </a:rPr>
            <a:t>Measurer</a:t>
          </a:r>
          <a:endParaRPr lang="en-US" sz="1800" kern="1200" dirty="0"/>
        </a:p>
      </dsp:txBody>
      <dsp:txXfrm>
        <a:off x="21662" y="161715"/>
        <a:ext cx="5966537" cy="400430"/>
      </dsp:txXfrm>
    </dsp:sp>
    <dsp:sp modelId="{6F256482-A2DB-4E20-A815-9C5E6CDB3298}">
      <dsp:nvSpPr>
        <dsp:cNvPr id="0" name=""/>
        <dsp:cNvSpPr/>
      </dsp:nvSpPr>
      <dsp:spPr>
        <a:xfrm>
          <a:off x="0" y="583808"/>
          <a:ext cx="6009861" cy="1850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813" tIns="22860" rIns="128016" bIns="22860" numCol="1" spcCol="1270" anchor="t" anchorCtr="0">
          <a:noAutofit/>
        </a:bodyPr>
        <a:lstStyle/>
        <a:p>
          <a:pPr marL="171450" lvl="1" indent="-171450" algn="l" defTabSz="800100">
            <a:lnSpc>
              <a:spcPct val="90000"/>
            </a:lnSpc>
            <a:spcBef>
              <a:spcPct val="0"/>
            </a:spcBef>
            <a:spcAft>
              <a:spcPts val="1200"/>
            </a:spcAft>
            <a:buFont typeface="+mj-lt"/>
            <a:buChar char="••"/>
          </a:pPr>
          <a:r>
            <a:rPr lang="en-US" sz="1800" kern="1200" dirty="0" smtClean="0">
              <a:latin typeface="Gill Sans MT" panose="020B0502020104020203" pitchFamily="34" charset="0"/>
            </a:rPr>
            <a:t>7. Wait </a:t>
          </a:r>
          <a:r>
            <a:rPr lang="en-US" sz="1800" kern="1200" dirty="0">
              <a:latin typeface="Gill Sans MT" panose="020B0502020104020203" pitchFamily="34" charset="0"/>
            </a:rPr>
            <a:t>until the weight appears on the display and the message “HOLD" is no longer flashing.</a:t>
          </a:r>
          <a:endParaRPr lang="en-US" sz="1800" kern="1200" dirty="0"/>
        </a:p>
        <a:p>
          <a:pPr marL="171450" lvl="1" indent="-171450" algn="l" defTabSz="800100">
            <a:lnSpc>
              <a:spcPct val="90000"/>
            </a:lnSpc>
            <a:spcBef>
              <a:spcPct val="0"/>
            </a:spcBef>
            <a:spcAft>
              <a:spcPts val="1200"/>
            </a:spcAft>
            <a:buFont typeface="+mj-lt"/>
            <a:buChar char="••"/>
          </a:pPr>
          <a:r>
            <a:rPr lang="en-US" sz="1800" kern="1200" dirty="0" smtClean="0">
              <a:latin typeface="Gill Sans MT" panose="020B0502020104020203" pitchFamily="34" charset="0"/>
            </a:rPr>
            <a:t>8. Read </a:t>
          </a:r>
          <a:r>
            <a:rPr lang="en-US" sz="1800" kern="1200" dirty="0">
              <a:latin typeface="Gill Sans MT" panose="020B0502020104020203" pitchFamily="34" charset="0"/>
            </a:rPr>
            <a:t>out the child’s weight to your assistant.</a:t>
          </a:r>
          <a:endParaRPr lang="en-US" sz="1800" kern="1200" dirty="0"/>
        </a:p>
        <a:p>
          <a:pPr marL="171450" lvl="1" indent="-171450" algn="l" defTabSz="800100">
            <a:lnSpc>
              <a:spcPct val="90000"/>
            </a:lnSpc>
            <a:spcBef>
              <a:spcPct val="0"/>
            </a:spcBef>
            <a:spcAft>
              <a:spcPts val="1200"/>
            </a:spcAft>
            <a:buFont typeface="+mj-lt"/>
            <a:buChar char="••"/>
          </a:pPr>
          <a:r>
            <a:rPr lang="en-US" sz="1800" kern="1200" dirty="0" smtClean="0">
              <a:latin typeface="Gill Sans MT" panose="020B0502020104020203" pitchFamily="34" charset="0"/>
            </a:rPr>
            <a:t>9. </a:t>
          </a:r>
          <a:r>
            <a:rPr lang="en-US" sz="1800" kern="1200" dirty="0">
              <a:latin typeface="Gill Sans MT" panose="020B0502020104020203" pitchFamily="34" charset="0"/>
            </a:rPr>
            <a:t>Check the form to make sure the weight is completely and correctly recorded. Instruct the assistant to correct any errors.</a:t>
          </a:r>
          <a:endParaRPr lang="en-US" sz="1800" kern="1200" dirty="0"/>
        </a:p>
      </dsp:txBody>
      <dsp:txXfrm>
        <a:off x="0" y="583808"/>
        <a:ext cx="6009861" cy="1850062"/>
      </dsp:txXfrm>
    </dsp:sp>
    <dsp:sp modelId="{F3F92524-D244-459B-91BE-79DF24DD1EDC}">
      <dsp:nvSpPr>
        <dsp:cNvPr id="0" name=""/>
        <dsp:cNvSpPr/>
      </dsp:nvSpPr>
      <dsp:spPr>
        <a:xfrm>
          <a:off x="0" y="2433870"/>
          <a:ext cx="6009861" cy="439666"/>
        </a:xfrm>
        <a:prstGeom prst="roundRect">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a:latin typeface="Gill Sans MT" panose="020B0502020104020203" pitchFamily="34" charset="0"/>
            </a:rPr>
            <a:t>Assistant</a:t>
          </a:r>
          <a:endParaRPr lang="en-US" sz="1800" kern="1200" dirty="0"/>
        </a:p>
      </dsp:txBody>
      <dsp:txXfrm>
        <a:off x="21463" y="2455333"/>
        <a:ext cx="5966935" cy="396740"/>
      </dsp:txXfrm>
    </dsp:sp>
    <dsp:sp modelId="{C0BADC41-86BC-45AA-B7B6-338D99D90A47}">
      <dsp:nvSpPr>
        <dsp:cNvPr id="0" name=""/>
        <dsp:cNvSpPr/>
      </dsp:nvSpPr>
      <dsp:spPr>
        <a:xfrm>
          <a:off x="0" y="2873537"/>
          <a:ext cx="6009861" cy="1210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813" tIns="22860" rIns="128016" bIns="22860" numCol="1" spcCol="1270" anchor="t" anchorCtr="0">
          <a:noAutofit/>
        </a:bodyPr>
        <a:lstStyle/>
        <a:p>
          <a:pPr marL="171450" lvl="1" indent="-171450" algn="l" defTabSz="800100">
            <a:lnSpc>
              <a:spcPct val="90000"/>
            </a:lnSpc>
            <a:spcBef>
              <a:spcPct val="0"/>
            </a:spcBef>
            <a:spcAft>
              <a:spcPts val="1200"/>
            </a:spcAft>
            <a:buFont typeface="+mj-lt"/>
            <a:buChar char="••"/>
          </a:pPr>
          <a:r>
            <a:rPr lang="en-US" sz="1800" kern="1200" dirty="0" smtClean="0">
              <a:latin typeface="Gill Sans MT" panose="020B0502020104020203" pitchFamily="34" charset="0"/>
            </a:rPr>
            <a:t>10.  </a:t>
          </a:r>
          <a:r>
            <a:rPr lang="en-US" sz="1800" kern="1200" dirty="0">
              <a:latin typeface="Gill Sans MT" panose="020B0502020104020203" pitchFamily="34" charset="0"/>
            </a:rPr>
            <a:t>Repeat the value back to the measurer.  </a:t>
          </a:r>
          <a:endParaRPr lang="en-US" sz="1800" kern="1200" dirty="0"/>
        </a:p>
        <a:p>
          <a:pPr marL="171450" lvl="1" indent="-171450" algn="l" defTabSz="800100">
            <a:lnSpc>
              <a:spcPct val="90000"/>
            </a:lnSpc>
            <a:spcBef>
              <a:spcPct val="0"/>
            </a:spcBef>
            <a:spcAft>
              <a:spcPts val="1200"/>
            </a:spcAft>
            <a:buFont typeface="+mj-lt"/>
            <a:buChar char="••"/>
          </a:pPr>
          <a:r>
            <a:rPr lang="en-US" sz="1800" kern="1200" dirty="0" smtClean="0">
              <a:latin typeface="Gill Sans MT" panose="020B0502020104020203" pitchFamily="34" charset="0"/>
            </a:rPr>
            <a:t>11. </a:t>
          </a:r>
          <a:r>
            <a:rPr lang="en-US" sz="1800" kern="1200" dirty="0">
              <a:latin typeface="Gill Sans MT" panose="020B0502020104020203" pitchFamily="34" charset="0"/>
            </a:rPr>
            <a:t>Record the value to two decimal places in item 518 of the paper Module 5A form after the measurer confirms that the value is correct.</a:t>
          </a:r>
          <a:endParaRPr lang="en-US" sz="1800" kern="1200" dirty="0"/>
        </a:p>
      </dsp:txBody>
      <dsp:txXfrm>
        <a:off x="0" y="2873537"/>
        <a:ext cx="6009861" cy="121095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1D0399-5277-4EF0-9A04-75AD1168805D}">
      <dsp:nvSpPr>
        <dsp:cNvPr id="0" name=""/>
        <dsp:cNvSpPr/>
      </dsp:nvSpPr>
      <dsp:spPr>
        <a:xfrm>
          <a:off x="0" y="5557"/>
          <a:ext cx="5781261" cy="372962"/>
        </a:xfrm>
        <a:prstGeom prst="round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a:latin typeface="Gill Sans MT" panose="020B0502020104020203" pitchFamily="34" charset="0"/>
            </a:rPr>
            <a:t>Measurer</a:t>
          </a:r>
          <a:endParaRPr lang="en-US" sz="1800" kern="1200" dirty="0"/>
        </a:p>
      </dsp:txBody>
      <dsp:txXfrm>
        <a:off x="18207" y="23764"/>
        <a:ext cx="5744847" cy="336548"/>
      </dsp:txXfrm>
    </dsp:sp>
    <dsp:sp modelId="{6F256482-A2DB-4E20-A815-9C5E6CDB3298}">
      <dsp:nvSpPr>
        <dsp:cNvPr id="0" name=""/>
        <dsp:cNvSpPr/>
      </dsp:nvSpPr>
      <dsp:spPr>
        <a:xfrm>
          <a:off x="0" y="378519"/>
          <a:ext cx="5781261" cy="20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555" tIns="22860" rIns="128016" bIns="22860" numCol="1" spcCol="1270" anchor="t" anchorCtr="0">
          <a:noAutofit/>
        </a:bodyPr>
        <a:lstStyle/>
        <a:p>
          <a:pPr marL="171450" lvl="1" indent="-171450" algn="l" defTabSz="800100">
            <a:lnSpc>
              <a:spcPct val="90000"/>
            </a:lnSpc>
            <a:spcBef>
              <a:spcPct val="0"/>
            </a:spcBef>
            <a:spcAft>
              <a:spcPts val="1200"/>
            </a:spcAft>
            <a:buFont typeface="+mj-lt"/>
            <a:buChar char="••"/>
          </a:pPr>
          <a:r>
            <a:rPr lang="en-US" sz="1800" kern="1200" dirty="0">
              <a:latin typeface="Gill Sans MT" panose="020B0502020104020203" pitchFamily="34" charset="0"/>
            </a:rPr>
            <a:t>12.  Ask the caregiver to step off the scale with the child. The child’s weight will remain displayed.</a:t>
          </a:r>
        </a:p>
        <a:p>
          <a:pPr marL="171450" lvl="1" indent="-171450" algn="l" defTabSz="800100">
            <a:lnSpc>
              <a:spcPct val="90000"/>
            </a:lnSpc>
            <a:spcBef>
              <a:spcPct val="0"/>
            </a:spcBef>
            <a:spcAft>
              <a:spcPts val="1200"/>
            </a:spcAft>
            <a:buFont typeface="+mj-lt"/>
            <a:buChar char="••"/>
          </a:pPr>
          <a:r>
            <a:rPr lang="en-US" sz="1800" kern="1200" dirty="0">
              <a:latin typeface="Gill Sans MT" panose="020B0502020104020203" pitchFamily="34" charset="0"/>
            </a:rPr>
            <a:t>13. Ask the caregiver to step back onto the scale with the next child to be weighed, if there are multiple children under two years to weigh with the same caregiver. </a:t>
          </a:r>
        </a:p>
        <a:p>
          <a:pPr marL="171450" lvl="1" indent="-171450" algn="l" defTabSz="800100">
            <a:lnSpc>
              <a:spcPct val="90000"/>
            </a:lnSpc>
            <a:spcBef>
              <a:spcPct val="0"/>
            </a:spcBef>
            <a:spcAft>
              <a:spcPct val="20000"/>
            </a:spcAft>
            <a:buFont typeface="+mj-lt"/>
            <a:buChar char="••"/>
          </a:pPr>
          <a:endParaRPr lang="en-US" sz="1800" kern="1200" dirty="0"/>
        </a:p>
      </dsp:txBody>
      <dsp:txXfrm>
        <a:off x="0" y="378519"/>
        <a:ext cx="5781261" cy="2049300"/>
      </dsp:txXfrm>
    </dsp:sp>
    <dsp:sp modelId="{F3F92524-D244-459B-91BE-79DF24DD1EDC}">
      <dsp:nvSpPr>
        <dsp:cNvPr id="0" name=""/>
        <dsp:cNvSpPr/>
      </dsp:nvSpPr>
      <dsp:spPr>
        <a:xfrm>
          <a:off x="0" y="2427819"/>
          <a:ext cx="5781261" cy="362007"/>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a:latin typeface="Gill Sans MT" panose="020B0502020104020203" pitchFamily="34" charset="0"/>
            </a:rPr>
            <a:t>Measurer and assistant</a:t>
          </a:r>
          <a:endParaRPr lang="en-US" sz="1800" kern="1200" dirty="0"/>
        </a:p>
      </dsp:txBody>
      <dsp:txXfrm>
        <a:off x="17672" y="2445491"/>
        <a:ext cx="5745917" cy="326663"/>
      </dsp:txXfrm>
    </dsp:sp>
    <dsp:sp modelId="{C0BADC41-86BC-45AA-B7B6-338D99D90A47}">
      <dsp:nvSpPr>
        <dsp:cNvPr id="0" name=""/>
        <dsp:cNvSpPr/>
      </dsp:nvSpPr>
      <dsp:spPr>
        <a:xfrm>
          <a:off x="0" y="2789826"/>
          <a:ext cx="5781261" cy="91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555" tIns="22860" rIns="128016" bIns="22860" numCol="1" spcCol="1270" anchor="t" anchorCtr="0">
          <a:noAutofit/>
        </a:bodyPr>
        <a:lstStyle/>
        <a:p>
          <a:pPr marL="171450" lvl="1" indent="-171450" algn="l" defTabSz="800100">
            <a:lnSpc>
              <a:spcPct val="90000"/>
            </a:lnSpc>
            <a:spcBef>
              <a:spcPct val="0"/>
            </a:spcBef>
            <a:spcAft>
              <a:spcPct val="20000"/>
            </a:spcAft>
            <a:buFont typeface="+mj-lt"/>
            <a:buChar char="••"/>
          </a:pPr>
          <a:r>
            <a:rPr lang="en-US" sz="1800" kern="1200" dirty="0">
              <a:latin typeface="Gill Sans MT" panose="020B0502020104020203" pitchFamily="34" charset="0"/>
            </a:rPr>
            <a:t>14. Repeat steps 5–12 for each additional child.</a:t>
          </a:r>
          <a:endParaRPr lang="en-US" sz="1800" kern="1200" dirty="0"/>
        </a:p>
      </dsp:txBody>
      <dsp:txXfrm>
        <a:off x="0" y="2789826"/>
        <a:ext cx="5781261" cy="9108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7D6DAB-4D0B-4736-99BE-84BF1FE1F3F4}">
      <dsp:nvSpPr>
        <dsp:cNvPr id="0" name=""/>
        <dsp:cNvSpPr/>
      </dsp:nvSpPr>
      <dsp:spPr>
        <a:xfrm>
          <a:off x="111613" y="985"/>
          <a:ext cx="2951563" cy="177093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latin typeface="Gill Sans MT" panose="020B0502020104020203" pitchFamily="34" charset="0"/>
            </a:rPr>
            <a:t>Accurate: </a:t>
          </a:r>
          <a:endParaRPr lang="en-US" sz="2000" kern="1200" dirty="0" smtClean="0">
            <a:latin typeface="Gill Sans MT" panose="020B0502020104020203" pitchFamily="34" charset="0"/>
          </a:endParaRPr>
        </a:p>
        <a:p>
          <a:pPr lvl="0" algn="ctr" defTabSz="889000">
            <a:lnSpc>
              <a:spcPct val="90000"/>
            </a:lnSpc>
            <a:spcBef>
              <a:spcPct val="0"/>
            </a:spcBef>
            <a:spcAft>
              <a:spcPct val="35000"/>
            </a:spcAft>
          </a:pPr>
          <a:r>
            <a:rPr lang="en-US" sz="2000" kern="1200" dirty="0" smtClean="0">
              <a:latin typeface="Gill Sans MT" panose="020B0502020104020203" pitchFamily="34" charset="0"/>
            </a:rPr>
            <a:t>You </a:t>
          </a:r>
          <a:r>
            <a:rPr lang="en-US" sz="2000" kern="1200" dirty="0">
              <a:latin typeface="Gill Sans MT" panose="020B0502020104020203" pitchFamily="34" charset="0"/>
            </a:rPr>
            <a:t>can take measurements close to the “true” weight. </a:t>
          </a:r>
        </a:p>
      </dsp:txBody>
      <dsp:txXfrm>
        <a:off x="111613" y="985"/>
        <a:ext cx="2951563" cy="1770938"/>
      </dsp:txXfrm>
    </dsp:sp>
    <dsp:sp modelId="{AF13697B-8B5E-4905-BC70-68F3C814911C}">
      <dsp:nvSpPr>
        <dsp:cNvPr id="0" name=""/>
        <dsp:cNvSpPr/>
      </dsp:nvSpPr>
      <dsp:spPr>
        <a:xfrm>
          <a:off x="111613" y="2067080"/>
          <a:ext cx="2951563" cy="1770938"/>
        </a:xfrm>
        <a:prstGeom prst="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latin typeface="Gill Sans MT" panose="020B0502020104020203" pitchFamily="34" charset="0"/>
            </a:rPr>
            <a:t>Precise: </a:t>
          </a:r>
          <a:endParaRPr lang="en-US" sz="2000" kern="1200" dirty="0" smtClean="0">
            <a:latin typeface="Gill Sans MT" panose="020B0502020104020203" pitchFamily="34" charset="0"/>
          </a:endParaRPr>
        </a:p>
        <a:p>
          <a:pPr lvl="0" algn="ctr" defTabSz="889000">
            <a:lnSpc>
              <a:spcPct val="90000"/>
            </a:lnSpc>
            <a:spcBef>
              <a:spcPct val="0"/>
            </a:spcBef>
            <a:spcAft>
              <a:spcPct val="35000"/>
            </a:spcAft>
          </a:pPr>
          <a:r>
            <a:rPr lang="en-US" sz="2000" kern="1200" dirty="0" smtClean="0">
              <a:latin typeface="Gill Sans MT" panose="020B0502020104020203" pitchFamily="34" charset="0"/>
            </a:rPr>
            <a:t>You </a:t>
          </a:r>
          <a:r>
            <a:rPr lang="en-US" sz="2000" kern="1200" dirty="0">
              <a:latin typeface="Gill Sans MT" panose="020B0502020104020203" pitchFamily="34" charset="0"/>
            </a:rPr>
            <a:t>can repeat your measurements with minimal variation. </a:t>
          </a:r>
        </a:p>
      </dsp:txBody>
      <dsp:txXfrm>
        <a:off x="111613" y="2067080"/>
        <a:ext cx="2951563" cy="17709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BA20C-DF31-43FB-BF9B-1881546F9054}">
      <dsp:nvSpPr>
        <dsp:cNvPr id="0" name=""/>
        <dsp:cNvSpPr/>
      </dsp:nvSpPr>
      <dsp:spPr>
        <a:xfrm>
          <a:off x="0" y="290664"/>
          <a:ext cx="2419668" cy="145180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Gill Sans MT" panose="020B0502020104020203" pitchFamily="34" charset="0"/>
            </a:rPr>
            <a:t>Be gentle but firm</a:t>
          </a:r>
          <a:endParaRPr lang="en-US" sz="1600" kern="1200" dirty="0"/>
        </a:p>
      </dsp:txBody>
      <dsp:txXfrm>
        <a:off x="0" y="290664"/>
        <a:ext cx="2419668" cy="1451801"/>
      </dsp:txXfrm>
    </dsp:sp>
    <dsp:sp modelId="{CF80DFE8-31BF-434C-9483-9FA2539E58EB}">
      <dsp:nvSpPr>
        <dsp:cNvPr id="0" name=""/>
        <dsp:cNvSpPr/>
      </dsp:nvSpPr>
      <dsp:spPr>
        <a:xfrm>
          <a:off x="2661635" y="290664"/>
          <a:ext cx="2419668" cy="1451801"/>
        </a:xfrm>
        <a:prstGeom prst="rect">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Gill Sans MT" panose="020B0502020104020203" pitchFamily="34" charset="0"/>
            </a:rPr>
            <a:t>Do not underestimate the strength and mobility of even very young children</a:t>
          </a:r>
          <a:endParaRPr lang="en-US" sz="1600" kern="1200" dirty="0"/>
        </a:p>
      </dsp:txBody>
      <dsp:txXfrm>
        <a:off x="2661635" y="290664"/>
        <a:ext cx="2419668" cy="1451801"/>
      </dsp:txXfrm>
    </dsp:sp>
    <dsp:sp modelId="{CDCA40DC-8CBE-46FE-A482-6C1216185394}">
      <dsp:nvSpPr>
        <dsp:cNvPr id="0" name=""/>
        <dsp:cNvSpPr/>
      </dsp:nvSpPr>
      <dsp:spPr>
        <a:xfrm>
          <a:off x="5323270" y="290664"/>
          <a:ext cx="2419668" cy="1451801"/>
        </a:xfrm>
        <a:prstGeom prst="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Gill Sans MT" panose="020B0502020104020203" pitchFamily="34" charset="0"/>
            </a:rPr>
            <a:t>Ensure your fingernails are short and remove jewelry (e.g., rings and watches) that might hurt someone or interfere with measurements.</a:t>
          </a:r>
          <a:endParaRPr lang="en-US" sz="1600" kern="1200" dirty="0"/>
        </a:p>
      </dsp:txBody>
      <dsp:txXfrm>
        <a:off x="5323270" y="290664"/>
        <a:ext cx="2419668" cy="1451801"/>
      </dsp:txXfrm>
    </dsp:sp>
    <dsp:sp modelId="{728E4FE7-AB80-491C-898C-19F45D6350FD}">
      <dsp:nvSpPr>
        <dsp:cNvPr id="0" name=""/>
        <dsp:cNvSpPr/>
      </dsp:nvSpPr>
      <dsp:spPr>
        <a:xfrm>
          <a:off x="1330817" y="1984432"/>
          <a:ext cx="2419668" cy="1451801"/>
        </a:xfrm>
        <a:prstGeom prst="rect">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a:latin typeface="Gill Sans MT" panose="020B0502020104020203" pitchFamily="34" charset="0"/>
            </a:rPr>
            <a:t>Keep objects (e.g., pens and pencils) out of your hands, mouth, hair, or breast pocket. </a:t>
          </a:r>
          <a:endParaRPr lang="en-US" sz="1600" kern="1200" dirty="0">
            <a:latin typeface="Gill Sans MT" panose="020B0502020104020203" pitchFamily="34" charset="0"/>
          </a:endParaRPr>
        </a:p>
      </dsp:txBody>
      <dsp:txXfrm>
        <a:off x="1330817" y="1984432"/>
        <a:ext cx="2419668" cy="1451801"/>
      </dsp:txXfrm>
    </dsp:sp>
    <dsp:sp modelId="{65496DD5-1191-495B-B51F-11173616243A}">
      <dsp:nvSpPr>
        <dsp:cNvPr id="0" name=""/>
        <dsp:cNvSpPr/>
      </dsp:nvSpPr>
      <dsp:spPr>
        <a:xfrm>
          <a:off x="3992452" y="1984432"/>
          <a:ext cx="2419668" cy="1451801"/>
        </a:xfrm>
        <a:prstGeom prst="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Gill Sans MT" panose="020B0502020104020203" pitchFamily="34" charset="0"/>
            </a:rPr>
            <a:t>Stay calm and composed</a:t>
          </a:r>
          <a:r>
            <a:rPr lang="en-US" sz="1600" kern="1200">
              <a:latin typeface="Gill Sans MT" panose="020B0502020104020203" pitchFamily="34" charset="0"/>
            </a:rPr>
            <a:t>. </a:t>
          </a:r>
          <a:endParaRPr lang="en-US" sz="1600" kern="1200" smtClean="0">
            <a:latin typeface="Gill Sans MT" panose="020B0502020104020203" pitchFamily="34" charset="0"/>
          </a:endParaRPr>
        </a:p>
        <a:p>
          <a:pPr lvl="0" algn="ctr" defTabSz="711200">
            <a:lnSpc>
              <a:spcPct val="90000"/>
            </a:lnSpc>
            <a:spcBef>
              <a:spcPct val="0"/>
            </a:spcBef>
            <a:spcAft>
              <a:spcPct val="35000"/>
            </a:spcAft>
          </a:pPr>
          <a:r>
            <a:rPr lang="en-US" sz="1600" kern="1200" smtClean="0">
              <a:latin typeface="Gill Sans MT" panose="020B0502020104020203" pitchFamily="34" charset="0"/>
            </a:rPr>
            <a:t>It </a:t>
          </a:r>
          <a:r>
            <a:rPr lang="en-US" sz="1600" kern="1200" dirty="0">
              <a:latin typeface="Gill Sans MT" panose="020B0502020104020203" pitchFamily="34" charset="0"/>
            </a:rPr>
            <a:t>will help put people at ease.</a:t>
          </a:r>
        </a:p>
      </dsp:txBody>
      <dsp:txXfrm>
        <a:off x="3992452" y="1984432"/>
        <a:ext cx="2419668" cy="14518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7CEA10-4310-4F49-90FD-69FFA8A58D70}">
      <dsp:nvSpPr>
        <dsp:cNvPr id="0" name=""/>
        <dsp:cNvSpPr/>
      </dsp:nvSpPr>
      <dsp:spPr>
        <a:xfrm>
          <a:off x="0" y="0"/>
          <a:ext cx="6096000" cy="0"/>
        </a:xfrm>
        <a:prstGeom prst="lin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9469A8-A2AF-46D1-A279-3163B84B1E24}">
      <dsp:nvSpPr>
        <dsp:cNvPr id="0" name=""/>
        <dsp:cNvSpPr/>
      </dsp:nvSpPr>
      <dsp:spPr>
        <a:xfrm>
          <a:off x="0" y="0"/>
          <a:ext cx="1219200" cy="40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a:solidFill>
                <a:schemeClr val="accent2">
                  <a:lumMod val="75000"/>
                </a:schemeClr>
              </a:solidFill>
              <a:latin typeface="Gill Sans MT" panose="020B0502020104020203" pitchFamily="34" charset="0"/>
            </a:rPr>
            <a:t>Position the individual, especially children, </a:t>
          </a:r>
          <a:r>
            <a:rPr lang="en-US" sz="2100" kern="1200" dirty="0" smtClean="0">
              <a:solidFill>
                <a:schemeClr val="accent2">
                  <a:lumMod val="75000"/>
                </a:schemeClr>
              </a:solidFill>
              <a:latin typeface="Gill Sans MT" panose="020B0502020104020203" pitchFamily="34" charset="0"/>
            </a:rPr>
            <a:t>with care:</a:t>
          </a:r>
          <a:endParaRPr lang="en-US" sz="2100" kern="1200" dirty="0">
            <a:solidFill>
              <a:schemeClr val="accent2">
                <a:lumMod val="75000"/>
              </a:schemeClr>
            </a:solidFill>
          </a:endParaRPr>
        </a:p>
      </dsp:txBody>
      <dsp:txXfrm>
        <a:off x="0" y="0"/>
        <a:ext cx="1219200" cy="4064000"/>
      </dsp:txXfrm>
    </dsp:sp>
    <dsp:sp modelId="{F4CCED08-D649-46B9-8F89-4CAC0E6994D3}">
      <dsp:nvSpPr>
        <dsp:cNvPr id="0" name=""/>
        <dsp:cNvSpPr/>
      </dsp:nvSpPr>
      <dsp:spPr>
        <a:xfrm>
          <a:off x="1310640" y="63500"/>
          <a:ext cx="4785360" cy="126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kern="1200" dirty="0">
              <a:latin typeface="Gill Sans MT" panose="020B0502020104020203" pitchFamily="34" charset="0"/>
            </a:rPr>
            <a:t>When children are in contact with the scale or measuring board, hold them carefully so they do not trip or fall. </a:t>
          </a:r>
          <a:endParaRPr lang="en-US" sz="2300" kern="1200" dirty="0"/>
        </a:p>
      </dsp:txBody>
      <dsp:txXfrm>
        <a:off x="1310640" y="63500"/>
        <a:ext cx="4785360" cy="1269999"/>
      </dsp:txXfrm>
    </dsp:sp>
    <dsp:sp modelId="{BDC52593-07C4-4783-820B-60705ECE641B}">
      <dsp:nvSpPr>
        <dsp:cNvPr id="0" name=""/>
        <dsp:cNvSpPr/>
      </dsp:nvSpPr>
      <dsp:spPr>
        <a:xfrm>
          <a:off x="1219199" y="1333499"/>
          <a:ext cx="48768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F9878FC-897D-43BE-A826-99ADC4B207D8}">
      <dsp:nvSpPr>
        <dsp:cNvPr id="0" name=""/>
        <dsp:cNvSpPr/>
      </dsp:nvSpPr>
      <dsp:spPr>
        <a:xfrm>
          <a:off x="1310640" y="1396999"/>
          <a:ext cx="4785360" cy="126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kern="1200" dirty="0">
              <a:latin typeface="Gill Sans MT" panose="020B0502020104020203" pitchFamily="34" charset="0"/>
            </a:rPr>
            <a:t>Never leave children alone on a piece of equipment. </a:t>
          </a:r>
          <a:endParaRPr lang="en-US" sz="2300" kern="1200" dirty="0"/>
        </a:p>
      </dsp:txBody>
      <dsp:txXfrm>
        <a:off x="1310640" y="1396999"/>
        <a:ext cx="4785360" cy="1269999"/>
      </dsp:txXfrm>
    </dsp:sp>
    <dsp:sp modelId="{FFC1F641-7BEC-4E7D-AE93-ECE6C60C274C}">
      <dsp:nvSpPr>
        <dsp:cNvPr id="0" name=""/>
        <dsp:cNvSpPr/>
      </dsp:nvSpPr>
      <dsp:spPr>
        <a:xfrm>
          <a:off x="1219199" y="2666999"/>
          <a:ext cx="48768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5766CE-6367-4D40-8693-B59FC10D2CFD}">
      <dsp:nvSpPr>
        <dsp:cNvPr id="0" name=""/>
        <dsp:cNvSpPr/>
      </dsp:nvSpPr>
      <dsp:spPr>
        <a:xfrm>
          <a:off x="1310640" y="2730499"/>
          <a:ext cx="4785360" cy="126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kern="1200" dirty="0">
              <a:latin typeface="Gill Sans MT" panose="020B0502020104020203" pitchFamily="34" charset="0"/>
            </a:rPr>
            <a:t>Maintain physical contact with children, except for the few seconds while taking their measurements.</a:t>
          </a:r>
          <a:endParaRPr lang="en-US" sz="2300" kern="1200" dirty="0"/>
        </a:p>
      </dsp:txBody>
      <dsp:txXfrm>
        <a:off x="1310640" y="2730499"/>
        <a:ext cx="4785360" cy="1269999"/>
      </dsp:txXfrm>
    </dsp:sp>
    <dsp:sp modelId="{444181D6-ED6B-4C17-A507-B932DBA2916F}">
      <dsp:nvSpPr>
        <dsp:cNvPr id="0" name=""/>
        <dsp:cNvSpPr/>
      </dsp:nvSpPr>
      <dsp:spPr>
        <a:xfrm>
          <a:off x="1219199" y="4000499"/>
          <a:ext cx="48768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B2D537-E6E8-4B1F-9665-0C8CB765DC48}">
      <dsp:nvSpPr>
        <dsp:cNvPr id="0" name=""/>
        <dsp:cNvSpPr/>
      </dsp:nvSpPr>
      <dsp:spPr>
        <a:xfrm>
          <a:off x="3965747" y="52203"/>
          <a:ext cx="3478661" cy="4896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n-US" sz="1700" b="1" kern="1200" dirty="0">
              <a:latin typeface="Gill Sans MT" panose="020B0502020104020203" pitchFamily="34" charset="0"/>
            </a:rPr>
            <a:t>Measurer</a:t>
          </a:r>
          <a:endParaRPr lang="en-US" sz="1700" kern="1200" dirty="0"/>
        </a:p>
      </dsp:txBody>
      <dsp:txXfrm>
        <a:off x="3965747" y="52203"/>
        <a:ext cx="3478661" cy="489600"/>
      </dsp:txXfrm>
    </dsp:sp>
    <dsp:sp modelId="{41DF3D98-31F7-440C-A32D-721CAB10AD50}">
      <dsp:nvSpPr>
        <dsp:cNvPr id="0" name=""/>
        <dsp:cNvSpPr/>
      </dsp:nvSpPr>
      <dsp:spPr>
        <a:xfrm>
          <a:off x="3965747" y="542401"/>
          <a:ext cx="3478661" cy="3272383"/>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ts val="1200"/>
            </a:spcAft>
            <a:buFontTx/>
            <a:buChar char="••"/>
          </a:pPr>
          <a:r>
            <a:rPr lang="en-US" sz="1700" kern="1200" dirty="0"/>
            <a:t>4. </a:t>
          </a:r>
          <a:r>
            <a:rPr lang="en-US" sz="1700" kern="1200" dirty="0">
              <a:latin typeface="Gill Sans MT" panose="020B0502020104020203" pitchFamily="34" charset="0"/>
            </a:rPr>
            <a:t>Wait until “0.00” appears on the display.</a:t>
          </a:r>
          <a:endParaRPr lang="en-US" sz="1700" kern="1200" dirty="0"/>
        </a:p>
        <a:p>
          <a:pPr marL="171450" lvl="1" indent="-171450" algn="l" defTabSz="755650">
            <a:lnSpc>
              <a:spcPct val="90000"/>
            </a:lnSpc>
            <a:spcBef>
              <a:spcPct val="0"/>
            </a:spcBef>
            <a:spcAft>
              <a:spcPts val="1200"/>
            </a:spcAft>
            <a:buFontTx/>
            <a:buChar char="••"/>
          </a:pPr>
          <a:r>
            <a:rPr lang="en-US" sz="1700" kern="1200" dirty="0">
              <a:latin typeface="Gill Sans MT" panose="020B0502020104020203" pitchFamily="34" charset="0"/>
            </a:rPr>
            <a:t>5. Ask the woman to step on the scale and to stand in the middle of the scale, feet slightly apart. </a:t>
          </a:r>
          <a:endParaRPr lang="en-US" sz="1700" kern="1200" dirty="0"/>
        </a:p>
      </dsp:txBody>
      <dsp:txXfrm>
        <a:off x="3965747" y="542401"/>
        <a:ext cx="3478661" cy="3272383"/>
      </dsp:txXfrm>
    </dsp:sp>
    <dsp:sp modelId="{9CA10F88-27B8-4ABA-B1F5-96AB889851B1}">
      <dsp:nvSpPr>
        <dsp:cNvPr id="0" name=""/>
        <dsp:cNvSpPr/>
      </dsp:nvSpPr>
      <dsp:spPr>
        <a:xfrm>
          <a:off x="251613" y="41642"/>
          <a:ext cx="3478661" cy="489600"/>
        </a:xfrm>
        <a:prstGeom prst="rect">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n-US" sz="1700" b="1" kern="1200" dirty="0">
              <a:latin typeface="Gill Sans MT" panose="020B0502020104020203" pitchFamily="34" charset="0"/>
            </a:rPr>
            <a:t>Measurer or assistant</a:t>
          </a:r>
          <a:r>
            <a:rPr lang="en-US" sz="1700" kern="1200" dirty="0">
              <a:latin typeface="Gill Sans MT" panose="020B0502020104020203" pitchFamily="34" charset="0"/>
            </a:rPr>
            <a:t> </a:t>
          </a:r>
          <a:endParaRPr lang="en-US" sz="1700" kern="1200" dirty="0"/>
        </a:p>
      </dsp:txBody>
      <dsp:txXfrm>
        <a:off x="251613" y="41642"/>
        <a:ext cx="3478661" cy="489600"/>
      </dsp:txXfrm>
    </dsp:sp>
    <dsp:sp modelId="{4A906074-BC9B-4B90-ABC9-6F60084002B0}">
      <dsp:nvSpPr>
        <dsp:cNvPr id="0" name=""/>
        <dsp:cNvSpPr/>
      </dsp:nvSpPr>
      <dsp:spPr>
        <a:xfrm>
          <a:off x="251613" y="531242"/>
          <a:ext cx="3478661" cy="3272383"/>
        </a:xfrm>
        <a:prstGeom prst="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ts val="1200"/>
            </a:spcAft>
            <a:buFontTx/>
            <a:buChar char="••"/>
          </a:pPr>
          <a:r>
            <a:rPr lang="en-US" sz="1700" kern="1200" dirty="0">
              <a:latin typeface="Gill Sans MT" panose="020B0502020104020203" pitchFamily="34" charset="0"/>
            </a:rPr>
            <a:t>1. Set up the scale, if it is not already set up. Place the scale on a hard flat surface and make sure that it is stable</a:t>
          </a:r>
          <a:endParaRPr lang="en-US" sz="1700" kern="1200" dirty="0"/>
        </a:p>
        <a:p>
          <a:pPr marL="171450" lvl="1" indent="-171450" algn="l" defTabSz="755650">
            <a:lnSpc>
              <a:spcPct val="90000"/>
            </a:lnSpc>
            <a:spcBef>
              <a:spcPct val="0"/>
            </a:spcBef>
            <a:spcAft>
              <a:spcPts val="1200"/>
            </a:spcAft>
            <a:buFontTx/>
            <a:buChar char="••"/>
          </a:pPr>
          <a:r>
            <a:rPr lang="en-US" sz="1700" kern="1200" dirty="0">
              <a:latin typeface="Gill Sans MT" panose="020B0502020104020203" pitchFamily="34" charset="0"/>
            </a:rPr>
            <a:t>2. Explain to the women that she will step on the scale and stand very still while you take her weight measurement.</a:t>
          </a:r>
          <a:endParaRPr lang="en-US" sz="1700" kern="1200" dirty="0"/>
        </a:p>
        <a:p>
          <a:pPr marL="171450" lvl="1" indent="-171450" algn="l" defTabSz="755650">
            <a:lnSpc>
              <a:spcPct val="90000"/>
            </a:lnSpc>
            <a:spcBef>
              <a:spcPct val="0"/>
            </a:spcBef>
            <a:spcAft>
              <a:spcPts val="1200"/>
            </a:spcAft>
            <a:buFontTx/>
            <a:buChar char="••"/>
          </a:pPr>
          <a:r>
            <a:rPr lang="en-US" sz="1700" kern="1200" dirty="0">
              <a:latin typeface="Gill Sans MT" panose="020B0502020104020203" pitchFamily="34" charset="0"/>
            </a:rPr>
            <a:t>3. Switch on the scale, or if the scale is already switched on, press the </a:t>
          </a:r>
          <a:r>
            <a:rPr lang="en-US" sz="1700" b="1" i="1" kern="1200" dirty="0">
              <a:latin typeface="Gill Sans MT" panose="020B0502020104020203" pitchFamily="34" charset="0"/>
            </a:rPr>
            <a:t>Start</a:t>
          </a:r>
          <a:r>
            <a:rPr lang="en-US" sz="1700" kern="1200" dirty="0">
              <a:latin typeface="Gill Sans MT" panose="020B0502020104020203" pitchFamily="34" charset="0"/>
            </a:rPr>
            <a:t> key, while no weight is applied to the scale. </a:t>
          </a:r>
          <a:endParaRPr lang="en-US" sz="1700" kern="1200" dirty="0"/>
        </a:p>
      </dsp:txBody>
      <dsp:txXfrm>
        <a:off x="251613" y="531242"/>
        <a:ext cx="3478661" cy="32723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B2D537-E6E8-4B1F-9665-0C8CB765DC48}">
      <dsp:nvSpPr>
        <dsp:cNvPr id="0" name=""/>
        <dsp:cNvSpPr/>
      </dsp:nvSpPr>
      <dsp:spPr>
        <a:xfrm>
          <a:off x="4029283" y="39018"/>
          <a:ext cx="3534394" cy="10368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b="1" kern="1200" dirty="0">
              <a:latin typeface="Gill Sans MT" panose="020B0502020104020203" pitchFamily="34" charset="0"/>
            </a:rPr>
            <a:t>Assistant</a:t>
          </a:r>
          <a:endParaRPr lang="en-US" sz="1800" kern="1200" dirty="0"/>
        </a:p>
      </dsp:txBody>
      <dsp:txXfrm>
        <a:off x="4029283" y="39018"/>
        <a:ext cx="3534394" cy="1036800"/>
      </dsp:txXfrm>
    </dsp:sp>
    <dsp:sp modelId="{41DF3D98-31F7-440C-A32D-721CAB10AD50}">
      <dsp:nvSpPr>
        <dsp:cNvPr id="0" name=""/>
        <dsp:cNvSpPr/>
      </dsp:nvSpPr>
      <dsp:spPr>
        <a:xfrm>
          <a:off x="4029283" y="1064133"/>
          <a:ext cx="3534394" cy="3131358"/>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ts val="1200"/>
            </a:spcAft>
            <a:buFontTx/>
            <a:buChar char="••"/>
          </a:pPr>
          <a:r>
            <a:rPr lang="en-US" sz="1800" kern="1200" dirty="0" smtClean="0">
              <a:latin typeface="Gill Sans MT" panose="020B0502020104020203" pitchFamily="34" charset="0"/>
            </a:rPr>
            <a:t>10. Record the value to one decimal place in item 407 of the paper Module 4A form after the measurer confirms that the value is correct. </a:t>
          </a:r>
          <a:endParaRPr lang="en-US" sz="1800" kern="1200" dirty="0">
            <a:latin typeface="Gill Sans MT" panose="020B0502020104020203" pitchFamily="34" charset="0"/>
          </a:endParaRPr>
        </a:p>
        <a:p>
          <a:pPr marL="171450" lvl="1" indent="-171450" algn="l" defTabSz="800100">
            <a:lnSpc>
              <a:spcPct val="90000"/>
            </a:lnSpc>
            <a:spcBef>
              <a:spcPct val="0"/>
            </a:spcBef>
            <a:spcAft>
              <a:spcPts val="1200"/>
            </a:spcAft>
            <a:buFontTx/>
            <a:buChar char="••"/>
          </a:pPr>
          <a:r>
            <a:rPr lang="en-US" sz="1800" kern="1200" dirty="0" smtClean="0">
              <a:latin typeface="Gill Sans MT" panose="020B0502020104020203" pitchFamily="34" charset="0"/>
            </a:rPr>
            <a:t>11. Check the form to make sure the weight is completely and correctly recorded. Instruct the assistant to correct any errors.</a:t>
          </a:r>
          <a:endParaRPr lang="en-US" sz="1800" kern="1200" dirty="0">
            <a:latin typeface="Gill Sans MT" panose="020B0502020104020203" pitchFamily="34" charset="0"/>
          </a:endParaRPr>
        </a:p>
      </dsp:txBody>
      <dsp:txXfrm>
        <a:off x="4029283" y="1064133"/>
        <a:ext cx="3534394" cy="3131358"/>
      </dsp:txXfrm>
    </dsp:sp>
    <dsp:sp modelId="{9CA10F88-27B8-4ABA-B1F5-96AB889851B1}">
      <dsp:nvSpPr>
        <dsp:cNvPr id="0" name=""/>
        <dsp:cNvSpPr/>
      </dsp:nvSpPr>
      <dsp:spPr>
        <a:xfrm>
          <a:off x="255644" y="16655"/>
          <a:ext cx="3534394" cy="1036800"/>
        </a:xfrm>
        <a:prstGeom prst="rect">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b="1" kern="1200" dirty="0">
              <a:latin typeface="Gill Sans MT" panose="020B0502020104020203" pitchFamily="34" charset="0"/>
            </a:rPr>
            <a:t>Measurer</a:t>
          </a:r>
          <a:r>
            <a:rPr lang="en-US" sz="1800" kern="1200" dirty="0">
              <a:latin typeface="Gill Sans MT" panose="020B0502020104020203" pitchFamily="34" charset="0"/>
            </a:rPr>
            <a:t> </a:t>
          </a:r>
          <a:endParaRPr lang="en-US" sz="1800" kern="1200" dirty="0"/>
        </a:p>
      </dsp:txBody>
      <dsp:txXfrm>
        <a:off x="255644" y="16655"/>
        <a:ext cx="3534394" cy="1036800"/>
      </dsp:txXfrm>
    </dsp:sp>
    <dsp:sp modelId="{4A906074-BC9B-4B90-ABC9-6F60084002B0}">
      <dsp:nvSpPr>
        <dsp:cNvPr id="0" name=""/>
        <dsp:cNvSpPr/>
      </dsp:nvSpPr>
      <dsp:spPr>
        <a:xfrm>
          <a:off x="255644" y="1053455"/>
          <a:ext cx="3534394" cy="3131358"/>
        </a:xfrm>
        <a:prstGeom prst="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ts val="1200"/>
            </a:spcAft>
            <a:buFontTx/>
            <a:buChar char="••"/>
          </a:pPr>
          <a:r>
            <a:rPr lang="en-US" sz="1800" kern="1200" dirty="0">
              <a:latin typeface="Gill Sans MT" panose="020B0502020104020203" pitchFamily="34" charset="0"/>
            </a:rPr>
            <a:t>6. Make sure that the display is not covered by the woman’s feet or skirt</a:t>
          </a:r>
          <a:endParaRPr lang="en-US" sz="1800" kern="1200" dirty="0"/>
        </a:p>
        <a:p>
          <a:pPr marL="171450" lvl="1" indent="-171450" algn="l" defTabSz="800100">
            <a:lnSpc>
              <a:spcPct val="90000"/>
            </a:lnSpc>
            <a:spcBef>
              <a:spcPct val="0"/>
            </a:spcBef>
            <a:spcAft>
              <a:spcPts val="1200"/>
            </a:spcAft>
            <a:buFontTx/>
            <a:buChar char="••"/>
          </a:pPr>
          <a:r>
            <a:rPr lang="en-US" sz="1800" kern="1200" dirty="0">
              <a:latin typeface="Gill Sans MT" panose="020B0502020104020203" pitchFamily="34" charset="0"/>
            </a:rPr>
            <a:t>7. Ask the woman to remain still until the weight appears on the display</a:t>
          </a:r>
          <a:endParaRPr lang="en-US" sz="1800" kern="1200" dirty="0"/>
        </a:p>
        <a:p>
          <a:pPr marL="171450" lvl="1" indent="-171450" algn="l" defTabSz="800100">
            <a:lnSpc>
              <a:spcPct val="90000"/>
            </a:lnSpc>
            <a:spcBef>
              <a:spcPct val="0"/>
            </a:spcBef>
            <a:spcAft>
              <a:spcPts val="1200"/>
            </a:spcAft>
            <a:buFontTx/>
            <a:buChar char="••"/>
          </a:pPr>
          <a:r>
            <a:rPr lang="en-US" sz="1800" kern="1200" dirty="0">
              <a:latin typeface="Gill Sans MT" panose="020B0502020104020203" pitchFamily="34" charset="0"/>
            </a:rPr>
            <a:t>8. Read the value on the scale display out loud to your assistant</a:t>
          </a:r>
        </a:p>
        <a:p>
          <a:pPr marL="171450" lvl="1" indent="-171450" algn="l" defTabSz="800100">
            <a:lnSpc>
              <a:spcPct val="90000"/>
            </a:lnSpc>
            <a:spcBef>
              <a:spcPct val="0"/>
            </a:spcBef>
            <a:spcAft>
              <a:spcPts val="1200"/>
            </a:spcAft>
            <a:buFontTx/>
            <a:buChar char="••"/>
          </a:pPr>
          <a:r>
            <a:rPr lang="en-US" sz="1800" kern="1200" dirty="0" smtClean="0">
              <a:latin typeface="Gill Sans MT" panose="020B0502020104020203" pitchFamily="34" charset="0"/>
            </a:rPr>
            <a:t>9. Repeat the value back to the measurer</a:t>
          </a:r>
          <a:endParaRPr lang="en-US" sz="1800" kern="1200" dirty="0">
            <a:latin typeface="Gill Sans MT" panose="020B0502020104020203" pitchFamily="34" charset="0"/>
          </a:endParaRPr>
        </a:p>
      </dsp:txBody>
      <dsp:txXfrm>
        <a:off x="255644" y="1053455"/>
        <a:ext cx="3534394" cy="31313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E82357-6288-41C3-9B1C-1986C4800918}">
      <dsp:nvSpPr>
        <dsp:cNvPr id="0" name=""/>
        <dsp:cNvSpPr/>
      </dsp:nvSpPr>
      <dsp:spPr>
        <a:xfrm>
          <a:off x="0" y="175574"/>
          <a:ext cx="3965713" cy="53612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a:latin typeface="Gill Sans MT" panose="020B0502020104020203" pitchFamily="34" charset="0"/>
            </a:rPr>
            <a:t>Measurer or assistant</a:t>
          </a:r>
          <a:endParaRPr lang="en-US" sz="1800" kern="1200" dirty="0"/>
        </a:p>
      </dsp:txBody>
      <dsp:txXfrm>
        <a:off x="26171" y="201745"/>
        <a:ext cx="3913371" cy="483780"/>
      </dsp:txXfrm>
    </dsp:sp>
    <dsp:sp modelId="{771FB498-8E77-44A7-9081-1537C6A8BA4F}">
      <dsp:nvSpPr>
        <dsp:cNvPr id="0" name=""/>
        <dsp:cNvSpPr/>
      </dsp:nvSpPr>
      <dsp:spPr>
        <a:xfrm>
          <a:off x="0" y="817315"/>
          <a:ext cx="3965713" cy="2938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11" tIns="22860" rIns="128016" bIns="22860" numCol="1" spcCol="1270" anchor="t" anchorCtr="0">
          <a:noAutofit/>
        </a:bodyPr>
        <a:lstStyle/>
        <a:p>
          <a:pPr marL="171450" lvl="1" indent="-171450" algn="l" defTabSz="800100">
            <a:lnSpc>
              <a:spcPct val="90000"/>
            </a:lnSpc>
            <a:spcBef>
              <a:spcPct val="0"/>
            </a:spcBef>
            <a:spcAft>
              <a:spcPts val="1200"/>
            </a:spcAft>
            <a:buFont typeface="+mj-lt"/>
            <a:buChar char="••"/>
          </a:pPr>
          <a:r>
            <a:rPr lang="en-US" sz="1800" kern="1200" dirty="0" smtClean="0">
              <a:latin typeface="Gill Sans MT" panose="020B0502020104020203" pitchFamily="34" charset="0"/>
            </a:rPr>
            <a:t>1. First </a:t>
          </a:r>
          <a:r>
            <a:rPr lang="en-US" sz="1800" kern="1200" dirty="0">
              <a:latin typeface="Gill Sans MT" panose="020B0502020104020203" pitchFamily="34" charset="0"/>
            </a:rPr>
            <a:t>set up the scale, if it is not already set up. Place the scale on a hard flat surface and make sure that it is stable.</a:t>
          </a:r>
          <a:endParaRPr lang="en-US" sz="1800" kern="1200" dirty="0"/>
        </a:p>
        <a:p>
          <a:pPr marL="171450" lvl="1" indent="-171450" algn="l" defTabSz="800100">
            <a:lnSpc>
              <a:spcPct val="90000"/>
            </a:lnSpc>
            <a:spcBef>
              <a:spcPct val="0"/>
            </a:spcBef>
            <a:spcAft>
              <a:spcPts val="1200"/>
            </a:spcAft>
            <a:buFont typeface="+mj-lt"/>
            <a:buChar char="••"/>
          </a:pPr>
          <a:r>
            <a:rPr lang="en-US" sz="1800" kern="1200" dirty="0" smtClean="0">
              <a:latin typeface="Gill Sans MT" panose="020B0502020104020203" pitchFamily="34" charset="0"/>
            </a:rPr>
            <a:t>2. Switch </a:t>
          </a:r>
          <a:r>
            <a:rPr lang="en-US" sz="1800" kern="1200" dirty="0">
              <a:latin typeface="Gill Sans MT" panose="020B0502020104020203" pitchFamily="34" charset="0"/>
            </a:rPr>
            <a:t>on the scale, or if the scale is already switched on, press the </a:t>
          </a:r>
          <a:r>
            <a:rPr lang="en-US" sz="1800" b="1" i="1" kern="1200" dirty="0">
              <a:latin typeface="Gill Sans MT" panose="020B0502020104020203" pitchFamily="34" charset="0"/>
            </a:rPr>
            <a:t>Start</a:t>
          </a:r>
          <a:r>
            <a:rPr lang="en-US" sz="1800" kern="1200" dirty="0">
              <a:latin typeface="Gill Sans MT" panose="020B0502020104020203" pitchFamily="34" charset="0"/>
            </a:rPr>
            <a:t> key, while no weight is applied to the scale. Wait until “0.00” appears on the display.</a:t>
          </a:r>
          <a:endParaRPr lang="en-US" sz="1800" kern="1200" dirty="0"/>
        </a:p>
      </dsp:txBody>
      <dsp:txXfrm>
        <a:off x="0" y="817315"/>
        <a:ext cx="3965713" cy="293803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E82357-6288-41C3-9B1C-1986C4800918}">
      <dsp:nvSpPr>
        <dsp:cNvPr id="0" name=""/>
        <dsp:cNvSpPr/>
      </dsp:nvSpPr>
      <dsp:spPr>
        <a:xfrm>
          <a:off x="0" y="0"/>
          <a:ext cx="3965713" cy="495651"/>
        </a:xfrm>
        <a:prstGeom prst="round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a:latin typeface="Gill Sans MT" panose="020B0502020104020203" pitchFamily="34" charset="0"/>
            </a:rPr>
            <a:t>Measurer</a:t>
          </a:r>
          <a:endParaRPr lang="en-US" sz="1800" kern="1200" dirty="0"/>
        </a:p>
      </dsp:txBody>
      <dsp:txXfrm>
        <a:off x="24196" y="24196"/>
        <a:ext cx="3917321" cy="447259"/>
      </dsp:txXfrm>
    </dsp:sp>
    <dsp:sp modelId="{771FB498-8E77-44A7-9081-1537C6A8BA4F}">
      <dsp:nvSpPr>
        <dsp:cNvPr id="0" name=""/>
        <dsp:cNvSpPr/>
      </dsp:nvSpPr>
      <dsp:spPr>
        <a:xfrm>
          <a:off x="0" y="661654"/>
          <a:ext cx="3965713" cy="2200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11" tIns="22860" rIns="128016" bIns="22860" numCol="1" spcCol="1270" anchor="t" anchorCtr="0">
          <a:noAutofit/>
        </a:bodyPr>
        <a:lstStyle/>
        <a:p>
          <a:pPr marL="171450" lvl="1" indent="-171450" algn="l" defTabSz="800100">
            <a:lnSpc>
              <a:spcPct val="90000"/>
            </a:lnSpc>
            <a:spcBef>
              <a:spcPct val="0"/>
            </a:spcBef>
            <a:spcAft>
              <a:spcPts val="1200"/>
            </a:spcAft>
            <a:buFont typeface="+mj-lt"/>
            <a:buChar char="••"/>
          </a:pPr>
          <a:r>
            <a:rPr lang="en-US" sz="1800" kern="1200" dirty="0" smtClean="0">
              <a:latin typeface="Gill Sans MT" panose="020B0502020104020203" pitchFamily="34" charset="0"/>
            </a:rPr>
            <a:t>3. Ask </a:t>
          </a:r>
          <a:r>
            <a:rPr lang="en-US" sz="1800" kern="1200" dirty="0">
              <a:latin typeface="Gill Sans MT" panose="020B0502020104020203" pitchFamily="34" charset="0"/>
            </a:rPr>
            <a:t>the caregiver to step onto the scale. The person’s weight will display. </a:t>
          </a:r>
          <a:endParaRPr lang="en-US" sz="1800" kern="1200" dirty="0"/>
        </a:p>
        <a:p>
          <a:pPr marL="171450" lvl="1" indent="-171450" algn="l" defTabSz="800100">
            <a:lnSpc>
              <a:spcPct val="90000"/>
            </a:lnSpc>
            <a:spcBef>
              <a:spcPct val="0"/>
            </a:spcBef>
            <a:spcAft>
              <a:spcPts val="1200"/>
            </a:spcAft>
            <a:buFont typeface="+mj-lt"/>
            <a:buChar char="••"/>
          </a:pPr>
          <a:r>
            <a:rPr lang="en-US" sz="1800" u="sng" kern="1200" dirty="0" smtClean="0">
              <a:latin typeface="Gill Sans MT" panose="020B0502020104020203" pitchFamily="34" charset="0"/>
            </a:rPr>
            <a:t>Note</a:t>
          </a:r>
          <a:r>
            <a:rPr lang="en-US" sz="1800" kern="1200" dirty="0" smtClean="0">
              <a:latin typeface="Gill Sans MT" panose="020B0502020104020203" pitchFamily="34" charset="0"/>
            </a:rPr>
            <a:t>: The person being weighed must stand very still for the weight to appear on the display.</a:t>
          </a:r>
          <a:endParaRPr lang="en-US" sz="1800" kern="1200" dirty="0"/>
        </a:p>
      </dsp:txBody>
      <dsp:txXfrm>
        <a:off x="0" y="661654"/>
        <a:ext cx="3965713" cy="220081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E82357-6288-41C3-9B1C-1986C4800918}">
      <dsp:nvSpPr>
        <dsp:cNvPr id="0" name=""/>
        <dsp:cNvSpPr/>
      </dsp:nvSpPr>
      <dsp:spPr>
        <a:xfrm>
          <a:off x="0" y="0"/>
          <a:ext cx="3965713" cy="595428"/>
        </a:xfrm>
        <a:prstGeom prst="round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a:latin typeface="Gill Sans MT" panose="020B0502020104020203" pitchFamily="34" charset="0"/>
            </a:rPr>
            <a:t>Measurer</a:t>
          </a:r>
          <a:endParaRPr lang="en-US" sz="1800" kern="1200" dirty="0"/>
        </a:p>
      </dsp:txBody>
      <dsp:txXfrm>
        <a:off x="29066" y="29066"/>
        <a:ext cx="3907581" cy="537296"/>
      </dsp:txXfrm>
    </dsp:sp>
    <dsp:sp modelId="{771FB498-8E77-44A7-9081-1537C6A8BA4F}">
      <dsp:nvSpPr>
        <dsp:cNvPr id="0" name=""/>
        <dsp:cNvSpPr/>
      </dsp:nvSpPr>
      <dsp:spPr>
        <a:xfrm>
          <a:off x="0" y="903544"/>
          <a:ext cx="3965713" cy="18455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11" tIns="22860" rIns="128016" bIns="22860" numCol="1" spcCol="1270" anchor="t" anchorCtr="0">
          <a:noAutofit/>
        </a:bodyPr>
        <a:lstStyle/>
        <a:p>
          <a:pPr marL="171450" lvl="1" indent="-171450" algn="l" defTabSz="800100">
            <a:lnSpc>
              <a:spcPct val="90000"/>
            </a:lnSpc>
            <a:spcBef>
              <a:spcPct val="0"/>
            </a:spcBef>
            <a:spcAft>
              <a:spcPct val="20000"/>
            </a:spcAft>
            <a:buFont typeface="+mj-lt"/>
            <a:buChar char="••"/>
          </a:pPr>
          <a:r>
            <a:rPr lang="en-US" sz="1800" kern="1200" dirty="0">
              <a:latin typeface="Gill Sans MT" panose="020B0502020104020203" pitchFamily="34" charset="0"/>
            </a:rPr>
            <a:t>4. Press the </a:t>
          </a:r>
          <a:r>
            <a:rPr lang="en-US" sz="1800" b="1" kern="1200" dirty="0">
              <a:latin typeface="Gill Sans MT" panose="020B0502020104020203" pitchFamily="34" charset="0"/>
            </a:rPr>
            <a:t>2 in 1 </a:t>
          </a:r>
          <a:r>
            <a:rPr lang="en-US" sz="1800" kern="1200" dirty="0">
              <a:latin typeface="Gill Sans MT" panose="020B0502020104020203" pitchFamily="34" charset="0"/>
            </a:rPr>
            <a:t>key while the caregiver is still standing on the scale. The scale will store the person’s weight, and “0.00” and the word “NET” will appear on the display.</a:t>
          </a:r>
          <a:endParaRPr lang="en-US" sz="1800" kern="1200" dirty="0"/>
        </a:p>
      </dsp:txBody>
      <dsp:txXfrm>
        <a:off x="0" y="903544"/>
        <a:ext cx="3965713" cy="184552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E82357-6288-41C3-9B1C-1986C4800918}">
      <dsp:nvSpPr>
        <dsp:cNvPr id="0" name=""/>
        <dsp:cNvSpPr/>
      </dsp:nvSpPr>
      <dsp:spPr>
        <a:xfrm>
          <a:off x="0" y="0"/>
          <a:ext cx="3965713" cy="582372"/>
        </a:xfrm>
        <a:prstGeom prst="round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a:latin typeface="Gill Sans MT" panose="020B0502020104020203" pitchFamily="34" charset="0"/>
            </a:rPr>
            <a:t>Measurer</a:t>
          </a:r>
          <a:endParaRPr lang="en-US" sz="1800" kern="1200" dirty="0"/>
        </a:p>
      </dsp:txBody>
      <dsp:txXfrm>
        <a:off x="28429" y="28429"/>
        <a:ext cx="3908855" cy="525514"/>
      </dsp:txXfrm>
    </dsp:sp>
    <dsp:sp modelId="{771FB498-8E77-44A7-9081-1537C6A8BA4F}">
      <dsp:nvSpPr>
        <dsp:cNvPr id="0" name=""/>
        <dsp:cNvSpPr/>
      </dsp:nvSpPr>
      <dsp:spPr>
        <a:xfrm>
          <a:off x="0" y="666802"/>
          <a:ext cx="3965713" cy="2556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11" tIns="22860" rIns="128016" bIns="22860" numCol="1" spcCol="1270" anchor="t" anchorCtr="0">
          <a:noAutofit/>
        </a:bodyPr>
        <a:lstStyle/>
        <a:p>
          <a:pPr marL="171450" lvl="1" indent="-171450" algn="l" defTabSz="800100">
            <a:lnSpc>
              <a:spcPct val="90000"/>
            </a:lnSpc>
            <a:spcBef>
              <a:spcPct val="0"/>
            </a:spcBef>
            <a:spcAft>
              <a:spcPts val="1200"/>
            </a:spcAft>
            <a:buFont typeface="+mj-lt"/>
            <a:buChar char="••"/>
          </a:pPr>
          <a:r>
            <a:rPr lang="en-US" sz="1800" kern="1200" dirty="0">
              <a:latin typeface="Gill Sans MT" panose="020B0502020104020203" pitchFamily="34" charset="0"/>
            </a:rPr>
            <a:t>5. Ask the caregiver to take the child to be weighed onto the scale. The caregiver can step off the scale to get the child, in which case “-----”  will appear on the display.</a:t>
          </a:r>
          <a:endParaRPr lang="en-US" sz="1800" kern="1200" dirty="0"/>
        </a:p>
        <a:p>
          <a:pPr marL="171450" lvl="1" indent="-171450" algn="l" defTabSz="800100">
            <a:lnSpc>
              <a:spcPct val="90000"/>
            </a:lnSpc>
            <a:spcBef>
              <a:spcPct val="0"/>
            </a:spcBef>
            <a:spcAft>
              <a:spcPts val="1200"/>
            </a:spcAft>
            <a:buFont typeface="+mj-lt"/>
            <a:buChar char="••"/>
          </a:pPr>
          <a:r>
            <a:rPr lang="en-US" sz="1800" kern="1200" dirty="0"/>
            <a:t>6. </a:t>
          </a:r>
          <a:r>
            <a:rPr lang="en-US" sz="1800" kern="1200" dirty="0">
              <a:latin typeface="Gill Sans MT" panose="020B0502020104020203" pitchFamily="34" charset="0"/>
            </a:rPr>
            <a:t>Ask the caregiver to hold the child while standing on the scale and to try not to move</a:t>
          </a:r>
          <a:endParaRPr lang="en-US" sz="1800" kern="1200" dirty="0"/>
        </a:p>
      </dsp:txBody>
      <dsp:txXfrm>
        <a:off x="0" y="666802"/>
        <a:ext cx="3965713" cy="2556406"/>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53A3F973-F4C2-4AA2-A6D2-F9F9B4A30865}" type="datetimeFigureOut">
              <a:rPr lang="en-US" smtClean="0"/>
              <a:pPr/>
              <a:t>11/30/2018</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BBE507C4-94CD-44D1-89AE-3D1C61FBF309}" type="slidenum">
              <a:rPr lang="en-US" smtClean="0"/>
              <a:pPr/>
              <a:t>‹#›</a:t>
            </a:fld>
            <a:endParaRPr lang="en-US" dirty="0"/>
          </a:p>
        </p:txBody>
      </p:sp>
    </p:spTree>
    <p:extLst>
      <p:ext uri="{BB962C8B-B14F-4D97-AF65-F5344CB8AC3E}">
        <p14:creationId xmlns:p14="http://schemas.microsoft.com/office/powerpoint/2010/main" val="982593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232B2A2-5717-4C46-8AB9-570E8FB64562}" type="datetimeFigureOut">
              <a:rPr lang="en-US" smtClean="0"/>
              <a:pPr/>
              <a:t>11/30/2018</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C41D21D1-B6C0-4A15-ACB6-CC576578D371}" type="slidenum">
              <a:rPr lang="en-US" smtClean="0"/>
              <a:pPr/>
              <a:t>‹#›</a:t>
            </a:fld>
            <a:endParaRPr lang="en-US" dirty="0"/>
          </a:p>
        </p:txBody>
      </p:sp>
    </p:spTree>
    <p:extLst>
      <p:ext uri="{BB962C8B-B14F-4D97-AF65-F5344CB8AC3E}">
        <p14:creationId xmlns:p14="http://schemas.microsoft.com/office/powerpoint/2010/main" val="1891153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dirty="0"/>
          </a:p>
        </p:txBody>
      </p:sp>
      <p:sp>
        <p:nvSpPr>
          <p:cNvPr id="4" name="Slide Number Placeholder 3"/>
          <p:cNvSpPr>
            <a:spLocks noGrp="1"/>
          </p:cNvSpPr>
          <p:nvPr>
            <p:ph type="sldNum" sz="quarter" idx="10"/>
          </p:nvPr>
        </p:nvSpPr>
        <p:spPr/>
        <p:txBody>
          <a:bodyPr/>
          <a:lstStyle/>
          <a:p>
            <a:fld id="{C41D21D1-B6C0-4A15-ACB6-CC576578D371}" type="slidenum">
              <a:rPr lang="en-US" smtClean="0"/>
              <a:pPr/>
              <a:t>1</a:t>
            </a:fld>
            <a:endParaRPr lang="en-US" dirty="0"/>
          </a:p>
        </p:txBody>
      </p:sp>
    </p:spTree>
    <p:extLst>
      <p:ext uri="{BB962C8B-B14F-4D97-AF65-F5344CB8AC3E}">
        <p14:creationId xmlns:p14="http://schemas.microsoft.com/office/powerpoint/2010/main" val="1329186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Ask the primary interviewer (interviewer A) to revisit the household to re-measure the child, and check that the child’s age has been correctly recorded if a value falls outside the expected range.</a:t>
            </a:r>
          </a:p>
          <a:p>
            <a:endParaRPr lang="en-US" dirty="0"/>
          </a:p>
        </p:txBody>
      </p:sp>
      <p:sp>
        <p:nvSpPr>
          <p:cNvPr id="4" name="Slide Number Placeholder 3"/>
          <p:cNvSpPr>
            <a:spLocks noGrp="1"/>
          </p:cNvSpPr>
          <p:nvPr>
            <p:ph type="sldNum" sz="quarter" idx="10"/>
          </p:nvPr>
        </p:nvSpPr>
        <p:spPr/>
        <p:txBody>
          <a:bodyPr/>
          <a:lstStyle/>
          <a:p>
            <a:fld id="{C41D21D1-B6C0-4A15-ACB6-CC576578D371}" type="slidenum">
              <a:rPr lang="en-US" smtClean="0"/>
              <a:pPr/>
              <a:t>13</a:t>
            </a:fld>
            <a:endParaRPr lang="en-US" dirty="0"/>
          </a:p>
        </p:txBody>
      </p:sp>
    </p:spTree>
    <p:extLst>
      <p:ext uri="{BB962C8B-B14F-4D97-AF65-F5344CB8AC3E}">
        <p14:creationId xmlns:p14="http://schemas.microsoft.com/office/powerpoint/2010/main" val="358397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TextBox 9"/>
          <p:cNvSpPr txBox="1"/>
          <p:nvPr/>
        </p:nvSpPr>
        <p:spPr>
          <a:xfrm>
            <a:off x="358758" y="6611159"/>
            <a:ext cx="7226024" cy="230832"/>
          </a:xfrm>
          <a:prstGeom prst="rect">
            <a:avLst/>
          </a:prstGeom>
          <a:noFill/>
          <a:ln w="12700" cap="sq" cmpd="sng">
            <a:noFill/>
            <a:prstDash val="solid"/>
          </a:ln>
        </p:spPr>
        <p:txBody>
          <a:bodyPr wrap="square" rtlCol="0" anchor="t" anchorCtr="0">
            <a:spAutoFit/>
          </a:bodyPr>
          <a:lstStyle/>
          <a:p>
            <a:r>
              <a:rPr lang="en-US" sz="900" b="0" i="1" dirty="0">
                <a:solidFill>
                  <a:schemeClr val="bg1"/>
                </a:solidFill>
                <a:latin typeface="Arial"/>
                <a:cs typeface="Arial"/>
              </a:rPr>
              <a:t>Photo</a:t>
            </a:r>
            <a:r>
              <a:rPr lang="en-US" sz="900" b="0" i="1" baseline="0" dirty="0">
                <a:solidFill>
                  <a:schemeClr val="bg1"/>
                </a:solidFill>
                <a:latin typeface="Arial"/>
                <a:cs typeface="Arial"/>
              </a:rPr>
              <a:t> Credit Goes Here</a:t>
            </a:r>
            <a:endParaRPr lang="en-US" sz="900" b="0" i="1" dirty="0">
              <a:solidFill>
                <a:schemeClr val="bg1"/>
              </a:solidFill>
              <a:latin typeface="Arial"/>
              <a:cs typeface="Arial"/>
            </a:endParaRPr>
          </a:p>
        </p:txBody>
      </p:sp>
      <p:sp>
        <p:nvSpPr>
          <p:cNvPr id="15" name="Text Placeholder 14"/>
          <p:cNvSpPr>
            <a:spLocks noGrp="1"/>
          </p:cNvSpPr>
          <p:nvPr>
            <p:ph type="body" sz="quarter" idx="12" hasCustomPrompt="1"/>
          </p:nvPr>
        </p:nvSpPr>
        <p:spPr>
          <a:xfrm>
            <a:off x="462856" y="5723098"/>
            <a:ext cx="5022850" cy="260350"/>
          </a:xfrm>
          <a:prstGeom prst="rect">
            <a:avLst/>
          </a:prstGeom>
        </p:spPr>
        <p:txBody>
          <a:bodyPr/>
          <a:lstStyle>
            <a:lvl1pPr marL="0" indent="0">
              <a:buNone/>
              <a:defRPr sz="1000" i="1" baseline="0">
                <a:solidFill>
                  <a:schemeClr val="bg1"/>
                </a:solidFill>
                <a:latin typeface="Arial" panose="020B0604020202020204" pitchFamily="34" charset="0"/>
                <a:cs typeface="Arial" panose="020B0604020202020204" pitchFamily="34" charset="0"/>
              </a:defRPr>
            </a:lvl1pPr>
          </a:lstStyle>
          <a:p>
            <a:pPr lvl="0"/>
            <a:r>
              <a:rPr lang="en-US" dirty="0"/>
              <a:t>Photo credit: Name/Organization</a:t>
            </a:r>
          </a:p>
        </p:txBody>
      </p:sp>
      <p:sp>
        <p:nvSpPr>
          <p:cNvPr id="17" name="Text Placeholder 16"/>
          <p:cNvSpPr>
            <a:spLocks noGrp="1"/>
          </p:cNvSpPr>
          <p:nvPr>
            <p:ph type="body" sz="quarter" idx="13" hasCustomPrompt="1"/>
          </p:nvPr>
        </p:nvSpPr>
        <p:spPr>
          <a:xfrm>
            <a:off x="452438" y="5175081"/>
            <a:ext cx="8186737" cy="268287"/>
          </a:xfrm>
          <a:prstGeom prst="rect">
            <a:avLst/>
          </a:prstGeom>
        </p:spPr>
        <p:txBody>
          <a:bodyPr/>
          <a:lstStyle>
            <a:lvl1pPr marL="0" indent="0">
              <a:buNone/>
              <a:defRPr sz="1500" b="1" baseline="0">
                <a:solidFill>
                  <a:schemeClr val="bg1"/>
                </a:solidFill>
                <a:latin typeface="Arial" panose="020B0604020202020204" pitchFamily="34" charset="0"/>
                <a:cs typeface="Arial" panose="020B0604020202020204" pitchFamily="34" charset="0"/>
              </a:defRPr>
            </a:lvl1pPr>
          </a:lstStyle>
          <a:p>
            <a:pPr lvl="0"/>
            <a:r>
              <a:rPr lang="en-US" dirty="0"/>
              <a:t>Subhead goes here</a:t>
            </a:r>
          </a:p>
        </p:txBody>
      </p:sp>
      <p:sp>
        <p:nvSpPr>
          <p:cNvPr id="19" name="Text Placeholder 18"/>
          <p:cNvSpPr>
            <a:spLocks noGrp="1"/>
          </p:cNvSpPr>
          <p:nvPr>
            <p:ph type="body" sz="quarter" idx="14" hasCustomPrompt="1"/>
          </p:nvPr>
        </p:nvSpPr>
        <p:spPr>
          <a:xfrm>
            <a:off x="1021842" y="3829050"/>
            <a:ext cx="7089775" cy="1195388"/>
          </a:xfrm>
          <a:prstGeom prst="rect">
            <a:avLst/>
          </a:prstGeom>
        </p:spPr>
        <p:txBody>
          <a:bodyPr/>
          <a:lstStyle>
            <a:lvl1pPr marL="0" indent="0" algn="ctr">
              <a:buNone/>
              <a:defRPr sz="3400" baseline="0">
                <a:solidFill>
                  <a:schemeClr val="bg1">
                    <a:lumMod val="85000"/>
                  </a:schemeClr>
                </a:solidFill>
                <a:latin typeface="Arial" panose="020B0604020202020204" pitchFamily="34" charset="0"/>
                <a:cs typeface="Arial" panose="020B0604020202020204" pitchFamily="34" charset="0"/>
              </a:defRPr>
            </a:lvl1pPr>
          </a:lstStyle>
          <a:p>
            <a:pPr lvl="0"/>
            <a:r>
              <a:rPr lang="en-US" dirty="0"/>
              <a:t>TITLE OF PRESENTATION GOES HERE AND HERE</a:t>
            </a:r>
          </a:p>
        </p:txBody>
      </p:sp>
    </p:spTree>
    <p:extLst>
      <p:ext uri="{BB962C8B-B14F-4D97-AF65-F5344CB8AC3E}">
        <p14:creationId xmlns:p14="http://schemas.microsoft.com/office/powerpoint/2010/main" val="2519281198"/>
      </p:ext>
    </p:extLst>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subhead in parens, bulleted list">
    <p:spTree>
      <p:nvGrpSpPr>
        <p:cNvPr id="1" name=""/>
        <p:cNvGrpSpPr/>
        <p:nvPr/>
      </p:nvGrpSpPr>
      <p:grpSpPr>
        <a:xfrm>
          <a:off x="0" y="0"/>
          <a:ext cx="0" cy="0"/>
          <a:chOff x="0" y="0"/>
          <a:chExt cx="0" cy="0"/>
        </a:xfrm>
      </p:grpSpPr>
      <p:sp>
        <p:nvSpPr>
          <p:cNvPr id="11" name="Text Placeholder 7"/>
          <p:cNvSpPr>
            <a:spLocks noGrp="1"/>
          </p:cNvSpPr>
          <p:nvPr>
            <p:ph type="body" sz="quarter" idx="10"/>
          </p:nvPr>
        </p:nvSpPr>
        <p:spPr>
          <a:xfrm>
            <a:off x="612775" y="2388787"/>
            <a:ext cx="8101013" cy="3291840"/>
          </a:xfrm>
          <a:prstGeom prst="rect">
            <a:avLst/>
          </a:prstGeom>
        </p:spPr>
        <p:txBody>
          <a:bodyPr/>
          <a:lstStyle>
            <a:lvl1pPr marL="285750" indent="-285750">
              <a:buFont typeface="Arial" panose="020B0604020202020204" pitchFamily="34" charset="0"/>
              <a:buChar char="•"/>
              <a:defRPr sz="1800">
                <a:latin typeface="Arial" panose="020B0604020202020204" pitchFamily="34" charset="0"/>
                <a:cs typeface="Arial" panose="020B0604020202020204" pitchFamily="34" charset="0"/>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p:txBody>
      </p:sp>
      <p:sp>
        <p:nvSpPr>
          <p:cNvPr id="12" name="Text Placeholder 13"/>
          <p:cNvSpPr>
            <a:spLocks noGrp="1"/>
          </p:cNvSpPr>
          <p:nvPr>
            <p:ph type="body" sz="quarter" idx="11" hasCustomPrompt="1"/>
          </p:nvPr>
        </p:nvSpPr>
        <p:spPr>
          <a:xfrm>
            <a:off x="516477" y="1699709"/>
            <a:ext cx="8153400" cy="398033"/>
          </a:xfrm>
          <a:prstGeom prst="rect">
            <a:avLst/>
          </a:prstGeom>
        </p:spPr>
        <p:txBody>
          <a:bodyPr/>
          <a:lstStyle>
            <a:lvl1pPr marL="0" marR="0" indent="0" algn="ctr" defTabSz="457200" rtl="0" eaLnBrk="1" fontAlgn="auto" latinLnBrk="0" hangingPunct="1">
              <a:lnSpc>
                <a:spcPts val="2350"/>
              </a:lnSpc>
              <a:spcBef>
                <a:spcPts val="0"/>
              </a:spcBef>
              <a:spcAft>
                <a:spcPts val="0"/>
              </a:spcAft>
              <a:buClrTx/>
              <a:buSzTx/>
              <a:buFontTx/>
              <a:buNone/>
              <a:tabLst/>
              <a:defRPr sz="2100" b="1" baseline="0">
                <a:solidFill>
                  <a:srgbClr val="D37D28"/>
                </a:solidFill>
                <a:latin typeface="Arial" panose="020B0604020202020204" pitchFamily="34" charset="0"/>
                <a:cs typeface="Arial" panose="020B0604020202020204" pitchFamily="34" charset="0"/>
              </a:defRPr>
            </a:lvl1pPr>
          </a:lstStyle>
          <a:p>
            <a:pPr marL="0" marR="0" lvl="0" indent="0" algn="ctr" defTabSz="457200" rtl="0" eaLnBrk="1" fontAlgn="auto" latinLnBrk="0" hangingPunct="1">
              <a:lnSpc>
                <a:spcPts val="235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37D28"/>
                </a:solidFill>
                <a:effectLst/>
                <a:uLnTx/>
                <a:uFillTx/>
                <a:latin typeface="Arial"/>
                <a:ea typeface="+mn-ea"/>
                <a:cs typeface="Arial"/>
              </a:rPr>
              <a:t>(Parentheses Under Header)</a:t>
            </a:r>
          </a:p>
        </p:txBody>
      </p:sp>
      <p:sp>
        <p:nvSpPr>
          <p:cNvPr id="13"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Tree>
    <p:extLst>
      <p:ext uri="{BB962C8B-B14F-4D97-AF65-F5344CB8AC3E}">
        <p14:creationId xmlns:p14="http://schemas.microsoft.com/office/powerpoint/2010/main" val="3606272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eed the Future-only branded blank">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448041" y="1156441"/>
            <a:ext cx="8229600" cy="597049"/>
          </a:xfrm>
          <a:prstGeom prst="rect">
            <a:avLst/>
          </a:prstGeom>
          <a:noFill/>
          <a:ln w="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Tree>
    <p:extLst>
      <p:ext uri="{BB962C8B-B14F-4D97-AF65-F5344CB8AC3E}">
        <p14:creationId xmlns:p14="http://schemas.microsoft.com/office/powerpoint/2010/main" val="37059450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838200"/>
          </a:xfrm>
          <a:prstGeom prst="rect">
            <a:avLst/>
          </a:prstGeom>
        </p:spPr>
        <p:txBody>
          <a:bodyPr/>
          <a:lstStyle>
            <a:lvl1pPr algn="l">
              <a:defRPr sz="4000" b="1">
                <a:solidFill>
                  <a:srgbClr val="D57615"/>
                </a:solidFill>
                <a:latin typeface="Gill Sans MT" pitchFamily="34" charset="0"/>
              </a:defRPr>
            </a:lvl1pPr>
          </a:lstStyle>
          <a:p>
            <a:r>
              <a:rPr lang="en-US" dirty="0"/>
              <a:t>Click to edit Master title style</a:t>
            </a:r>
          </a:p>
        </p:txBody>
      </p:sp>
      <p:sp>
        <p:nvSpPr>
          <p:cNvPr id="3" name="Content Placeholder 2"/>
          <p:cNvSpPr>
            <a:spLocks noGrp="1"/>
          </p:cNvSpPr>
          <p:nvPr>
            <p:ph idx="1"/>
          </p:nvPr>
        </p:nvSpPr>
        <p:spPr>
          <a:xfrm>
            <a:off x="457200" y="2332037"/>
            <a:ext cx="8229600" cy="38401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16014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eed the Future-only branded blank">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448041" y="1156441"/>
            <a:ext cx="8229600" cy="597049"/>
          </a:xfrm>
          <a:prstGeom prst="rect">
            <a:avLst/>
          </a:prstGeom>
          <a:noFill/>
          <a:ln w="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Tree>
    <p:extLst>
      <p:ext uri="{BB962C8B-B14F-4D97-AF65-F5344CB8AC3E}">
        <p14:creationId xmlns:p14="http://schemas.microsoft.com/office/powerpoint/2010/main" val="2246583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solidFill>
                  <a:srgbClr val="D57615"/>
                </a:solidFill>
                <a:latin typeface="Gill Sans MT"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6"/>
          <p:cNvSpPr>
            <a:spLocks noGrp="1"/>
          </p:cNvSpPr>
          <p:nvPr>
            <p:ph type="sldNum" sz="quarter" idx="4"/>
          </p:nvPr>
        </p:nvSpPr>
        <p:spPr>
          <a:xfrm>
            <a:off x="6096000" y="6248400"/>
            <a:ext cx="2743200" cy="457200"/>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cs typeface="Arial" pitchFamily="34" charset="0"/>
              </a:defRPr>
            </a:lvl1pPr>
            <a:lvl3pPr>
              <a:defRPr sz="2800"/>
            </a:lvl3pPr>
            <a:lvl4pPr>
              <a:defRPr sz="3200"/>
            </a:lvl4pPr>
          </a:lstStyle>
          <a:p>
            <a:pPr lvl="2" fontAlgn="base">
              <a:spcBef>
                <a:spcPct val="0"/>
              </a:spcBef>
              <a:spcAft>
                <a:spcPct val="0"/>
              </a:spcAft>
              <a:defRPr/>
            </a:pPr>
            <a:fld id="{0280441A-1D5E-4DA6-90FF-4A87F2D57022}" type="slidenum">
              <a:rPr lang="en-US" smtClean="0">
                <a:solidFill>
                  <a:prstClr val="black"/>
                </a:solidFill>
              </a:rPr>
              <a:pPr lvl="2" fontAlgn="base">
                <a:spcBef>
                  <a:spcPct val="0"/>
                </a:spcBef>
                <a:spcAft>
                  <a:spcPct val="0"/>
                </a:spcAft>
                <a:defRPr/>
              </a:pPr>
              <a:t>‹#›</a:t>
            </a:fld>
            <a:r>
              <a:rPr lang="en-US" dirty="0">
                <a:solidFill>
                  <a:prstClr val="black"/>
                </a:solidFill>
              </a:rPr>
              <a:t> of </a:t>
            </a:r>
            <a:fld id="{0280441A-1D5E-4DA6-90FF-4A87F2D57022}" type="slidenum">
              <a:rPr lang="en-US" smtClean="0">
                <a:solidFill>
                  <a:prstClr val="black"/>
                </a:solidFill>
              </a:rPr>
              <a:pPr lvl="2" fontAlgn="base">
                <a:spcBef>
                  <a:spcPct val="0"/>
                </a:spcBef>
                <a:spcAft>
                  <a:spcPct val="0"/>
                </a:spcAft>
                <a:defRPr/>
              </a:pPr>
              <a:t>‹#›</a:t>
            </a:fld>
            <a:endParaRPr lang="en-US" dirty="0">
              <a:solidFill>
                <a:prstClr val="black"/>
              </a:solidFill>
            </a:endParaRPr>
          </a:p>
        </p:txBody>
      </p:sp>
    </p:spTree>
    <p:extLst>
      <p:ext uri="{BB962C8B-B14F-4D97-AF65-F5344CB8AC3E}">
        <p14:creationId xmlns:p14="http://schemas.microsoft.com/office/powerpoint/2010/main" val="2587561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Header, subhead, and bulleted list">
    <p:spTree>
      <p:nvGrpSpPr>
        <p:cNvPr id="1" name=""/>
        <p:cNvGrpSpPr/>
        <p:nvPr/>
      </p:nvGrpSpPr>
      <p:grpSpPr>
        <a:xfrm>
          <a:off x="0" y="0"/>
          <a:ext cx="0" cy="0"/>
          <a:chOff x="0" y="0"/>
          <a:chExt cx="0" cy="0"/>
        </a:xfrm>
      </p:grpSpPr>
      <p:sp>
        <p:nvSpPr>
          <p:cNvPr id="3"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
        <p:nvSpPr>
          <p:cNvPr id="8" name="Text Placeholder 7"/>
          <p:cNvSpPr>
            <a:spLocks noGrp="1"/>
          </p:cNvSpPr>
          <p:nvPr>
            <p:ph type="body" sz="quarter" idx="10"/>
          </p:nvPr>
        </p:nvSpPr>
        <p:spPr>
          <a:xfrm>
            <a:off x="612775" y="2388787"/>
            <a:ext cx="8101013" cy="3291840"/>
          </a:xfrm>
          <a:prstGeom prst="rect">
            <a:avLst/>
          </a:prstGeom>
        </p:spPr>
        <p:txBody>
          <a:bodyPr/>
          <a:lstStyle>
            <a:lvl1pPr marL="285750" marR="0"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lang="en-US" sz="1800" kern="1200" dirty="0" smtClean="0">
                <a:solidFill>
                  <a:schemeClr val="tx1"/>
                </a:solidFill>
                <a:latin typeface="Arial"/>
                <a:ea typeface="+mn-ea"/>
                <a:cs typeface="Arial"/>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13"/>
          <p:cNvSpPr>
            <a:spLocks noGrp="1"/>
          </p:cNvSpPr>
          <p:nvPr>
            <p:ph type="body" sz="quarter" idx="11" hasCustomPrompt="1"/>
          </p:nvPr>
        </p:nvSpPr>
        <p:spPr>
          <a:xfrm>
            <a:off x="516477" y="1903413"/>
            <a:ext cx="8153400" cy="452437"/>
          </a:xfrm>
          <a:prstGeom prst="rect">
            <a:avLst/>
          </a:prstGeom>
        </p:spPr>
        <p:txBody>
          <a:bodyPr/>
          <a:lstStyle>
            <a:lvl1pPr marL="0" indent="0">
              <a:buNone/>
              <a:defRPr sz="2100" b="1" baseline="0">
                <a:solidFill>
                  <a:srgbClr val="D37D28"/>
                </a:solidFill>
                <a:latin typeface="Arial" panose="020B0604020202020204" pitchFamily="34" charset="0"/>
                <a:cs typeface="Arial" panose="020B0604020202020204" pitchFamily="34" charset="0"/>
              </a:defRPr>
            </a:lvl1pPr>
          </a:lstStyle>
          <a:p>
            <a:pPr lvl="0"/>
            <a:r>
              <a:rPr lang="en-US" dirty="0"/>
              <a:t>Subhead goes here</a:t>
            </a:r>
          </a:p>
        </p:txBody>
      </p:sp>
    </p:spTree>
    <p:extLst>
      <p:ext uri="{BB962C8B-B14F-4D97-AF65-F5344CB8AC3E}">
        <p14:creationId xmlns:p14="http://schemas.microsoft.com/office/powerpoint/2010/main" val="1188904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3377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TextBox 9"/>
          <p:cNvSpPr txBox="1"/>
          <p:nvPr/>
        </p:nvSpPr>
        <p:spPr>
          <a:xfrm>
            <a:off x="358758" y="6611159"/>
            <a:ext cx="7226024" cy="230832"/>
          </a:xfrm>
          <a:prstGeom prst="rect">
            <a:avLst/>
          </a:prstGeom>
          <a:noFill/>
          <a:ln w="12700" cap="sq" cmpd="sng">
            <a:noFill/>
            <a:prstDash val="solid"/>
          </a:ln>
        </p:spPr>
        <p:txBody>
          <a:bodyPr wrap="square" rtlCol="0" anchor="t" anchorCtr="0">
            <a:spAutoFit/>
          </a:bodyPr>
          <a:lstStyle/>
          <a:p>
            <a:r>
              <a:rPr lang="en-US" sz="900" i="1" dirty="0">
                <a:solidFill>
                  <a:prstClr val="white"/>
                </a:solidFill>
                <a:latin typeface="Arial"/>
                <a:cs typeface="Arial"/>
              </a:rPr>
              <a:t>Photo Credit Goes Here</a:t>
            </a:r>
          </a:p>
        </p:txBody>
      </p:sp>
      <p:sp>
        <p:nvSpPr>
          <p:cNvPr id="15" name="Text Placeholder 14"/>
          <p:cNvSpPr>
            <a:spLocks noGrp="1"/>
          </p:cNvSpPr>
          <p:nvPr>
            <p:ph type="body" sz="quarter" idx="12" hasCustomPrompt="1"/>
          </p:nvPr>
        </p:nvSpPr>
        <p:spPr>
          <a:xfrm>
            <a:off x="462856" y="5723098"/>
            <a:ext cx="5022850" cy="260350"/>
          </a:xfrm>
          <a:prstGeom prst="rect">
            <a:avLst/>
          </a:prstGeom>
        </p:spPr>
        <p:txBody>
          <a:bodyPr/>
          <a:lstStyle>
            <a:lvl1pPr marL="0" indent="0">
              <a:buNone/>
              <a:defRPr sz="1000" i="1" baseline="0">
                <a:solidFill>
                  <a:schemeClr val="bg1"/>
                </a:solidFill>
                <a:latin typeface="Arial" panose="020B0604020202020204" pitchFamily="34" charset="0"/>
                <a:cs typeface="Arial" panose="020B0604020202020204" pitchFamily="34" charset="0"/>
              </a:defRPr>
            </a:lvl1pPr>
          </a:lstStyle>
          <a:p>
            <a:pPr lvl="0"/>
            <a:r>
              <a:rPr lang="en-US" dirty="0"/>
              <a:t>Photo credit: Name/Organization</a:t>
            </a:r>
          </a:p>
        </p:txBody>
      </p:sp>
      <p:sp>
        <p:nvSpPr>
          <p:cNvPr id="17" name="Text Placeholder 16"/>
          <p:cNvSpPr>
            <a:spLocks noGrp="1"/>
          </p:cNvSpPr>
          <p:nvPr>
            <p:ph type="body" sz="quarter" idx="13" hasCustomPrompt="1"/>
          </p:nvPr>
        </p:nvSpPr>
        <p:spPr>
          <a:xfrm>
            <a:off x="452438" y="5175081"/>
            <a:ext cx="8186737" cy="268287"/>
          </a:xfrm>
          <a:prstGeom prst="rect">
            <a:avLst/>
          </a:prstGeom>
        </p:spPr>
        <p:txBody>
          <a:bodyPr/>
          <a:lstStyle>
            <a:lvl1pPr marL="0" indent="0">
              <a:buNone/>
              <a:defRPr sz="1500" b="1" baseline="0">
                <a:solidFill>
                  <a:schemeClr val="bg1"/>
                </a:solidFill>
                <a:latin typeface="Arial" panose="020B0604020202020204" pitchFamily="34" charset="0"/>
                <a:cs typeface="Arial" panose="020B0604020202020204" pitchFamily="34" charset="0"/>
              </a:defRPr>
            </a:lvl1pPr>
          </a:lstStyle>
          <a:p>
            <a:pPr lvl="0"/>
            <a:r>
              <a:rPr lang="en-US" dirty="0"/>
              <a:t>Subhead goes here</a:t>
            </a:r>
          </a:p>
        </p:txBody>
      </p:sp>
      <p:sp>
        <p:nvSpPr>
          <p:cNvPr id="19" name="Text Placeholder 18"/>
          <p:cNvSpPr>
            <a:spLocks noGrp="1"/>
          </p:cNvSpPr>
          <p:nvPr>
            <p:ph type="body" sz="quarter" idx="14" hasCustomPrompt="1"/>
          </p:nvPr>
        </p:nvSpPr>
        <p:spPr>
          <a:xfrm>
            <a:off x="1021842" y="3829050"/>
            <a:ext cx="7089775" cy="1195388"/>
          </a:xfrm>
          <a:prstGeom prst="rect">
            <a:avLst/>
          </a:prstGeom>
        </p:spPr>
        <p:txBody>
          <a:bodyPr/>
          <a:lstStyle>
            <a:lvl1pPr marL="0" indent="0" algn="ctr">
              <a:buNone/>
              <a:defRPr sz="3400" baseline="0">
                <a:solidFill>
                  <a:schemeClr val="bg1">
                    <a:lumMod val="85000"/>
                  </a:schemeClr>
                </a:solidFill>
                <a:latin typeface="Arial" panose="020B0604020202020204" pitchFamily="34" charset="0"/>
                <a:cs typeface="Arial" panose="020B0604020202020204" pitchFamily="34" charset="0"/>
              </a:defRPr>
            </a:lvl1pPr>
          </a:lstStyle>
          <a:p>
            <a:pPr lvl="0"/>
            <a:r>
              <a:rPr lang="en-US" dirty="0"/>
              <a:t>TITLE OF PRESENTATION GOES HERE AND HERE</a:t>
            </a:r>
          </a:p>
        </p:txBody>
      </p:sp>
    </p:spTree>
    <p:extLst>
      <p:ext uri="{BB962C8B-B14F-4D97-AF65-F5344CB8AC3E}">
        <p14:creationId xmlns:p14="http://schemas.microsoft.com/office/powerpoint/2010/main" val="2449328965"/>
      </p:ext>
    </p:extLst>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4451331"/>
      </p:ext>
    </p:extLst>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solidFill>
                  <a:srgbClr val="D57615"/>
                </a:solidFill>
                <a:latin typeface="Gill Sans MT"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6"/>
          <p:cNvSpPr>
            <a:spLocks noGrp="1"/>
          </p:cNvSpPr>
          <p:nvPr>
            <p:ph type="sldNum" sz="quarter" idx="4"/>
          </p:nvPr>
        </p:nvSpPr>
        <p:spPr>
          <a:xfrm>
            <a:off x="6096000" y="6248400"/>
            <a:ext cx="2743200" cy="457200"/>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cs typeface="Arial" pitchFamily="34" charset="0"/>
              </a:defRPr>
            </a:lvl1pPr>
            <a:lvl3pPr>
              <a:defRPr sz="2800"/>
            </a:lvl3pPr>
            <a:lvl4pPr>
              <a:defRPr sz="3200"/>
            </a:lvl4pPr>
          </a:lstStyle>
          <a:p>
            <a:pPr lvl="2" fontAlgn="base">
              <a:spcBef>
                <a:spcPct val="0"/>
              </a:spcBef>
              <a:spcAft>
                <a:spcPct val="0"/>
              </a:spcAft>
              <a:defRPr/>
            </a:pPr>
            <a:fld id="{0280441A-1D5E-4DA6-90FF-4A87F2D57022}" type="slidenum">
              <a:rPr lang="en-US" smtClean="0">
                <a:solidFill>
                  <a:prstClr val="black"/>
                </a:solidFill>
              </a:rPr>
              <a:pPr lvl="2" fontAlgn="base">
                <a:spcBef>
                  <a:spcPct val="0"/>
                </a:spcBef>
                <a:spcAft>
                  <a:spcPct val="0"/>
                </a:spcAft>
                <a:defRPr/>
              </a:pPr>
              <a:t>‹#›</a:t>
            </a:fld>
            <a:r>
              <a:rPr lang="en-US" dirty="0">
                <a:solidFill>
                  <a:prstClr val="black"/>
                </a:solidFill>
              </a:rPr>
              <a:t> of </a:t>
            </a:r>
            <a:fld id="{0280441A-1D5E-4DA6-90FF-4A87F2D57022}" type="slidenum">
              <a:rPr lang="en-US" smtClean="0">
                <a:solidFill>
                  <a:prstClr val="black"/>
                </a:solidFill>
              </a:rPr>
              <a:pPr lvl="2" fontAlgn="base">
                <a:spcBef>
                  <a:spcPct val="0"/>
                </a:spcBef>
                <a:spcAft>
                  <a:spcPct val="0"/>
                </a:spcAft>
                <a:defRPr/>
              </a:pPr>
              <a:t>‹#›</a:t>
            </a:fld>
            <a:endParaRPr lang="en-US" dirty="0">
              <a:solidFill>
                <a:prstClr val="black"/>
              </a:solidFill>
            </a:endParaRPr>
          </a:p>
        </p:txBody>
      </p:sp>
    </p:spTree>
    <p:extLst>
      <p:ext uri="{BB962C8B-B14F-4D97-AF65-F5344CB8AC3E}">
        <p14:creationId xmlns:p14="http://schemas.microsoft.com/office/powerpoint/2010/main" val="659839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0881340"/>
      </p:ext>
    </p:extLst>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838200"/>
          </a:xfrm>
          <a:prstGeom prst="rect">
            <a:avLst/>
          </a:prstGeom>
        </p:spPr>
        <p:txBody>
          <a:bodyPr/>
          <a:lstStyle>
            <a:lvl1pPr algn="l">
              <a:defRPr sz="4000" b="1">
                <a:solidFill>
                  <a:srgbClr val="D57615"/>
                </a:solidFill>
                <a:latin typeface="Gill Sans MT" pitchFamily="34" charset="0"/>
              </a:defRPr>
            </a:lvl1pPr>
          </a:lstStyle>
          <a:p>
            <a:r>
              <a:rPr lang="en-US" dirty="0"/>
              <a:t>Click to edit Master title style</a:t>
            </a:r>
          </a:p>
        </p:txBody>
      </p:sp>
      <p:sp>
        <p:nvSpPr>
          <p:cNvPr id="3" name="Content Placeholder 2"/>
          <p:cNvSpPr>
            <a:spLocks noGrp="1"/>
          </p:cNvSpPr>
          <p:nvPr>
            <p:ph idx="1"/>
          </p:nvPr>
        </p:nvSpPr>
        <p:spPr>
          <a:xfrm>
            <a:off x="457200" y="2332037"/>
            <a:ext cx="8229600" cy="38401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80011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Header, subhead, and bulleted list">
    <p:spTree>
      <p:nvGrpSpPr>
        <p:cNvPr id="1" name=""/>
        <p:cNvGrpSpPr/>
        <p:nvPr/>
      </p:nvGrpSpPr>
      <p:grpSpPr>
        <a:xfrm>
          <a:off x="0" y="0"/>
          <a:ext cx="0" cy="0"/>
          <a:chOff x="0" y="0"/>
          <a:chExt cx="0" cy="0"/>
        </a:xfrm>
      </p:grpSpPr>
      <p:sp>
        <p:nvSpPr>
          <p:cNvPr id="3"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
        <p:nvSpPr>
          <p:cNvPr id="8" name="Text Placeholder 7"/>
          <p:cNvSpPr>
            <a:spLocks noGrp="1"/>
          </p:cNvSpPr>
          <p:nvPr>
            <p:ph type="body" sz="quarter" idx="10"/>
          </p:nvPr>
        </p:nvSpPr>
        <p:spPr>
          <a:xfrm>
            <a:off x="612775" y="2388787"/>
            <a:ext cx="8101013" cy="3291840"/>
          </a:xfrm>
          <a:prstGeom prst="rect">
            <a:avLst/>
          </a:prstGeom>
        </p:spPr>
        <p:txBody>
          <a:bodyPr/>
          <a:lstStyle>
            <a:lvl1pPr marL="285750" marR="0"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lang="en-US" sz="1800" kern="1200" dirty="0" smtClean="0">
                <a:solidFill>
                  <a:schemeClr val="tx1"/>
                </a:solidFill>
                <a:latin typeface="Arial"/>
                <a:ea typeface="+mn-ea"/>
                <a:cs typeface="Arial"/>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13"/>
          <p:cNvSpPr>
            <a:spLocks noGrp="1"/>
          </p:cNvSpPr>
          <p:nvPr>
            <p:ph type="body" sz="quarter" idx="11" hasCustomPrompt="1"/>
          </p:nvPr>
        </p:nvSpPr>
        <p:spPr>
          <a:xfrm>
            <a:off x="516477" y="1903413"/>
            <a:ext cx="8153400" cy="452437"/>
          </a:xfrm>
          <a:prstGeom prst="rect">
            <a:avLst/>
          </a:prstGeom>
        </p:spPr>
        <p:txBody>
          <a:bodyPr/>
          <a:lstStyle>
            <a:lvl1pPr marL="0" indent="0">
              <a:buNone/>
              <a:defRPr sz="2100" b="1" baseline="0">
                <a:solidFill>
                  <a:srgbClr val="D37D28"/>
                </a:solidFill>
                <a:latin typeface="Arial" panose="020B0604020202020204" pitchFamily="34" charset="0"/>
                <a:cs typeface="Arial" panose="020B0604020202020204" pitchFamily="34" charset="0"/>
              </a:defRPr>
            </a:lvl1pPr>
          </a:lstStyle>
          <a:p>
            <a:pPr lvl="0"/>
            <a:r>
              <a:rPr lang="en-US" dirty="0"/>
              <a:t>Subhead goes here</a:t>
            </a:r>
          </a:p>
        </p:txBody>
      </p:sp>
    </p:spTree>
    <p:extLst>
      <p:ext uri="{BB962C8B-B14F-4D97-AF65-F5344CB8AC3E}">
        <p14:creationId xmlns:p14="http://schemas.microsoft.com/office/powerpoint/2010/main" val="17069122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Feed the Future-only branded blank">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448041" y="1156441"/>
            <a:ext cx="8229600" cy="597049"/>
          </a:xfrm>
          <a:prstGeom prst="rect">
            <a:avLst/>
          </a:prstGeom>
          <a:noFill/>
          <a:ln w="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Tree>
    <p:extLst>
      <p:ext uri="{BB962C8B-B14F-4D97-AF65-F5344CB8AC3E}">
        <p14:creationId xmlns:p14="http://schemas.microsoft.com/office/powerpoint/2010/main" val="18377177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04549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solidFill>
                  <a:srgbClr val="D57615"/>
                </a:solidFill>
                <a:latin typeface="Gill Sans MT"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6"/>
          <p:cNvSpPr>
            <a:spLocks noGrp="1"/>
          </p:cNvSpPr>
          <p:nvPr>
            <p:ph type="sldNum" sz="quarter" idx="4"/>
          </p:nvPr>
        </p:nvSpPr>
        <p:spPr>
          <a:xfrm>
            <a:off x="6096000" y="6248400"/>
            <a:ext cx="2743200" cy="457200"/>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cs typeface="Arial" pitchFamily="34" charset="0"/>
              </a:defRPr>
            </a:lvl1pPr>
            <a:lvl3pPr>
              <a:defRPr sz="2800"/>
            </a:lvl3pPr>
            <a:lvl4pPr>
              <a:defRPr sz="3200"/>
            </a:lvl4pPr>
          </a:lstStyle>
          <a:p>
            <a:pPr lvl="2" fontAlgn="base">
              <a:spcBef>
                <a:spcPct val="0"/>
              </a:spcBef>
              <a:spcAft>
                <a:spcPct val="0"/>
              </a:spcAft>
              <a:defRPr/>
            </a:pPr>
            <a:fld id="{0280441A-1D5E-4DA6-90FF-4A87F2D57022}" type="slidenum">
              <a:rPr lang="en-US" smtClean="0">
                <a:solidFill>
                  <a:prstClr val="black"/>
                </a:solidFill>
              </a:rPr>
              <a:pPr lvl="2" fontAlgn="base">
                <a:spcBef>
                  <a:spcPct val="0"/>
                </a:spcBef>
                <a:spcAft>
                  <a:spcPct val="0"/>
                </a:spcAft>
                <a:defRPr/>
              </a:pPr>
              <a:t>‹#›</a:t>
            </a:fld>
            <a:r>
              <a:rPr lang="en-US" dirty="0">
                <a:solidFill>
                  <a:prstClr val="black"/>
                </a:solidFill>
              </a:rPr>
              <a:t> of </a:t>
            </a:r>
            <a:fld id="{0280441A-1D5E-4DA6-90FF-4A87F2D57022}" type="slidenum">
              <a:rPr lang="en-US" smtClean="0">
                <a:solidFill>
                  <a:prstClr val="black"/>
                </a:solidFill>
              </a:rPr>
              <a:pPr lvl="2" fontAlgn="base">
                <a:spcBef>
                  <a:spcPct val="0"/>
                </a:spcBef>
                <a:spcAft>
                  <a:spcPct val="0"/>
                </a:spcAft>
                <a:defRPr/>
              </a:pPr>
              <a:t>‹#›</a:t>
            </a:fld>
            <a:endParaRPr lang="en-US" dirty="0">
              <a:solidFill>
                <a:prstClr val="black"/>
              </a:solidFill>
            </a:endParaRPr>
          </a:p>
        </p:txBody>
      </p:sp>
    </p:spTree>
    <p:extLst>
      <p:ext uri="{BB962C8B-B14F-4D97-AF65-F5344CB8AC3E}">
        <p14:creationId xmlns:p14="http://schemas.microsoft.com/office/powerpoint/2010/main" val="1571867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838200"/>
          </a:xfrm>
          <a:prstGeom prst="rect">
            <a:avLst/>
          </a:prstGeom>
        </p:spPr>
        <p:txBody>
          <a:bodyPr/>
          <a:lstStyle>
            <a:lvl1pPr algn="l">
              <a:defRPr sz="4000" b="1">
                <a:solidFill>
                  <a:srgbClr val="D57615"/>
                </a:solidFill>
                <a:latin typeface="Gill Sans MT" pitchFamily="34" charset="0"/>
              </a:defRPr>
            </a:lvl1pPr>
          </a:lstStyle>
          <a:p>
            <a:r>
              <a:rPr lang="en-US" dirty="0"/>
              <a:t>Click to edit Master title style</a:t>
            </a:r>
          </a:p>
        </p:txBody>
      </p:sp>
      <p:sp>
        <p:nvSpPr>
          <p:cNvPr id="3" name="Content Placeholder 2"/>
          <p:cNvSpPr>
            <a:spLocks noGrp="1"/>
          </p:cNvSpPr>
          <p:nvPr>
            <p:ph idx="1"/>
          </p:nvPr>
        </p:nvSpPr>
        <p:spPr>
          <a:xfrm>
            <a:off x="457200" y="2332037"/>
            <a:ext cx="8229600" cy="38401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72086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solidFill>
                  <a:srgbClr val="D57615"/>
                </a:solidFill>
                <a:latin typeface="Gill Sans MT"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6"/>
          <p:cNvSpPr>
            <a:spLocks noGrp="1"/>
          </p:cNvSpPr>
          <p:nvPr>
            <p:ph type="sldNum" sz="quarter" idx="4"/>
          </p:nvPr>
        </p:nvSpPr>
        <p:spPr>
          <a:xfrm>
            <a:off x="6096000" y="6248400"/>
            <a:ext cx="2743200" cy="457200"/>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cs typeface="Arial" pitchFamily="34" charset="0"/>
              </a:defRPr>
            </a:lvl1pPr>
            <a:lvl3pPr>
              <a:defRPr sz="2800"/>
            </a:lvl3pPr>
            <a:lvl4pPr>
              <a:defRPr sz="3200"/>
            </a:lvl4pPr>
          </a:lstStyle>
          <a:p>
            <a:pPr lvl="2" fontAlgn="base">
              <a:spcBef>
                <a:spcPct val="0"/>
              </a:spcBef>
              <a:spcAft>
                <a:spcPct val="0"/>
              </a:spcAft>
              <a:defRPr/>
            </a:pPr>
            <a:fld id="{0280441A-1D5E-4DA6-90FF-4A87F2D57022}" type="slidenum">
              <a:rPr lang="en-US" smtClean="0">
                <a:solidFill>
                  <a:prstClr val="black"/>
                </a:solidFill>
              </a:rPr>
              <a:pPr lvl="2" fontAlgn="base">
                <a:spcBef>
                  <a:spcPct val="0"/>
                </a:spcBef>
                <a:spcAft>
                  <a:spcPct val="0"/>
                </a:spcAft>
                <a:defRPr/>
              </a:pPr>
              <a:t>‹#›</a:t>
            </a:fld>
            <a:r>
              <a:rPr lang="en-US" dirty="0">
                <a:solidFill>
                  <a:prstClr val="black"/>
                </a:solidFill>
              </a:rPr>
              <a:t> of </a:t>
            </a:r>
            <a:fld id="{0280441A-1D5E-4DA6-90FF-4A87F2D57022}" type="slidenum">
              <a:rPr lang="en-US" smtClean="0">
                <a:solidFill>
                  <a:prstClr val="black"/>
                </a:solidFill>
              </a:rPr>
              <a:pPr lvl="2" fontAlgn="base">
                <a:spcBef>
                  <a:spcPct val="0"/>
                </a:spcBef>
                <a:spcAft>
                  <a:spcPct val="0"/>
                </a:spcAft>
                <a:defRPr/>
              </a:pPr>
              <a:t>‹#›</a:t>
            </a:fld>
            <a:endParaRPr lang="en-US" dirty="0">
              <a:solidFill>
                <a:prstClr val="black"/>
              </a:solidFill>
            </a:endParaRPr>
          </a:p>
        </p:txBody>
      </p:sp>
    </p:spTree>
    <p:extLst>
      <p:ext uri="{BB962C8B-B14F-4D97-AF65-F5344CB8AC3E}">
        <p14:creationId xmlns:p14="http://schemas.microsoft.com/office/powerpoint/2010/main" val="3450621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838200"/>
          </a:xfrm>
          <a:prstGeom prst="rect">
            <a:avLst/>
          </a:prstGeom>
        </p:spPr>
        <p:txBody>
          <a:bodyPr/>
          <a:lstStyle>
            <a:lvl1pPr algn="l">
              <a:defRPr sz="4000" b="1">
                <a:solidFill>
                  <a:srgbClr val="D57615"/>
                </a:solidFill>
                <a:latin typeface="Gill Sans MT" pitchFamily="34" charset="0"/>
              </a:defRPr>
            </a:lvl1pPr>
          </a:lstStyle>
          <a:p>
            <a:r>
              <a:rPr lang="en-US" dirty="0"/>
              <a:t>Click to edit Master title style</a:t>
            </a:r>
          </a:p>
        </p:txBody>
      </p:sp>
      <p:sp>
        <p:nvSpPr>
          <p:cNvPr id="3" name="Content Placeholder 2"/>
          <p:cNvSpPr>
            <a:spLocks noGrp="1"/>
          </p:cNvSpPr>
          <p:nvPr>
            <p:ph idx="1"/>
          </p:nvPr>
        </p:nvSpPr>
        <p:spPr>
          <a:xfrm>
            <a:off x="457200" y="2332037"/>
            <a:ext cx="8229600" cy="38401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15009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branded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5533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and Left Justified Text">
    <p:spTree>
      <p:nvGrpSpPr>
        <p:cNvPr id="1" name=""/>
        <p:cNvGrpSpPr/>
        <p:nvPr/>
      </p:nvGrpSpPr>
      <p:grpSpPr>
        <a:xfrm>
          <a:off x="0" y="0"/>
          <a:ext cx="0" cy="0"/>
          <a:chOff x="0" y="0"/>
          <a:chExt cx="0" cy="0"/>
        </a:xfrm>
      </p:grpSpPr>
      <p:sp>
        <p:nvSpPr>
          <p:cNvPr id="4" name="Title 1"/>
          <p:cNvSpPr>
            <a:spLocks noGrp="1"/>
          </p:cNvSpPr>
          <p:nvPr>
            <p:ph type="title" hasCustomPrompt="1"/>
          </p:nvPr>
        </p:nvSpPr>
        <p:spPr bwMode="auto">
          <a:xfrm>
            <a:off x="448041" y="1156441"/>
            <a:ext cx="8229600" cy="597049"/>
          </a:xfrm>
          <a:prstGeom prst="rect">
            <a:avLst/>
          </a:prstGeom>
          <a:noFill/>
          <a:ln w="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
        <p:nvSpPr>
          <p:cNvPr id="8" name="Text Placeholder 7"/>
          <p:cNvSpPr>
            <a:spLocks noGrp="1"/>
          </p:cNvSpPr>
          <p:nvPr>
            <p:ph type="body" sz="quarter" idx="10"/>
          </p:nvPr>
        </p:nvSpPr>
        <p:spPr>
          <a:xfrm>
            <a:off x="612775" y="2087563"/>
            <a:ext cx="8101013" cy="3291840"/>
          </a:xfrm>
          <a:prstGeom prst="rect">
            <a:avLst/>
          </a:prstGeom>
        </p:spPr>
        <p:txBody>
          <a:bodyPr/>
          <a:lstStyle>
            <a:lvl1pPr marL="0" indent="0">
              <a:buNone/>
              <a:defRPr sz="1800">
                <a:latin typeface="Arial" panose="020B0604020202020204" pitchFamily="34" charset="0"/>
                <a:cs typeface="Arial" panose="020B0604020202020204" pitchFamily="34" charset="0"/>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4112450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and bulleted list">
    <p:spTree>
      <p:nvGrpSpPr>
        <p:cNvPr id="1" name=""/>
        <p:cNvGrpSpPr/>
        <p:nvPr/>
      </p:nvGrpSpPr>
      <p:grpSpPr>
        <a:xfrm>
          <a:off x="0" y="0"/>
          <a:ext cx="0" cy="0"/>
          <a:chOff x="0" y="0"/>
          <a:chExt cx="0" cy="0"/>
        </a:xfrm>
      </p:grpSpPr>
      <p:sp>
        <p:nvSpPr>
          <p:cNvPr id="3"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
        <p:nvSpPr>
          <p:cNvPr id="4" name="Text Placeholder 7"/>
          <p:cNvSpPr>
            <a:spLocks noGrp="1"/>
          </p:cNvSpPr>
          <p:nvPr>
            <p:ph type="body" sz="quarter" idx="10"/>
          </p:nvPr>
        </p:nvSpPr>
        <p:spPr>
          <a:xfrm>
            <a:off x="612775" y="2087563"/>
            <a:ext cx="8101013" cy="3291840"/>
          </a:xfrm>
          <a:prstGeom prst="rect">
            <a:avLst/>
          </a:prstGeom>
        </p:spPr>
        <p:txBody>
          <a:bodyPr/>
          <a:lstStyle>
            <a:lvl1pPr marL="285750" marR="0"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lang="en-US" sz="1800" kern="1200" dirty="0" smtClean="0">
                <a:solidFill>
                  <a:schemeClr val="tx1"/>
                </a:solidFill>
                <a:latin typeface="Arial"/>
                <a:ea typeface="+mn-ea"/>
                <a:cs typeface="Arial"/>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6881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subhead, and bulleted list">
    <p:spTree>
      <p:nvGrpSpPr>
        <p:cNvPr id="1" name=""/>
        <p:cNvGrpSpPr/>
        <p:nvPr/>
      </p:nvGrpSpPr>
      <p:grpSpPr>
        <a:xfrm>
          <a:off x="0" y="0"/>
          <a:ext cx="0" cy="0"/>
          <a:chOff x="0" y="0"/>
          <a:chExt cx="0" cy="0"/>
        </a:xfrm>
      </p:grpSpPr>
      <p:sp>
        <p:nvSpPr>
          <p:cNvPr id="3"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
        <p:nvSpPr>
          <p:cNvPr id="8" name="Text Placeholder 7"/>
          <p:cNvSpPr>
            <a:spLocks noGrp="1"/>
          </p:cNvSpPr>
          <p:nvPr>
            <p:ph type="body" sz="quarter" idx="10"/>
          </p:nvPr>
        </p:nvSpPr>
        <p:spPr>
          <a:xfrm>
            <a:off x="612775" y="2388787"/>
            <a:ext cx="8101013" cy="3291840"/>
          </a:xfrm>
          <a:prstGeom prst="rect">
            <a:avLst/>
          </a:prstGeom>
        </p:spPr>
        <p:txBody>
          <a:bodyPr/>
          <a:lstStyle>
            <a:lvl1pPr marL="285750" marR="0"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lang="en-US" sz="1800" kern="1200" dirty="0" smtClean="0">
                <a:solidFill>
                  <a:schemeClr val="tx1"/>
                </a:solidFill>
                <a:latin typeface="Arial"/>
                <a:ea typeface="+mn-ea"/>
                <a:cs typeface="Arial"/>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13"/>
          <p:cNvSpPr>
            <a:spLocks noGrp="1"/>
          </p:cNvSpPr>
          <p:nvPr>
            <p:ph type="body" sz="quarter" idx="11" hasCustomPrompt="1"/>
          </p:nvPr>
        </p:nvSpPr>
        <p:spPr>
          <a:xfrm>
            <a:off x="516477" y="1903413"/>
            <a:ext cx="8153400" cy="452437"/>
          </a:xfrm>
          <a:prstGeom prst="rect">
            <a:avLst/>
          </a:prstGeom>
        </p:spPr>
        <p:txBody>
          <a:bodyPr/>
          <a:lstStyle>
            <a:lvl1pPr marL="0" indent="0">
              <a:buNone/>
              <a:defRPr sz="2100" b="1" baseline="0">
                <a:solidFill>
                  <a:srgbClr val="D37D28"/>
                </a:solidFill>
                <a:latin typeface="Arial" panose="020B0604020202020204" pitchFamily="34" charset="0"/>
                <a:cs typeface="Arial" panose="020B0604020202020204" pitchFamily="34" charset="0"/>
              </a:defRPr>
            </a:lvl1pPr>
          </a:lstStyle>
          <a:p>
            <a:pPr lvl="0"/>
            <a:r>
              <a:rPr lang="en-US" dirty="0"/>
              <a:t>Subhead goes here</a:t>
            </a:r>
          </a:p>
        </p:txBody>
      </p:sp>
    </p:spTree>
    <p:extLst>
      <p:ext uri="{BB962C8B-B14F-4D97-AF65-F5344CB8AC3E}">
        <p14:creationId xmlns:p14="http://schemas.microsoft.com/office/powerpoint/2010/main" val="243583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bulleted list, and photo">
    <p:spTree>
      <p:nvGrpSpPr>
        <p:cNvPr id="1" name=""/>
        <p:cNvGrpSpPr/>
        <p:nvPr/>
      </p:nvGrpSpPr>
      <p:grpSpPr>
        <a:xfrm>
          <a:off x="0" y="0"/>
          <a:ext cx="0" cy="0"/>
          <a:chOff x="0" y="0"/>
          <a:chExt cx="0" cy="0"/>
        </a:xfrm>
      </p:grpSpPr>
      <p:sp>
        <p:nvSpPr>
          <p:cNvPr id="4"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
        <p:nvSpPr>
          <p:cNvPr id="8" name="Text Placeholder 7"/>
          <p:cNvSpPr>
            <a:spLocks noGrp="1"/>
          </p:cNvSpPr>
          <p:nvPr>
            <p:ph type="body" sz="quarter" idx="10"/>
          </p:nvPr>
        </p:nvSpPr>
        <p:spPr>
          <a:xfrm>
            <a:off x="601663" y="2205038"/>
            <a:ext cx="4368800" cy="3840162"/>
          </a:xfrm>
          <a:prstGeom prst="rect">
            <a:avLst/>
          </a:prstGeom>
        </p:spPr>
        <p:txBody>
          <a:bodyPr/>
          <a:lstStyle>
            <a:lvl1pPr>
              <a:defRPr sz="1800">
                <a:latin typeface="Arial" panose="020B0604020202020204" pitchFamily="34" charset="0"/>
                <a:cs typeface="Arial" panose="020B0604020202020204" pitchFamily="34" charset="0"/>
              </a:defRPr>
            </a:lvl1pPr>
          </a:lstStyle>
          <a:p>
            <a:pPr lvl="0"/>
            <a:r>
              <a:rPr lang="en-US"/>
              <a:t>Edit Master text styles</a:t>
            </a:r>
          </a:p>
        </p:txBody>
      </p:sp>
      <p:sp>
        <p:nvSpPr>
          <p:cNvPr id="10" name="Picture Placeholder 9"/>
          <p:cNvSpPr>
            <a:spLocks noGrp="1"/>
          </p:cNvSpPr>
          <p:nvPr>
            <p:ph type="pic" sz="quarter" idx="11"/>
          </p:nvPr>
        </p:nvSpPr>
        <p:spPr>
          <a:xfrm>
            <a:off x="5325018" y="2204869"/>
            <a:ext cx="3344862" cy="3679564"/>
          </a:xfrm>
          <a:prstGeom prst="rect">
            <a:avLst/>
          </a:prstGeom>
        </p:spPr>
        <p:txBody>
          <a:bodyPr/>
          <a:lstStyle/>
          <a:p>
            <a:r>
              <a:rPr lang="en-US" dirty="0"/>
              <a:t>Click icon to add picture</a:t>
            </a:r>
          </a:p>
        </p:txBody>
      </p:sp>
    </p:spTree>
    <p:extLst>
      <p:ext uri="{BB962C8B-B14F-4D97-AF65-F5344CB8AC3E}">
        <p14:creationId xmlns:p14="http://schemas.microsoft.com/office/powerpoint/2010/main" val="539098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1.jpeg"/><Relationship Id="rId5" Type="http://schemas.openxmlformats.org/officeDocument/2006/relationships/slideLayout" Target="../slideLayouts/slideLayout9.xml"/><Relationship Id="rId10" Type="http://schemas.openxmlformats.org/officeDocument/2006/relationships/image" Target="../media/image2.emf"/><Relationship Id="rId4" Type="http://schemas.openxmlformats.org/officeDocument/2006/relationships/slideLayout" Target="../slideLayouts/slideLayout8.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2.emf"/><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theme" Target="../theme/theme4.xml"/><Relationship Id="rId1" Type="http://schemas.openxmlformats.org/officeDocument/2006/relationships/slideLayout" Target="../slideLayouts/slideLayout16.xml"/><Relationship Id="rId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9.xml"/><Relationship Id="rId7" Type="http://schemas.openxmlformats.org/officeDocument/2006/relationships/theme" Target="../theme/theme5.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10" Type="http://schemas.openxmlformats.org/officeDocument/2006/relationships/image" Target="../media/image3.jpeg"/><Relationship Id="rId4" Type="http://schemas.openxmlformats.org/officeDocument/2006/relationships/slideLayout" Target="../slideLayouts/slideLayout20.xml"/><Relationship Id="rId9" Type="http://schemas.openxmlformats.org/officeDocument/2006/relationships/image" Target="../media/image2.emf"/></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image" Target="../media/image1.jpeg"/><Relationship Id="rId5" Type="http://schemas.openxmlformats.org/officeDocument/2006/relationships/image" Target="../media/image4.emf"/><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descr="Horizontal_RGB_600.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8033" y="5942146"/>
            <a:ext cx="2372451" cy="915854"/>
          </a:xfrm>
          <a:prstGeom prst="rect">
            <a:avLst/>
          </a:prstGeom>
        </p:spPr>
      </p:pic>
      <p:sp>
        <p:nvSpPr>
          <p:cNvPr id="5" name="Rectangle 4"/>
          <p:cNvSpPr/>
          <p:nvPr/>
        </p:nvSpPr>
        <p:spPr>
          <a:xfrm>
            <a:off x="0" y="5102420"/>
            <a:ext cx="9144000" cy="846688"/>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6970957" y="6059727"/>
            <a:ext cx="2008628" cy="744483"/>
          </a:xfrm>
          <a:prstGeom prst="rect">
            <a:avLst/>
          </a:prstGeom>
          <a:solidFill>
            <a:schemeClr val="bg1">
              <a:lumMod val="6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520"/>
              </a:lnSpc>
            </a:pPr>
            <a:r>
              <a:rPr lang="en-US" sz="1400" dirty="0">
                <a:latin typeface="Arial" panose="020B0604020202020204" pitchFamily="34" charset="0"/>
                <a:cs typeface="Arial" panose="020B0604020202020204" pitchFamily="34" charset="0"/>
              </a:rPr>
              <a:t>PARTNER LOGO GOES HERE (click slide master to add)</a:t>
            </a:r>
          </a:p>
        </p:txBody>
      </p:sp>
      <p:sp>
        <p:nvSpPr>
          <p:cNvPr id="7" name="Rectangle 6"/>
          <p:cNvSpPr/>
          <p:nvPr/>
        </p:nvSpPr>
        <p:spPr>
          <a:xfrm>
            <a:off x="0" y="-1"/>
            <a:ext cx="9144000" cy="1058305"/>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Picture 8" descr="horizontal RGB white.eps"/>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1966" y="225746"/>
            <a:ext cx="3401400" cy="577885"/>
          </a:xfrm>
          <a:prstGeom prst="rect">
            <a:avLst/>
          </a:prstGeom>
        </p:spPr>
      </p:pic>
      <p:pic>
        <p:nvPicPr>
          <p:cNvPr id="10" name="Picture 5" descr="kmap_power_bg.jpg"/>
          <p:cNvPicPr>
            <a:picLocks noChangeAspect="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5357" y="-7883"/>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17663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hf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
            <a:ext cx="9144000" cy="1058305"/>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descr="horizontal RGB white.eps"/>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91966" y="225746"/>
            <a:ext cx="3401400" cy="577885"/>
          </a:xfrm>
          <a:prstGeom prst="rect">
            <a:avLst/>
          </a:prstGeom>
        </p:spPr>
      </p:pic>
      <p:pic>
        <p:nvPicPr>
          <p:cNvPr id="5" name="Picture 4" descr="Horizontal_RGB_600.jp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8033" y="5942146"/>
            <a:ext cx="2372451" cy="915854"/>
          </a:xfrm>
          <a:prstGeom prst="rect">
            <a:avLst/>
          </a:prstGeom>
        </p:spPr>
      </p:pic>
      <p:sp>
        <p:nvSpPr>
          <p:cNvPr id="7" name="Rectangle 6"/>
          <p:cNvSpPr/>
          <p:nvPr/>
        </p:nvSpPr>
        <p:spPr>
          <a:xfrm>
            <a:off x="6972752" y="6060484"/>
            <a:ext cx="2008628" cy="744483"/>
          </a:xfrm>
          <a:prstGeom prst="rect">
            <a:avLst/>
          </a:prstGeom>
          <a:solidFill>
            <a:schemeClr val="bg1">
              <a:lumMod val="6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520"/>
              </a:lnSpc>
            </a:pPr>
            <a:r>
              <a:rPr lang="en-US" sz="1400" dirty="0">
                <a:latin typeface="Arial" panose="020B0604020202020204" pitchFamily="34" charset="0"/>
                <a:cs typeface="Arial" panose="020B0604020202020204" pitchFamily="34" charset="0"/>
              </a:rPr>
              <a:t>PARTNER LOGO GOES HERE (click slide master to add)</a:t>
            </a:r>
          </a:p>
        </p:txBody>
      </p:sp>
    </p:spTree>
    <p:extLst>
      <p:ext uri="{BB962C8B-B14F-4D97-AF65-F5344CB8AC3E}">
        <p14:creationId xmlns:p14="http://schemas.microsoft.com/office/powerpoint/2010/main" val="293342961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92"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
            <a:ext cx="9144000" cy="1058305"/>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descr="horizontal RGB white.eps"/>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1966" y="225746"/>
            <a:ext cx="3401400" cy="577885"/>
          </a:xfrm>
          <a:prstGeom prst="rect">
            <a:avLst/>
          </a:prstGeom>
        </p:spPr>
      </p:pic>
    </p:spTree>
    <p:extLst>
      <p:ext uri="{BB962C8B-B14F-4D97-AF65-F5344CB8AC3E}">
        <p14:creationId xmlns:p14="http://schemas.microsoft.com/office/powerpoint/2010/main" val="1669413597"/>
      </p:ext>
    </p:extLst>
  </p:cSld>
  <p:clrMap bg1="lt1" tx1="dk1" bg2="lt2" tx2="dk2" accent1="accent1" accent2="accent2" accent3="accent3" accent4="accent4" accent5="accent5" accent6="accent6" hlink="hlink" folHlink="folHlink"/>
  <p:sldLayoutIdLst>
    <p:sldLayoutId id="2147483686" r:id="rId1"/>
    <p:sldLayoutId id="2147483689" r:id="rId2"/>
    <p:sldLayoutId id="214748369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a:xfrm>
            <a:off x="0" y="0"/>
            <a:ext cx="9144000" cy="5806417"/>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Subtitle 4"/>
          <p:cNvSpPr txBox="1">
            <a:spLocks/>
          </p:cNvSpPr>
          <p:nvPr/>
        </p:nvSpPr>
        <p:spPr>
          <a:xfrm>
            <a:off x="472786" y="5256486"/>
            <a:ext cx="8214013" cy="1099863"/>
          </a:xfrm>
          <a:prstGeom prst="rect">
            <a:avLst/>
          </a:prstGeom>
        </p:spPr>
        <p:txBody>
          <a:bodyPr anchor="t"/>
          <a:lstStyle/>
          <a:p>
            <a:pPr marL="231775" lvl="2" indent="-231775" algn="ctr">
              <a:lnSpc>
                <a:spcPts val="2000"/>
              </a:lnSpc>
            </a:pPr>
            <a:r>
              <a:rPr lang="en-US" sz="2000" dirty="0">
                <a:solidFill>
                  <a:schemeClr val="bg1"/>
                </a:solidFill>
                <a:latin typeface="Gill Sans MT"/>
                <a:cs typeface="Gill Sans MT"/>
              </a:rPr>
              <a:t>www.feedthefuture.gov</a:t>
            </a:r>
          </a:p>
        </p:txBody>
      </p:sp>
      <p:pic>
        <p:nvPicPr>
          <p:cNvPr id="3" name="Picture 2" descr="vertical RGB white.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4668" y="1580049"/>
            <a:ext cx="4945209" cy="2302837"/>
          </a:xfrm>
          <a:prstGeom prst="rect">
            <a:avLst/>
          </a:prstGeom>
        </p:spPr>
      </p:pic>
      <p:pic>
        <p:nvPicPr>
          <p:cNvPr id="9" name="Picture 8" descr="Horizontal_RGB_600.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033" y="5942146"/>
            <a:ext cx="2372451" cy="915854"/>
          </a:xfrm>
          <a:prstGeom prst="rect">
            <a:avLst/>
          </a:prstGeom>
        </p:spPr>
      </p:pic>
      <p:sp>
        <p:nvSpPr>
          <p:cNvPr id="8" name="Rectangle 7"/>
          <p:cNvSpPr/>
          <p:nvPr/>
        </p:nvSpPr>
        <p:spPr>
          <a:xfrm>
            <a:off x="6972752" y="6060484"/>
            <a:ext cx="2008628" cy="744483"/>
          </a:xfrm>
          <a:prstGeom prst="rect">
            <a:avLst/>
          </a:prstGeom>
          <a:solidFill>
            <a:schemeClr val="bg1">
              <a:lumMod val="6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520"/>
              </a:lnSpc>
            </a:pPr>
            <a:r>
              <a:rPr lang="en-US" sz="1400" dirty="0">
                <a:latin typeface="Arial" panose="020B0604020202020204" pitchFamily="34" charset="0"/>
                <a:cs typeface="Arial" panose="020B0604020202020204" pitchFamily="34" charset="0"/>
              </a:rPr>
              <a:t>PARTNER LOGO GOES HERE (click slide master to add)</a:t>
            </a:r>
          </a:p>
        </p:txBody>
      </p:sp>
    </p:spTree>
    <p:extLst>
      <p:ext uri="{BB962C8B-B14F-4D97-AF65-F5344CB8AC3E}">
        <p14:creationId xmlns:p14="http://schemas.microsoft.com/office/powerpoint/2010/main" val="2098753489"/>
      </p:ext>
    </p:extLst>
  </p:cSld>
  <p:clrMap bg1="lt1" tx1="dk1" bg2="lt2" tx2="dk2" accent1="accent1" accent2="accent2" accent3="accent3" accent4="accent4" accent5="accent5" accent6="accent6" hlink="hlink" folHlink="folHlink"/>
  <p:sldLayoutIdLst>
    <p:sldLayoutId id="2147483688"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descr="Horizontal_RGB_600.jp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8033" y="5942146"/>
            <a:ext cx="2372451" cy="915854"/>
          </a:xfrm>
          <a:prstGeom prst="rect">
            <a:avLst/>
          </a:prstGeom>
        </p:spPr>
      </p:pic>
      <p:sp>
        <p:nvSpPr>
          <p:cNvPr id="5" name="Rectangle 4"/>
          <p:cNvSpPr/>
          <p:nvPr/>
        </p:nvSpPr>
        <p:spPr>
          <a:xfrm>
            <a:off x="0" y="5102420"/>
            <a:ext cx="9144000" cy="846688"/>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6970957" y="6059727"/>
            <a:ext cx="2008628" cy="744483"/>
          </a:xfrm>
          <a:prstGeom prst="rect">
            <a:avLst/>
          </a:prstGeom>
          <a:solidFill>
            <a:schemeClr val="bg1">
              <a:lumMod val="6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520"/>
              </a:lnSpc>
            </a:pPr>
            <a:r>
              <a:rPr lang="en-US" sz="1400" dirty="0">
                <a:solidFill>
                  <a:prstClr val="white"/>
                </a:solidFill>
                <a:latin typeface="Arial" panose="020B0604020202020204" pitchFamily="34" charset="0"/>
                <a:cs typeface="Arial" panose="020B0604020202020204" pitchFamily="34" charset="0"/>
              </a:rPr>
              <a:t>PARTNER LOGO GOES HERE (click slide master to add)</a:t>
            </a:r>
          </a:p>
        </p:txBody>
      </p:sp>
      <p:sp>
        <p:nvSpPr>
          <p:cNvPr id="7" name="Rectangle 6"/>
          <p:cNvSpPr/>
          <p:nvPr/>
        </p:nvSpPr>
        <p:spPr>
          <a:xfrm>
            <a:off x="0" y="-1"/>
            <a:ext cx="9144000" cy="1058305"/>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9" name="Picture 8" descr="horizontal RGB white.eps"/>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91966" y="225746"/>
            <a:ext cx="3401400" cy="577885"/>
          </a:xfrm>
          <a:prstGeom prst="rect">
            <a:avLst/>
          </a:prstGeom>
        </p:spPr>
      </p:pic>
      <p:pic>
        <p:nvPicPr>
          <p:cNvPr id="10" name="Picture 5" descr="kmap_power_bg.jpg"/>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357" y="-7883"/>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00183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Lst>
  <p:hf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a:xfrm>
            <a:off x="0" y="0"/>
            <a:ext cx="9144000" cy="5806417"/>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Subtitle 4"/>
          <p:cNvSpPr txBox="1">
            <a:spLocks/>
          </p:cNvSpPr>
          <p:nvPr/>
        </p:nvSpPr>
        <p:spPr>
          <a:xfrm>
            <a:off x="472786" y="5256486"/>
            <a:ext cx="8214013" cy="1099863"/>
          </a:xfrm>
          <a:prstGeom prst="rect">
            <a:avLst/>
          </a:prstGeom>
        </p:spPr>
        <p:txBody>
          <a:bodyPr anchor="t"/>
          <a:lstStyle/>
          <a:p>
            <a:pPr marL="231775" lvl="2" indent="-231775" algn="ctr">
              <a:lnSpc>
                <a:spcPts val="2000"/>
              </a:lnSpc>
            </a:pPr>
            <a:r>
              <a:rPr lang="en-US" sz="2000" dirty="0">
                <a:solidFill>
                  <a:schemeClr val="bg1"/>
                </a:solidFill>
                <a:latin typeface="Gill Sans MT"/>
                <a:cs typeface="Gill Sans MT"/>
              </a:rPr>
              <a:t>www.feedthefuture.gov</a:t>
            </a:r>
          </a:p>
        </p:txBody>
      </p:sp>
      <p:pic>
        <p:nvPicPr>
          <p:cNvPr id="3" name="Picture 2" descr="vertical RGB white.eps"/>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54668" y="1580049"/>
            <a:ext cx="4945209" cy="2302837"/>
          </a:xfrm>
          <a:prstGeom prst="rect">
            <a:avLst/>
          </a:prstGeom>
        </p:spPr>
      </p:pic>
      <p:pic>
        <p:nvPicPr>
          <p:cNvPr id="9" name="Picture 8" descr="Horizontal_RGB_600.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8033" y="5942146"/>
            <a:ext cx="2372451" cy="915854"/>
          </a:xfrm>
          <a:prstGeom prst="rect">
            <a:avLst/>
          </a:prstGeom>
        </p:spPr>
      </p:pic>
      <p:sp>
        <p:nvSpPr>
          <p:cNvPr id="8" name="Rectangle 7"/>
          <p:cNvSpPr/>
          <p:nvPr/>
        </p:nvSpPr>
        <p:spPr>
          <a:xfrm>
            <a:off x="6972752" y="6060484"/>
            <a:ext cx="2008628" cy="744483"/>
          </a:xfrm>
          <a:prstGeom prst="rect">
            <a:avLst/>
          </a:prstGeom>
          <a:solidFill>
            <a:schemeClr val="bg1">
              <a:lumMod val="6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520"/>
              </a:lnSpc>
            </a:pPr>
            <a:r>
              <a:rPr lang="en-US" sz="1400" dirty="0">
                <a:latin typeface="Arial" panose="020B0604020202020204" pitchFamily="34" charset="0"/>
                <a:cs typeface="Arial" panose="020B0604020202020204" pitchFamily="34" charset="0"/>
              </a:rPr>
              <a:t>PARTNER LOGO GOES HERE (click slide master to add)</a:t>
            </a:r>
          </a:p>
        </p:txBody>
      </p:sp>
    </p:spTree>
    <p:extLst>
      <p:ext uri="{BB962C8B-B14F-4D97-AF65-F5344CB8AC3E}">
        <p14:creationId xmlns:p14="http://schemas.microsoft.com/office/powerpoint/2010/main" val="2490009170"/>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8.png"/><Relationship Id="rId1" Type="http://schemas.openxmlformats.org/officeDocument/2006/relationships/slideLayout" Target="../slideLayouts/slideLayout1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9.png"/><Relationship Id="rId1" Type="http://schemas.openxmlformats.org/officeDocument/2006/relationships/slideLayout" Target="../slideLayouts/slideLayout15.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0.png"/><Relationship Id="rId1" Type="http://schemas.openxmlformats.org/officeDocument/2006/relationships/slideLayout" Target="../slideLayouts/slideLayout15.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57.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12.png"/><Relationship Id="rId7" Type="http://schemas.openxmlformats.org/officeDocument/2006/relationships/diagramColors" Target="../diagrams/colors9.xml"/><Relationship Id="rId2" Type="http://schemas.openxmlformats.org/officeDocument/2006/relationships/image" Target="../media/image11.png"/><Relationship Id="rId1" Type="http://schemas.openxmlformats.org/officeDocument/2006/relationships/slideLayout" Target="../slideLayouts/slideLayout15.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5.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5.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15.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4800" dirty="0"/>
              <a:t>Feed the Future </a:t>
            </a:r>
            <a:r>
              <a:rPr lang="en-US" sz="4800" dirty="0" smtClean="0"/>
              <a:t/>
            </a:r>
            <a:br>
              <a:rPr lang="en-US" sz="4800" dirty="0" smtClean="0"/>
            </a:br>
            <a:r>
              <a:rPr lang="en-US" sz="4800" dirty="0" smtClean="0"/>
              <a:t>Zone </a:t>
            </a:r>
            <a:r>
              <a:rPr lang="en-US" sz="4800" dirty="0"/>
              <a:t>of Influence Survey</a:t>
            </a:r>
            <a:endParaRPr lang="en-US" sz="4000" dirty="0"/>
          </a:p>
        </p:txBody>
      </p:sp>
      <p:sp>
        <p:nvSpPr>
          <p:cNvPr id="2" name="Subtitle 1"/>
          <p:cNvSpPr>
            <a:spLocks noGrp="1"/>
          </p:cNvSpPr>
          <p:nvPr>
            <p:ph type="subTitle" idx="1"/>
          </p:nvPr>
        </p:nvSpPr>
        <p:spPr/>
        <p:txBody>
          <a:bodyPr/>
          <a:lstStyle/>
          <a:p>
            <a:r>
              <a:rPr lang="en-US" dirty="0">
                <a:latin typeface="Gill Sans MT" panose="020B0502020104020203" pitchFamily="34" charset="0"/>
              </a:rPr>
              <a:t>Social Science Interviewer Training</a:t>
            </a:r>
          </a:p>
          <a:p>
            <a:r>
              <a:rPr lang="en-US" dirty="0">
                <a:latin typeface="Gill Sans MT" panose="020B0502020104020203" pitchFamily="34" charset="0"/>
              </a:rPr>
              <a:t>Anthropometry</a:t>
            </a:r>
          </a:p>
        </p:txBody>
      </p:sp>
      <p:sp>
        <p:nvSpPr>
          <p:cNvPr id="11269" name="Rectangle 8"/>
          <p:cNvSpPr>
            <a:spLocks noChangeArrowheads="1"/>
          </p:cNvSpPr>
          <p:nvPr/>
        </p:nvSpPr>
        <p:spPr bwMode="auto">
          <a:xfrm>
            <a:off x="0" y="457200"/>
            <a:ext cx="0" cy="0"/>
          </a:xfrm>
          <a:prstGeom prst="rect">
            <a:avLst/>
          </a:prstGeom>
          <a:solidFill>
            <a:schemeClr val="accent1"/>
          </a:solidFill>
          <a:ln w="9525">
            <a:solidFill>
              <a:schemeClr val="tx1"/>
            </a:solidFill>
            <a:miter lim="800000"/>
            <a:headEnd/>
            <a:tailEnd/>
          </a:ln>
        </p:spPr>
        <p:txBody>
          <a:bodyPr/>
          <a:lstStyle/>
          <a:p>
            <a:pPr fontAlgn="base">
              <a:spcBef>
                <a:spcPct val="0"/>
              </a:spcBef>
              <a:spcAft>
                <a:spcPct val="0"/>
              </a:spcAft>
            </a:pPr>
            <a:endParaRPr lang="en-US" dirty="0">
              <a:solidFill>
                <a:prstClr val="black"/>
              </a:solidFill>
              <a:cs typeface="Arial" charset="0"/>
            </a:endParaRPr>
          </a:p>
        </p:txBody>
      </p:sp>
      <p:sp>
        <p:nvSpPr>
          <p:cNvPr id="11270" name="Rectangle 9"/>
          <p:cNvSpPr>
            <a:spLocks noChangeArrowheads="1"/>
          </p:cNvSpPr>
          <p:nvPr/>
        </p:nvSpPr>
        <p:spPr bwMode="auto">
          <a:xfrm>
            <a:off x="0" y="10953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fontAlgn="base">
              <a:spcBef>
                <a:spcPct val="0"/>
              </a:spcBef>
              <a:spcAft>
                <a:spcPct val="0"/>
              </a:spcAft>
            </a:pPr>
            <a:endParaRPr lang="en-US" dirty="0">
              <a:solidFill>
                <a:prstClr val="black"/>
              </a:solidFill>
              <a:latin typeface="Arial" charset="0"/>
              <a:cs typeface="Arial" charset="0"/>
            </a:endParaRPr>
          </a:p>
        </p:txBody>
      </p:sp>
      <p:sp>
        <p:nvSpPr>
          <p:cNvPr id="11271" name="Rectangle 17"/>
          <p:cNvSpPr>
            <a:spLocks noChangeArrowheads="1"/>
          </p:cNvSpPr>
          <p:nvPr/>
        </p:nvSpPr>
        <p:spPr bwMode="auto">
          <a:xfrm>
            <a:off x="152400" y="609600"/>
            <a:ext cx="0" cy="0"/>
          </a:xfrm>
          <a:prstGeom prst="rect">
            <a:avLst/>
          </a:prstGeom>
          <a:solidFill>
            <a:schemeClr val="accent1"/>
          </a:solidFill>
          <a:ln w="9525">
            <a:solidFill>
              <a:schemeClr val="tx1"/>
            </a:solidFill>
            <a:miter lim="800000"/>
            <a:headEnd/>
            <a:tailEnd/>
          </a:ln>
        </p:spPr>
        <p:txBody>
          <a:bodyPr/>
          <a:lstStyle/>
          <a:p>
            <a:pPr fontAlgn="base">
              <a:spcBef>
                <a:spcPct val="0"/>
              </a:spcBef>
              <a:spcAft>
                <a:spcPct val="0"/>
              </a:spcAft>
            </a:pPr>
            <a:endParaRPr lang="en-US" dirty="0">
              <a:solidFill>
                <a:prstClr val="black"/>
              </a:solidFill>
              <a:cs typeface="Arial" charset="0"/>
            </a:endParaRPr>
          </a:p>
        </p:txBody>
      </p:sp>
      <p:sp>
        <p:nvSpPr>
          <p:cNvPr id="11272" name="Rectangle 18"/>
          <p:cNvSpPr>
            <a:spLocks noChangeArrowheads="1"/>
          </p:cNvSpPr>
          <p:nvPr/>
        </p:nvSpPr>
        <p:spPr bwMode="auto">
          <a:xfrm>
            <a:off x="152400" y="12477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fontAlgn="base">
              <a:spcBef>
                <a:spcPct val="0"/>
              </a:spcBef>
              <a:spcAft>
                <a:spcPct val="0"/>
              </a:spcAft>
            </a:pPr>
            <a:endParaRPr lang="en-US" dirty="0">
              <a:solidFill>
                <a:prstClr val="black"/>
              </a:solidFill>
              <a:latin typeface="Arial" charset="0"/>
              <a:cs typeface="Arial" charset="0"/>
            </a:endParaRPr>
          </a:p>
        </p:txBody>
      </p:sp>
      <p:sp>
        <p:nvSpPr>
          <p:cNvPr id="11274" name="Rectangle 26"/>
          <p:cNvSpPr>
            <a:spLocks noChangeArrowheads="1"/>
          </p:cNvSpPr>
          <p:nvPr/>
        </p:nvSpPr>
        <p:spPr bwMode="auto">
          <a:xfrm>
            <a:off x="304800" y="762000"/>
            <a:ext cx="0" cy="0"/>
          </a:xfrm>
          <a:prstGeom prst="rect">
            <a:avLst/>
          </a:prstGeom>
          <a:solidFill>
            <a:schemeClr val="accent1"/>
          </a:solidFill>
          <a:ln w="9525">
            <a:solidFill>
              <a:schemeClr val="tx1"/>
            </a:solidFill>
            <a:miter lim="800000"/>
            <a:headEnd/>
            <a:tailEnd/>
          </a:ln>
        </p:spPr>
        <p:txBody>
          <a:bodyPr/>
          <a:lstStyle/>
          <a:p>
            <a:pPr fontAlgn="base">
              <a:spcBef>
                <a:spcPct val="0"/>
              </a:spcBef>
              <a:spcAft>
                <a:spcPct val="0"/>
              </a:spcAft>
            </a:pPr>
            <a:endParaRPr lang="en-US" dirty="0">
              <a:solidFill>
                <a:prstClr val="black"/>
              </a:solidFill>
              <a:cs typeface="Arial" charset="0"/>
            </a:endParaRPr>
          </a:p>
        </p:txBody>
      </p:sp>
      <p:sp>
        <p:nvSpPr>
          <p:cNvPr id="11276" name="Rectangle 27"/>
          <p:cNvSpPr>
            <a:spLocks noChangeArrowheads="1"/>
          </p:cNvSpPr>
          <p:nvPr/>
        </p:nvSpPr>
        <p:spPr bwMode="auto">
          <a:xfrm>
            <a:off x="0" y="1053903"/>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fontAlgn="base">
              <a:spcBef>
                <a:spcPct val="0"/>
              </a:spcBef>
              <a:spcAft>
                <a:spcPct val="0"/>
              </a:spcAft>
            </a:pPr>
            <a:endParaRPr lang="en-US" dirty="0">
              <a:solidFill>
                <a:prstClr val="black"/>
              </a:solidFill>
              <a:latin typeface="Arial" charset="0"/>
              <a:cs typeface="Arial" charset="0"/>
            </a:endParaRPr>
          </a:p>
        </p:txBody>
      </p:sp>
      <p:pic>
        <p:nvPicPr>
          <p:cNvPr id="17" name="Picture 11" descr="logo_usaid_color.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84617" y="5493224"/>
            <a:ext cx="1174766" cy="895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192822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p>
            <a:pPr algn="ctr"/>
            <a:r>
              <a:rPr lang="en-US" dirty="0">
                <a:latin typeface="Gill Sans MT" panose="020B0502020104020203" pitchFamily="34" charset="0"/>
              </a:rPr>
              <a:t>RESPONSIBILITIES OF FIELD TEAMS</a:t>
            </a:r>
            <a:endParaRPr lang="en-US" sz="3200" b="0" cap="all" dirty="0">
              <a:solidFill>
                <a:srgbClr val="D37D28"/>
              </a:solidFill>
              <a:latin typeface="Gill Sans MT" panose="020B0502020104020203" pitchFamily="34" charset="0"/>
            </a:endParaRPr>
          </a:p>
        </p:txBody>
      </p:sp>
      <p:sp>
        <p:nvSpPr>
          <p:cNvPr id="4" name="Text Placeholder 3"/>
          <p:cNvSpPr>
            <a:spLocks noGrp="1"/>
          </p:cNvSpPr>
          <p:nvPr>
            <p:ph type="body" sz="quarter" idx="10"/>
          </p:nvPr>
        </p:nvSpPr>
        <p:spPr>
          <a:xfrm>
            <a:off x="612775" y="2388786"/>
            <a:ext cx="8101013" cy="3905009"/>
          </a:xfrm>
        </p:spPr>
        <p:txBody>
          <a:bodyPr/>
          <a:lstStyle/>
          <a:p>
            <a:pPr>
              <a:spcBef>
                <a:spcPts val="0"/>
              </a:spcBef>
              <a:spcAft>
                <a:spcPts val="1200"/>
              </a:spcAft>
            </a:pPr>
            <a:r>
              <a:rPr lang="en-US" b="1" dirty="0">
                <a:latin typeface="Gill Sans MT" panose="020B0502020104020203" pitchFamily="34" charset="0"/>
              </a:rPr>
              <a:t>Two trained people are </a:t>
            </a:r>
            <a:r>
              <a:rPr lang="en-US" b="1" u="sng" dirty="0">
                <a:latin typeface="Gill Sans MT" panose="020B0502020104020203" pitchFamily="34" charset="0"/>
              </a:rPr>
              <a:t>always</a:t>
            </a:r>
            <a:r>
              <a:rPr lang="en-US" b="1" dirty="0">
                <a:latin typeface="Gill Sans MT" panose="020B0502020104020203" pitchFamily="34" charset="0"/>
              </a:rPr>
              <a:t> required to measure a child’s weight and </a:t>
            </a:r>
            <a:r>
              <a:rPr lang="en-US" b="1" dirty="0" smtClean="0">
                <a:latin typeface="Gill Sans MT" panose="020B0502020104020203" pitchFamily="34" charset="0"/>
              </a:rPr>
              <a:t>height/length</a:t>
            </a:r>
            <a:r>
              <a:rPr lang="en-US" dirty="0" smtClean="0">
                <a:latin typeface="Gill Sans MT" panose="020B0502020104020203" pitchFamily="34" charset="0"/>
              </a:rPr>
              <a:t>: </a:t>
            </a:r>
            <a:r>
              <a:rPr lang="en-US" dirty="0">
                <a:latin typeface="Gill Sans MT" panose="020B0502020104020203" pitchFamily="34" charset="0"/>
              </a:rPr>
              <a:t>a measurer (interviewer B) and an assistant. </a:t>
            </a:r>
          </a:p>
          <a:p>
            <a:pPr>
              <a:spcBef>
                <a:spcPts val="0"/>
              </a:spcBef>
              <a:spcAft>
                <a:spcPts val="1200"/>
              </a:spcAft>
            </a:pPr>
            <a:r>
              <a:rPr lang="en-US" dirty="0">
                <a:latin typeface="Gill Sans MT" panose="020B0502020104020203" pitchFamily="34" charset="0"/>
              </a:rPr>
              <a:t>The assistant is usually interviewer A, but may instead be the agricultural interviewer or the field supervisor—as long as the person has completed the ZOI survey anthropometry training. </a:t>
            </a:r>
          </a:p>
          <a:p>
            <a:pPr>
              <a:spcBef>
                <a:spcPts val="0"/>
              </a:spcBef>
              <a:spcAft>
                <a:spcPts val="1200"/>
              </a:spcAft>
            </a:pPr>
            <a:r>
              <a:rPr lang="en-US" dirty="0">
                <a:latin typeface="Gill Sans MT" panose="020B0502020104020203" pitchFamily="34" charset="0"/>
              </a:rPr>
              <a:t>The measurer positions the child and reads the measurements. </a:t>
            </a:r>
          </a:p>
          <a:p>
            <a:pPr>
              <a:spcBef>
                <a:spcPts val="0"/>
              </a:spcBef>
              <a:spcAft>
                <a:spcPts val="1200"/>
              </a:spcAft>
            </a:pPr>
            <a:r>
              <a:rPr lang="en-US" dirty="0">
                <a:latin typeface="Gill Sans MT" panose="020B0502020104020203" pitchFamily="34" charset="0"/>
              </a:rPr>
              <a:t>The assistant helps to position the child and records the measurements on the form used to collect the anthropometric information for children, a paper version of Module 5A. </a:t>
            </a:r>
          </a:p>
          <a:p>
            <a:pPr>
              <a:spcBef>
                <a:spcPts val="0"/>
              </a:spcBef>
              <a:spcAft>
                <a:spcPts val="1200"/>
              </a:spcAft>
            </a:pPr>
            <a:r>
              <a:rPr lang="en-US" dirty="0">
                <a:latin typeface="Gill Sans MT" panose="020B0502020104020203" pitchFamily="34" charset="0"/>
              </a:rPr>
              <a:t>While it is also strongly recommended that two trained people measure a woman’s weight and height, one person can do so alone if needed.</a:t>
            </a:r>
            <a:endParaRPr lang="en-US" sz="1800" dirty="0">
              <a:latin typeface="Gill Sans MT" panose="020B0502020104020203" pitchFamily="34" charset="0"/>
            </a:endParaRPr>
          </a:p>
        </p:txBody>
      </p:sp>
      <p:sp>
        <p:nvSpPr>
          <p:cNvPr id="5" name="Text Placeholder 4"/>
          <p:cNvSpPr>
            <a:spLocks noGrp="1"/>
          </p:cNvSpPr>
          <p:nvPr>
            <p:ph type="body" sz="quarter" idx="11"/>
          </p:nvPr>
        </p:nvSpPr>
        <p:spPr/>
        <p:txBody>
          <a:bodyPr/>
          <a:lstStyle/>
          <a:p>
            <a:r>
              <a:rPr lang="en-US" dirty="0">
                <a:latin typeface="Gill Sans MT" panose="020B0502020104020203" pitchFamily="34" charset="0"/>
              </a:rPr>
              <a:t>Measurers and assistants</a:t>
            </a:r>
          </a:p>
        </p:txBody>
      </p:sp>
    </p:spTree>
    <p:extLst>
      <p:ext uri="{BB962C8B-B14F-4D97-AF65-F5344CB8AC3E}">
        <p14:creationId xmlns:p14="http://schemas.microsoft.com/office/powerpoint/2010/main" val="2759153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p>
            <a:pPr algn="ctr"/>
            <a:r>
              <a:rPr lang="en-US" dirty="0">
                <a:latin typeface="Gill Sans MT" panose="020B0502020104020203" pitchFamily="34" charset="0"/>
              </a:rPr>
              <a:t>RESPONSIBILITIES OF FIELD TEAMS</a:t>
            </a:r>
            <a:endParaRPr lang="en-US" sz="3200" b="0" cap="all" dirty="0">
              <a:solidFill>
                <a:srgbClr val="D37D28"/>
              </a:solidFill>
              <a:latin typeface="Gill Sans MT" panose="020B0502020104020203" pitchFamily="34" charset="0"/>
            </a:endParaRPr>
          </a:p>
        </p:txBody>
      </p:sp>
      <p:sp>
        <p:nvSpPr>
          <p:cNvPr id="4" name="Text Placeholder 3"/>
          <p:cNvSpPr>
            <a:spLocks noGrp="1"/>
          </p:cNvSpPr>
          <p:nvPr>
            <p:ph type="body" sz="quarter" idx="10"/>
          </p:nvPr>
        </p:nvSpPr>
        <p:spPr/>
        <p:txBody>
          <a:bodyPr/>
          <a:lstStyle/>
          <a:p>
            <a:pPr>
              <a:spcBef>
                <a:spcPts val="0"/>
              </a:spcBef>
              <a:spcAft>
                <a:spcPts val="1200"/>
              </a:spcAft>
            </a:pPr>
            <a:r>
              <a:rPr lang="en-US" dirty="0">
                <a:latin typeface="Gill Sans MT" panose="020B0502020104020203" pitchFamily="34" charset="0"/>
              </a:rPr>
              <a:t>Under no circumstances should an untrained person, such as a child’s mother or another caregiver, assist in taking measurements. </a:t>
            </a:r>
          </a:p>
          <a:p>
            <a:pPr>
              <a:spcBef>
                <a:spcPts val="0"/>
              </a:spcBef>
              <a:spcAft>
                <a:spcPts val="1200"/>
              </a:spcAft>
            </a:pPr>
            <a:r>
              <a:rPr lang="en-US" dirty="0">
                <a:latin typeface="Gill Sans MT" panose="020B0502020104020203" pitchFamily="34" charset="0"/>
              </a:rPr>
              <a:t>It is recommended, however, that a mother or caregiver be near to the child being measured to comfort the child and help put the child at ease so that the measurer and assistant can more easily measure the child.</a:t>
            </a:r>
            <a:endParaRPr lang="en-US" sz="1800" dirty="0">
              <a:latin typeface="Gill Sans MT" panose="020B0502020104020203" pitchFamily="34" charset="0"/>
            </a:endParaRPr>
          </a:p>
        </p:txBody>
      </p:sp>
      <p:sp>
        <p:nvSpPr>
          <p:cNvPr id="5" name="Text Placeholder 4"/>
          <p:cNvSpPr>
            <a:spLocks noGrp="1"/>
          </p:cNvSpPr>
          <p:nvPr>
            <p:ph type="body" sz="quarter" idx="11"/>
          </p:nvPr>
        </p:nvSpPr>
        <p:spPr/>
        <p:txBody>
          <a:bodyPr/>
          <a:lstStyle/>
          <a:p>
            <a:r>
              <a:rPr lang="en-US" dirty="0">
                <a:latin typeface="Gill Sans MT" panose="020B0502020104020203" pitchFamily="34" charset="0"/>
              </a:rPr>
              <a:t>Measurers and assistants</a:t>
            </a:r>
          </a:p>
        </p:txBody>
      </p:sp>
    </p:spTree>
    <p:extLst>
      <p:ext uri="{BB962C8B-B14F-4D97-AF65-F5344CB8AC3E}">
        <p14:creationId xmlns:p14="http://schemas.microsoft.com/office/powerpoint/2010/main" val="4010622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p>
            <a:pPr algn="ctr"/>
            <a:r>
              <a:rPr lang="en-US" dirty="0">
                <a:latin typeface="Gill Sans MT" panose="020B0502020104020203" pitchFamily="34" charset="0"/>
              </a:rPr>
              <a:t>RESPONSIBILITIES OF FIELD TEAMS</a:t>
            </a:r>
            <a:endParaRPr lang="en-US" sz="3200" b="0" cap="all" dirty="0">
              <a:solidFill>
                <a:srgbClr val="D37D28"/>
              </a:solidFill>
              <a:latin typeface="Gill Sans MT" panose="020B0502020104020203" pitchFamily="34" charset="0"/>
            </a:endParaRPr>
          </a:p>
        </p:txBody>
      </p:sp>
      <p:sp>
        <p:nvSpPr>
          <p:cNvPr id="4" name="Text Placeholder 3"/>
          <p:cNvSpPr>
            <a:spLocks noGrp="1"/>
          </p:cNvSpPr>
          <p:nvPr>
            <p:ph type="body" sz="quarter" idx="10"/>
          </p:nvPr>
        </p:nvSpPr>
        <p:spPr>
          <a:xfrm>
            <a:off x="612775" y="2388787"/>
            <a:ext cx="8101013" cy="3558932"/>
          </a:xfrm>
        </p:spPr>
        <p:txBody>
          <a:bodyPr/>
          <a:lstStyle/>
          <a:p>
            <a:pPr marL="0" indent="0">
              <a:buNone/>
            </a:pPr>
            <a:r>
              <a:rPr lang="en-US" i="1" dirty="0">
                <a:latin typeface="Gill Sans MT" panose="020B0502020104020203" pitchFamily="34" charset="0"/>
              </a:rPr>
              <a:t>Summary of measurers’ and assistants’ responsibilities: </a:t>
            </a:r>
          </a:p>
          <a:p>
            <a:pPr lvl="0"/>
            <a:r>
              <a:rPr lang="en-US" dirty="0">
                <a:latin typeface="Gill Sans MT" panose="020B0502020104020203" pitchFamily="34" charset="0"/>
              </a:rPr>
              <a:t>Collect the height (length) and weight measurements for all eligible children and women in the household.</a:t>
            </a:r>
            <a:endParaRPr lang="en-US" i="1" dirty="0">
              <a:latin typeface="Gill Sans MT" panose="020B0502020104020203" pitchFamily="34" charset="0"/>
            </a:endParaRPr>
          </a:p>
          <a:p>
            <a:pPr lvl="0"/>
            <a:r>
              <a:rPr lang="en-US" dirty="0">
                <a:latin typeface="Gill Sans MT" panose="020B0502020104020203" pitchFamily="34" charset="0"/>
              </a:rPr>
              <a:t>Follow the procedures specified in this manual exactly and ensure that no steps are omitted. </a:t>
            </a:r>
            <a:endParaRPr lang="en-US" i="1" dirty="0">
              <a:latin typeface="Gill Sans MT" panose="020B0502020104020203" pitchFamily="34" charset="0"/>
            </a:endParaRPr>
          </a:p>
          <a:p>
            <a:pPr lvl="0"/>
            <a:r>
              <a:rPr lang="en-US" dirty="0">
                <a:latin typeface="Gill Sans MT" panose="020B0502020104020203" pitchFamily="34" charset="0"/>
              </a:rPr>
              <a:t>Carry and take care of the equipment used for anthropometric measurements.</a:t>
            </a:r>
            <a:endParaRPr lang="en-US" i="1" dirty="0">
              <a:latin typeface="Gill Sans MT" panose="020B0502020104020203" pitchFamily="34" charset="0"/>
            </a:endParaRPr>
          </a:p>
          <a:p>
            <a:pPr lvl="0"/>
            <a:r>
              <a:rPr lang="en-US" dirty="0">
                <a:latin typeface="Gill Sans MT" panose="020B0502020104020203" pitchFamily="34" charset="0"/>
              </a:rPr>
              <a:t>Report any equipment malfunctions to the field supervisor immediately.</a:t>
            </a:r>
          </a:p>
          <a:p>
            <a:pPr lvl="0"/>
            <a:endParaRPr lang="en-US" i="1" dirty="0">
              <a:latin typeface="Gill Sans MT" panose="020B0502020104020203" pitchFamily="34" charset="0"/>
            </a:endParaRPr>
          </a:p>
          <a:p>
            <a:pPr marL="0" indent="0">
              <a:buNone/>
            </a:pPr>
            <a:r>
              <a:rPr lang="en-US" i="1" dirty="0">
                <a:latin typeface="Gill Sans MT" panose="020B0502020104020203" pitchFamily="34" charset="0"/>
              </a:rPr>
              <a:t>If you are the interviewer B for the household, you hold the overall responsibility for carrying and caring for the anthropometry equipment and for determining final measurements and making sure they are properly recorded.</a:t>
            </a:r>
          </a:p>
          <a:p>
            <a:pPr marL="0" lvl="0" indent="0">
              <a:buNone/>
            </a:pPr>
            <a:endParaRPr lang="en-US" i="1" dirty="0">
              <a:latin typeface="Gill Sans MT" panose="020B0502020104020203" pitchFamily="34" charset="0"/>
            </a:endParaRPr>
          </a:p>
        </p:txBody>
      </p:sp>
      <p:sp>
        <p:nvSpPr>
          <p:cNvPr id="5" name="Text Placeholder 4"/>
          <p:cNvSpPr>
            <a:spLocks noGrp="1"/>
          </p:cNvSpPr>
          <p:nvPr>
            <p:ph type="body" sz="quarter" idx="11"/>
          </p:nvPr>
        </p:nvSpPr>
        <p:spPr/>
        <p:txBody>
          <a:bodyPr/>
          <a:lstStyle/>
          <a:p>
            <a:r>
              <a:rPr lang="en-US" dirty="0">
                <a:latin typeface="Gill Sans MT" panose="020B0502020104020203" pitchFamily="34" charset="0"/>
              </a:rPr>
              <a:t>Measurers and assistants</a:t>
            </a:r>
          </a:p>
        </p:txBody>
      </p:sp>
    </p:spTree>
    <p:extLst>
      <p:ext uri="{BB962C8B-B14F-4D97-AF65-F5344CB8AC3E}">
        <p14:creationId xmlns:p14="http://schemas.microsoft.com/office/powerpoint/2010/main" val="2893481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p>
            <a:pPr algn="ctr"/>
            <a:r>
              <a:rPr lang="en-US" dirty="0">
                <a:latin typeface="Gill Sans MT" panose="020B0502020104020203" pitchFamily="34" charset="0"/>
              </a:rPr>
              <a:t>RESPONSIBILITIES OF FIELD TEAMS</a:t>
            </a:r>
            <a:endParaRPr lang="en-US" sz="3200" b="0" cap="all" dirty="0">
              <a:solidFill>
                <a:srgbClr val="D37D28"/>
              </a:solidFill>
              <a:latin typeface="Gill Sans MT" panose="020B0502020104020203" pitchFamily="34" charset="0"/>
            </a:endParaRPr>
          </a:p>
        </p:txBody>
      </p:sp>
      <p:sp>
        <p:nvSpPr>
          <p:cNvPr id="4" name="Text Placeholder 3"/>
          <p:cNvSpPr>
            <a:spLocks noGrp="1"/>
          </p:cNvSpPr>
          <p:nvPr>
            <p:ph type="body" sz="quarter" idx="10"/>
          </p:nvPr>
        </p:nvSpPr>
        <p:spPr>
          <a:xfrm>
            <a:off x="612775" y="2388786"/>
            <a:ext cx="8101013" cy="3888445"/>
          </a:xfrm>
        </p:spPr>
        <p:txBody>
          <a:bodyPr/>
          <a:lstStyle/>
          <a:p>
            <a:pPr>
              <a:spcBef>
                <a:spcPts val="0"/>
              </a:spcBef>
              <a:spcAft>
                <a:spcPts val="1200"/>
              </a:spcAft>
            </a:pPr>
            <a:r>
              <a:rPr lang="en-US" dirty="0">
                <a:latin typeface="Gill Sans MT" panose="020B0502020104020203" pitchFamily="34" charset="0"/>
              </a:rPr>
              <a:t>Regularly observe anthropometric measurements to ensure that measurements are taken following the exact procedures outlined in this manual. </a:t>
            </a:r>
          </a:p>
          <a:p>
            <a:pPr>
              <a:spcBef>
                <a:spcPts val="0"/>
              </a:spcBef>
              <a:spcAft>
                <a:spcPts val="1200"/>
              </a:spcAft>
            </a:pPr>
            <a:r>
              <a:rPr lang="en-US" dirty="0">
                <a:latin typeface="Gill Sans MT" panose="020B0502020104020203" pitchFamily="34" charset="0"/>
              </a:rPr>
              <a:t>Consult with field director to determine appropriate course of action if measurers or assistants routinely make errors taking or reading measurements, positioning children, using equipment, or recording the information on the questionnaire form.</a:t>
            </a:r>
          </a:p>
          <a:p>
            <a:pPr>
              <a:spcBef>
                <a:spcPts val="0"/>
              </a:spcBef>
              <a:spcAft>
                <a:spcPts val="1200"/>
              </a:spcAft>
            </a:pPr>
            <a:r>
              <a:rPr lang="en-US" dirty="0">
                <a:latin typeface="Gill Sans MT" panose="020B0502020104020203" pitchFamily="34" charset="0"/>
              </a:rPr>
              <a:t>Check recorded anthropometry measurements for each completed interview to ensure they are within the expected ranges specified in the table in Appendix A of the anthropometry manual*. </a:t>
            </a:r>
          </a:p>
          <a:p>
            <a:pPr marL="0" indent="0">
              <a:buNone/>
            </a:pPr>
            <a:r>
              <a:rPr lang="en-US" i="1" dirty="0">
                <a:latin typeface="Gill Sans MT" panose="020B0502020104020203" pitchFamily="34" charset="0"/>
              </a:rPr>
              <a:t>*Measurements outside the ranges given in Appendix A are possible but extremely rare (i.e., no more than a few per survey).</a:t>
            </a:r>
          </a:p>
          <a:p>
            <a:endParaRPr lang="en-US" dirty="0">
              <a:latin typeface="Gill Sans MT" panose="020B0502020104020203" pitchFamily="34" charset="0"/>
            </a:endParaRPr>
          </a:p>
          <a:p>
            <a:pPr marL="0" lvl="0" indent="0">
              <a:buNone/>
            </a:pPr>
            <a:endParaRPr lang="en-US" i="1" dirty="0">
              <a:latin typeface="Gill Sans MT" panose="020B0502020104020203" pitchFamily="34" charset="0"/>
            </a:endParaRPr>
          </a:p>
        </p:txBody>
      </p:sp>
      <p:sp>
        <p:nvSpPr>
          <p:cNvPr id="5" name="Text Placeholder 4"/>
          <p:cNvSpPr>
            <a:spLocks noGrp="1"/>
          </p:cNvSpPr>
          <p:nvPr>
            <p:ph type="body" sz="quarter" idx="11"/>
          </p:nvPr>
        </p:nvSpPr>
        <p:spPr/>
        <p:txBody>
          <a:bodyPr/>
          <a:lstStyle/>
          <a:p>
            <a:r>
              <a:rPr lang="en-US" dirty="0">
                <a:latin typeface="Gill Sans MT" panose="020B0502020104020203" pitchFamily="34" charset="0"/>
              </a:rPr>
              <a:t>Field supervisors</a:t>
            </a:r>
          </a:p>
        </p:txBody>
      </p:sp>
    </p:spTree>
    <p:extLst>
      <p:ext uri="{BB962C8B-B14F-4D97-AF65-F5344CB8AC3E}">
        <p14:creationId xmlns:p14="http://schemas.microsoft.com/office/powerpoint/2010/main" val="3527616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p>
            <a:pPr algn="ctr"/>
            <a:r>
              <a:rPr lang="en-US" dirty="0">
                <a:latin typeface="Gill Sans MT" panose="020B0502020104020203" pitchFamily="34" charset="0"/>
              </a:rPr>
              <a:t>ANTHROPOMETRY EQUIPMENT</a:t>
            </a:r>
            <a:endParaRPr lang="en-US" sz="3200" b="0" cap="all" dirty="0">
              <a:solidFill>
                <a:srgbClr val="D37D28"/>
              </a:solidFill>
              <a:latin typeface="Gill Sans MT" panose="020B0502020104020203" pitchFamily="34" charset="0"/>
            </a:endParaRPr>
          </a:p>
        </p:txBody>
      </p:sp>
      <p:sp>
        <p:nvSpPr>
          <p:cNvPr id="4" name="Text Placeholder 3"/>
          <p:cNvSpPr>
            <a:spLocks noGrp="1"/>
          </p:cNvSpPr>
          <p:nvPr>
            <p:ph type="body" sz="quarter" idx="10"/>
          </p:nvPr>
        </p:nvSpPr>
        <p:spPr/>
        <p:txBody>
          <a:bodyPr/>
          <a:lstStyle/>
          <a:p>
            <a:pPr>
              <a:spcBef>
                <a:spcPts val="0"/>
              </a:spcBef>
              <a:spcAft>
                <a:spcPts val="1200"/>
              </a:spcAft>
            </a:pPr>
            <a:r>
              <a:rPr lang="en-US" dirty="0">
                <a:latin typeface="Gill Sans MT" panose="020B0502020104020203" pitchFamily="34" charset="0"/>
              </a:rPr>
              <a:t>Weigh women and children using </a:t>
            </a:r>
            <a:r>
              <a:rPr lang="en-US" b="1" u="sng" dirty="0">
                <a:latin typeface="Gill Sans MT" panose="020B0502020104020203" pitchFamily="34" charset="0"/>
              </a:rPr>
              <a:t>only</a:t>
            </a:r>
            <a:r>
              <a:rPr lang="en-US" dirty="0">
                <a:latin typeface="Gill Sans MT" panose="020B0502020104020203" pitchFamily="34" charset="0"/>
              </a:rPr>
              <a:t> the seca 874 U scale. </a:t>
            </a:r>
          </a:p>
          <a:p>
            <a:pPr>
              <a:spcBef>
                <a:spcPts val="0"/>
              </a:spcBef>
              <a:spcAft>
                <a:spcPts val="1200"/>
              </a:spcAft>
            </a:pPr>
            <a:r>
              <a:rPr lang="en-US" dirty="0">
                <a:latin typeface="Gill Sans MT" panose="020B0502020104020203" pitchFamily="34" charset="0"/>
              </a:rPr>
              <a:t>This scale is lightweight, portable, and powered exclusively by batteries. </a:t>
            </a:r>
          </a:p>
          <a:p>
            <a:pPr>
              <a:spcBef>
                <a:spcPts val="0"/>
              </a:spcBef>
              <a:spcAft>
                <a:spcPts val="1200"/>
              </a:spcAft>
            </a:pPr>
            <a:r>
              <a:rPr lang="en-US" dirty="0">
                <a:latin typeface="Gill Sans MT" panose="020B0502020104020203" pitchFamily="34" charset="0"/>
              </a:rPr>
              <a:t>The scale uses four type AA 1.5 volt batteries that are easily replaceable. </a:t>
            </a:r>
          </a:p>
          <a:p>
            <a:pPr>
              <a:spcBef>
                <a:spcPts val="0"/>
              </a:spcBef>
              <a:spcAft>
                <a:spcPts val="1200"/>
              </a:spcAft>
            </a:pPr>
            <a:r>
              <a:rPr lang="en-US" dirty="0">
                <a:latin typeface="Gill Sans MT" panose="020B0502020104020203" pitchFamily="34" charset="0"/>
              </a:rPr>
              <a:t>120,000 weighing operations can be performed with one set of batteries. </a:t>
            </a:r>
          </a:p>
          <a:p>
            <a:pPr>
              <a:spcBef>
                <a:spcPts val="0"/>
              </a:spcBef>
              <a:spcAft>
                <a:spcPts val="1200"/>
              </a:spcAft>
            </a:pPr>
            <a:r>
              <a:rPr lang="en-US" dirty="0">
                <a:latin typeface="Gill Sans MT" panose="020B0502020104020203" pitchFamily="34" charset="0"/>
              </a:rPr>
              <a:t>If for any reason your scale is not working, immediately inform your field supervisor, who will contact the field manager to request a new scale. </a:t>
            </a:r>
          </a:p>
          <a:p>
            <a:pPr>
              <a:spcBef>
                <a:spcPts val="0"/>
              </a:spcBef>
              <a:spcAft>
                <a:spcPts val="1200"/>
              </a:spcAft>
            </a:pPr>
            <a:r>
              <a:rPr lang="en-US" dirty="0">
                <a:latin typeface="Gill Sans MT" panose="020B0502020104020203" pitchFamily="34" charset="0"/>
              </a:rPr>
              <a:t>Each field team should carry a back-up scale so that fieldwork is not interrupted due to problems with the scales.</a:t>
            </a:r>
          </a:p>
        </p:txBody>
      </p:sp>
      <p:sp>
        <p:nvSpPr>
          <p:cNvPr id="5" name="Text Placeholder 4"/>
          <p:cNvSpPr>
            <a:spLocks noGrp="1"/>
          </p:cNvSpPr>
          <p:nvPr>
            <p:ph type="body" sz="quarter" idx="11"/>
          </p:nvPr>
        </p:nvSpPr>
        <p:spPr/>
        <p:txBody>
          <a:bodyPr/>
          <a:lstStyle/>
          <a:p>
            <a:r>
              <a:rPr lang="en-GB" dirty="0">
                <a:latin typeface="Gill Sans MT" panose="020B0502020104020203" pitchFamily="34" charset="0"/>
              </a:rPr>
              <a:t>seca 874 U electronic scale</a:t>
            </a:r>
            <a:endParaRPr lang="en-US" dirty="0">
              <a:latin typeface="Gill Sans MT" panose="020B0502020104020203" pitchFamily="34" charset="0"/>
            </a:endParaRPr>
          </a:p>
        </p:txBody>
      </p:sp>
    </p:spTree>
    <p:extLst>
      <p:ext uri="{BB962C8B-B14F-4D97-AF65-F5344CB8AC3E}">
        <p14:creationId xmlns:p14="http://schemas.microsoft.com/office/powerpoint/2010/main" val="2091495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p>
            <a:pPr algn="ctr"/>
            <a:r>
              <a:rPr lang="en-US" dirty="0">
                <a:latin typeface="Gill Sans MT" panose="020B0502020104020203" pitchFamily="34" charset="0"/>
              </a:rPr>
              <a:t>ANTHROPOMETRY EQUIPMENT</a:t>
            </a:r>
            <a:endParaRPr lang="en-US" sz="3200" b="0" cap="all" dirty="0">
              <a:solidFill>
                <a:srgbClr val="D37D28"/>
              </a:solidFill>
              <a:latin typeface="Gill Sans MT" panose="020B0502020104020203" pitchFamily="34" charset="0"/>
            </a:endParaRPr>
          </a:p>
        </p:txBody>
      </p:sp>
      <p:sp>
        <p:nvSpPr>
          <p:cNvPr id="4" name="Text Placeholder 3"/>
          <p:cNvSpPr>
            <a:spLocks noGrp="1"/>
          </p:cNvSpPr>
          <p:nvPr>
            <p:ph type="body" sz="quarter" idx="10"/>
          </p:nvPr>
        </p:nvSpPr>
        <p:spPr/>
        <p:txBody>
          <a:bodyPr/>
          <a:lstStyle/>
          <a:p>
            <a:pPr lvl="0">
              <a:spcBef>
                <a:spcPts val="0"/>
              </a:spcBef>
              <a:spcAft>
                <a:spcPts val="1200"/>
              </a:spcAft>
            </a:pPr>
            <a:r>
              <a:rPr lang="en-US" dirty="0">
                <a:latin typeface="Gill Sans MT" panose="020B0502020104020203" pitchFamily="34" charset="0"/>
              </a:rPr>
              <a:t>Insert the batteries into the compartment on the bottom of the scale.</a:t>
            </a:r>
          </a:p>
          <a:p>
            <a:pPr lvl="0">
              <a:spcBef>
                <a:spcPts val="0"/>
              </a:spcBef>
              <a:spcAft>
                <a:spcPts val="1200"/>
              </a:spcAft>
            </a:pPr>
            <a:r>
              <a:rPr lang="en-US" dirty="0">
                <a:latin typeface="Gill Sans MT" panose="020B0502020104020203" pitchFamily="34" charset="0"/>
              </a:rPr>
              <a:t>Push the switch located in the battery compartment to the “ON” position.</a:t>
            </a:r>
          </a:p>
          <a:p>
            <a:pPr lvl="0">
              <a:spcBef>
                <a:spcPts val="0"/>
              </a:spcBef>
              <a:spcAft>
                <a:spcPts val="1200"/>
              </a:spcAft>
            </a:pPr>
            <a:r>
              <a:rPr lang="en-US" dirty="0">
                <a:latin typeface="Gill Sans MT" panose="020B0502020104020203" pitchFamily="34" charset="0"/>
              </a:rPr>
              <a:t>Place the scale on a hard, level surface (i.e., wood, concrete, or firm earth). Soft or uneven surfaces may cause weighing errors. </a:t>
            </a:r>
          </a:p>
          <a:p>
            <a:pPr lvl="0">
              <a:spcBef>
                <a:spcPts val="0"/>
              </a:spcBef>
              <a:spcAft>
                <a:spcPts val="1200"/>
              </a:spcAft>
            </a:pPr>
            <a:r>
              <a:rPr lang="en-US" dirty="0">
                <a:latin typeface="Gill Sans MT" panose="020B0502020104020203" pitchFamily="34" charset="0"/>
              </a:rPr>
              <a:t>Use the scale in the shade or indoors if possible. </a:t>
            </a:r>
          </a:p>
          <a:p>
            <a:pPr lvl="0">
              <a:spcBef>
                <a:spcPts val="0"/>
              </a:spcBef>
              <a:spcAft>
                <a:spcPts val="1200"/>
              </a:spcAft>
            </a:pPr>
            <a:r>
              <a:rPr lang="en-US" dirty="0">
                <a:latin typeface="Gill Sans MT" panose="020B0502020104020203" pitchFamily="34" charset="0"/>
              </a:rPr>
              <a:t>Check the surface of the scale if it is left in direct sunlight. The black surface can become extremely hot and easily burn bare feet. </a:t>
            </a:r>
          </a:p>
          <a:p>
            <a:pPr lvl="0">
              <a:spcBef>
                <a:spcPts val="0"/>
              </a:spcBef>
              <a:spcAft>
                <a:spcPts val="1200"/>
              </a:spcAft>
            </a:pPr>
            <a:r>
              <a:rPr lang="en-US" dirty="0">
                <a:latin typeface="Gill Sans MT" panose="020B0502020104020203" pitchFamily="34" charset="0"/>
              </a:rPr>
              <a:t>Allow the scale to adjust to changes in temperature. If you move the scale to a new location with a different temperature, wait 15 minutes before using it again.</a:t>
            </a:r>
          </a:p>
        </p:txBody>
      </p:sp>
      <p:sp>
        <p:nvSpPr>
          <p:cNvPr id="5" name="Text Placeholder 4"/>
          <p:cNvSpPr>
            <a:spLocks noGrp="1"/>
          </p:cNvSpPr>
          <p:nvPr>
            <p:ph type="body" sz="quarter" idx="11"/>
          </p:nvPr>
        </p:nvSpPr>
        <p:spPr/>
        <p:txBody>
          <a:bodyPr/>
          <a:lstStyle/>
          <a:p>
            <a:r>
              <a:rPr lang="en-GB" dirty="0">
                <a:latin typeface="Gill Sans MT" panose="020B0502020104020203" pitchFamily="34" charset="0"/>
              </a:rPr>
              <a:t>Setting up scale</a:t>
            </a:r>
            <a:endParaRPr lang="en-US" dirty="0">
              <a:latin typeface="Gill Sans MT" panose="020B0502020104020203" pitchFamily="34" charset="0"/>
            </a:endParaRPr>
          </a:p>
        </p:txBody>
      </p:sp>
    </p:spTree>
    <p:extLst>
      <p:ext uri="{BB962C8B-B14F-4D97-AF65-F5344CB8AC3E}">
        <p14:creationId xmlns:p14="http://schemas.microsoft.com/office/powerpoint/2010/main" val="3560096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p>
            <a:pPr algn="ctr"/>
            <a:r>
              <a:rPr lang="en-US" dirty="0">
                <a:latin typeface="Gill Sans MT" panose="020B0502020104020203" pitchFamily="34" charset="0"/>
              </a:rPr>
              <a:t>ANTHROPOMETRY EQUIPMENT</a:t>
            </a:r>
            <a:endParaRPr lang="en-US" sz="3200" b="0" cap="all" dirty="0">
              <a:solidFill>
                <a:srgbClr val="D37D28"/>
              </a:solidFill>
              <a:latin typeface="Gill Sans MT" panose="020B0502020104020203" pitchFamily="34" charset="0"/>
            </a:endParaRPr>
          </a:p>
        </p:txBody>
      </p:sp>
      <p:sp>
        <p:nvSpPr>
          <p:cNvPr id="4" name="Text Placeholder 3"/>
          <p:cNvSpPr>
            <a:spLocks noGrp="1"/>
          </p:cNvSpPr>
          <p:nvPr>
            <p:ph type="body" sz="quarter" idx="10"/>
          </p:nvPr>
        </p:nvSpPr>
        <p:spPr/>
        <p:txBody>
          <a:bodyPr/>
          <a:lstStyle/>
          <a:p>
            <a:pPr lvl="0">
              <a:spcBef>
                <a:spcPts val="0"/>
              </a:spcBef>
              <a:spcAft>
                <a:spcPts val="1200"/>
              </a:spcAft>
            </a:pPr>
            <a:r>
              <a:rPr lang="en-US" dirty="0">
                <a:latin typeface="Gill Sans MT" panose="020B0502020104020203" pitchFamily="34" charset="0"/>
              </a:rPr>
              <a:t>Test the scale every day of fieldwork.</a:t>
            </a:r>
          </a:p>
          <a:p>
            <a:pPr>
              <a:spcBef>
                <a:spcPts val="0"/>
              </a:spcBef>
              <a:spcAft>
                <a:spcPts val="1200"/>
              </a:spcAft>
            </a:pPr>
            <a:r>
              <a:rPr lang="en-US" dirty="0">
                <a:latin typeface="Gill Sans MT" panose="020B0502020104020203" pitchFamily="34" charset="0"/>
              </a:rPr>
              <a:t>Test the scale before </a:t>
            </a:r>
            <a:r>
              <a:rPr lang="en-US" u="sng" dirty="0">
                <a:latin typeface="Gill Sans MT" panose="020B0502020104020203" pitchFamily="34" charset="0"/>
              </a:rPr>
              <a:t>every measurement </a:t>
            </a:r>
            <a:r>
              <a:rPr lang="en-US" dirty="0">
                <a:latin typeface="Gill Sans MT" panose="020B0502020104020203" pitchFamily="34" charset="0"/>
              </a:rPr>
              <a:t>when using the scale if using it in temperatures below the minimum operating temperature or above the maximum operating temperature.</a:t>
            </a:r>
          </a:p>
          <a:p>
            <a:pPr lvl="0">
              <a:spcBef>
                <a:spcPts val="0"/>
              </a:spcBef>
              <a:spcAft>
                <a:spcPts val="1200"/>
              </a:spcAft>
            </a:pPr>
            <a:r>
              <a:rPr lang="en-US" dirty="0">
                <a:latin typeface="Gill Sans MT" panose="020B0502020104020203" pitchFamily="34" charset="0"/>
              </a:rPr>
              <a:t>Perform the test using the labelled standard weight provided to you. </a:t>
            </a:r>
          </a:p>
          <a:p>
            <a:pPr lvl="0">
              <a:spcBef>
                <a:spcPts val="0"/>
              </a:spcBef>
              <a:spcAft>
                <a:spcPts val="1200"/>
              </a:spcAft>
            </a:pPr>
            <a:r>
              <a:rPr lang="en-US" dirty="0">
                <a:latin typeface="Gill Sans MT" panose="020B0502020104020203" pitchFamily="34" charset="0"/>
              </a:rPr>
              <a:t>Consult with your field supervisor before using any other type of weight.</a:t>
            </a:r>
          </a:p>
          <a:p>
            <a:pPr lvl="0">
              <a:spcBef>
                <a:spcPts val="0"/>
              </a:spcBef>
              <a:spcAft>
                <a:spcPts val="1200"/>
              </a:spcAft>
            </a:pPr>
            <a:r>
              <a:rPr lang="en-US" dirty="0">
                <a:latin typeface="Gill Sans MT" panose="020B0502020104020203" pitchFamily="34" charset="0"/>
              </a:rPr>
              <a:t>Do not use the scale if the readings are not correct. Contact your field supervisor to obtain a new scale.</a:t>
            </a:r>
          </a:p>
        </p:txBody>
      </p:sp>
      <p:sp>
        <p:nvSpPr>
          <p:cNvPr id="5" name="Text Placeholder 4"/>
          <p:cNvSpPr>
            <a:spLocks noGrp="1"/>
          </p:cNvSpPr>
          <p:nvPr>
            <p:ph type="body" sz="quarter" idx="11"/>
          </p:nvPr>
        </p:nvSpPr>
        <p:spPr/>
        <p:txBody>
          <a:bodyPr/>
          <a:lstStyle/>
          <a:p>
            <a:r>
              <a:rPr lang="en-GB" dirty="0">
                <a:latin typeface="Gill Sans MT" panose="020B0502020104020203" pitchFamily="34" charset="0"/>
              </a:rPr>
              <a:t>Test the scale for accuracy</a:t>
            </a:r>
            <a:endParaRPr lang="en-US" dirty="0">
              <a:latin typeface="Gill Sans MT" panose="020B0502020104020203" pitchFamily="34" charset="0"/>
            </a:endParaRPr>
          </a:p>
        </p:txBody>
      </p:sp>
    </p:spTree>
    <p:extLst>
      <p:ext uri="{BB962C8B-B14F-4D97-AF65-F5344CB8AC3E}">
        <p14:creationId xmlns:p14="http://schemas.microsoft.com/office/powerpoint/2010/main" val="3143769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p>
            <a:pPr algn="ctr"/>
            <a:r>
              <a:rPr lang="en-US" dirty="0">
                <a:latin typeface="Gill Sans MT" panose="020B0502020104020203" pitchFamily="34" charset="0"/>
              </a:rPr>
              <a:t>ANTHROPOMETRY EQUIPMENT</a:t>
            </a:r>
            <a:endParaRPr lang="en-US" sz="3200" b="0" cap="all" dirty="0">
              <a:solidFill>
                <a:srgbClr val="D37D28"/>
              </a:solidFill>
              <a:latin typeface="Gill Sans MT" panose="020B0502020104020203" pitchFamily="34" charset="0"/>
            </a:endParaRPr>
          </a:p>
        </p:txBody>
      </p:sp>
      <p:sp>
        <p:nvSpPr>
          <p:cNvPr id="4" name="Text Placeholder 3"/>
          <p:cNvSpPr>
            <a:spLocks noGrp="1"/>
          </p:cNvSpPr>
          <p:nvPr>
            <p:ph type="body" sz="quarter" idx="10"/>
          </p:nvPr>
        </p:nvSpPr>
        <p:spPr/>
        <p:txBody>
          <a:bodyPr/>
          <a:lstStyle/>
          <a:p>
            <a:pPr lvl="0">
              <a:spcBef>
                <a:spcPts val="0"/>
              </a:spcBef>
              <a:spcAft>
                <a:spcPts val="1200"/>
              </a:spcAft>
            </a:pPr>
            <a:r>
              <a:rPr lang="en-US" dirty="0">
                <a:latin typeface="Gill Sans MT" panose="020B0502020104020203" pitchFamily="34" charset="0"/>
              </a:rPr>
              <a:t>Use the on/off button to manually shut off the scale.</a:t>
            </a:r>
          </a:p>
          <a:p>
            <a:pPr lvl="0">
              <a:spcBef>
                <a:spcPts val="0"/>
              </a:spcBef>
              <a:spcAft>
                <a:spcPts val="1200"/>
              </a:spcAft>
            </a:pPr>
            <a:r>
              <a:rPr lang="en-US" dirty="0">
                <a:latin typeface="Gill Sans MT" panose="020B0502020104020203" pitchFamily="34" charset="0"/>
              </a:rPr>
              <a:t>The scale automatically shuts off:</a:t>
            </a:r>
          </a:p>
          <a:p>
            <a:pPr marL="800100" lvl="1" indent="-342900">
              <a:buFont typeface="Arial" panose="020B0604020202020204" pitchFamily="34" charset="0"/>
              <a:buChar char="−"/>
            </a:pPr>
            <a:r>
              <a:rPr lang="en-US" sz="1600" dirty="0">
                <a:latin typeface="Gill Sans MT" panose="020B0502020104020203" pitchFamily="34" charset="0"/>
              </a:rPr>
              <a:t>after 3 minutes in normal mode, or </a:t>
            </a:r>
          </a:p>
          <a:p>
            <a:pPr marL="800100" lvl="1" indent="-342900">
              <a:buFont typeface="Arial" panose="020B0604020202020204" pitchFamily="34" charset="0"/>
              <a:buChar char="−"/>
            </a:pPr>
            <a:r>
              <a:rPr lang="en-US" sz="1600" dirty="0">
                <a:latin typeface="Gill Sans MT" panose="020B0502020104020203" pitchFamily="34" charset="0"/>
              </a:rPr>
              <a:t>after 2 minutes, if the mother-and-baby (2-in-1) function is switched on.</a:t>
            </a:r>
          </a:p>
        </p:txBody>
      </p:sp>
      <p:sp>
        <p:nvSpPr>
          <p:cNvPr id="5" name="Text Placeholder 4"/>
          <p:cNvSpPr>
            <a:spLocks noGrp="1"/>
          </p:cNvSpPr>
          <p:nvPr>
            <p:ph type="body" sz="quarter" idx="11"/>
          </p:nvPr>
        </p:nvSpPr>
        <p:spPr/>
        <p:txBody>
          <a:bodyPr/>
          <a:lstStyle/>
          <a:p>
            <a:r>
              <a:rPr lang="en-GB" dirty="0">
                <a:latin typeface="Gill Sans MT" panose="020B0502020104020203" pitchFamily="34" charset="0"/>
              </a:rPr>
              <a:t>Switching off the scale</a:t>
            </a:r>
            <a:endParaRPr lang="en-US" dirty="0">
              <a:latin typeface="Gill Sans MT" panose="020B0502020104020203" pitchFamily="34" charset="0"/>
            </a:endParaRPr>
          </a:p>
        </p:txBody>
      </p:sp>
    </p:spTree>
    <p:extLst>
      <p:ext uri="{BB962C8B-B14F-4D97-AF65-F5344CB8AC3E}">
        <p14:creationId xmlns:p14="http://schemas.microsoft.com/office/powerpoint/2010/main" val="1216292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p>
            <a:pPr algn="ctr"/>
            <a:r>
              <a:rPr lang="en-US" dirty="0">
                <a:latin typeface="Gill Sans MT" panose="020B0502020104020203" pitchFamily="34" charset="0"/>
              </a:rPr>
              <a:t>ANTHROPOMETRY EQUIPMENT</a:t>
            </a:r>
            <a:endParaRPr lang="en-US" sz="3200" b="0" cap="all" dirty="0">
              <a:solidFill>
                <a:srgbClr val="D37D28"/>
              </a:solidFill>
              <a:latin typeface="Gill Sans MT" panose="020B0502020104020203" pitchFamily="34" charset="0"/>
            </a:endParaRPr>
          </a:p>
        </p:txBody>
      </p:sp>
      <p:sp>
        <p:nvSpPr>
          <p:cNvPr id="4" name="Text Placeholder 3"/>
          <p:cNvSpPr>
            <a:spLocks noGrp="1"/>
          </p:cNvSpPr>
          <p:nvPr>
            <p:ph type="body" sz="quarter" idx="10"/>
          </p:nvPr>
        </p:nvSpPr>
        <p:spPr/>
        <p:txBody>
          <a:bodyPr/>
          <a:lstStyle/>
          <a:p>
            <a:pPr lvl="0"/>
            <a:r>
              <a:rPr lang="en-US" dirty="0">
                <a:latin typeface="Gill Sans MT" panose="020B0502020104020203" pitchFamily="34" charset="0"/>
              </a:rPr>
              <a:t>Always handle the scale carefully:</a:t>
            </a:r>
          </a:p>
          <a:p>
            <a:pPr marL="742950" lvl="1" indent="-285750">
              <a:spcBef>
                <a:spcPts val="600"/>
              </a:spcBef>
              <a:buFont typeface="Wingdings" panose="05000000000000000000" pitchFamily="2" charset="2"/>
              <a:buChar char="q"/>
            </a:pPr>
            <a:r>
              <a:rPr lang="en-US" sz="1600" dirty="0">
                <a:latin typeface="Gill Sans MT" panose="020B0502020104020203" pitchFamily="34" charset="0"/>
              </a:rPr>
              <a:t>Do not drop or bump.</a:t>
            </a:r>
          </a:p>
          <a:p>
            <a:pPr marL="742950" lvl="1" indent="-285750">
              <a:spcBef>
                <a:spcPts val="600"/>
              </a:spcBef>
              <a:buFont typeface="Wingdings" panose="05000000000000000000" pitchFamily="2" charset="2"/>
              <a:buChar char="q"/>
            </a:pPr>
            <a:r>
              <a:rPr lang="en-US" sz="1600" dirty="0">
                <a:latin typeface="Gill Sans MT" panose="020B0502020104020203" pitchFamily="34" charset="0"/>
              </a:rPr>
              <a:t>Do not weigh loads &gt; 150 kg.</a:t>
            </a:r>
          </a:p>
          <a:p>
            <a:pPr marL="742950" lvl="1" indent="-285750">
              <a:spcBef>
                <a:spcPts val="600"/>
              </a:spcBef>
              <a:buFont typeface="Wingdings" panose="05000000000000000000" pitchFamily="2" charset="2"/>
              <a:buChar char="q"/>
            </a:pPr>
            <a:r>
              <a:rPr lang="en-US" sz="1600" dirty="0">
                <a:latin typeface="Gill Sans MT" panose="020B0502020104020203" pitchFamily="34" charset="0"/>
              </a:rPr>
              <a:t>Protect from excess moisture and humidity.</a:t>
            </a:r>
          </a:p>
          <a:p>
            <a:pPr marL="742950" lvl="1" indent="-285750">
              <a:spcBef>
                <a:spcPts val="600"/>
              </a:spcBef>
              <a:buFont typeface="Wingdings" panose="05000000000000000000" pitchFamily="2" charset="2"/>
              <a:buChar char="q"/>
            </a:pPr>
            <a:r>
              <a:rPr lang="en-US" sz="1600" dirty="0">
                <a:latin typeface="Gill Sans MT" panose="020B0502020104020203" pitchFamily="34" charset="0"/>
              </a:rPr>
              <a:t>Do </a:t>
            </a:r>
            <a:r>
              <a:rPr lang="en-US" sz="1600" u="sng" dirty="0">
                <a:latin typeface="Gill Sans MT" panose="020B0502020104020203" pitchFamily="34" charset="0"/>
              </a:rPr>
              <a:t>not</a:t>
            </a:r>
            <a:r>
              <a:rPr lang="en-US" sz="1600" dirty="0">
                <a:latin typeface="Gill Sans MT" panose="020B0502020104020203" pitchFamily="34" charset="0"/>
              </a:rPr>
              <a:t> use at temperatures &lt; 10ºC or &gt; 40ºC. </a:t>
            </a:r>
          </a:p>
          <a:p>
            <a:pPr marL="742950" lvl="1" indent="-285750">
              <a:spcBef>
                <a:spcPts val="600"/>
              </a:spcBef>
              <a:buFont typeface="Wingdings" panose="05000000000000000000" pitchFamily="2" charset="2"/>
              <a:buChar char="q"/>
            </a:pPr>
            <a:r>
              <a:rPr lang="en-US" sz="1600" dirty="0">
                <a:latin typeface="Gill Sans MT" panose="020B0502020104020203" pitchFamily="34" charset="0"/>
              </a:rPr>
              <a:t>Be sure to test the scale if transported or used in extreme temperatures.</a:t>
            </a:r>
          </a:p>
          <a:p>
            <a:pPr lvl="0">
              <a:spcBef>
                <a:spcPts val="1200"/>
              </a:spcBef>
            </a:pPr>
            <a:r>
              <a:rPr lang="en-US" dirty="0">
                <a:latin typeface="Gill Sans MT" panose="020B0502020104020203" pitchFamily="34" charset="0"/>
              </a:rPr>
              <a:t>To clean the scale, wipe surfaces with a damp cloth. </a:t>
            </a:r>
          </a:p>
          <a:p>
            <a:pPr lvl="0">
              <a:spcBef>
                <a:spcPts val="1200"/>
              </a:spcBef>
            </a:pPr>
            <a:r>
              <a:rPr lang="en-US" dirty="0">
                <a:latin typeface="Gill Sans MT" panose="020B0502020104020203" pitchFamily="34" charset="0"/>
              </a:rPr>
              <a:t>Never put the scale into water.</a:t>
            </a:r>
          </a:p>
          <a:p>
            <a:pPr lvl="0">
              <a:spcBef>
                <a:spcPts val="1200"/>
              </a:spcBef>
            </a:pPr>
            <a:r>
              <a:rPr lang="en-US" dirty="0">
                <a:latin typeface="Gill Sans MT" panose="020B0502020104020203" pitchFamily="34" charset="0"/>
              </a:rPr>
              <a:t>Do not store the scale in direct sunlight or in other hot places. </a:t>
            </a:r>
          </a:p>
        </p:txBody>
      </p:sp>
      <p:sp>
        <p:nvSpPr>
          <p:cNvPr id="5" name="Text Placeholder 4"/>
          <p:cNvSpPr>
            <a:spLocks noGrp="1"/>
          </p:cNvSpPr>
          <p:nvPr>
            <p:ph type="body" sz="quarter" idx="11"/>
          </p:nvPr>
        </p:nvSpPr>
        <p:spPr/>
        <p:txBody>
          <a:bodyPr/>
          <a:lstStyle/>
          <a:p>
            <a:r>
              <a:rPr lang="en-GB" dirty="0">
                <a:latin typeface="Gill Sans MT" panose="020B0502020104020203" pitchFamily="34" charset="0"/>
              </a:rPr>
              <a:t>Maintaining and storing the scale</a:t>
            </a:r>
            <a:endParaRPr lang="en-US" dirty="0">
              <a:latin typeface="Gill Sans MT" panose="020B0502020104020203" pitchFamily="34" charset="0"/>
            </a:endParaRPr>
          </a:p>
        </p:txBody>
      </p:sp>
    </p:spTree>
    <p:extLst>
      <p:ext uri="{BB962C8B-B14F-4D97-AF65-F5344CB8AC3E}">
        <p14:creationId xmlns:p14="http://schemas.microsoft.com/office/powerpoint/2010/main" val="3757729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p>
            <a:pPr algn="ctr"/>
            <a:r>
              <a:rPr lang="en-US" dirty="0">
                <a:latin typeface="Gill Sans MT" panose="020B0502020104020203" pitchFamily="34" charset="0"/>
              </a:rPr>
              <a:t>ANTHROPOMETRY EQUIPMENT</a:t>
            </a:r>
            <a:endParaRPr lang="en-US" sz="3200" b="0" cap="all" dirty="0">
              <a:solidFill>
                <a:srgbClr val="D37D28"/>
              </a:solidFill>
              <a:latin typeface="Gill Sans MT" panose="020B0502020104020203" pitchFamily="34" charset="0"/>
            </a:endParaRPr>
          </a:p>
        </p:txBody>
      </p:sp>
      <p:sp>
        <p:nvSpPr>
          <p:cNvPr id="4" name="Text Placeholder 3"/>
          <p:cNvSpPr>
            <a:spLocks noGrp="1"/>
          </p:cNvSpPr>
          <p:nvPr>
            <p:ph type="body" sz="quarter" idx="10"/>
          </p:nvPr>
        </p:nvSpPr>
        <p:spPr>
          <a:xfrm>
            <a:off x="612775" y="2388786"/>
            <a:ext cx="8101013" cy="3616597"/>
          </a:xfrm>
        </p:spPr>
        <p:txBody>
          <a:bodyPr/>
          <a:lstStyle/>
          <a:p>
            <a:pPr>
              <a:spcBef>
                <a:spcPts val="0"/>
              </a:spcBef>
              <a:spcAft>
                <a:spcPts val="1200"/>
              </a:spcAft>
            </a:pPr>
            <a:r>
              <a:rPr lang="en-US" dirty="0">
                <a:latin typeface="Gill Sans MT" panose="020B0502020104020203" pitchFamily="34" charset="0"/>
              </a:rPr>
              <a:t>Measure heights and lengths using </a:t>
            </a:r>
            <a:r>
              <a:rPr lang="en-US" b="1" u="sng" dirty="0">
                <a:latin typeface="Gill Sans MT" panose="020B0502020104020203" pitchFamily="34" charset="0"/>
              </a:rPr>
              <a:t>only</a:t>
            </a:r>
            <a:r>
              <a:rPr lang="en-US" dirty="0">
                <a:latin typeface="Gill Sans MT" panose="020B0502020104020203" pitchFamily="34" charset="0"/>
              </a:rPr>
              <a:t> the infant/child/adult ShorrBoard</a:t>
            </a:r>
            <a:r>
              <a:rPr lang="en-US" b="1" dirty="0">
                <a:latin typeface="Gill Sans MT" panose="020B0502020104020203" pitchFamily="34" charset="0"/>
              </a:rPr>
              <a:t>®</a:t>
            </a:r>
            <a:r>
              <a:rPr lang="en-US" dirty="0">
                <a:latin typeface="Gill Sans MT" panose="020B0502020104020203" pitchFamily="34" charset="0"/>
              </a:rPr>
              <a:t>. </a:t>
            </a:r>
          </a:p>
          <a:p>
            <a:pPr>
              <a:spcBef>
                <a:spcPts val="0"/>
              </a:spcBef>
              <a:spcAft>
                <a:spcPts val="1200"/>
              </a:spcAft>
            </a:pPr>
            <a:r>
              <a:rPr lang="en-US" dirty="0">
                <a:latin typeface="Gill Sans MT" panose="020B0502020104020203" pitchFamily="34" charset="0"/>
              </a:rPr>
              <a:t>Adjust its position to measure the recumbent length of infants and children &lt; 2 years old laying down and the standing height of children who are ≥ 2 years old and adults. </a:t>
            </a:r>
          </a:p>
          <a:p>
            <a:pPr>
              <a:spcBef>
                <a:spcPts val="0"/>
              </a:spcBef>
              <a:spcAft>
                <a:spcPts val="1200"/>
              </a:spcAft>
            </a:pPr>
            <a:r>
              <a:rPr lang="en-US" dirty="0">
                <a:latin typeface="Gill Sans MT" panose="020B0502020104020203" pitchFamily="34" charset="0"/>
              </a:rPr>
              <a:t>Use the board’s moveable auto-lock head/foot piece that slides along the board to easily measure heights and lengths. </a:t>
            </a:r>
          </a:p>
          <a:p>
            <a:pPr>
              <a:spcBef>
                <a:spcPts val="0"/>
              </a:spcBef>
              <a:spcAft>
                <a:spcPts val="1200"/>
              </a:spcAft>
            </a:pPr>
            <a:r>
              <a:rPr lang="en-US" dirty="0">
                <a:latin typeface="Gill Sans MT" panose="020B0502020104020203" pitchFamily="34" charset="0"/>
              </a:rPr>
              <a:t>Collapse the three-piece measuring board and secure it as a compact unit for transport. </a:t>
            </a:r>
          </a:p>
          <a:p>
            <a:pPr>
              <a:spcBef>
                <a:spcPts val="0"/>
              </a:spcBef>
              <a:spcAft>
                <a:spcPts val="1200"/>
              </a:spcAft>
            </a:pPr>
            <a:r>
              <a:rPr lang="en-US" dirty="0">
                <a:latin typeface="Gill Sans MT" panose="020B0502020104020203" pitchFamily="34" charset="0"/>
              </a:rPr>
              <a:t>Examine the ShorrBoard</a:t>
            </a:r>
            <a:r>
              <a:rPr lang="en-US" b="1" dirty="0">
                <a:latin typeface="Gill Sans MT" panose="020B0502020104020203" pitchFamily="34" charset="0"/>
              </a:rPr>
              <a:t>®</a:t>
            </a:r>
            <a:r>
              <a:rPr lang="en-US" dirty="0">
                <a:latin typeface="Gill Sans MT" panose="020B0502020104020203" pitchFamily="34" charset="0"/>
              </a:rPr>
              <a:t> at least once a month for damage, such as splintering of the wood.</a:t>
            </a:r>
          </a:p>
        </p:txBody>
      </p:sp>
      <p:sp>
        <p:nvSpPr>
          <p:cNvPr id="5" name="Text Placeholder 4"/>
          <p:cNvSpPr>
            <a:spLocks noGrp="1"/>
          </p:cNvSpPr>
          <p:nvPr>
            <p:ph type="body" sz="quarter" idx="11"/>
          </p:nvPr>
        </p:nvSpPr>
        <p:spPr/>
        <p:txBody>
          <a:bodyPr/>
          <a:lstStyle/>
          <a:p>
            <a:r>
              <a:rPr lang="en-GB" dirty="0">
                <a:latin typeface="Gill Sans MT" panose="020B0502020104020203" pitchFamily="34" charset="0"/>
              </a:rPr>
              <a:t>Infant/child/adult ShorrBoard®</a:t>
            </a:r>
            <a:endParaRPr lang="en-US" dirty="0">
              <a:latin typeface="Gill Sans MT" panose="020B0502020104020203" pitchFamily="34" charset="0"/>
            </a:endParaRPr>
          </a:p>
        </p:txBody>
      </p:sp>
    </p:spTree>
    <p:extLst>
      <p:ext uri="{BB962C8B-B14F-4D97-AF65-F5344CB8AC3E}">
        <p14:creationId xmlns:p14="http://schemas.microsoft.com/office/powerpoint/2010/main" val="188151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p>
            <a:pPr algn="ctr"/>
            <a:r>
              <a:rPr lang="en-US" dirty="0">
                <a:latin typeface="Gill Sans MT" panose="020B0502020104020203" pitchFamily="34" charset="0"/>
              </a:rPr>
              <a:t>INTRODUCTION</a:t>
            </a:r>
            <a:endParaRPr lang="en-US" sz="3200" b="0" cap="all" dirty="0">
              <a:solidFill>
                <a:srgbClr val="D37D28"/>
              </a:solidFill>
              <a:latin typeface="Gill Sans MT" panose="020B0502020104020203" pitchFamily="34" charset="0"/>
            </a:endParaRPr>
          </a:p>
        </p:txBody>
      </p:sp>
      <p:sp>
        <p:nvSpPr>
          <p:cNvPr id="4" name="Text Placeholder 3"/>
          <p:cNvSpPr>
            <a:spLocks noGrp="1"/>
          </p:cNvSpPr>
          <p:nvPr>
            <p:ph type="body" sz="quarter" idx="10"/>
          </p:nvPr>
        </p:nvSpPr>
        <p:spPr/>
        <p:txBody>
          <a:bodyPr/>
          <a:lstStyle/>
          <a:p>
            <a:pPr>
              <a:lnSpc>
                <a:spcPts val="2400"/>
              </a:lnSpc>
              <a:spcBef>
                <a:spcPts val="1800"/>
              </a:spcBef>
            </a:pPr>
            <a:r>
              <a:rPr lang="en-US" dirty="0">
                <a:latin typeface="Gill Sans MT" panose="020B0502020104020203" pitchFamily="34" charset="0"/>
              </a:rPr>
              <a:t>Anthropometry is the science of obtaining systematic measurements of the human body or the measurement of the physical dimensions and gross composition of the body. </a:t>
            </a:r>
          </a:p>
          <a:p>
            <a:pPr>
              <a:lnSpc>
                <a:spcPts val="2400"/>
              </a:lnSpc>
              <a:spcBef>
                <a:spcPts val="1800"/>
              </a:spcBef>
            </a:pPr>
            <a:r>
              <a:rPr lang="en-US" dirty="0">
                <a:latin typeface="Gill Sans MT" panose="020B0502020104020203" pitchFamily="34" charset="0"/>
              </a:rPr>
              <a:t>ZOI surveys collect two anthropometric measures—height and weight—to assess the nutritional status of two respondents and population groups:</a:t>
            </a:r>
          </a:p>
          <a:p>
            <a:pPr marL="742950" lvl="1" indent="-285750">
              <a:lnSpc>
                <a:spcPts val="2400"/>
              </a:lnSpc>
              <a:spcBef>
                <a:spcPts val="600"/>
              </a:spcBef>
              <a:buFont typeface="Arial" panose="020B0604020202020204" pitchFamily="34" charset="0"/>
              <a:buChar char="−"/>
            </a:pPr>
            <a:r>
              <a:rPr lang="en-US" sz="1600" dirty="0">
                <a:latin typeface="Gill Sans MT" panose="020B0502020104020203" pitchFamily="34" charset="0"/>
              </a:rPr>
              <a:t>Children less than 6 years old </a:t>
            </a:r>
          </a:p>
          <a:p>
            <a:pPr marL="742950" lvl="1" indent="-285750">
              <a:lnSpc>
                <a:spcPts val="2400"/>
              </a:lnSpc>
              <a:spcBef>
                <a:spcPts val="600"/>
              </a:spcBef>
              <a:buFont typeface="Arial" panose="020B0604020202020204" pitchFamily="34" charset="0"/>
              <a:buChar char="−"/>
            </a:pPr>
            <a:r>
              <a:rPr lang="en-US" sz="1600" dirty="0">
                <a:latin typeface="Gill Sans MT" panose="020B0502020104020203" pitchFamily="34" charset="0"/>
              </a:rPr>
              <a:t>Women between 15 and 49 years old</a:t>
            </a:r>
            <a:r>
              <a:rPr lang="en-US" sz="1600" dirty="0">
                <a:solidFill>
                  <a:srgbClr val="000000"/>
                </a:solidFill>
                <a:latin typeface="Gill Sans MT" panose="020B0502020104020203" pitchFamily="34" charset="0"/>
              </a:rPr>
              <a:t>	</a:t>
            </a:r>
            <a:endParaRPr lang="en-US" dirty="0">
              <a:solidFill>
                <a:srgbClr val="000000"/>
              </a:solidFill>
              <a:latin typeface="Gill Sans MT" panose="020B0502020104020203" pitchFamily="34" charset="0"/>
            </a:endParaRPr>
          </a:p>
          <a:p>
            <a:pPr>
              <a:lnSpc>
                <a:spcPts val="2400"/>
              </a:lnSpc>
              <a:spcBef>
                <a:spcPts val="1800"/>
              </a:spcBef>
            </a:pPr>
            <a:r>
              <a:rPr lang="en-US" dirty="0">
                <a:latin typeface="Gill Sans MT" panose="020B0502020104020203" pitchFamily="34" charset="0"/>
              </a:rPr>
              <a:t>Height and weight are used to calculate three nutritional indices that measure growth failure: wasting, stunting, and underweight. </a:t>
            </a:r>
            <a:r>
              <a:rPr lang="en-US" dirty="0">
                <a:solidFill>
                  <a:srgbClr val="000000"/>
                </a:solidFill>
                <a:latin typeface="Gill Sans MT" panose="020B0502020104020203" pitchFamily="34" charset="0"/>
              </a:rPr>
              <a:t>																										</a:t>
            </a:r>
          </a:p>
          <a:p>
            <a:pPr lvl="1">
              <a:lnSpc>
                <a:spcPts val="2400"/>
              </a:lnSpc>
              <a:spcBef>
                <a:spcPts val="1800"/>
              </a:spcBef>
            </a:pPr>
            <a:endParaRPr lang="en-US" dirty="0">
              <a:latin typeface="Gill Sans MT" panose="020B0502020104020203" pitchFamily="34" charset="0"/>
            </a:endParaRPr>
          </a:p>
        </p:txBody>
      </p:sp>
      <p:sp>
        <p:nvSpPr>
          <p:cNvPr id="5" name="Text Placeholder 4"/>
          <p:cNvSpPr>
            <a:spLocks noGrp="1"/>
          </p:cNvSpPr>
          <p:nvPr>
            <p:ph type="body" sz="quarter" idx="11"/>
          </p:nvPr>
        </p:nvSpPr>
        <p:spPr/>
        <p:txBody>
          <a:bodyPr/>
          <a:lstStyle/>
          <a:p>
            <a:r>
              <a:rPr lang="en-US" dirty="0">
                <a:latin typeface="Gill Sans MT" panose="020B0502020104020203" pitchFamily="34" charset="0"/>
              </a:rPr>
              <a:t>What is anthropometry?</a:t>
            </a:r>
          </a:p>
        </p:txBody>
      </p:sp>
    </p:spTree>
    <p:extLst>
      <p:ext uri="{BB962C8B-B14F-4D97-AF65-F5344CB8AC3E}">
        <p14:creationId xmlns:p14="http://schemas.microsoft.com/office/powerpoint/2010/main" val="32167828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p>
            <a:pPr algn="ctr"/>
            <a:r>
              <a:rPr lang="en-US" dirty="0">
                <a:latin typeface="Gill Sans MT" panose="020B0502020104020203" pitchFamily="34" charset="0"/>
              </a:rPr>
              <a:t>ANTHROPOMETRY EQUIPMENT</a:t>
            </a:r>
            <a:endParaRPr lang="en-US" sz="3200" b="0" cap="all" dirty="0">
              <a:solidFill>
                <a:srgbClr val="D37D28"/>
              </a:solidFill>
              <a:latin typeface="Gill Sans MT" panose="020B0502020104020203" pitchFamily="34" charset="0"/>
            </a:endParaRPr>
          </a:p>
        </p:txBody>
      </p:sp>
      <p:sp>
        <p:nvSpPr>
          <p:cNvPr id="4" name="Text Placeholder 3"/>
          <p:cNvSpPr>
            <a:spLocks noGrp="1"/>
          </p:cNvSpPr>
          <p:nvPr>
            <p:ph type="body" sz="quarter" idx="10"/>
          </p:nvPr>
        </p:nvSpPr>
        <p:spPr>
          <a:xfrm>
            <a:off x="612775" y="2388787"/>
            <a:ext cx="8101013" cy="3633072"/>
          </a:xfrm>
        </p:spPr>
        <p:txBody>
          <a:bodyPr/>
          <a:lstStyle/>
          <a:p>
            <a:pPr lvl="0">
              <a:spcBef>
                <a:spcPts val="0"/>
              </a:spcBef>
              <a:spcAft>
                <a:spcPts val="600"/>
              </a:spcAft>
            </a:pPr>
            <a:r>
              <a:rPr lang="en-US" dirty="0">
                <a:latin typeface="Gill Sans MT" panose="020B0502020104020203" pitchFamily="34" charset="0"/>
              </a:rPr>
              <a:t>Pens or pencils</a:t>
            </a:r>
          </a:p>
          <a:p>
            <a:pPr lvl="0">
              <a:spcBef>
                <a:spcPts val="0"/>
              </a:spcBef>
              <a:spcAft>
                <a:spcPts val="600"/>
              </a:spcAft>
            </a:pPr>
            <a:r>
              <a:rPr lang="en-US" dirty="0">
                <a:latin typeface="Gill Sans MT" panose="020B0502020104020203" pitchFamily="34" charset="0"/>
              </a:rPr>
              <a:t>Clipboard</a:t>
            </a:r>
          </a:p>
          <a:p>
            <a:pPr lvl="0">
              <a:spcBef>
                <a:spcPts val="0"/>
              </a:spcBef>
              <a:spcAft>
                <a:spcPts val="600"/>
              </a:spcAft>
            </a:pPr>
            <a:r>
              <a:rPr lang="en-US" dirty="0">
                <a:latin typeface="Gill Sans MT" panose="020B0502020104020203" pitchFamily="34" charset="0"/>
              </a:rPr>
              <a:t>Paper version of Module 4A, </a:t>
            </a:r>
            <a:r>
              <a:rPr lang="en-US" i="1" dirty="0">
                <a:latin typeface="Gill Sans MT" panose="020B0502020104020203" pitchFamily="34" charset="0"/>
              </a:rPr>
              <a:t>Women’s Anthropometry </a:t>
            </a:r>
            <a:r>
              <a:rPr lang="en-US" dirty="0">
                <a:latin typeface="Gill Sans MT" panose="020B0502020104020203" pitchFamily="34" charset="0"/>
              </a:rPr>
              <a:t>(several copies)</a:t>
            </a:r>
          </a:p>
          <a:p>
            <a:pPr lvl="0">
              <a:spcBef>
                <a:spcPts val="0"/>
              </a:spcBef>
              <a:spcAft>
                <a:spcPts val="600"/>
              </a:spcAft>
            </a:pPr>
            <a:r>
              <a:rPr lang="en-US" dirty="0">
                <a:latin typeface="Gill Sans MT" panose="020B0502020104020203" pitchFamily="34" charset="0"/>
              </a:rPr>
              <a:t>Paper version of Module 5A, </a:t>
            </a:r>
            <a:r>
              <a:rPr lang="en-US" i="1" dirty="0">
                <a:latin typeface="Gill Sans MT" panose="020B0502020104020203" pitchFamily="34" charset="0"/>
              </a:rPr>
              <a:t>Children’s Anthropometry </a:t>
            </a:r>
            <a:r>
              <a:rPr lang="en-US" dirty="0">
                <a:latin typeface="Gill Sans MT" panose="020B0502020104020203" pitchFamily="34" charset="0"/>
              </a:rPr>
              <a:t>(several copies)</a:t>
            </a:r>
          </a:p>
          <a:p>
            <a:pPr lvl="0">
              <a:spcBef>
                <a:spcPts val="0"/>
              </a:spcBef>
              <a:spcAft>
                <a:spcPts val="600"/>
              </a:spcAft>
            </a:pPr>
            <a:r>
              <a:rPr lang="en-US" dirty="0">
                <a:latin typeface="Gill Sans MT" panose="020B0502020104020203" pitchFamily="34" charset="0"/>
              </a:rPr>
              <a:t>Storage box for the scale</a:t>
            </a:r>
          </a:p>
          <a:p>
            <a:pPr lvl="0">
              <a:spcBef>
                <a:spcPts val="0"/>
              </a:spcBef>
              <a:spcAft>
                <a:spcPts val="600"/>
              </a:spcAft>
            </a:pPr>
            <a:r>
              <a:rPr lang="en-US" dirty="0">
                <a:latin typeface="Gill Sans MT" panose="020B0502020104020203" pitchFamily="34" charset="0"/>
              </a:rPr>
              <a:t>Storage bag for the measuring board</a:t>
            </a:r>
          </a:p>
          <a:p>
            <a:pPr lvl="0">
              <a:spcBef>
                <a:spcPts val="0"/>
              </a:spcBef>
              <a:spcAft>
                <a:spcPts val="600"/>
              </a:spcAft>
            </a:pPr>
            <a:r>
              <a:rPr lang="en-US" dirty="0">
                <a:latin typeface="Gill Sans MT" panose="020B0502020104020203" pitchFamily="34" charset="0"/>
              </a:rPr>
              <a:t>Tablet</a:t>
            </a:r>
          </a:p>
          <a:p>
            <a:pPr lvl="0">
              <a:spcBef>
                <a:spcPts val="0"/>
              </a:spcBef>
              <a:spcAft>
                <a:spcPts val="600"/>
              </a:spcAft>
            </a:pPr>
            <a:r>
              <a:rPr lang="en-US" dirty="0">
                <a:latin typeface="Gill Sans MT" panose="020B0502020104020203" pitchFamily="34" charset="0"/>
              </a:rPr>
              <a:t>Hand sanitizer or wipes</a:t>
            </a:r>
          </a:p>
          <a:p>
            <a:pPr lvl="0">
              <a:spcBef>
                <a:spcPts val="0"/>
              </a:spcBef>
              <a:spcAft>
                <a:spcPts val="600"/>
              </a:spcAft>
            </a:pPr>
            <a:r>
              <a:rPr lang="en-US" dirty="0">
                <a:latin typeface="Gill Sans MT" panose="020B0502020104020203" pitchFamily="34" charset="0"/>
              </a:rPr>
              <a:t>Extra AA batteries for the scale</a:t>
            </a:r>
          </a:p>
          <a:p>
            <a:pPr lvl="0">
              <a:spcBef>
                <a:spcPts val="0"/>
              </a:spcBef>
              <a:spcAft>
                <a:spcPts val="600"/>
              </a:spcAft>
            </a:pPr>
            <a:r>
              <a:rPr lang="en-US" dirty="0">
                <a:latin typeface="Gill Sans MT" panose="020B0502020104020203" pitchFamily="34" charset="0"/>
              </a:rPr>
              <a:t>A cloth to wipe </a:t>
            </a:r>
            <a:r>
              <a:rPr lang="en-US" dirty="0" smtClean="0">
                <a:latin typeface="Gill Sans MT" panose="020B0502020104020203" pitchFamily="34" charset="0"/>
              </a:rPr>
              <a:t>off </a:t>
            </a:r>
            <a:r>
              <a:rPr lang="en-US" dirty="0">
                <a:latin typeface="Gill Sans MT" panose="020B0502020104020203" pitchFamily="34" charset="0"/>
              </a:rPr>
              <a:t>the equipment</a:t>
            </a:r>
          </a:p>
        </p:txBody>
      </p:sp>
      <p:sp>
        <p:nvSpPr>
          <p:cNvPr id="5" name="Text Placeholder 4"/>
          <p:cNvSpPr>
            <a:spLocks noGrp="1"/>
          </p:cNvSpPr>
          <p:nvPr>
            <p:ph type="body" sz="quarter" idx="11"/>
          </p:nvPr>
        </p:nvSpPr>
        <p:spPr/>
        <p:txBody>
          <a:bodyPr/>
          <a:lstStyle/>
          <a:p>
            <a:r>
              <a:rPr lang="en-GB" dirty="0">
                <a:latin typeface="Gill Sans MT" panose="020B0502020104020203" pitchFamily="34" charset="0"/>
              </a:rPr>
              <a:t>Other field materials</a:t>
            </a:r>
            <a:endParaRPr lang="en-US" dirty="0">
              <a:latin typeface="Gill Sans MT" panose="020B0502020104020203" pitchFamily="34" charset="0"/>
            </a:endParaRPr>
          </a:p>
        </p:txBody>
      </p:sp>
    </p:spTree>
    <p:extLst>
      <p:ext uri="{BB962C8B-B14F-4D97-AF65-F5344CB8AC3E}">
        <p14:creationId xmlns:p14="http://schemas.microsoft.com/office/powerpoint/2010/main" val="3750199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General Guidelines</a:t>
            </a:r>
          </a:p>
        </p:txBody>
      </p:sp>
      <p:sp>
        <p:nvSpPr>
          <p:cNvPr id="3" name="Text Placeholder 2"/>
          <p:cNvSpPr>
            <a:spLocks noGrp="1"/>
          </p:cNvSpPr>
          <p:nvPr>
            <p:ph type="body" sz="quarter" idx="10"/>
          </p:nvPr>
        </p:nvSpPr>
        <p:spPr/>
        <p:txBody>
          <a:bodyPr/>
          <a:lstStyle/>
          <a:p>
            <a:pPr>
              <a:spcBef>
                <a:spcPts val="0"/>
              </a:spcBef>
              <a:spcAft>
                <a:spcPts val="1200"/>
              </a:spcAft>
            </a:pPr>
            <a:r>
              <a:rPr lang="en-US" dirty="0">
                <a:latin typeface="Gill Sans MT" panose="020B0502020104020203" pitchFamily="34" charset="0"/>
              </a:rPr>
              <a:t>Be selective about where you place the measuring board and scale. </a:t>
            </a:r>
          </a:p>
          <a:p>
            <a:pPr>
              <a:spcBef>
                <a:spcPts val="0"/>
              </a:spcBef>
              <a:spcAft>
                <a:spcPts val="1200"/>
              </a:spcAft>
            </a:pPr>
            <a:r>
              <a:rPr lang="en-US" dirty="0">
                <a:latin typeface="Gill Sans MT" panose="020B0502020104020203" pitchFamily="34" charset="0"/>
              </a:rPr>
              <a:t>Place the equipment on a hard, flat, level surface. </a:t>
            </a:r>
          </a:p>
          <a:p>
            <a:pPr>
              <a:spcBef>
                <a:spcPts val="0"/>
              </a:spcBef>
              <a:spcAft>
                <a:spcPts val="1200"/>
              </a:spcAft>
            </a:pPr>
            <a:r>
              <a:rPr lang="en-US" dirty="0">
                <a:latin typeface="Gill Sans MT" panose="020B0502020104020203" pitchFamily="34" charset="0"/>
              </a:rPr>
              <a:t>Make sure that there is adequate light. </a:t>
            </a:r>
          </a:p>
          <a:p>
            <a:pPr>
              <a:spcBef>
                <a:spcPts val="0"/>
              </a:spcBef>
              <a:spcAft>
                <a:spcPts val="1200"/>
              </a:spcAft>
            </a:pPr>
            <a:r>
              <a:rPr lang="en-US" dirty="0">
                <a:latin typeface="Gill Sans MT" panose="020B0502020104020203" pitchFamily="34" charset="0"/>
              </a:rPr>
              <a:t>Take measurements outside during daylight hours, but work in the shade (e.g., under a tree).</a:t>
            </a:r>
          </a:p>
          <a:p>
            <a:pPr marL="742950" lvl="1" indent="-285750">
              <a:spcBef>
                <a:spcPts val="0"/>
              </a:spcBef>
              <a:spcAft>
                <a:spcPts val="1200"/>
              </a:spcAft>
              <a:buFont typeface="Arial" panose="020B0604020202020204" pitchFamily="34" charset="0"/>
              <a:buChar char="−"/>
            </a:pPr>
            <a:r>
              <a:rPr lang="en-US" sz="1600" dirty="0">
                <a:latin typeface="Gill Sans MT" panose="020B0502020104020203" pitchFamily="34" charset="0"/>
              </a:rPr>
              <a:t>Direct sunlight can interfere with reading measurements and can be uncomfortable. </a:t>
            </a:r>
          </a:p>
          <a:p>
            <a:pPr>
              <a:spcBef>
                <a:spcPts val="0"/>
              </a:spcBef>
              <a:spcAft>
                <a:spcPts val="1200"/>
              </a:spcAft>
            </a:pPr>
            <a:r>
              <a:rPr lang="en-US" dirty="0">
                <a:latin typeface="Gill Sans MT" panose="020B0502020104020203" pitchFamily="34" charset="0"/>
              </a:rPr>
              <a:t>If it is cold, rainy, or if too many people congregate and interfere with the measurements, it may be more comfortable to take the measurements indoors. </a:t>
            </a: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Where to take the anthropometrical measurements?</a:t>
            </a:r>
          </a:p>
          <a:p>
            <a:endParaRPr lang="en-US" dirty="0">
              <a:latin typeface="Gill Sans MT" panose="020B0502020104020203" pitchFamily="34" charset="0"/>
            </a:endParaRPr>
          </a:p>
        </p:txBody>
      </p:sp>
    </p:spTree>
    <p:extLst>
      <p:ext uri="{BB962C8B-B14F-4D97-AF65-F5344CB8AC3E}">
        <p14:creationId xmlns:p14="http://schemas.microsoft.com/office/powerpoint/2010/main" val="1415884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General Guidelines</a:t>
            </a:r>
          </a:p>
        </p:txBody>
      </p:sp>
      <p:sp>
        <p:nvSpPr>
          <p:cNvPr id="3" name="Text Placeholder 2"/>
          <p:cNvSpPr>
            <a:spLocks noGrp="1"/>
          </p:cNvSpPr>
          <p:nvPr>
            <p:ph type="body" sz="quarter" idx="10"/>
          </p:nvPr>
        </p:nvSpPr>
        <p:spPr/>
        <p:txBody>
          <a:bodyPr/>
          <a:lstStyle/>
          <a:p>
            <a:pPr>
              <a:spcBef>
                <a:spcPts val="0"/>
              </a:spcBef>
              <a:spcAft>
                <a:spcPts val="1200"/>
              </a:spcAft>
            </a:pPr>
            <a:r>
              <a:rPr lang="en-US" dirty="0">
                <a:latin typeface="Gill Sans MT" panose="020B0502020104020203" pitchFamily="34" charset="0"/>
              </a:rPr>
              <a:t>The survey modules do not need to be completed in numerical order.</a:t>
            </a:r>
          </a:p>
          <a:p>
            <a:pPr>
              <a:spcBef>
                <a:spcPts val="0"/>
              </a:spcBef>
              <a:spcAft>
                <a:spcPts val="1200"/>
              </a:spcAft>
            </a:pPr>
            <a:r>
              <a:rPr lang="en-US" dirty="0">
                <a:latin typeface="Gill Sans MT" panose="020B0502020104020203" pitchFamily="34" charset="0"/>
              </a:rPr>
              <a:t>Be flexible. </a:t>
            </a:r>
          </a:p>
          <a:p>
            <a:pPr>
              <a:spcBef>
                <a:spcPts val="0"/>
              </a:spcBef>
              <a:spcAft>
                <a:spcPts val="1200"/>
              </a:spcAft>
            </a:pPr>
            <a:r>
              <a:rPr lang="en-US" dirty="0">
                <a:latin typeface="Gill Sans MT" panose="020B0502020104020203" pitchFamily="34" charset="0"/>
              </a:rPr>
              <a:t>You can decide when best to take measurements during the interview—depending on how the interview is going and when those you need to measure are available.  </a:t>
            </a:r>
          </a:p>
          <a:p>
            <a:pPr>
              <a:spcBef>
                <a:spcPts val="0"/>
              </a:spcBef>
              <a:spcAft>
                <a:spcPts val="1200"/>
              </a:spcAft>
            </a:pPr>
            <a:r>
              <a:rPr lang="en-US" dirty="0">
                <a:latin typeface="Gill Sans MT" panose="020B0502020104020203" pitchFamily="34" charset="0"/>
              </a:rPr>
              <a:t>If a woman or child eligible for measurement has to leave the household, skip ahead and take only his or her measurements. Then continue with the interview and take the measurements of all remaining eligible women and children as you were planning.</a:t>
            </a: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When to take the anthropometrical measurements?</a:t>
            </a:r>
          </a:p>
        </p:txBody>
      </p:sp>
    </p:spTree>
    <p:extLst>
      <p:ext uri="{BB962C8B-B14F-4D97-AF65-F5344CB8AC3E}">
        <p14:creationId xmlns:p14="http://schemas.microsoft.com/office/powerpoint/2010/main" val="2579268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General Guidelines</a:t>
            </a:r>
          </a:p>
        </p:txBody>
      </p:sp>
      <p:sp>
        <p:nvSpPr>
          <p:cNvPr id="3" name="Text Placeholder 2"/>
          <p:cNvSpPr>
            <a:spLocks noGrp="1"/>
          </p:cNvSpPr>
          <p:nvPr>
            <p:ph type="body" sz="quarter" idx="10"/>
          </p:nvPr>
        </p:nvSpPr>
        <p:spPr/>
        <p:txBody>
          <a:bodyPr/>
          <a:lstStyle/>
          <a:p>
            <a:r>
              <a:rPr lang="en-US" dirty="0">
                <a:latin typeface="Gill Sans MT" panose="020B0502020104020203" pitchFamily="34" charset="0"/>
              </a:rPr>
              <a:t>Even if the interview team must return to the household at a later time to complete the interview, take the measurements of all eligible women and children who are present during the current visit.</a:t>
            </a:r>
          </a:p>
          <a:p>
            <a:pPr marL="742950" lvl="1" indent="-285750">
              <a:spcBef>
                <a:spcPts val="1200"/>
              </a:spcBef>
              <a:buFont typeface="Arial" panose="020B0604020202020204" pitchFamily="34" charset="0"/>
              <a:buChar char="−"/>
            </a:pPr>
            <a:r>
              <a:rPr lang="en-US" sz="1600" dirty="0">
                <a:latin typeface="Gill Sans MT" panose="020B0502020104020203" pitchFamily="34" charset="0"/>
              </a:rPr>
              <a:t>You do not know who will be present when you return to the household. </a:t>
            </a:r>
          </a:p>
          <a:p>
            <a:pPr marL="742950" lvl="1" indent="-285750">
              <a:spcBef>
                <a:spcPts val="1200"/>
              </a:spcBef>
              <a:buFont typeface="Arial" panose="020B0604020202020204" pitchFamily="34" charset="0"/>
              <a:buChar char="−"/>
            </a:pPr>
            <a:r>
              <a:rPr lang="en-US" sz="1600" dirty="0">
                <a:latin typeface="Gill Sans MT" panose="020B0502020104020203" pitchFamily="34" charset="0"/>
              </a:rPr>
              <a:t>If you complete as many measurements as possible during your current visit, your follow-up visit will be shorter.</a:t>
            </a:r>
          </a:p>
          <a:p>
            <a:endParaRPr lang="en-US" dirty="0">
              <a:latin typeface="Gill Sans MT" panose="020B0502020104020203" pitchFamily="34" charset="0"/>
            </a:endParaRPr>
          </a:p>
          <a:p>
            <a:r>
              <a:rPr lang="en-US" dirty="0">
                <a:latin typeface="Gill Sans MT" panose="020B0502020104020203" pitchFamily="34" charset="0"/>
              </a:rPr>
              <a:t>If an eligible woman or child is not present during your visit, you must return to the household at another time to take the measurements.</a:t>
            </a: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When to take the anthropometrical measurements?</a:t>
            </a:r>
          </a:p>
        </p:txBody>
      </p:sp>
    </p:spTree>
    <p:extLst>
      <p:ext uri="{BB962C8B-B14F-4D97-AF65-F5344CB8AC3E}">
        <p14:creationId xmlns:p14="http://schemas.microsoft.com/office/powerpoint/2010/main" val="3231935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General Guidelines</a:t>
            </a:r>
          </a:p>
        </p:txBody>
      </p:sp>
      <p:sp>
        <p:nvSpPr>
          <p:cNvPr id="3" name="Text Placeholder 2"/>
          <p:cNvSpPr>
            <a:spLocks noGrp="1"/>
          </p:cNvSpPr>
          <p:nvPr>
            <p:ph type="body" sz="quarter" idx="10"/>
          </p:nvPr>
        </p:nvSpPr>
        <p:spPr/>
        <p:txBody>
          <a:bodyPr/>
          <a:lstStyle/>
          <a:p>
            <a:pPr>
              <a:spcBef>
                <a:spcPts val="0"/>
              </a:spcBef>
              <a:spcAft>
                <a:spcPts val="1200"/>
              </a:spcAft>
            </a:pPr>
            <a:r>
              <a:rPr lang="en-US" dirty="0">
                <a:latin typeface="Gill Sans MT" panose="020B0502020104020203" pitchFamily="34" charset="0"/>
              </a:rPr>
              <a:t>If there is more than one eligible individual in a household, weigh </a:t>
            </a:r>
            <a:r>
              <a:rPr lang="en-US" b="1" u="sng" dirty="0">
                <a:latin typeface="Gill Sans MT" panose="020B0502020104020203" pitchFamily="34" charset="0"/>
              </a:rPr>
              <a:t>and</a:t>
            </a:r>
            <a:r>
              <a:rPr lang="en-US" dirty="0">
                <a:latin typeface="Gill Sans MT" panose="020B0502020104020203" pitchFamily="34" charset="0"/>
              </a:rPr>
              <a:t> measure one individual at a time. Then proceed with the next eligible individual. </a:t>
            </a:r>
          </a:p>
          <a:p>
            <a:pPr>
              <a:spcBef>
                <a:spcPts val="0"/>
              </a:spcBef>
              <a:spcAft>
                <a:spcPts val="1200"/>
              </a:spcAft>
            </a:pPr>
            <a:endParaRPr lang="en-US" dirty="0">
              <a:latin typeface="Gill Sans MT" panose="020B0502020104020203" pitchFamily="34" charset="0"/>
            </a:endParaRPr>
          </a:p>
          <a:p>
            <a:pPr>
              <a:spcBef>
                <a:spcPts val="0"/>
              </a:spcBef>
              <a:spcAft>
                <a:spcPts val="1200"/>
              </a:spcAft>
            </a:pPr>
            <a:endParaRPr lang="en-US" dirty="0">
              <a:latin typeface="Gill Sans MT" panose="020B0502020104020203" pitchFamily="34" charset="0"/>
            </a:endParaRPr>
          </a:p>
          <a:p>
            <a:pPr>
              <a:spcBef>
                <a:spcPts val="0"/>
              </a:spcBef>
              <a:spcAft>
                <a:spcPts val="1200"/>
              </a:spcAft>
            </a:pPr>
            <a:endParaRPr lang="en-US" dirty="0">
              <a:latin typeface="Gill Sans MT" panose="020B0502020104020203" pitchFamily="34" charset="0"/>
            </a:endParaRPr>
          </a:p>
          <a:p>
            <a:pPr marL="0" indent="0">
              <a:spcBef>
                <a:spcPts val="0"/>
              </a:spcBef>
              <a:spcAft>
                <a:spcPts val="1200"/>
              </a:spcAft>
              <a:buNone/>
            </a:pPr>
            <a:endParaRPr lang="en-US" dirty="0">
              <a:latin typeface="Gill Sans MT" panose="020B0502020104020203" pitchFamily="34" charset="0"/>
            </a:endParaRPr>
          </a:p>
          <a:p>
            <a:pPr>
              <a:spcBef>
                <a:spcPts val="0"/>
              </a:spcBef>
              <a:spcAft>
                <a:spcPts val="1200"/>
              </a:spcAft>
            </a:pPr>
            <a:r>
              <a:rPr lang="en-US" dirty="0">
                <a:latin typeface="Gill Sans MT" panose="020B0502020104020203" pitchFamily="34" charset="0"/>
              </a:rPr>
              <a:t>The order in which you weigh and measure eligible household members does not matter as long as you are careful to record the anthropometric information so that it is associated with the correct household member.</a:t>
            </a: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Weigh and measure one person at a time</a:t>
            </a:r>
          </a:p>
        </p:txBody>
      </p:sp>
      <p:graphicFrame>
        <p:nvGraphicFramePr>
          <p:cNvPr id="5" name="Diagram 4">
            <a:extLst>
              <a:ext uri="{FF2B5EF4-FFF2-40B4-BE49-F238E27FC236}">
                <a16:creationId xmlns:a16="http://schemas.microsoft.com/office/drawing/2014/main" xmlns="" id="{637D1453-BF3C-4BD9-935C-E321C731F01A}"/>
              </a:ext>
            </a:extLst>
          </p:cNvPr>
          <p:cNvGraphicFramePr/>
          <p:nvPr>
            <p:extLst>
              <p:ext uri="{D42A27DB-BD31-4B8C-83A1-F6EECF244321}">
                <p14:modId xmlns:p14="http://schemas.microsoft.com/office/powerpoint/2010/main" val="3120056974"/>
              </p:ext>
            </p:extLst>
          </p:nvPr>
        </p:nvGraphicFramePr>
        <p:xfrm>
          <a:off x="2354091" y="3249566"/>
          <a:ext cx="4305126" cy="1401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745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General Guidelines</a:t>
            </a:r>
          </a:p>
        </p:txBody>
      </p:sp>
      <p:sp>
        <p:nvSpPr>
          <p:cNvPr id="4" name="Text Placeholder 3"/>
          <p:cNvSpPr>
            <a:spLocks noGrp="1"/>
          </p:cNvSpPr>
          <p:nvPr>
            <p:ph type="body" sz="quarter" idx="11"/>
          </p:nvPr>
        </p:nvSpPr>
        <p:spPr/>
        <p:txBody>
          <a:bodyPr/>
          <a:lstStyle/>
          <a:p>
            <a:pPr algn="ctr"/>
            <a:r>
              <a:rPr lang="en-US" dirty="0">
                <a:latin typeface="Gill Sans MT" panose="020B0502020104020203" pitchFamily="34" charset="0"/>
              </a:rPr>
              <a:t>Position the individual, especially children, with </a:t>
            </a:r>
            <a:r>
              <a:rPr lang="en-US" dirty="0" smtClean="0">
                <a:latin typeface="Gill Sans MT" panose="020B0502020104020203" pitchFamily="34" charset="0"/>
              </a:rPr>
              <a:t>care:</a:t>
            </a:r>
            <a:endParaRPr lang="en-US" dirty="0">
              <a:latin typeface="Gill Sans MT" panose="020B0502020104020203" pitchFamily="34" charset="0"/>
            </a:endParaRPr>
          </a:p>
        </p:txBody>
      </p:sp>
      <p:graphicFrame>
        <p:nvGraphicFramePr>
          <p:cNvPr id="5" name="Diagram 4">
            <a:extLst>
              <a:ext uri="{FF2B5EF4-FFF2-40B4-BE49-F238E27FC236}">
                <a16:creationId xmlns:a16="http://schemas.microsoft.com/office/drawing/2014/main" xmlns="" id="{8525D5DB-3732-43A9-8578-95208E323775}"/>
              </a:ext>
            </a:extLst>
          </p:cNvPr>
          <p:cNvGraphicFramePr/>
          <p:nvPr>
            <p:extLst>
              <p:ext uri="{D42A27DB-BD31-4B8C-83A1-F6EECF244321}">
                <p14:modId xmlns:p14="http://schemas.microsoft.com/office/powerpoint/2010/main" val="2885356684"/>
              </p:ext>
            </p:extLst>
          </p:nvPr>
        </p:nvGraphicFramePr>
        <p:xfrm>
          <a:off x="516477" y="2355850"/>
          <a:ext cx="7742939" cy="3726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0585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General Guidelines</a:t>
            </a:r>
          </a:p>
        </p:txBody>
      </p:sp>
      <p:graphicFrame>
        <p:nvGraphicFramePr>
          <p:cNvPr id="5" name="Diagram 4">
            <a:extLst>
              <a:ext uri="{FF2B5EF4-FFF2-40B4-BE49-F238E27FC236}">
                <a16:creationId xmlns:a16="http://schemas.microsoft.com/office/drawing/2014/main" xmlns="" id="{211C952A-B6E4-4C70-A35F-F8717B7D5CFE}"/>
              </a:ext>
            </a:extLst>
          </p:cNvPr>
          <p:cNvGraphicFramePr/>
          <p:nvPr>
            <p:extLst>
              <p:ext uri="{D42A27DB-BD31-4B8C-83A1-F6EECF244321}">
                <p14:modId xmlns:p14="http://schemas.microsoft.com/office/powerpoint/2010/main" val="296182784"/>
              </p:ext>
            </p:extLst>
          </p:nvPr>
        </p:nvGraphicFramePr>
        <p:xfrm>
          <a:off x="1514841" y="2033105"/>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0125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General Guidelines</a:t>
            </a:r>
          </a:p>
        </p:txBody>
      </p:sp>
      <p:sp>
        <p:nvSpPr>
          <p:cNvPr id="3" name="Text Placeholder 2"/>
          <p:cNvSpPr>
            <a:spLocks noGrp="1"/>
          </p:cNvSpPr>
          <p:nvPr>
            <p:ph type="body" sz="quarter" idx="10"/>
          </p:nvPr>
        </p:nvSpPr>
        <p:spPr/>
        <p:txBody>
          <a:bodyPr/>
          <a:lstStyle/>
          <a:p>
            <a:pPr marL="0" indent="0">
              <a:spcBef>
                <a:spcPts val="0"/>
              </a:spcBef>
              <a:spcAft>
                <a:spcPts val="1200"/>
              </a:spcAft>
              <a:buNone/>
            </a:pPr>
            <a:r>
              <a:rPr lang="en-US" dirty="0">
                <a:latin typeface="Gill Sans MT" panose="020B0502020104020203" pitchFamily="34" charset="0"/>
              </a:rPr>
              <a:t>This part of the survey requires physically interacting with women and children, which may be more stressful than other parts of the survey – particularly when working with children.</a:t>
            </a:r>
          </a:p>
          <a:p>
            <a:pPr marL="0" indent="0">
              <a:spcBef>
                <a:spcPts val="0"/>
              </a:spcBef>
              <a:spcAft>
                <a:spcPts val="1200"/>
              </a:spcAft>
              <a:buNone/>
            </a:pPr>
            <a:r>
              <a:rPr lang="en-US" dirty="0">
                <a:latin typeface="Gill Sans MT" panose="020B0502020104020203" pitchFamily="34" charset="0"/>
              </a:rPr>
              <a:t>To try to minimize stress when interacting with children:</a:t>
            </a:r>
          </a:p>
          <a:p>
            <a:pPr>
              <a:spcBef>
                <a:spcPts val="0"/>
              </a:spcBef>
              <a:spcAft>
                <a:spcPts val="1200"/>
              </a:spcAft>
            </a:pPr>
            <a:r>
              <a:rPr lang="en-US" dirty="0">
                <a:latin typeface="Gill Sans MT" panose="020B0502020104020203" pitchFamily="34" charset="0"/>
              </a:rPr>
              <a:t>Maintain a warm demeanor</a:t>
            </a:r>
          </a:p>
          <a:p>
            <a:pPr>
              <a:spcBef>
                <a:spcPts val="0"/>
              </a:spcBef>
              <a:spcAft>
                <a:spcPts val="1200"/>
              </a:spcAft>
            </a:pPr>
            <a:r>
              <a:rPr lang="en-US" dirty="0">
                <a:latin typeface="Gill Sans MT" panose="020B0502020104020203" pitchFamily="34" charset="0"/>
              </a:rPr>
              <a:t>Work at the children’s level whenever possible. </a:t>
            </a:r>
          </a:p>
          <a:p>
            <a:pPr>
              <a:spcBef>
                <a:spcPts val="0"/>
              </a:spcBef>
              <a:spcAft>
                <a:spcPts val="1200"/>
              </a:spcAft>
            </a:pPr>
            <a:r>
              <a:rPr lang="en-US" dirty="0">
                <a:latin typeface="Gill Sans MT" panose="020B0502020104020203" pitchFamily="34" charset="0"/>
              </a:rPr>
              <a:t>Before you take any measurements, explain the procedures to the caregivers and children, to help minimize resistance, fear, or discomfort. </a:t>
            </a:r>
          </a:p>
          <a:p>
            <a:pPr>
              <a:spcBef>
                <a:spcPts val="0"/>
              </a:spcBef>
              <a:spcAft>
                <a:spcPts val="1200"/>
              </a:spcAft>
            </a:pPr>
            <a:r>
              <a:rPr lang="en-US" dirty="0">
                <a:latin typeface="Gill Sans MT" panose="020B0502020104020203" pitchFamily="34" charset="0"/>
              </a:rPr>
              <a:t>Recruit caregivers to provide support and encouragement to children.</a:t>
            </a: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Try to minimize stress</a:t>
            </a:r>
          </a:p>
        </p:txBody>
      </p:sp>
    </p:spTree>
    <p:extLst>
      <p:ext uri="{BB962C8B-B14F-4D97-AF65-F5344CB8AC3E}">
        <p14:creationId xmlns:p14="http://schemas.microsoft.com/office/powerpoint/2010/main" val="34224743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General Guidelines</a:t>
            </a:r>
          </a:p>
        </p:txBody>
      </p:sp>
      <p:sp>
        <p:nvSpPr>
          <p:cNvPr id="3" name="Text Placeholder 2"/>
          <p:cNvSpPr>
            <a:spLocks noGrp="1"/>
          </p:cNvSpPr>
          <p:nvPr>
            <p:ph type="body" sz="quarter" idx="10"/>
          </p:nvPr>
        </p:nvSpPr>
        <p:spPr>
          <a:xfrm>
            <a:off x="612775" y="2388787"/>
            <a:ext cx="8101013" cy="3954348"/>
          </a:xfrm>
        </p:spPr>
        <p:txBody>
          <a:bodyPr/>
          <a:lstStyle/>
          <a:p>
            <a:pPr>
              <a:spcBef>
                <a:spcPts val="0"/>
              </a:spcBef>
              <a:spcAft>
                <a:spcPts val="1200"/>
              </a:spcAft>
            </a:pPr>
            <a:r>
              <a:rPr lang="en-US" dirty="0">
                <a:latin typeface="Gill Sans MT" panose="020B0502020104020203" pitchFamily="34" charset="0"/>
              </a:rPr>
              <a:t>Remember that young children may be uncooperative; they may cry, scream, kick, or sometimes bite. </a:t>
            </a:r>
          </a:p>
          <a:p>
            <a:pPr>
              <a:spcBef>
                <a:spcPts val="0"/>
              </a:spcBef>
              <a:spcAft>
                <a:spcPts val="1200"/>
              </a:spcAft>
            </a:pPr>
            <a:r>
              <a:rPr lang="en-US" dirty="0">
                <a:latin typeface="Gill Sans MT" panose="020B0502020104020203" pitchFamily="34" charset="0"/>
              </a:rPr>
              <a:t>Continually assess whether a child is under so much stress that you should stop and comfort the child. </a:t>
            </a:r>
          </a:p>
          <a:p>
            <a:pPr>
              <a:spcBef>
                <a:spcPts val="0"/>
              </a:spcBef>
              <a:spcAft>
                <a:spcPts val="1200"/>
              </a:spcAft>
            </a:pPr>
            <a:r>
              <a:rPr lang="en-US" dirty="0">
                <a:latin typeface="Gill Sans MT" panose="020B0502020104020203" pitchFamily="34" charset="0"/>
              </a:rPr>
              <a:t>Terrified children who cry too much can make a big (and frightening) impression on the other children who you also need to weigh and measure. </a:t>
            </a:r>
          </a:p>
          <a:p>
            <a:pPr>
              <a:spcBef>
                <a:spcPts val="0"/>
              </a:spcBef>
              <a:spcAft>
                <a:spcPts val="1200"/>
              </a:spcAft>
            </a:pPr>
            <a:r>
              <a:rPr lang="en-US" dirty="0">
                <a:latin typeface="Gill Sans MT" panose="020B0502020104020203" pitchFamily="34" charset="0"/>
              </a:rPr>
              <a:t>Allow a distressed child to calm down and try to measure again later. </a:t>
            </a:r>
          </a:p>
          <a:p>
            <a:pPr>
              <a:spcBef>
                <a:spcPts val="0"/>
              </a:spcBef>
              <a:spcAft>
                <a:spcPts val="1200"/>
              </a:spcAft>
            </a:pPr>
            <a:r>
              <a:rPr lang="en-US" dirty="0">
                <a:latin typeface="Gill Sans MT" panose="020B0502020104020203" pitchFamily="34" charset="0"/>
              </a:rPr>
              <a:t>It may be possible to measure a distressed child after he or she has seen other children, such as siblings, being measured. </a:t>
            </a:r>
          </a:p>
          <a:p>
            <a:pPr>
              <a:spcBef>
                <a:spcPts val="0"/>
              </a:spcBef>
              <a:spcAft>
                <a:spcPts val="1200"/>
              </a:spcAft>
            </a:pPr>
            <a:r>
              <a:rPr lang="en-US" dirty="0">
                <a:latin typeface="Gill Sans MT" panose="020B0502020104020203" pitchFamily="34" charset="0"/>
              </a:rPr>
              <a:t>While taking measurements in a standard order is preferred, use your judgment to decide if breaks or changes in sequence are best. </a:t>
            </a:r>
          </a:p>
          <a:p>
            <a:pPr>
              <a:spcBef>
                <a:spcPts val="0"/>
              </a:spcBef>
              <a:spcAft>
                <a:spcPts val="1200"/>
              </a:spcAft>
            </a:pPr>
            <a:endParaRPr lang="en-US" dirty="0">
              <a:latin typeface="Gill Sans MT" panose="020B0502020104020203" pitchFamily="34" charset="0"/>
            </a:endParaRP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Try to minimize stress</a:t>
            </a:r>
          </a:p>
        </p:txBody>
      </p:sp>
    </p:spTree>
    <p:extLst>
      <p:ext uri="{BB962C8B-B14F-4D97-AF65-F5344CB8AC3E}">
        <p14:creationId xmlns:p14="http://schemas.microsoft.com/office/powerpoint/2010/main" val="1863412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General Guidelines</a:t>
            </a:r>
          </a:p>
        </p:txBody>
      </p:sp>
      <p:sp>
        <p:nvSpPr>
          <p:cNvPr id="3" name="Text Placeholder 2"/>
          <p:cNvSpPr>
            <a:spLocks noGrp="1"/>
          </p:cNvSpPr>
          <p:nvPr>
            <p:ph type="body" sz="quarter" idx="10"/>
          </p:nvPr>
        </p:nvSpPr>
        <p:spPr>
          <a:xfrm>
            <a:off x="612775" y="2388787"/>
            <a:ext cx="8101013" cy="3970824"/>
          </a:xfrm>
        </p:spPr>
        <p:txBody>
          <a:bodyPr/>
          <a:lstStyle/>
          <a:p>
            <a:r>
              <a:rPr lang="en-US" dirty="0">
                <a:latin typeface="Gill Sans MT" panose="020B0502020104020203" pitchFamily="34" charset="0"/>
              </a:rPr>
              <a:t>You may encounter a deformity that interferes with your ability to take a correct and comparable measurements, for example:</a:t>
            </a:r>
          </a:p>
          <a:p>
            <a:pPr marL="914400" lvl="1" indent="-457200">
              <a:buFont typeface="Arial" panose="020B0604020202020204" pitchFamily="34" charset="0"/>
              <a:buChar char="−"/>
            </a:pPr>
            <a:r>
              <a:rPr lang="en-US" sz="1600" dirty="0">
                <a:latin typeface="Gill Sans MT" panose="020B0502020104020203" pitchFamily="34" charset="0"/>
              </a:rPr>
              <a:t>Both legs have been amputated</a:t>
            </a:r>
          </a:p>
          <a:p>
            <a:pPr marL="914400" lvl="1" indent="-457200">
              <a:spcBef>
                <a:spcPts val="0"/>
              </a:spcBef>
              <a:spcAft>
                <a:spcPts val="1200"/>
              </a:spcAft>
              <a:buFont typeface="Arial" panose="020B0604020202020204" pitchFamily="34" charset="0"/>
              <a:buChar char="−"/>
            </a:pPr>
            <a:r>
              <a:rPr lang="en-US" sz="1600" dirty="0">
                <a:latin typeface="Gill Sans MT" panose="020B0502020104020203" pitchFamily="34" charset="0"/>
              </a:rPr>
              <a:t>Legs are severely bowed</a:t>
            </a:r>
            <a:endParaRPr lang="en-US" dirty="0">
              <a:latin typeface="Gill Sans MT" panose="020B0502020104020203" pitchFamily="34" charset="0"/>
            </a:endParaRPr>
          </a:p>
          <a:p>
            <a:pPr>
              <a:spcBef>
                <a:spcPts val="0"/>
              </a:spcBef>
              <a:spcAft>
                <a:spcPts val="1200"/>
              </a:spcAft>
            </a:pPr>
            <a:r>
              <a:rPr lang="en-US" dirty="0">
                <a:latin typeface="Gill Sans MT" panose="020B0502020104020203" pitchFamily="34" charset="0"/>
              </a:rPr>
              <a:t>Weigh and measure the child out of sensitivity to the feelings of the child, the child’s caregivers, and other children.  </a:t>
            </a:r>
          </a:p>
          <a:p>
            <a:pPr>
              <a:spcBef>
                <a:spcPts val="0"/>
              </a:spcBef>
              <a:spcAft>
                <a:spcPts val="1200"/>
              </a:spcAft>
            </a:pPr>
            <a:r>
              <a:rPr lang="en-US" dirty="0">
                <a:latin typeface="Gill Sans MT" panose="020B0502020104020203" pitchFamily="34" charset="0"/>
              </a:rPr>
              <a:t>Record the child’s measurements on the paper Module 5A form, but also circle ‘9996’ (OTHER) items 516 (height) and 518 (weight) and specify in margins why you circled ‘OTHER.’</a:t>
            </a:r>
          </a:p>
          <a:p>
            <a:pPr>
              <a:spcBef>
                <a:spcPts val="0"/>
              </a:spcBef>
              <a:spcAft>
                <a:spcPts val="1200"/>
              </a:spcAft>
            </a:pPr>
            <a:r>
              <a:rPr lang="en-US" dirty="0">
                <a:latin typeface="Gill Sans MT" panose="020B0502020104020203" pitchFamily="34" charset="0"/>
              </a:rPr>
              <a:t>Do not record the child’s measurements when transferring the data to the tablet. Instead, enter ‘9996’ (OTHER) for both height/length and weight, and specify the reason. </a:t>
            </a:r>
            <a:r>
              <a:rPr lang="en-US" dirty="0" smtClean="0">
                <a:latin typeface="Gill Sans MT" panose="020B0502020104020203" pitchFamily="34" charset="0"/>
              </a:rPr>
              <a:t> Also </a:t>
            </a:r>
            <a:r>
              <a:rPr lang="en-US" dirty="0">
                <a:latin typeface="Gill Sans MT" panose="020B0502020104020203" pitchFamily="34" charset="0"/>
              </a:rPr>
              <a:t>enter ‘6’ (NOT MEASURED) for item 517.</a:t>
            </a: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What to do if a child has a physical deformity?</a:t>
            </a:r>
          </a:p>
        </p:txBody>
      </p:sp>
    </p:spTree>
    <p:extLst>
      <p:ext uri="{BB962C8B-B14F-4D97-AF65-F5344CB8AC3E}">
        <p14:creationId xmlns:p14="http://schemas.microsoft.com/office/powerpoint/2010/main" val="358528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0" indent="0">
              <a:lnSpc>
                <a:spcPts val="2400"/>
              </a:lnSpc>
              <a:spcBef>
                <a:spcPts val="1800"/>
              </a:spcBef>
              <a:buNone/>
            </a:pPr>
            <a:r>
              <a:rPr lang="en-US" dirty="0">
                <a:solidFill>
                  <a:srgbClr val="000000"/>
                </a:solidFill>
                <a:latin typeface="Arial" panose="020B0604020202020204" pitchFamily="34" charset="0"/>
              </a:rPr>
              <a:t>																																												</a:t>
            </a:r>
          </a:p>
          <a:p>
            <a:pPr lvl="1">
              <a:lnSpc>
                <a:spcPts val="2400"/>
              </a:lnSpc>
              <a:spcBef>
                <a:spcPts val="1800"/>
              </a:spcBef>
            </a:pPr>
            <a:endParaRPr lang="en-US" dirty="0"/>
          </a:p>
        </p:txBody>
      </p:sp>
      <p:graphicFrame>
        <p:nvGraphicFramePr>
          <p:cNvPr id="3" name="Table 2">
            <a:extLst>
              <a:ext uri="{FF2B5EF4-FFF2-40B4-BE49-F238E27FC236}">
                <a16:creationId xmlns:a16="http://schemas.microsoft.com/office/drawing/2014/main" xmlns="" id="{0A3A011E-B0CB-4A0D-B288-F2E30C7814EB}"/>
              </a:ext>
            </a:extLst>
          </p:cNvPr>
          <p:cNvGraphicFramePr>
            <a:graphicFrameLocks noGrp="1"/>
          </p:cNvGraphicFramePr>
          <p:nvPr>
            <p:extLst>
              <p:ext uri="{D42A27DB-BD31-4B8C-83A1-F6EECF244321}">
                <p14:modId xmlns:p14="http://schemas.microsoft.com/office/powerpoint/2010/main" val="750182287"/>
              </p:ext>
            </p:extLst>
          </p:nvPr>
        </p:nvGraphicFramePr>
        <p:xfrm>
          <a:off x="510638" y="1328231"/>
          <a:ext cx="8203150" cy="5244962"/>
        </p:xfrm>
        <a:graphic>
          <a:graphicData uri="http://schemas.openxmlformats.org/drawingml/2006/table">
            <a:tbl>
              <a:tblPr firstRow="1" bandRow="1">
                <a:tableStyleId>{46F890A9-2807-4EBB-B81D-B2AA78EC7F39}</a:tableStyleId>
              </a:tblPr>
              <a:tblGrid>
                <a:gridCol w="1258785">
                  <a:extLst>
                    <a:ext uri="{9D8B030D-6E8A-4147-A177-3AD203B41FA5}">
                      <a16:colId xmlns:a16="http://schemas.microsoft.com/office/drawing/2014/main" xmlns="" val="1159931210"/>
                    </a:ext>
                  </a:extLst>
                </a:gridCol>
                <a:gridCol w="1492039">
                  <a:extLst>
                    <a:ext uri="{9D8B030D-6E8A-4147-A177-3AD203B41FA5}">
                      <a16:colId xmlns:a16="http://schemas.microsoft.com/office/drawing/2014/main" xmlns="" val="1969371824"/>
                    </a:ext>
                  </a:extLst>
                </a:gridCol>
                <a:gridCol w="1224478">
                  <a:extLst>
                    <a:ext uri="{9D8B030D-6E8A-4147-A177-3AD203B41FA5}">
                      <a16:colId xmlns:a16="http://schemas.microsoft.com/office/drawing/2014/main" xmlns="" val="301645391"/>
                    </a:ext>
                  </a:extLst>
                </a:gridCol>
                <a:gridCol w="4227848">
                  <a:extLst>
                    <a:ext uri="{9D8B030D-6E8A-4147-A177-3AD203B41FA5}">
                      <a16:colId xmlns:a16="http://schemas.microsoft.com/office/drawing/2014/main" xmlns="" val="3775175902"/>
                    </a:ext>
                  </a:extLst>
                </a:gridCol>
              </a:tblGrid>
              <a:tr h="486023">
                <a:tc>
                  <a:txBody>
                    <a:bodyPr/>
                    <a:lstStyle/>
                    <a:p>
                      <a:pPr marL="0" marR="0">
                        <a:lnSpc>
                          <a:spcPct val="107000"/>
                        </a:lnSpc>
                        <a:spcBef>
                          <a:spcPts val="0"/>
                        </a:spcBef>
                        <a:spcAft>
                          <a:spcPts val="0"/>
                        </a:spcAft>
                      </a:pPr>
                      <a:r>
                        <a:rPr lang="en-US" sz="1600" dirty="0">
                          <a:effectLst/>
                          <a:latin typeface="Gill Sans MT" panose="020B0502020104020203" pitchFamily="34" charset="0"/>
                        </a:rPr>
                        <a:t>Growth Failure</a:t>
                      </a:r>
                      <a:endPar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Gill Sans MT" panose="020B0502020104020203" pitchFamily="34" charset="0"/>
                        </a:rPr>
                        <a:t>Description (Indication)</a:t>
                      </a:r>
                      <a:endPar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Gill Sans MT" panose="020B0502020104020203" pitchFamily="34" charset="0"/>
                        </a:rPr>
                        <a:t>Nutritional Index</a:t>
                      </a:r>
                      <a:endPar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Gill Sans MT" panose="020B0502020104020203" pitchFamily="34" charset="0"/>
                        </a:rPr>
                        <a:t>Comments</a:t>
                      </a:r>
                      <a:endPar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3651461697"/>
                  </a:ext>
                </a:extLst>
              </a:tr>
              <a:tr h="1317357">
                <a:tc>
                  <a:txBody>
                    <a:bodyPr/>
                    <a:lstStyle/>
                    <a:p>
                      <a:pPr marL="0" marR="0">
                        <a:lnSpc>
                          <a:spcPct val="107000"/>
                        </a:lnSpc>
                        <a:spcBef>
                          <a:spcPts val="0"/>
                        </a:spcBef>
                        <a:spcAft>
                          <a:spcPts val="0"/>
                        </a:spcAft>
                      </a:pPr>
                      <a:r>
                        <a:rPr lang="en-US" sz="1600" dirty="0">
                          <a:effectLst/>
                          <a:latin typeface="Gill Sans MT" panose="020B0502020104020203" pitchFamily="34" charset="0"/>
                        </a:rPr>
                        <a:t>Wasting</a:t>
                      </a:r>
                      <a:endPar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600" dirty="0">
                          <a:effectLst/>
                          <a:latin typeface="Gill Sans MT" panose="020B0502020104020203" pitchFamily="34" charset="0"/>
                        </a:rPr>
                        <a:t>Acute malnutrition</a:t>
                      </a:r>
                    </a:p>
                    <a:p>
                      <a:pPr marL="0" marR="0">
                        <a:lnSpc>
                          <a:spcPct val="107000"/>
                        </a:lnSpc>
                        <a:spcBef>
                          <a:spcPts val="0"/>
                        </a:spcBef>
                        <a:spcAft>
                          <a:spcPts val="0"/>
                        </a:spcAft>
                      </a:pPr>
                      <a:r>
                        <a:rPr lang="en-US" sz="1600" dirty="0">
                          <a:effectLst/>
                          <a:latin typeface="Gill Sans MT" panose="020B0502020104020203" pitchFamily="34" charset="0"/>
                        </a:rPr>
                        <a:t>(extremely thin)</a:t>
                      </a:r>
                      <a:endPar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600" dirty="0">
                          <a:effectLst/>
                          <a:latin typeface="Gill Sans MT" panose="020B0502020104020203" pitchFamily="34" charset="0"/>
                        </a:rPr>
                        <a:t>Low </a:t>
                      </a:r>
                    </a:p>
                    <a:p>
                      <a:pPr marL="0" marR="0">
                        <a:lnSpc>
                          <a:spcPct val="107000"/>
                        </a:lnSpc>
                        <a:spcBef>
                          <a:spcPts val="0"/>
                        </a:spcBef>
                        <a:spcAft>
                          <a:spcPts val="0"/>
                        </a:spcAft>
                      </a:pPr>
                      <a:r>
                        <a:rPr lang="en-US" sz="1600" dirty="0">
                          <a:effectLst/>
                          <a:latin typeface="Gill Sans MT" panose="020B0502020104020203" pitchFamily="34" charset="0"/>
                        </a:rPr>
                        <a:t>weight-for-height </a:t>
                      </a:r>
                      <a:endPar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Gill Sans MT" panose="020B0502020104020203" pitchFamily="34" charset="0"/>
                        </a:rPr>
                        <a:t>Results from recent rapid weight loss or failure to gain weight</a:t>
                      </a: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Gill Sans MT" panose="020B0502020104020203" pitchFamily="34" charset="0"/>
                        </a:rPr>
                        <a:t>Causes: acute infection or inadequate dietary intake</a:t>
                      </a: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Gill Sans MT" panose="020B0502020104020203" pitchFamily="34" charset="0"/>
                        </a:rPr>
                        <a:t>Readily reversible after conditions improve</a:t>
                      </a:r>
                      <a:endPar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3611137680"/>
                  </a:ext>
                </a:extLst>
              </a:tr>
              <a:tr h="2101154">
                <a:tc>
                  <a:txBody>
                    <a:bodyPr/>
                    <a:lstStyle/>
                    <a:p>
                      <a:pPr marL="0" marR="0">
                        <a:lnSpc>
                          <a:spcPct val="107000"/>
                        </a:lnSpc>
                        <a:spcBef>
                          <a:spcPts val="0"/>
                        </a:spcBef>
                        <a:spcAft>
                          <a:spcPts val="0"/>
                        </a:spcAft>
                      </a:pPr>
                      <a:r>
                        <a:rPr lang="en-US" sz="1600" dirty="0">
                          <a:effectLst/>
                          <a:latin typeface="Gill Sans MT" panose="020B0502020104020203" pitchFamily="34" charset="0"/>
                        </a:rPr>
                        <a:t>Stunting</a:t>
                      </a:r>
                      <a:endPar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600" dirty="0">
                          <a:effectLst/>
                          <a:latin typeface="Gill Sans MT" panose="020B0502020104020203" pitchFamily="34" charset="0"/>
                        </a:rPr>
                        <a:t>Chronic undernutrition</a:t>
                      </a:r>
                    </a:p>
                    <a:p>
                      <a:pPr marL="0" marR="0">
                        <a:lnSpc>
                          <a:spcPct val="107000"/>
                        </a:lnSpc>
                        <a:spcBef>
                          <a:spcPts val="0"/>
                        </a:spcBef>
                        <a:spcAft>
                          <a:spcPts val="0"/>
                        </a:spcAft>
                      </a:pPr>
                      <a:r>
                        <a:rPr lang="en-US" sz="1600" dirty="0">
                          <a:effectLst/>
                          <a:latin typeface="Gill Sans MT" panose="020B0502020104020203" pitchFamily="34" charset="0"/>
                        </a:rPr>
                        <a:t>(short for age)</a:t>
                      </a:r>
                      <a:endPar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600" dirty="0">
                          <a:effectLst/>
                          <a:latin typeface="Gill Sans MT" panose="020B0502020104020203" pitchFamily="34" charset="0"/>
                        </a:rPr>
                        <a:t>Low </a:t>
                      </a:r>
                    </a:p>
                    <a:p>
                      <a:pPr marL="0" marR="0">
                        <a:lnSpc>
                          <a:spcPct val="107000"/>
                        </a:lnSpc>
                        <a:spcBef>
                          <a:spcPts val="0"/>
                        </a:spcBef>
                        <a:spcAft>
                          <a:spcPts val="0"/>
                        </a:spcAft>
                      </a:pPr>
                      <a:r>
                        <a:rPr lang="en-US" sz="1600" dirty="0">
                          <a:effectLst/>
                          <a:latin typeface="Gill Sans MT" panose="020B0502020104020203" pitchFamily="34" charset="0"/>
                        </a:rPr>
                        <a:t>height-for-age </a:t>
                      </a:r>
                      <a:endPar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Gill Sans MT" panose="020B0502020104020203" pitchFamily="34" charset="0"/>
                        </a:rPr>
                        <a:t>Slow, cumulative process that develops over a long period </a:t>
                      </a: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Gill Sans MT" panose="020B0502020104020203" pitchFamily="34" charset="0"/>
                        </a:rPr>
                        <a:t>Causes: inadequate nutrition, repeated infections, or both</a:t>
                      </a: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Gill Sans MT" panose="020B0502020104020203" pitchFamily="34" charset="0"/>
                        </a:rPr>
                        <a:t>Does not necessarily mean current dietary intake or health is inadequate; growth failure may have occurred previously</a:t>
                      </a: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Gill Sans MT" panose="020B0502020104020203" pitchFamily="34" charset="0"/>
                        </a:rPr>
                        <a:t>May be irreversible</a:t>
                      </a:r>
                      <a:endPar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93768326"/>
                  </a:ext>
                </a:extLst>
              </a:tr>
              <a:tr h="1037406">
                <a:tc>
                  <a:txBody>
                    <a:bodyPr/>
                    <a:lstStyle/>
                    <a:p>
                      <a:pPr marL="0" marR="0">
                        <a:lnSpc>
                          <a:spcPct val="107000"/>
                        </a:lnSpc>
                        <a:spcBef>
                          <a:spcPts val="0"/>
                        </a:spcBef>
                        <a:spcAft>
                          <a:spcPts val="0"/>
                        </a:spcAft>
                      </a:pPr>
                      <a:r>
                        <a:rPr lang="en-US" sz="1600" dirty="0">
                          <a:effectLst/>
                          <a:latin typeface="Gill Sans MT" panose="020B0502020104020203" pitchFamily="34" charset="0"/>
                        </a:rPr>
                        <a:t>Underweight</a:t>
                      </a:r>
                      <a:endPar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600" dirty="0">
                          <a:effectLst/>
                          <a:latin typeface="Gill Sans MT" panose="020B0502020104020203" pitchFamily="34" charset="0"/>
                        </a:rPr>
                        <a:t>Low body weight</a:t>
                      </a:r>
                    </a:p>
                    <a:p>
                      <a:pPr marL="0" marR="0">
                        <a:lnSpc>
                          <a:spcPct val="107000"/>
                        </a:lnSpc>
                        <a:spcBef>
                          <a:spcPts val="0"/>
                        </a:spcBef>
                        <a:spcAft>
                          <a:spcPts val="0"/>
                        </a:spcAft>
                      </a:pPr>
                      <a:r>
                        <a:rPr lang="en-US" sz="1600" dirty="0">
                          <a:effectLst/>
                          <a:latin typeface="Gill Sans MT" panose="020B0502020104020203" pitchFamily="34" charset="0"/>
                        </a:rPr>
                        <a:t>(weigh less than average for age and sex)</a:t>
                      </a:r>
                      <a:endPar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600" dirty="0">
                          <a:effectLst/>
                          <a:latin typeface="Gill Sans MT" panose="020B0502020104020203" pitchFamily="34" charset="0"/>
                        </a:rPr>
                        <a:t>Low </a:t>
                      </a:r>
                    </a:p>
                    <a:p>
                      <a:pPr marL="0" marR="0">
                        <a:lnSpc>
                          <a:spcPct val="107000"/>
                        </a:lnSpc>
                        <a:spcBef>
                          <a:spcPts val="0"/>
                        </a:spcBef>
                        <a:spcAft>
                          <a:spcPts val="0"/>
                        </a:spcAft>
                      </a:pPr>
                      <a:r>
                        <a:rPr lang="en-US" sz="1600" dirty="0">
                          <a:effectLst/>
                          <a:latin typeface="Gill Sans MT" panose="020B0502020104020203" pitchFamily="34" charset="0"/>
                        </a:rPr>
                        <a:t>weight-for-age </a:t>
                      </a:r>
                      <a:endPar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Gill Sans MT" panose="020B0502020104020203" pitchFamily="34" charset="0"/>
                        </a:rPr>
                        <a:t>Causes: wasting or stunting or a combination of both</a:t>
                      </a:r>
                      <a:endPar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146018025"/>
                  </a:ext>
                </a:extLst>
              </a:tr>
            </a:tbl>
          </a:graphicData>
        </a:graphic>
      </p:graphicFrame>
    </p:spTree>
    <p:extLst>
      <p:ext uri="{BB962C8B-B14F-4D97-AF65-F5344CB8AC3E}">
        <p14:creationId xmlns:p14="http://schemas.microsoft.com/office/powerpoint/2010/main" val="37882602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General Guidelines</a:t>
            </a:r>
          </a:p>
        </p:txBody>
      </p:sp>
      <p:sp>
        <p:nvSpPr>
          <p:cNvPr id="3" name="Text Placeholder 2"/>
          <p:cNvSpPr>
            <a:spLocks noGrp="1"/>
          </p:cNvSpPr>
          <p:nvPr>
            <p:ph type="body" sz="quarter" idx="10"/>
          </p:nvPr>
        </p:nvSpPr>
        <p:spPr>
          <a:xfrm>
            <a:off x="612775" y="2388787"/>
            <a:ext cx="3712665" cy="3813230"/>
          </a:xfrm>
        </p:spPr>
        <p:txBody>
          <a:bodyPr/>
          <a:lstStyle/>
          <a:p>
            <a:pPr>
              <a:spcBef>
                <a:spcPts val="0"/>
              </a:spcBef>
              <a:spcAft>
                <a:spcPts val="1200"/>
              </a:spcAft>
            </a:pPr>
            <a:r>
              <a:rPr lang="en-US" dirty="0">
                <a:latin typeface="Gill Sans MT" panose="020B0502020104020203" pitchFamily="34" charset="0"/>
              </a:rPr>
              <a:t>Be sure to clean your hands before taking measurements, especially of children. </a:t>
            </a:r>
          </a:p>
          <a:p>
            <a:pPr>
              <a:spcBef>
                <a:spcPts val="0"/>
              </a:spcBef>
              <a:spcAft>
                <a:spcPts val="1200"/>
              </a:spcAft>
            </a:pPr>
            <a:r>
              <a:rPr lang="en-US" dirty="0">
                <a:latin typeface="Gill Sans MT" panose="020B0502020104020203" pitchFamily="34" charset="0"/>
              </a:rPr>
              <a:t>Do not handle a child without clean hands. </a:t>
            </a:r>
          </a:p>
          <a:p>
            <a:pPr>
              <a:spcBef>
                <a:spcPts val="0"/>
              </a:spcBef>
              <a:spcAft>
                <a:spcPts val="1200"/>
              </a:spcAft>
            </a:pPr>
            <a:r>
              <a:rPr lang="en-US" dirty="0">
                <a:latin typeface="Gill Sans MT" panose="020B0502020104020203" pitchFamily="34" charset="0"/>
              </a:rPr>
              <a:t>Likewise, clean your hands after handling a child. </a:t>
            </a:r>
          </a:p>
          <a:p>
            <a:pPr>
              <a:spcBef>
                <a:spcPts val="0"/>
              </a:spcBef>
              <a:spcAft>
                <a:spcPts val="1200"/>
              </a:spcAft>
            </a:pPr>
            <a:r>
              <a:rPr lang="en-US" dirty="0">
                <a:latin typeface="Gill Sans MT" panose="020B0502020104020203" pitchFamily="34" charset="0"/>
              </a:rPr>
              <a:t>Carry wet napkins, wipes, an alcohol-based hand gel, or a similar product –  soap and water may not be available in some households.</a:t>
            </a: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Practice good hand hygiene</a:t>
            </a:r>
          </a:p>
        </p:txBody>
      </p:sp>
      <p:pic>
        <p:nvPicPr>
          <p:cNvPr id="1026" name="Picture 2" descr="Image result for clean your hands cartoon">
            <a:extLst>
              <a:ext uri="{FF2B5EF4-FFF2-40B4-BE49-F238E27FC236}">
                <a16:creationId xmlns:a16="http://schemas.microsoft.com/office/drawing/2014/main" xmlns="" id="{0EA666CE-505E-4F21-9327-12EBCC5B51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3177" y="2388787"/>
            <a:ext cx="3869635" cy="2902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0056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General Guidelines</a:t>
            </a:r>
          </a:p>
        </p:txBody>
      </p:sp>
      <p:sp>
        <p:nvSpPr>
          <p:cNvPr id="3" name="Text Placeholder 2"/>
          <p:cNvSpPr>
            <a:spLocks noGrp="1"/>
          </p:cNvSpPr>
          <p:nvPr>
            <p:ph type="body" sz="quarter" idx="10"/>
          </p:nvPr>
        </p:nvSpPr>
        <p:spPr/>
        <p:txBody>
          <a:bodyPr/>
          <a:lstStyle/>
          <a:p>
            <a:pPr marL="0" indent="0">
              <a:spcBef>
                <a:spcPts val="0"/>
              </a:spcBef>
              <a:spcAft>
                <a:spcPts val="1200"/>
              </a:spcAft>
              <a:buNone/>
            </a:pPr>
            <a:r>
              <a:rPr lang="en-US" dirty="0">
                <a:latin typeface="Gill Sans MT" panose="020B0502020104020203" pitchFamily="34" charset="0"/>
              </a:rPr>
              <a:t>You can become skilled in taking anthropometric measurements if you try to improve and follow every step of every procedure the same way every time. </a:t>
            </a:r>
          </a:p>
          <a:p>
            <a:pPr marL="0" indent="0">
              <a:spcBef>
                <a:spcPts val="0"/>
              </a:spcBef>
              <a:spcAft>
                <a:spcPts val="1200"/>
              </a:spcAft>
              <a:buNone/>
            </a:pPr>
            <a:r>
              <a:rPr lang="en-US" dirty="0">
                <a:latin typeface="Gill Sans MT" panose="020B0502020104020203" pitchFamily="34" charset="0"/>
              </a:rPr>
              <a:t>The quality and speed of your measurements will improve with practice. </a:t>
            </a:r>
          </a:p>
          <a:p>
            <a:pPr>
              <a:spcBef>
                <a:spcPts val="0"/>
              </a:spcBef>
              <a:spcAft>
                <a:spcPts val="1200"/>
              </a:spcAft>
            </a:pPr>
            <a:r>
              <a:rPr lang="en-US" dirty="0">
                <a:latin typeface="Gill Sans MT" panose="020B0502020104020203" pitchFamily="34" charset="0"/>
              </a:rPr>
              <a:t>Focus on what you are doing. </a:t>
            </a:r>
          </a:p>
          <a:p>
            <a:pPr>
              <a:spcBef>
                <a:spcPts val="0"/>
              </a:spcBef>
              <a:spcAft>
                <a:spcPts val="1200"/>
              </a:spcAft>
            </a:pPr>
            <a:r>
              <a:rPr lang="en-US" dirty="0">
                <a:latin typeface="Gill Sans MT" panose="020B0502020104020203" pitchFamily="34" charset="0"/>
              </a:rPr>
              <a:t>Do not take these procedures for granted even though they may seem simple and repetitious. </a:t>
            </a:r>
          </a:p>
          <a:p>
            <a:pPr>
              <a:spcBef>
                <a:spcPts val="0"/>
              </a:spcBef>
              <a:spcAft>
                <a:spcPts val="1200"/>
              </a:spcAft>
            </a:pPr>
            <a:r>
              <a:rPr lang="en-US" dirty="0">
                <a:latin typeface="Gill Sans MT" panose="020B0502020104020203" pitchFamily="34" charset="0"/>
              </a:rPr>
              <a:t>Do not omit any of the steps. </a:t>
            </a: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Strive for improvement</a:t>
            </a:r>
          </a:p>
        </p:txBody>
      </p:sp>
    </p:spTree>
    <p:extLst>
      <p:ext uri="{BB962C8B-B14F-4D97-AF65-F5344CB8AC3E}">
        <p14:creationId xmlns:p14="http://schemas.microsoft.com/office/powerpoint/2010/main" val="3394333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ANTHRO TECHNIQUES FOR WOMEN</a:t>
            </a:r>
          </a:p>
        </p:txBody>
      </p:sp>
      <p:sp>
        <p:nvSpPr>
          <p:cNvPr id="3" name="Text Placeholder 2"/>
          <p:cNvSpPr>
            <a:spLocks noGrp="1"/>
          </p:cNvSpPr>
          <p:nvPr>
            <p:ph type="body" sz="quarter" idx="10"/>
          </p:nvPr>
        </p:nvSpPr>
        <p:spPr/>
        <p:txBody>
          <a:bodyPr/>
          <a:lstStyle/>
          <a:p>
            <a:pPr marL="0" indent="0">
              <a:buNone/>
            </a:pPr>
            <a:r>
              <a:rPr lang="en-US" b="1" dirty="0">
                <a:latin typeface="Gill Sans MT" panose="020B0502020104020203" pitchFamily="34" charset="0"/>
              </a:rPr>
              <a:t>Complete identification fields on the paper Module 4A form</a:t>
            </a:r>
          </a:p>
          <a:p>
            <a:pPr marL="0" indent="0">
              <a:buNone/>
            </a:pPr>
            <a:endParaRPr lang="en-US" b="1" dirty="0">
              <a:latin typeface="Gill Sans MT" panose="020B0502020104020203" pitchFamily="34" charset="0"/>
            </a:endParaRPr>
          </a:p>
          <a:p>
            <a:pPr>
              <a:spcBef>
                <a:spcPts val="0"/>
              </a:spcBef>
              <a:spcAft>
                <a:spcPts val="1200"/>
              </a:spcAft>
            </a:pPr>
            <a:r>
              <a:rPr lang="en-US" dirty="0">
                <a:latin typeface="Gill Sans MT" panose="020B0502020104020203" pitchFamily="34" charset="0"/>
              </a:rPr>
              <a:t>As you prepare to take the measurements of the first woman in a household, take out a new data collection form—a paper version of Module 4A, </a:t>
            </a:r>
            <a:r>
              <a:rPr lang="en-US" i="1" dirty="0">
                <a:latin typeface="Gill Sans MT" panose="020B0502020104020203" pitchFamily="34" charset="0"/>
              </a:rPr>
              <a:t>Women’s Anthropometry</a:t>
            </a:r>
            <a:r>
              <a:rPr lang="en-US" dirty="0">
                <a:latin typeface="Gill Sans MT" panose="020B0502020104020203" pitchFamily="34" charset="0"/>
              </a:rPr>
              <a:t>. </a:t>
            </a:r>
          </a:p>
          <a:p>
            <a:pPr>
              <a:spcBef>
                <a:spcPts val="0"/>
              </a:spcBef>
              <a:spcAft>
                <a:spcPts val="1200"/>
              </a:spcAft>
            </a:pPr>
            <a:r>
              <a:rPr lang="en-US" dirty="0">
                <a:latin typeface="Gill Sans MT" panose="020B0502020104020203" pitchFamily="34" charset="0"/>
              </a:rPr>
              <a:t>Record all information for the first woman in the ‘WOMAN 1’ column. </a:t>
            </a:r>
          </a:p>
          <a:p>
            <a:r>
              <a:rPr lang="en-US" dirty="0">
                <a:latin typeface="Gill Sans MT" panose="020B0502020104020203" pitchFamily="34" charset="0"/>
              </a:rPr>
              <a:t>If there are multiple women to measure, determine which woman you will measure first.</a:t>
            </a: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Preparing to take measurements</a:t>
            </a:r>
          </a:p>
        </p:txBody>
      </p:sp>
    </p:spTree>
    <p:extLst>
      <p:ext uri="{BB962C8B-B14F-4D97-AF65-F5344CB8AC3E}">
        <p14:creationId xmlns:p14="http://schemas.microsoft.com/office/powerpoint/2010/main" val="149937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ANTHRO TECHNIQUES FOR WOMEN</a:t>
            </a:r>
          </a:p>
        </p:txBody>
      </p:sp>
      <p:sp>
        <p:nvSpPr>
          <p:cNvPr id="3" name="Text Placeholder 2"/>
          <p:cNvSpPr>
            <a:spLocks noGrp="1"/>
          </p:cNvSpPr>
          <p:nvPr>
            <p:ph type="body" sz="quarter" idx="10"/>
          </p:nvPr>
        </p:nvSpPr>
        <p:spPr/>
        <p:txBody>
          <a:bodyPr/>
          <a:lstStyle/>
          <a:p>
            <a:pPr marL="0" indent="0">
              <a:spcBef>
                <a:spcPts val="0"/>
              </a:spcBef>
              <a:spcAft>
                <a:spcPts val="1200"/>
              </a:spcAft>
              <a:buNone/>
            </a:pPr>
            <a:r>
              <a:rPr lang="en-US" b="1" dirty="0">
                <a:latin typeface="Gill Sans MT" panose="020B0502020104020203" pitchFamily="34" charset="0"/>
              </a:rPr>
              <a:t>Complete identification fields on the paper Module 4A form</a:t>
            </a:r>
          </a:p>
          <a:p>
            <a:pPr>
              <a:spcBef>
                <a:spcPts val="0"/>
              </a:spcBef>
              <a:spcAft>
                <a:spcPts val="600"/>
              </a:spcAft>
            </a:pPr>
            <a:r>
              <a:rPr lang="en-US" dirty="0">
                <a:latin typeface="Gill Sans MT" panose="020B0502020104020203" pitchFamily="34" charset="0"/>
              </a:rPr>
              <a:t>Complete items 400M through 405:</a:t>
            </a:r>
          </a:p>
          <a:p>
            <a:pPr marL="742950" lvl="1" indent="-285750">
              <a:spcBef>
                <a:spcPts val="0"/>
              </a:spcBef>
              <a:spcAft>
                <a:spcPts val="600"/>
              </a:spcAft>
              <a:buFont typeface="Arial" panose="020B0604020202020204" pitchFamily="34" charset="0"/>
              <a:buChar char="−"/>
            </a:pPr>
            <a:r>
              <a:rPr lang="en-US" sz="1600" b="1" dirty="0">
                <a:latin typeface="Gill Sans MT" panose="020B0502020104020203" pitchFamily="34" charset="0"/>
              </a:rPr>
              <a:t>Item 400M. </a:t>
            </a:r>
            <a:r>
              <a:rPr lang="en-US" sz="1600" dirty="0">
                <a:latin typeface="Gill Sans MT" panose="020B0502020104020203" pitchFamily="34" charset="0"/>
              </a:rPr>
              <a:t>Record the time (hours and minutes) that you begin the measurement process for the woman.</a:t>
            </a:r>
          </a:p>
          <a:p>
            <a:pPr marL="742950" lvl="1" indent="-285750">
              <a:spcBef>
                <a:spcPts val="0"/>
              </a:spcBef>
              <a:spcAft>
                <a:spcPts val="600"/>
              </a:spcAft>
              <a:buFont typeface="Arial" panose="020B0604020202020204" pitchFamily="34" charset="0"/>
              <a:buChar char="−"/>
            </a:pPr>
            <a:r>
              <a:rPr lang="en-US" sz="1600" b="1" dirty="0">
                <a:latin typeface="Gill Sans MT" panose="020B0502020104020203" pitchFamily="34" charset="0"/>
              </a:rPr>
              <a:t>Item 400B. </a:t>
            </a:r>
            <a:r>
              <a:rPr lang="en-US" sz="1600" dirty="0">
                <a:latin typeface="Gill Sans MT" panose="020B0502020104020203" pitchFamily="34" charset="0"/>
              </a:rPr>
              <a:t>Record the cluster number and household number. </a:t>
            </a:r>
          </a:p>
          <a:p>
            <a:pPr marL="742950" lvl="1" indent="-285750">
              <a:spcBef>
                <a:spcPts val="0"/>
              </a:spcBef>
              <a:spcAft>
                <a:spcPts val="600"/>
              </a:spcAft>
              <a:buFont typeface="Arial" panose="020B0604020202020204" pitchFamily="34" charset="0"/>
              <a:buChar char="−"/>
            </a:pPr>
            <a:r>
              <a:rPr lang="en-US" sz="1600" b="1" dirty="0">
                <a:latin typeface="Gill Sans MT" panose="020B0502020104020203" pitchFamily="34" charset="0"/>
              </a:rPr>
              <a:t>Item 400D. </a:t>
            </a:r>
            <a:r>
              <a:rPr lang="en-US" sz="1600" dirty="0">
                <a:latin typeface="Gill Sans MT" panose="020B0502020104020203" pitchFamily="34" charset="0"/>
              </a:rPr>
              <a:t>Record the woman’s name and line number. </a:t>
            </a:r>
          </a:p>
          <a:p>
            <a:pPr marL="742950" lvl="1" indent="-285750">
              <a:spcBef>
                <a:spcPts val="0"/>
              </a:spcBef>
              <a:spcAft>
                <a:spcPts val="600"/>
              </a:spcAft>
              <a:buFont typeface="Arial" panose="020B0604020202020204" pitchFamily="34" charset="0"/>
              <a:buChar char="−"/>
            </a:pPr>
            <a:r>
              <a:rPr lang="en-US" sz="1600" b="1" dirty="0">
                <a:latin typeface="Gill Sans MT" panose="020B0502020104020203" pitchFamily="34" charset="0"/>
              </a:rPr>
              <a:t>Item 405. </a:t>
            </a:r>
            <a:r>
              <a:rPr lang="en-US" sz="1600" dirty="0">
                <a:latin typeface="Gill Sans MT" panose="020B0502020104020203" pitchFamily="34" charset="0"/>
              </a:rPr>
              <a:t>Ask the woman, “Are you currently pregnant?” </a:t>
            </a:r>
          </a:p>
          <a:p>
            <a:pPr marL="1200150" lvl="2" indent="-285750">
              <a:buFont typeface="Arial" panose="020B0604020202020204" pitchFamily="34" charset="0"/>
              <a:buChar char="−"/>
            </a:pPr>
            <a:r>
              <a:rPr lang="en-US" sz="1600" dirty="0">
                <a:latin typeface="Gill Sans MT" panose="020B0502020104020203" pitchFamily="34" charset="0"/>
              </a:rPr>
              <a:t>If she is pregnant, do not take her measurements. </a:t>
            </a:r>
            <a:r>
              <a:rPr lang="en-US" sz="1600" dirty="0" smtClean="0">
                <a:latin typeface="Gill Sans MT" panose="020B0502020104020203" pitchFamily="34" charset="0"/>
              </a:rPr>
              <a:t> Skip </a:t>
            </a:r>
            <a:r>
              <a:rPr lang="en-US" sz="1600" dirty="0">
                <a:latin typeface="Gill Sans MT" panose="020B0502020104020203" pitchFamily="34" charset="0"/>
              </a:rPr>
              <a:t>to Item 405.</a:t>
            </a:r>
          </a:p>
          <a:p>
            <a:pPr marL="1200150" lvl="2" indent="-285750">
              <a:buFont typeface="Arial" panose="020B0604020202020204" pitchFamily="34" charset="0"/>
              <a:buChar char="−"/>
            </a:pPr>
            <a:r>
              <a:rPr lang="en-US" sz="1600" dirty="0">
                <a:latin typeface="Gill Sans MT" panose="020B0502020104020203" pitchFamily="34" charset="0"/>
              </a:rPr>
              <a:t>If she is not pregnant or is not sure if she is pregnant, take her measurements.</a:t>
            </a: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Preparing to take measurements</a:t>
            </a:r>
          </a:p>
        </p:txBody>
      </p:sp>
    </p:spTree>
    <p:extLst>
      <p:ext uri="{BB962C8B-B14F-4D97-AF65-F5344CB8AC3E}">
        <p14:creationId xmlns:p14="http://schemas.microsoft.com/office/powerpoint/2010/main" val="165283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ANTHRO TECHNIQUES FOR WOMEN</a:t>
            </a:r>
          </a:p>
        </p:txBody>
      </p:sp>
      <p:sp>
        <p:nvSpPr>
          <p:cNvPr id="3" name="Text Placeholder 2"/>
          <p:cNvSpPr>
            <a:spLocks noGrp="1"/>
          </p:cNvSpPr>
          <p:nvPr>
            <p:ph type="body" sz="quarter" idx="10"/>
          </p:nvPr>
        </p:nvSpPr>
        <p:spPr/>
        <p:txBody>
          <a:bodyPr/>
          <a:lstStyle/>
          <a:p>
            <a:pPr>
              <a:spcBef>
                <a:spcPts val="0"/>
              </a:spcBef>
              <a:spcAft>
                <a:spcPts val="600"/>
              </a:spcAft>
            </a:pPr>
            <a:r>
              <a:rPr lang="en-US" dirty="0">
                <a:latin typeface="Gill Sans MT" panose="020B0502020104020203" pitchFamily="34" charset="0"/>
              </a:rPr>
              <a:t>Both the measurer and assistant should:</a:t>
            </a:r>
          </a:p>
          <a:p>
            <a:pPr marL="742950" lvl="1" indent="-285750">
              <a:spcBef>
                <a:spcPts val="0"/>
              </a:spcBef>
              <a:spcAft>
                <a:spcPts val="600"/>
              </a:spcAft>
              <a:buFont typeface="Arial" panose="020B0604020202020204" pitchFamily="34" charset="0"/>
              <a:buChar char="−"/>
            </a:pPr>
            <a:r>
              <a:rPr lang="en-US" sz="1600" dirty="0">
                <a:latin typeface="Gill Sans MT" panose="020B0502020104020203" pitchFamily="34" charset="0"/>
              </a:rPr>
              <a:t>Wash their hands and remove all jewelry, including rings, watches, and bracelets. </a:t>
            </a:r>
          </a:p>
          <a:p>
            <a:pPr marL="742950" lvl="1" indent="-285750">
              <a:spcBef>
                <a:spcPts val="0"/>
              </a:spcBef>
              <a:spcAft>
                <a:spcPts val="1200"/>
              </a:spcAft>
              <a:buFont typeface="Arial" panose="020B0604020202020204" pitchFamily="34" charset="0"/>
              <a:buChar char="−"/>
            </a:pPr>
            <a:r>
              <a:rPr lang="en-US" sz="1600" dirty="0">
                <a:latin typeface="Gill Sans MT" panose="020B0502020104020203" pitchFamily="34" charset="0"/>
              </a:rPr>
              <a:t>Be aware of any other sharp objects (e.g., pens, pencils, or fingernails), that may interfere or cause harm when taking measurements. </a:t>
            </a:r>
          </a:p>
          <a:p>
            <a:pPr>
              <a:spcBef>
                <a:spcPts val="0"/>
              </a:spcBef>
              <a:spcAft>
                <a:spcPts val="1200"/>
              </a:spcAft>
            </a:pPr>
            <a:r>
              <a:rPr lang="en-US" dirty="0">
                <a:latin typeface="Gill Sans MT" panose="020B0502020104020203" pitchFamily="34" charset="0"/>
              </a:rPr>
              <a:t>Explain to woman that she should wear only the lightest possible clothing while being weighed. </a:t>
            </a:r>
          </a:p>
          <a:p>
            <a:pPr marL="285750" lvl="1" indent="-285750">
              <a:spcBef>
                <a:spcPts val="0"/>
              </a:spcBef>
              <a:spcAft>
                <a:spcPts val="1200"/>
              </a:spcAft>
              <a:buFont typeface="Arial" panose="020B0604020202020204" pitchFamily="34" charset="0"/>
              <a:buChar char="•"/>
            </a:pPr>
            <a:r>
              <a:rPr lang="en-US" sz="1800" dirty="0">
                <a:latin typeface="Gill Sans MT" panose="020B0502020104020203" pitchFamily="34" charset="0"/>
                <a:cs typeface="Arial"/>
              </a:rPr>
              <a:t>Explain that bulky clothing and hair ornaments or hairstyles can interfere with the height measurement. </a:t>
            </a:r>
          </a:p>
          <a:p>
            <a:pPr>
              <a:spcBef>
                <a:spcPts val="0"/>
              </a:spcBef>
              <a:spcAft>
                <a:spcPts val="1200"/>
              </a:spcAft>
            </a:pPr>
            <a:r>
              <a:rPr lang="en-US" dirty="0">
                <a:latin typeface="Gill Sans MT" panose="020B0502020104020203" pitchFamily="34" charset="0"/>
              </a:rPr>
              <a:t>Ask the woman to remove her shoes or sandals and any heavy clothing. </a:t>
            </a:r>
          </a:p>
          <a:p>
            <a:pPr>
              <a:spcBef>
                <a:spcPts val="0"/>
              </a:spcBef>
              <a:spcAft>
                <a:spcPts val="1200"/>
              </a:spcAft>
            </a:pPr>
            <a:r>
              <a:rPr lang="en-US" dirty="0">
                <a:latin typeface="Gill Sans MT" panose="020B0502020104020203" pitchFamily="34" charset="0"/>
              </a:rPr>
              <a:t>Ask her to also remove, if possible, any hair ornaments or hairstyles, such as ponytails or braids, that will be problematic. </a:t>
            </a:r>
          </a:p>
          <a:p>
            <a:pPr>
              <a:spcBef>
                <a:spcPts val="0"/>
              </a:spcBef>
              <a:spcAft>
                <a:spcPts val="1200"/>
              </a:spcAft>
            </a:pPr>
            <a:endParaRPr lang="en-US" dirty="0">
              <a:latin typeface="Gill Sans MT" panose="020B0502020104020203" pitchFamily="34" charset="0"/>
            </a:endParaRP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Preparing to take measurements</a:t>
            </a:r>
          </a:p>
        </p:txBody>
      </p:sp>
    </p:spTree>
    <p:extLst>
      <p:ext uri="{BB962C8B-B14F-4D97-AF65-F5344CB8AC3E}">
        <p14:creationId xmlns:p14="http://schemas.microsoft.com/office/powerpoint/2010/main" val="781481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ANTHRO TECHNIQUES FOR WOMEN</a:t>
            </a:r>
          </a:p>
        </p:txBody>
      </p:sp>
      <p:sp>
        <p:nvSpPr>
          <p:cNvPr id="4" name="Text Placeholder 3"/>
          <p:cNvSpPr>
            <a:spLocks noGrp="1"/>
          </p:cNvSpPr>
          <p:nvPr>
            <p:ph type="body" sz="quarter" idx="11"/>
          </p:nvPr>
        </p:nvSpPr>
        <p:spPr>
          <a:xfrm>
            <a:off x="524241" y="1828451"/>
            <a:ext cx="8153400" cy="452437"/>
          </a:xfrm>
        </p:spPr>
        <p:txBody>
          <a:bodyPr/>
          <a:lstStyle/>
          <a:p>
            <a:r>
              <a:rPr lang="en-US" dirty="0">
                <a:latin typeface="Gill Sans MT" panose="020B0502020104020203" pitchFamily="34" charset="0"/>
              </a:rPr>
              <a:t>Measuring a woman’s weight: summary of procedures</a:t>
            </a:r>
          </a:p>
        </p:txBody>
      </p:sp>
      <p:graphicFrame>
        <p:nvGraphicFramePr>
          <p:cNvPr id="5" name="Diagram 4">
            <a:extLst>
              <a:ext uri="{FF2B5EF4-FFF2-40B4-BE49-F238E27FC236}">
                <a16:creationId xmlns:a16="http://schemas.microsoft.com/office/drawing/2014/main" xmlns="" id="{51634D08-0174-4777-84B6-0E8EFDCF58D6}"/>
              </a:ext>
            </a:extLst>
          </p:cNvPr>
          <p:cNvGraphicFramePr/>
          <p:nvPr>
            <p:extLst>
              <p:ext uri="{D42A27DB-BD31-4B8C-83A1-F6EECF244321}">
                <p14:modId xmlns:p14="http://schemas.microsoft.com/office/powerpoint/2010/main" val="2758635804"/>
              </p:ext>
            </p:extLst>
          </p:nvPr>
        </p:nvGraphicFramePr>
        <p:xfrm>
          <a:off x="685800" y="2366062"/>
          <a:ext cx="7444409" cy="38452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62756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041" y="1156441"/>
            <a:ext cx="8229600" cy="597049"/>
          </a:xfrm>
        </p:spPr>
        <p:txBody>
          <a:bodyPr/>
          <a:lstStyle/>
          <a:p>
            <a:r>
              <a:rPr lang="en-US" dirty="0">
                <a:latin typeface="Gill Sans MT" panose="020B0502020104020203" pitchFamily="34" charset="0"/>
              </a:rPr>
              <a:t>ANTHRO TECHNIQUES FOR WOMEN</a:t>
            </a:r>
          </a:p>
        </p:txBody>
      </p:sp>
      <p:sp>
        <p:nvSpPr>
          <p:cNvPr id="4" name="Text Placeholder 3"/>
          <p:cNvSpPr>
            <a:spLocks noGrp="1"/>
          </p:cNvSpPr>
          <p:nvPr>
            <p:ph type="body" sz="quarter" idx="11"/>
          </p:nvPr>
        </p:nvSpPr>
        <p:spPr>
          <a:xfrm>
            <a:off x="516477" y="1903413"/>
            <a:ext cx="8153400" cy="452437"/>
          </a:xfrm>
        </p:spPr>
        <p:txBody>
          <a:bodyPr/>
          <a:lstStyle/>
          <a:p>
            <a:r>
              <a:rPr lang="en-US" dirty="0">
                <a:latin typeface="Gill Sans MT" panose="020B0502020104020203" pitchFamily="34" charset="0"/>
              </a:rPr>
              <a:t>Measuring a woman’s weight: summary of procedures</a:t>
            </a:r>
          </a:p>
        </p:txBody>
      </p:sp>
      <p:graphicFrame>
        <p:nvGraphicFramePr>
          <p:cNvPr id="5" name="Diagram 4">
            <a:extLst>
              <a:ext uri="{FF2B5EF4-FFF2-40B4-BE49-F238E27FC236}">
                <a16:creationId xmlns:a16="http://schemas.microsoft.com/office/drawing/2014/main" xmlns="" id="{8CC62C5E-193B-4474-8ED8-02FA2BD8CB8E}"/>
              </a:ext>
            </a:extLst>
          </p:cNvPr>
          <p:cNvGraphicFramePr/>
          <p:nvPr>
            <p:extLst>
              <p:ext uri="{D42A27DB-BD31-4B8C-83A1-F6EECF244321}">
                <p14:modId xmlns:p14="http://schemas.microsoft.com/office/powerpoint/2010/main" val="90063718"/>
              </p:ext>
            </p:extLst>
          </p:nvPr>
        </p:nvGraphicFramePr>
        <p:xfrm>
          <a:off x="705679" y="2355849"/>
          <a:ext cx="7563678" cy="4201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38022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ANTHRO TECHNIQUES FOR WOMEN</a:t>
            </a:r>
          </a:p>
        </p:txBody>
      </p:sp>
      <p:sp>
        <p:nvSpPr>
          <p:cNvPr id="3" name="Text Placeholder 2"/>
          <p:cNvSpPr>
            <a:spLocks noGrp="1"/>
          </p:cNvSpPr>
          <p:nvPr>
            <p:ph type="body" sz="quarter" idx="10"/>
          </p:nvPr>
        </p:nvSpPr>
        <p:spPr/>
        <p:txBody>
          <a:bodyPr/>
          <a:lstStyle/>
          <a:p>
            <a:pPr marL="342900" lvl="0" indent="-342900">
              <a:spcBef>
                <a:spcPts val="0"/>
              </a:spcBef>
              <a:spcAft>
                <a:spcPts val="600"/>
              </a:spcAft>
              <a:buFont typeface="+mj-lt"/>
              <a:buAutoNum type="arabicPeriod"/>
            </a:pPr>
            <a:r>
              <a:rPr lang="en-US" b="1" dirty="0">
                <a:latin typeface="Gill Sans MT" panose="020B0502020104020203" pitchFamily="34" charset="0"/>
              </a:rPr>
              <a:t>Measurer or assistant:</a:t>
            </a:r>
            <a:r>
              <a:rPr lang="en-US" dirty="0">
                <a:latin typeface="Gill Sans MT" panose="020B0502020104020203" pitchFamily="34" charset="0"/>
              </a:rPr>
              <a:t> First set up the board, if it is not already set up.</a:t>
            </a:r>
            <a:endParaRPr lang="en-US" sz="1600" dirty="0">
              <a:latin typeface="Gill Sans MT" panose="020B0502020104020203" pitchFamily="34" charset="0"/>
            </a:endParaRPr>
          </a:p>
          <a:p>
            <a:pPr marL="742950" lvl="1" indent="-285750">
              <a:spcBef>
                <a:spcPts val="0"/>
              </a:spcBef>
              <a:spcAft>
                <a:spcPts val="600"/>
              </a:spcAft>
              <a:buFont typeface="Arial" panose="020B0604020202020204" pitchFamily="34" charset="0"/>
              <a:buChar char="−"/>
            </a:pPr>
            <a:r>
              <a:rPr lang="en-US" sz="1800" dirty="0">
                <a:latin typeface="Gill Sans MT" panose="020B0502020104020203" pitchFamily="34" charset="0"/>
              </a:rPr>
              <a:t>Place the measuring board on a hard flat surface against a wall, table, tree, staircase, etc. </a:t>
            </a:r>
          </a:p>
          <a:p>
            <a:pPr marL="742950" lvl="1" indent="-285750">
              <a:spcBef>
                <a:spcPts val="0"/>
              </a:spcBef>
              <a:spcAft>
                <a:spcPts val="600"/>
              </a:spcAft>
              <a:buFont typeface="Arial" panose="020B0604020202020204" pitchFamily="34" charset="0"/>
              <a:buChar char="−"/>
            </a:pPr>
            <a:r>
              <a:rPr lang="en-US" sz="1800" dirty="0">
                <a:latin typeface="Gill Sans MT" panose="020B0502020104020203" pitchFamily="34" charset="0"/>
              </a:rPr>
              <a:t>Make sure the board is stable. </a:t>
            </a:r>
          </a:p>
          <a:p>
            <a:pPr marL="1257300" lvl="2" indent="-342900">
              <a:spcBef>
                <a:spcPts val="0"/>
              </a:spcBef>
              <a:spcAft>
                <a:spcPts val="600"/>
              </a:spcAft>
              <a:buFont typeface="Arial" panose="020B0604020202020204" pitchFamily="34" charset="0"/>
              <a:buChar char="•"/>
            </a:pPr>
            <a:r>
              <a:rPr lang="en-US" sz="1600" dirty="0">
                <a:latin typeface="Gill Sans MT" panose="020B0502020104020203" pitchFamily="34" charset="0"/>
              </a:rPr>
              <a:t>Many walls and floors are not at perfect right angles</a:t>
            </a:r>
          </a:p>
          <a:p>
            <a:pPr marL="1257300" lvl="2" indent="-342900">
              <a:spcBef>
                <a:spcPts val="0"/>
              </a:spcBef>
              <a:spcAft>
                <a:spcPts val="600"/>
              </a:spcAft>
              <a:buFont typeface="Arial" panose="020B0604020202020204" pitchFamily="34" charset="0"/>
              <a:buChar char="•"/>
            </a:pPr>
            <a:r>
              <a:rPr lang="en-US" sz="1600" dirty="0">
                <a:latin typeface="Gill Sans MT" panose="020B0502020104020203" pitchFamily="34" charset="0"/>
              </a:rPr>
              <a:t>If necessary, place small rocks underneath the height board to stabilize it.</a:t>
            </a:r>
          </a:p>
          <a:p>
            <a:pPr marL="1257300" lvl="2" indent="-342900">
              <a:spcBef>
                <a:spcPts val="0"/>
              </a:spcBef>
              <a:spcAft>
                <a:spcPts val="600"/>
              </a:spcAft>
              <a:buFont typeface="Arial" panose="020B0604020202020204" pitchFamily="34" charset="0"/>
              <a:buChar char="•"/>
            </a:pPr>
            <a:r>
              <a:rPr lang="en-US" sz="1600" dirty="0">
                <a:latin typeface="Gill Sans MT" panose="020B0502020104020203" pitchFamily="34" charset="0"/>
              </a:rPr>
              <a:t>If the only level surface to place the board does not have a steady structure against where to lean it, and there are no sturdy pieces of furniture that can be moved behind it, have an adult stand behind the board and provide the support for it not to tip over.</a:t>
            </a:r>
          </a:p>
          <a:p>
            <a:pPr marL="0" lvl="0" indent="0">
              <a:spcBef>
                <a:spcPts val="0"/>
              </a:spcBef>
              <a:spcAft>
                <a:spcPts val="1200"/>
              </a:spcAft>
              <a:buNone/>
            </a:pPr>
            <a:endParaRPr lang="en-US" dirty="0">
              <a:latin typeface="Gill Sans MT" panose="020B0502020104020203" pitchFamily="34" charset="0"/>
            </a:endParaRP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Measuring a woman’s height: summary of procedures</a:t>
            </a:r>
          </a:p>
        </p:txBody>
      </p:sp>
    </p:spTree>
    <p:extLst>
      <p:ext uri="{BB962C8B-B14F-4D97-AF65-F5344CB8AC3E}">
        <p14:creationId xmlns:p14="http://schemas.microsoft.com/office/powerpoint/2010/main" val="26177644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ANTHRO TECHNIQUES FOR WOMEN</a:t>
            </a:r>
          </a:p>
        </p:txBody>
      </p:sp>
      <p:sp>
        <p:nvSpPr>
          <p:cNvPr id="3" name="Text Placeholder 2"/>
          <p:cNvSpPr>
            <a:spLocks noGrp="1"/>
          </p:cNvSpPr>
          <p:nvPr>
            <p:ph type="body" sz="quarter" idx="10"/>
          </p:nvPr>
        </p:nvSpPr>
        <p:spPr/>
        <p:txBody>
          <a:bodyPr/>
          <a:lstStyle/>
          <a:p>
            <a:pPr marL="342900" lvl="0" indent="-342900">
              <a:spcBef>
                <a:spcPts val="0"/>
              </a:spcBef>
              <a:spcAft>
                <a:spcPts val="1200"/>
              </a:spcAft>
              <a:buFont typeface="+mj-lt"/>
              <a:buAutoNum type="arabicPeriod" startAt="2"/>
            </a:pPr>
            <a:r>
              <a:rPr lang="en-US" b="1" dirty="0">
                <a:latin typeface="Gill Sans MT" panose="020B0502020104020203" pitchFamily="34" charset="0"/>
              </a:rPr>
              <a:t>Measurer or assistant:</a:t>
            </a:r>
            <a:r>
              <a:rPr lang="en-US" dirty="0">
                <a:latin typeface="Gill Sans MT" panose="020B0502020104020203" pitchFamily="34" charset="0"/>
              </a:rPr>
              <a:t> Ask the woman to remove her shoes and unbraid or undo any hair that would interfere with the height measurement, if she has not already done so. </a:t>
            </a:r>
            <a:endParaRPr lang="en-US" sz="1600" dirty="0">
              <a:latin typeface="Gill Sans MT" panose="020B0502020104020203" pitchFamily="34" charset="0"/>
            </a:endParaRPr>
          </a:p>
          <a:p>
            <a:pPr marL="342900" lvl="0" indent="-342900">
              <a:spcBef>
                <a:spcPts val="0"/>
              </a:spcBef>
              <a:spcAft>
                <a:spcPts val="1200"/>
              </a:spcAft>
              <a:buFont typeface="+mj-lt"/>
              <a:buAutoNum type="arabicPeriod" startAt="2"/>
            </a:pPr>
            <a:r>
              <a:rPr lang="en-US" b="1" dirty="0">
                <a:latin typeface="Gill Sans MT" panose="020B0502020104020203" pitchFamily="34" charset="0"/>
              </a:rPr>
              <a:t>Measurer or assistant:</a:t>
            </a:r>
            <a:r>
              <a:rPr lang="en-US" dirty="0">
                <a:latin typeface="Gill Sans MT" panose="020B0502020104020203" pitchFamily="34" charset="0"/>
              </a:rPr>
              <a:t> Ask the woman to stand on the base of the height measuring board, facing away from the board.</a:t>
            </a:r>
            <a:endParaRPr lang="en-US" sz="1600" dirty="0">
              <a:latin typeface="Gill Sans MT" panose="020B0502020104020203" pitchFamily="34" charset="0"/>
            </a:endParaRPr>
          </a:p>
          <a:p>
            <a:pPr marL="342900" lvl="0" indent="-342900">
              <a:spcBef>
                <a:spcPts val="0"/>
              </a:spcBef>
              <a:spcAft>
                <a:spcPts val="1200"/>
              </a:spcAft>
              <a:buFont typeface="+mj-lt"/>
              <a:buAutoNum type="arabicPeriod" startAt="2"/>
            </a:pPr>
            <a:r>
              <a:rPr lang="en-US" b="1" dirty="0">
                <a:latin typeface="Gill Sans MT" panose="020B0502020104020203" pitchFamily="34" charset="0"/>
              </a:rPr>
              <a:t>Measurer:</a:t>
            </a:r>
            <a:r>
              <a:rPr lang="en-US" b="1" cap="small" dirty="0">
                <a:latin typeface="Gill Sans MT" panose="020B0502020104020203" pitchFamily="34" charset="0"/>
              </a:rPr>
              <a:t> </a:t>
            </a:r>
            <a:r>
              <a:rPr lang="en-US" dirty="0">
                <a:latin typeface="Gill Sans MT" panose="020B0502020104020203" pitchFamily="34" charset="0"/>
              </a:rPr>
              <a:t>Determine if the woman’s heels should be against or away from the back of the height measuring board by observing her profile. </a:t>
            </a:r>
            <a:endParaRPr lang="en-US" sz="1600" dirty="0">
              <a:latin typeface="Gill Sans MT" panose="020B0502020104020203" pitchFamily="34" charset="0"/>
            </a:endParaRPr>
          </a:p>
          <a:p>
            <a:pPr marL="0" lvl="0" indent="0">
              <a:spcBef>
                <a:spcPts val="0"/>
              </a:spcBef>
              <a:spcAft>
                <a:spcPts val="1200"/>
              </a:spcAft>
              <a:buNone/>
            </a:pPr>
            <a:endParaRPr lang="en-US" dirty="0">
              <a:latin typeface="Gill Sans MT" panose="020B0502020104020203" pitchFamily="34" charset="0"/>
            </a:endParaRP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Measuring a woman’s height: summary of procedures</a:t>
            </a:r>
          </a:p>
        </p:txBody>
      </p:sp>
    </p:spTree>
    <p:extLst>
      <p:ext uri="{BB962C8B-B14F-4D97-AF65-F5344CB8AC3E}">
        <p14:creationId xmlns:p14="http://schemas.microsoft.com/office/powerpoint/2010/main" val="21644696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ANTHRO TECHNIQUES FOR WOMEN</a:t>
            </a:r>
          </a:p>
        </p:txBody>
      </p:sp>
      <p:sp>
        <p:nvSpPr>
          <p:cNvPr id="3" name="Text Placeholder 2"/>
          <p:cNvSpPr>
            <a:spLocks noGrp="1"/>
          </p:cNvSpPr>
          <p:nvPr>
            <p:ph type="body" sz="quarter" idx="10"/>
          </p:nvPr>
        </p:nvSpPr>
        <p:spPr>
          <a:xfrm>
            <a:off x="612776" y="2388786"/>
            <a:ext cx="3844924" cy="4126313"/>
          </a:xfrm>
        </p:spPr>
        <p:txBody>
          <a:bodyPr/>
          <a:lstStyle/>
          <a:p>
            <a:pPr marL="285750" lvl="1" indent="-285750">
              <a:buFont typeface="Arial" panose="020B0604020202020204" pitchFamily="34" charset="0"/>
              <a:buChar char="−"/>
            </a:pPr>
            <a:r>
              <a:rPr lang="en-US" sz="1600" dirty="0">
                <a:latin typeface="Gill Sans MT" panose="020B0502020104020203" pitchFamily="34" charset="0"/>
              </a:rPr>
              <a:t>An imaginary line from the tip of the woman’s shoulder to her heel (the mid-axillary line; see red </a:t>
            </a:r>
            <a:r>
              <a:rPr lang="en-US" sz="1600" dirty="0" smtClean="0">
                <a:latin typeface="Gill Sans MT" panose="020B0502020104020203" pitchFamily="34" charset="0"/>
              </a:rPr>
              <a:t>line on the </a:t>
            </a:r>
            <a:r>
              <a:rPr lang="en-US" sz="1600" dirty="0">
                <a:latin typeface="Gill Sans MT" panose="020B0502020104020203" pitchFamily="34" charset="0"/>
              </a:rPr>
              <a:t>figure) should be perpendicular (90°) to the base of the height board (Arrow 3).</a:t>
            </a:r>
          </a:p>
          <a:p>
            <a:pPr marL="0" lvl="1"/>
            <a:r>
              <a:rPr lang="en-US" sz="1600" dirty="0">
                <a:latin typeface="Gill Sans MT" panose="020B0502020104020203" pitchFamily="34" charset="0"/>
              </a:rPr>
              <a:t> </a:t>
            </a:r>
          </a:p>
          <a:p>
            <a:pPr marL="285750" lvl="1" indent="-285750">
              <a:buFont typeface="Arial" panose="020B0604020202020204" pitchFamily="34" charset="0"/>
              <a:buChar char="−"/>
            </a:pPr>
            <a:r>
              <a:rPr lang="en-US" sz="1600" dirty="0">
                <a:latin typeface="Gill Sans MT" panose="020B0502020104020203" pitchFamily="34" charset="0"/>
              </a:rPr>
              <a:t>For all but extremely thin women, the woman’s buttocks should be against the back of the board and her head and heels should be slightly forward of the back of the board (Arrow 4).</a:t>
            </a:r>
            <a:endParaRPr lang="en-US" dirty="0">
              <a:latin typeface="Gill Sans MT" panose="020B0502020104020203" pitchFamily="34" charset="0"/>
            </a:endParaRPr>
          </a:p>
        </p:txBody>
      </p:sp>
      <p:pic>
        <p:nvPicPr>
          <p:cNvPr id="6" name="Picture 5">
            <a:extLst>
              <a:ext uri="{FF2B5EF4-FFF2-40B4-BE49-F238E27FC236}">
                <a16:creationId xmlns:a16="http://schemas.microsoft.com/office/drawing/2014/main" xmlns="" id="{6EB0058B-6E1E-4507-9361-E6A9057C596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562841" y="1644761"/>
            <a:ext cx="4149761" cy="5213239"/>
          </a:xfrm>
          <a:prstGeom prst="rect">
            <a:avLst/>
          </a:prstGeom>
          <a:noFill/>
          <a:ln>
            <a:noFill/>
          </a:ln>
        </p:spPr>
      </p:pic>
      <p:cxnSp>
        <p:nvCxnSpPr>
          <p:cNvPr id="5" name="Straight Connector 4"/>
          <p:cNvCxnSpPr/>
          <p:nvPr/>
        </p:nvCxnSpPr>
        <p:spPr>
          <a:xfrm>
            <a:off x="7389341" y="3492843"/>
            <a:ext cx="16475" cy="213360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0753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p>
            <a:pPr algn="ctr"/>
            <a:r>
              <a:rPr lang="en-US" dirty="0">
                <a:latin typeface="Gill Sans MT" panose="020B0502020104020203" pitchFamily="34" charset="0"/>
              </a:rPr>
              <a:t>INTRODUCTION</a:t>
            </a:r>
            <a:endParaRPr lang="en-US" sz="3200" b="0" cap="all" dirty="0">
              <a:solidFill>
                <a:srgbClr val="D37D28"/>
              </a:solidFill>
              <a:latin typeface="Gill Sans MT" panose="020B0502020104020203" pitchFamily="34" charset="0"/>
            </a:endParaRPr>
          </a:p>
        </p:txBody>
      </p:sp>
      <p:sp>
        <p:nvSpPr>
          <p:cNvPr id="4" name="Text Placeholder 3"/>
          <p:cNvSpPr>
            <a:spLocks noGrp="1"/>
          </p:cNvSpPr>
          <p:nvPr>
            <p:ph type="body" sz="quarter" idx="10"/>
          </p:nvPr>
        </p:nvSpPr>
        <p:spPr/>
        <p:txBody>
          <a:bodyPr/>
          <a:lstStyle/>
          <a:p>
            <a:pPr>
              <a:spcBef>
                <a:spcPts val="0"/>
              </a:spcBef>
              <a:spcAft>
                <a:spcPts val="1200"/>
              </a:spcAft>
            </a:pPr>
            <a:r>
              <a:rPr lang="en-US" dirty="0">
                <a:latin typeface="Gill Sans MT" panose="020B0502020104020203" pitchFamily="34" charset="0"/>
              </a:rPr>
              <a:t>Each form of growth failure reflects a different condition. </a:t>
            </a:r>
          </a:p>
          <a:p>
            <a:pPr>
              <a:spcBef>
                <a:spcPts val="0"/>
              </a:spcBef>
              <a:spcAft>
                <a:spcPts val="1200"/>
              </a:spcAft>
            </a:pPr>
            <a:r>
              <a:rPr lang="en-US" dirty="0">
                <a:latin typeface="Gill Sans MT" panose="020B0502020104020203" pitchFamily="34" charset="0"/>
              </a:rPr>
              <a:t>One individual can be classified with more than one form of growth failure at the same time. </a:t>
            </a:r>
          </a:p>
          <a:p>
            <a:pPr>
              <a:spcBef>
                <a:spcPts val="0"/>
              </a:spcBef>
              <a:spcAft>
                <a:spcPts val="1200"/>
              </a:spcAft>
            </a:pPr>
            <a:r>
              <a:rPr lang="en-US" dirty="0">
                <a:latin typeface="Gill Sans MT" panose="020B0502020104020203" pitchFamily="34" charset="0"/>
              </a:rPr>
              <a:t>Changes in weight and height may not be due to changes in nutritional status, but due to normal growth with age. </a:t>
            </a:r>
          </a:p>
          <a:p>
            <a:pPr>
              <a:spcBef>
                <a:spcPts val="0"/>
              </a:spcBef>
              <a:spcAft>
                <a:spcPts val="1200"/>
              </a:spcAft>
            </a:pPr>
            <a:r>
              <a:rPr lang="en-US" dirty="0">
                <a:latin typeface="Gill Sans MT" panose="020B0502020104020203" pitchFamily="34" charset="0"/>
              </a:rPr>
              <a:t>Growth patterns also differ between males and females. </a:t>
            </a:r>
          </a:p>
          <a:p>
            <a:pPr>
              <a:spcBef>
                <a:spcPts val="0"/>
              </a:spcBef>
              <a:spcAft>
                <a:spcPts val="1200"/>
              </a:spcAft>
            </a:pPr>
            <a:r>
              <a:rPr lang="en-US" dirty="0">
                <a:latin typeface="Gill Sans MT" panose="020B0502020104020203" pitchFamily="34" charset="0"/>
              </a:rPr>
              <a:t>To account for differences in growth patterns, anthropometric measurements are transformed into nutritional indices.</a:t>
            </a:r>
            <a:endParaRPr lang="en-US" dirty="0">
              <a:solidFill>
                <a:srgbClr val="000000"/>
              </a:solidFill>
              <a:latin typeface="Gill Sans MT" panose="020B0502020104020203" pitchFamily="34" charset="0"/>
            </a:endParaRPr>
          </a:p>
        </p:txBody>
      </p:sp>
      <p:sp>
        <p:nvSpPr>
          <p:cNvPr id="5" name="Text Placeholder 4"/>
          <p:cNvSpPr>
            <a:spLocks noGrp="1"/>
          </p:cNvSpPr>
          <p:nvPr>
            <p:ph type="body" sz="quarter" idx="11"/>
          </p:nvPr>
        </p:nvSpPr>
        <p:spPr/>
        <p:txBody>
          <a:bodyPr/>
          <a:lstStyle/>
          <a:p>
            <a:r>
              <a:rPr lang="en-US" dirty="0">
                <a:latin typeface="Gill Sans MT" panose="020B0502020104020203" pitchFamily="34" charset="0"/>
              </a:rPr>
              <a:t>Nutritional indices</a:t>
            </a:r>
          </a:p>
        </p:txBody>
      </p:sp>
    </p:spTree>
    <p:extLst>
      <p:ext uri="{BB962C8B-B14F-4D97-AF65-F5344CB8AC3E}">
        <p14:creationId xmlns:p14="http://schemas.microsoft.com/office/powerpoint/2010/main" val="20305181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ANTHRO TECHNIQUES FOR WOMEN</a:t>
            </a:r>
          </a:p>
        </p:txBody>
      </p:sp>
      <p:sp>
        <p:nvSpPr>
          <p:cNvPr id="3" name="Text Placeholder 2"/>
          <p:cNvSpPr>
            <a:spLocks noGrp="1"/>
          </p:cNvSpPr>
          <p:nvPr>
            <p:ph type="body" sz="quarter" idx="10"/>
          </p:nvPr>
        </p:nvSpPr>
        <p:spPr/>
        <p:txBody>
          <a:bodyPr/>
          <a:lstStyle/>
          <a:p>
            <a:pPr marL="342900" lvl="0" indent="-342900">
              <a:buFont typeface="+mj-lt"/>
              <a:buAutoNum type="arabicPeriod" startAt="5"/>
            </a:pPr>
            <a:r>
              <a:rPr lang="en-US" b="1" dirty="0">
                <a:latin typeface="Gill Sans MT" panose="020B0502020104020203" pitchFamily="34" charset="0"/>
              </a:rPr>
              <a:t>Measurer: </a:t>
            </a:r>
            <a:r>
              <a:rPr lang="en-US" dirty="0">
                <a:latin typeface="Gill Sans MT" panose="020B0502020104020203" pitchFamily="34" charset="0"/>
              </a:rPr>
              <a:t>Position the woman’s heels or knees together as they fall naturally. There are three possibilities. Select whichever combination touches first when the woman stands on the measuring board:</a:t>
            </a:r>
            <a:endParaRPr lang="en-US" sz="1600" dirty="0">
              <a:latin typeface="Gill Sans MT" panose="020B0502020104020203" pitchFamily="34" charset="0"/>
            </a:endParaRPr>
          </a:p>
          <a:p>
            <a:pPr marL="914400" lvl="1" indent="-457200">
              <a:buFont typeface="Arial" panose="020B0604020202020204" pitchFamily="34" charset="0"/>
              <a:buChar char="−"/>
            </a:pPr>
            <a:r>
              <a:rPr lang="en-US" sz="1600" dirty="0">
                <a:latin typeface="Gill Sans MT" panose="020B0502020104020203" pitchFamily="34" charset="0"/>
              </a:rPr>
              <a:t>Knees and heels together</a:t>
            </a:r>
          </a:p>
          <a:p>
            <a:pPr marL="914400" lvl="1" indent="-457200">
              <a:buFont typeface="Arial" panose="020B0604020202020204" pitchFamily="34" charset="0"/>
              <a:buChar char="−"/>
            </a:pPr>
            <a:r>
              <a:rPr lang="en-US" sz="1600" dirty="0">
                <a:latin typeface="Gill Sans MT" panose="020B0502020104020203" pitchFamily="34" charset="0"/>
              </a:rPr>
              <a:t>Knees together but heels slightly apart</a:t>
            </a:r>
          </a:p>
          <a:p>
            <a:pPr marL="914400" lvl="1" indent="-457200">
              <a:buFont typeface="Arial" panose="020B0604020202020204" pitchFamily="34" charset="0"/>
              <a:buChar char="−"/>
            </a:pPr>
            <a:r>
              <a:rPr lang="en-US" sz="1600" dirty="0">
                <a:latin typeface="Gill Sans MT" panose="020B0502020104020203" pitchFamily="34" charset="0"/>
              </a:rPr>
              <a:t>Heels together but knees slightly apart</a:t>
            </a: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Measuring a woman’s height: summary of procedures</a:t>
            </a:r>
          </a:p>
          <a:p>
            <a:endParaRPr lang="en-US" dirty="0">
              <a:latin typeface="Gill Sans MT" panose="020B0502020104020203" pitchFamily="34" charset="0"/>
            </a:endParaRPr>
          </a:p>
        </p:txBody>
      </p:sp>
    </p:spTree>
    <p:extLst>
      <p:ext uri="{BB962C8B-B14F-4D97-AF65-F5344CB8AC3E}">
        <p14:creationId xmlns:p14="http://schemas.microsoft.com/office/powerpoint/2010/main" val="39952553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ANTHRO TECHNIQUES FOR WOMEN</a:t>
            </a:r>
          </a:p>
        </p:txBody>
      </p:sp>
      <p:sp>
        <p:nvSpPr>
          <p:cNvPr id="3" name="Text Placeholder 2"/>
          <p:cNvSpPr>
            <a:spLocks noGrp="1"/>
          </p:cNvSpPr>
          <p:nvPr>
            <p:ph type="body" sz="quarter" idx="10"/>
          </p:nvPr>
        </p:nvSpPr>
        <p:spPr/>
        <p:txBody>
          <a:bodyPr/>
          <a:lstStyle/>
          <a:p>
            <a:pPr marL="342900" lvl="0" indent="-342900">
              <a:spcBef>
                <a:spcPts val="0"/>
              </a:spcBef>
              <a:spcAft>
                <a:spcPts val="600"/>
              </a:spcAft>
              <a:buFont typeface="+mj-lt"/>
              <a:buAutoNum type="arabicPeriod" startAt="6"/>
            </a:pPr>
            <a:r>
              <a:rPr lang="en-US" b="1" dirty="0">
                <a:latin typeface="Gill Sans MT" panose="020B0502020104020203" pitchFamily="34" charset="0"/>
              </a:rPr>
              <a:t>Measurer: </a:t>
            </a:r>
            <a:r>
              <a:rPr lang="en-US" dirty="0">
                <a:latin typeface="Gill Sans MT" panose="020B0502020104020203" pitchFamily="34" charset="0"/>
              </a:rPr>
              <a:t>Position the woman’s head and upper body:</a:t>
            </a:r>
            <a:endParaRPr lang="en-US" sz="1600" dirty="0">
              <a:latin typeface="Gill Sans MT" panose="020B0502020104020203" pitchFamily="34" charset="0"/>
            </a:endParaRPr>
          </a:p>
          <a:p>
            <a:pPr marL="742950" lvl="1" indent="-285750">
              <a:spcBef>
                <a:spcPts val="0"/>
              </a:spcBef>
              <a:spcAft>
                <a:spcPts val="600"/>
              </a:spcAft>
              <a:buFont typeface="Arial" panose="020B0604020202020204" pitchFamily="34" charset="0"/>
              <a:buChar char="•"/>
            </a:pPr>
            <a:r>
              <a:rPr lang="en-US" sz="1800" dirty="0">
                <a:latin typeface="Gill Sans MT" panose="020B0502020104020203" pitchFamily="34" charset="0"/>
              </a:rPr>
              <a:t>Ask the woman to look straight ahead. </a:t>
            </a:r>
          </a:p>
          <a:p>
            <a:pPr marL="742950" lvl="1" indent="-285750">
              <a:spcBef>
                <a:spcPts val="0"/>
              </a:spcBef>
              <a:spcAft>
                <a:spcPts val="600"/>
              </a:spcAft>
              <a:buFont typeface="Arial" panose="020B0604020202020204" pitchFamily="34" charset="0"/>
              <a:buChar char="•"/>
            </a:pPr>
            <a:r>
              <a:rPr lang="en-US" sz="1800" dirty="0">
                <a:latin typeface="Gill Sans MT" panose="020B0502020104020203" pitchFamily="34" charset="0"/>
              </a:rPr>
              <a:t>Cup the woman’s chin between the thumb and index finger of your left hand and gradually close your hand (Arrow 5).</a:t>
            </a:r>
          </a:p>
          <a:p>
            <a:pPr marL="742950" lvl="1" indent="-285750">
              <a:spcBef>
                <a:spcPts val="0"/>
              </a:spcBef>
              <a:spcAft>
                <a:spcPts val="600"/>
              </a:spcAft>
              <a:buFont typeface="Arial" panose="020B0604020202020204" pitchFamily="34" charset="0"/>
              <a:buChar char="•"/>
            </a:pPr>
            <a:r>
              <a:rPr lang="en-US" sz="1800" dirty="0">
                <a:latin typeface="Gill Sans MT" panose="020B0502020104020203" pitchFamily="34" charset="0"/>
              </a:rPr>
              <a:t>Position the woman’s head so that her line of sight is parallel to the ground (Arrow 6). </a:t>
            </a:r>
            <a:r>
              <a:rPr lang="en-US" sz="1600" i="1" dirty="0">
                <a:latin typeface="Gill Sans MT" panose="020B0502020104020203" pitchFamily="34" charset="0"/>
              </a:rPr>
              <a:t>(With most adults, the back of the head will not touch the back of the board (Arrow 7).)</a:t>
            </a:r>
            <a:endParaRPr lang="en-US" sz="1600" dirty="0">
              <a:latin typeface="Gill Sans MT" panose="020B0502020104020203" pitchFamily="34" charset="0"/>
            </a:endParaRPr>
          </a:p>
          <a:p>
            <a:pPr marL="742950" lvl="1" indent="-285750">
              <a:spcBef>
                <a:spcPts val="0"/>
              </a:spcBef>
              <a:spcAft>
                <a:spcPts val="600"/>
              </a:spcAft>
              <a:buFont typeface="Arial" panose="020B0604020202020204" pitchFamily="34" charset="0"/>
              <a:buChar char="•"/>
            </a:pPr>
            <a:r>
              <a:rPr lang="en-US" sz="1800" dirty="0">
                <a:latin typeface="Gill Sans MT" panose="020B0502020104020203" pitchFamily="34" charset="0"/>
              </a:rPr>
              <a:t>Release your hand from her chin and ask her to hold her head still.</a:t>
            </a:r>
          </a:p>
          <a:p>
            <a:pPr marL="742950" lvl="1" indent="-285750">
              <a:spcBef>
                <a:spcPts val="0"/>
              </a:spcBef>
              <a:spcAft>
                <a:spcPts val="600"/>
              </a:spcAft>
              <a:buFont typeface="Arial" panose="020B0604020202020204" pitchFamily="34" charset="0"/>
              <a:buChar char="•"/>
            </a:pPr>
            <a:r>
              <a:rPr lang="en-US" sz="1800" dirty="0">
                <a:latin typeface="Gill Sans MT" panose="020B0502020104020203" pitchFamily="34" charset="0"/>
              </a:rPr>
              <a:t>Make sure the woman’s shoulders are level (Arrow 8), her hands are at her side (Arrow 9), and at least her buttocks touch the back of the measuring board. </a:t>
            </a:r>
            <a:r>
              <a:rPr lang="en-US" sz="1600" i="1" dirty="0">
                <a:latin typeface="Gill Sans MT" panose="020B0502020104020203" pitchFamily="34" charset="0"/>
              </a:rPr>
              <a:t>(With most adults, only the buttocks and perhaps the shoulder blades will touch the back of the board (Arrows 10 &amp; 11).)</a:t>
            </a:r>
            <a:endParaRPr lang="en-US" sz="1600" dirty="0">
              <a:latin typeface="Gill Sans MT" panose="020B0502020104020203" pitchFamily="34" charset="0"/>
            </a:endParaRPr>
          </a:p>
          <a:p>
            <a:pPr lvl="1"/>
            <a:endParaRPr lang="en-US" sz="1600" i="1" dirty="0">
              <a:latin typeface="Gill Sans MT" panose="020B0502020104020203" pitchFamily="34" charset="0"/>
            </a:endParaRP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Measuring a woman’s height: summary of procedures</a:t>
            </a:r>
          </a:p>
        </p:txBody>
      </p:sp>
    </p:spTree>
    <p:extLst>
      <p:ext uri="{BB962C8B-B14F-4D97-AF65-F5344CB8AC3E}">
        <p14:creationId xmlns:p14="http://schemas.microsoft.com/office/powerpoint/2010/main" val="6761936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ANTHRO TECHNIQUES FOR WOMEN</a:t>
            </a:r>
          </a:p>
        </p:txBody>
      </p:sp>
      <p:sp>
        <p:nvSpPr>
          <p:cNvPr id="3" name="Text Placeholder 2"/>
          <p:cNvSpPr>
            <a:spLocks noGrp="1"/>
          </p:cNvSpPr>
          <p:nvPr>
            <p:ph type="body" sz="quarter" idx="10"/>
          </p:nvPr>
        </p:nvSpPr>
        <p:spPr/>
        <p:txBody>
          <a:bodyPr/>
          <a:lstStyle/>
          <a:p>
            <a:pPr marL="342900" lvl="0" indent="-342900">
              <a:spcBef>
                <a:spcPts val="0"/>
              </a:spcBef>
              <a:spcAft>
                <a:spcPts val="1200"/>
              </a:spcAft>
              <a:buFont typeface="+mj-lt"/>
              <a:buAutoNum type="arabicPeriod" startAt="7"/>
            </a:pPr>
            <a:r>
              <a:rPr lang="en-US" b="1" dirty="0">
                <a:latin typeface="Gill Sans MT" panose="020B0502020104020203" pitchFamily="34" charset="0"/>
              </a:rPr>
              <a:t>Measurer: </a:t>
            </a:r>
            <a:r>
              <a:rPr lang="en-US" dirty="0">
                <a:latin typeface="Gill Sans MT" panose="020B0502020104020203" pitchFamily="34" charset="0"/>
              </a:rPr>
              <a:t>Check the woman’s position. Repeat any of the above steps as necessary until the woman’s position is correct </a:t>
            </a:r>
          </a:p>
          <a:p>
            <a:pPr marL="342900" lvl="0" indent="-342900">
              <a:spcBef>
                <a:spcPts val="0"/>
              </a:spcBef>
              <a:spcAft>
                <a:spcPts val="1200"/>
              </a:spcAft>
              <a:buFont typeface="+mj-lt"/>
              <a:buAutoNum type="arabicPeriod" startAt="7"/>
            </a:pPr>
            <a:r>
              <a:rPr lang="en-US" b="1" dirty="0">
                <a:latin typeface="Gill Sans MT" panose="020B0502020104020203" pitchFamily="34" charset="0"/>
              </a:rPr>
              <a:t>Measurer: </a:t>
            </a:r>
            <a:r>
              <a:rPr lang="en-US" dirty="0">
                <a:latin typeface="Gill Sans MT" panose="020B0502020104020203" pitchFamily="34" charset="0"/>
              </a:rPr>
              <a:t>Lower the measuring board headpiece on top of her head, making sure to push through her hair. </a:t>
            </a:r>
          </a:p>
          <a:p>
            <a:pPr marL="342900" lvl="0" indent="-342900">
              <a:spcBef>
                <a:spcPts val="0"/>
              </a:spcBef>
              <a:spcAft>
                <a:spcPts val="1200"/>
              </a:spcAft>
              <a:buFont typeface="+mj-lt"/>
              <a:buAutoNum type="arabicPeriod" startAt="7"/>
            </a:pPr>
            <a:r>
              <a:rPr lang="en-US" b="1" dirty="0">
                <a:latin typeface="Gill Sans MT" panose="020B0502020104020203" pitchFamily="34" charset="0"/>
              </a:rPr>
              <a:t>Measurer: </a:t>
            </a:r>
            <a:r>
              <a:rPr lang="en-US" dirty="0">
                <a:latin typeface="Gill Sans MT" panose="020B0502020104020203" pitchFamily="34" charset="0"/>
              </a:rPr>
              <a:t>Read the woman’s height out loud to the nearest 0.1 cm (one decimal place) to your assistant. </a:t>
            </a:r>
          </a:p>
          <a:p>
            <a:pPr marL="342900" lvl="0" indent="-342900">
              <a:spcBef>
                <a:spcPts val="0"/>
              </a:spcBef>
              <a:spcAft>
                <a:spcPts val="1200"/>
              </a:spcAft>
              <a:buFont typeface="+mj-lt"/>
              <a:buAutoNum type="arabicPeriod" startAt="7"/>
            </a:pPr>
            <a:r>
              <a:rPr lang="en-US" b="1" dirty="0">
                <a:latin typeface="Gill Sans MT" panose="020B0502020104020203" pitchFamily="34" charset="0"/>
              </a:rPr>
              <a:t>Assistant:</a:t>
            </a:r>
            <a:r>
              <a:rPr lang="en-US" dirty="0">
                <a:latin typeface="Gill Sans MT" panose="020B0502020104020203" pitchFamily="34" charset="0"/>
              </a:rPr>
              <a:t> Confirm the measurement by repeating it back to the measurer. </a:t>
            </a:r>
          </a:p>
          <a:p>
            <a:pPr marL="342900" lvl="0" indent="-342900">
              <a:spcBef>
                <a:spcPts val="0"/>
              </a:spcBef>
              <a:spcAft>
                <a:spcPts val="1200"/>
              </a:spcAft>
              <a:buFont typeface="+mj-lt"/>
              <a:buAutoNum type="arabicPeriod" startAt="7"/>
            </a:pPr>
            <a:r>
              <a:rPr lang="en-US" b="1" dirty="0">
                <a:latin typeface="Gill Sans MT" panose="020B0502020104020203" pitchFamily="34" charset="0"/>
              </a:rPr>
              <a:t>Assistant: </a:t>
            </a:r>
            <a:r>
              <a:rPr lang="en-US" dirty="0">
                <a:latin typeface="Gill Sans MT" panose="020B0502020104020203" pitchFamily="34" charset="0"/>
              </a:rPr>
              <a:t>Record the measurement to one decimal place in item 406 of the paper Module 4A form.</a:t>
            </a: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Measuring a woman’s height: summary of procedures</a:t>
            </a:r>
          </a:p>
        </p:txBody>
      </p:sp>
    </p:spTree>
    <p:extLst>
      <p:ext uri="{BB962C8B-B14F-4D97-AF65-F5344CB8AC3E}">
        <p14:creationId xmlns:p14="http://schemas.microsoft.com/office/powerpoint/2010/main" val="19251881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ANTHRO TECHNIQUES FOR WOMEN</a:t>
            </a:r>
          </a:p>
        </p:txBody>
      </p:sp>
      <p:sp>
        <p:nvSpPr>
          <p:cNvPr id="3" name="Text Placeholder 2"/>
          <p:cNvSpPr>
            <a:spLocks noGrp="1"/>
          </p:cNvSpPr>
          <p:nvPr>
            <p:ph type="body" sz="quarter" idx="10"/>
          </p:nvPr>
        </p:nvSpPr>
        <p:spPr/>
        <p:txBody>
          <a:bodyPr/>
          <a:lstStyle/>
          <a:p>
            <a:pPr marL="342900" lvl="0" indent="-342900">
              <a:spcBef>
                <a:spcPts val="0"/>
              </a:spcBef>
              <a:spcAft>
                <a:spcPts val="1200"/>
              </a:spcAft>
              <a:buFont typeface="+mj-lt"/>
              <a:buAutoNum type="arabicPeriod" startAt="12"/>
            </a:pPr>
            <a:r>
              <a:rPr lang="en-US" b="1" dirty="0">
                <a:latin typeface="Gill Sans MT" panose="020B0502020104020203" pitchFamily="34" charset="0"/>
              </a:rPr>
              <a:t>Measurer: </a:t>
            </a:r>
            <a:r>
              <a:rPr lang="en-US" dirty="0">
                <a:latin typeface="Gill Sans MT" panose="020B0502020104020203" pitchFamily="34" charset="0"/>
              </a:rPr>
              <a:t>Remove the measuring board headpiece from the woman’s head and help her step off of the measuring board. </a:t>
            </a:r>
          </a:p>
          <a:p>
            <a:pPr marL="342900" lvl="0" indent="-342900">
              <a:spcBef>
                <a:spcPts val="0"/>
              </a:spcBef>
              <a:spcAft>
                <a:spcPts val="1200"/>
              </a:spcAft>
              <a:buFont typeface="+mj-lt"/>
              <a:buAutoNum type="arabicPeriod" startAt="12"/>
            </a:pPr>
            <a:r>
              <a:rPr lang="en-US" b="1" dirty="0">
                <a:latin typeface="Gill Sans MT" panose="020B0502020104020203" pitchFamily="34" charset="0"/>
              </a:rPr>
              <a:t>Measurer:</a:t>
            </a:r>
            <a:r>
              <a:rPr lang="en-US" dirty="0">
                <a:latin typeface="Gill Sans MT" panose="020B0502020104020203" pitchFamily="34" charset="0"/>
              </a:rPr>
              <a:t> Check the form to make sure the height is completely and correctly recorded. Instruct the assistant to correct any errors. </a:t>
            </a: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Measuring a woman’s height: summary of procedures</a:t>
            </a:r>
          </a:p>
        </p:txBody>
      </p:sp>
    </p:spTree>
    <p:extLst>
      <p:ext uri="{BB962C8B-B14F-4D97-AF65-F5344CB8AC3E}">
        <p14:creationId xmlns:p14="http://schemas.microsoft.com/office/powerpoint/2010/main" val="26663015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ANTHRO TECHNIQUES FOR WOMEN</a:t>
            </a:r>
          </a:p>
        </p:txBody>
      </p:sp>
      <p:sp>
        <p:nvSpPr>
          <p:cNvPr id="3" name="Text Placeholder 2"/>
          <p:cNvSpPr>
            <a:spLocks noGrp="1"/>
          </p:cNvSpPr>
          <p:nvPr>
            <p:ph type="body" sz="quarter" idx="10"/>
          </p:nvPr>
        </p:nvSpPr>
        <p:spPr/>
        <p:txBody>
          <a:bodyPr/>
          <a:lstStyle/>
          <a:p>
            <a:pPr>
              <a:spcBef>
                <a:spcPts val="0"/>
              </a:spcBef>
              <a:spcAft>
                <a:spcPts val="1200"/>
              </a:spcAft>
            </a:pPr>
            <a:r>
              <a:rPr lang="en-US" dirty="0">
                <a:latin typeface="Gill Sans MT" panose="020B0502020104020203" pitchFamily="34" charset="0"/>
              </a:rPr>
              <a:t>When you have completed taking the measurements, thank the woman. </a:t>
            </a:r>
          </a:p>
          <a:p>
            <a:pPr>
              <a:spcBef>
                <a:spcPts val="0"/>
              </a:spcBef>
              <a:spcAft>
                <a:spcPts val="1200"/>
              </a:spcAft>
            </a:pPr>
            <a:r>
              <a:rPr lang="en-US" dirty="0">
                <a:latin typeface="Gill Sans MT" panose="020B0502020104020203" pitchFamily="34" charset="0"/>
              </a:rPr>
              <a:t>Enter the time (hour and minutes) that you completed the module for that woman in item 400N of the paper Module 4A form. </a:t>
            </a:r>
          </a:p>
          <a:p>
            <a:pPr>
              <a:spcBef>
                <a:spcPts val="0"/>
              </a:spcBef>
              <a:spcAft>
                <a:spcPts val="1200"/>
              </a:spcAft>
            </a:pPr>
            <a:r>
              <a:rPr lang="en-US" dirty="0">
                <a:latin typeface="Gill Sans MT" panose="020B0502020104020203" pitchFamily="34" charset="0"/>
              </a:rPr>
              <a:t>If there are additional eligible women in the household, repeat the measurement procedure</a:t>
            </a:r>
          </a:p>
          <a:p>
            <a:pPr>
              <a:spcBef>
                <a:spcPts val="0"/>
              </a:spcBef>
              <a:spcAft>
                <a:spcPts val="1200"/>
              </a:spcAft>
            </a:pPr>
            <a:r>
              <a:rPr lang="en-US" dirty="0">
                <a:latin typeface="Gill Sans MT" panose="020B0502020104020203" pitchFamily="34" charset="0"/>
              </a:rPr>
              <a:t>If there are no additional women eligible, continue on to the next module. </a:t>
            </a:r>
          </a:p>
          <a:p>
            <a:pPr marL="0" lvl="0" indent="0">
              <a:spcBef>
                <a:spcPts val="0"/>
              </a:spcBef>
              <a:spcAft>
                <a:spcPts val="1200"/>
              </a:spcAft>
              <a:buNone/>
            </a:pPr>
            <a:endParaRPr lang="en-US" dirty="0">
              <a:latin typeface="Gill Sans MT" panose="020B0502020104020203" pitchFamily="34" charset="0"/>
            </a:endParaRP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Completing a woman’s measurements and next steps</a:t>
            </a:r>
          </a:p>
        </p:txBody>
      </p:sp>
    </p:spTree>
    <p:extLst>
      <p:ext uri="{BB962C8B-B14F-4D97-AF65-F5344CB8AC3E}">
        <p14:creationId xmlns:p14="http://schemas.microsoft.com/office/powerpoint/2010/main" val="21870281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ANTHRO TECHNIQUES FOR WOMEN</a:t>
            </a: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Test your knowledge</a:t>
            </a:r>
          </a:p>
        </p:txBody>
      </p:sp>
      <p:sp>
        <p:nvSpPr>
          <p:cNvPr id="5" name="AutoShape 2"/>
          <p:cNvSpPr>
            <a:spLocks noChangeArrowheads="1"/>
          </p:cNvSpPr>
          <p:nvPr/>
        </p:nvSpPr>
        <p:spPr bwMode="auto">
          <a:xfrm>
            <a:off x="614362" y="2490788"/>
            <a:ext cx="3657600" cy="3657600"/>
          </a:xfrm>
          <a:prstGeom prst="bracketPair">
            <a:avLst>
              <a:gd name="adj" fmla="val 8051"/>
            </a:avLst>
          </a:prstGeom>
          <a:noFill/>
          <a:ln w="38100">
            <a:solidFill>
              <a:srgbClr val="9BBB59"/>
            </a:solidFill>
            <a:round/>
            <a:headEnd/>
            <a:tailEnd/>
          </a:ln>
          <a:extLst>
            <a:ext uri="{909E8E84-426E-40DD-AFC4-6F175D3DCCD1}">
              <a14:hiddenFill xmlns:a14="http://schemas.microsoft.com/office/drawing/2010/main">
                <a:solidFill>
                  <a:srgbClr val="943634"/>
                </a:solidFill>
              </a14:hiddenFill>
            </a:ext>
            <a:ext uri="{AF507438-7753-43E0-B8FC-AC1667EBCBE1}">
              <a14:hiddenEffects xmlns:a14="http://schemas.microsoft.com/office/drawing/2010/main">
                <a:effectLst>
                  <a:outerShdw dist="17961" dir="2700000" algn="ctr" rotWithShape="0">
                    <a:srgbClr val="9BBB59">
                      <a:gamma/>
                      <a:shade val="60000"/>
                      <a:invGamma/>
                    </a:srgbClr>
                  </a:outerShdw>
                </a:effectLst>
              </a14:hiddenEffects>
            </a:ext>
          </a:extLst>
        </p:spPr>
        <p:txBody>
          <a:bodyPr rot="0" vert="horz" wrap="square" lIns="45720" tIns="45720" rIns="45720" bIns="45720" anchor="t" anchorCtr="0" upright="1">
            <a:noAutofit/>
          </a:bodyPr>
          <a:lstStyle/>
          <a:p>
            <a:pPr marL="0" marR="0" algn="ctr">
              <a:lnSpc>
                <a:spcPct val="115000"/>
              </a:lnSpc>
              <a:spcBef>
                <a:spcPts val="0"/>
              </a:spcBef>
              <a:spcAft>
                <a:spcPts val="0"/>
              </a:spcAft>
            </a:pPr>
            <a:r>
              <a:rPr lang="en-US" sz="1600" b="1" dirty="0">
                <a:solidFill>
                  <a:srgbClr val="000000"/>
                </a:solidFill>
                <a:effectLst/>
                <a:latin typeface="Gill Sans MT" panose="020B0502020104020203" pitchFamily="34" charset="0"/>
                <a:ea typeface="Arial" panose="020B0604020202020204" pitchFamily="34" charset="0"/>
                <a:cs typeface="Arial" panose="020B0604020202020204" pitchFamily="34" charset="0"/>
              </a:rPr>
              <a:t>How do you know the scale is accurate?</a:t>
            </a:r>
          </a:p>
          <a:p>
            <a:pPr marL="0" marR="0" algn="l">
              <a:lnSpc>
                <a:spcPct val="115000"/>
              </a:lnSpc>
              <a:spcBef>
                <a:spcPts val="0"/>
              </a:spcBef>
              <a:spcAft>
                <a:spcPts val="0"/>
              </a:spcAft>
            </a:pPr>
            <a:r>
              <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rPr>
              <a:t> </a:t>
            </a:r>
          </a:p>
          <a:p>
            <a:pPr marL="571500" marR="0" indent="-342900" algn="l">
              <a:lnSpc>
                <a:spcPct val="115000"/>
              </a:lnSpc>
              <a:spcBef>
                <a:spcPts val="600"/>
              </a:spcBef>
              <a:spcAft>
                <a:spcPts val="0"/>
              </a:spcAft>
              <a:buFont typeface="+mj-lt"/>
              <a:buAutoNum type="alphaUcPeriod"/>
            </a:pPr>
            <a:r>
              <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rPr>
              <a:t>By measuring the same person twice</a:t>
            </a:r>
          </a:p>
          <a:p>
            <a:pPr marL="571500" marR="0" indent="-342900" algn="l">
              <a:lnSpc>
                <a:spcPct val="115000"/>
              </a:lnSpc>
              <a:spcBef>
                <a:spcPts val="600"/>
              </a:spcBef>
              <a:spcAft>
                <a:spcPts val="0"/>
              </a:spcAft>
              <a:buFont typeface="+mj-lt"/>
              <a:buAutoNum type="alphaUcPeriod"/>
            </a:pPr>
            <a:r>
              <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rPr>
              <a:t>By measuring an object of known weight</a:t>
            </a:r>
          </a:p>
          <a:p>
            <a:pPr marL="571500" marR="0" indent="-342900" algn="l">
              <a:lnSpc>
                <a:spcPct val="115000"/>
              </a:lnSpc>
              <a:spcBef>
                <a:spcPts val="600"/>
              </a:spcBef>
              <a:spcAft>
                <a:spcPts val="0"/>
              </a:spcAft>
              <a:buFont typeface="+mj-lt"/>
              <a:buAutoNum type="alphaUcPeriod"/>
            </a:pPr>
            <a:r>
              <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rPr>
              <a:t>By measuring an overweight and an underweight person</a:t>
            </a:r>
          </a:p>
          <a:p>
            <a:pPr marL="571500" marR="0" indent="-342900" algn="l">
              <a:lnSpc>
                <a:spcPct val="115000"/>
              </a:lnSpc>
              <a:spcBef>
                <a:spcPts val="600"/>
              </a:spcBef>
              <a:spcAft>
                <a:spcPts val="0"/>
              </a:spcAft>
              <a:buFont typeface="+mj-lt"/>
              <a:buAutoNum type="alphaUcPeriod"/>
            </a:pPr>
            <a:r>
              <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rPr>
              <a:t>There is no way to measure the accuracy of the scale.</a:t>
            </a:r>
          </a:p>
          <a:p>
            <a:pPr marL="0" marR="0" algn="ctr">
              <a:lnSpc>
                <a:spcPct val="115000"/>
              </a:lnSpc>
              <a:spcBef>
                <a:spcPts val="0"/>
              </a:spcBef>
              <a:spcAft>
                <a:spcPts val="0"/>
              </a:spcAft>
            </a:pPr>
            <a:r>
              <a:rPr lang="en-US" sz="1600" i="1" dirty="0">
                <a:solidFill>
                  <a:srgbClr val="000000"/>
                </a:solidFill>
                <a:effectLst/>
                <a:latin typeface="Gill Sans MT" panose="020B0502020104020203" pitchFamily="34" charset="0"/>
                <a:ea typeface="Arial" panose="020B0604020202020204" pitchFamily="34" charset="0"/>
                <a:cs typeface="Arial" panose="020B0604020202020204" pitchFamily="34" charset="0"/>
              </a:rPr>
              <a:t> </a:t>
            </a:r>
            <a:endParaRPr lang="en-US" sz="140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p:txBody>
      </p:sp>
      <p:sp>
        <p:nvSpPr>
          <p:cNvPr id="6" name="AutoShape 2"/>
          <p:cNvSpPr>
            <a:spLocks noChangeArrowheads="1"/>
          </p:cNvSpPr>
          <p:nvPr/>
        </p:nvSpPr>
        <p:spPr bwMode="auto">
          <a:xfrm>
            <a:off x="4857753" y="2490792"/>
            <a:ext cx="3657600" cy="3657600"/>
          </a:xfrm>
          <a:prstGeom prst="bracketPair">
            <a:avLst>
              <a:gd name="adj" fmla="val 8051"/>
            </a:avLst>
          </a:prstGeom>
          <a:noFill/>
          <a:ln w="38100">
            <a:solidFill>
              <a:srgbClr val="9BBB59"/>
            </a:solidFill>
            <a:round/>
            <a:headEnd/>
            <a:tailEnd/>
          </a:ln>
          <a:extLst>
            <a:ext uri="{909E8E84-426E-40DD-AFC4-6F175D3DCCD1}">
              <a14:hiddenFill xmlns:a14="http://schemas.microsoft.com/office/drawing/2010/main">
                <a:solidFill>
                  <a:srgbClr val="943634"/>
                </a:solidFill>
              </a14:hiddenFill>
            </a:ext>
            <a:ext uri="{AF507438-7753-43E0-B8FC-AC1667EBCBE1}">
              <a14:hiddenEffects xmlns:a14="http://schemas.microsoft.com/office/drawing/2010/main">
                <a:effectLst>
                  <a:outerShdw dist="17961" dir="2700000" algn="ctr" rotWithShape="0">
                    <a:srgbClr val="9BBB59">
                      <a:gamma/>
                      <a:shade val="60000"/>
                      <a:invGamma/>
                    </a:srgbClr>
                  </a:outerShdw>
                </a:effectLst>
              </a14:hiddenEffects>
            </a:ext>
          </a:extLst>
        </p:spPr>
        <p:txBody>
          <a:bodyPr rot="0" vert="horz" wrap="square" lIns="45720" tIns="45720" rIns="45720" bIns="45720" anchor="t" anchorCtr="0" upright="1">
            <a:noAutofit/>
          </a:bodyPr>
          <a:lstStyle/>
          <a:p>
            <a:pPr marL="0" marR="0" algn="ctr">
              <a:lnSpc>
                <a:spcPct val="115000"/>
              </a:lnSpc>
              <a:spcBef>
                <a:spcPts val="0"/>
              </a:spcBef>
              <a:spcAft>
                <a:spcPts val="1200"/>
              </a:spcAft>
            </a:pPr>
            <a:r>
              <a:rPr lang="en-US" sz="1600" b="1" dirty="0">
                <a:solidFill>
                  <a:srgbClr val="000000"/>
                </a:solidFill>
                <a:effectLst/>
                <a:latin typeface="Gill Sans MT" panose="020B0502020104020203" pitchFamily="34" charset="0"/>
                <a:ea typeface="Arial" panose="020B0604020202020204" pitchFamily="34" charset="0"/>
                <a:cs typeface="Arial" panose="020B0604020202020204" pitchFamily="34" charset="0"/>
              </a:rPr>
              <a:t>What should you do?</a:t>
            </a:r>
          </a:p>
          <a:p>
            <a:pPr marL="0" marR="0" algn="ctr">
              <a:lnSpc>
                <a:spcPct val="115000"/>
              </a:lnSpc>
              <a:spcBef>
                <a:spcPts val="0"/>
              </a:spcBef>
              <a:spcAft>
                <a:spcPts val="1200"/>
              </a:spcAft>
            </a:pPr>
            <a:r>
              <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rPr>
              <a:t>You are preparing to take the height measurement of a female respondent.  </a:t>
            </a:r>
          </a:p>
          <a:p>
            <a:pPr marL="0" marR="0" algn="ctr">
              <a:lnSpc>
                <a:spcPct val="115000"/>
              </a:lnSpc>
              <a:spcBef>
                <a:spcPts val="0"/>
              </a:spcBef>
              <a:spcAft>
                <a:spcPts val="1200"/>
              </a:spcAft>
            </a:pPr>
            <a:r>
              <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rPr>
              <a:t> She has her hair fashioned in an elaborate, high braided style that will not allow for an accurate measurement of her height. </a:t>
            </a:r>
          </a:p>
          <a:p>
            <a:pPr marL="0" marR="0" algn="ctr">
              <a:lnSpc>
                <a:spcPct val="115000"/>
              </a:lnSpc>
              <a:spcBef>
                <a:spcPts val="0"/>
              </a:spcBef>
              <a:spcAft>
                <a:spcPts val="1200"/>
              </a:spcAft>
            </a:pPr>
            <a:r>
              <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rPr>
              <a:t>You need to measure her height correctly, but she will not take her braid out.</a:t>
            </a:r>
          </a:p>
        </p:txBody>
      </p:sp>
    </p:spTree>
    <p:extLst>
      <p:ext uri="{BB962C8B-B14F-4D97-AF65-F5344CB8AC3E}">
        <p14:creationId xmlns:p14="http://schemas.microsoft.com/office/powerpoint/2010/main" val="13975152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ANTHRO TECHNIQUES FOR Children</a:t>
            </a:r>
          </a:p>
        </p:txBody>
      </p:sp>
      <p:sp>
        <p:nvSpPr>
          <p:cNvPr id="3" name="Text Placeholder 2"/>
          <p:cNvSpPr>
            <a:spLocks noGrp="1"/>
          </p:cNvSpPr>
          <p:nvPr>
            <p:ph type="body" sz="quarter" idx="10"/>
          </p:nvPr>
        </p:nvSpPr>
        <p:spPr>
          <a:xfrm>
            <a:off x="612775" y="2388786"/>
            <a:ext cx="8101013" cy="4102629"/>
          </a:xfrm>
        </p:spPr>
        <p:txBody>
          <a:bodyPr/>
          <a:lstStyle/>
          <a:p>
            <a:pPr>
              <a:spcBef>
                <a:spcPts val="0"/>
              </a:spcBef>
              <a:spcAft>
                <a:spcPts val="1200"/>
              </a:spcAft>
            </a:pPr>
            <a:r>
              <a:rPr lang="en-US" dirty="0">
                <a:latin typeface="Gill Sans MT" panose="020B0502020104020203" pitchFamily="34" charset="0"/>
              </a:rPr>
              <a:t>Classification of a child being </a:t>
            </a:r>
            <a:r>
              <a:rPr lang="en-US" dirty="0" smtClean="0">
                <a:latin typeface="Gill Sans MT" panose="020B0502020104020203" pitchFamily="34" charset="0"/>
              </a:rPr>
              <a:t>well-nourished </a:t>
            </a:r>
            <a:r>
              <a:rPr lang="en-US" dirty="0">
                <a:latin typeface="Gill Sans MT" panose="020B0502020104020203" pitchFamily="34" charset="0"/>
              </a:rPr>
              <a:t>or not will depend on the accuracy of your measurements. </a:t>
            </a:r>
          </a:p>
          <a:p>
            <a:pPr>
              <a:spcBef>
                <a:spcPts val="0"/>
              </a:spcBef>
              <a:spcAft>
                <a:spcPts val="1200"/>
              </a:spcAft>
            </a:pPr>
            <a:r>
              <a:rPr lang="en-US" dirty="0">
                <a:latin typeface="Gill Sans MT" panose="020B0502020104020203" pitchFamily="34" charset="0"/>
              </a:rPr>
              <a:t>The following examples illustrate the impact of a 1 cm measurement error on interpreting malnutrition using percentiles:</a:t>
            </a:r>
          </a:p>
          <a:p>
            <a:pPr marL="0" indent="0">
              <a:buNone/>
            </a:pPr>
            <a:r>
              <a:rPr lang="en-US" dirty="0">
                <a:latin typeface="Gill Sans MT" panose="020B0502020104020203" pitchFamily="34" charset="0"/>
              </a:rPr>
              <a:t>	</a:t>
            </a:r>
            <a:r>
              <a:rPr lang="en-US" b="1" dirty="0">
                <a:latin typeface="Gill Sans MT" panose="020B0502020104020203" pitchFamily="34" charset="0"/>
              </a:rPr>
              <a:t>Example 1. A 15 month old boy who is 8.0 kg</a:t>
            </a:r>
          </a:p>
          <a:p>
            <a:endParaRPr lang="en-US" dirty="0">
              <a:latin typeface="Gill Sans MT" panose="020B0502020104020203" pitchFamily="34" charset="0"/>
            </a:endParaRPr>
          </a:p>
          <a:p>
            <a:pPr marL="0" lvl="0" indent="0">
              <a:spcBef>
                <a:spcPts val="0"/>
              </a:spcBef>
              <a:spcAft>
                <a:spcPts val="1200"/>
              </a:spcAft>
              <a:buNone/>
            </a:pPr>
            <a:endParaRPr lang="en-US" dirty="0">
              <a:latin typeface="Gill Sans MT" panose="020B0502020104020203" pitchFamily="34" charset="0"/>
            </a:endParaRP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Importance of accurate measurements</a:t>
            </a:r>
          </a:p>
        </p:txBody>
      </p:sp>
      <p:graphicFrame>
        <p:nvGraphicFramePr>
          <p:cNvPr id="5" name="Table 4"/>
          <p:cNvGraphicFramePr>
            <a:graphicFrameLocks noGrp="1"/>
          </p:cNvGraphicFramePr>
          <p:nvPr>
            <p:extLst>
              <p:ext uri="{D42A27DB-BD31-4B8C-83A1-F6EECF244321}">
                <p14:modId xmlns:p14="http://schemas.microsoft.com/office/powerpoint/2010/main" val="1450101845"/>
              </p:ext>
            </p:extLst>
          </p:nvPr>
        </p:nvGraphicFramePr>
        <p:xfrm>
          <a:off x="1151573" y="4210209"/>
          <a:ext cx="7049452" cy="2019140"/>
        </p:xfrm>
        <a:graphic>
          <a:graphicData uri="http://schemas.openxmlformats.org/drawingml/2006/table">
            <a:tbl>
              <a:tblPr firstRow="1" firstCol="1" bandRow="1" bandCol="1">
                <a:tableStyleId>{E8B1032C-EA38-4F05-BA0D-38AFFFC7BED3}</a:tableStyleId>
              </a:tblPr>
              <a:tblGrid>
                <a:gridCol w="820894">
                  <a:extLst>
                    <a:ext uri="{9D8B030D-6E8A-4147-A177-3AD203B41FA5}">
                      <a16:colId xmlns:a16="http://schemas.microsoft.com/office/drawing/2014/main" xmlns="" val="3763995605"/>
                    </a:ext>
                  </a:extLst>
                </a:gridCol>
                <a:gridCol w="1541676">
                  <a:extLst>
                    <a:ext uri="{9D8B030D-6E8A-4147-A177-3AD203B41FA5}">
                      <a16:colId xmlns:a16="http://schemas.microsoft.com/office/drawing/2014/main" xmlns="" val="4080197304"/>
                    </a:ext>
                  </a:extLst>
                </a:gridCol>
                <a:gridCol w="1541676">
                  <a:extLst>
                    <a:ext uri="{9D8B030D-6E8A-4147-A177-3AD203B41FA5}">
                      <a16:colId xmlns:a16="http://schemas.microsoft.com/office/drawing/2014/main" xmlns="" val="1552557809"/>
                    </a:ext>
                  </a:extLst>
                </a:gridCol>
                <a:gridCol w="1541676">
                  <a:extLst>
                    <a:ext uri="{9D8B030D-6E8A-4147-A177-3AD203B41FA5}">
                      <a16:colId xmlns:a16="http://schemas.microsoft.com/office/drawing/2014/main" xmlns="" val="212565084"/>
                    </a:ext>
                  </a:extLst>
                </a:gridCol>
                <a:gridCol w="1603530">
                  <a:extLst>
                    <a:ext uri="{9D8B030D-6E8A-4147-A177-3AD203B41FA5}">
                      <a16:colId xmlns:a16="http://schemas.microsoft.com/office/drawing/2014/main" xmlns="" val="2701806647"/>
                    </a:ext>
                  </a:extLst>
                </a:gridCol>
              </a:tblGrid>
              <a:tr h="762497">
                <a:tc>
                  <a:txBody>
                    <a:bodyPr/>
                    <a:lstStyle/>
                    <a:p>
                      <a:pPr marL="0" marR="0" algn="l">
                        <a:lnSpc>
                          <a:spcPct val="115000"/>
                        </a:lnSpc>
                        <a:spcBef>
                          <a:spcPts val="0"/>
                        </a:spcBef>
                        <a:spcAft>
                          <a:spcPts val="0"/>
                        </a:spcAft>
                      </a:pPr>
                      <a:r>
                        <a:rPr lang="en-US" sz="1600" dirty="0">
                          <a:solidFill>
                            <a:schemeClr val="bg1"/>
                          </a:solidFill>
                          <a:effectLst/>
                          <a:latin typeface="Gill Sans MT" panose="020B0502020104020203" pitchFamily="34" charset="0"/>
                          <a:cs typeface="Arial" panose="020B0604020202020204" pitchFamily="34" charset="0"/>
                        </a:rPr>
                        <a:t>Length</a:t>
                      </a:r>
                      <a:endParaRPr lang="en-US" sz="1600" dirty="0">
                        <a:solidFill>
                          <a:schemeClr val="bg1"/>
                        </a:solidFill>
                        <a:effectLst/>
                        <a:latin typeface="Gill Sans MT" panose="020B0502020104020203" pitchFamily="34" charset="0"/>
                        <a:ea typeface="Arial" panose="020B0604020202020204" pitchFamily="34" charset="0"/>
                        <a:cs typeface="Arial" panose="020B0604020202020204" pitchFamily="34" charset="0"/>
                      </a:endParaRPr>
                    </a:p>
                  </a:txBody>
                  <a:tcPr marL="36830" marR="36830" marT="27305" marB="27305" anchor="b">
                    <a:solidFill>
                      <a:schemeClr val="accent6"/>
                    </a:solidFill>
                  </a:tcPr>
                </a:tc>
                <a:tc>
                  <a:txBody>
                    <a:bodyPr/>
                    <a:lstStyle/>
                    <a:p>
                      <a:pPr marL="0" marR="0" algn="l">
                        <a:lnSpc>
                          <a:spcPct val="115000"/>
                        </a:lnSpc>
                        <a:spcBef>
                          <a:spcPts val="0"/>
                        </a:spcBef>
                        <a:spcAft>
                          <a:spcPts val="0"/>
                        </a:spcAft>
                      </a:pPr>
                      <a:r>
                        <a:rPr lang="en-US" sz="1600" dirty="0">
                          <a:solidFill>
                            <a:schemeClr val="bg1"/>
                          </a:solidFill>
                          <a:effectLst/>
                          <a:latin typeface="Gill Sans MT" panose="020B0502020104020203" pitchFamily="34" charset="0"/>
                          <a:cs typeface="Arial" panose="020B0604020202020204" pitchFamily="34" charset="0"/>
                        </a:rPr>
                        <a:t>Percentile</a:t>
                      </a:r>
                    </a:p>
                    <a:p>
                      <a:pPr marL="0" marR="0" algn="l">
                        <a:lnSpc>
                          <a:spcPct val="115000"/>
                        </a:lnSpc>
                        <a:spcBef>
                          <a:spcPts val="0"/>
                        </a:spcBef>
                        <a:spcAft>
                          <a:spcPts val="0"/>
                        </a:spcAft>
                      </a:pPr>
                      <a:r>
                        <a:rPr lang="en-US" sz="1600" dirty="0">
                          <a:solidFill>
                            <a:schemeClr val="bg1"/>
                          </a:solidFill>
                          <a:effectLst/>
                          <a:latin typeface="Gill Sans MT" panose="020B0502020104020203" pitchFamily="34" charset="0"/>
                          <a:cs typeface="Arial" panose="020B0604020202020204" pitchFamily="34" charset="0"/>
                        </a:rPr>
                        <a:t>Length/Age</a:t>
                      </a:r>
                      <a:endParaRPr lang="en-US" sz="1600" dirty="0">
                        <a:solidFill>
                          <a:schemeClr val="bg1"/>
                        </a:solidFill>
                        <a:effectLst/>
                        <a:latin typeface="Gill Sans MT" panose="020B0502020104020203" pitchFamily="34" charset="0"/>
                        <a:ea typeface="Arial" panose="020B0604020202020204" pitchFamily="34" charset="0"/>
                        <a:cs typeface="Arial" panose="020B0604020202020204" pitchFamily="34" charset="0"/>
                      </a:endParaRPr>
                    </a:p>
                  </a:txBody>
                  <a:tcPr marL="36830" marR="36830" marT="27305" marB="27305" anchor="b">
                    <a:solidFill>
                      <a:schemeClr val="accent6"/>
                    </a:solidFill>
                  </a:tcPr>
                </a:tc>
                <a:tc>
                  <a:txBody>
                    <a:bodyPr/>
                    <a:lstStyle/>
                    <a:p>
                      <a:pPr marL="0" marR="0" algn="l">
                        <a:lnSpc>
                          <a:spcPct val="115000"/>
                        </a:lnSpc>
                        <a:spcBef>
                          <a:spcPts val="0"/>
                        </a:spcBef>
                        <a:spcAft>
                          <a:spcPts val="0"/>
                        </a:spcAft>
                      </a:pPr>
                      <a:r>
                        <a:rPr lang="en-US" sz="1600" dirty="0">
                          <a:solidFill>
                            <a:schemeClr val="bg1"/>
                          </a:solidFill>
                          <a:effectLst/>
                          <a:latin typeface="Gill Sans MT" panose="020B0502020104020203" pitchFamily="34" charset="0"/>
                          <a:cs typeface="Arial" panose="020B0604020202020204" pitchFamily="34" charset="0"/>
                        </a:rPr>
                        <a:t>Interpretation</a:t>
                      </a:r>
                      <a:endParaRPr lang="en-US" sz="1600" dirty="0">
                        <a:solidFill>
                          <a:schemeClr val="bg1"/>
                        </a:solidFill>
                        <a:effectLst/>
                        <a:latin typeface="Gill Sans MT" panose="020B0502020104020203" pitchFamily="34" charset="0"/>
                        <a:ea typeface="Arial" panose="020B0604020202020204" pitchFamily="34" charset="0"/>
                        <a:cs typeface="Arial" panose="020B0604020202020204" pitchFamily="34" charset="0"/>
                      </a:endParaRPr>
                    </a:p>
                  </a:txBody>
                  <a:tcPr marL="36830" marR="36830" marT="27305" marB="27305" anchor="b">
                    <a:solidFill>
                      <a:schemeClr val="accent6"/>
                    </a:solidFill>
                  </a:tcPr>
                </a:tc>
                <a:tc>
                  <a:txBody>
                    <a:bodyPr/>
                    <a:lstStyle/>
                    <a:p>
                      <a:pPr marL="0" marR="0" algn="l">
                        <a:lnSpc>
                          <a:spcPct val="115000"/>
                        </a:lnSpc>
                        <a:spcBef>
                          <a:spcPts val="0"/>
                        </a:spcBef>
                        <a:spcAft>
                          <a:spcPts val="0"/>
                        </a:spcAft>
                      </a:pPr>
                      <a:r>
                        <a:rPr lang="en-US" sz="1600" dirty="0">
                          <a:solidFill>
                            <a:schemeClr val="bg1"/>
                          </a:solidFill>
                          <a:effectLst/>
                          <a:latin typeface="Gill Sans MT" panose="020B0502020104020203" pitchFamily="34" charset="0"/>
                          <a:cs typeface="Arial" panose="020B0604020202020204" pitchFamily="34" charset="0"/>
                        </a:rPr>
                        <a:t>Percentile</a:t>
                      </a:r>
                    </a:p>
                    <a:p>
                      <a:pPr marL="0" marR="0" algn="l">
                        <a:lnSpc>
                          <a:spcPct val="115000"/>
                        </a:lnSpc>
                        <a:spcBef>
                          <a:spcPts val="0"/>
                        </a:spcBef>
                        <a:spcAft>
                          <a:spcPts val="0"/>
                        </a:spcAft>
                      </a:pPr>
                      <a:r>
                        <a:rPr lang="en-US" sz="1600" dirty="0">
                          <a:solidFill>
                            <a:schemeClr val="bg1"/>
                          </a:solidFill>
                          <a:effectLst/>
                          <a:latin typeface="Gill Sans MT" panose="020B0502020104020203" pitchFamily="34" charset="0"/>
                          <a:cs typeface="Arial" panose="020B0604020202020204" pitchFamily="34" charset="0"/>
                        </a:rPr>
                        <a:t>Weight/Length</a:t>
                      </a:r>
                      <a:endParaRPr lang="en-US" sz="1600" dirty="0">
                        <a:solidFill>
                          <a:schemeClr val="bg1"/>
                        </a:solidFill>
                        <a:effectLst/>
                        <a:latin typeface="Gill Sans MT" panose="020B0502020104020203" pitchFamily="34" charset="0"/>
                        <a:ea typeface="Arial" panose="020B0604020202020204" pitchFamily="34" charset="0"/>
                        <a:cs typeface="Arial" panose="020B0604020202020204" pitchFamily="34" charset="0"/>
                      </a:endParaRPr>
                    </a:p>
                  </a:txBody>
                  <a:tcPr marL="36830" marR="36830" marT="27305" marB="27305" anchor="b">
                    <a:solidFill>
                      <a:schemeClr val="accent6"/>
                    </a:solidFill>
                  </a:tcPr>
                </a:tc>
                <a:tc>
                  <a:txBody>
                    <a:bodyPr/>
                    <a:lstStyle/>
                    <a:p>
                      <a:pPr marL="0" marR="0" algn="l">
                        <a:lnSpc>
                          <a:spcPct val="115000"/>
                        </a:lnSpc>
                        <a:spcBef>
                          <a:spcPts val="0"/>
                        </a:spcBef>
                        <a:spcAft>
                          <a:spcPts val="0"/>
                        </a:spcAft>
                      </a:pPr>
                      <a:r>
                        <a:rPr lang="en-US" sz="1600" dirty="0">
                          <a:solidFill>
                            <a:schemeClr val="bg1"/>
                          </a:solidFill>
                          <a:effectLst/>
                          <a:latin typeface="Gill Sans MT" panose="020B0502020104020203" pitchFamily="34" charset="0"/>
                          <a:cs typeface="Arial" panose="020B0604020202020204" pitchFamily="34" charset="0"/>
                        </a:rPr>
                        <a:t>Interpretation</a:t>
                      </a:r>
                      <a:endParaRPr lang="en-US" sz="1600" dirty="0">
                        <a:solidFill>
                          <a:schemeClr val="bg1"/>
                        </a:solidFill>
                        <a:effectLst/>
                        <a:latin typeface="Gill Sans MT" panose="020B0502020104020203" pitchFamily="34" charset="0"/>
                        <a:ea typeface="Arial" panose="020B0604020202020204" pitchFamily="34" charset="0"/>
                        <a:cs typeface="Arial" panose="020B0604020202020204" pitchFamily="34" charset="0"/>
                      </a:endParaRPr>
                    </a:p>
                  </a:txBody>
                  <a:tcPr marL="36830" marR="36830" marT="27305" marB="27305" anchor="b">
                    <a:solidFill>
                      <a:schemeClr val="accent6"/>
                    </a:solidFill>
                  </a:tcPr>
                </a:tc>
                <a:extLst>
                  <a:ext uri="{0D108BD9-81ED-4DB2-BD59-A6C34878D82A}">
                    <a16:rowId xmlns:a16="http://schemas.microsoft.com/office/drawing/2014/main" xmlns="" val="2857929147"/>
                  </a:ext>
                </a:extLst>
              </a:tr>
              <a:tr h="418881">
                <a:tc>
                  <a:txBody>
                    <a:bodyPr/>
                    <a:lstStyle/>
                    <a:p>
                      <a:pPr marL="0" marR="0" algn="l">
                        <a:lnSpc>
                          <a:spcPct val="115000"/>
                        </a:lnSpc>
                        <a:spcBef>
                          <a:spcPts val="0"/>
                        </a:spcBef>
                        <a:spcAft>
                          <a:spcPts val="0"/>
                        </a:spcAft>
                      </a:pPr>
                      <a:r>
                        <a:rPr lang="en-US" sz="1600" b="0" dirty="0">
                          <a:effectLst/>
                          <a:latin typeface="Gill Sans MT" panose="020B0502020104020203" pitchFamily="34" charset="0"/>
                          <a:cs typeface="Arial" panose="020B0604020202020204" pitchFamily="34" charset="0"/>
                        </a:rPr>
                        <a:t>71 cm</a:t>
                      </a:r>
                      <a:endParaRPr lang="en-US" sz="1600" b="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txBody>
                  <a:tcPr marL="36830" marR="36830" marT="27305" marB="27305" anchor="b"/>
                </a:tc>
                <a:tc>
                  <a:txBody>
                    <a:bodyPr/>
                    <a:lstStyle/>
                    <a:p>
                      <a:pPr marL="0" marR="0" algn="l">
                        <a:lnSpc>
                          <a:spcPct val="115000"/>
                        </a:lnSpc>
                        <a:spcBef>
                          <a:spcPts val="0"/>
                        </a:spcBef>
                        <a:spcAft>
                          <a:spcPts val="0"/>
                        </a:spcAft>
                      </a:pPr>
                      <a:r>
                        <a:rPr lang="en-US" sz="1600" dirty="0">
                          <a:effectLst/>
                          <a:latin typeface="Gill Sans MT" panose="020B0502020104020203" pitchFamily="34" charset="0"/>
                          <a:cs typeface="Arial" panose="020B0604020202020204" pitchFamily="34" charset="0"/>
                        </a:rPr>
                        <a:t>~3</a:t>
                      </a:r>
                      <a:r>
                        <a:rPr lang="en-US" sz="1600" baseline="30000" dirty="0">
                          <a:effectLst/>
                          <a:latin typeface="Gill Sans MT" panose="020B0502020104020203" pitchFamily="34" charset="0"/>
                          <a:cs typeface="Arial" panose="020B0604020202020204" pitchFamily="34" charset="0"/>
                        </a:rPr>
                        <a:t>rd</a:t>
                      </a:r>
                      <a:r>
                        <a:rPr lang="en-US" sz="1600" dirty="0">
                          <a:effectLst/>
                          <a:latin typeface="Gill Sans MT" panose="020B0502020104020203" pitchFamily="34" charset="0"/>
                          <a:cs typeface="Arial" panose="020B0604020202020204" pitchFamily="34" charset="0"/>
                        </a:rPr>
                        <a:t> percentile</a:t>
                      </a:r>
                      <a:endPar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txBody>
                  <a:tcPr marL="36830" marR="36830" marT="27305" marB="27305" anchor="b"/>
                </a:tc>
                <a:tc>
                  <a:txBody>
                    <a:bodyPr/>
                    <a:lstStyle/>
                    <a:p>
                      <a:pPr marL="0" marR="0" algn="l">
                        <a:lnSpc>
                          <a:spcPct val="115000"/>
                        </a:lnSpc>
                        <a:spcBef>
                          <a:spcPts val="0"/>
                        </a:spcBef>
                        <a:spcAft>
                          <a:spcPts val="0"/>
                        </a:spcAft>
                      </a:pPr>
                      <a:r>
                        <a:rPr lang="en-US" sz="1600" dirty="0">
                          <a:effectLst/>
                          <a:latin typeface="Gill Sans MT" panose="020B0502020104020203" pitchFamily="34" charset="0"/>
                          <a:cs typeface="Arial" panose="020B0604020202020204" pitchFamily="34" charset="0"/>
                        </a:rPr>
                        <a:t>Very stunted</a:t>
                      </a:r>
                      <a:endPar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txBody>
                  <a:tcPr marL="36830" marR="36830" marT="27305" marB="27305" anchor="b"/>
                </a:tc>
                <a:tc>
                  <a:txBody>
                    <a:bodyPr/>
                    <a:lstStyle/>
                    <a:p>
                      <a:pPr marL="0" marR="0" algn="l">
                        <a:lnSpc>
                          <a:spcPct val="115000"/>
                        </a:lnSpc>
                        <a:spcBef>
                          <a:spcPts val="0"/>
                        </a:spcBef>
                        <a:spcAft>
                          <a:spcPts val="0"/>
                        </a:spcAft>
                      </a:pPr>
                      <a:r>
                        <a:rPr lang="en-US" sz="1600" dirty="0">
                          <a:effectLst/>
                          <a:latin typeface="Gill Sans MT" panose="020B0502020104020203" pitchFamily="34" charset="0"/>
                          <a:cs typeface="Arial" panose="020B0604020202020204" pitchFamily="34" charset="0"/>
                        </a:rPr>
                        <a:t>20th percentile</a:t>
                      </a:r>
                      <a:endPar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txBody>
                  <a:tcPr marL="36830" marR="36830" marT="27305" marB="27305" anchor="b"/>
                </a:tc>
                <a:tc>
                  <a:txBody>
                    <a:bodyPr/>
                    <a:lstStyle/>
                    <a:p>
                      <a:pPr marL="0" marR="0" algn="l">
                        <a:lnSpc>
                          <a:spcPct val="115000"/>
                        </a:lnSpc>
                        <a:spcBef>
                          <a:spcPts val="0"/>
                        </a:spcBef>
                        <a:spcAft>
                          <a:spcPts val="0"/>
                        </a:spcAft>
                      </a:pPr>
                      <a:r>
                        <a:rPr lang="en-US" sz="1600" dirty="0">
                          <a:effectLst/>
                          <a:latin typeface="Gill Sans MT" panose="020B0502020104020203" pitchFamily="34" charset="0"/>
                          <a:cs typeface="Arial" panose="020B0604020202020204" pitchFamily="34" charset="0"/>
                        </a:rPr>
                        <a:t>Not at risk</a:t>
                      </a:r>
                      <a:endPar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txBody>
                  <a:tcPr marL="36830" marR="36830" marT="27305" marB="27305" anchor="b"/>
                </a:tc>
                <a:extLst>
                  <a:ext uri="{0D108BD9-81ED-4DB2-BD59-A6C34878D82A}">
                    <a16:rowId xmlns:a16="http://schemas.microsoft.com/office/drawing/2014/main" xmlns="" val="2469362820"/>
                  </a:ext>
                </a:extLst>
              </a:tr>
              <a:tr h="418881">
                <a:tc>
                  <a:txBody>
                    <a:bodyPr/>
                    <a:lstStyle/>
                    <a:p>
                      <a:pPr marL="0" marR="0" algn="l">
                        <a:lnSpc>
                          <a:spcPct val="115000"/>
                        </a:lnSpc>
                        <a:spcBef>
                          <a:spcPts val="0"/>
                        </a:spcBef>
                        <a:spcAft>
                          <a:spcPts val="0"/>
                        </a:spcAft>
                      </a:pPr>
                      <a:r>
                        <a:rPr lang="en-US" sz="1600" b="0" dirty="0">
                          <a:effectLst/>
                          <a:latin typeface="Gill Sans MT" panose="020B0502020104020203" pitchFamily="34" charset="0"/>
                          <a:cs typeface="Arial" panose="020B0604020202020204" pitchFamily="34" charset="0"/>
                        </a:rPr>
                        <a:t>72 cm</a:t>
                      </a:r>
                      <a:endParaRPr lang="en-US" sz="1600" b="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txBody>
                  <a:tcPr marL="36830" marR="36830" marT="27305" marB="27305" anchor="b"/>
                </a:tc>
                <a:tc>
                  <a:txBody>
                    <a:bodyPr/>
                    <a:lstStyle/>
                    <a:p>
                      <a:pPr marL="0" marR="0" algn="l">
                        <a:lnSpc>
                          <a:spcPct val="115000"/>
                        </a:lnSpc>
                        <a:spcBef>
                          <a:spcPts val="0"/>
                        </a:spcBef>
                        <a:spcAft>
                          <a:spcPts val="0"/>
                        </a:spcAft>
                      </a:pPr>
                      <a:r>
                        <a:rPr lang="en-US" sz="1600" dirty="0">
                          <a:effectLst/>
                          <a:latin typeface="Gill Sans MT" panose="020B0502020104020203" pitchFamily="34" charset="0"/>
                          <a:cs typeface="Arial" panose="020B0604020202020204" pitchFamily="34" charset="0"/>
                        </a:rPr>
                        <a:t>~5</a:t>
                      </a:r>
                      <a:r>
                        <a:rPr lang="en-US" sz="1600" baseline="30000" dirty="0">
                          <a:effectLst/>
                          <a:latin typeface="Gill Sans MT" panose="020B0502020104020203" pitchFamily="34" charset="0"/>
                          <a:cs typeface="Arial" panose="020B0604020202020204" pitchFamily="34" charset="0"/>
                        </a:rPr>
                        <a:t>th</a:t>
                      </a:r>
                      <a:r>
                        <a:rPr lang="en-US" sz="1600" dirty="0">
                          <a:effectLst/>
                          <a:latin typeface="Gill Sans MT" panose="020B0502020104020203" pitchFamily="34" charset="0"/>
                          <a:cs typeface="Arial" panose="020B0604020202020204" pitchFamily="34" charset="0"/>
                        </a:rPr>
                        <a:t> percentile</a:t>
                      </a:r>
                      <a:endPar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txBody>
                  <a:tcPr marL="36830" marR="36830" marT="27305" marB="27305" anchor="b">
                    <a:noFill/>
                  </a:tcPr>
                </a:tc>
                <a:tc>
                  <a:txBody>
                    <a:bodyPr/>
                    <a:lstStyle/>
                    <a:p>
                      <a:pPr marL="0" marR="0" algn="l">
                        <a:lnSpc>
                          <a:spcPct val="115000"/>
                        </a:lnSpc>
                        <a:spcBef>
                          <a:spcPts val="0"/>
                        </a:spcBef>
                        <a:spcAft>
                          <a:spcPts val="0"/>
                        </a:spcAft>
                      </a:pPr>
                      <a:r>
                        <a:rPr lang="en-US" sz="1600" dirty="0">
                          <a:effectLst/>
                          <a:latin typeface="Gill Sans MT" panose="020B0502020104020203" pitchFamily="34" charset="0"/>
                          <a:cs typeface="Arial" panose="020B0604020202020204" pitchFamily="34" charset="0"/>
                        </a:rPr>
                        <a:t>Stunted</a:t>
                      </a:r>
                      <a:endPar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txBody>
                  <a:tcPr marL="36830" marR="36830" marT="27305" marB="27305" anchor="b"/>
                </a:tc>
                <a:tc>
                  <a:txBody>
                    <a:bodyPr/>
                    <a:lstStyle/>
                    <a:p>
                      <a:pPr marL="0" marR="0" algn="l">
                        <a:lnSpc>
                          <a:spcPct val="115000"/>
                        </a:lnSpc>
                        <a:spcBef>
                          <a:spcPts val="0"/>
                        </a:spcBef>
                        <a:spcAft>
                          <a:spcPts val="0"/>
                        </a:spcAft>
                      </a:pPr>
                      <a:r>
                        <a:rPr lang="en-US" sz="1600" dirty="0">
                          <a:effectLst/>
                          <a:latin typeface="Gill Sans MT" panose="020B0502020104020203" pitchFamily="34" charset="0"/>
                          <a:cs typeface="Arial" panose="020B0604020202020204" pitchFamily="34" charset="0"/>
                        </a:rPr>
                        <a:t>8th percentile</a:t>
                      </a:r>
                      <a:endPar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txBody>
                  <a:tcPr marL="36830" marR="36830" marT="27305" marB="27305" anchor="b">
                    <a:noFill/>
                  </a:tcPr>
                </a:tc>
                <a:tc>
                  <a:txBody>
                    <a:bodyPr/>
                    <a:lstStyle/>
                    <a:p>
                      <a:pPr marL="0" marR="0" algn="l">
                        <a:lnSpc>
                          <a:spcPct val="115000"/>
                        </a:lnSpc>
                        <a:spcBef>
                          <a:spcPts val="0"/>
                        </a:spcBef>
                        <a:spcAft>
                          <a:spcPts val="0"/>
                        </a:spcAft>
                      </a:pPr>
                      <a:r>
                        <a:rPr lang="en-US" sz="1600" dirty="0">
                          <a:effectLst/>
                          <a:latin typeface="Gill Sans MT" panose="020B0502020104020203" pitchFamily="34" charset="0"/>
                          <a:cs typeface="Arial" panose="020B0604020202020204" pitchFamily="34" charset="0"/>
                        </a:rPr>
                        <a:t>Low</a:t>
                      </a:r>
                      <a:endPar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txBody>
                  <a:tcPr marL="36830" marR="36830" marT="27305" marB="27305" anchor="b"/>
                </a:tc>
                <a:extLst>
                  <a:ext uri="{0D108BD9-81ED-4DB2-BD59-A6C34878D82A}">
                    <a16:rowId xmlns:a16="http://schemas.microsoft.com/office/drawing/2014/main" xmlns="" val="2659185375"/>
                  </a:ext>
                </a:extLst>
              </a:tr>
              <a:tr h="418881">
                <a:tc>
                  <a:txBody>
                    <a:bodyPr/>
                    <a:lstStyle/>
                    <a:p>
                      <a:pPr marL="0" marR="0" algn="l">
                        <a:lnSpc>
                          <a:spcPct val="115000"/>
                        </a:lnSpc>
                        <a:spcBef>
                          <a:spcPts val="0"/>
                        </a:spcBef>
                        <a:spcAft>
                          <a:spcPts val="0"/>
                        </a:spcAft>
                      </a:pPr>
                      <a:r>
                        <a:rPr lang="en-US" sz="1600" b="0" dirty="0">
                          <a:effectLst/>
                          <a:latin typeface="Gill Sans MT" panose="020B0502020104020203" pitchFamily="34" charset="0"/>
                          <a:cs typeface="Arial" panose="020B0604020202020204" pitchFamily="34" charset="0"/>
                        </a:rPr>
                        <a:t>73 cm</a:t>
                      </a:r>
                      <a:endParaRPr lang="en-US" sz="1600" b="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txBody>
                  <a:tcPr marL="36830" marR="36830" marT="27305" marB="27305" anchor="b"/>
                </a:tc>
                <a:tc>
                  <a:txBody>
                    <a:bodyPr/>
                    <a:lstStyle/>
                    <a:p>
                      <a:pPr marL="0" marR="0" algn="l">
                        <a:lnSpc>
                          <a:spcPct val="115000"/>
                        </a:lnSpc>
                        <a:spcBef>
                          <a:spcPts val="0"/>
                        </a:spcBef>
                        <a:spcAft>
                          <a:spcPts val="0"/>
                        </a:spcAft>
                      </a:pPr>
                      <a:r>
                        <a:rPr lang="en-US" sz="1600" dirty="0">
                          <a:effectLst/>
                          <a:latin typeface="Gill Sans MT" panose="020B0502020104020203" pitchFamily="34" charset="0"/>
                          <a:cs typeface="Arial" panose="020B0604020202020204" pitchFamily="34" charset="0"/>
                        </a:rPr>
                        <a:t>~8</a:t>
                      </a:r>
                      <a:r>
                        <a:rPr lang="en-US" sz="1600" baseline="30000" dirty="0">
                          <a:effectLst/>
                          <a:latin typeface="Gill Sans MT" panose="020B0502020104020203" pitchFamily="34" charset="0"/>
                          <a:cs typeface="Arial" panose="020B0604020202020204" pitchFamily="34" charset="0"/>
                        </a:rPr>
                        <a:t>th</a:t>
                      </a:r>
                      <a:r>
                        <a:rPr lang="en-US" sz="1600" dirty="0">
                          <a:effectLst/>
                          <a:latin typeface="Gill Sans MT" panose="020B0502020104020203" pitchFamily="34" charset="0"/>
                          <a:cs typeface="Arial" panose="020B0604020202020204" pitchFamily="34" charset="0"/>
                        </a:rPr>
                        <a:t> percentile</a:t>
                      </a:r>
                      <a:endPar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txBody>
                  <a:tcPr marL="36830" marR="36830" marT="27305" marB="27305" anchor="b"/>
                </a:tc>
                <a:tc>
                  <a:txBody>
                    <a:bodyPr/>
                    <a:lstStyle/>
                    <a:p>
                      <a:pPr marL="0" marR="0" algn="l">
                        <a:lnSpc>
                          <a:spcPct val="115000"/>
                        </a:lnSpc>
                        <a:spcBef>
                          <a:spcPts val="0"/>
                        </a:spcBef>
                        <a:spcAft>
                          <a:spcPts val="0"/>
                        </a:spcAft>
                      </a:pPr>
                      <a:r>
                        <a:rPr lang="en-US" sz="1600" dirty="0">
                          <a:effectLst/>
                          <a:latin typeface="Gill Sans MT" panose="020B0502020104020203" pitchFamily="34" charset="0"/>
                          <a:cs typeface="Arial" panose="020B0604020202020204" pitchFamily="34" charset="0"/>
                        </a:rPr>
                        <a:t>Not at risk</a:t>
                      </a:r>
                      <a:endPar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txBody>
                  <a:tcPr marL="36830" marR="36830" marT="27305" marB="27305" anchor="b"/>
                </a:tc>
                <a:tc>
                  <a:txBody>
                    <a:bodyPr/>
                    <a:lstStyle/>
                    <a:p>
                      <a:pPr marL="0" marR="0" algn="l">
                        <a:lnSpc>
                          <a:spcPct val="115000"/>
                        </a:lnSpc>
                        <a:spcBef>
                          <a:spcPts val="0"/>
                        </a:spcBef>
                        <a:spcAft>
                          <a:spcPts val="0"/>
                        </a:spcAft>
                      </a:pPr>
                      <a:r>
                        <a:rPr lang="en-US" sz="1600" dirty="0">
                          <a:effectLst/>
                          <a:latin typeface="Gill Sans MT" panose="020B0502020104020203" pitchFamily="34" charset="0"/>
                          <a:cs typeface="Arial" panose="020B0604020202020204" pitchFamily="34" charset="0"/>
                        </a:rPr>
                        <a:t>3rd percentile</a:t>
                      </a:r>
                      <a:endPar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txBody>
                  <a:tcPr marL="36830" marR="36830" marT="27305" marB="27305" anchor="b"/>
                </a:tc>
                <a:tc>
                  <a:txBody>
                    <a:bodyPr/>
                    <a:lstStyle/>
                    <a:p>
                      <a:pPr marL="0" marR="0" algn="l">
                        <a:lnSpc>
                          <a:spcPct val="115000"/>
                        </a:lnSpc>
                        <a:spcBef>
                          <a:spcPts val="0"/>
                        </a:spcBef>
                        <a:spcAft>
                          <a:spcPts val="0"/>
                        </a:spcAft>
                      </a:pPr>
                      <a:r>
                        <a:rPr lang="en-US" sz="1600" dirty="0">
                          <a:effectLst/>
                          <a:latin typeface="Gill Sans MT" panose="020B0502020104020203" pitchFamily="34" charset="0"/>
                          <a:cs typeface="Arial" panose="020B0604020202020204" pitchFamily="34" charset="0"/>
                        </a:rPr>
                        <a:t>Malnourished</a:t>
                      </a:r>
                      <a:endPar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txBody>
                  <a:tcPr marL="36830" marR="36830" marT="27305" marB="27305" anchor="b"/>
                </a:tc>
                <a:extLst>
                  <a:ext uri="{0D108BD9-81ED-4DB2-BD59-A6C34878D82A}">
                    <a16:rowId xmlns:a16="http://schemas.microsoft.com/office/drawing/2014/main" xmlns="" val="2063906732"/>
                  </a:ext>
                </a:extLst>
              </a:tr>
            </a:tbl>
          </a:graphicData>
        </a:graphic>
      </p:graphicFrame>
    </p:spTree>
    <p:extLst>
      <p:ext uri="{BB962C8B-B14F-4D97-AF65-F5344CB8AC3E}">
        <p14:creationId xmlns:p14="http://schemas.microsoft.com/office/powerpoint/2010/main" val="5186137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ANTHRO TECHNIQUES FOR Children</a:t>
            </a:r>
          </a:p>
        </p:txBody>
      </p:sp>
      <p:sp>
        <p:nvSpPr>
          <p:cNvPr id="3" name="Text Placeholder 2"/>
          <p:cNvSpPr>
            <a:spLocks noGrp="1"/>
          </p:cNvSpPr>
          <p:nvPr>
            <p:ph type="body" sz="quarter" idx="10"/>
          </p:nvPr>
        </p:nvSpPr>
        <p:spPr/>
        <p:txBody>
          <a:bodyPr/>
          <a:lstStyle/>
          <a:p>
            <a:pPr marL="0" indent="0">
              <a:buNone/>
            </a:pPr>
            <a:r>
              <a:rPr lang="en-US" dirty="0">
                <a:latin typeface="Gill Sans MT" panose="020B0502020104020203" pitchFamily="34" charset="0"/>
              </a:rPr>
              <a:t>	</a:t>
            </a:r>
            <a:r>
              <a:rPr lang="en-US" b="1" dirty="0">
                <a:latin typeface="Gill Sans MT" panose="020B0502020104020203" pitchFamily="34" charset="0"/>
              </a:rPr>
              <a:t>Example 2. A 36 month old girl who is 11.2 kg</a:t>
            </a:r>
          </a:p>
          <a:p>
            <a:pPr marL="0" indent="0">
              <a:buNone/>
            </a:pPr>
            <a:endParaRPr lang="en-US" b="1" dirty="0">
              <a:latin typeface="Gill Sans MT" panose="020B0502020104020203" pitchFamily="34" charset="0"/>
            </a:endParaRPr>
          </a:p>
          <a:p>
            <a:endParaRPr lang="en-US" dirty="0">
              <a:latin typeface="Gill Sans MT" panose="020B0502020104020203" pitchFamily="34" charset="0"/>
            </a:endParaRPr>
          </a:p>
          <a:p>
            <a:pPr marL="0" lvl="0" indent="0">
              <a:spcBef>
                <a:spcPts val="0"/>
              </a:spcBef>
              <a:spcAft>
                <a:spcPts val="1200"/>
              </a:spcAft>
              <a:buNone/>
            </a:pPr>
            <a:endParaRPr lang="en-US" dirty="0">
              <a:latin typeface="Gill Sans MT" panose="020B0502020104020203" pitchFamily="34" charset="0"/>
            </a:endParaRP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Importance of accurate measurements</a:t>
            </a:r>
          </a:p>
        </p:txBody>
      </p:sp>
      <p:graphicFrame>
        <p:nvGraphicFramePr>
          <p:cNvPr id="6" name="Table 5"/>
          <p:cNvGraphicFramePr>
            <a:graphicFrameLocks noGrp="1"/>
          </p:cNvGraphicFramePr>
          <p:nvPr>
            <p:extLst>
              <p:ext uri="{D42A27DB-BD31-4B8C-83A1-F6EECF244321}">
                <p14:modId xmlns:p14="http://schemas.microsoft.com/office/powerpoint/2010/main" val="2265722010"/>
              </p:ext>
            </p:extLst>
          </p:nvPr>
        </p:nvGraphicFramePr>
        <p:xfrm>
          <a:off x="1165860" y="2738597"/>
          <a:ext cx="7050025" cy="2020825"/>
        </p:xfrm>
        <a:graphic>
          <a:graphicData uri="http://schemas.openxmlformats.org/drawingml/2006/table">
            <a:tbl>
              <a:tblPr firstRow="1" firstCol="1" bandRow="1" bandCol="1">
                <a:tableStyleId>{E8B1032C-EA38-4F05-BA0D-38AFFFC7BED3}</a:tableStyleId>
              </a:tblPr>
              <a:tblGrid>
                <a:gridCol w="828123">
                  <a:extLst>
                    <a:ext uri="{9D8B030D-6E8A-4147-A177-3AD203B41FA5}">
                      <a16:colId xmlns:a16="http://schemas.microsoft.com/office/drawing/2014/main" xmlns="" val="1027866402"/>
                    </a:ext>
                  </a:extLst>
                </a:gridCol>
                <a:gridCol w="1555256">
                  <a:extLst>
                    <a:ext uri="{9D8B030D-6E8A-4147-A177-3AD203B41FA5}">
                      <a16:colId xmlns:a16="http://schemas.microsoft.com/office/drawing/2014/main" xmlns="" val="360556000"/>
                    </a:ext>
                  </a:extLst>
                </a:gridCol>
                <a:gridCol w="1555256">
                  <a:extLst>
                    <a:ext uri="{9D8B030D-6E8A-4147-A177-3AD203B41FA5}">
                      <a16:colId xmlns:a16="http://schemas.microsoft.com/office/drawing/2014/main" xmlns="" val="1376988418"/>
                    </a:ext>
                  </a:extLst>
                </a:gridCol>
                <a:gridCol w="1555256">
                  <a:extLst>
                    <a:ext uri="{9D8B030D-6E8A-4147-A177-3AD203B41FA5}">
                      <a16:colId xmlns:a16="http://schemas.microsoft.com/office/drawing/2014/main" xmlns="" val="3113993965"/>
                    </a:ext>
                  </a:extLst>
                </a:gridCol>
                <a:gridCol w="1556134">
                  <a:extLst>
                    <a:ext uri="{9D8B030D-6E8A-4147-A177-3AD203B41FA5}">
                      <a16:colId xmlns:a16="http://schemas.microsoft.com/office/drawing/2014/main" xmlns="" val="2437069550"/>
                    </a:ext>
                  </a:extLst>
                </a:gridCol>
              </a:tblGrid>
              <a:tr h="763132">
                <a:tc>
                  <a:txBody>
                    <a:bodyPr/>
                    <a:lstStyle/>
                    <a:p>
                      <a:pPr marL="0" marR="0" algn="l">
                        <a:lnSpc>
                          <a:spcPct val="115000"/>
                        </a:lnSpc>
                        <a:spcBef>
                          <a:spcPts val="0"/>
                        </a:spcBef>
                        <a:spcAft>
                          <a:spcPts val="0"/>
                        </a:spcAft>
                      </a:pPr>
                      <a:r>
                        <a:rPr lang="en-US" sz="1600" dirty="0">
                          <a:solidFill>
                            <a:schemeClr val="bg1"/>
                          </a:solidFill>
                          <a:effectLst/>
                          <a:latin typeface="Gill Sans MT" panose="020B0502020104020203" pitchFamily="34" charset="0"/>
                          <a:cs typeface="Arial" panose="020B0604020202020204" pitchFamily="34" charset="0"/>
                        </a:rPr>
                        <a:t>Length</a:t>
                      </a:r>
                      <a:endParaRPr lang="en-US" sz="1600" dirty="0">
                        <a:solidFill>
                          <a:schemeClr val="bg1"/>
                        </a:solidFill>
                        <a:effectLst/>
                        <a:latin typeface="Gill Sans MT" panose="020B0502020104020203" pitchFamily="34" charset="0"/>
                        <a:ea typeface="Arial" panose="020B0604020202020204" pitchFamily="34" charset="0"/>
                        <a:cs typeface="Arial" panose="020B0604020202020204" pitchFamily="34" charset="0"/>
                      </a:endParaRPr>
                    </a:p>
                  </a:txBody>
                  <a:tcPr marL="36830" marR="36830" marT="27305" marB="27305" anchor="b">
                    <a:solidFill>
                      <a:schemeClr val="accent6"/>
                    </a:solidFill>
                  </a:tcPr>
                </a:tc>
                <a:tc>
                  <a:txBody>
                    <a:bodyPr/>
                    <a:lstStyle/>
                    <a:p>
                      <a:pPr marL="0" marR="0" algn="l">
                        <a:lnSpc>
                          <a:spcPct val="115000"/>
                        </a:lnSpc>
                        <a:spcBef>
                          <a:spcPts val="0"/>
                        </a:spcBef>
                        <a:spcAft>
                          <a:spcPts val="0"/>
                        </a:spcAft>
                      </a:pPr>
                      <a:r>
                        <a:rPr lang="en-US" sz="1600" dirty="0">
                          <a:solidFill>
                            <a:schemeClr val="bg1"/>
                          </a:solidFill>
                          <a:effectLst/>
                          <a:latin typeface="Gill Sans MT" panose="020B0502020104020203" pitchFamily="34" charset="0"/>
                          <a:cs typeface="Arial" panose="020B0604020202020204" pitchFamily="34" charset="0"/>
                        </a:rPr>
                        <a:t>Percentile</a:t>
                      </a:r>
                    </a:p>
                    <a:p>
                      <a:pPr marL="0" marR="0" algn="l">
                        <a:lnSpc>
                          <a:spcPct val="115000"/>
                        </a:lnSpc>
                        <a:spcBef>
                          <a:spcPts val="0"/>
                        </a:spcBef>
                        <a:spcAft>
                          <a:spcPts val="0"/>
                        </a:spcAft>
                      </a:pPr>
                      <a:r>
                        <a:rPr lang="en-US" sz="1600" dirty="0">
                          <a:solidFill>
                            <a:schemeClr val="bg1"/>
                          </a:solidFill>
                          <a:effectLst/>
                          <a:latin typeface="Gill Sans MT" panose="020B0502020104020203" pitchFamily="34" charset="0"/>
                          <a:cs typeface="Arial" panose="020B0604020202020204" pitchFamily="34" charset="0"/>
                        </a:rPr>
                        <a:t>Height/Age</a:t>
                      </a:r>
                      <a:endParaRPr lang="en-US" sz="1600" dirty="0">
                        <a:solidFill>
                          <a:schemeClr val="bg1"/>
                        </a:solidFill>
                        <a:effectLst/>
                        <a:latin typeface="Gill Sans MT" panose="020B0502020104020203" pitchFamily="34" charset="0"/>
                        <a:ea typeface="Arial" panose="020B0604020202020204" pitchFamily="34" charset="0"/>
                        <a:cs typeface="Arial" panose="020B0604020202020204" pitchFamily="34" charset="0"/>
                      </a:endParaRPr>
                    </a:p>
                  </a:txBody>
                  <a:tcPr marL="36830" marR="36830" marT="27305" marB="27305" anchor="b">
                    <a:solidFill>
                      <a:schemeClr val="accent6"/>
                    </a:solidFill>
                  </a:tcPr>
                </a:tc>
                <a:tc>
                  <a:txBody>
                    <a:bodyPr/>
                    <a:lstStyle/>
                    <a:p>
                      <a:pPr marL="0" marR="0" algn="l">
                        <a:lnSpc>
                          <a:spcPct val="115000"/>
                        </a:lnSpc>
                        <a:spcBef>
                          <a:spcPts val="0"/>
                        </a:spcBef>
                        <a:spcAft>
                          <a:spcPts val="0"/>
                        </a:spcAft>
                      </a:pPr>
                      <a:r>
                        <a:rPr lang="en-US" sz="1600" dirty="0">
                          <a:solidFill>
                            <a:schemeClr val="bg1"/>
                          </a:solidFill>
                          <a:effectLst/>
                          <a:latin typeface="Gill Sans MT" panose="020B0502020104020203" pitchFamily="34" charset="0"/>
                          <a:cs typeface="Arial" panose="020B0604020202020204" pitchFamily="34" charset="0"/>
                        </a:rPr>
                        <a:t>Interpretation</a:t>
                      </a:r>
                      <a:endParaRPr lang="en-US" sz="1600" dirty="0">
                        <a:solidFill>
                          <a:schemeClr val="bg1"/>
                        </a:solidFill>
                        <a:effectLst/>
                        <a:latin typeface="Gill Sans MT" panose="020B0502020104020203" pitchFamily="34" charset="0"/>
                        <a:ea typeface="Arial" panose="020B0604020202020204" pitchFamily="34" charset="0"/>
                        <a:cs typeface="Arial" panose="020B0604020202020204" pitchFamily="34" charset="0"/>
                      </a:endParaRPr>
                    </a:p>
                  </a:txBody>
                  <a:tcPr marL="36830" marR="36830" marT="27305" marB="27305" anchor="b">
                    <a:solidFill>
                      <a:schemeClr val="accent6"/>
                    </a:solidFill>
                  </a:tcPr>
                </a:tc>
                <a:tc>
                  <a:txBody>
                    <a:bodyPr/>
                    <a:lstStyle/>
                    <a:p>
                      <a:pPr marL="0" marR="0" algn="l">
                        <a:lnSpc>
                          <a:spcPct val="115000"/>
                        </a:lnSpc>
                        <a:spcBef>
                          <a:spcPts val="0"/>
                        </a:spcBef>
                        <a:spcAft>
                          <a:spcPts val="0"/>
                        </a:spcAft>
                      </a:pPr>
                      <a:r>
                        <a:rPr lang="en-US" sz="1600" dirty="0">
                          <a:solidFill>
                            <a:schemeClr val="bg1"/>
                          </a:solidFill>
                          <a:effectLst/>
                          <a:latin typeface="Gill Sans MT" panose="020B0502020104020203" pitchFamily="34" charset="0"/>
                          <a:cs typeface="Arial" panose="020B0604020202020204" pitchFamily="34" charset="0"/>
                        </a:rPr>
                        <a:t>Percentile</a:t>
                      </a:r>
                    </a:p>
                    <a:p>
                      <a:pPr marL="0" marR="0" algn="l">
                        <a:lnSpc>
                          <a:spcPct val="115000"/>
                        </a:lnSpc>
                        <a:spcBef>
                          <a:spcPts val="0"/>
                        </a:spcBef>
                        <a:spcAft>
                          <a:spcPts val="0"/>
                        </a:spcAft>
                      </a:pPr>
                      <a:r>
                        <a:rPr lang="en-US" sz="1600" dirty="0">
                          <a:solidFill>
                            <a:schemeClr val="bg1"/>
                          </a:solidFill>
                          <a:effectLst/>
                          <a:latin typeface="Gill Sans MT" panose="020B0502020104020203" pitchFamily="34" charset="0"/>
                          <a:cs typeface="Arial" panose="020B0604020202020204" pitchFamily="34" charset="0"/>
                        </a:rPr>
                        <a:t>Weight/Height</a:t>
                      </a:r>
                      <a:endParaRPr lang="en-US" sz="1600" dirty="0">
                        <a:solidFill>
                          <a:schemeClr val="bg1"/>
                        </a:solidFill>
                        <a:effectLst/>
                        <a:latin typeface="Gill Sans MT" panose="020B0502020104020203" pitchFamily="34" charset="0"/>
                        <a:ea typeface="Arial" panose="020B0604020202020204" pitchFamily="34" charset="0"/>
                        <a:cs typeface="Arial" panose="020B0604020202020204" pitchFamily="34" charset="0"/>
                      </a:endParaRPr>
                    </a:p>
                  </a:txBody>
                  <a:tcPr marL="36830" marR="36830" marT="27305" marB="27305" anchor="b">
                    <a:solidFill>
                      <a:schemeClr val="accent6"/>
                    </a:solidFill>
                  </a:tcPr>
                </a:tc>
                <a:tc>
                  <a:txBody>
                    <a:bodyPr/>
                    <a:lstStyle/>
                    <a:p>
                      <a:pPr marL="0" marR="0" algn="l">
                        <a:lnSpc>
                          <a:spcPct val="115000"/>
                        </a:lnSpc>
                        <a:spcBef>
                          <a:spcPts val="0"/>
                        </a:spcBef>
                        <a:spcAft>
                          <a:spcPts val="0"/>
                        </a:spcAft>
                      </a:pPr>
                      <a:r>
                        <a:rPr lang="en-US" sz="1600" dirty="0">
                          <a:solidFill>
                            <a:schemeClr val="bg1"/>
                          </a:solidFill>
                          <a:effectLst/>
                          <a:latin typeface="Gill Sans MT" panose="020B0502020104020203" pitchFamily="34" charset="0"/>
                          <a:cs typeface="Arial" panose="020B0604020202020204" pitchFamily="34" charset="0"/>
                        </a:rPr>
                        <a:t>Interpretation</a:t>
                      </a:r>
                      <a:endParaRPr lang="en-US" sz="1600" dirty="0">
                        <a:solidFill>
                          <a:schemeClr val="bg1"/>
                        </a:solidFill>
                        <a:effectLst/>
                        <a:latin typeface="Gill Sans MT" panose="020B0502020104020203" pitchFamily="34" charset="0"/>
                        <a:ea typeface="Arial" panose="020B0604020202020204" pitchFamily="34" charset="0"/>
                        <a:cs typeface="Arial" panose="020B0604020202020204" pitchFamily="34" charset="0"/>
                      </a:endParaRPr>
                    </a:p>
                  </a:txBody>
                  <a:tcPr marL="36830" marR="36830" marT="27305" marB="27305" anchor="b">
                    <a:solidFill>
                      <a:schemeClr val="accent6"/>
                    </a:solidFill>
                  </a:tcPr>
                </a:tc>
                <a:extLst>
                  <a:ext uri="{0D108BD9-81ED-4DB2-BD59-A6C34878D82A}">
                    <a16:rowId xmlns:a16="http://schemas.microsoft.com/office/drawing/2014/main" xmlns="" val="1433747599"/>
                  </a:ext>
                </a:extLst>
              </a:tr>
              <a:tr h="419231">
                <a:tc>
                  <a:txBody>
                    <a:bodyPr/>
                    <a:lstStyle/>
                    <a:p>
                      <a:pPr marL="0" marR="0" algn="l">
                        <a:lnSpc>
                          <a:spcPct val="115000"/>
                        </a:lnSpc>
                        <a:spcBef>
                          <a:spcPts val="0"/>
                        </a:spcBef>
                        <a:spcAft>
                          <a:spcPts val="0"/>
                        </a:spcAft>
                      </a:pPr>
                      <a:r>
                        <a:rPr lang="en-US" sz="1600" b="0" dirty="0">
                          <a:effectLst/>
                          <a:latin typeface="Gill Sans MT" panose="020B0502020104020203" pitchFamily="34" charset="0"/>
                          <a:cs typeface="Arial" panose="020B0604020202020204" pitchFamily="34" charset="0"/>
                        </a:rPr>
                        <a:t>87 cm</a:t>
                      </a:r>
                      <a:endParaRPr lang="en-US" sz="1600" b="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txBody>
                  <a:tcPr marL="36830" marR="36830" marT="27305" marB="27305" anchor="b"/>
                </a:tc>
                <a:tc>
                  <a:txBody>
                    <a:bodyPr/>
                    <a:lstStyle/>
                    <a:p>
                      <a:pPr marL="0" marR="0" algn="l">
                        <a:lnSpc>
                          <a:spcPct val="115000"/>
                        </a:lnSpc>
                        <a:spcBef>
                          <a:spcPts val="0"/>
                        </a:spcBef>
                        <a:spcAft>
                          <a:spcPts val="0"/>
                        </a:spcAft>
                      </a:pPr>
                      <a:r>
                        <a:rPr lang="en-US" sz="1600" dirty="0">
                          <a:effectLst/>
                          <a:latin typeface="Gill Sans MT" panose="020B0502020104020203" pitchFamily="34" charset="0"/>
                          <a:cs typeface="Arial" panose="020B0604020202020204" pitchFamily="34" charset="0"/>
                        </a:rPr>
                        <a:t>~5th percentile</a:t>
                      </a:r>
                      <a:endPar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txBody>
                  <a:tcPr marL="36830" marR="36830" marT="27305" marB="27305" anchor="b"/>
                </a:tc>
                <a:tc>
                  <a:txBody>
                    <a:bodyPr/>
                    <a:lstStyle/>
                    <a:p>
                      <a:pPr marL="0" marR="0" algn="l">
                        <a:lnSpc>
                          <a:spcPct val="115000"/>
                        </a:lnSpc>
                        <a:spcBef>
                          <a:spcPts val="0"/>
                        </a:spcBef>
                        <a:spcAft>
                          <a:spcPts val="0"/>
                        </a:spcAft>
                      </a:pPr>
                      <a:r>
                        <a:rPr lang="en-US" sz="1600" dirty="0">
                          <a:effectLst/>
                          <a:latin typeface="Gill Sans MT" panose="020B0502020104020203" pitchFamily="34" charset="0"/>
                          <a:cs typeface="Arial" panose="020B0604020202020204" pitchFamily="34" charset="0"/>
                        </a:rPr>
                        <a:t>Stunted</a:t>
                      </a:r>
                      <a:endPar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txBody>
                  <a:tcPr marL="36830" marR="36830" marT="27305" marB="27305" anchor="b"/>
                </a:tc>
                <a:tc>
                  <a:txBody>
                    <a:bodyPr/>
                    <a:lstStyle/>
                    <a:p>
                      <a:pPr marL="0" marR="0" algn="l">
                        <a:lnSpc>
                          <a:spcPct val="115000"/>
                        </a:lnSpc>
                        <a:spcBef>
                          <a:spcPts val="0"/>
                        </a:spcBef>
                        <a:spcAft>
                          <a:spcPts val="0"/>
                        </a:spcAft>
                      </a:pPr>
                      <a:r>
                        <a:rPr lang="en-US" sz="1600" dirty="0">
                          <a:effectLst/>
                          <a:latin typeface="Gill Sans MT" panose="020B0502020104020203" pitchFamily="34" charset="0"/>
                          <a:cs typeface="Arial" panose="020B0604020202020204" pitchFamily="34" charset="0"/>
                        </a:rPr>
                        <a:t>12th percentile</a:t>
                      </a:r>
                      <a:endPar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txBody>
                  <a:tcPr marL="36830" marR="36830" marT="27305" marB="27305" anchor="b"/>
                </a:tc>
                <a:tc>
                  <a:txBody>
                    <a:bodyPr/>
                    <a:lstStyle/>
                    <a:p>
                      <a:pPr marL="0" marR="0" algn="l">
                        <a:lnSpc>
                          <a:spcPct val="115000"/>
                        </a:lnSpc>
                        <a:spcBef>
                          <a:spcPts val="0"/>
                        </a:spcBef>
                        <a:spcAft>
                          <a:spcPts val="0"/>
                        </a:spcAft>
                      </a:pPr>
                      <a:r>
                        <a:rPr lang="en-US" sz="1600" dirty="0">
                          <a:effectLst/>
                          <a:latin typeface="Gill Sans MT" panose="020B0502020104020203" pitchFamily="34" charset="0"/>
                          <a:cs typeface="Arial" panose="020B0604020202020204" pitchFamily="34" charset="0"/>
                        </a:rPr>
                        <a:t>Not at risk</a:t>
                      </a:r>
                      <a:endPar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txBody>
                  <a:tcPr marL="36830" marR="36830" marT="27305" marB="27305" anchor="b"/>
                </a:tc>
                <a:extLst>
                  <a:ext uri="{0D108BD9-81ED-4DB2-BD59-A6C34878D82A}">
                    <a16:rowId xmlns:a16="http://schemas.microsoft.com/office/drawing/2014/main" xmlns="" val="2058165569"/>
                  </a:ext>
                </a:extLst>
              </a:tr>
              <a:tr h="419231">
                <a:tc>
                  <a:txBody>
                    <a:bodyPr/>
                    <a:lstStyle/>
                    <a:p>
                      <a:pPr marL="0" marR="0" algn="l">
                        <a:lnSpc>
                          <a:spcPct val="115000"/>
                        </a:lnSpc>
                        <a:spcBef>
                          <a:spcPts val="0"/>
                        </a:spcBef>
                        <a:spcAft>
                          <a:spcPts val="0"/>
                        </a:spcAft>
                      </a:pPr>
                      <a:r>
                        <a:rPr lang="en-US" sz="1600" b="0" dirty="0">
                          <a:effectLst/>
                          <a:latin typeface="Gill Sans MT" panose="020B0502020104020203" pitchFamily="34" charset="0"/>
                          <a:cs typeface="Arial" panose="020B0604020202020204" pitchFamily="34" charset="0"/>
                        </a:rPr>
                        <a:t>88 cm</a:t>
                      </a:r>
                      <a:endParaRPr lang="en-US" sz="1600" b="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txBody>
                  <a:tcPr marL="36830" marR="36830" marT="27305" marB="27305" anchor="b"/>
                </a:tc>
                <a:tc>
                  <a:txBody>
                    <a:bodyPr/>
                    <a:lstStyle/>
                    <a:p>
                      <a:pPr marL="0" marR="0" algn="l">
                        <a:lnSpc>
                          <a:spcPct val="115000"/>
                        </a:lnSpc>
                        <a:spcBef>
                          <a:spcPts val="0"/>
                        </a:spcBef>
                        <a:spcAft>
                          <a:spcPts val="0"/>
                        </a:spcAft>
                      </a:pPr>
                      <a:r>
                        <a:rPr lang="en-US" sz="1600" dirty="0">
                          <a:effectLst/>
                          <a:latin typeface="Gill Sans MT" panose="020B0502020104020203" pitchFamily="34" charset="0"/>
                          <a:cs typeface="Arial" panose="020B0604020202020204" pitchFamily="34" charset="0"/>
                        </a:rPr>
                        <a:t>~8th percentile</a:t>
                      </a:r>
                      <a:endPar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txBody>
                  <a:tcPr marL="36830" marR="36830" marT="27305" marB="27305" anchor="b">
                    <a:noFill/>
                  </a:tcPr>
                </a:tc>
                <a:tc>
                  <a:txBody>
                    <a:bodyPr/>
                    <a:lstStyle/>
                    <a:p>
                      <a:pPr marL="0" marR="0" algn="l">
                        <a:lnSpc>
                          <a:spcPct val="115000"/>
                        </a:lnSpc>
                        <a:spcBef>
                          <a:spcPts val="0"/>
                        </a:spcBef>
                        <a:spcAft>
                          <a:spcPts val="0"/>
                        </a:spcAft>
                      </a:pPr>
                      <a:r>
                        <a:rPr lang="en-US" sz="1600" dirty="0">
                          <a:effectLst/>
                          <a:latin typeface="Gill Sans MT" panose="020B0502020104020203" pitchFamily="34" charset="0"/>
                          <a:cs typeface="Arial" panose="020B0604020202020204" pitchFamily="34" charset="0"/>
                        </a:rPr>
                        <a:t>Low</a:t>
                      </a:r>
                      <a:endPar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txBody>
                  <a:tcPr marL="36830" marR="36830" marT="27305" marB="27305" anchor="b"/>
                </a:tc>
                <a:tc>
                  <a:txBody>
                    <a:bodyPr/>
                    <a:lstStyle/>
                    <a:p>
                      <a:pPr marL="0" marR="0" algn="l">
                        <a:lnSpc>
                          <a:spcPct val="115000"/>
                        </a:lnSpc>
                        <a:spcBef>
                          <a:spcPts val="0"/>
                        </a:spcBef>
                        <a:spcAft>
                          <a:spcPts val="0"/>
                        </a:spcAft>
                      </a:pPr>
                      <a:r>
                        <a:rPr lang="en-US" sz="1600" dirty="0">
                          <a:effectLst/>
                          <a:latin typeface="Gill Sans MT" panose="020B0502020104020203" pitchFamily="34" charset="0"/>
                          <a:cs typeface="Arial" panose="020B0604020202020204" pitchFamily="34" charset="0"/>
                        </a:rPr>
                        <a:t>8th percentile</a:t>
                      </a:r>
                      <a:endPar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txBody>
                  <a:tcPr marL="36830" marR="36830" marT="27305" marB="27305" anchor="b">
                    <a:noFill/>
                  </a:tcPr>
                </a:tc>
                <a:tc>
                  <a:txBody>
                    <a:bodyPr/>
                    <a:lstStyle/>
                    <a:p>
                      <a:pPr marL="0" marR="0" algn="l">
                        <a:lnSpc>
                          <a:spcPct val="115000"/>
                        </a:lnSpc>
                        <a:spcBef>
                          <a:spcPts val="0"/>
                        </a:spcBef>
                        <a:spcAft>
                          <a:spcPts val="0"/>
                        </a:spcAft>
                      </a:pPr>
                      <a:r>
                        <a:rPr lang="en-US" sz="1600" dirty="0">
                          <a:effectLst/>
                          <a:latin typeface="Gill Sans MT" panose="020B0502020104020203" pitchFamily="34" charset="0"/>
                          <a:cs typeface="Arial" panose="020B0604020202020204" pitchFamily="34" charset="0"/>
                        </a:rPr>
                        <a:t>Low</a:t>
                      </a:r>
                      <a:endPar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txBody>
                  <a:tcPr marL="36830" marR="36830" marT="27305" marB="27305" anchor="b"/>
                </a:tc>
                <a:extLst>
                  <a:ext uri="{0D108BD9-81ED-4DB2-BD59-A6C34878D82A}">
                    <a16:rowId xmlns:a16="http://schemas.microsoft.com/office/drawing/2014/main" xmlns="" val="998522999"/>
                  </a:ext>
                </a:extLst>
              </a:tr>
              <a:tr h="419231">
                <a:tc>
                  <a:txBody>
                    <a:bodyPr/>
                    <a:lstStyle/>
                    <a:p>
                      <a:pPr marL="0" marR="0" algn="l">
                        <a:lnSpc>
                          <a:spcPct val="115000"/>
                        </a:lnSpc>
                        <a:spcBef>
                          <a:spcPts val="0"/>
                        </a:spcBef>
                        <a:spcAft>
                          <a:spcPts val="0"/>
                        </a:spcAft>
                      </a:pPr>
                      <a:r>
                        <a:rPr lang="en-US" sz="1600" b="0" dirty="0">
                          <a:effectLst/>
                          <a:latin typeface="Gill Sans MT" panose="020B0502020104020203" pitchFamily="34" charset="0"/>
                          <a:cs typeface="Arial" panose="020B0604020202020204" pitchFamily="34" charset="0"/>
                        </a:rPr>
                        <a:t>89 cm</a:t>
                      </a:r>
                      <a:endParaRPr lang="en-US" sz="1600" b="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txBody>
                  <a:tcPr marL="36830" marR="36830" marT="27305" marB="27305" anchor="b"/>
                </a:tc>
                <a:tc>
                  <a:txBody>
                    <a:bodyPr/>
                    <a:lstStyle/>
                    <a:p>
                      <a:pPr marL="0" marR="0" algn="l">
                        <a:lnSpc>
                          <a:spcPct val="115000"/>
                        </a:lnSpc>
                        <a:spcBef>
                          <a:spcPts val="0"/>
                        </a:spcBef>
                        <a:spcAft>
                          <a:spcPts val="0"/>
                        </a:spcAft>
                      </a:pPr>
                      <a:r>
                        <a:rPr lang="en-US" sz="1600" dirty="0">
                          <a:effectLst/>
                          <a:latin typeface="Gill Sans MT" panose="020B0502020104020203" pitchFamily="34" charset="0"/>
                          <a:cs typeface="Arial" panose="020B0604020202020204" pitchFamily="34" charset="0"/>
                        </a:rPr>
                        <a:t>~11th percentile</a:t>
                      </a:r>
                      <a:endPar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txBody>
                  <a:tcPr marL="36830" marR="36830" marT="27305" marB="27305" anchor="b"/>
                </a:tc>
                <a:tc>
                  <a:txBody>
                    <a:bodyPr/>
                    <a:lstStyle/>
                    <a:p>
                      <a:pPr marL="0" marR="0" algn="l">
                        <a:lnSpc>
                          <a:spcPct val="115000"/>
                        </a:lnSpc>
                        <a:spcBef>
                          <a:spcPts val="0"/>
                        </a:spcBef>
                        <a:spcAft>
                          <a:spcPts val="0"/>
                        </a:spcAft>
                      </a:pPr>
                      <a:r>
                        <a:rPr lang="en-US" sz="1600" dirty="0">
                          <a:effectLst/>
                          <a:latin typeface="Gill Sans MT" panose="020B0502020104020203" pitchFamily="34" charset="0"/>
                          <a:cs typeface="Arial" panose="020B0604020202020204" pitchFamily="34" charset="0"/>
                        </a:rPr>
                        <a:t>Not at risk</a:t>
                      </a:r>
                      <a:endPar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txBody>
                  <a:tcPr marL="36830" marR="36830" marT="27305" marB="27305" anchor="b"/>
                </a:tc>
                <a:tc>
                  <a:txBody>
                    <a:bodyPr/>
                    <a:lstStyle/>
                    <a:p>
                      <a:pPr marL="0" marR="0" algn="l">
                        <a:lnSpc>
                          <a:spcPct val="115000"/>
                        </a:lnSpc>
                        <a:spcBef>
                          <a:spcPts val="0"/>
                        </a:spcBef>
                        <a:spcAft>
                          <a:spcPts val="0"/>
                        </a:spcAft>
                      </a:pPr>
                      <a:r>
                        <a:rPr lang="en-US" sz="1600" dirty="0">
                          <a:effectLst/>
                          <a:latin typeface="Gill Sans MT" panose="020B0502020104020203" pitchFamily="34" charset="0"/>
                          <a:cs typeface="Arial" panose="020B0604020202020204" pitchFamily="34" charset="0"/>
                        </a:rPr>
                        <a:t>5th percentile</a:t>
                      </a:r>
                      <a:endPar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txBody>
                  <a:tcPr marL="36830" marR="36830" marT="27305" marB="27305" anchor="b"/>
                </a:tc>
                <a:tc>
                  <a:txBody>
                    <a:bodyPr/>
                    <a:lstStyle/>
                    <a:p>
                      <a:pPr marL="0" marR="0" algn="l">
                        <a:lnSpc>
                          <a:spcPct val="115000"/>
                        </a:lnSpc>
                        <a:spcBef>
                          <a:spcPts val="0"/>
                        </a:spcBef>
                        <a:spcAft>
                          <a:spcPts val="0"/>
                        </a:spcAft>
                      </a:pPr>
                      <a:r>
                        <a:rPr lang="en-US" sz="1600" dirty="0">
                          <a:effectLst/>
                          <a:latin typeface="Gill Sans MT" panose="020B0502020104020203" pitchFamily="34" charset="0"/>
                          <a:cs typeface="Arial" panose="020B0604020202020204" pitchFamily="34" charset="0"/>
                        </a:rPr>
                        <a:t>Malnourished</a:t>
                      </a:r>
                      <a:endPar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txBody>
                  <a:tcPr marL="36830" marR="36830" marT="27305" marB="27305" anchor="b"/>
                </a:tc>
                <a:extLst>
                  <a:ext uri="{0D108BD9-81ED-4DB2-BD59-A6C34878D82A}">
                    <a16:rowId xmlns:a16="http://schemas.microsoft.com/office/drawing/2014/main" xmlns="" val="2102026939"/>
                  </a:ext>
                </a:extLst>
              </a:tr>
            </a:tbl>
          </a:graphicData>
        </a:graphic>
      </p:graphicFrame>
    </p:spTree>
    <p:extLst>
      <p:ext uri="{BB962C8B-B14F-4D97-AF65-F5344CB8AC3E}">
        <p14:creationId xmlns:p14="http://schemas.microsoft.com/office/powerpoint/2010/main" val="1956894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ANTHRO TECHNIQUES FOR CHILDREN</a:t>
            </a:r>
          </a:p>
        </p:txBody>
      </p:sp>
      <p:sp>
        <p:nvSpPr>
          <p:cNvPr id="3" name="Text Placeholder 2"/>
          <p:cNvSpPr>
            <a:spLocks noGrp="1"/>
          </p:cNvSpPr>
          <p:nvPr>
            <p:ph type="body" sz="quarter" idx="10"/>
          </p:nvPr>
        </p:nvSpPr>
        <p:spPr/>
        <p:txBody>
          <a:bodyPr/>
          <a:lstStyle/>
          <a:p>
            <a:pPr marL="0" indent="0">
              <a:buNone/>
            </a:pPr>
            <a:r>
              <a:rPr lang="en-US" b="1" dirty="0">
                <a:latin typeface="Gill Sans MT" panose="020B0502020104020203" pitchFamily="34" charset="0"/>
              </a:rPr>
              <a:t>Complete identification fields on the paper Module 5A form</a:t>
            </a:r>
          </a:p>
          <a:p>
            <a:pPr marL="0" indent="0">
              <a:buNone/>
            </a:pPr>
            <a:endParaRPr lang="en-US" b="1" dirty="0">
              <a:latin typeface="Gill Sans MT" panose="020B0502020104020203" pitchFamily="34" charset="0"/>
            </a:endParaRPr>
          </a:p>
          <a:p>
            <a:pPr>
              <a:spcBef>
                <a:spcPts val="0"/>
              </a:spcBef>
              <a:spcAft>
                <a:spcPts val="1200"/>
              </a:spcAft>
            </a:pPr>
            <a:r>
              <a:rPr lang="en-US" dirty="0">
                <a:latin typeface="Gill Sans MT" panose="020B0502020104020203" pitchFamily="34" charset="0"/>
              </a:rPr>
              <a:t>As you prepare to take the measurements of the first child in a household, take out a new data collection form—a paper version of Module 5A, </a:t>
            </a:r>
            <a:r>
              <a:rPr lang="en-US" i="1" dirty="0">
                <a:latin typeface="Gill Sans MT" panose="020B0502020104020203" pitchFamily="34" charset="0"/>
              </a:rPr>
              <a:t>Children’s Anthropometry</a:t>
            </a:r>
            <a:r>
              <a:rPr lang="en-US" dirty="0">
                <a:latin typeface="Gill Sans MT" panose="020B0502020104020203" pitchFamily="34" charset="0"/>
              </a:rPr>
              <a:t>. </a:t>
            </a:r>
          </a:p>
          <a:p>
            <a:pPr>
              <a:spcBef>
                <a:spcPts val="0"/>
              </a:spcBef>
              <a:spcAft>
                <a:spcPts val="1200"/>
              </a:spcAft>
            </a:pPr>
            <a:r>
              <a:rPr lang="en-US" dirty="0">
                <a:latin typeface="Gill Sans MT" panose="020B0502020104020203" pitchFamily="34" charset="0"/>
              </a:rPr>
              <a:t>Record all information for the first child in the ‘CHILD 1’ column. </a:t>
            </a:r>
          </a:p>
          <a:p>
            <a:r>
              <a:rPr lang="en-US" dirty="0">
                <a:latin typeface="Gill Sans MT" panose="020B0502020104020203" pitchFamily="34" charset="0"/>
              </a:rPr>
              <a:t>If there are multiple children to measure, determine which child you will measure first.</a:t>
            </a: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Preparing to take measurements</a:t>
            </a:r>
          </a:p>
        </p:txBody>
      </p:sp>
    </p:spTree>
    <p:extLst>
      <p:ext uri="{BB962C8B-B14F-4D97-AF65-F5344CB8AC3E}">
        <p14:creationId xmlns:p14="http://schemas.microsoft.com/office/powerpoint/2010/main" val="5990618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ANTHRO TECHNIQUES FOR CHILDREN</a:t>
            </a:r>
          </a:p>
        </p:txBody>
      </p:sp>
      <p:sp>
        <p:nvSpPr>
          <p:cNvPr id="3" name="Text Placeholder 2"/>
          <p:cNvSpPr>
            <a:spLocks noGrp="1"/>
          </p:cNvSpPr>
          <p:nvPr>
            <p:ph type="body" sz="quarter" idx="10"/>
          </p:nvPr>
        </p:nvSpPr>
        <p:spPr/>
        <p:txBody>
          <a:bodyPr/>
          <a:lstStyle/>
          <a:p>
            <a:pPr marL="0" indent="0">
              <a:buNone/>
            </a:pPr>
            <a:r>
              <a:rPr lang="en-US" b="1" dirty="0">
                <a:latin typeface="Gill Sans MT" panose="020B0502020104020203" pitchFamily="34" charset="0"/>
              </a:rPr>
              <a:t>Complete identification fields on the paper Module 5A form</a:t>
            </a:r>
          </a:p>
          <a:p>
            <a:pPr>
              <a:spcBef>
                <a:spcPts val="0"/>
              </a:spcBef>
              <a:spcAft>
                <a:spcPts val="1200"/>
              </a:spcAft>
            </a:pPr>
            <a:endParaRPr lang="en-US" dirty="0">
              <a:latin typeface="Gill Sans MT" panose="020B0502020104020203" pitchFamily="34" charset="0"/>
            </a:endParaRPr>
          </a:p>
          <a:p>
            <a:pPr>
              <a:spcBef>
                <a:spcPts val="0"/>
              </a:spcBef>
              <a:spcAft>
                <a:spcPts val="600"/>
              </a:spcAft>
            </a:pPr>
            <a:r>
              <a:rPr lang="en-US" dirty="0">
                <a:latin typeface="Gill Sans MT" panose="020B0502020104020203" pitchFamily="34" charset="0"/>
              </a:rPr>
              <a:t>Complete items 500M through 508:</a:t>
            </a:r>
          </a:p>
          <a:p>
            <a:pPr marL="742950" lvl="1" indent="-285750">
              <a:spcBef>
                <a:spcPts val="0"/>
              </a:spcBef>
              <a:spcAft>
                <a:spcPts val="600"/>
              </a:spcAft>
              <a:buFont typeface="Arial" panose="020B0604020202020204" pitchFamily="34" charset="0"/>
              <a:buChar char="−"/>
            </a:pPr>
            <a:r>
              <a:rPr lang="en-US" sz="1600" b="1" dirty="0">
                <a:latin typeface="Gill Sans MT" panose="020B0502020104020203" pitchFamily="34" charset="0"/>
              </a:rPr>
              <a:t>Item 500M. </a:t>
            </a:r>
            <a:r>
              <a:rPr lang="en-US" sz="1600" dirty="0">
                <a:latin typeface="Gill Sans MT" panose="020B0502020104020203" pitchFamily="34" charset="0"/>
              </a:rPr>
              <a:t>Record the time (hours and minutes) that you begin the measurement process for the child.</a:t>
            </a:r>
          </a:p>
          <a:p>
            <a:pPr marL="742950" lvl="1" indent="-285750">
              <a:spcBef>
                <a:spcPts val="0"/>
              </a:spcBef>
              <a:spcAft>
                <a:spcPts val="600"/>
              </a:spcAft>
              <a:buFont typeface="Arial" panose="020B0604020202020204" pitchFamily="34" charset="0"/>
              <a:buChar char="−"/>
            </a:pPr>
            <a:r>
              <a:rPr lang="en-US" sz="1600" b="1" dirty="0">
                <a:latin typeface="Gill Sans MT" panose="020B0502020104020203" pitchFamily="34" charset="0"/>
              </a:rPr>
              <a:t>Item 500B. </a:t>
            </a:r>
            <a:r>
              <a:rPr lang="en-US" sz="1600" dirty="0">
                <a:latin typeface="Gill Sans MT" panose="020B0502020104020203" pitchFamily="34" charset="0"/>
              </a:rPr>
              <a:t>Record the cluster number and household number. </a:t>
            </a:r>
          </a:p>
          <a:p>
            <a:pPr marL="742950" lvl="1" indent="-285750">
              <a:spcBef>
                <a:spcPts val="0"/>
              </a:spcBef>
              <a:spcAft>
                <a:spcPts val="600"/>
              </a:spcAft>
              <a:buFont typeface="Arial" panose="020B0604020202020204" pitchFamily="34" charset="0"/>
              <a:buChar char="−"/>
            </a:pPr>
            <a:r>
              <a:rPr lang="en-US" sz="1600" b="1" dirty="0">
                <a:latin typeface="Gill Sans MT" panose="020B0502020104020203" pitchFamily="34" charset="0"/>
              </a:rPr>
              <a:t>Item 500F. </a:t>
            </a:r>
            <a:r>
              <a:rPr lang="en-US" sz="1600" dirty="0">
                <a:latin typeface="Gill Sans MT" panose="020B0502020104020203" pitchFamily="34" charset="0"/>
              </a:rPr>
              <a:t>Record the child’s first name and line number. </a:t>
            </a: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Preparing to take measurements</a:t>
            </a:r>
          </a:p>
        </p:txBody>
      </p:sp>
    </p:spTree>
    <p:extLst>
      <p:ext uri="{BB962C8B-B14F-4D97-AF65-F5344CB8AC3E}">
        <p14:creationId xmlns:p14="http://schemas.microsoft.com/office/powerpoint/2010/main" val="771797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p>
            <a:pPr algn="ctr"/>
            <a:r>
              <a:rPr lang="en-US" dirty="0">
                <a:latin typeface="Gill Sans MT" panose="020B0502020104020203" pitchFamily="34" charset="0"/>
              </a:rPr>
              <a:t>INTRODUCTION</a:t>
            </a:r>
            <a:endParaRPr lang="en-US" sz="3200" b="0" cap="all" dirty="0">
              <a:solidFill>
                <a:srgbClr val="D37D28"/>
              </a:solidFill>
              <a:latin typeface="Gill Sans MT" panose="020B0502020104020203" pitchFamily="34" charset="0"/>
            </a:endParaRPr>
          </a:p>
        </p:txBody>
      </p:sp>
      <p:sp>
        <p:nvSpPr>
          <p:cNvPr id="4" name="Text Placeholder 3"/>
          <p:cNvSpPr>
            <a:spLocks noGrp="1"/>
          </p:cNvSpPr>
          <p:nvPr>
            <p:ph type="body" sz="quarter" idx="10"/>
          </p:nvPr>
        </p:nvSpPr>
        <p:spPr/>
        <p:txBody>
          <a:bodyPr/>
          <a:lstStyle/>
          <a:p>
            <a:pPr>
              <a:spcBef>
                <a:spcPts val="0"/>
              </a:spcBef>
              <a:spcAft>
                <a:spcPts val="1200"/>
              </a:spcAft>
            </a:pPr>
            <a:r>
              <a:rPr lang="en-US" dirty="0">
                <a:latin typeface="Gill Sans MT" panose="020B0502020104020203" pitchFamily="34" charset="0"/>
              </a:rPr>
              <a:t>Nutritional indices are recorded as z-scores.</a:t>
            </a:r>
          </a:p>
          <a:p>
            <a:pPr>
              <a:spcBef>
                <a:spcPts val="0"/>
              </a:spcBef>
              <a:spcAft>
                <a:spcPts val="1200"/>
              </a:spcAft>
            </a:pPr>
            <a:r>
              <a:rPr lang="en-US" dirty="0">
                <a:latin typeface="Gill Sans MT" panose="020B0502020104020203" pitchFamily="34" charset="0"/>
              </a:rPr>
              <a:t>Z-scores indicate how far and in what direction an individual deviates from the mean (i.e., the reference value). </a:t>
            </a:r>
          </a:p>
          <a:p>
            <a:pPr>
              <a:spcBef>
                <a:spcPts val="0"/>
              </a:spcBef>
              <a:spcAft>
                <a:spcPts val="1200"/>
              </a:spcAft>
            </a:pPr>
            <a:r>
              <a:rPr lang="en-US" dirty="0">
                <a:latin typeface="Gill Sans MT" panose="020B0502020104020203" pitchFamily="34" charset="0"/>
              </a:rPr>
              <a:t>Nutritional indices are compared to expected anthropometric values for an individual of the same sex and age. </a:t>
            </a:r>
          </a:p>
          <a:p>
            <a:pPr>
              <a:spcBef>
                <a:spcPts val="0"/>
              </a:spcBef>
              <a:spcAft>
                <a:spcPts val="1200"/>
              </a:spcAft>
            </a:pPr>
            <a:r>
              <a:rPr lang="en-US" dirty="0">
                <a:latin typeface="Gill Sans MT" panose="020B0502020104020203" pitchFamily="34" charset="0"/>
              </a:rPr>
              <a:t>The comparison is used to classify the nutritional status of the individual (e.g., whether they have moderate or severe acute malnutrition, according to specific cut-off points). </a:t>
            </a:r>
          </a:p>
        </p:txBody>
      </p:sp>
      <p:sp>
        <p:nvSpPr>
          <p:cNvPr id="5" name="Text Placeholder 4"/>
          <p:cNvSpPr>
            <a:spLocks noGrp="1"/>
          </p:cNvSpPr>
          <p:nvPr>
            <p:ph type="body" sz="quarter" idx="11"/>
          </p:nvPr>
        </p:nvSpPr>
        <p:spPr/>
        <p:txBody>
          <a:bodyPr/>
          <a:lstStyle/>
          <a:p>
            <a:r>
              <a:rPr lang="en-US" dirty="0">
                <a:latin typeface="Gill Sans MT" panose="020B0502020104020203" pitchFamily="34" charset="0"/>
              </a:rPr>
              <a:t>Nutritional indices</a:t>
            </a:r>
          </a:p>
        </p:txBody>
      </p:sp>
    </p:spTree>
    <p:extLst>
      <p:ext uri="{BB962C8B-B14F-4D97-AF65-F5344CB8AC3E}">
        <p14:creationId xmlns:p14="http://schemas.microsoft.com/office/powerpoint/2010/main" val="33529454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ANTHRO TECHNIQUES FOR CHILDREN</a:t>
            </a:r>
          </a:p>
        </p:txBody>
      </p:sp>
      <p:sp>
        <p:nvSpPr>
          <p:cNvPr id="3" name="Text Placeholder 2"/>
          <p:cNvSpPr>
            <a:spLocks noGrp="1"/>
          </p:cNvSpPr>
          <p:nvPr>
            <p:ph type="body" sz="quarter" idx="10"/>
          </p:nvPr>
        </p:nvSpPr>
        <p:spPr/>
        <p:txBody>
          <a:bodyPr/>
          <a:lstStyle/>
          <a:p>
            <a:pPr>
              <a:spcBef>
                <a:spcPts val="0"/>
              </a:spcBef>
              <a:spcAft>
                <a:spcPts val="600"/>
              </a:spcAft>
            </a:pPr>
            <a:r>
              <a:rPr lang="en-US" dirty="0">
                <a:latin typeface="Gill Sans MT" panose="020B0502020104020203" pitchFamily="34" charset="0"/>
              </a:rPr>
              <a:t>Both the measurer and assistant should:</a:t>
            </a:r>
          </a:p>
          <a:p>
            <a:pPr marL="742950" lvl="1" indent="-285750">
              <a:spcBef>
                <a:spcPts val="0"/>
              </a:spcBef>
              <a:spcAft>
                <a:spcPts val="600"/>
              </a:spcAft>
              <a:buFont typeface="Arial" panose="020B0604020202020204" pitchFamily="34" charset="0"/>
              <a:buChar char="−"/>
            </a:pPr>
            <a:r>
              <a:rPr lang="en-US" sz="1600" dirty="0">
                <a:latin typeface="Gill Sans MT" panose="020B0502020104020203" pitchFamily="34" charset="0"/>
              </a:rPr>
              <a:t>Wash their hands and remove all jewelry, including rings, watches, and bracelets. </a:t>
            </a:r>
          </a:p>
          <a:p>
            <a:pPr marL="742950" lvl="1" indent="-285750">
              <a:spcBef>
                <a:spcPts val="0"/>
              </a:spcBef>
              <a:spcAft>
                <a:spcPts val="1200"/>
              </a:spcAft>
              <a:buFont typeface="Arial" panose="020B0604020202020204" pitchFamily="34" charset="0"/>
              <a:buChar char="−"/>
            </a:pPr>
            <a:r>
              <a:rPr lang="en-US" sz="1600" dirty="0">
                <a:latin typeface="Gill Sans MT" panose="020B0502020104020203" pitchFamily="34" charset="0"/>
              </a:rPr>
              <a:t>Be aware of any other sharp objects (e.g., pens, pencils, or fingernails), that may interfere or cause harm when taking measurements. </a:t>
            </a:r>
          </a:p>
          <a:p>
            <a:pPr>
              <a:spcBef>
                <a:spcPts val="0"/>
              </a:spcBef>
              <a:spcAft>
                <a:spcPts val="1200"/>
              </a:spcAft>
            </a:pPr>
            <a:r>
              <a:rPr lang="en-US" dirty="0">
                <a:latin typeface="Gill Sans MT" panose="020B0502020104020203" pitchFamily="34" charset="0"/>
              </a:rPr>
              <a:t>Explain to the child’s caregiver that the child should wear only the lightest possible clothing while being weighed. </a:t>
            </a:r>
          </a:p>
          <a:p>
            <a:pPr marL="285750" lvl="1" indent="-285750">
              <a:spcBef>
                <a:spcPts val="0"/>
              </a:spcBef>
              <a:spcAft>
                <a:spcPts val="1200"/>
              </a:spcAft>
              <a:buFont typeface="Arial" panose="020B0604020202020204" pitchFamily="34" charset="0"/>
              <a:buChar char="•"/>
            </a:pPr>
            <a:r>
              <a:rPr lang="en-US" sz="1800" dirty="0">
                <a:latin typeface="Gill Sans MT" panose="020B0502020104020203" pitchFamily="34" charset="0"/>
                <a:cs typeface="Arial"/>
              </a:rPr>
              <a:t>Explain that bulky clothing and hair ornaments or hairstyles can interfere with the height measurement. </a:t>
            </a:r>
          </a:p>
          <a:p>
            <a:pPr>
              <a:spcBef>
                <a:spcPts val="0"/>
              </a:spcBef>
              <a:spcAft>
                <a:spcPts val="1200"/>
              </a:spcAft>
            </a:pPr>
            <a:endParaRPr lang="en-US" dirty="0">
              <a:latin typeface="Gill Sans MT" panose="020B0502020104020203" pitchFamily="34" charset="0"/>
            </a:endParaRP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Preparing to take measurements</a:t>
            </a:r>
          </a:p>
        </p:txBody>
      </p:sp>
    </p:spTree>
    <p:extLst>
      <p:ext uri="{BB962C8B-B14F-4D97-AF65-F5344CB8AC3E}">
        <p14:creationId xmlns:p14="http://schemas.microsoft.com/office/powerpoint/2010/main" val="36790127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ANTHRO TECHNIQUES FOR CHILDREN</a:t>
            </a:r>
          </a:p>
        </p:txBody>
      </p:sp>
      <p:sp>
        <p:nvSpPr>
          <p:cNvPr id="3" name="Text Placeholder 2"/>
          <p:cNvSpPr>
            <a:spLocks noGrp="1"/>
          </p:cNvSpPr>
          <p:nvPr>
            <p:ph type="body" sz="quarter" idx="10"/>
          </p:nvPr>
        </p:nvSpPr>
        <p:spPr/>
        <p:txBody>
          <a:bodyPr>
            <a:noAutofit/>
          </a:bodyPr>
          <a:lstStyle/>
          <a:p>
            <a:pPr>
              <a:spcBef>
                <a:spcPts val="0"/>
              </a:spcBef>
              <a:spcAft>
                <a:spcPts val="1200"/>
              </a:spcAft>
            </a:pPr>
            <a:r>
              <a:rPr lang="en-US" dirty="0">
                <a:latin typeface="Gill Sans MT" panose="020B0502020104020203" pitchFamily="34" charset="0"/>
              </a:rPr>
              <a:t>Ask the caregiver to remove as much of the child’s clothing as possible, or ask permission from the caregiver to remove it yourself. </a:t>
            </a:r>
          </a:p>
          <a:p>
            <a:pPr>
              <a:spcBef>
                <a:spcPts val="0"/>
              </a:spcBef>
              <a:spcAft>
                <a:spcPts val="1200"/>
              </a:spcAft>
            </a:pPr>
            <a:r>
              <a:rPr lang="en-US" dirty="0">
                <a:latin typeface="Gill Sans MT" panose="020B0502020104020203" pitchFamily="34" charset="0"/>
              </a:rPr>
              <a:t>Never remove any of the child’s clothing without first obtaining permission.</a:t>
            </a:r>
          </a:p>
          <a:p>
            <a:pPr>
              <a:spcBef>
                <a:spcPts val="0"/>
              </a:spcBef>
              <a:spcAft>
                <a:spcPts val="1200"/>
              </a:spcAft>
            </a:pPr>
            <a:r>
              <a:rPr lang="en-US" dirty="0">
                <a:latin typeface="Gill Sans MT" panose="020B0502020104020203" pitchFamily="34" charset="0"/>
              </a:rPr>
              <a:t>Ask her to also remove, if possible, any hair ornaments or hairstyles, such as ponytails or braids, that will be problematic. </a:t>
            </a:r>
          </a:p>
          <a:p>
            <a:pPr>
              <a:spcBef>
                <a:spcPts val="0"/>
              </a:spcBef>
              <a:spcAft>
                <a:spcPts val="1200"/>
              </a:spcAft>
            </a:pPr>
            <a:r>
              <a:rPr lang="en-US" dirty="0">
                <a:latin typeface="Gill Sans MT" panose="020B0502020104020203" pitchFamily="34" charset="0"/>
              </a:rPr>
              <a:t>Babies should be weighed naked, but a blanket can be used to keep the baby warm. </a:t>
            </a:r>
          </a:p>
          <a:p>
            <a:pPr marL="742950" lvl="1" indent="-285750">
              <a:spcBef>
                <a:spcPts val="0"/>
              </a:spcBef>
              <a:spcAft>
                <a:spcPts val="1200"/>
              </a:spcAft>
              <a:buFont typeface="Arial" panose="020B0604020202020204" pitchFamily="34" charset="0"/>
              <a:buChar char="−"/>
            </a:pPr>
            <a:r>
              <a:rPr lang="en-US" sz="1600" dirty="0">
                <a:latin typeface="Gill Sans MT" panose="020B0502020104020203" pitchFamily="34" charset="0"/>
              </a:rPr>
              <a:t>First weigh the caregiver who will hold the baby on the scale while he or she is holding the blanket. </a:t>
            </a:r>
          </a:p>
          <a:p>
            <a:pPr marL="742950" lvl="1" indent="-285750">
              <a:spcBef>
                <a:spcPts val="0"/>
              </a:spcBef>
              <a:spcAft>
                <a:spcPts val="1200"/>
              </a:spcAft>
              <a:buFont typeface="Arial" panose="020B0604020202020204" pitchFamily="34" charset="0"/>
              <a:buChar char="−"/>
            </a:pPr>
            <a:r>
              <a:rPr lang="en-US" sz="1600" dirty="0">
                <a:latin typeface="Gill Sans MT" panose="020B0502020104020203" pitchFamily="34" charset="0"/>
              </a:rPr>
              <a:t>Then wrap the naked baby with the blanket and have the caregiver step on the scale with the baby. </a:t>
            </a:r>
          </a:p>
          <a:p>
            <a:endParaRPr lang="en-US" dirty="0">
              <a:latin typeface="Gill Sans MT" panose="020B0502020104020203" pitchFamily="34" charset="0"/>
            </a:endParaRPr>
          </a:p>
          <a:p>
            <a:pPr>
              <a:spcBef>
                <a:spcPts val="0"/>
              </a:spcBef>
              <a:spcAft>
                <a:spcPts val="1200"/>
              </a:spcAft>
            </a:pPr>
            <a:endParaRPr lang="en-US" dirty="0">
              <a:latin typeface="Gill Sans MT" panose="020B0502020104020203" pitchFamily="34" charset="0"/>
            </a:endParaRP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Preparing to take measurements</a:t>
            </a:r>
          </a:p>
        </p:txBody>
      </p:sp>
    </p:spTree>
    <p:extLst>
      <p:ext uri="{BB962C8B-B14F-4D97-AF65-F5344CB8AC3E}">
        <p14:creationId xmlns:p14="http://schemas.microsoft.com/office/powerpoint/2010/main" val="1952813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ANTHRO TECHNIQUES FOR CHILDREN</a:t>
            </a:r>
          </a:p>
        </p:txBody>
      </p:sp>
      <p:sp>
        <p:nvSpPr>
          <p:cNvPr id="3" name="Text Placeholder 2"/>
          <p:cNvSpPr>
            <a:spLocks noGrp="1"/>
          </p:cNvSpPr>
          <p:nvPr>
            <p:ph type="body" sz="quarter" idx="10"/>
          </p:nvPr>
        </p:nvSpPr>
        <p:spPr/>
        <p:txBody>
          <a:bodyPr>
            <a:noAutofit/>
          </a:bodyPr>
          <a:lstStyle/>
          <a:p>
            <a:pPr>
              <a:spcBef>
                <a:spcPts val="0"/>
              </a:spcBef>
              <a:spcAft>
                <a:spcPts val="1200"/>
              </a:spcAft>
            </a:pPr>
            <a:r>
              <a:rPr lang="en-US" dirty="0">
                <a:latin typeface="Gill Sans MT" panose="020B0502020104020203" pitchFamily="34" charset="0"/>
              </a:rPr>
              <a:t>If it is too cold to undress a child or if the child resists being undressed and becomes agitated, weigh the clothed child</a:t>
            </a:r>
          </a:p>
          <a:p>
            <a:pPr marL="742950" lvl="1" indent="-285750">
              <a:spcBef>
                <a:spcPts val="0"/>
              </a:spcBef>
              <a:spcAft>
                <a:spcPts val="1200"/>
              </a:spcAft>
              <a:buFont typeface="Arial" panose="020B0604020202020204" pitchFamily="34" charset="0"/>
              <a:buChar char="−"/>
            </a:pPr>
            <a:r>
              <a:rPr lang="en-US" sz="1600" dirty="0">
                <a:latin typeface="Gill Sans MT" panose="020B0502020104020203" pitchFamily="34" charset="0"/>
              </a:rPr>
              <a:t>Make a note in the margins of the paper Module 5A form that the child could not be undressed to the minimum. </a:t>
            </a:r>
          </a:p>
          <a:p>
            <a:pPr marL="742950" lvl="1" indent="-285750">
              <a:spcBef>
                <a:spcPts val="0"/>
              </a:spcBef>
              <a:spcAft>
                <a:spcPts val="1200"/>
              </a:spcAft>
              <a:buFont typeface="Arial" panose="020B0604020202020204" pitchFamily="34" charset="0"/>
              <a:buChar char="−"/>
            </a:pPr>
            <a:r>
              <a:rPr lang="en-US" sz="1600" dirty="0">
                <a:latin typeface="Gill Sans MT" panose="020B0502020104020203" pitchFamily="34" charset="0"/>
              </a:rPr>
              <a:t>Communicate the circumstances to your field supervisor. </a:t>
            </a:r>
          </a:p>
          <a:p>
            <a:pPr>
              <a:spcBef>
                <a:spcPts val="0"/>
              </a:spcBef>
              <a:spcAft>
                <a:spcPts val="1200"/>
              </a:spcAft>
            </a:pPr>
            <a:r>
              <a:rPr lang="en-US" dirty="0">
                <a:latin typeface="Gill Sans MT" panose="020B0502020104020203" pitchFamily="34" charset="0"/>
              </a:rPr>
              <a:t>Be sure that that all equipment and other materials (e.g., pens and paper recording forms) are ready before the child is undressed.</a:t>
            </a: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Preparing to take measurements</a:t>
            </a:r>
          </a:p>
        </p:txBody>
      </p:sp>
    </p:spTree>
    <p:extLst>
      <p:ext uri="{BB962C8B-B14F-4D97-AF65-F5344CB8AC3E}">
        <p14:creationId xmlns:p14="http://schemas.microsoft.com/office/powerpoint/2010/main" val="3871688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ANTHRO TECHNIQUES FOR CHILDREN</a:t>
            </a:r>
          </a:p>
        </p:txBody>
      </p:sp>
      <p:sp>
        <p:nvSpPr>
          <p:cNvPr id="3" name="Text Placeholder 2"/>
          <p:cNvSpPr>
            <a:spLocks noGrp="1"/>
          </p:cNvSpPr>
          <p:nvPr>
            <p:ph type="body" sz="quarter" idx="10"/>
          </p:nvPr>
        </p:nvSpPr>
        <p:spPr/>
        <p:txBody>
          <a:bodyPr>
            <a:noAutofit/>
          </a:bodyPr>
          <a:lstStyle/>
          <a:p>
            <a:pPr>
              <a:spcBef>
                <a:spcPts val="0"/>
              </a:spcBef>
              <a:spcAft>
                <a:spcPts val="1200"/>
              </a:spcAft>
            </a:pPr>
            <a:r>
              <a:rPr lang="en-US" dirty="0">
                <a:latin typeface="Gill Sans MT" panose="020B0502020104020203" pitchFamily="34" charset="0"/>
              </a:rPr>
              <a:t>Weigh children less than two years old while they are being held by their caregiver using the scale’s 2-in-1 function.</a:t>
            </a:r>
          </a:p>
          <a:p>
            <a:pPr>
              <a:spcBef>
                <a:spcPts val="0"/>
              </a:spcBef>
              <a:spcAft>
                <a:spcPts val="1200"/>
              </a:spcAft>
            </a:pPr>
            <a:r>
              <a:rPr lang="en-US" dirty="0">
                <a:latin typeface="Gill Sans MT" panose="020B0502020104020203" pitchFamily="34" charset="0"/>
              </a:rPr>
              <a:t>Weigh children 2 years or older who are willing to stand still by themselves alone on the scale. </a:t>
            </a:r>
          </a:p>
          <a:p>
            <a:pPr>
              <a:spcBef>
                <a:spcPts val="0"/>
              </a:spcBef>
              <a:spcAft>
                <a:spcPts val="1200"/>
              </a:spcAft>
            </a:pPr>
            <a:r>
              <a:rPr lang="en-US" dirty="0">
                <a:latin typeface="Gill Sans MT" panose="020B0502020104020203" pitchFamily="34" charset="0"/>
              </a:rPr>
              <a:t>If a child 2 years old or older jumps on the scale or will not stand still, you will instead use the 2-in-1 weighing procedure used for children less than 2 years old.</a:t>
            </a:r>
          </a:p>
          <a:p>
            <a:pPr>
              <a:spcBef>
                <a:spcPts val="0"/>
              </a:spcBef>
              <a:spcAft>
                <a:spcPts val="1200"/>
              </a:spcAft>
            </a:pPr>
            <a:endParaRPr lang="en-US" dirty="0">
              <a:latin typeface="Gill Sans MT" panose="020B0502020104020203" pitchFamily="34" charset="0"/>
            </a:endParaRP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Measuring a child’s weight: summary of procedures </a:t>
            </a:r>
          </a:p>
        </p:txBody>
      </p:sp>
    </p:spTree>
    <p:extLst>
      <p:ext uri="{BB962C8B-B14F-4D97-AF65-F5344CB8AC3E}">
        <p14:creationId xmlns:p14="http://schemas.microsoft.com/office/powerpoint/2010/main" val="24760020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ANTHRO TECHNIQUES FOR CHILDREN</a:t>
            </a: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Measuring a child &lt; 2’s weight: summary of procedures </a:t>
            </a:r>
          </a:p>
        </p:txBody>
      </p:sp>
      <p:pic>
        <p:nvPicPr>
          <p:cNvPr id="5" name="Picture 4" descr="Weight1"/>
          <p:cNvPicPr/>
          <p:nvPr/>
        </p:nvPicPr>
        <p:blipFill>
          <a:blip r:embed="rId2">
            <a:extLst>
              <a:ext uri="{28A0092B-C50C-407E-A947-70E740481C1C}">
                <a14:useLocalDpi xmlns:a14="http://schemas.microsoft.com/office/drawing/2010/main" val="0"/>
              </a:ext>
            </a:extLst>
          </a:blip>
          <a:srcRect/>
          <a:stretch>
            <a:fillRect/>
          </a:stretch>
        </p:blipFill>
        <p:spPr bwMode="auto">
          <a:xfrm>
            <a:off x="5686426" y="2842896"/>
            <a:ext cx="2580958" cy="2272029"/>
          </a:xfrm>
          <a:prstGeom prst="rect">
            <a:avLst/>
          </a:prstGeom>
          <a:noFill/>
        </p:spPr>
      </p:pic>
      <p:graphicFrame>
        <p:nvGraphicFramePr>
          <p:cNvPr id="7" name="Diagram 6">
            <a:extLst>
              <a:ext uri="{FF2B5EF4-FFF2-40B4-BE49-F238E27FC236}">
                <a16:creationId xmlns:a16="http://schemas.microsoft.com/office/drawing/2014/main" xmlns="" id="{4DF35E4C-1CAC-48BA-84AF-270784C3DF81}"/>
              </a:ext>
            </a:extLst>
          </p:cNvPr>
          <p:cNvGraphicFramePr/>
          <p:nvPr>
            <p:extLst>
              <p:ext uri="{D42A27DB-BD31-4B8C-83A1-F6EECF244321}">
                <p14:modId xmlns:p14="http://schemas.microsoft.com/office/powerpoint/2010/main" val="1847603088"/>
              </p:ext>
            </p:extLst>
          </p:nvPr>
        </p:nvGraphicFramePr>
        <p:xfrm>
          <a:off x="844825" y="2281882"/>
          <a:ext cx="3965713" cy="40365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58209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ANTHRO TECHNIQUES FOR CHILDREN</a:t>
            </a: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Measuring a child &lt; 2’s weight: summary of procedures </a:t>
            </a:r>
          </a:p>
        </p:txBody>
      </p:sp>
      <p:pic>
        <p:nvPicPr>
          <p:cNvPr id="6" name="Picture 5" descr="Weight2"/>
          <p:cNvPicPr/>
          <p:nvPr/>
        </p:nvPicPr>
        <p:blipFill>
          <a:blip r:embed="rId2">
            <a:extLst>
              <a:ext uri="{28A0092B-C50C-407E-A947-70E740481C1C}">
                <a14:useLocalDpi xmlns:a14="http://schemas.microsoft.com/office/drawing/2010/main" val="0"/>
              </a:ext>
            </a:extLst>
          </a:blip>
          <a:srcRect/>
          <a:stretch>
            <a:fillRect/>
          </a:stretch>
        </p:blipFill>
        <p:spPr bwMode="auto">
          <a:xfrm>
            <a:off x="6109018" y="2530157"/>
            <a:ext cx="2049145" cy="2984818"/>
          </a:xfrm>
          <a:prstGeom prst="rect">
            <a:avLst/>
          </a:prstGeom>
          <a:noFill/>
        </p:spPr>
      </p:pic>
      <p:graphicFrame>
        <p:nvGraphicFramePr>
          <p:cNvPr id="7" name="Diagram 6">
            <a:extLst>
              <a:ext uri="{FF2B5EF4-FFF2-40B4-BE49-F238E27FC236}">
                <a16:creationId xmlns:a16="http://schemas.microsoft.com/office/drawing/2014/main" xmlns="" id="{62BFA6E0-7741-4A9F-9C6B-94FA5FAB59E1}"/>
              </a:ext>
            </a:extLst>
          </p:cNvPr>
          <p:cNvGraphicFramePr/>
          <p:nvPr>
            <p:extLst>
              <p:ext uri="{D42A27DB-BD31-4B8C-83A1-F6EECF244321}">
                <p14:modId xmlns:p14="http://schemas.microsoft.com/office/powerpoint/2010/main" val="3328963784"/>
              </p:ext>
            </p:extLst>
          </p:nvPr>
        </p:nvGraphicFramePr>
        <p:xfrm>
          <a:off x="627464" y="2613991"/>
          <a:ext cx="3965713" cy="3028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02987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ANTHRO TECHNIQUES FOR CHILDREN</a:t>
            </a: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Measuring a child &lt; 2’s weight: summary of procedures </a:t>
            </a:r>
          </a:p>
        </p:txBody>
      </p:sp>
      <p:pic>
        <p:nvPicPr>
          <p:cNvPr id="7" name="Picture 6" descr="weight3"/>
          <p:cNvPicPr/>
          <p:nvPr/>
        </p:nvPicPr>
        <p:blipFill>
          <a:blip r:embed="rId2">
            <a:extLst>
              <a:ext uri="{28A0092B-C50C-407E-A947-70E740481C1C}">
                <a14:useLocalDpi xmlns:a14="http://schemas.microsoft.com/office/drawing/2010/main" val="0"/>
              </a:ext>
            </a:extLst>
          </a:blip>
          <a:srcRect/>
          <a:stretch>
            <a:fillRect/>
          </a:stretch>
        </p:blipFill>
        <p:spPr bwMode="auto">
          <a:xfrm>
            <a:off x="5388293" y="2579370"/>
            <a:ext cx="2912745" cy="2735580"/>
          </a:xfrm>
          <a:prstGeom prst="rect">
            <a:avLst/>
          </a:prstGeom>
          <a:noFill/>
        </p:spPr>
      </p:pic>
      <p:graphicFrame>
        <p:nvGraphicFramePr>
          <p:cNvPr id="8" name="Diagram 7">
            <a:extLst>
              <a:ext uri="{FF2B5EF4-FFF2-40B4-BE49-F238E27FC236}">
                <a16:creationId xmlns:a16="http://schemas.microsoft.com/office/drawing/2014/main" xmlns="" id="{12CFC156-1DB9-44E2-9473-C94D7B251534}"/>
              </a:ext>
            </a:extLst>
          </p:cNvPr>
          <p:cNvGraphicFramePr/>
          <p:nvPr>
            <p:extLst>
              <p:ext uri="{D42A27DB-BD31-4B8C-83A1-F6EECF244321}">
                <p14:modId xmlns:p14="http://schemas.microsoft.com/office/powerpoint/2010/main" val="2927892441"/>
              </p:ext>
            </p:extLst>
          </p:nvPr>
        </p:nvGraphicFramePr>
        <p:xfrm>
          <a:off x="716917" y="2505773"/>
          <a:ext cx="3965713" cy="31366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81197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ANTHRO TECHNIQUES FOR CHILDREN</a:t>
            </a: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Measuring a child &lt; 2’s weight: summary of procedures </a:t>
            </a:r>
          </a:p>
        </p:txBody>
      </p:sp>
      <p:grpSp>
        <p:nvGrpSpPr>
          <p:cNvPr id="6" name="Group 5"/>
          <p:cNvGrpSpPr/>
          <p:nvPr/>
        </p:nvGrpSpPr>
        <p:grpSpPr>
          <a:xfrm>
            <a:off x="5957887" y="2466974"/>
            <a:ext cx="2943225" cy="3376613"/>
            <a:chOff x="0" y="0"/>
            <a:chExt cx="1943100" cy="2038350"/>
          </a:xfrm>
        </p:grpSpPr>
        <p:pic>
          <p:nvPicPr>
            <p:cNvPr id="8" name="Picture 7" descr="Weight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609725"/>
              <a:ext cx="895350" cy="428625"/>
            </a:xfrm>
            <a:prstGeom prst="rect">
              <a:avLst/>
            </a:prstGeom>
            <a:noFill/>
          </p:spPr>
        </p:pic>
        <p:pic>
          <p:nvPicPr>
            <p:cNvPr id="9" name="Picture 8" descr="4_"/>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 y="0"/>
              <a:ext cx="1828800" cy="1552575"/>
            </a:xfrm>
            <a:prstGeom prst="rect">
              <a:avLst/>
            </a:prstGeom>
            <a:noFill/>
          </p:spPr>
        </p:pic>
      </p:grpSp>
      <p:graphicFrame>
        <p:nvGraphicFramePr>
          <p:cNvPr id="10" name="Diagram 9">
            <a:extLst>
              <a:ext uri="{FF2B5EF4-FFF2-40B4-BE49-F238E27FC236}">
                <a16:creationId xmlns:a16="http://schemas.microsoft.com/office/drawing/2014/main" xmlns="" id="{0B1966F4-1709-4FE9-BA11-3B0E7C9D324B}"/>
              </a:ext>
            </a:extLst>
          </p:cNvPr>
          <p:cNvGraphicFramePr/>
          <p:nvPr>
            <p:extLst>
              <p:ext uri="{D42A27DB-BD31-4B8C-83A1-F6EECF244321}">
                <p14:modId xmlns:p14="http://schemas.microsoft.com/office/powerpoint/2010/main" val="3409763688"/>
              </p:ext>
            </p:extLst>
          </p:nvPr>
        </p:nvGraphicFramePr>
        <p:xfrm>
          <a:off x="627464" y="2585286"/>
          <a:ext cx="3965713" cy="338714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703763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ANTHRO TECHNIQUES FOR CHILDREN</a:t>
            </a: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Measuring a child &lt; 2’s weight: summary of procedures </a:t>
            </a:r>
          </a:p>
        </p:txBody>
      </p:sp>
      <p:graphicFrame>
        <p:nvGraphicFramePr>
          <p:cNvPr id="5" name="Diagram 4">
            <a:extLst>
              <a:ext uri="{FF2B5EF4-FFF2-40B4-BE49-F238E27FC236}">
                <a16:creationId xmlns:a16="http://schemas.microsoft.com/office/drawing/2014/main" xmlns="" id="{DEBA32E8-E8E0-4AE8-B6A0-3E98FBFA5A5A}"/>
              </a:ext>
            </a:extLst>
          </p:cNvPr>
          <p:cNvGraphicFramePr/>
          <p:nvPr>
            <p:extLst>
              <p:ext uri="{D42A27DB-BD31-4B8C-83A1-F6EECF244321}">
                <p14:modId xmlns:p14="http://schemas.microsoft.com/office/powerpoint/2010/main" val="2094259439"/>
              </p:ext>
            </p:extLst>
          </p:nvPr>
        </p:nvGraphicFramePr>
        <p:xfrm>
          <a:off x="1265582" y="2406916"/>
          <a:ext cx="6009861" cy="42245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14838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ANTHRO TECHNIQUES FOR CHILDREN</a:t>
            </a: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Measuring a child &lt; 2’s weight: summary of procedures </a:t>
            </a:r>
          </a:p>
        </p:txBody>
      </p:sp>
      <p:graphicFrame>
        <p:nvGraphicFramePr>
          <p:cNvPr id="5" name="Diagram 4">
            <a:extLst>
              <a:ext uri="{FF2B5EF4-FFF2-40B4-BE49-F238E27FC236}">
                <a16:creationId xmlns:a16="http://schemas.microsoft.com/office/drawing/2014/main" xmlns="" id="{6703376F-2F99-4323-9E05-B06F342BD7F4}"/>
              </a:ext>
            </a:extLst>
          </p:cNvPr>
          <p:cNvGraphicFramePr/>
          <p:nvPr>
            <p:extLst>
              <p:ext uri="{D42A27DB-BD31-4B8C-83A1-F6EECF244321}">
                <p14:modId xmlns:p14="http://schemas.microsoft.com/office/powerpoint/2010/main" val="844669087"/>
              </p:ext>
            </p:extLst>
          </p:nvPr>
        </p:nvGraphicFramePr>
        <p:xfrm>
          <a:off x="1374913" y="2505773"/>
          <a:ext cx="5781261" cy="37061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8268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p>
            <a:pPr algn="ctr"/>
            <a:r>
              <a:rPr lang="en-US" dirty="0">
                <a:latin typeface="Gill Sans MT" panose="020B0502020104020203" pitchFamily="34" charset="0"/>
              </a:rPr>
              <a:t>INTRODUCTION</a:t>
            </a:r>
            <a:endParaRPr lang="en-US" sz="3200" b="0" cap="all" dirty="0">
              <a:solidFill>
                <a:srgbClr val="D37D28"/>
              </a:solidFill>
              <a:latin typeface="Gill Sans MT" panose="020B0502020104020203" pitchFamily="34" charset="0"/>
            </a:endParaRPr>
          </a:p>
        </p:txBody>
      </p:sp>
      <p:sp>
        <p:nvSpPr>
          <p:cNvPr id="4" name="Text Placeholder 3"/>
          <p:cNvSpPr>
            <a:spLocks noGrp="1"/>
          </p:cNvSpPr>
          <p:nvPr>
            <p:ph type="body" sz="quarter" idx="10"/>
          </p:nvPr>
        </p:nvSpPr>
        <p:spPr/>
        <p:txBody>
          <a:bodyPr/>
          <a:lstStyle/>
          <a:p>
            <a:pPr>
              <a:spcBef>
                <a:spcPts val="0"/>
              </a:spcBef>
              <a:spcAft>
                <a:spcPts val="1200"/>
              </a:spcAft>
            </a:pPr>
            <a:r>
              <a:rPr lang="en-US" dirty="0">
                <a:latin typeface="Gill Sans MT" panose="020B0502020104020203" pitchFamily="34" charset="0"/>
              </a:rPr>
              <a:t>Another calculation used to understand the nutritional status of individuals. </a:t>
            </a:r>
          </a:p>
          <a:p>
            <a:pPr>
              <a:spcBef>
                <a:spcPts val="0"/>
              </a:spcBef>
              <a:spcAft>
                <a:spcPts val="1200"/>
              </a:spcAft>
            </a:pPr>
            <a:r>
              <a:rPr lang="en-US" dirty="0">
                <a:latin typeface="Gill Sans MT" panose="020B0502020104020203" pitchFamily="34" charset="0"/>
              </a:rPr>
              <a:t>BMI = weight [kg] / height</a:t>
            </a:r>
            <a:r>
              <a:rPr lang="en-US" baseline="30000" dirty="0">
                <a:latin typeface="Gill Sans MT" panose="020B0502020104020203" pitchFamily="34" charset="0"/>
              </a:rPr>
              <a:t>2</a:t>
            </a:r>
            <a:r>
              <a:rPr lang="en-US" dirty="0">
                <a:latin typeface="Gill Sans MT" panose="020B0502020104020203" pitchFamily="34" charset="0"/>
              </a:rPr>
              <a:t> [m</a:t>
            </a:r>
            <a:r>
              <a:rPr lang="en-US" baseline="30000" dirty="0">
                <a:latin typeface="Gill Sans MT" panose="020B0502020104020203" pitchFamily="34" charset="0"/>
              </a:rPr>
              <a:t>2</a:t>
            </a:r>
            <a:r>
              <a:rPr lang="en-US" dirty="0">
                <a:latin typeface="Gill Sans MT" panose="020B0502020104020203" pitchFamily="34" charset="0"/>
              </a:rPr>
              <a:t>] </a:t>
            </a:r>
          </a:p>
          <a:p>
            <a:pPr>
              <a:spcBef>
                <a:spcPts val="0"/>
              </a:spcBef>
              <a:spcAft>
                <a:spcPts val="1200"/>
              </a:spcAft>
            </a:pPr>
            <a:r>
              <a:rPr lang="en-US" dirty="0">
                <a:latin typeface="Gill Sans MT" panose="020B0502020104020203" pitchFamily="34" charset="0"/>
              </a:rPr>
              <a:t>An inexpensive, easy-to-perform method of screening for weight category: underweight, </a:t>
            </a:r>
            <a:r>
              <a:rPr lang="en-US" dirty="0" smtClean="0">
                <a:latin typeface="Gill Sans MT" panose="020B0502020104020203" pitchFamily="34" charset="0"/>
              </a:rPr>
              <a:t> normal </a:t>
            </a:r>
            <a:r>
              <a:rPr lang="en-US" dirty="0">
                <a:latin typeface="Gill Sans MT" panose="020B0502020104020203" pitchFamily="34" charset="0"/>
              </a:rPr>
              <a:t>or healthy weight, overweight, and obese. </a:t>
            </a:r>
          </a:p>
          <a:p>
            <a:pPr>
              <a:spcBef>
                <a:spcPts val="0"/>
              </a:spcBef>
              <a:spcAft>
                <a:spcPts val="1200"/>
              </a:spcAft>
            </a:pPr>
            <a:r>
              <a:rPr lang="en-US" dirty="0">
                <a:latin typeface="Gill Sans MT" panose="020B0502020104020203" pitchFamily="34" charset="0"/>
              </a:rPr>
              <a:t>A high BMI can indicate high body fatness, but BMI is not diagnostic of the body fatness or health of an individual. </a:t>
            </a:r>
          </a:p>
          <a:p>
            <a:pPr>
              <a:spcBef>
                <a:spcPts val="0"/>
              </a:spcBef>
              <a:spcAft>
                <a:spcPts val="1200"/>
              </a:spcAft>
            </a:pPr>
            <a:r>
              <a:rPr lang="en-US" dirty="0">
                <a:latin typeface="Gill Sans MT" panose="020B0502020104020203" pitchFamily="34" charset="0"/>
              </a:rPr>
              <a:t>To determine if a high BMI is a health risk, a healthcare provider would need to perform further assessments. </a:t>
            </a:r>
          </a:p>
          <a:p>
            <a:pPr>
              <a:spcBef>
                <a:spcPts val="0"/>
              </a:spcBef>
              <a:spcAft>
                <a:spcPts val="1200"/>
              </a:spcAft>
            </a:pPr>
            <a:r>
              <a:rPr lang="en-US" dirty="0">
                <a:latin typeface="Gill Sans MT" panose="020B0502020104020203" pitchFamily="34" charset="0"/>
              </a:rPr>
              <a:t>BMI is interpreted using cut-off </a:t>
            </a:r>
            <a:r>
              <a:rPr lang="en-US" dirty="0" smtClean="0">
                <a:latin typeface="Gill Sans MT" panose="020B0502020104020203" pitchFamily="34" charset="0"/>
              </a:rPr>
              <a:t>points.  It is </a:t>
            </a:r>
            <a:r>
              <a:rPr lang="en-US" dirty="0">
                <a:latin typeface="Gill Sans MT" panose="020B0502020104020203" pitchFamily="34" charset="0"/>
              </a:rPr>
              <a:t>useful to assess adults. </a:t>
            </a:r>
          </a:p>
          <a:p>
            <a:pPr>
              <a:spcBef>
                <a:spcPts val="0"/>
              </a:spcBef>
              <a:spcAft>
                <a:spcPts val="1200"/>
              </a:spcAft>
            </a:pPr>
            <a:r>
              <a:rPr lang="en-US" dirty="0">
                <a:latin typeface="Gill Sans MT" panose="020B0502020104020203" pitchFamily="34" charset="0"/>
              </a:rPr>
              <a:t>Reference data for wasting, stunting, and underweight have not been standardized for adults.  </a:t>
            </a:r>
          </a:p>
        </p:txBody>
      </p:sp>
      <p:sp>
        <p:nvSpPr>
          <p:cNvPr id="5" name="Text Placeholder 4"/>
          <p:cNvSpPr>
            <a:spLocks noGrp="1"/>
          </p:cNvSpPr>
          <p:nvPr>
            <p:ph type="body" sz="quarter" idx="11"/>
          </p:nvPr>
        </p:nvSpPr>
        <p:spPr/>
        <p:txBody>
          <a:bodyPr/>
          <a:lstStyle/>
          <a:p>
            <a:r>
              <a:rPr lang="en-US" dirty="0">
                <a:latin typeface="Gill Sans MT" panose="020B0502020104020203" pitchFamily="34" charset="0"/>
              </a:rPr>
              <a:t>Body Mass Index (BMI)</a:t>
            </a:r>
          </a:p>
        </p:txBody>
      </p:sp>
    </p:spTree>
    <p:extLst>
      <p:ext uri="{BB962C8B-B14F-4D97-AF65-F5344CB8AC3E}">
        <p14:creationId xmlns:p14="http://schemas.microsoft.com/office/powerpoint/2010/main" val="375012790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ANTHRO TECHNIQUES FOR CHILDREN</a:t>
            </a:r>
          </a:p>
        </p:txBody>
      </p:sp>
      <p:sp>
        <p:nvSpPr>
          <p:cNvPr id="3" name="Text Placeholder 2"/>
          <p:cNvSpPr>
            <a:spLocks noGrp="1"/>
          </p:cNvSpPr>
          <p:nvPr>
            <p:ph type="body" sz="quarter" idx="10"/>
          </p:nvPr>
        </p:nvSpPr>
        <p:spPr>
          <a:xfrm>
            <a:off x="612775" y="2388787"/>
            <a:ext cx="7816849" cy="3769126"/>
          </a:xfrm>
        </p:spPr>
        <p:txBody>
          <a:bodyPr>
            <a:noAutofit/>
          </a:bodyPr>
          <a:lstStyle/>
          <a:p>
            <a:pPr marL="0" indent="0">
              <a:spcAft>
                <a:spcPts val="1200"/>
              </a:spcAft>
              <a:buNone/>
            </a:pPr>
            <a:r>
              <a:rPr lang="en-US" b="1" dirty="0">
                <a:latin typeface="Gill Sans MT" panose="020B0502020104020203" pitchFamily="34" charset="0"/>
              </a:rPr>
              <a:t>Using the 2-in-1 function</a:t>
            </a:r>
          </a:p>
          <a:p>
            <a:pPr>
              <a:spcBef>
                <a:spcPts val="0"/>
              </a:spcBef>
              <a:spcAft>
                <a:spcPts val="1200"/>
              </a:spcAft>
            </a:pPr>
            <a:r>
              <a:rPr lang="en-US" dirty="0">
                <a:latin typeface="Gill Sans MT" panose="020B0502020104020203" pitchFamily="34" charset="0"/>
              </a:rPr>
              <a:t>The caregiver’s weight will be stored by the scale until the scale turns off or until another person’s weight is saved using the 2-in-1 function. </a:t>
            </a:r>
          </a:p>
          <a:p>
            <a:pPr>
              <a:spcBef>
                <a:spcPts val="0"/>
              </a:spcBef>
              <a:spcAft>
                <a:spcPts val="1200"/>
              </a:spcAft>
            </a:pPr>
            <a:r>
              <a:rPr lang="en-US" dirty="0">
                <a:latin typeface="Gill Sans MT" panose="020B0502020104020203" pitchFamily="34" charset="0"/>
              </a:rPr>
              <a:t>You can therefore take weight measurements of other children while they are held by the same caregiver. </a:t>
            </a:r>
          </a:p>
          <a:p>
            <a:pPr>
              <a:spcBef>
                <a:spcPts val="0"/>
              </a:spcBef>
              <a:spcAft>
                <a:spcPts val="1200"/>
              </a:spcAft>
            </a:pPr>
            <a:r>
              <a:rPr lang="en-US" dirty="0">
                <a:latin typeface="Gill Sans MT" panose="020B0502020104020203" pitchFamily="34" charset="0"/>
              </a:rPr>
              <a:t>Another child’s weight measurement is automatically taken as soon as the caregiver steps on the scale holding another child. </a:t>
            </a:r>
          </a:p>
          <a:p>
            <a:pPr>
              <a:spcBef>
                <a:spcPts val="0"/>
              </a:spcBef>
              <a:spcAft>
                <a:spcPts val="1200"/>
              </a:spcAft>
            </a:pPr>
            <a:r>
              <a:rPr lang="en-US" dirty="0">
                <a:latin typeface="Gill Sans MT" panose="020B0502020104020203" pitchFamily="34" charset="0"/>
              </a:rPr>
              <a:t>You do not need to press the 2-in-1 function key or switch the scale off and on again between measurements. </a:t>
            </a:r>
          </a:p>
          <a:p>
            <a:pPr>
              <a:spcBef>
                <a:spcPts val="0"/>
              </a:spcBef>
              <a:spcAft>
                <a:spcPts val="1200"/>
              </a:spcAft>
            </a:pPr>
            <a:endParaRPr lang="en-US" dirty="0">
              <a:latin typeface="Gill Sans MT" panose="020B0502020104020203" pitchFamily="34" charset="0"/>
            </a:endParaRP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Measuring a child &lt; 2’s weight: summary of procedures </a:t>
            </a:r>
          </a:p>
        </p:txBody>
      </p:sp>
    </p:spTree>
    <p:extLst>
      <p:ext uri="{BB962C8B-B14F-4D97-AF65-F5344CB8AC3E}">
        <p14:creationId xmlns:p14="http://schemas.microsoft.com/office/powerpoint/2010/main" val="16255889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ANTHRO TECHNIQUES FOR CHILDREN</a:t>
            </a:r>
          </a:p>
        </p:txBody>
      </p:sp>
      <p:sp>
        <p:nvSpPr>
          <p:cNvPr id="3" name="Text Placeholder 2"/>
          <p:cNvSpPr>
            <a:spLocks noGrp="1"/>
          </p:cNvSpPr>
          <p:nvPr>
            <p:ph type="body" sz="quarter" idx="10"/>
          </p:nvPr>
        </p:nvSpPr>
        <p:spPr>
          <a:xfrm>
            <a:off x="612775" y="2388787"/>
            <a:ext cx="7816849" cy="3769126"/>
          </a:xfrm>
        </p:spPr>
        <p:txBody>
          <a:bodyPr>
            <a:noAutofit/>
          </a:bodyPr>
          <a:lstStyle/>
          <a:p>
            <a:pPr marL="0" indent="0">
              <a:spcBef>
                <a:spcPts val="0"/>
              </a:spcBef>
              <a:spcAft>
                <a:spcPts val="1200"/>
              </a:spcAft>
              <a:buNone/>
            </a:pPr>
            <a:r>
              <a:rPr lang="en-US" b="1" dirty="0">
                <a:latin typeface="Gill Sans MT" panose="020B0502020104020203" pitchFamily="34" charset="0"/>
              </a:rPr>
              <a:t>Using the 2-in-1 function</a:t>
            </a:r>
          </a:p>
          <a:p>
            <a:pPr>
              <a:spcBef>
                <a:spcPts val="0"/>
              </a:spcBef>
              <a:spcAft>
                <a:spcPts val="1200"/>
              </a:spcAft>
            </a:pPr>
            <a:r>
              <a:rPr lang="en-US" dirty="0">
                <a:latin typeface="Gill Sans MT" panose="020B0502020104020203" pitchFamily="34" charset="0"/>
              </a:rPr>
              <a:t>It is important that the caregiver’s weight does not change between measurements (e.g., by taking off a jacket). </a:t>
            </a:r>
          </a:p>
          <a:p>
            <a:pPr>
              <a:spcBef>
                <a:spcPts val="0"/>
              </a:spcBef>
              <a:spcAft>
                <a:spcPts val="1200"/>
              </a:spcAft>
            </a:pPr>
            <a:r>
              <a:rPr lang="en-US" dirty="0">
                <a:latin typeface="Gill Sans MT" panose="020B0502020104020203" pitchFamily="34" charset="0"/>
              </a:rPr>
              <a:t>If the caregiver’s weight does change, you should weigh the caregiver alone again and save her new weight using the 2-in-1 function before measuring the weight of additional children. </a:t>
            </a:r>
          </a:p>
          <a:p>
            <a:pPr>
              <a:spcBef>
                <a:spcPts val="0"/>
              </a:spcBef>
              <a:spcAft>
                <a:spcPts val="1200"/>
              </a:spcAft>
            </a:pPr>
            <a:r>
              <a:rPr lang="en-US" dirty="0">
                <a:latin typeface="Gill Sans MT" panose="020B0502020104020203" pitchFamily="34" charset="0"/>
              </a:rPr>
              <a:t>If you do not take any measurements for 2 minutes, the 2-in-1 function and the scale will automatically switch off, and you will need to start the weighing process from the beginning again.</a:t>
            </a:r>
          </a:p>
          <a:p>
            <a:pPr>
              <a:spcBef>
                <a:spcPts val="0"/>
              </a:spcBef>
              <a:spcAft>
                <a:spcPts val="1200"/>
              </a:spcAft>
            </a:pPr>
            <a:endParaRPr lang="en-US" dirty="0">
              <a:latin typeface="Gill Sans MT" panose="020B0502020104020203" pitchFamily="34" charset="0"/>
            </a:endParaRP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Measuring a child &lt; 2’s weight: summary of procedures </a:t>
            </a:r>
          </a:p>
        </p:txBody>
      </p:sp>
    </p:spTree>
    <p:extLst>
      <p:ext uri="{BB962C8B-B14F-4D97-AF65-F5344CB8AC3E}">
        <p14:creationId xmlns:p14="http://schemas.microsoft.com/office/powerpoint/2010/main" val="42850512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ANTHRO TECHNIQUES FOR CHILDREN</a:t>
            </a:r>
          </a:p>
        </p:txBody>
      </p:sp>
      <p:sp>
        <p:nvSpPr>
          <p:cNvPr id="3" name="Text Placeholder 2"/>
          <p:cNvSpPr>
            <a:spLocks noGrp="1"/>
          </p:cNvSpPr>
          <p:nvPr>
            <p:ph type="body" sz="quarter" idx="10"/>
          </p:nvPr>
        </p:nvSpPr>
        <p:spPr>
          <a:xfrm>
            <a:off x="612775" y="2388787"/>
            <a:ext cx="7816849" cy="3769126"/>
          </a:xfrm>
        </p:spPr>
        <p:txBody>
          <a:bodyPr>
            <a:noAutofit/>
          </a:bodyPr>
          <a:lstStyle/>
          <a:p>
            <a:pPr marL="342900" lvl="0" indent="-342900">
              <a:spcBef>
                <a:spcPts val="0"/>
              </a:spcBef>
              <a:spcAft>
                <a:spcPts val="1200"/>
              </a:spcAft>
              <a:buFont typeface="+mj-lt"/>
              <a:buAutoNum type="arabicPeriod"/>
            </a:pPr>
            <a:r>
              <a:rPr lang="en-US" b="1" dirty="0">
                <a:latin typeface="Gill Sans MT" panose="020B0502020104020203" pitchFamily="34" charset="0"/>
              </a:rPr>
              <a:t>Measurer or assistant:</a:t>
            </a:r>
            <a:r>
              <a:rPr lang="en-US" dirty="0">
                <a:latin typeface="Gill Sans MT" panose="020B0502020104020203" pitchFamily="34" charset="0"/>
              </a:rPr>
              <a:t> Set up the scale, if it is not already set up. Place the scale on a hard flat surface and make sure that it is stable.</a:t>
            </a:r>
          </a:p>
          <a:p>
            <a:pPr marL="342900" lvl="0" indent="-342900">
              <a:spcBef>
                <a:spcPts val="0"/>
              </a:spcBef>
              <a:spcAft>
                <a:spcPts val="1200"/>
              </a:spcAft>
              <a:buFont typeface="+mj-lt"/>
              <a:buAutoNum type="arabicPeriod"/>
            </a:pPr>
            <a:r>
              <a:rPr lang="en-US" b="1" dirty="0">
                <a:latin typeface="Gill Sans MT" panose="020B0502020104020203" pitchFamily="34" charset="0"/>
              </a:rPr>
              <a:t>Measurer or assistant: </a:t>
            </a:r>
            <a:r>
              <a:rPr lang="en-US" dirty="0">
                <a:latin typeface="Gill Sans MT" panose="020B0502020104020203" pitchFamily="34" charset="0"/>
              </a:rPr>
              <a:t>Explain in a sensitive, non-frightening way to the child that he or she will step on the scale alone and stand very still while you take his or her weight measurement. </a:t>
            </a:r>
          </a:p>
          <a:p>
            <a:pPr marL="342900" lvl="0" indent="-342900">
              <a:spcBef>
                <a:spcPts val="0"/>
              </a:spcBef>
              <a:spcAft>
                <a:spcPts val="1200"/>
              </a:spcAft>
              <a:buFont typeface="+mj-lt"/>
              <a:buAutoNum type="arabicPeriod"/>
            </a:pPr>
            <a:r>
              <a:rPr lang="en-US" b="1" dirty="0">
                <a:latin typeface="Gill Sans MT" panose="020B0502020104020203" pitchFamily="34" charset="0"/>
              </a:rPr>
              <a:t>Measurer or assistant: </a:t>
            </a:r>
            <a:r>
              <a:rPr lang="en-US" dirty="0">
                <a:latin typeface="Gill Sans MT" panose="020B0502020104020203" pitchFamily="34" charset="0"/>
              </a:rPr>
              <a:t>Switch on the scale, or if the scale is already switched on, press the </a:t>
            </a:r>
            <a:r>
              <a:rPr lang="en-US" b="1" i="1" dirty="0">
                <a:latin typeface="Gill Sans MT" panose="020B0502020104020203" pitchFamily="34" charset="0"/>
              </a:rPr>
              <a:t>Start</a:t>
            </a:r>
            <a:r>
              <a:rPr lang="en-US" dirty="0">
                <a:latin typeface="Gill Sans MT" panose="020B0502020104020203" pitchFamily="34" charset="0"/>
              </a:rPr>
              <a:t> key, while no weight is applied to the scale. </a:t>
            </a:r>
          </a:p>
          <a:p>
            <a:pPr marL="342900" lvl="0" indent="-342900">
              <a:spcBef>
                <a:spcPts val="0"/>
              </a:spcBef>
              <a:spcAft>
                <a:spcPts val="1200"/>
              </a:spcAft>
              <a:buFont typeface="+mj-lt"/>
              <a:buAutoNum type="arabicPeriod"/>
            </a:pPr>
            <a:r>
              <a:rPr lang="en-US" b="1" dirty="0">
                <a:latin typeface="Gill Sans MT" panose="020B0502020104020203" pitchFamily="34" charset="0"/>
              </a:rPr>
              <a:t>Measurer: </a:t>
            </a:r>
            <a:r>
              <a:rPr lang="en-US" dirty="0">
                <a:latin typeface="Gill Sans MT" panose="020B0502020104020203" pitchFamily="34" charset="0"/>
              </a:rPr>
              <a:t>Wait until “0.00” appears on the display.</a:t>
            </a:r>
          </a:p>
          <a:p>
            <a:pPr marL="342900" lvl="0" indent="-342900">
              <a:spcBef>
                <a:spcPts val="0"/>
              </a:spcBef>
              <a:spcAft>
                <a:spcPts val="1200"/>
              </a:spcAft>
              <a:buFont typeface="+mj-lt"/>
              <a:buAutoNum type="arabicPeriod"/>
            </a:pPr>
            <a:r>
              <a:rPr lang="en-US" b="1" dirty="0">
                <a:latin typeface="Gill Sans MT" panose="020B0502020104020203" pitchFamily="34" charset="0"/>
              </a:rPr>
              <a:t>Measurer: </a:t>
            </a:r>
            <a:r>
              <a:rPr lang="en-US" dirty="0">
                <a:latin typeface="Gill Sans MT" panose="020B0502020104020203" pitchFamily="34" charset="0"/>
              </a:rPr>
              <a:t>Ask the child to step on the scale and to stand in the middle of the scale, feet slightly apart. </a:t>
            </a: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Measuring a child ≥ 2’s weight: summary of procedures </a:t>
            </a:r>
          </a:p>
        </p:txBody>
      </p:sp>
    </p:spTree>
    <p:extLst>
      <p:ext uri="{BB962C8B-B14F-4D97-AF65-F5344CB8AC3E}">
        <p14:creationId xmlns:p14="http://schemas.microsoft.com/office/powerpoint/2010/main" val="29466624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ANTHRO TECHNIQUES FOR CHILDREN</a:t>
            </a:r>
          </a:p>
        </p:txBody>
      </p:sp>
      <p:sp>
        <p:nvSpPr>
          <p:cNvPr id="3" name="Text Placeholder 2"/>
          <p:cNvSpPr>
            <a:spLocks noGrp="1"/>
          </p:cNvSpPr>
          <p:nvPr>
            <p:ph type="body" sz="quarter" idx="10"/>
          </p:nvPr>
        </p:nvSpPr>
        <p:spPr>
          <a:xfrm>
            <a:off x="612775" y="2388787"/>
            <a:ext cx="7816849" cy="3769126"/>
          </a:xfrm>
        </p:spPr>
        <p:txBody>
          <a:bodyPr>
            <a:noAutofit/>
          </a:bodyPr>
          <a:lstStyle/>
          <a:p>
            <a:pPr marL="342900" indent="-342900">
              <a:spcBef>
                <a:spcPts val="0"/>
              </a:spcBef>
              <a:spcAft>
                <a:spcPts val="1200"/>
              </a:spcAft>
              <a:buFont typeface="+mj-lt"/>
              <a:buAutoNum type="arabicPeriod" startAt="6"/>
            </a:pPr>
            <a:r>
              <a:rPr lang="en-US" b="1" dirty="0">
                <a:latin typeface="Gill Sans MT" panose="020B0502020104020203" pitchFamily="34" charset="0"/>
              </a:rPr>
              <a:t>Measurer: </a:t>
            </a:r>
            <a:r>
              <a:rPr lang="en-US" dirty="0">
                <a:latin typeface="Gill Sans MT" panose="020B0502020104020203" pitchFamily="34" charset="0"/>
              </a:rPr>
              <a:t>Ask the child to remain still until the weight appears on the display. </a:t>
            </a:r>
          </a:p>
          <a:p>
            <a:pPr marL="342900" lvl="0" indent="-342900">
              <a:spcBef>
                <a:spcPts val="0"/>
              </a:spcBef>
              <a:spcAft>
                <a:spcPts val="1200"/>
              </a:spcAft>
              <a:buFont typeface="+mj-lt"/>
              <a:buAutoNum type="arabicPeriod" startAt="6"/>
            </a:pPr>
            <a:r>
              <a:rPr lang="en-US" b="1" dirty="0">
                <a:latin typeface="Gill Sans MT" panose="020B0502020104020203" pitchFamily="34" charset="0"/>
              </a:rPr>
              <a:t>Measurer: </a:t>
            </a:r>
            <a:r>
              <a:rPr lang="en-US" dirty="0">
                <a:latin typeface="Gill Sans MT" panose="020B0502020104020203" pitchFamily="34" charset="0"/>
              </a:rPr>
              <a:t>Do not hold or support the child; this will interfere with the measurement.</a:t>
            </a:r>
          </a:p>
          <a:p>
            <a:pPr marL="342900" lvl="0" indent="-342900">
              <a:spcBef>
                <a:spcPts val="0"/>
              </a:spcBef>
              <a:spcAft>
                <a:spcPts val="1200"/>
              </a:spcAft>
              <a:buFont typeface="+mj-lt"/>
              <a:buAutoNum type="arabicPeriod" startAt="6"/>
            </a:pPr>
            <a:r>
              <a:rPr lang="en-US" b="1" dirty="0">
                <a:latin typeface="Gill Sans MT" panose="020B0502020104020203" pitchFamily="34" charset="0"/>
              </a:rPr>
              <a:t>Measurer: </a:t>
            </a:r>
            <a:r>
              <a:rPr lang="en-US" dirty="0">
                <a:latin typeface="Gill Sans MT" panose="020B0502020104020203" pitchFamily="34" charset="0"/>
              </a:rPr>
              <a:t>Read the value on the scale display out loud to your assistant.</a:t>
            </a:r>
          </a:p>
          <a:p>
            <a:pPr marL="342900" lvl="0" indent="-342900">
              <a:spcBef>
                <a:spcPts val="0"/>
              </a:spcBef>
              <a:spcAft>
                <a:spcPts val="1200"/>
              </a:spcAft>
              <a:buFont typeface="+mj-lt"/>
              <a:buAutoNum type="arabicPeriod" startAt="6"/>
            </a:pPr>
            <a:r>
              <a:rPr lang="en-US" b="1" dirty="0">
                <a:latin typeface="Gill Sans MT" panose="020B0502020104020203" pitchFamily="34" charset="0"/>
              </a:rPr>
              <a:t>Assistant: </a:t>
            </a:r>
            <a:r>
              <a:rPr lang="en-US" dirty="0">
                <a:latin typeface="Gill Sans MT" panose="020B0502020104020203" pitchFamily="34" charset="0"/>
              </a:rPr>
              <a:t>Repeat the value back to the measurer.</a:t>
            </a:r>
          </a:p>
          <a:p>
            <a:pPr marL="342900" indent="-342900">
              <a:spcBef>
                <a:spcPts val="0"/>
              </a:spcBef>
              <a:spcAft>
                <a:spcPts val="1200"/>
              </a:spcAft>
              <a:buFont typeface="+mj-lt"/>
              <a:buAutoNum type="arabicPeriod" startAt="6"/>
            </a:pPr>
            <a:r>
              <a:rPr lang="en-US" b="1" dirty="0">
                <a:latin typeface="Gill Sans MT" panose="020B0502020104020203" pitchFamily="34" charset="0"/>
              </a:rPr>
              <a:t>Assistant: </a:t>
            </a:r>
            <a:r>
              <a:rPr lang="en-US" dirty="0">
                <a:latin typeface="Gill Sans MT" panose="020B0502020104020203" pitchFamily="34" charset="0"/>
              </a:rPr>
              <a:t>Record the value 2 decimal places in item 518 of the paper Module 5A form after the measurer confirms the value is correct.</a:t>
            </a:r>
          </a:p>
          <a:p>
            <a:pPr marL="342900" indent="-342900">
              <a:spcBef>
                <a:spcPts val="0"/>
              </a:spcBef>
              <a:spcAft>
                <a:spcPts val="1200"/>
              </a:spcAft>
              <a:buFont typeface="+mj-lt"/>
              <a:buAutoNum type="arabicPeriod" startAt="6"/>
            </a:pPr>
            <a:r>
              <a:rPr lang="en-US" b="1" dirty="0">
                <a:latin typeface="Gill Sans MT" panose="020B0502020104020203" pitchFamily="34" charset="0"/>
              </a:rPr>
              <a:t>Measurer: </a:t>
            </a:r>
            <a:r>
              <a:rPr lang="en-US" dirty="0">
                <a:latin typeface="Gill Sans MT" panose="020B0502020104020203" pitchFamily="34" charset="0"/>
              </a:rPr>
              <a:t>Check the form to make sure the weight is completely and correctly recorded. Instruct the assistant to correct any errors.</a:t>
            </a:r>
          </a:p>
          <a:p>
            <a:pPr>
              <a:spcBef>
                <a:spcPts val="0"/>
              </a:spcBef>
              <a:spcAft>
                <a:spcPts val="1200"/>
              </a:spcAft>
            </a:pPr>
            <a:endParaRPr lang="en-US" dirty="0">
              <a:latin typeface="Gill Sans MT" panose="020B0502020104020203" pitchFamily="34" charset="0"/>
            </a:endParaRP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Measuring a child ≥ 2’s weight: summary of procedures </a:t>
            </a:r>
          </a:p>
        </p:txBody>
      </p:sp>
    </p:spTree>
    <p:extLst>
      <p:ext uri="{BB962C8B-B14F-4D97-AF65-F5344CB8AC3E}">
        <p14:creationId xmlns:p14="http://schemas.microsoft.com/office/powerpoint/2010/main" val="6965433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ANTHRO TECHNIQUES FOR CHILDREN</a:t>
            </a:r>
          </a:p>
        </p:txBody>
      </p:sp>
      <p:sp>
        <p:nvSpPr>
          <p:cNvPr id="3" name="Text Placeholder 2"/>
          <p:cNvSpPr>
            <a:spLocks noGrp="1"/>
          </p:cNvSpPr>
          <p:nvPr>
            <p:ph type="body" sz="quarter" idx="10"/>
          </p:nvPr>
        </p:nvSpPr>
        <p:spPr/>
        <p:txBody>
          <a:bodyPr>
            <a:noAutofit/>
          </a:bodyPr>
          <a:lstStyle/>
          <a:p>
            <a:pPr>
              <a:spcBef>
                <a:spcPts val="0"/>
              </a:spcBef>
              <a:spcAft>
                <a:spcPts val="1200"/>
              </a:spcAft>
            </a:pPr>
            <a:r>
              <a:rPr lang="en-US" dirty="0">
                <a:latin typeface="Gill Sans MT" panose="020B0502020104020203" pitchFamily="34" charset="0"/>
              </a:rPr>
              <a:t>Measure children &lt; 2 years old while they are lying down </a:t>
            </a:r>
            <a:r>
              <a:rPr lang="en-US" dirty="0">
                <a:latin typeface="Gill Sans MT" panose="020B0502020104020203" pitchFamily="34" charset="0"/>
                <a:sym typeface="Wingdings" panose="05000000000000000000" pitchFamily="2" charset="2"/>
              </a:rPr>
              <a:t> Length</a:t>
            </a:r>
            <a:endParaRPr lang="en-US" dirty="0">
              <a:latin typeface="Gill Sans MT" panose="020B0502020104020203" pitchFamily="34" charset="0"/>
            </a:endParaRPr>
          </a:p>
          <a:p>
            <a:pPr>
              <a:spcBef>
                <a:spcPts val="0"/>
              </a:spcBef>
              <a:spcAft>
                <a:spcPts val="1200"/>
              </a:spcAft>
            </a:pPr>
            <a:r>
              <a:rPr lang="en-US" dirty="0">
                <a:latin typeface="Gill Sans MT" panose="020B0502020104020203" pitchFamily="34" charset="0"/>
              </a:rPr>
              <a:t>Measure children ≥ 2 years old while they are standing up </a:t>
            </a:r>
            <a:r>
              <a:rPr lang="en-US" dirty="0">
                <a:latin typeface="Gill Sans MT" panose="020B0502020104020203" pitchFamily="34" charset="0"/>
                <a:sym typeface="Wingdings" panose="05000000000000000000" pitchFamily="2" charset="2"/>
              </a:rPr>
              <a:t> Height</a:t>
            </a:r>
          </a:p>
          <a:p>
            <a:pPr>
              <a:spcBef>
                <a:spcPts val="0"/>
              </a:spcBef>
              <a:spcAft>
                <a:spcPts val="1200"/>
              </a:spcAft>
            </a:pPr>
            <a:r>
              <a:rPr lang="en-US" dirty="0">
                <a:latin typeface="Gill Sans MT" panose="020B0502020104020203" pitchFamily="34" charset="0"/>
              </a:rPr>
              <a:t>If the child’s length is measured to 85 cm or more, you must instead measure the child’s height.</a:t>
            </a:r>
          </a:p>
          <a:p>
            <a:pPr>
              <a:spcBef>
                <a:spcPts val="0"/>
              </a:spcBef>
              <a:spcAft>
                <a:spcPts val="1200"/>
              </a:spcAft>
            </a:pPr>
            <a:endParaRPr lang="en-US" dirty="0">
              <a:latin typeface="Gill Sans MT" panose="020B0502020104020203" pitchFamily="34" charset="0"/>
            </a:endParaRPr>
          </a:p>
          <a:p>
            <a:pPr marL="0" indent="0" algn="ctr">
              <a:buNone/>
            </a:pPr>
            <a:r>
              <a:rPr lang="en-US" dirty="0">
                <a:latin typeface="Gill Sans MT" panose="020B0502020104020203" pitchFamily="34" charset="0"/>
              </a:rPr>
              <a:t>Note:  A child measured while lying down will appear artificially taller (0.7 cm) than they would if they were measured standing up.</a:t>
            </a:r>
          </a:p>
          <a:p>
            <a:pPr>
              <a:spcBef>
                <a:spcPts val="0"/>
              </a:spcBef>
              <a:spcAft>
                <a:spcPts val="1200"/>
              </a:spcAft>
            </a:pPr>
            <a:endParaRPr lang="en-US" dirty="0">
              <a:latin typeface="Gill Sans MT" panose="020B0502020104020203" pitchFamily="34" charset="0"/>
            </a:endParaRP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Measuring a child’s height: summary of procedures </a:t>
            </a:r>
          </a:p>
        </p:txBody>
      </p:sp>
    </p:spTree>
    <p:extLst>
      <p:ext uri="{BB962C8B-B14F-4D97-AF65-F5344CB8AC3E}">
        <p14:creationId xmlns:p14="http://schemas.microsoft.com/office/powerpoint/2010/main" val="42894645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ANTHRO TECHNIQUES FOR CHILDREN</a:t>
            </a:r>
          </a:p>
        </p:txBody>
      </p:sp>
      <p:pic>
        <p:nvPicPr>
          <p:cNvPr id="5" name="Picture 4" descr="Lenght"/>
          <p:cNvPicPr/>
          <p:nvPr/>
        </p:nvPicPr>
        <p:blipFill>
          <a:blip r:embed="rId2">
            <a:extLst>
              <a:ext uri="{28A0092B-C50C-407E-A947-70E740481C1C}">
                <a14:useLocalDpi xmlns:a14="http://schemas.microsoft.com/office/drawing/2010/main" val="0"/>
              </a:ext>
            </a:extLst>
          </a:blip>
          <a:srcRect/>
          <a:stretch>
            <a:fillRect/>
          </a:stretch>
        </p:blipFill>
        <p:spPr bwMode="auto">
          <a:xfrm>
            <a:off x="1733549" y="1638300"/>
            <a:ext cx="5476875" cy="5219700"/>
          </a:xfrm>
          <a:prstGeom prst="rect">
            <a:avLst/>
          </a:prstGeom>
          <a:noFill/>
          <a:ln>
            <a:noFill/>
          </a:ln>
        </p:spPr>
      </p:pic>
      <p:sp>
        <p:nvSpPr>
          <p:cNvPr id="7" name="TextBox 6"/>
          <p:cNvSpPr txBox="1"/>
          <p:nvPr/>
        </p:nvSpPr>
        <p:spPr>
          <a:xfrm>
            <a:off x="4736075" y="5832984"/>
            <a:ext cx="3593538" cy="646331"/>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a:latin typeface="Gill Sans MT" panose="020B0502020104020203" pitchFamily="34" charset="0"/>
                <a:cs typeface="Arial" panose="020B0604020202020204" pitchFamily="34" charset="0"/>
              </a:rPr>
              <a:t>Measuring the length of a child &lt; 2 years old or &lt; 85 cm.</a:t>
            </a:r>
          </a:p>
        </p:txBody>
      </p:sp>
    </p:spTree>
    <p:extLst>
      <p:ext uri="{BB962C8B-B14F-4D97-AF65-F5344CB8AC3E}">
        <p14:creationId xmlns:p14="http://schemas.microsoft.com/office/powerpoint/2010/main" val="39825484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ANTHRO TECHNIQUES FOR CHILDREN</a:t>
            </a:r>
          </a:p>
        </p:txBody>
      </p:sp>
      <p:sp>
        <p:nvSpPr>
          <p:cNvPr id="3" name="Text Placeholder 2"/>
          <p:cNvSpPr>
            <a:spLocks noGrp="1"/>
          </p:cNvSpPr>
          <p:nvPr>
            <p:ph type="body" sz="quarter" idx="10"/>
          </p:nvPr>
        </p:nvSpPr>
        <p:spPr/>
        <p:txBody>
          <a:bodyPr>
            <a:noAutofit/>
          </a:bodyPr>
          <a:lstStyle/>
          <a:p>
            <a:pPr marL="342900" lvl="0" indent="-342900">
              <a:spcBef>
                <a:spcPts val="0"/>
              </a:spcBef>
              <a:spcAft>
                <a:spcPts val="1200"/>
              </a:spcAft>
              <a:buFont typeface="+mj-lt"/>
              <a:buAutoNum type="arabicPeriod"/>
            </a:pPr>
            <a:r>
              <a:rPr lang="en-US" b="1" dirty="0">
                <a:latin typeface="Gill Sans MT" panose="020B0502020104020203" pitchFamily="34" charset="0"/>
              </a:rPr>
              <a:t>Measurer or assistant:</a:t>
            </a:r>
            <a:r>
              <a:rPr lang="en-US" dirty="0">
                <a:latin typeface="Gill Sans MT" panose="020B0502020104020203" pitchFamily="34" charset="0"/>
              </a:rPr>
              <a:t> Place the measuring board on a hard flat surface, such as the ground, floor, or a steady table, if it is not already set up. </a:t>
            </a:r>
          </a:p>
          <a:p>
            <a:pPr marL="342900" lvl="0" indent="-342900">
              <a:spcBef>
                <a:spcPts val="0"/>
              </a:spcBef>
              <a:spcAft>
                <a:spcPts val="1200"/>
              </a:spcAft>
              <a:buFont typeface="+mj-lt"/>
              <a:buAutoNum type="arabicPeriod"/>
            </a:pPr>
            <a:r>
              <a:rPr lang="en-US" b="1" dirty="0">
                <a:latin typeface="Gill Sans MT" panose="020B0502020104020203" pitchFamily="34" charset="0"/>
              </a:rPr>
              <a:t>Assistant:</a:t>
            </a:r>
            <a:r>
              <a:rPr lang="en-US" dirty="0">
                <a:latin typeface="Gill Sans MT" panose="020B0502020104020203" pitchFamily="34" charset="0"/>
              </a:rPr>
              <a:t> Place the paper Module 5A form and pen on the surface next to the board (Arrow 1). Kneel with both knees behind the base of the board, if it is on the ground or floor (Arrow 2). </a:t>
            </a:r>
          </a:p>
          <a:p>
            <a:pPr marL="342900" lvl="0" indent="-342900">
              <a:spcBef>
                <a:spcPts val="0"/>
              </a:spcBef>
              <a:spcAft>
                <a:spcPts val="1200"/>
              </a:spcAft>
              <a:buFont typeface="+mj-lt"/>
              <a:buAutoNum type="arabicPeriod"/>
            </a:pPr>
            <a:r>
              <a:rPr lang="en-US" b="1" dirty="0">
                <a:latin typeface="Gill Sans MT" panose="020B0502020104020203" pitchFamily="34" charset="0"/>
              </a:rPr>
              <a:t>Measurer:</a:t>
            </a:r>
            <a:r>
              <a:rPr lang="en-US" dirty="0">
                <a:latin typeface="Gill Sans MT" panose="020B0502020104020203" pitchFamily="34" charset="0"/>
              </a:rPr>
              <a:t> Kneel on the child’s right side so that you can hold the footpiece with your right hand (Arrow 3). </a:t>
            </a:r>
          </a:p>
          <a:p>
            <a:pPr>
              <a:spcBef>
                <a:spcPts val="0"/>
              </a:spcBef>
              <a:spcAft>
                <a:spcPts val="1200"/>
              </a:spcAft>
            </a:pPr>
            <a:endParaRPr lang="en-US" dirty="0">
              <a:latin typeface="Gill Sans MT" panose="020B0502020104020203" pitchFamily="34" charset="0"/>
            </a:endParaRP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Measuring a child &lt; 2’s length: summary of procedures </a:t>
            </a:r>
          </a:p>
        </p:txBody>
      </p:sp>
    </p:spTree>
    <p:extLst>
      <p:ext uri="{BB962C8B-B14F-4D97-AF65-F5344CB8AC3E}">
        <p14:creationId xmlns:p14="http://schemas.microsoft.com/office/powerpoint/2010/main" val="35856878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ANTHRO TECHNIQUES FOR CHILDREN</a:t>
            </a:r>
          </a:p>
        </p:txBody>
      </p:sp>
      <p:sp>
        <p:nvSpPr>
          <p:cNvPr id="3" name="Text Placeholder 2"/>
          <p:cNvSpPr>
            <a:spLocks noGrp="1"/>
          </p:cNvSpPr>
          <p:nvPr>
            <p:ph type="body" sz="quarter" idx="10"/>
          </p:nvPr>
        </p:nvSpPr>
        <p:spPr/>
        <p:txBody>
          <a:bodyPr>
            <a:noAutofit/>
          </a:bodyPr>
          <a:lstStyle/>
          <a:p>
            <a:pPr marL="342900" lvl="0" indent="-342900">
              <a:spcBef>
                <a:spcPts val="0"/>
              </a:spcBef>
              <a:spcAft>
                <a:spcPts val="600"/>
              </a:spcAft>
              <a:buFont typeface="+mj-lt"/>
              <a:buAutoNum type="arabicPeriod" startAt="4"/>
            </a:pPr>
            <a:r>
              <a:rPr lang="en-US" b="1" dirty="0">
                <a:latin typeface="Gill Sans MT" panose="020B0502020104020203" pitchFamily="34" charset="0"/>
              </a:rPr>
              <a:t>Measurer and assistant:</a:t>
            </a:r>
            <a:r>
              <a:rPr lang="en-US" dirty="0">
                <a:latin typeface="Gill Sans MT" panose="020B0502020104020203" pitchFamily="34" charset="0"/>
              </a:rPr>
              <a:t> With the caregiver’s help, lay the child on the board by doing the following: </a:t>
            </a:r>
            <a:endParaRPr lang="en-US" sz="1600" dirty="0">
              <a:latin typeface="Gill Sans MT" panose="020B0502020104020203" pitchFamily="34" charset="0"/>
            </a:endParaRPr>
          </a:p>
          <a:p>
            <a:pPr marL="742950" lvl="1" indent="-285750">
              <a:spcBef>
                <a:spcPts val="0"/>
              </a:spcBef>
              <a:spcAft>
                <a:spcPts val="600"/>
              </a:spcAft>
              <a:buFont typeface="Arial" panose="020B0604020202020204" pitchFamily="34" charset="0"/>
              <a:buChar char="•"/>
            </a:pPr>
            <a:r>
              <a:rPr lang="en-US" sz="1800" b="1" dirty="0">
                <a:latin typeface="Gill Sans MT" panose="020B0502020104020203" pitchFamily="34" charset="0"/>
              </a:rPr>
              <a:t>Assistant:</a:t>
            </a:r>
            <a:r>
              <a:rPr lang="en-US" sz="1800" dirty="0">
                <a:latin typeface="Gill Sans MT" panose="020B0502020104020203" pitchFamily="34" charset="0"/>
              </a:rPr>
              <a:t> Support the back of the child’s head with your hands and gradually lower the child onto the board. </a:t>
            </a:r>
          </a:p>
          <a:p>
            <a:pPr marL="742950" lvl="1" indent="-285750">
              <a:spcBef>
                <a:spcPts val="0"/>
              </a:spcBef>
              <a:spcAft>
                <a:spcPts val="1200"/>
              </a:spcAft>
              <a:buFont typeface="Arial" panose="020B0604020202020204" pitchFamily="34" charset="0"/>
              <a:buChar char="•"/>
            </a:pPr>
            <a:r>
              <a:rPr lang="en-US" sz="1800" b="1" dirty="0">
                <a:latin typeface="Gill Sans MT" panose="020B0502020104020203" pitchFamily="34" charset="0"/>
              </a:rPr>
              <a:t>Measurer:</a:t>
            </a:r>
            <a:r>
              <a:rPr lang="en-US" sz="1800" dirty="0">
                <a:latin typeface="Gill Sans MT" panose="020B0502020104020203" pitchFamily="34" charset="0"/>
              </a:rPr>
              <a:t> Support the child at the trunk of the body. </a:t>
            </a:r>
          </a:p>
          <a:p>
            <a:pPr marL="342900" lvl="0" indent="-342900">
              <a:spcBef>
                <a:spcPts val="0"/>
              </a:spcBef>
              <a:spcAft>
                <a:spcPts val="1200"/>
              </a:spcAft>
              <a:buFont typeface="+mj-lt"/>
              <a:buAutoNum type="arabicPeriod" startAt="4"/>
            </a:pPr>
            <a:r>
              <a:rPr lang="en-US" b="1" dirty="0">
                <a:latin typeface="Gill Sans MT" panose="020B0502020104020203" pitchFamily="34" charset="0"/>
              </a:rPr>
              <a:t>Measurer or assistant:</a:t>
            </a:r>
            <a:r>
              <a:rPr lang="en-US" dirty="0">
                <a:latin typeface="Gill Sans MT" panose="020B0502020104020203" pitchFamily="34" charset="0"/>
              </a:rPr>
              <a:t> Ask the caregiver to kneel or stand on the opposite side of the board facing the measurer to help keep the child calm. </a:t>
            </a:r>
            <a:endParaRPr lang="en-US" sz="1600" dirty="0">
              <a:latin typeface="Gill Sans MT" panose="020B0502020104020203" pitchFamily="34" charset="0"/>
            </a:endParaRP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Measuring a child &lt; 2’s length: summary of procedures </a:t>
            </a:r>
          </a:p>
        </p:txBody>
      </p:sp>
    </p:spTree>
    <p:extLst>
      <p:ext uri="{BB962C8B-B14F-4D97-AF65-F5344CB8AC3E}">
        <p14:creationId xmlns:p14="http://schemas.microsoft.com/office/powerpoint/2010/main" val="3464592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ANTHRO TECHNIQUES FOR CHILDREN</a:t>
            </a:r>
          </a:p>
        </p:txBody>
      </p:sp>
      <p:sp>
        <p:nvSpPr>
          <p:cNvPr id="3" name="Text Placeholder 2"/>
          <p:cNvSpPr>
            <a:spLocks noGrp="1"/>
          </p:cNvSpPr>
          <p:nvPr>
            <p:ph type="body" sz="quarter" idx="10"/>
          </p:nvPr>
        </p:nvSpPr>
        <p:spPr/>
        <p:txBody>
          <a:bodyPr>
            <a:noAutofit/>
          </a:bodyPr>
          <a:lstStyle/>
          <a:p>
            <a:pPr marL="342900" lvl="0" indent="-342900">
              <a:spcBef>
                <a:spcPts val="0"/>
              </a:spcBef>
              <a:spcAft>
                <a:spcPts val="600"/>
              </a:spcAft>
              <a:buFont typeface="+mj-lt"/>
              <a:buAutoNum type="arabicPeriod" startAt="6"/>
            </a:pPr>
            <a:r>
              <a:rPr lang="en-US" b="1" dirty="0">
                <a:latin typeface="Gill Sans MT" panose="020B0502020104020203" pitchFamily="34" charset="0"/>
              </a:rPr>
              <a:t>Assistant:</a:t>
            </a:r>
            <a:r>
              <a:rPr lang="en-US" dirty="0">
                <a:latin typeface="Gill Sans MT" panose="020B0502020104020203" pitchFamily="34" charset="0"/>
              </a:rPr>
              <a:t> Position the child’s head:</a:t>
            </a:r>
            <a:endParaRPr lang="en-US" sz="1600" dirty="0">
              <a:latin typeface="Gill Sans MT" panose="020B0502020104020203" pitchFamily="34" charset="0"/>
            </a:endParaRPr>
          </a:p>
          <a:p>
            <a:pPr marL="742950" lvl="1" indent="-285750">
              <a:spcBef>
                <a:spcPts val="0"/>
              </a:spcBef>
              <a:spcAft>
                <a:spcPts val="600"/>
              </a:spcAft>
              <a:buFont typeface="Arial" panose="020B0604020202020204" pitchFamily="34" charset="0"/>
              <a:buChar char="•"/>
            </a:pPr>
            <a:r>
              <a:rPr lang="en-US" sz="1800" dirty="0">
                <a:latin typeface="Gill Sans MT" panose="020B0502020104020203" pitchFamily="34" charset="0"/>
              </a:rPr>
              <a:t>Cup your hands over the child’s ears (Arrow 4). </a:t>
            </a:r>
          </a:p>
          <a:p>
            <a:pPr marL="742950" lvl="1" indent="-285750">
              <a:spcBef>
                <a:spcPts val="0"/>
              </a:spcBef>
              <a:spcAft>
                <a:spcPts val="600"/>
              </a:spcAft>
              <a:buFont typeface="Arial" panose="020B0604020202020204" pitchFamily="34" charset="0"/>
              <a:buChar char="•"/>
            </a:pPr>
            <a:r>
              <a:rPr lang="en-US" sz="1800" dirty="0">
                <a:latin typeface="Gill Sans MT" panose="020B0502020104020203" pitchFamily="34" charset="0"/>
              </a:rPr>
              <a:t>With your arms comfortably straight (Arrow 5), place the child’s head against the base of the board so that the child is looking straight up. </a:t>
            </a:r>
          </a:p>
          <a:p>
            <a:pPr lvl="1">
              <a:spcBef>
                <a:spcPts val="0"/>
              </a:spcBef>
              <a:spcAft>
                <a:spcPts val="600"/>
              </a:spcAft>
            </a:pPr>
            <a:r>
              <a:rPr lang="en-US" sz="1800" i="1" dirty="0">
                <a:latin typeface="Gill Sans MT" panose="020B0502020104020203" pitchFamily="34" charset="0"/>
              </a:rPr>
              <a:t>	(The child’s line of sight should be perpendicular to the ground 	(Arrow 6))</a:t>
            </a:r>
            <a:r>
              <a:rPr lang="en-US" sz="1800" dirty="0">
                <a:latin typeface="Gill Sans MT" panose="020B0502020104020203" pitchFamily="34" charset="0"/>
              </a:rPr>
              <a:t>. </a:t>
            </a:r>
          </a:p>
          <a:p>
            <a:pPr marL="742950" lvl="1" indent="-285750">
              <a:spcBef>
                <a:spcPts val="0"/>
              </a:spcBef>
              <a:spcAft>
                <a:spcPts val="1200"/>
              </a:spcAft>
              <a:buFont typeface="Arial" panose="020B0604020202020204" pitchFamily="34" charset="0"/>
              <a:buChar char="•"/>
            </a:pPr>
            <a:r>
              <a:rPr lang="en-US" sz="1800" dirty="0">
                <a:latin typeface="Gill Sans MT" panose="020B0502020104020203" pitchFamily="34" charset="0"/>
              </a:rPr>
              <a:t>Your head should be straight over the child’s head. Look directly into the child’s eyes. </a:t>
            </a: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Measuring a child &lt; 2’s length: summary of procedures </a:t>
            </a:r>
          </a:p>
        </p:txBody>
      </p:sp>
    </p:spTree>
    <p:extLst>
      <p:ext uri="{BB962C8B-B14F-4D97-AF65-F5344CB8AC3E}">
        <p14:creationId xmlns:p14="http://schemas.microsoft.com/office/powerpoint/2010/main" val="28381880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ANTHRO TECHNIQUES FOR CHILDREN</a:t>
            </a:r>
          </a:p>
        </p:txBody>
      </p:sp>
      <p:sp>
        <p:nvSpPr>
          <p:cNvPr id="3" name="Text Placeholder 2"/>
          <p:cNvSpPr>
            <a:spLocks noGrp="1"/>
          </p:cNvSpPr>
          <p:nvPr>
            <p:ph type="body" sz="quarter" idx="10"/>
          </p:nvPr>
        </p:nvSpPr>
        <p:spPr/>
        <p:txBody>
          <a:bodyPr>
            <a:noAutofit/>
          </a:bodyPr>
          <a:lstStyle/>
          <a:p>
            <a:pPr marL="342900" lvl="0" indent="-342900">
              <a:spcBef>
                <a:spcPts val="0"/>
              </a:spcBef>
              <a:spcAft>
                <a:spcPts val="600"/>
              </a:spcAft>
              <a:buFont typeface="+mj-lt"/>
              <a:buAutoNum type="arabicPeriod" startAt="7"/>
            </a:pPr>
            <a:r>
              <a:rPr lang="en-US" b="1" dirty="0">
                <a:latin typeface="Gill Sans MT" panose="020B0502020104020203" pitchFamily="34" charset="0"/>
              </a:rPr>
              <a:t>Measurer:</a:t>
            </a:r>
            <a:r>
              <a:rPr lang="en-US" dirty="0">
                <a:latin typeface="Gill Sans MT" panose="020B0502020104020203" pitchFamily="34" charset="0"/>
              </a:rPr>
              <a:t> Position the child’s legs and feet:</a:t>
            </a:r>
            <a:endParaRPr lang="en-US" sz="1600" dirty="0">
              <a:latin typeface="Gill Sans MT" panose="020B0502020104020203" pitchFamily="34" charset="0"/>
            </a:endParaRPr>
          </a:p>
          <a:p>
            <a:pPr marL="914400" lvl="1" indent="-457200">
              <a:spcBef>
                <a:spcPts val="0"/>
              </a:spcBef>
              <a:spcAft>
                <a:spcPts val="600"/>
              </a:spcAft>
              <a:buFont typeface="Arial" panose="020B0604020202020204" pitchFamily="34" charset="0"/>
              <a:buChar char="•"/>
            </a:pPr>
            <a:r>
              <a:rPr lang="en-US" sz="1800" dirty="0">
                <a:latin typeface="Gill Sans MT" panose="020B0502020104020203" pitchFamily="34" charset="0"/>
              </a:rPr>
              <a:t>Ensure the child is lying flat and in the center of the board (Arrow 7). </a:t>
            </a:r>
          </a:p>
          <a:p>
            <a:pPr marL="914400" lvl="1" indent="-457200">
              <a:spcBef>
                <a:spcPts val="0"/>
              </a:spcBef>
              <a:spcAft>
                <a:spcPts val="600"/>
              </a:spcAft>
              <a:buFont typeface="Arial" panose="020B0604020202020204" pitchFamily="34" charset="0"/>
              <a:buChar char="•"/>
            </a:pPr>
            <a:r>
              <a:rPr lang="en-US" sz="1800" dirty="0">
                <a:latin typeface="Gill Sans MT" panose="020B0502020104020203" pitchFamily="34" charset="0"/>
              </a:rPr>
              <a:t>Place your left hand on the child’s shins (above the ankles) or on the knees (Arrow 8). </a:t>
            </a:r>
          </a:p>
          <a:p>
            <a:pPr marL="914400" lvl="1" indent="-457200">
              <a:spcBef>
                <a:spcPts val="0"/>
              </a:spcBef>
              <a:spcAft>
                <a:spcPts val="600"/>
              </a:spcAft>
              <a:buFont typeface="Arial" panose="020B0604020202020204" pitchFamily="34" charset="0"/>
              <a:buChar char="•"/>
            </a:pPr>
            <a:r>
              <a:rPr lang="en-US" sz="1800" dirty="0">
                <a:latin typeface="Gill Sans MT" panose="020B0502020104020203" pitchFamily="34" charset="0"/>
              </a:rPr>
              <a:t>Press them firmly against the board. </a:t>
            </a:r>
          </a:p>
          <a:p>
            <a:pPr marL="342900" indent="-342900">
              <a:spcBef>
                <a:spcPts val="0"/>
              </a:spcBef>
              <a:spcAft>
                <a:spcPts val="600"/>
              </a:spcAft>
              <a:buFont typeface="+mj-lt"/>
              <a:buAutoNum type="arabicPeriod" startAt="7"/>
            </a:pPr>
            <a:r>
              <a:rPr lang="en-US" b="1" dirty="0">
                <a:latin typeface="Gill Sans MT" panose="020B0502020104020203" pitchFamily="34" charset="0"/>
              </a:rPr>
              <a:t>Measurer: </a:t>
            </a:r>
            <a:r>
              <a:rPr lang="en-US" dirty="0">
                <a:latin typeface="Gill Sans MT" panose="020B0502020104020203" pitchFamily="34" charset="0"/>
              </a:rPr>
              <a:t>With your right hand, place the footpiece firmly against the child’s heels (Arrow 9). </a:t>
            </a:r>
          </a:p>
          <a:p>
            <a:pPr marL="342900" indent="-342900">
              <a:spcBef>
                <a:spcPts val="0"/>
              </a:spcBef>
              <a:spcAft>
                <a:spcPts val="1200"/>
              </a:spcAft>
              <a:buFont typeface="+mj-lt"/>
              <a:buAutoNum type="arabicPeriod" startAt="7"/>
            </a:pPr>
            <a:r>
              <a:rPr lang="en-US" b="1" dirty="0">
                <a:latin typeface="Gill Sans MT" panose="020B0502020104020203" pitchFamily="34" charset="0"/>
              </a:rPr>
              <a:t>Measurer and assistant: </a:t>
            </a:r>
            <a:r>
              <a:rPr lang="en-US" dirty="0">
                <a:latin typeface="Gill Sans MT" panose="020B0502020104020203" pitchFamily="34" charset="0"/>
              </a:rPr>
              <a:t>Check the child’s position (Arrows 4-9). Repeat any steps as necessary until the child’s position is correct. </a:t>
            </a:r>
          </a:p>
          <a:p>
            <a:pPr marL="342900" indent="-342900">
              <a:spcBef>
                <a:spcPts val="0"/>
              </a:spcBef>
              <a:spcAft>
                <a:spcPts val="1200"/>
              </a:spcAft>
              <a:buFont typeface="+mj-lt"/>
              <a:buAutoNum type="arabicPeriod" startAt="7"/>
            </a:pPr>
            <a:r>
              <a:rPr lang="en-US" b="1" dirty="0">
                <a:latin typeface="Gill Sans MT" panose="020B0502020104020203" pitchFamily="34" charset="0"/>
              </a:rPr>
              <a:t>Measurer:</a:t>
            </a:r>
            <a:r>
              <a:rPr lang="en-US" dirty="0">
                <a:latin typeface="Gill Sans MT" panose="020B0502020104020203" pitchFamily="34" charset="0"/>
              </a:rPr>
              <a:t> Read out loud the measurement to the nearest 0.1 cm (one decimal place).</a:t>
            </a:r>
          </a:p>
          <a:p>
            <a:pPr marL="914400" lvl="1" indent="-457200">
              <a:spcBef>
                <a:spcPts val="0"/>
              </a:spcBef>
              <a:spcAft>
                <a:spcPts val="1200"/>
              </a:spcAft>
              <a:buFont typeface="Arial" panose="020B0604020202020204" pitchFamily="34" charset="0"/>
              <a:buChar char="•"/>
            </a:pPr>
            <a:endParaRPr lang="en-US" sz="1800" dirty="0">
              <a:latin typeface="Gill Sans MT" panose="020B0502020104020203" pitchFamily="34" charset="0"/>
            </a:endParaRP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Measuring a child &lt; 2’s length: summary of procedures </a:t>
            </a:r>
          </a:p>
        </p:txBody>
      </p:sp>
    </p:spTree>
    <p:extLst>
      <p:ext uri="{BB962C8B-B14F-4D97-AF65-F5344CB8AC3E}">
        <p14:creationId xmlns:p14="http://schemas.microsoft.com/office/powerpoint/2010/main" val="745915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p>
            <a:pPr algn="ctr"/>
            <a:r>
              <a:rPr lang="en-US" dirty="0">
                <a:latin typeface="Gill Sans MT" panose="020B0502020104020203" pitchFamily="34" charset="0"/>
              </a:rPr>
              <a:t>INTRODUCTION</a:t>
            </a:r>
            <a:endParaRPr lang="en-US" sz="3200" b="0" cap="all" dirty="0">
              <a:solidFill>
                <a:srgbClr val="D37D28"/>
              </a:solidFill>
              <a:latin typeface="Gill Sans MT" panose="020B0502020104020203" pitchFamily="34" charset="0"/>
            </a:endParaRPr>
          </a:p>
        </p:txBody>
      </p:sp>
      <p:sp>
        <p:nvSpPr>
          <p:cNvPr id="4" name="Text Placeholder 3"/>
          <p:cNvSpPr>
            <a:spLocks noGrp="1"/>
          </p:cNvSpPr>
          <p:nvPr>
            <p:ph type="body" sz="quarter" idx="10"/>
          </p:nvPr>
        </p:nvSpPr>
        <p:spPr/>
        <p:txBody>
          <a:bodyPr/>
          <a:lstStyle/>
          <a:p>
            <a:pPr>
              <a:spcBef>
                <a:spcPts val="0"/>
              </a:spcBef>
              <a:spcAft>
                <a:spcPts val="1200"/>
              </a:spcAft>
            </a:pPr>
            <a:r>
              <a:rPr lang="en-US" dirty="0">
                <a:latin typeface="Gill Sans MT" panose="020B0502020104020203" pitchFamily="34" charset="0"/>
              </a:rPr>
              <a:t>Women’s anthropometric data are collected in Module 4a,</a:t>
            </a:r>
            <a:r>
              <a:rPr lang="en-US" i="1" dirty="0">
                <a:latin typeface="Gill Sans MT" panose="020B0502020104020203" pitchFamily="34" charset="0"/>
              </a:rPr>
              <a:t> Women’s Anthropometry.</a:t>
            </a:r>
          </a:p>
          <a:p>
            <a:pPr>
              <a:spcBef>
                <a:spcPts val="0"/>
              </a:spcBef>
              <a:spcAft>
                <a:spcPts val="1200"/>
              </a:spcAft>
            </a:pPr>
            <a:r>
              <a:rPr lang="en-US" dirty="0">
                <a:latin typeface="Gill Sans MT" panose="020B0502020104020203" pitchFamily="34" charset="0"/>
              </a:rPr>
              <a:t>Children’s anthropometric data are collected in Module 5a, </a:t>
            </a:r>
            <a:r>
              <a:rPr lang="en-US" i="1" dirty="0">
                <a:latin typeface="Gill Sans MT" panose="020B0502020104020203" pitchFamily="34" charset="0"/>
              </a:rPr>
              <a:t>Children’s Anthropometry</a:t>
            </a:r>
            <a:r>
              <a:rPr lang="en-US" dirty="0">
                <a:latin typeface="Gill Sans MT" panose="020B0502020104020203" pitchFamily="34" charset="0"/>
              </a:rPr>
              <a:t>. </a:t>
            </a:r>
          </a:p>
          <a:p>
            <a:pPr>
              <a:spcBef>
                <a:spcPts val="0"/>
              </a:spcBef>
              <a:spcAft>
                <a:spcPts val="1200"/>
              </a:spcAft>
            </a:pPr>
            <a:r>
              <a:rPr lang="en-US" dirty="0">
                <a:latin typeface="Gill Sans MT" panose="020B0502020104020203" pitchFamily="34" charset="0"/>
              </a:rPr>
              <a:t>The field teams use seca scales for weight measurements and ShorrBoards for height and length measurements. </a:t>
            </a:r>
          </a:p>
        </p:txBody>
      </p:sp>
      <p:sp>
        <p:nvSpPr>
          <p:cNvPr id="5" name="Text Placeholder 4"/>
          <p:cNvSpPr>
            <a:spLocks noGrp="1"/>
          </p:cNvSpPr>
          <p:nvPr>
            <p:ph type="body" sz="quarter" idx="11"/>
          </p:nvPr>
        </p:nvSpPr>
        <p:spPr/>
        <p:txBody>
          <a:bodyPr/>
          <a:lstStyle/>
          <a:p>
            <a:r>
              <a:rPr lang="en-US" dirty="0">
                <a:latin typeface="Gill Sans MT" panose="020B0502020104020203" pitchFamily="34" charset="0"/>
              </a:rPr>
              <a:t>Questionnaire modules for anthropometry</a:t>
            </a:r>
          </a:p>
        </p:txBody>
      </p:sp>
    </p:spTree>
    <p:extLst>
      <p:ext uri="{BB962C8B-B14F-4D97-AF65-F5344CB8AC3E}">
        <p14:creationId xmlns:p14="http://schemas.microsoft.com/office/powerpoint/2010/main" val="30577262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ANTHRO TECHNIQUES FOR CHILDREN</a:t>
            </a:r>
          </a:p>
        </p:txBody>
      </p:sp>
      <p:sp>
        <p:nvSpPr>
          <p:cNvPr id="3" name="Text Placeholder 2"/>
          <p:cNvSpPr>
            <a:spLocks noGrp="1"/>
          </p:cNvSpPr>
          <p:nvPr>
            <p:ph type="body" sz="quarter" idx="10"/>
          </p:nvPr>
        </p:nvSpPr>
        <p:spPr/>
        <p:txBody>
          <a:bodyPr>
            <a:noAutofit/>
          </a:bodyPr>
          <a:lstStyle/>
          <a:p>
            <a:pPr marL="342900" indent="-342900">
              <a:spcBef>
                <a:spcPts val="0"/>
              </a:spcBef>
              <a:spcAft>
                <a:spcPts val="1200"/>
              </a:spcAft>
              <a:buFont typeface="+mj-lt"/>
              <a:buAutoNum type="arabicPeriod" startAt="11"/>
            </a:pPr>
            <a:r>
              <a:rPr lang="en-US" b="1" dirty="0">
                <a:latin typeface="Gill Sans MT" panose="020B0502020104020203" pitchFamily="34" charset="0"/>
              </a:rPr>
              <a:t>Assistant:</a:t>
            </a:r>
            <a:r>
              <a:rPr lang="en-US" dirty="0">
                <a:latin typeface="Gill Sans MT" panose="020B0502020104020203" pitchFamily="34" charset="0"/>
              </a:rPr>
              <a:t> Confirm the measurement by repeating it back to the measurer.</a:t>
            </a:r>
          </a:p>
          <a:p>
            <a:pPr marL="342900" lvl="0" indent="-342900">
              <a:spcBef>
                <a:spcPts val="0"/>
              </a:spcBef>
              <a:spcAft>
                <a:spcPts val="1200"/>
              </a:spcAft>
              <a:buFont typeface="+mj-lt"/>
              <a:buAutoNum type="arabicPeriod" startAt="11"/>
            </a:pPr>
            <a:r>
              <a:rPr lang="en-US" b="1" dirty="0">
                <a:latin typeface="Gill Sans MT" panose="020B0502020104020203" pitchFamily="34" charset="0"/>
              </a:rPr>
              <a:t>Measurer: </a:t>
            </a:r>
            <a:r>
              <a:rPr lang="en-US" dirty="0">
                <a:latin typeface="Gill Sans MT" panose="020B0502020104020203" pitchFamily="34" charset="0"/>
              </a:rPr>
              <a:t>Remove the footpiece and release your left hand from the child’s shins or knees. </a:t>
            </a:r>
          </a:p>
          <a:p>
            <a:pPr marL="342900" indent="-342900">
              <a:spcBef>
                <a:spcPts val="0"/>
              </a:spcBef>
              <a:spcAft>
                <a:spcPts val="600"/>
              </a:spcAft>
              <a:buFont typeface="+mj-lt"/>
              <a:buAutoNum type="arabicPeriod" startAt="11"/>
            </a:pPr>
            <a:r>
              <a:rPr lang="en-US" b="1" dirty="0">
                <a:latin typeface="Gill Sans MT" panose="020B0502020104020203" pitchFamily="34" charset="0"/>
              </a:rPr>
              <a:t>Assistant: </a:t>
            </a:r>
            <a:r>
              <a:rPr lang="en-US" dirty="0">
                <a:latin typeface="Gill Sans MT" panose="020B0502020104020203" pitchFamily="34" charset="0"/>
              </a:rPr>
              <a:t>On the paper Module 5A form:</a:t>
            </a:r>
          </a:p>
          <a:p>
            <a:pPr marL="1085850" lvl="2" indent="-457200">
              <a:spcBef>
                <a:spcPts val="0"/>
              </a:spcBef>
              <a:spcAft>
                <a:spcPts val="600"/>
              </a:spcAft>
              <a:buFont typeface="Arial" panose="020B0604020202020204" pitchFamily="34" charset="0"/>
              <a:buChar char="•"/>
            </a:pPr>
            <a:r>
              <a:rPr lang="en-US" sz="1800" dirty="0">
                <a:latin typeface="Gill Sans MT" panose="020B0502020104020203" pitchFamily="34" charset="0"/>
              </a:rPr>
              <a:t>Record the measurement one decimal place in item 516</a:t>
            </a:r>
          </a:p>
          <a:p>
            <a:pPr marL="1085850" lvl="2" indent="-457200">
              <a:spcBef>
                <a:spcPts val="0"/>
              </a:spcBef>
              <a:spcAft>
                <a:spcPts val="1200"/>
              </a:spcAft>
              <a:buFont typeface="Arial" panose="020B0604020202020204" pitchFamily="34" charset="0"/>
              <a:buChar char="•"/>
            </a:pPr>
            <a:r>
              <a:rPr lang="en-US" sz="1800" dirty="0">
                <a:latin typeface="Gill Sans MT" panose="020B0502020104020203" pitchFamily="34" charset="0"/>
              </a:rPr>
              <a:t>Circle ‘1’ (LYING DOWN) in item 517. </a:t>
            </a:r>
          </a:p>
          <a:p>
            <a:pPr marL="342900" indent="-342900">
              <a:spcBef>
                <a:spcPts val="0"/>
              </a:spcBef>
              <a:spcAft>
                <a:spcPts val="1200"/>
              </a:spcAft>
              <a:buFont typeface="+mj-lt"/>
              <a:buAutoNum type="arabicPeriod" startAt="11"/>
            </a:pPr>
            <a:r>
              <a:rPr lang="en-US" b="1" dirty="0">
                <a:latin typeface="Gill Sans MT" panose="020B0502020104020203" pitchFamily="34" charset="0"/>
              </a:rPr>
              <a:t>Measurer:</a:t>
            </a:r>
            <a:r>
              <a:rPr lang="en-US" dirty="0">
                <a:latin typeface="Gill Sans MT" panose="020B0502020104020203" pitchFamily="34" charset="0"/>
              </a:rPr>
              <a:t> Check the form to make sure the length is completely and correctly recorded. Instruct the assistant to correct any errors.</a:t>
            </a:r>
          </a:p>
          <a:p>
            <a:pPr marL="342900" indent="-342900">
              <a:spcBef>
                <a:spcPts val="0"/>
              </a:spcBef>
              <a:spcAft>
                <a:spcPts val="1200"/>
              </a:spcAft>
              <a:buFont typeface="+mj-lt"/>
              <a:buAutoNum type="arabicPeriod" startAt="11"/>
            </a:pPr>
            <a:r>
              <a:rPr lang="en-US" b="1" dirty="0">
                <a:latin typeface="Gill Sans MT" panose="020B0502020104020203" pitchFamily="34" charset="0"/>
              </a:rPr>
              <a:t>Measurer and assistant: </a:t>
            </a:r>
            <a:r>
              <a:rPr lang="en-US" dirty="0">
                <a:latin typeface="Gill Sans MT" panose="020B0502020104020203" pitchFamily="34" charset="0"/>
              </a:rPr>
              <a:t>If the child’s length is ≥ 85 cm, re-measure the child while he or she is standing up.</a:t>
            </a:r>
          </a:p>
          <a:p>
            <a:pPr marL="342900" indent="-342900">
              <a:spcBef>
                <a:spcPts val="0"/>
              </a:spcBef>
              <a:spcAft>
                <a:spcPts val="1200"/>
              </a:spcAft>
              <a:buFont typeface="+mj-lt"/>
              <a:buAutoNum type="arabicPeriod" startAt="11"/>
            </a:pPr>
            <a:endParaRPr lang="en-US" b="1" dirty="0">
              <a:latin typeface="Gill Sans MT" panose="020B0502020104020203" pitchFamily="34" charset="0"/>
            </a:endParaRPr>
          </a:p>
          <a:p>
            <a:pPr marL="914400" lvl="1" indent="-457200">
              <a:spcBef>
                <a:spcPts val="0"/>
              </a:spcBef>
              <a:spcAft>
                <a:spcPts val="1200"/>
              </a:spcAft>
              <a:buFont typeface="Arial" panose="020B0604020202020204" pitchFamily="34" charset="0"/>
              <a:buChar char="•"/>
            </a:pPr>
            <a:endParaRPr lang="en-US" sz="1800" dirty="0">
              <a:latin typeface="Gill Sans MT" panose="020B0502020104020203" pitchFamily="34" charset="0"/>
            </a:endParaRP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Measuring a child &lt; 2’s length: summary of procedures </a:t>
            </a:r>
          </a:p>
        </p:txBody>
      </p:sp>
    </p:spTree>
    <p:extLst>
      <p:ext uri="{BB962C8B-B14F-4D97-AF65-F5344CB8AC3E}">
        <p14:creationId xmlns:p14="http://schemas.microsoft.com/office/powerpoint/2010/main" val="13719712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ANTHRO TECHNIQUES FOR CHILDREN</a:t>
            </a:r>
          </a:p>
        </p:txBody>
      </p:sp>
      <p:pic>
        <p:nvPicPr>
          <p:cNvPr id="8" name="Picture 7"/>
          <p:cNvPicPr>
            <a:picLocks noChangeAspect="1"/>
          </p:cNvPicPr>
          <p:nvPr/>
        </p:nvPicPr>
        <p:blipFill>
          <a:blip r:embed="rId2"/>
          <a:stretch>
            <a:fillRect/>
          </a:stretch>
        </p:blipFill>
        <p:spPr>
          <a:xfrm>
            <a:off x="1738312" y="1724026"/>
            <a:ext cx="5944636" cy="5065294"/>
          </a:xfrm>
          <a:prstGeom prst="rect">
            <a:avLst/>
          </a:prstGeom>
        </p:spPr>
      </p:pic>
      <p:sp>
        <p:nvSpPr>
          <p:cNvPr id="9" name="TextBox 8"/>
          <p:cNvSpPr txBox="1"/>
          <p:nvPr/>
        </p:nvSpPr>
        <p:spPr>
          <a:xfrm>
            <a:off x="4764650" y="5875846"/>
            <a:ext cx="3550675" cy="646331"/>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a:latin typeface="Gill Sans MT" panose="020B0502020104020203" pitchFamily="34" charset="0"/>
                <a:cs typeface="Arial" panose="020B0604020202020204" pitchFamily="34" charset="0"/>
              </a:rPr>
              <a:t>Measuring the height of a child ≥ 2 years old or ≥ 85cm.</a:t>
            </a:r>
          </a:p>
        </p:txBody>
      </p:sp>
    </p:spTree>
    <p:extLst>
      <p:ext uri="{BB962C8B-B14F-4D97-AF65-F5344CB8AC3E}">
        <p14:creationId xmlns:p14="http://schemas.microsoft.com/office/powerpoint/2010/main" val="29362757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ANTHRO TECHNIQUES FOR CHILDREN</a:t>
            </a:r>
          </a:p>
        </p:txBody>
      </p:sp>
      <p:sp>
        <p:nvSpPr>
          <p:cNvPr id="3" name="Text Placeholder 2"/>
          <p:cNvSpPr>
            <a:spLocks noGrp="1"/>
          </p:cNvSpPr>
          <p:nvPr>
            <p:ph type="body" sz="quarter" idx="10"/>
          </p:nvPr>
        </p:nvSpPr>
        <p:spPr/>
        <p:txBody>
          <a:bodyPr/>
          <a:lstStyle/>
          <a:p>
            <a:pPr marL="342900" lvl="0" indent="-342900">
              <a:spcBef>
                <a:spcPts val="0"/>
              </a:spcBef>
              <a:spcAft>
                <a:spcPts val="600"/>
              </a:spcAft>
              <a:buFont typeface="+mj-lt"/>
              <a:buAutoNum type="arabicPeriod"/>
            </a:pPr>
            <a:r>
              <a:rPr lang="en-US" b="1" dirty="0">
                <a:latin typeface="Gill Sans MT" panose="020B0502020104020203" pitchFamily="34" charset="0"/>
              </a:rPr>
              <a:t>Measurer or assistant:</a:t>
            </a:r>
            <a:r>
              <a:rPr lang="en-US" dirty="0">
                <a:latin typeface="Gill Sans MT" panose="020B0502020104020203" pitchFamily="34" charset="0"/>
              </a:rPr>
              <a:t> Set up the board, if it is not already set up.</a:t>
            </a:r>
            <a:endParaRPr lang="en-US" sz="1600" dirty="0">
              <a:latin typeface="Gill Sans MT" panose="020B0502020104020203" pitchFamily="34" charset="0"/>
            </a:endParaRPr>
          </a:p>
          <a:p>
            <a:pPr marL="742950" lvl="1" indent="-285750">
              <a:spcBef>
                <a:spcPts val="0"/>
              </a:spcBef>
              <a:spcAft>
                <a:spcPts val="600"/>
              </a:spcAft>
              <a:buFont typeface="Arial" panose="020B0604020202020204" pitchFamily="34" charset="0"/>
              <a:buChar char="•"/>
            </a:pPr>
            <a:r>
              <a:rPr lang="en-US" sz="1800" dirty="0">
                <a:latin typeface="Gill Sans MT" panose="020B0502020104020203" pitchFamily="34" charset="0"/>
              </a:rPr>
              <a:t>Place the measuring board on a hard flat surface against a wall, table, tree, staircase, etc. </a:t>
            </a:r>
          </a:p>
          <a:p>
            <a:pPr marL="742950" lvl="1" indent="-285750">
              <a:spcBef>
                <a:spcPts val="0"/>
              </a:spcBef>
              <a:spcAft>
                <a:spcPts val="600"/>
              </a:spcAft>
              <a:buFont typeface="Arial" panose="020B0604020202020204" pitchFamily="34" charset="0"/>
              <a:buChar char="•"/>
            </a:pPr>
            <a:r>
              <a:rPr lang="en-US" sz="1800" dirty="0">
                <a:latin typeface="Gill Sans MT" panose="020B0502020104020203" pitchFamily="34" charset="0"/>
              </a:rPr>
              <a:t>Make sure the board is stable. </a:t>
            </a:r>
          </a:p>
          <a:p>
            <a:pPr marL="1257300" lvl="2" indent="-342900">
              <a:spcBef>
                <a:spcPts val="0"/>
              </a:spcBef>
              <a:spcAft>
                <a:spcPts val="600"/>
              </a:spcAft>
              <a:buFont typeface="Arial" panose="020B0604020202020204" pitchFamily="34" charset="0"/>
              <a:buChar char="−"/>
            </a:pPr>
            <a:r>
              <a:rPr lang="en-US" sz="1600" dirty="0">
                <a:latin typeface="Gill Sans MT" panose="020B0502020104020203" pitchFamily="34" charset="0"/>
              </a:rPr>
              <a:t>Many walls and floors are not at perfect right angles</a:t>
            </a:r>
          </a:p>
          <a:p>
            <a:pPr marL="1257300" lvl="2" indent="-342900">
              <a:spcBef>
                <a:spcPts val="0"/>
              </a:spcBef>
              <a:spcAft>
                <a:spcPts val="600"/>
              </a:spcAft>
              <a:buFont typeface="Arial" panose="020B0604020202020204" pitchFamily="34" charset="0"/>
              <a:buChar char="−"/>
            </a:pPr>
            <a:r>
              <a:rPr lang="en-US" sz="1600" dirty="0">
                <a:latin typeface="Gill Sans MT" panose="020B0502020104020203" pitchFamily="34" charset="0"/>
              </a:rPr>
              <a:t>If necessary, place small rocks underneath the height board to stabilize it.</a:t>
            </a:r>
          </a:p>
          <a:p>
            <a:pPr marL="1257300" lvl="2" indent="-342900">
              <a:spcBef>
                <a:spcPts val="0"/>
              </a:spcBef>
              <a:spcAft>
                <a:spcPts val="600"/>
              </a:spcAft>
              <a:buFont typeface="Arial" panose="020B0604020202020204" pitchFamily="34" charset="0"/>
              <a:buChar char="−"/>
            </a:pPr>
            <a:r>
              <a:rPr lang="en-US" sz="1600" dirty="0">
                <a:latin typeface="Gill Sans MT" panose="020B0502020104020203" pitchFamily="34" charset="0"/>
              </a:rPr>
              <a:t>If the only level surface to place the board does not have a steady structure against where to lean it, and there are no sturdy pieces of furniture that can be moved behind it, have an adult stand behind the board and provide the support for it not to tip over.</a:t>
            </a:r>
          </a:p>
          <a:p>
            <a:pPr marL="0" lvl="0" indent="0">
              <a:spcBef>
                <a:spcPts val="0"/>
              </a:spcBef>
              <a:spcAft>
                <a:spcPts val="1200"/>
              </a:spcAft>
              <a:buNone/>
            </a:pPr>
            <a:endParaRPr lang="en-US" dirty="0">
              <a:latin typeface="Gill Sans MT" panose="020B0502020104020203" pitchFamily="34" charset="0"/>
            </a:endParaRP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Measuring a child ≥ 2’s height: summary of procedures</a:t>
            </a:r>
          </a:p>
        </p:txBody>
      </p:sp>
    </p:spTree>
    <p:extLst>
      <p:ext uri="{BB962C8B-B14F-4D97-AF65-F5344CB8AC3E}">
        <p14:creationId xmlns:p14="http://schemas.microsoft.com/office/powerpoint/2010/main" val="15115307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ANTHRO TECHNIQUES FOR CHILDREN</a:t>
            </a:r>
          </a:p>
        </p:txBody>
      </p:sp>
      <p:sp>
        <p:nvSpPr>
          <p:cNvPr id="3" name="Text Placeholder 2"/>
          <p:cNvSpPr>
            <a:spLocks noGrp="1"/>
          </p:cNvSpPr>
          <p:nvPr>
            <p:ph type="body" sz="quarter" idx="10"/>
          </p:nvPr>
        </p:nvSpPr>
        <p:spPr/>
        <p:txBody>
          <a:bodyPr/>
          <a:lstStyle/>
          <a:p>
            <a:pPr marL="342900" lvl="0" indent="-342900">
              <a:spcBef>
                <a:spcPts val="0"/>
              </a:spcBef>
              <a:spcAft>
                <a:spcPts val="1200"/>
              </a:spcAft>
              <a:buFont typeface="+mj-lt"/>
              <a:buAutoNum type="arabicPeriod" startAt="2"/>
            </a:pPr>
            <a:r>
              <a:rPr lang="en-US" b="1" dirty="0">
                <a:latin typeface="Gill Sans MT" panose="020B0502020104020203" pitchFamily="34" charset="0"/>
              </a:rPr>
              <a:t>Measurer or assistant:</a:t>
            </a:r>
            <a:r>
              <a:rPr lang="en-US" dirty="0">
                <a:latin typeface="Gill Sans MT" panose="020B0502020104020203" pitchFamily="34" charset="0"/>
              </a:rPr>
              <a:t> Ask the caregiver to remove the child’s shoes and socks and unbraid or undo any hair that would interfere with the height measurement, if she has not already done so. </a:t>
            </a:r>
            <a:endParaRPr lang="en-US" sz="1600" dirty="0">
              <a:latin typeface="Gill Sans MT" panose="020B0502020104020203" pitchFamily="34" charset="0"/>
            </a:endParaRPr>
          </a:p>
          <a:p>
            <a:pPr marL="342900" lvl="0" indent="-342900">
              <a:spcBef>
                <a:spcPts val="0"/>
              </a:spcBef>
              <a:spcAft>
                <a:spcPts val="1200"/>
              </a:spcAft>
              <a:buFont typeface="+mj-lt"/>
              <a:buAutoNum type="arabicPeriod" startAt="2"/>
            </a:pPr>
            <a:r>
              <a:rPr lang="en-US" b="1" dirty="0">
                <a:latin typeface="Gill Sans MT" panose="020B0502020104020203" pitchFamily="34" charset="0"/>
              </a:rPr>
              <a:t>Measurer or assistant:</a:t>
            </a:r>
            <a:r>
              <a:rPr lang="en-US" dirty="0">
                <a:latin typeface="Gill Sans MT" panose="020B0502020104020203" pitchFamily="34" charset="0"/>
              </a:rPr>
              <a:t> Ask the caregiver to walk the child to the board and to kneel in front of the child so that he or she can comfort the child during the measurement process.</a:t>
            </a:r>
            <a:endParaRPr lang="en-US" sz="1600" dirty="0">
              <a:latin typeface="Gill Sans MT" panose="020B0502020104020203" pitchFamily="34" charset="0"/>
            </a:endParaRPr>
          </a:p>
          <a:p>
            <a:pPr marL="342900" lvl="0" indent="-342900">
              <a:spcBef>
                <a:spcPts val="0"/>
              </a:spcBef>
              <a:spcAft>
                <a:spcPts val="1200"/>
              </a:spcAft>
              <a:buFont typeface="+mj-lt"/>
              <a:buAutoNum type="arabicPeriod" startAt="2"/>
            </a:pPr>
            <a:r>
              <a:rPr lang="en-US" b="1" dirty="0">
                <a:latin typeface="Gill Sans MT" panose="020B0502020104020203" pitchFamily="34" charset="0"/>
              </a:rPr>
              <a:t>Assistant: </a:t>
            </a:r>
            <a:r>
              <a:rPr lang="en-US" dirty="0">
                <a:latin typeface="Gill Sans MT" panose="020B0502020104020203" pitchFamily="34" charset="0"/>
              </a:rPr>
              <a:t>Place the paper Module 5A form and pen on the ground (Arrow 1). Kneel with both knees on the child’s right side (Arrow 2). </a:t>
            </a:r>
          </a:p>
          <a:p>
            <a:pPr marL="342900" lvl="0" indent="-342900">
              <a:spcBef>
                <a:spcPts val="0"/>
              </a:spcBef>
              <a:spcAft>
                <a:spcPts val="1200"/>
              </a:spcAft>
              <a:buFont typeface="+mj-lt"/>
              <a:buAutoNum type="arabicPeriod" startAt="2"/>
            </a:pPr>
            <a:r>
              <a:rPr lang="en-US" b="1" dirty="0">
                <a:latin typeface="Gill Sans MT" panose="020B0502020104020203" pitchFamily="34" charset="0"/>
              </a:rPr>
              <a:t>Measurer: </a:t>
            </a:r>
            <a:r>
              <a:rPr lang="en-US" dirty="0">
                <a:latin typeface="Gill Sans MT" panose="020B0502020104020203" pitchFamily="34" charset="0"/>
              </a:rPr>
              <a:t>Kneel on your right knee only, for maximum mobility, on the child’s left side (Arrow 3). </a:t>
            </a:r>
          </a:p>
          <a:p>
            <a:pPr marL="0" lvl="0" indent="0">
              <a:spcBef>
                <a:spcPts val="0"/>
              </a:spcBef>
              <a:spcAft>
                <a:spcPts val="1200"/>
              </a:spcAft>
              <a:buNone/>
            </a:pPr>
            <a:endParaRPr lang="en-US" dirty="0">
              <a:latin typeface="Gill Sans MT" panose="020B0502020104020203" pitchFamily="34" charset="0"/>
            </a:endParaRP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Measuring a child ≥ 2’s height: summary of procedures</a:t>
            </a:r>
          </a:p>
        </p:txBody>
      </p:sp>
    </p:spTree>
    <p:extLst>
      <p:ext uri="{BB962C8B-B14F-4D97-AF65-F5344CB8AC3E}">
        <p14:creationId xmlns:p14="http://schemas.microsoft.com/office/powerpoint/2010/main" val="1069661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ANTHRO TECHNIQUES FOR CHILDREN</a:t>
            </a:r>
          </a:p>
        </p:txBody>
      </p:sp>
      <p:sp>
        <p:nvSpPr>
          <p:cNvPr id="3" name="Text Placeholder 2"/>
          <p:cNvSpPr>
            <a:spLocks noGrp="1"/>
          </p:cNvSpPr>
          <p:nvPr>
            <p:ph type="body" sz="quarter" idx="10"/>
          </p:nvPr>
        </p:nvSpPr>
        <p:spPr/>
        <p:txBody>
          <a:bodyPr/>
          <a:lstStyle/>
          <a:p>
            <a:pPr marL="342900" lvl="0" indent="-342900">
              <a:spcBef>
                <a:spcPts val="0"/>
              </a:spcBef>
              <a:spcAft>
                <a:spcPts val="600"/>
              </a:spcAft>
              <a:buFont typeface="+mj-lt"/>
              <a:buAutoNum type="arabicPeriod" startAt="6"/>
            </a:pPr>
            <a:r>
              <a:rPr lang="en-US" b="1" dirty="0">
                <a:latin typeface="Gill Sans MT" panose="020B0502020104020203" pitchFamily="34" charset="0"/>
              </a:rPr>
              <a:t>Assistant: </a:t>
            </a:r>
            <a:r>
              <a:rPr lang="en-US" dirty="0">
                <a:latin typeface="Gill Sans MT" panose="020B0502020104020203" pitchFamily="34" charset="0"/>
              </a:rPr>
              <a:t>Position the child’s feet and legs:</a:t>
            </a:r>
            <a:endParaRPr lang="en-US" sz="1600" dirty="0">
              <a:latin typeface="Gill Sans MT" panose="020B0502020104020203" pitchFamily="34" charset="0"/>
            </a:endParaRPr>
          </a:p>
          <a:p>
            <a:pPr marL="742950" lvl="1" indent="-285750">
              <a:spcBef>
                <a:spcPts val="0"/>
              </a:spcBef>
              <a:spcAft>
                <a:spcPts val="600"/>
              </a:spcAft>
              <a:buFont typeface="Arial" panose="020B0604020202020204" pitchFamily="34" charset="0"/>
              <a:buChar char="•"/>
            </a:pPr>
            <a:r>
              <a:rPr lang="en-US" sz="1800" dirty="0">
                <a:latin typeface="Gill Sans MT" panose="020B0502020104020203" pitchFamily="34" charset="0"/>
              </a:rPr>
              <a:t>Place the child’s feet flat and together in the center of and against the back of the base of the board. </a:t>
            </a:r>
          </a:p>
          <a:p>
            <a:pPr marL="742950" lvl="1" indent="-285750">
              <a:spcBef>
                <a:spcPts val="0"/>
              </a:spcBef>
              <a:spcAft>
                <a:spcPts val="600"/>
              </a:spcAft>
              <a:buFont typeface="Arial" panose="020B0604020202020204" pitchFamily="34" charset="0"/>
              <a:buChar char="•"/>
            </a:pPr>
            <a:r>
              <a:rPr lang="en-US" sz="1800" dirty="0">
                <a:latin typeface="Gill Sans MT" panose="020B0502020104020203" pitchFamily="34" charset="0"/>
              </a:rPr>
              <a:t>Place your right hand just above the child’s ankles on the shins (Arrow 4), your left hand on the child’s knees (Arrow 5), and push against the board. </a:t>
            </a:r>
          </a:p>
          <a:p>
            <a:pPr marL="742950" lvl="1" indent="-285750">
              <a:spcBef>
                <a:spcPts val="0"/>
              </a:spcBef>
              <a:spcAft>
                <a:spcPts val="600"/>
              </a:spcAft>
              <a:buFont typeface="Arial" panose="020B0604020202020204" pitchFamily="34" charset="0"/>
              <a:buChar char="•"/>
            </a:pPr>
            <a:r>
              <a:rPr lang="en-US" sz="1800" dirty="0">
                <a:latin typeface="Gill Sans MT" panose="020B0502020104020203" pitchFamily="34" charset="0"/>
              </a:rPr>
              <a:t>Make sure the child’s legs are straight and the heels and calves are against the board (Arrows 6 and 7). </a:t>
            </a:r>
          </a:p>
          <a:p>
            <a:pPr marL="742950" lvl="1" indent="-285750">
              <a:spcBef>
                <a:spcPts val="0"/>
              </a:spcBef>
              <a:spcAft>
                <a:spcPts val="1200"/>
              </a:spcAft>
              <a:buFont typeface="Arial" panose="020B0604020202020204" pitchFamily="34" charset="0"/>
              <a:buChar char="•"/>
            </a:pPr>
            <a:r>
              <a:rPr lang="en-US" sz="1800" dirty="0">
                <a:latin typeface="Gill Sans MT" panose="020B0502020104020203" pitchFamily="34" charset="0"/>
              </a:rPr>
              <a:t>Tell the measurer when you have completed positioning the feet and legs. </a:t>
            </a:r>
            <a:endParaRPr lang="en-US" sz="1600" dirty="0">
              <a:latin typeface="Gill Sans MT" panose="020B0502020104020203" pitchFamily="34" charset="0"/>
            </a:endParaRP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Measuring a child ≥ 2’s height: summary of procedures</a:t>
            </a:r>
          </a:p>
        </p:txBody>
      </p:sp>
    </p:spTree>
    <p:extLst>
      <p:ext uri="{BB962C8B-B14F-4D97-AF65-F5344CB8AC3E}">
        <p14:creationId xmlns:p14="http://schemas.microsoft.com/office/powerpoint/2010/main" val="24725472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ANTHRO TECHNIQUES FOR CHILDREN</a:t>
            </a:r>
          </a:p>
        </p:txBody>
      </p:sp>
      <p:sp>
        <p:nvSpPr>
          <p:cNvPr id="3" name="Text Placeholder 2"/>
          <p:cNvSpPr>
            <a:spLocks noGrp="1"/>
          </p:cNvSpPr>
          <p:nvPr>
            <p:ph type="body" sz="quarter" idx="10"/>
          </p:nvPr>
        </p:nvSpPr>
        <p:spPr/>
        <p:txBody>
          <a:bodyPr/>
          <a:lstStyle/>
          <a:p>
            <a:pPr marL="342900" lvl="0" indent="-342900">
              <a:spcBef>
                <a:spcPts val="0"/>
              </a:spcBef>
              <a:spcAft>
                <a:spcPts val="600"/>
              </a:spcAft>
              <a:buFont typeface="+mj-lt"/>
              <a:buAutoNum type="arabicPeriod" startAt="7"/>
            </a:pPr>
            <a:r>
              <a:rPr lang="en-US" b="1" dirty="0">
                <a:latin typeface="Gill Sans MT" panose="020B0502020104020203" pitchFamily="34" charset="0"/>
              </a:rPr>
              <a:t>Measurer:</a:t>
            </a:r>
            <a:r>
              <a:rPr lang="en-US" dirty="0">
                <a:latin typeface="Gill Sans MT" panose="020B0502020104020203" pitchFamily="34" charset="0"/>
              </a:rPr>
              <a:t> Position the child’s head and upper body:</a:t>
            </a:r>
          </a:p>
          <a:p>
            <a:pPr marL="742950" lvl="1" indent="-285750">
              <a:spcBef>
                <a:spcPts val="0"/>
              </a:spcBef>
              <a:spcAft>
                <a:spcPts val="600"/>
              </a:spcAft>
              <a:buFont typeface="Arial" panose="020B0604020202020204" pitchFamily="34" charset="0"/>
              <a:buChar char="•"/>
            </a:pPr>
            <a:r>
              <a:rPr lang="en-US" sz="1800" dirty="0">
                <a:latin typeface="Gill Sans MT" panose="020B0502020104020203" pitchFamily="34" charset="0"/>
              </a:rPr>
              <a:t>Tell the child to look straight ahead at the caregiver if he or she is in front of the child. </a:t>
            </a:r>
          </a:p>
          <a:p>
            <a:pPr marL="742950" lvl="1" indent="-285750">
              <a:spcBef>
                <a:spcPts val="0"/>
              </a:spcBef>
              <a:spcAft>
                <a:spcPts val="600"/>
              </a:spcAft>
              <a:buFont typeface="Arial" panose="020B0604020202020204" pitchFamily="34" charset="0"/>
              <a:buChar char="•"/>
            </a:pPr>
            <a:r>
              <a:rPr lang="en-US" sz="1800" dirty="0">
                <a:latin typeface="Gill Sans MT" panose="020B0502020104020203" pitchFamily="34" charset="0"/>
              </a:rPr>
              <a:t>Make sure the child is looking straight ahead and his or her line of sight is level with the ground (Arrow 8). </a:t>
            </a:r>
          </a:p>
          <a:p>
            <a:pPr marL="742950" lvl="1" indent="-285750">
              <a:spcBef>
                <a:spcPts val="0"/>
              </a:spcBef>
              <a:spcAft>
                <a:spcPts val="600"/>
              </a:spcAft>
              <a:buFont typeface="Arial" panose="020B0604020202020204" pitchFamily="34" charset="0"/>
              <a:buChar char="•"/>
            </a:pPr>
            <a:r>
              <a:rPr lang="en-US" sz="1800" dirty="0">
                <a:latin typeface="Gill Sans MT" panose="020B0502020104020203" pitchFamily="34" charset="0"/>
              </a:rPr>
              <a:t>Place your open left hand on the child’s chin. Gradually close your hand around the chin (Arrow 9). Do not pinch the jaw. Do not cover the child’s mouth or ears. </a:t>
            </a:r>
          </a:p>
          <a:p>
            <a:pPr marL="742950" lvl="1" indent="-285750">
              <a:spcBef>
                <a:spcPts val="0"/>
              </a:spcBef>
              <a:spcAft>
                <a:spcPts val="1200"/>
              </a:spcAft>
              <a:buFont typeface="Arial" panose="020B0604020202020204" pitchFamily="34" charset="0"/>
              <a:buChar char="•"/>
            </a:pPr>
            <a:r>
              <a:rPr lang="en-US" sz="1800" dirty="0">
                <a:latin typeface="Gill Sans MT" panose="020B0502020104020203" pitchFamily="34" charset="0"/>
              </a:rPr>
              <a:t>Make sure the child’s shoulders are level (Arrow 10), the hands are at the child’s side (Arrow 11), and the head, shoulder blades, and buttocks are against the board (Arrows 12, 13 and 14). </a:t>
            </a: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Measuring a child ≥ 2’s height: summary of procedures</a:t>
            </a:r>
          </a:p>
        </p:txBody>
      </p:sp>
    </p:spTree>
    <p:extLst>
      <p:ext uri="{BB962C8B-B14F-4D97-AF65-F5344CB8AC3E}">
        <p14:creationId xmlns:p14="http://schemas.microsoft.com/office/powerpoint/2010/main" val="417617457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ANTHRO TECHNIQUES FOR CHILDREN</a:t>
            </a:r>
          </a:p>
        </p:txBody>
      </p:sp>
      <p:sp>
        <p:nvSpPr>
          <p:cNvPr id="3" name="Text Placeholder 2"/>
          <p:cNvSpPr>
            <a:spLocks noGrp="1"/>
          </p:cNvSpPr>
          <p:nvPr>
            <p:ph type="body" sz="quarter" idx="10"/>
          </p:nvPr>
        </p:nvSpPr>
        <p:spPr/>
        <p:txBody>
          <a:bodyPr/>
          <a:lstStyle/>
          <a:p>
            <a:pPr marL="342900" lvl="0" indent="-342900">
              <a:spcBef>
                <a:spcPts val="0"/>
              </a:spcBef>
              <a:spcAft>
                <a:spcPts val="1200"/>
              </a:spcAft>
              <a:buFont typeface="+mj-lt"/>
              <a:buAutoNum type="arabicPeriod" startAt="8"/>
            </a:pPr>
            <a:r>
              <a:rPr lang="en-US" b="1" dirty="0">
                <a:latin typeface="Gill Sans MT" panose="020B0502020104020203" pitchFamily="34" charset="0"/>
              </a:rPr>
              <a:t>Measurer and assistant:</a:t>
            </a:r>
            <a:r>
              <a:rPr lang="en-US" dirty="0">
                <a:latin typeface="Gill Sans MT" panose="020B0502020104020203" pitchFamily="34" charset="0"/>
              </a:rPr>
              <a:t> Check the child’s position (Arrows 6-14). Repeat any steps as necessary. </a:t>
            </a:r>
          </a:p>
          <a:p>
            <a:pPr marL="342900" indent="-342900">
              <a:spcBef>
                <a:spcPts val="0"/>
              </a:spcBef>
              <a:spcAft>
                <a:spcPts val="1200"/>
              </a:spcAft>
              <a:buFont typeface="+mj-lt"/>
              <a:buAutoNum type="arabicPeriod" startAt="8"/>
            </a:pPr>
            <a:r>
              <a:rPr lang="en-US" b="1" dirty="0">
                <a:latin typeface="Gill Sans MT" panose="020B0502020104020203" pitchFamily="34" charset="0"/>
              </a:rPr>
              <a:t>Measurer:</a:t>
            </a:r>
            <a:r>
              <a:rPr lang="en-US" dirty="0">
                <a:latin typeface="Gill Sans MT" panose="020B0502020104020203" pitchFamily="34" charset="0"/>
              </a:rPr>
              <a:t> With your right hand, lower the headpiece on top of the child’s head. Make sure you push through the child’s hair (Arrow 15). </a:t>
            </a:r>
          </a:p>
          <a:p>
            <a:pPr marL="342900" lvl="0" indent="-342900">
              <a:spcBef>
                <a:spcPts val="0"/>
              </a:spcBef>
              <a:spcAft>
                <a:spcPts val="1200"/>
              </a:spcAft>
              <a:buFont typeface="+mj-lt"/>
              <a:buAutoNum type="arabicPeriod" startAt="8"/>
            </a:pPr>
            <a:r>
              <a:rPr lang="en-US" b="1" dirty="0">
                <a:latin typeface="Gill Sans MT" panose="020B0502020104020203" pitchFamily="34" charset="0"/>
              </a:rPr>
              <a:t>Measurer: </a:t>
            </a:r>
            <a:r>
              <a:rPr lang="en-US" dirty="0">
                <a:latin typeface="Gill Sans MT" panose="020B0502020104020203" pitchFamily="34" charset="0"/>
              </a:rPr>
              <a:t>Read the measurement out loud to the nearest 0.1 centimeter. </a:t>
            </a:r>
          </a:p>
          <a:p>
            <a:pPr marL="342900" lvl="0" indent="-342900">
              <a:spcBef>
                <a:spcPts val="0"/>
              </a:spcBef>
              <a:spcAft>
                <a:spcPts val="1200"/>
              </a:spcAft>
              <a:buFont typeface="+mj-lt"/>
              <a:buAutoNum type="arabicPeriod" startAt="8"/>
            </a:pPr>
            <a:r>
              <a:rPr lang="en-US" b="1" dirty="0">
                <a:latin typeface="Gill Sans MT" panose="020B0502020104020203" pitchFamily="34" charset="0"/>
              </a:rPr>
              <a:t>Assistant: </a:t>
            </a:r>
            <a:r>
              <a:rPr lang="en-US" dirty="0">
                <a:latin typeface="Gill Sans MT" panose="020B0502020104020203" pitchFamily="34" charset="0"/>
              </a:rPr>
              <a:t>Confirm the measurement by repeating it back to the measurer.</a:t>
            </a:r>
          </a:p>
          <a:p>
            <a:pPr marL="342900" lvl="0" indent="-342900">
              <a:spcBef>
                <a:spcPts val="0"/>
              </a:spcBef>
              <a:spcAft>
                <a:spcPts val="600"/>
              </a:spcAft>
              <a:buFont typeface="+mj-lt"/>
              <a:buAutoNum type="arabicPeriod" startAt="8"/>
            </a:pPr>
            <a:r>
              <a:rPr lang="en-US" b="1" dirty="0">
                <a:latin typeface="Gill Sans MT" panose="020B0502020104020203" pitchFamily="34" charset="0"/>
              </a:rPr>
              <a:t>Assistant: </a:t>
            </a:r>
            <a:r>
              <a:rPr lang="en-US" dirty="0">
                <a:latin typeface="Gill Sans MT" panose="020B0502020104020203" pitchFamily="34" charset="0"/>
              </a:rPr>
              <a:t>On the paper Module 5A form:</a:t>
            </a:r>
          </a:p>
          <a:p>
            <a:pPr marL="1085850" lvl="2" indent="-457200">
              <a:spcBef>
                <a:spcPts val="0"/>
              </a:spcBef>
              <a:spcAft>
                <a:spcPts val="600"/>
              </a:spcAft>
              <a:buFont typeface="Arial" panose="020B0604020202020204" pitchFamily="34" charset="0"/>
              <a:buChar char="•"/>
            </a:pPr>
            <a:r>
              <a:rPr lang="en-US" sz="1800" dirty="0">
                <a:latin typeface="Gill Sans MT" panose="020B0502020104020203" pitchFamily="34" charset="0"/>
              </a:rPr>
              <a:t>Record the measurement to one decimal place in item 516</a:t>
            </a:r>
          </a:p>
          <a:p>
            <a:pPr marL="1085850" lvl="2" indent="-457200">
              <a:spcBef>
                <a:spcPts val="0"/>
              </a:spcBef>
              <a:spcAft>
                <a:spcPts val="1200"/>
              </a:spcAft>
              <a:buFont typeface="Arial" panose="020B0604020202020204" pitchFamily="34" charset="0"/>
              <a:buChar char="•"/>
            </a:pPr>
            <a:r>
              <a:rPr lang="en-US" sz="1800" dirty="0">
                <a:latin typeface="Gill Sans MT" panose="020B0502020104020203" pitchFamily="34" charset="0"/>
              </a:rPr>
              <a:t>Circle ‘2’ (STANDING UP) in item 517. </a:t>
            </a:r>
          </a:p>
          <a:p>
            <a:pPr marL="0" lvl="0" indent="0">
              <a:spcBef>
                <a:spcPts val="0"/>
              </a:spcBef>
              <a:spcAft>
                <a:spcPts val="1200"/>
              </a:spcAft>
              <a:buNone/>
            </a:pPr>
            <a:endParaRPr lang="en-US" dirty="0">
              <a:latin typeface="Gill Sans MT" panose="020B0502020104020203" pitchFamily="34" charset="0"/>
            </a:endParaRPr>
          </a:p>
          <a:p>
            <a:pPr marL="0" lvl="0" indent="0">
              <a:spcBef>
                <a:spcPts val="0"/>
              </a:spcBef>
              <a:spcAft>
                <a:spcPts val="1200"/>
              </a:spcAft>
              <a:buNone/>
            </a:pPr>
            <a:endParaRPr lang="en-US" dirty="0">
              <a:latin typeface="Gill Sans MT" panose="020B0502020104020203" pitchFamily="34" charset="0"/>
            </a:endParaRP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Measuring a child ≥ 2’s height: summary of procedures</a:t>
            </a:r>
          </a:p>
        </p:txBody>
      </p:sp>
    </p:spTree>
    <p:extLst>
      <p:ext uri="{BB962C8B-B14F-4D97-AF65-F5344CB8AC3E}">
        <p14:creationId xmlns:p14="http://schemas.microsoft.com/office/powerpoint/2010/main" val="27425960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ANTHRO TECHNIQUES FOR CHILDREN</a:t>
            </a:r>
          </a:p>
        </p:txBody>
      </p:sp>
      <p:sp>
        <p:nvSpPr>
          <p:cNvPr id="3" name="Text Placeholder 2"/>
          <p:cNvSpPr>
            <a:spLocks noGrp="1"/>
          </p:cNvSpPr>
          <p:nvPr>
            <p:ph type="body" sz="quarter" idx="10"/>
          </p:nvPr>
        </p:nvSpPr>
        <p:spPr/>
        <p:txBody>
          <a:bodyPr/>
          <a:lstStyle/>
          <a:p>
            <a:pPr marL="342900" indent="-342900">
              <a:spcBef>
                <a:spcPts val="0"/>
              </a:spcBef>
              <a:spcAft>
                <a:spcPts val="1200"/>
              </a:spcAft>
              <a:buFont typeface="+mj-lt"/>
              <a:buAutoNum type="arabicPeriod" startAt="13"/>
            </a:pPr>
            <a:r>
              <a:rPr lang="en-US" b="1" dirty="0">
                <a:latin typeface="Gill Sans MT" panose="020B0502020104020203" pitchFamily="34" charset="0"/>
              </a:rPr>
              <a:t>Measurer: </a:t>
            </a:r>
            <a:r>
              <a:rPr lang="en-US" dirty="0">
                <a:latin typeface="Gill Sans MT" panose="020B0502020104020203" pitchFamily="34" charset="0"/>
              </a:rPr>
              <a:t>Remove the headpiece from the child’s head and remove your left hand from the child’s chin. </a:t>
            </a:r>
          </a:p>
          <a:p>
            <a:pPr marL="342900" lvl="0" indent="-342900">
              <a:spcBef>
                <a:spcPts val="0"/>
              </a:spcBef>
              <a:spcAft>
                <a:spcPts val="1200"/>
              </a:spcAft>
              <a:buFont typeface="+mj-lt"/>
              <a:buAutoNum type="arabicPeriod" startAt="13"/>
            </a:pPr>
            <a:r>
              <a:rPr lang="en-US" b="1" dirty="0">
                <a:latin typeface="Gill Sans MT" panose="020B0502020104020203" pitchFamily="34" charset="0"/>
              </a:rPr>
              <a:t>Measurer: </a:t>
            </a:r>
            <a:r>
              <a:rPr lang="en-US" dirty="0">
                <a:latin typeface="Gill Sans MT" panose="020B0502020104020203" pitchFamily="34" charset="0"/>
              </a:rPr>
              <a:t>Check the form to make sure the height is completely and correctly recorded. Instruct the assistant to correct any errors.</a:t>
            </a:r>
          </a:p>
          <a:p>
            <a:pPr marL="342900" indent="-342900">
              <a:spcBef>
                <a:spcPts val="0"/>
              </a:spcBef>
              <a:spcAft>
                <a:spcPts val="1200"/>
              </a:spcAft>
              <a:buFont typeface="+mj-lt"/>
              <a:buAutoNum type="arabicPeriod" startAt="13"/>
            </a:pPr>
            <a:r>
              <a:rPr lang="en-US" b="1" dirty="0">
                <a:latin typeface="Gill Sans MT" panose="020B0502020104020203" pitchFamily="34" charset="0"/>
              </a:rPr>
              <a:t>Measurer and assistant: </a:t>
            </a:r>
            <a:r>
              <a:rPr lang="en-US" dirty="0">
                <a:latin typeface="Gill Sans MT" panose="020B0502020104020203" pitchFamily="34" charset="0"/>
              </a:rPr>
              <a:t>If the child’s length is &lt; 85 cm, re-measure the child while he or she is lying down.</a:t>
            </a:r>
          </a:p>
          <a:p>
            <a:pPr marL="342900" lvl="0" indent="-342900">
              <a:spcBef>
                <a:spcPts val="0"/>
              </a:spcBef>
              <a:spcAft>
                <a:spcPts val="1200"/>
              </a:spcAft>
              <a:buFont typeface="+mj-lt"/>
              <a:buAutoNum type="arabicPeriod" startAt="13"/>
            </a:pPr>
            <a:endParaRPr lang="en-US" dirty="0">
              <a:latin typeface="Gill Sans MT" panose="020B0502020104020203" pitchFamily="34" charset="0"/>
            </a:endParaRPr>
          </a:p>
          <a:p>
            <a:pPr marL="342900" lvl="0" indent="-342900">
              <a:spcBef>
                <a:spcPts val="0"/>
              </a:spcBef>
              <a:spcAft>
                <a:spcPts val="1200"/>
              </a:spcAft>
              <a:buFont typeface="+mj-lt"/>
              <a:buAutoNum type="arabicPeriod" startAt="8"/>
            </a:pPr>
            <a:endParaRPr lang="en-US" dirty="0">
              <a:latin typeface="Gill Sans MT" panose="020B0502020104020203" pitchFamily="34" charset="0"/>
            </a:endParaRP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Measuring a child ≥ 2’s height: summary of procedures</a:t>
            </a:r>
          </a:p>
        </p:txBody>
      </p:sp>
    </p:spTree>
    <p:extLst>
      <p:ext uri="{BB962C8B-B14F-4D97-AF65-F5344CB8AC3E}">
        <p14:creationId xmlns:p14="http://schemas.microsoft.com/office/powerpoint/2010/main" val="30049635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ANTHRO TECHNIQUES FOR CHILDREN</a:t>
            </a:r>
          </a:p>
        </p:txBody>
      </p:sp>
      <p:sp>
        <p:nvSpPr>
          <p:cNvPr id="3" name="Text Placeholder 2"/>
          <p:cNvSpPr>
            <a:spLocks noGrp="1"/>
          </p:cNvSpPr>
          <p:nvPr>
            <p:ph type="body" sz="quarter" idx="10"/>
          </p:nvPr>
        </p:nvSpPr>
        <p:spPr/>
        <p:txBody>
          <a:bodyPr/>
          <a:lstStyle/>
          <a:p>
            <a:pPr>
              <a:spcBef>
                <a:spcPts val="0"/>
              </a:spcBef>
              <a:spcAft>
                <a:spcPts val="1200"/>
              </a:spcAft>
            </a:pPr>
            <a:r>
              <a:rPr lang="en-US" dirty="0">
                <a:latin typeface="Gill Sans MT" panose="020B0502020104020203" pitchFamily="34" charset="0"/>
              </a:rPr>
              <a:t>When you have completed taking the measurements, thank the caregiver and child. </a:t>
            </a:r>
          </a:p>
          <a:p>
            <a:pPr>
              <a:spcBef>
                <a:spcPts val="0"/>
              </a:spcBef>
              <a:spcAft>
                <a:spcPts val="1200"/>
              </a:spcAft>
            </a:pPr>
            <a:r>
              <a:rPr lang="en-US" dirty="0">
                <a:latin typeface="Gill Sans MT" panose="020B0502020104020203" pitchFamily="34" charset="0"/>
              </a:rPr>
              <a:t>Enter the time (hour and minutes) that you completed the module for that child in item 519 of the paper Module 5A form. </a:t>
            </a:r>
          </a:p>
          <a:p>
            <a:pPr>
              <a:spcBef>
                <a:spcPts val="0"/>
              </a:spcBef>
              <a:spcAft>
                <a:spcPts val="1200"/>
              </a:spcAft>
            </a:pPr>
            <a:r>
              <a:rPr lang="en-US" dirty="0">
                <a:latin typeface="Gill Sans MT" panose="020B0502020104020203" pitchFamily="34" charset="0"/>
              </a:rPr>
              <a:t>If there are additional eligible children in the household, repeat the measurement procedure</a:t>
            </a:r>
          </a:p>
          <a:p>
            <a:pPr>
              <a:spcBef>
                <a:spcPts val="0"/>
              </a:spcBef>
              <a:spcAft>
                <a:spcPts val="1200"/>
              </a:spcAft>
            </a:pPr>
            <a:r>
              <a:rPr lang="en-US" dirty="0">
                <a:latin typeface="Gill Sans MT" panose="020B0502020104020203" pitchFamily="34" charset="0"/>
              </a:rPr>
              <a:t>If there are no additional children eligible, continue on to the next module. </a:t>
            </a:r>
          </a:p>
          <a:p>
            <a:pPr marL="0" lvl="0" indent="0">
              <a:spcBef>
                <a:spcPts val="0"/>
              </a:spcBef>
              <a:spcAft>
                <a:spcPts val="1200"/>
              </a:spcAft>
              <a:buNone/>
            </a:pPr>
            <a:endParaRPr lang="en-US" dirty="0">
              <a:latin typeface="Gill Sans MT" panose="020B0502020104020203" pitchFamily="34" charset="0"/>
            </a:endParaRP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Completing children’s measurements and next steps</a:t>
            </a:r>
          </a:p>
        </p:txBody>
      </p:sp>
    </p:spTree>
    <p:extLst>
      <p:ext uri="{BB962C8B-B14F-4D97-AF65-F5344CB8AC3E}">
        <p14:creationId xmlns:p14="http://schemas.microsoft.com/office/powerpoint/2010/main" val="39536015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ANTHRO TECHNIQUES FOR CHILDREN</a:t>
            </a: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Test your knowledge</a:t>
            </a:r>
          </a:p>
        </p:txBody>
      </p:sp>
      <p:sp>
        <p:nvSpPr>
          <p:cNvPr id="5" name="AutoShape 2"/>
          <p:cNvSpPr>
            <a:spLocks noChangeArrowheads="1"/>
          </p:cNvSpPr>
          <p:nvPr/>
        </p:nvSpPr>
        <p:spPr bwMode="auto">
          <a:xfrm>
            <a:off x="614362" y="2490788"/>
            <a:ext cx="3657600" cy="3657600"/>
          </a:xfrm>
          <a:prstGeom prst="bracketPair">
            <a:avLst>
              <a:gd name="adj" fmla="val 8051"/>
            </a:avLst>
          </a:prstGeom>
          <a:noFill/>
          <a:ln w="38100">
            <a:solidFill>
              <a:srgbClr val="9BBB59"/>
            </a:solidFill>
            <a:round/>
            <a:headEnd/>
            <a:tailEnd/>
          </a:ln>
          <a:extLst>
            <a:ext uri="{909E8E84-426E-40DD-AFC4-6F175D3DCCD1}">
              <a14:hiddenFill xmlns:a14="http://schemas.microsoft.com/office/drawing/2010/main">
                <a:solidFill>
                  <a:srgbClr val="943634"/>
                </a:solidFill>
              </a14:hiddenFill>
            </a:ext>
            <a:ext uri="{AF507438-7753-43E0-B8FC-AC1667EBCBE1}">
              <a14:hiddenEffects xmlns:a14="http://schemas.microsoft.com/office/drawing/2010/main">
                <a:effectLst>
                  <a:outerShdw dist="17961" dir="2700000" algn="ctr" rotWithShape="0">
                    <a:srgbClr val="9BBB59">
                      <a:gamma/>
                      <a:shade val="60000"/>
                      <a:invGamma/>
                    </a:srgbClr>
                  </a:outerShdw>
                </a:effectLst>
              </a14:hiddenEffects>
            </a:ext>
          </a:extLst>
        </p:spPr>
        <p:txBody>
          <a:bodyPr rot="0" vert="horz" wrap="square" lIns="45720" tIns="45720" rIns="45720" bIns="45720" anchor="t" anchorCtr="0" upright="1">
            <a:noAutofit/>
          </a:bodyPr>
          <a:lstStyle/>
          <a:p>
            <a:pPr marL="0" marR="0" algn="ctr">
              <a:lnSpc>
                <a:spcPct val="115000"/>
              </a:lnSpc>
              <a:spcBef>
                <a:spcPts val="0"/>
              </a:spcBef>
              <a:spcAft>
                <a:spcPts val="0"/>
              </a:spcAft>
            </a:pPr>
            <a:r>
              <a:rPr lang="en-US" sz="1600" b="1" dirty="0">
                <a:solidFill>
                  <a:srgbClr val="000000"/>
                </a:solidFill>
                <a:latin typeface="Gill Sans MT" panose="020B0502020104020203" pitchFamily="34" charset="0"/>
                <a:ea typeface="Arial" panose="020B0604020202020204" pitchFamily="34" charset="0"/>
                <a:cs typeface="Arial" panose="020B0604020202020204" pitchFamily="34" charset="0"/>
              </a:rPr>
              <a:t>If you measured a 26 month old to be 83 cm, what should you do</a:t>
            </a:r>
            <a:r>
              <a:rPr lang="en-US" sz="1600" b="1" dirty="0">
                <a:solidFill>
                  <a:srgbClr val="000000"/>
                </a:solidFill>
                <a:effectLst/>
                <a:latin typeface="Gill Sans MT" panose="020B0502020104020203" pitchFamily="34" charset="0"/>
                <a:ea typeface="Arial" panose="020B0604020202020204" pitchFamily="34" charset="0"/>
                <a:cs typeface="Arial" panose="020B0604020202020204" pitchFamily="34" charset="0"/>
              </a:rPr>
              <a:t>?</a:t>
            </a:r>
          </a:p>
          <a:p>
            <a:pPr marL="0" marR="0" algn="ctr">
              <a:lnSpc>
                <a:spcPct val="115000"/>
              </a:lnSpc>
              <a:spcBef>
                <a:spcPts val="0"/>
              </a:spcBef>
              <a:spcAft>
                <a:spcPts val="0"/>
              </a:spcAft>
            </a:pPr>
            <a:r>
              <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rPr>
              <a:t> </a:t>
            </a:r>
            <a:r>
              <a:rPr lang="en-US" sz="1600" i="1" dirty="0">
                <a:solidFill>
                  <a:srgbClr val="000000"/>
                </a:solidFill>
                <a:latin typeface="Gill Sans MT" panose="020B0502020104020203" pitchFamily="34" charset="0"/>
                <a:ea typeface="Arial" panose="020B0604020202020204" pitchFamily="34" charset="0"/>
                <a:cs typeface="Arial" panose="020B0604020202020204" pitchFamily="34" charset="0"/>
              </a:rPr>
              <a:t>(Select all that apply.)</a:t>
            </a:r>
            <a:endPar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a:p>
            <a:pPr marL="571500" marR="0" indent="-342900" algn="l">
              <a:lnSpc>
                <a:spcPct val="115000"/>
              </a:lnSpc>
              <a:spcBef>
                <a:spcPts val="600"/>
              </a:spcBef>
              <a:spcAft>
                <a:spcPts val="0"/>
              </a:spcAft>
              <a:buFont typeface="+mj-lt"/>
              <a:buAutoNum type="alphaUcPeriod"/>
            </a:pPr>
            <a:r>
              <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rPr>
              <a:t>If measured lying down, you do not need to do anything.</a:t>
            </a:r>
          </a:p>
          <a:p>
            <a:pPr marL="571500" marR="0" indent="-342900" algn="l">
              <a:lnSpc>
                <a:spcPct val="115000"/>
              </a:lnSpc>
              <a:spcBef>
                <a:spcPts val="600"/>
              </a:spcBef>
              <a:spcAft>
                <a:spcPts val="0"/>
              </a:spcAft>
              <a:buFont typeface="+mj-lt"/>
              <a:buAutoNum type="alphaUcPeriod"/>
            </a:pPr>
            <a:r>
              <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rPr>
              <a:t>If measured lying down, re-measure her standing up.</a:t>
            </a:r>
          </a:p>
          <a:p>
            <a:pPr marL="571500" marR="0" indent="-342900" algn="l">
              <a:lnSpc>
                <a:spcPct val="115000"/>
              </a:lnSpc>
              <a:spcBef>
                <a:spcPts val="600"/>
              </a:spcBef>
              <a:spcAft>
                <a:spcPts val="0"/>
              </a:spcAft>
              <a:buFont typeface="+mj-lt"/>
              <a:buAutoNum type="alphaUcPeriod"/>
            </a:pPr>
            <a:r>
              <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rPr>
              <a:t>If measured standing up, re-measure her lying down.</a:t>
            </a:r>
          </a:p>
          <a:p>
            <a:pPr marL="571500" marR="0" indent="-342900" algn="l">
              <a:lnSpc>
                <a:spcPct val="115000"/>
              </a:lnSpc>
              <a:spcBef>
                <a:spcPts val="600"/>
              </a:spcBef>
              <a:spcAft>
                <a:spcPts val="0"/>
              </a:spcAft>
              <a:buFont typeface="+mj-lt"/>
              <a:buAutoNum type="alphaUcPeriod"/>
            </a:pPr>
            <a:r>
              <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rPr>
              <a:t>If measured standing up, you do not need to do anything.</a:t>
            </a:r>
          </a:p>
          <a:p>
            <a:pPr marL="0" marR="0" algn="ctr">
              <a:lnSpc>
                <a:spcPct val="115000"/>
              </a:lnSpc>
              <a:spcBef>
                <a:spcPts val="0"/>
              </a:spcBef>
              <a:spcAft>
                <a:spcPts val="0"/>
              </a:spcAft>
            </a:pPr>
            <a:r>
              <a:rPr lang="en-US" sz="1600" i="1" dirty="0">
                <a:solidFill>
                  <a:srgbClr val="000000"/>
                </a:solidFill>
                <a:effectLst/>
                <a:latin typeface="Gill Sans MT" panose="020B0502020104020203" pitchFamily="34" charset="0"/>
                <a:ea typeface="Arial" panose="020B0604020202020204" pitchFamily="34" charset="0"/>
                <a:cs typeface="Arial" panose="020B0604020202020204" pitchFamily="34" charset="0"/>
              </a:rPr>
              <a:t> </a:t>
            </a:r>
            <a:endParaRPr lang="en-US" sz="140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p:txBody>
      </p:sp>
      <p:sp>
        <p:nvSpPr>
          <p:cNvPr id="6" name="AutoShape 2"/>
          <p:cNvSpPr>
            <a:spLocks noChangeArrowheads="1"/>
          </p:cNvSpPr>
          <p:nvPr/>
        </p:nvSpPr>
        <p:spPr bwMode="auto">
          <a:xfrm>
            <a:off x="4857753" y="2490792"/>
            <a:ext cx="3657600" cy="3657600"/>
          </a:xfrm>
          <a:prstGeom prst="bracketPair">
            <a:avLst>
              <a:gd name="adj" fmla="val 8051"/>
            </a:avLst>
          </a:prstGeom>
          <a:noFill/>
          <a:ln w="38100">
            <a:solidFill>
              <a:srgbClr val="9BBB59"/>
            </a:solidFill>
            <a:round/>
            <a:headEnd/>
            <a:tailEnd/>
          </a:ln>
          <a:extLst>
            <a:ext uri="{909E8E84-426E-40DD-AFC4-6F175D3DCCD1}">
              <a14:hiddenFill xmlns:a14="http://schemas.microsoft.com/office/drawing/2010/main">
                <a:solidFill>
                  <a:srgbClr val="943634"/>
                </a:solidFill>
              </a14:hiddenFill>
            </a:ext>
            <a:ext uri="{AF507438-7753-43E0-B8FC-AC1667EBCBE1}">
              <a14:hiddenEffects xmlns:a14="http://schemas.microsoft.com/office/drawing/2010/main">
                <a:effectLst>
                  <a:outerShdw dist="17961" dir="2700000" algn="ctr" rotWithShape="0">
                    <a:srgbClr val="9BBB59">
                      <a:gamma/>
                      <a:shade val="60000"/>
                      <a:invGamma/>
                    </a:srgbClr>
                  </a:outerShdw>
                </a:effectLst>
              </a14:hiddenEffects>
            </a:ext>
          </a:extLst>
        </p:spPr>
        <p:txBody>
          <a:bodyPr rot="0" vert="horz" wrap="square" lIns="45720" tIns="45720" rIns="45720" bIns="45720" anchor="t" anchorCtr="0" upright="1">
            <a:noAutofit/>
          </a:bodyPr>
          <a:lstStyle/>
          <a:p>
            <a:pPr marL="0" marR="0" algn="ctr">
              <a:lnSpc>
                <a:spcPct val="115000"/>
              </a:lnSpc>
              <a:spcBef>
                <a:spcPts val="0"/>
              </a:spcBef>
              <a:spcAft>
                <a:spcPts val="1200"/>
              </a:spcAft>
            </a:pPr>
            <a:r>
              <a:rPr lang="en-US" sz="1600" b="1" dirty="0">
                <a:solidFill>
                  <a:srgbClr val="000000"/>
                </a:solidFill>
                <a:effectLst/>
                <a:latin typeface="Gill Sans MT" panose="020B0502020104020203" pitchFamily="34" charset="0"/>
                <a:ea typeface="Arial" panose="020B0604020202020204" pitchFamily="34" charset="0"/>
                <a:cs typeface="Arial" panose="020B0604020202020204" pitchFamily="34" charset="0"/>
              </a:rPr>
              <a:t>What should you do?</a:t>
            </a:r>
          </a:p>
          <a:p>
            <a:pPr marL="0" marR="0" algn="ctr">
              <a:lnSpc>
                <a:spcPct val="115000"/>
              </a:lnSpc>
              <a:spcBef>
                <a:spcPts val="0"/>
              </a:spcBef>
              <a:spcAft>
                <a:spcPts val="1200"/>
              </a:spcAft>
            </a:pPr>
            <a:r>
              <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rPr>
              <a:t>You are preparing to weigh a 30 month old child.  </a:t>
            </a:r>
          </a:p>
          <a:p>
            <a:pPr marL="0" marR="0" algn="ctr">
              <a:lnSpc>
                <a:spcPct val="115000"/>
              </a:lnSpc>
              <a:spcBef>
                <a:spcPts val="0"/>
              </a:spcBef>
              <a:spcAft>
                <a:spcPts val="1200"/>
              </a:spcAft>
            </a:pPr>
            <a:r>
              <a:rPr lang="en-US" sz="1600" dirty="0">
                <a:solidFill>
                  <a:srgbClr val="000000"/>
                </a:solidFill>
                <a:latin typeface="Gill Sans MT" panose="020B0502020104020203" pitchFamily="34" charset="0"/>
                <a:ea typeface="Arial" panose="020B0604020202020204" pitchFamily="34" charset="0"/>
                <a:cs typeface="Arial" panose="020B0604020202020204" pitchFamily="34" charset="0"/>
              </a:rPr>
              <a:t>As his caregiver </a:t>
            </a:r>
            <a:r>
              <a:rPr lang="en-US" sz="1600" dirty="0" smtClean="0">
                <a:solidFill>
                  <a:srgbClr val="000000"/>
                </a:solidFill>
                <a:latin typeface="Gill Sans MT" panose="020B0502020104020203" pitchFamily="34" charset="0"/>
                <a:ea typeface="Arial" panose="020B0604020202020204" pitchFamily="34" charset="0"/>
                <a:cs typeface="Arial" panose="020B0604020202020204" pitchFamily="34" charset="0"/>
              </a:rPr>
              <a:t>tries </a:t>
            </a:r>
            <a:r>
              <a:rPr lang="en-US" sz="1600" dirty="0">
                <a:solidFill>
                  <a:srgbClr val="000000"/>
                </a:solidFill>
                <a:latin typeface="Gill Sans MT" panose="020B0502020104020203" pitchFamily="34" charset="0"/>
                <a:ea typeface="Arial" panose="020B0604020202020204" pitchFamily="34" charset="0"/>
                <a:cs typeface="Arial" panose="020B0604020202020204" pitchFamily="34" charset="0"/>
              </a:rPr>
              <a:t>to remove his shorts and t-shirt, the boy </a:t>
            </a:r>
            <a:r>
              <a:rPr lang="en-US" sz="1600" dirty="0" smtClean="0">
                <a:solidFill>
                  <a:srgbClr val="000000"/>
                </a:solidFill>
                <a:latin typeface="Gill Sans MT" panose="020B0502020104020203" pitchFamily="34" charset="0"/>
                <a:ea typeface="Arial" panose="020B0604020202020204" pitchFamily="34" charset="0"/>
                <a:cs typeface="Arial" panose="020B0604020202020204" pitchFamily="34" charset="0"/>
              </a:rPr>
              <a:t>protests. </a:t>
            </a:r>
          </a:p>
          <a:p>
            <a:pPr marL="0" marR="0" algn="ctr">
              <a:lnSpc>
                <a:spcPct val="115000"/>
              </a:lnSpc>
              <a:spcBef>
                <a:spcPts val="0"/>
              </a:spcBef>
              <a:spcAft>
                <a:spcPts val="1200"/>
              </a:spcAft>
            </a:pPr>
            <a:r>
              <a:rPr lang="en-US" sz="1600" dirty="0" smtClean="0">
                <a:solidFill>
                  <a:srgbClr val="000000"/>
                </a:solidFill>
                <a:latin typeface="Gill Sans MT" panose="020B0502020104020203" pitchFamily="34" charset="0"/>
                <a:ea typeface="Arial" panose="020B0604020202020204" pitchFamily="34" charset="0"/>
                <a:cs typeface="Arial" panose="020B0604020202020204" pitchFamily="34" charset="0"/>
              </a:rPr>
              <a:t>He lays </a:t>
            </a:r>
            <a:r>
              <a:rPr lang="en-US" sz="1600" dirty="0">
                <a:solidFill>
                  <a:srgbClr val="000000"/>
                </a:solidFill>
                <a:latin typeface="Gill Sans MT" panose="020B0502020104020203" pitchFamily="34" charset="0"/>
                <a:ea typeface="Arial" panose="020B0604020202020204" pitchFamily="34" charset="0"/>
                <a:cs typeface="Arial" panose="020B0604020202020204" pitchFamily="34" charset="0"/>
              </a:rPr>
              <a:t>down on the floor kicking and waving his arms while yelling and crying.</a:t>
            </a:r>
          </a:p>
          <a:p>
            <a:pPr marL="0" marR="0" algn="ctr">
              <a:lnSpc>
                <a:spcPct val="115000"/>
              </a:lnSpc>
              <a:spcBef>
                <a:spcPts val="0"/>
              </a:spcBef>
              <a:spcAft>
                <a:spcPts val="1200"/>
              </a:spcAft>
            </a:pPr>
            <a:r>
              <a:rPr lang="en-US" sz="1600" dirty="0">
                <a:solidFill>
                  <a:srgbClr val="000000"/>
                </a:solidFill>
                <a:latin typeface="Gill Sans MT" panose="020B0502020104020203" pitchFamily="34" charset="0"/>
                <a:ea typeface="Arial" panose="020B0604020202020204" pitchFamily="34" charset="0"/>
                <a:cs typeface="Arial" panose="020B0604020202020204" pitchFamily="34" charset="0"/>
              </a:rPr>
              <a:t>Other children in the household </a:t>
            </a:r>
            <a:r>
              <a:rPr lang="en-US" sz="1600" dirty="0" smtClean="0">
                <a:solidFill>
                  <a:srgbClr val="000000"/>
                </a:solidFill>
                <a:latin typeface="Gill Sans MT" panose="020B0502020104020203" pitchFamily="34" charset="0"/>
                <a:ea typeface="Arial" panose="020B0604020202020204" pitchFamily="34" charset="0"/>
                <a:cs typeface="Arial" panose="020B0604020202020204" pitchFamily="34" charset="0"/>
              </a:rPr>
              <a:t>are </a:t>
            </a:r>
            <a:r>
              <a:rPr lang="en-US" sz="1600" dirty="0">
                <a:solidFill>
                  <a:srgbClr val="000000"/>
                </a:solidFill>
                <a:latin typeface="Gill Sans MT" panose="020B0502020104020203" pitchFamily="34" charset="0"/>
                <a:ea typeface="Arial" panose="020B0604020202020204" pitchFamily="34" charset="0"/>
                <a:cs typeface="Arial" panose="020B0604020202020204" pitchFamily="34" charset="0"/>
              </a:rPr>
              <a:t>watching. </a:t>
            </a:r>
            <a:r>
              <a:rPr lang="en-US" sz="1600" dirty="0" smtClean="0">
                <a:solidFill>
                  <a:srgbClr val="000000"/>
                </a:solidFill>
                <a:latin typeface="Gill Sans MT" panose="020B0502020104020203" pitchFamily="34" charset="0"/>
                <a:ea typeface="Arial" panose="020B0604020202020204" pitchFamily="34" charset="0"/>
                <a:cs typeface="Arial" panose="020B0604020202020204" pitchFamily="34" charset="0"/>
              </a:rPr>
              <a:t> An </a:t>
            </a:r>
            <a:r>
              <a:rPr lang="en-US" sz="1600" dirty="0">
                <a:solidFill>
                  <a:srgbClr val="000000"/>
                </a:solidFill>
                <a:latin typeface="Gill Sans MT" panose="020B0502020104020203" pitchFamily="34" charset="0"/>
                <a:ea typeface="Arial" panose="020B0604020202020204" pitchFamily="34" charset="0"/>
                <a:cs typeface="Arial" panose="020B0604020202020204" pitchFamily="34" charset="0"/>
              </a:rPr>
              <a:t>infant also </a:t>
            </a:r>
            <a:r>
              <a:rPr lang="en-US" sz="1600" dirty="0" smtClean="0">
                <a:solidFill>
                  <a:srgbClr val="000000"/>
                </a:solidFill>
                <a:latin typeface="Gill Sans MT" panose="020B0502020104020203" pitchFamily="34" charset="0"/>
                <a:ea typeface="Arial" panose="020B0604020202020204" pitchFamily="34" charset="0"/>
                <a:cs typeface="Arial" panose="020B0604020202020204" pitchFamily="34" charset="0"/>
              </a:rPr>
              <a:t>starts </a:t>
            </a:r>
            <a:r>
              <a:rPr lang="en-US" sz="1600" dirty="0">
                <a:solidFill>
                  <a:srgbClr val="000000"/>
                </a:solidFill>
                <a:latin typeface="Gill Sans MT" panose="020B0502020104020203" pitchFamily="34" charset="0"/>
                <a:ea typeface="Arial" panose="020B0604020202020204" pitchFamily="34" charset="0"/>
                <a:cs typeface="Arial" panose="020B0604020202020204" pitchFamily="34" charset="0"/>
              </a:rPr>
              <a:t>to cry.</a:t>
            </a:r>
            <a:endParaRPr lang="en-US" sz="1600" dirty="0">
              <a:solidFill>
                <a:srgbClr val="000000"/>
              </a:solidFill>
              <a:effectLst/>
              <a:latin typeface="Gill Sans MT" panose="020B0502020104020203"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6415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p>
            <a:pPr algn="ctr"/>
            <a:r>
              <a:rPr lang="en-US" dirty="0">
                <a:latin typeface="Gill Sans MT" panose="020B0502020104020203" pitchFamily="34" charset="0"/>
              </a:rPr>
              <a:t>INTRODUCTION</a:t>
            </a:r>
            <a:endParaRPr lang="en-US" sz="3200" b="0" cap="all" dirty="0">
              <a:solidFill>
                <a:srgbClr val="D37D28"/>
              </a:solidFill>
              <a:latin typeface="Gill Sans MT" panose="020B0502020104020203" pitchFamily="34" charset="0"/>
            </a:endParaRPr>
          </a:p>
        </p:txBody>
      </p:sp>
      <p:sp>
        <p:nvSpPr>
          <p:cNvPr id="4" name="Text Placeholder 3"/>
          <p:cNvSpPr>
            <a:spLocks noGrp="1"/>
          </p:cNvSpPr>
          <p:nvPr>
            <p:ph type="body" sz="quarter" idx="10"/>
          </p:nvPr>
        </p:nvSpPr>
        <p:spPr/>
        <p:txBody>
          <a:bodyPr/>
          <a:lstStyle/>
          <a:p>
            <a:r>
              <a:rPr lang="en-US" dirty="0">
                <a:latin typeface="Gill Sans MT" panose="020B0502020104020203" pitchFamily="34" charset="0"/>
              </a:rPr>
              <a:t>A reference for field teams</a:t>
            </a:r>
          </a:p>
          <a:p>
            <a:pPr>
              <a:spcBef>
                <a:spcPts val="1200"/>
              </a:spcBef>
            </a:pPr>
            <a:r>
              <a:rPr lang="en-US" dirty="0">
                <a:latin typeface="Gill Sans MT" panose="020B0502020104020203" pitchFamily="34" charset="0"/>
              </a:rPr>
              <a:t>It describes the procedures that field team members must follow to collect anthropometric information, including:</a:t>
            </a:r>
          </a:p>
          <a:p>
            <a:pPr marL="742950" lvl="1" indent="-285750">
              <a:spcBef>
                <a:spcPts val="1200"/>
              </a:spcBef>
              <a:buFont typeface="Arial" panose="020B0604020202020204" pitchFamily="34" charset="0"/>
              <a:buChar char="−"/>
            </a:pPr>
            <a:r>
              <a:rPr lang="en-US" sz="1600" dirty="0">
                <a:latin typeface="Gill Sans MT" panose="020B0502020104020203" pitchFamily="34" charset="0"/>
              </a:rPr>
              <a:t>how to use the anthropometric equipment </a:t>
            </a:r>
          </a:p>
          <a:p>
            <a:pPr marL="742950" lvl="1" indent="-285750">
              <a:spcBef>
                <a:spcPts val="1200"/>
              </a:spcBef>
              <a:buFont typeface="Arial" panose="020B0604020202020204" pitchFamily="34" charset="0"/>
              <a:buChar char="−"/>
            </a:pPr>
            <a:r>
              <a:rPr lang="en-US" sz="1600" dirty="0">
                <a:latin typeface="Gill Sans MT" panose="020B0502020104020203" pitchFamily="34" charset="0"/>
              </a:rPr>
              <a:t>how to ensure that measurements are taken efficiently and accurately. </a:t>
            </a:r>
          </a:p>
          <a:p>
            <a:pPr marL="285750" lvl="1" indent="-285750">
              <a:spcBef>
                <a:spcPts val="1200"/>
              </a:spcBef>
              <a:spcAft>
                <a:spcPts val="1200"/>
              </a:spcAft>
              <a:buFont typeface="Arial" panose="020B0604020202020204" pitchFamily="34" charset="0"/>
              <a:buChar char="•"/>
            </a:pPr>
            <a:r>
              <a:rPr lang="en-US" sz="1800" dirty="0">
                <a:latin typeface="Gill Sans MT" panose="020B0502020104020203" pitchFamily="34" charset="0"/>
                <a:cs typeface="Arial"/>
              </a:rPr>
              <a:t>Following standardized methods will help to ensure that the measurements are correct and makes comparison possible.</a:t>
            </a:r>
          </a:p>
        </p:txBody>
      </p:sp>
      <p:sp>
        <p:nvSpPr>
          <p:cNvPr id="5" name="Text Placeholder 4"/>
          <p:cNvSpPr>
            <a:spLocks noGrp="1"/>
          </p:cNvSpPr>
          <p:nvPr>
            <p:ph type="body" sz="quarter" idx="11"/>
          </p:nvPr>
        </p:nvSpPr>
        <p:spPr/>
        <p:txBody>
          <a:bodyPr/>
          <a:lstStyle/>
          <a:p>
            <a:r>
              <a:rPr lang="en-US" dirty="0">
                <a:latin typeface="Gill Sans MT" panose="020B0502020104020203" pitchFamily="34" charset="0"/>
              </a:rPr>
              <a:t>ZOI anthropometry manual</a:t>
            </a:r>
          </a:p>
        </p:txBody>
      </p:sp>
    </p:spTree>
    <p:extLst>
      <p:ext uri="{BB962C8B-B14F-4D97-AF65-F5344CB8AC3E}">
        <p14:creationId xmlns:p14="http://schemas.microsoft.com/office/powerpoint/2010/main" val="414413631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PRACTICING TAKING MEASUREMENTS</a:t>
            </a:r>
          </a:p>
        </p:txBody>
      </p:sp>
      <p:sp>
        <p:nvSpPr>
          <p:cNvPr id="3" name="Text Placeholder 2"/>
          <p:cNvSpPr>
            <a:spLocks noGrp="1"/>
          </p:cNvSpPr>
          <p:nvPr>
            <p:ph type="body" sz="quarter" idx="10"/>
          </p:nvPr>
        </p:nvSpPr>
        <p:spPr/>
        <p:txBody>
          <a:bodyPr/>
          <a:lstStyle/>
          <a:p>
            <a:pPr>
              <a:spcBef>
                <a:spcPts val="0"/>
              </a:spcBef>
              <a:spcAft>
                <a:spcPts val="1200"/>
              </a:spcAft>
            </a:pPr>
            <a:r>
              <a:rPr lang="en-US" dirty="0">
                <a:latin typeface="Gill Sans MT" panose="020B0502020104020203" pitchFamily="34" charset="0"/>
              </a:rPr>
              <a:t>It is important to practice taking height and weight measurements before fieldwork begins</a:t>
            </a:r>
          </a:p>
          <a:p>
            <a:pPr>
              <a:spcBef>
                <a:spcPts val="0"/>
              </a:spcBef>
              <a:spcAft>
                <a:spcPts val="1200"/>
              </a:spcAft>
            </a:pPr>
            <a:r>
              <a:rPr lang="en-US" dirty="0">
                <a:latin typeface="Gill Sans MT" panose="020B0502020104020203" pitchFamily="34" charset="0"/>
              </a:rPr>
              <a:t>You will practice measuring, reading, and recording the heights, lengths, and weights of women and children. </a:t>
            </a:r>
          </a:p>
          <a:p>
            <a:pPr>
              <a:spcBef>
                <a:spcPts val="0"/>
              </a:spcBef>
              <a:spcAft>
                <a:spcPts val="1200"/>
              </a:spcAft>
            </a:pPr>
            <a:r>
              <a:rPr lang="en-US" dirty="0">
                <a:latin typeface="Gill Sans MT" panose="020B0502020104020203" pitchFamily="34" charset="0"/>
              </a:rPr>
              <a:t>This hands-on experience will:</a:t>
            </a:r>
          </a:p>
          <a:p>
            <a:pPr marL="914400" lvl="1" indent="-457200">
              <a:spcBef>
                <a:spcPts val="0"/>
              </a:spcBef>
              <a:spcAft>
                <a:spcPts val="1200"/>
              </a:spcAft>
              <a:buFont typeface="Arial" panose="020B0604020202020204" pitchFamily="34" charset="0"/>
              <a:buChar char="−"/>
            </a:pPr>
            <a:r>
              <a:rPr lang="en-US" sz="1600" dirty="0">
                <a:latin typeface="Gill Sans MT" panose="020B0502020104020203" pitchFamily="34" charset="0"/>
              </a:rPr>
              <a:t>Develop your skills.</a:t>
            </a:r>
          </a:p>
          <a:p>
            <a:pPr marL="914400" lvl="1" indent="-457200">
              <a:spcBef>
                <a:spcPts val="0"/>
              </a:spcBef>
              <a:spcAft>
                <a:spcPts val="1200"/>
              </a:spcAft>
              <a:buFont typeface="Arial" panose="020B0604020202020204" pitchFamily="34" charset="0"/>
              <a:buChar char="−"/>
            </a:pPr>
            <a:r>
              <a:rPr lang="en-US" sz="1600" dirty="0">
                <a:latin typeface="Gill Sans MT" panose="020B0502020104020203" pitchFamily="34" charset="0"/>
              </a:rPr>
              <a:t>Give you confidence.</a:t>
            </a:r>
          </a:p>
          <a:p>
            <a:pPr marL="914400" lvl="1" indent="-457200">
              <a:spcBef>
                <a:spcPts val="0"/>
              </a:spcBef>
              <a:spcAft>
                <a:spcPts val="1200"/>
              </a:spcAft>
              <a:buFont typeface="Arial" panose="020B0604020202020204" pitchFamily="34" charset="0"/>
              <a:buChar char="−"/>
            </a:pPr>
            <a:r>
              <a:rPr lang="en-US" sz="1600" dirty="0">
                <a:latin typeface="Gill Sans MT" panose="020B0502020104020203" pitchFamily="34" charset="0"/>
              </a:rPr>
              <a:t>Allow trainers to provide you with feedback and correct any mistakes. </a:t>
            </a:r>
          </a:p>
          <a:p>
            <a:pPr marL="0" indent="0">
              <a:spcBef>
                <a:spcPts val="0"/>
              </a:spcBef>
              <a:spcAft>
                <a:spcPts val="1200"/>
              </a:spcAft>
              <a:buNone/>
            </a:pPr>
            <a:endParaRPr lang="en-US" dirty="0">
              <a:latin typeface="Gill Sans MT" panose="020B0502020104020203" pitchFamily="34" charset="0"/>
            </a:endParaRP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Introduction</a:t>
            </a:r>
          </a:p>
        </p:txBody>
      </p:sp>
    </p:spTree>
    <p:extLst>
      <p:ext uri="{BB962C8B-B14F-4D97-AF65-F5344CB8AC3E}">
        <p14:creationId xmlns:p14="http://schemas.microsoft.com/office/powerpoint/2010/main" val="34218903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PRACTICING TAKING MEASUREMENTS</a:t>
            </a:r>
          </a:p>
        </p:txBody>
      </p:sp>
      <p:sp>
        <p:nvSpPr>
          <p:cNvPr id="3" name="Text Placeholder 2"/>
          <p:cNvSpPr>
            <a:spLocks noGrp="1"/>
          </p:cNvSpPr>
          <p:nvPr>
            <p:ph type="body" sz="quarter" idx="10"/>
          </p:nvPr>
        </p:nvSpPr>
        <p:spPr>
          <a:xfrm>
            <a:off x="516477" y="2505773"/>
            <a:ext cx="5141981" cy="3291840"/>
          </a:xfrm>
        </p:spPr>
        <p:txBody>
          <a:bodyPr/>
          <a:lstStyle/>
          <a:p>
            <a:pPr>
              <a:spcBef>
                <a:spcPts val="0"/>
              </a:spcBef>
              <a:spcAft>
                <a:spcPts val="1200"/>
              </a:spcAft>
            </a:pPr>
            <a:r>
              <a:rPr lang="en-US" dirty="0">
                <a:latin typeface="Gill Sans MT" panose="020B0502020104020203" pitchFamily="34" charset="0"/>
              </a:rPr>
              <a:t>To ensure all measurers and assistants understand and adhere to the measurement procedures </a:t>
            </a:r>
          </a:p>
          <a:p>
            <a:pPr>
              <a:spcBef>
                <a:spcPts val="0"/>
              </a:spcBef>
              <a:spcAft>
                <a:spcPts val="600"/>
              </a:spcAft>
            </a:pPr>
            <a:r>
              <a:rPr lang="en-US" dirty="0">
                <a:latin typeface="Gill Sans MT" panose="020B0502020104020203" pitchFamily="34" charset="0"/>
              </a:rPr>
              <a:t>To ensure the measurements are precise and accurate. </a:t>
            </a:r>
            <a:endParaRPr lang="en-US" sz="1600" dirty="0">
              <a:latin typeface="Gill Sans MT" panose="020B0502020104020203" pitchFamily="34" charset="0"/>
            </a:endParaRPr>
          </a:p>
          <a:p>
            <a:pPr marL="0" lvl="1"/>
            <a:r>
              <a:rPr lang="en-US" sz="1800" dirty="0">
                <a:latin typeface="Gill Sans MT" panose="020B0502020104020203" pitchFamily="34" charset="0"/>
                <a:cs typeface="Arial"/>
              </a:rPr>
              <a:t>Practice will minimize measurement variability within measurers and between measurers and help to ensure that the measurements are comparable across field teams and also across ZOI surveys.</a:t>
            </a:r>
          </a:p>
          <a:p>
            <a:pPr marL="0" indent="0">
              <a:spcBef>
                <a:spcPts val="0"/>
              </a:spcBef>
              <a:spcAft>
                <a:spcPts val="1200"/>
              </a:spcAft>
              <a:buNone/>
            </a:pPr>
            <a:endParaRPr lang="en-US" dirty="0">
              <a:latin typeface="Gill Sans MT" panose="020B0502020104020203" pitchFamily="34" charset="0"/>
            </a:endParaRPr>
          </a:p>
        </p:txBody>
      </p:sp>
      <p:sp>
        <p:nvSpPr>
          <p:cNvPr id="4" name="Text Placeholder 3"/>
          <p:cNvSpPr>
            <a:spLocks noGrp="1"/>
          </p:cNvSpPr>
          <p:nvPr>
            <p:ph type="body" sz="quarter" idx="11"/>
          </p:nvPr>
        </p:nvSpPr>
        <p:spPr/>
        <p:txBody>
          <a:bodyPr/>
          <a:lstStyle/>
          <a:p>
            <a:r>
              <a:rPr lang="en-US" dirty="0">
                <a:latin typeface="Gill Sans MT" panose="020B0502020104020203" pitchFamily="34" charset="0"/>
              </a:rPr>
              <a:t>Goals of practice session</a:t>
            </a:r>
          </a:p>
        </p:txBody>
      </p:sp>
      <p:graphicFrame>
        <p:nvGraphicFramePr>
          <p:cNvPr id="7" name="Diagram 6">
            <a:extLst>
              <a:ext uri="{FF2B5EF4-FFF2-40B4-BE49-F238E27FC236}">
                <a16:creationId xmlns:a16="http://schemas.microsoft.com/office/drawing/2014/main" xmlns="" id="{35103ED8-813C-4F8C-9661-FF427E22CC66}"/>
              </a:ext>
            </a:extLst>
          </p:cNvPr>
          <p:cNvGraphicFramePr/>
          <p:nvPr>
            <p:extLst>
              <p:ext uri="{D42A27DB-BD31-4B8C-83A1-F6EECF244321}">
                <p14:modId xmlns:p14="http://schemas.microsoft.com/office/powerpoint/2010/main" val="4066489938"/>
              </p:ext>
            </p:extLst>
          </p:nvPr>
        </p:nvGraphicFramePr>
        <p:xfrm>
          <a:off x="5651156" y="2042806"/>
          <a:ext cx="3174791" cy="38390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62714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54902" y="1196594"/>
            <a:ext cx="8101013" cy="3604005"/>
          </a:xfrm>
        </p:spPr>
        <p:txBody>
          <a:bodyPr/>
          <a:lstStyle/>
          <a:p>
            <a:pPr marL="0" indent="0">
              <a:buNone/>
            </a:pPr>
            <a:r>
              <a:rPr lang="en-US" sz="1600" b="1" dirty="0">
                <a:latin typeface="Gill Sans MT" panose="020B0502020104020203" pitchFamily="34" charset="0"/>
              </a:rPr>
              <a:t>Disclaimer:</a:t>
            </a:r>
          </a:p>
          <a:p>
            <a:pPr marL="0" indent="0">
              <a:buNone/>
            </a:pPr>
            <a:r>
              <a:rPr lang="en-US" sz="1600" dirty="0">
                <a:latin typeface="Gill Sans MT" panose="020B0502020104020203" pitchFamily="34" charset="0"/>
              </a:rPr>
              <a:t>This publication was prepared for review by the United States Agency for International Development. It was prepared for the Bureau for Food Security, United States Agency for International Development, USAID Contract Number GS-23F-8144H/AID-OAA-M-12-00006.</a:t>
            </a:r>
          </a:p>
          <a:p>
            <a:pPr marL="0" indent="0">
              <a:buNone/>
            </a:pPr>
            <a:r>
              <a:rPr lang="en-US" sz="1600" dirty="0">
                <a:latin typeface="Gill Sans MT" panose="020B0502020104020203" pitchFamily="34" charset="0"/>
              </a:rPr>
              <a:t>The authors’ views expressed in this publication do not necessarily reflect the views of the United States Agency for International Development or the United States government.</a:t>
            </a:r>
          </a:p>
          <a:p>
            <a:pPr marL="0" indent="0">
              <a:buNone/>
            </a:pPr>
            <a:endParaRPr lang="en-US" sz="1600" dirty="0">
              <a:latin typeface="Gill Sans MT" panose="020B0502020104020203" pitchFamily="34" charset="0"/>
            </a:endParaRPr>
          </a:p>
          <a:p>
            <a:pPr marL="0" indent="0">
              <a:buNone/>
            </a:pPr>
            <a:r>
              <a:rPr lang="en-US" sz="1600" b="1" dirty="0">
                <a:latin typeface="Gill Sans MT" panose="020B0502020104020203" pitchFamily="34" charset="0"/>
              </a:rPr>
              <a:t>Recommended Citation:</a:t>
            </a:r>
          </a:p>
          <a:p>
            <a:pPr marL="0" indent="0">
              <a:buNone/>
            </a:pPr>
            <a:r>
              <a:rPr lang="en-US" sz="1600" dirty="0" err="1">
                <a:latin typeface="Gill Sans MT" panose="020B0502020104020203" pitchFamily="34" charset="0"/>
              </a:rPr>
              <a:t>Jasbir</a:t>
            </a:r>
            <a:r>
              <a:rPr lang="en-US" sz="1600" dirty="0">
                <a:latin typeface="Gill Sans MT" panose="020B0502020104020203" pitchFamily="34" charset="0"/>
              </a:rPr>
              <a:t> Kaur, Kirsten </a:t>
            </a:r>
            <a:r>
              <a:rPr lang="en-US" sz="1600" dirty="0" err="1">
                <a:latin typeface="Gill Sans MT" panose="020B0502020104020203" pitchFamily="34" charset="0"/>
              </a:rPr>
              <a:t>Zalisk</a:t>
            </a:r>
            <a:r>
              <a:rPr lang="en-US" sz="1600" dirty="0">
                <a:latin typeface="Gill Sans MT" panose="020B0502020104020203" pitchFamily="34" charset="0"/>
              </a:rPr>
              <a:t>, and Kiersten B. Johnson. 2018. Feed the Future Survey Methods Guidance:  Anthropometry Training Slides. Washington, DC: Bureau for Food Security, U.S. Agency for International Development.</a:t>
            </a:r>
          </a:p>
          <a:p>
            <a:pPr marL="0" indent="0">
              <a:buNone/>
            </a:pPr>
            <a:endParaRPr lang="en-US" sz="1600" dirty="0">
              <a:latin typeface="Gill Sans MT" panose="020B0502020104020203" pitchFamily="34" charset="0"/>
            </a:endParaRPr>
          </a:p>
          <a:p>
            <a:pPr marL="0" indent="0">
              <a:buNone/>
            </a:pPr>
            <a:r>
              <a:rPr lang="en-US" sz="1600" b="1" dirty="0">
                <a:latin typeface="Gill Sans MT" panose="020B0502020104020203" pitchFamily="34" charset="0"/>
              </a:rPr>
              <a:t>Contact Information:</a:t>
            </a:r>
          </a:p>
          <a:p>
            <a:pPr marL="0" indent="0">
              <a:spcBef>
                <a:spcPts val="0"/>
              </a:spcBef>
              <a:buNone/>
            </a:pPr>
            <a:r>
              <a:rPr lang="en-US" sz="1600" dirty="0">
                <a:latin typeface="Gill Sans MT" panose="020B0502020104020203" pitchFamily="34" charset="0"/>
              </a:rPr>
              <a:t>Feed the Future</a:t>
            </a:r>
          </a:p>
          <a:p>
            <a:pPr marL="0" indent="0">
              <a:spcBef>
                <a:spcPts val="0"/>
              </a:spcBef>
              <a:buNone/>
            </a:pPr>
            <a:r>
              <a:rPr lang="en-US" sz="1600" dirty="0">
                <a:latin typeface="Gill Sans MT" panose="020B0502020104020203" pitchFamily="34" charset="0"/>
              </a:rPr>
              <a:t>1300 Pennsylvania Ave, NW</a:t>
            </a:r>
          </a:p>
          <a:p>
            <a:pPr marL="0" indent="0">
              <a:spcBef>
                <a:spcPts val="0"/>
              </a:spcBef>
              <a:buNone/>
            </a:pPr>
            <a:r>
              <a:rPr lang="en-US" sz="1600" dirty="0">
                <a:latin typeface="Gill Sans MT" panose="020B0502020104020203" pitchFamily="34" charset="0"/>
              </a:rPr>
              <a:t>Washington, DC 20004</a:t>
            </a:r>
          </a:p>
          <a:p>
            <a:pPr marL="0" indent="0">
              <a:spcBef>
                <a:spcPts val="0"/>
              </a:spcBef>
              <a:buNone/>
            </a:pPr>
            <a:r>
              <a:rPr lang="en-US" sz="1600" dirty="0">
                <a:latin typeface="Gill Sans MT" panose="020B0502020104020203" pitchFamily="34" charset="0"/>
              </a:rPr>
              <a:t>www.feedthefuture.gov</a:t>
            </a:r>
          </a:p>
          <a:p>
            <a:endParaRPr lang="en-US" sz="1600" dirty="0"/>
          </a:p>
        </p:txBody>
      </p:sp>
    </p:spTree>
    <p:extLst>
      <p:ext uri="{BB962C8B-B14F-4D97-AF65-F5344CB8AC3E}">
        <p14:creationId xmlns:p14="http://schemas.microsoft.com/office/powerpoint/2010/main" val="196466392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87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p>
            <a:pPr algn="ctr"/>
            <a:r>
              <a:rPr lang="en-US" dirty="0">
                <a:latin typeface="Gill Sans MT" panose="020B0502020104020203" pitchFamily="34" charset="0"/>
              </a:rPr>
              <a:t>RESPONSIBILITIES OF FIELD TEAMS</a:t>
            </a:r>
            <a:endParaRPr lang="en-US" sz="3200" b="0" cap="all" dirty="0">
              <a:solidFill>
                <a:srgbClr val="D37D28"/>
              </a:solidFill>
              <a:latin typeface="Gill Sans MT" panose="020B0502020104020203" pitchFamily="34" charset="0"/>
            </a:endParaRPr>
          </a:p>
        </p:txBody>
      </p:sp>
      <p:sp>
        <p:nvSpPr>
          <p:cNvPr id="4" name="Text Placeholder 3"/>
          <p:cNvSpPr>
            <a:spLocks noGrp="1"/>
          </p:cNvSpPr>
          <p:nvPr>
            <p:ph type="body" sz="quarter" idx="10"/>
          </p:nvPr>
        </p:nvSpPr>
        <p:spPr/>
        <p:txBody>
          <a:bodyPr/>
          <a:lstStyle/>
          <a:p>
            <a:pPr>
              <a:spcBef>
                <a:spcPts val="0"/>
              </a:spcBef>
              <a:spcAft>
                <a:spcPts val="1200"/>
              </a:spcAft>
            </a:pPr>
            <a:r>
              <a:rPr lang="en-US" dirty="0">
                <a:latin typeface="Gill Sans MT" panose="020B0502020104020203" pitchFamily="34" charset="0"/>
              </a:rPr>
              <a:t>Interviewers serve as measurers and assistants to collect anthropometric data during interviews. </a:t>
            </a:r>
          </a:p>
          <a:p>
            <a:pPr>
              <a:spcBef>
                <a:spcPts val="0"/>
              </a:spcBef>
              <a:spcAft>
                <a:spcPts val="1200"/>
              </a:spcAft>
            </a:pPr>
            <a:r>
              <a:rPr lang="en-US" dirty="0">
                <a:latin typeface="Gill Sans MT" panose="020B0502020104020203" pitchFamily="34" charset="0"/>
              </a:rPr>
              <a:t>Field supervisors may also serve as measurers or assistants.</a:t>
            </a:r>
          </a:p>
          <a:p>
            <a:pPr>
              <a:spcBef>
                <a:spcPts val="0"/>
              </a:spcBef>
              <a:spcAft>
                <a:spcPts val="1200"/>
              </a:spcAft>
            </a:pPr>
            <a:r>
              <a:rPr lang="en-US" dirty="0">
                <a:latin typeface="Gill Sans MT" panose="020B0502020104020203" pitchFamily="34" charset="0"/>
              </a:rPr>
              <a:t>Field supervisors have additional supervisory responsibilities related to anthropometric data collection. </a:t>
            </a:r>
            <a:endParaRPr lang="en-US" sz="1800" dirty="0">
              <a:latin typeface="Gill Sans MT" panose="020B0502020104020203" pitchFamily="34" charset="0"/>
            </a:endParaRPr>
          </a:p>
        </p:txBody>
      </p:sp>
      <p:sp>
        <p:nvSpPr>
          <p:cNvPr id="5" name="Text Placeholder 4"/>
          <p:cNvSpPr>
            <a:spLocks noGrp="1"/>
          </p:cNvSpPr>
          <p:nvPr>
            <p:ph type="body" sz="quarter" idx="11"/>
          </p:nvPr>
        </p:nvSpPr>
        <p:spPr/>
        <p:txBody>
          <a:bodyPr/>
          <a:lstStyle/>
          <a:p>
            <a:r>
              <a:rPr lang="en-US" dirty="0">
                <a:latin typeface="Gill Sans MT" panose="020B0502020104020203" pitchFamily="34" charset="0"/>
              </a:rPr>
              <a:t>Introduction</a:t>
            </a:r>
          </a:p>
        </p:txBody>
      </p:sp>
    </p:spTree>
    <p:extLst>
      <p:ext uri="{BB962C8B-B14F-4D97-AF65-F5344CB8AC3E}">
        <p14:creationId xmlns:p14="http://schemas.microsoft.com/office/powerpoint/2010/main" val="4178647730"/>
      </p:ext>
    </p:extLst>
  </p:cSld>
  <p:clrMapOvr>
    <a:masterClrMapping/>
  </p:clrMapOvr>
</p:sld>
</file>

<file path=ppt/theme/theme1.xml><?xml version="1.0" encoding="utf-8"?>
<a:theme xmlns:a="http://schemas.openxmlformats.org/drawingml/2006/main" name="FTF">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FTF" id="{8BAAAE8E-9AF6-4C72-8754-4865EDAC171A}" vid="{593947F9-6C65-4440-83B8-2DECBDABE1EC}"/>
    </a:ext>
  </a:extLst>
</a:theme>
</file>

<file path=ppt/theme/theme2.xml><?xml version="1.0" encoding="utf-8"?>
<a:theme xmlns:a="http://schemas.openxmlformats.org/drawingml/2006/main" name="Content Slides">
  <a:themeElements>
    <a:clrScheme name="FTF_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799B5"/>
      </a:accent5>
      <a:accent6>
        <a:srgbClr val="D37D28"/>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Feed the Future-only branded blank">
  <a:themeElements>
    <a:clrScheme name="FTF_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799B5"/>
      </a:accent5>
      <a:accent6>
        <a:srgbClr val="D37D28"/>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Closing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1_FTF">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FTF" id="{8BAAAE8E-9AF6-4C72-8754-4865EDAC171A}" vid="{593947F9-6C65-4440-83B8-2DECBDABE1EC}"/>
    </a:ext>
  </a:extLst>
</a:theme>
</file>

<file path=ppt/theme/theme6.xml><?xml version="1.0" encoding="utf-8"?>
<a:theme xmlns:a="http://schemas.openxmlformats.org/drawingml/2006/main" name="1_Closing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1A3E5F9AA6593439116F79CA10376F1" ma:contentTypeVersion="22" ma:contentTypeDescription="Create a new document." ma:contentTypeScope="" ma:versionID="45fa2a71bb5685042c59d1fbaafccb6b">
  <xsd:schema xmlns:xsd="http://www.w3.org/2001/XMLSchema" xmlns:xs="http://www.w3.org/2001/XMLSchema" xmlns:p="http://schemas.microsoft.com/office/2006/metadata/properties" xmlns:ns2="0d58e8a2-dff7-4492-a987-8cd66a35f019" xmlns:ns3="a7a5a0b0-47c5-4056-9505-4cb74804ae11" xmlns:ns4="fa6a9aea-fb0f-4ddd-aff8-712634b7d5fe" targetNamespace="http://schemas.microsoft.com/office/2006/metadata/properties" ma:root="true" ma:fieldsID="3afdd82834536de8985540a519edf7e7" ns2:_="" ns3:_="" ns4:_="">
    <xsd:import namespace="0d58e8a2-dff7-4492-a987-8cd66a35f019"/>
    <xsd:import namespace="a7a5a0b0-47c5-4056-9505-4cb74804ae11"/>
    <xsd:import namespace="fa6a9aea-fb0f-4ddd-aff8-712634b7d5f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4:TaxCatchAll"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2:DLVStatus"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58e8a2-dff7-4492-a987-8cd66a35f0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6856f2ee-118d-42e8-91de-064c9a66b685" ma:termSetId="09814cd3-568e-fe90-9814-8d621ff8fb84" ma:anchorId="fba54fb3-c3e1-fe81-a776-ca4b69148c4d" ma:open="true" ma:isKeyword="false">
      <xsd:complexType>
        <xsd:sequence>
          <xsd:element ref="pc:Terms" minOccurs="0" maxOccurs="1"/>
        </xsd:sequence>
      </xsd:complexType>
    </xsd:element>
    <xsd:element name="DLVStatus" ma:index="21" nillable="true" ma:displayName="DLV Status" ma:format="Dropdown" ma:internalName="DLVStatus">
      <xsd:simpleType>
        <xsd:restriction base="dms:Choice">
          <xsd:enumeration value="Old Draft"/>
          <xsd:enumeration value="Working Draft"/>
          <xsd:enumeration value="Submitted"/>
          <xsd:enumeration value="USAID Comments"/>
          <xsd:enumeration value="USAID Approved"/>
        </xsd:restriction>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7a5a0b0-47c5-4056-9505-4cb74804ae1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6a9aea-fb0f-4ddd-aff8-712634b7d5f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47cdfd5d-0bb3-4f95-b84e-d82436353bd1}" ma:internalName="TaxCatchAll" ma:showField="CatchAllData" ma:web="a7a5a0b0-47c5-4056-9505-4cb74804ae1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fa6a9aea-fb0f-4ddd-aff8-712634b7d5fe" xsi:nil="true"/>
    <lcf76f155ced4ddcb4097134ff3c332f xmlns="0d58e8a2-dff7-4492-a987-8cd66a35f019">
      <Terms xmlns="http://schemas.microsoft.com/office/infopath/2007/PartnerControls"/>
    </lcf76f155ced4ddcb4097134ff3c332f>
    <DLVStatus xmlns="0d58e8a2-dff7-4492-a987-8cd66a35f019" xsi:nil="true"/>
  </documentManagement>
</p:properties>
</file>

<file path=customXml/itemProps1.xml><?xml version="1.0" encoding="utf-8"?>
<ds:datastoreItem xmlns:ds="http://schemas.openxmlformats.org/officeDocument/2006/customXml" ds:itemID="{0E17A04C-D46A-4882-9D8F-AAD109AAD131}"/>
</file>

<file path=customXml/itemProps2.xml><?xml version="1.0" encoding="utf-8"?>
<ds:datastoreItem xmlns:ds="http://schemas.openxmlformats.org/officeDocument/2006/customXml" ds:itemID="{D3C4AE31-AB65-40F1-B25E-77E1E3D01740}"/>
</file>

<file path=customXml/itemProps3.xml><?xml version="1.0" encoding="utf-8"?>
<ds:datastoreItem xmlns:ds="http://schemas.openxmlformats.org/officeDocument/2006/customXml" ds:itemID="{2872C9F1-F381-43DF-BA8B-F3582E65AAF8}"/>
</file>

<file path=docProps/app.xml><?xml version="1.0" encoding="utf-8"?>
<Properties xmlns="http://schemas.openxmlformats.org/officeDocument/2006/extended-properties" xmlns:vt="http://schemas.openxmlformats.org/officeDocument/2006/docPropsVTypes">
  <Template>FTF</Template>
  <TotalTime>22670</TotalTime>
  <Words>7565</Words>
  <Application>Microsoft Office PowerPoint</Application>
  <PresentationFormat>On-screen Show (4:3)</PresentationFormat>
  <Paragraphs>646</Paragraphs>
  <Slides>83</Slides>
  <Notes>2</Notes>
  <HiddenSlides>0</HiddenSlides>
  <MMClips>0</MMClips>
  <ScaleCrop>false</ScaleCrop>
  <HeadingPairs>
    <vt:vector size="4" baseType="variant">
      <vt:variant>
        <vt:lpstr>Theme</vt:lpstr>
      </vt:variant>
      <vt:variant>
        <vt:i4>6</vt:i4>
      </vt:variant>
      <vt:variant>
        <vt:lpstr>Slide Titles</vt:lpstr>
      </vt:variant>
      <vt:variant>
        <vt:i4>83</vt:i4>
      </vt:variant>
    </vt:vector>
  </HeadingPairs>
  <TitlesOfParts>
    <vt:vector size="89" baseType="lpstr">
      <vt:lpstr>FTF</vt:lpstr>
      <vt:lpstr>Content Slides</vt:lpstr>
      <vt:lpstr>Feed the Future-only branded blank</vt:lpstr>
      <vt:lpstr>Closing Slides</vt:lpstr>
      <vt:lpstr>1_FTF</vt:lpstr>
      <vt:lpstr>1_Closing Slides</vt:lpstr>
      <vt:lpstr>Feed the Future  Zone of Influence Survey</vt:lpstr>
      <vt:lpstr>INTRODUCTION</vt:lpstr>
      <vt:lpstr>PowerPoint Presentation</vt:lpstr>
      <vt:lpstr>INTRODUCTION</vt:lpstr>
      <vt:lpstr>INTRODUCTION</vt:lpstr>
      <vt:lpstr>INTRODUCTION</vt:lpstr>
      <vt:lpstr>INTRODUCTION</vt:lpstr>
      <vt:lpstr>INTRODUCTION</vt:lpstr>
      <vt:lpstr>RESPONSIBILITIES OF FIELD TEAMS</vt:lpstr>
      <vt:lpstr>RESPONSIBILITIES OF FIELD TEAMS</vt:lpstr>
      <vt:lpstr>RESPONSIBILITIES OF FIELD TEAMS</vt:lpstr>
      <vt:lpstr>RESPONSIBILITIES OF FIELD TEAMS</vt:lpstr>
      <vt:lpstr>RESPONSIBILITIES OF FIELD TEAMS</vt:lpstr>
      <vt:lpstr>ANTHROPOMETRY EQUIPMENT</vt:lpstr>
      <vt:lpstr>ANTHROPOMETRY EQUIPMENT</vt:lpstr>
      <vt:lpstr>ANTHROPOMETRY EQUIPMENT</vt:lpstr>
      <vt:lpstr>ANTHROPOMETRY EQUIPMENT</vt:lpstr>
      <vt:lpstr>ANTHROPOMETRY EQUIPMENT</vt:lpstr>
      <vt:lpstr>ANTHROPOMETRY EQUIPMENT</vt:lpstr>
      <vt:lpstr>ANTHROPOMETRY EQUIPMENT</vt:lpstr>
      <vt:lpstr>General Guidelines</vt:lpstr>
      <vt:lpstr>General Guidelines</vt:lpstr>
      <vt:lpstr>General Guidelines</vt:lpstr>
      <vt:lpstr>General Guidelines</vt:lpstr>
      <vt:lpstr>General Guidelines</vt:lpstr>
      <vt:lpstr>General Guidelines</vt:lpstr>
      <vt:lpstr>General Guidelines</vt:lpstr>
      <vt:lpstr>General Guidelines</vt:lpstr>
      <vt:lpstr>General Guidelines</vt:lpstr>
      <vt:lpstr>General Guidelines</vt:lpstr>
      <vt:lpstr>General Guidelines</vt:lpstr>
      <vt:lpstr>ANTHRO TECHNIQUES FOR WOMEN</vt:lpstr>
      <vt:lpstr>ANTHRO TECHNIQUES FOR WOMEN</vt:lpstr>
      <vt:lpstr>ANTHRO TECHNIQUES FOR WOMEN</vt:lpstr>
      <vt:lpstr>ANTHRO TECHNIQUES FOR WOMEN</vt:lpstr>
      <vt:lpstr>ANTHRO TECHNIQUES FOR WOMEN</vt:lpstr>
      <vt:lpstr>ANTHRO TECHNIQUES FOR WOMEN</vt:lpstr>
      <vt:lpstr>ANTHRO TECHNIQUES FOR WOMEN</vt:lpstr>
      <vt:lpstr>ANTHRO TECHNIQUES FOR WOMEN</vt:lpstr>
      <vt:lpstr>ANTHRO TECHNIQUES FOR WOMEN</vt:lpstr>
      <vt:lpstr>ANTHRO TECHNIQUES FOR WOMEN</vt:lpstr>
      <vt:lpstr>ANTHRO TECHNIQUES FOR WOMEN</vt:lpstr>
      <vt:lpstr>ANTHRO TECHNIQUES FOR WOMEN</vt:lpstr>
      <vt:lpstr>ANTHRO TECHNIQUES FOR WOMEN</vt:lpstr>
      <vt:lpstr>ANTHRO TECHNIQUES FOR WOMEN</vt:lpstr>
      <vt:lpstr>ANTHRO TECHNIQUES FOR Children</vt:lpstr>
      <vt:lpstr>ANTHRO TECHNIQUES FOR Children</vt:lpstr>
      <vt:lpstr>ANTHRO TECHNIQUES FOR CHILDREN</vt:lpstr>
      <vt:lpstr>ANTHRO TECHNIQUES FOR CHILDREN</vt:lpstr>
      <vt:lpstr>ANTHRO TECHNIQUES FOR CHILDREN</vt:lpstr>
      <vt:lpstr>ANTHRO TECHNIQUES FOR CHILDREN</vt:lpstr>
      <vt:lpstr>ANTHRO TECHNIQUES FOR CHILDREN</vt:lpstr>
      <vt:lpstr>ANTHRO TECHNIQUES FOR CHILDREN</vt:lpstr>
      <vt:lpstr>ANTHRO TECHNIQUES FOR CHILDREN</vt:lpstr>
      <vt:lpstr>ANTHRO TECHNIQUES FOR CHILDREN</vt:lpstr>
      <vt:lpstr>ANTHRO TECHNIQUES FOR CHILDREN</vt:lpstr>
      <vt:lpstr>ANTHRO TECHNIQUES FOR CHILDREN</vt:lpstr>
      <vt:lpstr>ANTHRO TECHNIQUES FOR CHILDREN</vt:lpstr>
      <vt:lpstr>ANTHRO TECHNIQUES FOR CHILDREN</vt:lpstr>
      <vt:lpstr>ANTHRO TECHNIQUES FOR CHILDREN</vt:lpstr>
      <vt:lpstr>ANTHRO TECHNIQUES FOR CHILDREN</vt:lpstr>
      <vt:lpstr>ANTHRO TECHNIQUES FOR CHILDREN</vt:lpstr>
      <vt:lpstr>ANTHRO TECHNIQUES FOR CHILDREN</vt:lpstr>
      <vt:lpstr>ANTHRO TECHNIQUES FOR CHILDREN</vt:lpstr>
      <vt:lpstr>ANTHRO TECHNIQUES FOR CHILDREN</vt:lpstr>
      <vt:lpstr>ANTHRO TECHNIQUES FOR CHILDREN</vt:lpstr>
      <vt:lpstr>ANTHRO TECHNIQUES FOR CHILDREN</vt:lpstr>
      <vt:lpstr>ANTHRO TECHNIQUES FOR CHILDREN</vt:lpstr>
      <vt:lpstr>ANTHRO TECHNIQUES FOR CHILDREN</vt:lpstr>
      <vt:lpstr>ANTHRO TECHNIQUES FOR CHILDREN</vt:lpstr>
      <vt:lpstr>ANTHRO TECHNIQUES FOR CHILDREN</vt:lpstr>
      <vt:lpstr>ANTHRO TECHNIQUES FOR CHILDREN</vt:lpstr>
      <vt:lpstr>ANTHRO TECHNIQUES FOR CHILDREN</vt:lpstr>
      <vt:lpstr>ANTHRO TECHNIQUES FOR CHILDREN</vt:lpstr>
      <vt:lpstr>ANTHRO TECHNIQUES FOR CHILDREN</vt:lpstr>
      <vt:lpstr>ANTHRO TECHNIQUES FOR CHILDREN</vt:lpstr>
      <vt:lpstr>ANTHRO TECHNIQUES FOR CHILDREN</vt:lpstr>
      <vt:lpstr>ANTHRO TECHNIQUES FOR CHILDREN</vt:lpstr>
      <vt:lpstr>ANTHRO TECHNIQUES FOR CHILDREN</vt:lpstr>
      <vt:lpstr>PRACTICING TAKING MEASUREMENTS</vt:lpstr>
      <vt:lpstr>PRACTICING TAKING MEASUREMENTS</vt:lpstr>
      <vt:lpstr>PowerPoint Presentation</vt:lpstr>
      <vt:lpstr>PowerPoint Presentation</vt:lpstr>
    </vt:vector>
  </TitlesOfParts>
  <Company>USAID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Feed the Future</dc:title>
  <dc:creator>Coursen, Wendy (GH/HIDN)</dc:creator>
  <cp:lastModifiedBy>Johnson, Kiersten (BFS/SPPM)</cp:lastModifiedBy>
  <cp:revision>1432</cp:revision>
  <cp:lastPrinted>2014-02-11T19:55:44Z</cp:lastPrinted>
  <dcterms:created xsi:type="dcterms:W3CDTF">2012-02-02T18:47:29Z</dcterms:created>
  <dcterms:modified xsi:type="dcterms:W3CDTF">2018-11-30T23:25:43Z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0x01010011A3E5F9AA6593439116F79CA10376F1</vt:lpwstr>
  </property>
</Properties>
</file>