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7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Masters/slideMaster10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2.xml" ContentType="application/vnd.openxmlformats-officedocument.presentationml.slideMaster+xml"/>
  <Override PartName="/ppt/notesSlides/notesSlide4.xml" ContentType="application/vnd.openxmlformats-officedocument.presentationml.notesSlide+xml"/>
  <Override PartName="/ppt/slideMasters/slideMaster1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6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4"/>
    <p:sldMasterId id="2147485357" r:id="rId5"/>
    <p:sldMasterId id="2147485366" r:id="rId6"/>
    <p:sldMasterId id="2147485369" r:id="rId7"/>
    <p:sldMasterId id="2147485371" r:id="rId8"/>
    <p:sldMasterId id="2147485373" r:id="rId9"/>
    <p:sldMasterId id="2147485382" r:id="rId10"/>
    <p:sldMasterId id="2147485385" r:id="rId11"/>
    <p:sldMasterId id="2147485387" r:id="rId12"/>
    <p:sldMasterId id="2147485389" r:id="rId13"/>
    <p:sldMasterId id="2147485400" r:id="rId14"/>
    <p:sldMasterId id="2147485403" r:id="rId15"/>
    <p:sldMasterId id="2147485405" r:id="rId16"/>
  </p:sldMasterIdLst>
  <p:notesMasterIdLst>
    <p:notesMasterId r:id="rId29"/>
  </p:notesMasterIdLst>
  <p:handoutMasterIdLst>
    <p:handoutMasterId r:id="rId30"/>
  </p:handoutMasterIdLst>
  <p:sldIdLst>
    <p:sldId id="362" r:id="rId17"/>
    <p:sldId id="272" r:id="rId18"/>
    <p:sldId id="291" r:id="rId19"/>
    <p:sldId id="276" r:id="rId20"/>
    <p:sldId id="312" r:id="rId21"/>
    <p:sldId id="358" r:id="rId22"/>
    <p:sldId id="361" r:id="rId23"/>
    <p:sldId id="359" r:id="rId24"/>
    <p:sldId id="363" r:id="rId25"/>
    <p:sldId id="285" r:id="rId26"/>
    <p:sldId id="288" r:id="rId27"/>
    <p:sldId id="360" r:id="rId2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CE6904"/>
    <a:srgbClr val="E10040"/>
    <a:srgbClr val="1E4ABD"/>
    <a:srgbClr val="DDDDDD"/>
    <a:srgbClr val="CCCCCC"/>
    <a:srgbClr val="003366"/>
    <a:srgbClr val="002A6C"/>
    <a:srgbClr val="C21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3899" autoAdjust="0"/>
  </p:normalViewPr>
  <p:slideViewPr>
    <p:cSldViewPr>
      <p:cViewPr varScale="1">
        <p:scale>
          <a:sx n="64" d="100"/>
          <a:sy n="64" d="100"/>
        </p:scale>
        <p:origin x="130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slide" Target="slides/slide5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" Target="slides/slide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E572CF2D-5D6A-4B6B-A6B3-FE872D963B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3" tIns="45567" rIns="91133" bIns="45567" numCol="1" anchor="t" anchorCtr="0" compatLnSpc="1">
            <a:prstTxWarp prst="textNoShape">
              <a:avLst/>
            </a:prstTxWarp>
          </a:bodyPr>
          <a:lstStyle>
            <a:lvl1pPr defTabSz="911597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D49D6006-DABE-4F36-BCC5-89CF0E00296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8113" y="0"/>
            <a:ext cx="30368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3" tIns="45567" rIns="91133" bIns="45567" numCol="1" anchor="t" anchorCtr="0" compatLnSpc="1">
            <a:prstTxWarp prst="textNoShape">
              <a:avLst/>
            </a:prstTxWarp>
          </a:bodyPr>
          <a:lstStyle>
            <a:lvl1pPr algn="r" defTabSz="911597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99B42A61-0B8B-41BD-8838-627C24156BE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5388"/>
            <a:ext cx="303688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3" tIns="45567" rIns="91133" bIns="45567" numCol="1" anchor="b" anchorCtr="0" compatLnSpc="1">
            <a:prstTxWarp prst="textNoShape">
              <a:avLst/>
            </a:prstTxWarp>
          </a:bodyPr>
          <a:lstStyle>
            <a:lvl1pPr defTabSz="911597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>
            <a:extLst>
              <a:ext uri="{FF2B5EF4-FFF2-40B4-BE49-F238E27FC236}">
                <a16:creationId xmlns:a16="http://schemas.microsoft.com/office/drawing/2014/main" id="{A29C1DA6-1280-4588-AC57-CBE79CC62FD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8113" y="8815388"/>
            <a:ext cx="303688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3" tIns="45567" rIns="91133" bIns="45567" numCol="1" anchor="b" anchorCtr="0" compatLnSpc="1">
            <a:prstTxWarp prst="textNoShape">
              <a:avLst/>
            </a:prstTxWarp>
          </a:bodyPr>
          <a:lstStyle>
            <a:lvl1pPr algn="r" defTabSz="911597">
              <a:defRPr sz="1200"/>
            </a:lvl1pPr>
          </a:lstStyle>
          <a:p>
            <a:pPr>
              <a:defRPr/>
            </a:pPr>
            <a:fld id="{A2347509-544E-4E81-85FA-008D639F97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06321269-32B7-440C-BE93-167FA7E57D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3" tIns="45567" rIns="91133" bIns="45567" numCol="1" anchor="t" anchorCtr="0" compatLnSpc="1">
            <a:prstTxWarp prst="textNoShape">
              <a:avLst/>
            </a:prstTxWarp>
          </a:bodyPr>
          <a:lstStyle>
            <a:lvl1pPr defTabSz="911597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18BA1C72-3743-49A7-A485-FFD74E0E8D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48113" y="0"/>
            <a:ext cx="30368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3" tIns="45567" rIns="91133" bIns="45567" numCol="1" anchor="t" anchorCtr="0" compatLnSpc="1">
            <a:prstTxWarp prst="textNoShape">
              <a:avLst/>
            </a:prstTxWarp>
          </a:bodyPr>
          <a:lstStyle>
            <a:lvl1pPr algn="r" defTabSz="911597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C8AA6B41-FCB3-4C1D-A69D-A458A15E3C56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60463" y="684213"/>
            <a:ext cx="4662487" cy="3497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9" name="Rectangle 5">
            <a:extLst>
              <a:ext uri="{FF2B5EF4-FFF2-40B4-BE49-F238E27FC236}">
                <a16:creationId xmlns:a16="http://schemas.microsoft.com/office/drawing/2014/main" id="{708032FC-5315-4F49-8F3B-18CA7C159C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08488"/>
            <a:ext cx="516255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3" tIns="45567" rIns="91133" bIns="455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9030" name="Rectangle 6">
            <a:extLst>
              <a:ext uri="{FF2B5EF4-FFF2-40B4-BE49-F238E27FC236}">
                <a16:creationId xmlns:a16="http://schemas.microsoft.com/office/drawing/2014/main" id="{C1DB0D56-9D9E-47D0-B06C-3E0BE10915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5388"/>
            <a:ext cx="303688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3" tIns="45567" rIns="91133" bIns="45567" numCol="1" anchor="b" anchorCtr="0" compatLnSpc="1">
            <a:prstTxWarp prst="textNoShape">
              <a:avLst/>
            </a:prstTxWarp>
          </a:bodyPr>
          <a:lstStyle>
            <a:lvl1pPr defTabSz="911597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31" name="Rectangle 7">
            <a:extLst>
              <a:ext uri="{FF2B5EF4-FFF2-40B4-BE49-F238E27FC236}">
                <a16:creationId xmlns:a16="http://schemas.microsoft.com/office/drawing/2014/main" id="{F3C8D2DD-300E-483C-8DF3-352EECD54C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8113" y="8815388"/>
            <a:ext cx="303688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3" tIns="45567" rIns="91133" bIns="45567" numCol="1" anchor="b" anchorCtr="0" compatLnSpc="1">
            <a:prstTxWarp prst="textNoShape">
              <a:avLst/>
            </a:prstTxWarp>
          </a:bodyPr>
          <a:lstStyle>
            <a:lvl1pPr algn="r" defTabSz="911597">
              <a:defRPr sz="1200"/>
            </a:lvl1pPr>
          </a:lstStyle>
          <a:p>
            <a:pPr>
              <a:defRPr/>
            </a:pPr>
            <a:fld id="{52ADB7BC-7149-437E-B143-A8227BD0F2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A0C5F01C-6C1D-4E3B-B35E-4B006E5526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4538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4588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3375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60575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77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49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321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93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0912608-E743-4FDB-B500-482B1612CF87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2F771273-5561-4858-83E0-896EB60BCA3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8472A880-128D-4CB7-B8B8-897BEA8EF5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Importance of paper/content first, CAPI second</a:t>
            </a:r>
          </a:p>
          <a:p>
            <a:pPr lvl="1"/>
            <a:r>
              <a:rPr lang="en-US" altLang="en-US">
                <a:cs typeface="Arial" panose="020B0604020202020204" pitchFamily="34" charset="0"/>
              </a:rPr>
              <a:t>Testing programs, learning the flow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Preparation – setting up CAPI system to control for interviewers, sample cluster and household identification (done by [CONTRACTOR] Data Manager)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Central Office – led by In-Country Data Manager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63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F1F1875C-F6CB-4C27-8662-7B36A4676E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E97D4F98-C463-4F52-A7C5-B355973F3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07876477-FCEF-4444-BFA8-63BFA434A0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0467700-7E23-418B-9901-1C2D63D4EF0B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2833455B-AD04-4A05-88A7-06CA9A5C83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51240B77-19EF-4FC2-A46B-79CF6C5D4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FCAE3214-B807-4B7B-BBE7-E5886F232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A2F2A29-DF88-4A76-A7F6-9AE66F375A33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EE30FFFA-DE26-41CB-87A1-8CF172DC4E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5639FDC6-D5C7-4470-807E-697B41A83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Quick look at the flow of field work from start to finish in a cluster – training will refer back to this chart regularly</a:t>
            </a: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68E12E78-E621-4716-884F-AE12EA7D7B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4538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4588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3375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60575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77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49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321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93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354F00EC-FAC4-48A3-B51D-93A6551B624F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A0C5F01C-6C1D-4E3B-B35E-4B006E5526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4538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4588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3375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60575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77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49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321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93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0912608-E743-4FDB-B500-482B1612CF87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2F771273-5561-4858-83E0-896EB60BCA3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8472A880-128D-4CB7-B8B8-897BEA8EF5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Importance of paper/content first, CAPI second</a:t>
            </a:r>
          </a:p>
          <a:p>
            <a:pPr lvl="1"/>
            <a:r>
              <a:rPr lang="en-US" altLang="en-US">
                <a:cs typeface="Arial" panose="020B0604020202020204" pitchFamily="34" charset="0"/>
              </a:rPr>
              <a:t>Testing programs, learning the flow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Preparation – setting up CAPI system to control for interviewers, sample cluster and household identification (done by [CONTRACTOR] Data Manager)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Central Office – led by In-Country Data Manager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C8F86559-465A-4E06-B7BD-7A04E53BEF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A7DF0E8F-EBAD-4059-A2EB-923880D9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Central Office (CAPI) is led by the in-country Data Manager</a:t>
            </a:r>
          </a:p>
          <a:p>
            <a:r>
              <a:rPr lang="en-US" altLang="en-US">
                <a:cs typeface="Arial" panose="020B0604020202020204" pitchFamily="34" charset="0"/>
              </a:rPr>
              <a:t>All red and black arrows indicate transfer of data and/or updates to systems. For arrows between supervisor and interviewers (and between interviewers), Bluetooth is used. For all other arrows, internet transfer is used.</a:t>
            </a:r>
          </a:p>
          <a:p>
            <a:r>
              <a:rPr lang="en-US" altLang="en-US">
                <a:cs typeface="Arial" panose="020B0604020202020204" pitchFamily="34" charset="0"/>
              </a:rPr>
              <a:t>For module sharing, updates, transferring data, all is WITHIN teams (teams don’t share outside of themselves) 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7B19A2C6-5503-4B3A-84E2-995F5ECB2E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BB6CC73-DBFB-40AB-9451-87C7902D8C81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5AEE0101-A298-4ABA-893F-D62AD02B0F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1B34B44B-E102-44FC-A960-2D5D1E4F7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5CADCF32-534F-4FD9-9E06-F7DCA79EBD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61124C0-BDDE-4D64-96C3-01599AA0BB02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D1A67451-91EE-4C1E-B575-26827FBD90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4538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4588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3375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60575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77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49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321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93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30C4E7E1-1FB4-470C-A6F1-1390A648D220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1C6C6AD-E0DC-4169-AF86-E54BA0BE65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5F585BA-2BFB-43B1-9C35-0080E57A4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99CC0CF-9396-491D-9870-CA3C4A5939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4538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4588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3375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60575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77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49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321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93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D7E0EA8-49DC-47A0-8BE0-D669972B5EAE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A233773-0313-482B-AD00-25E2766B808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45E32243-EC5E-4866-8FC6-4F49A1378E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Only one choice may be selected!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DC77421D-FCC2-4644-BA6B-EE321A6709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4538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4588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3375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60575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77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49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321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93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27674EA-C62F-4CA9-842E-EC4A5737779C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C42931F-85E5-4F56-A243-D63F876A0C8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842D0EC-4FE5-48CF-9AA0-86F86C3649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More than one choice may be selected!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With multiple response questions, options like “don’t know”, “no one”, “none”, etc are checked. If one of these answers is given, no other boxes may be checked. 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When “other” is chosen, a separate screen will appear for the interviewer to enter the response given.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313BA3F0-2EE1-49FE-BA4B-D5DA6D471A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4538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4588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3375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60575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77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49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321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93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675E25E-3E8B-4682-83CC-FC1F93E34066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888A4C9-E0BB-4DB1-8FAC-077219C9123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317A1B5-2548-421C-A176-00DCCE523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313BA3F0-2EE1-49FE-BA4B-D5DA6D471A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4538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4588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3375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60575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77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49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321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93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675E25E-3E8B-4682-83CC-FC1F93E34066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888A4C9-E0BB-4DB1-8FAC-077219C9123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317A1B5-2548-421C-A176-00DCCE523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11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46E755-1251-45D5-8D46-2D37398384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26B115-6B14-4BCC-AE6B-A027AD609C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4029C6-4AAC-459D-BC17-3D4DC7F38E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3C578-CAAC-43BB-96C3-570CA3E770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52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4FA875-AE23-4511-AD41-C7878CF104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17DA12-D3FF-45E2-AE3F-D66FDD8DEE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5FEC0F-EB74-4135-9870-E849A0FC62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8BB27-33FC-4186-B75B-4316B81350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172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9C5778-D7A2-4268-A38C-DA96931028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988BDD-DE1C-4CE0-85CC-C93520863F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8E47A8-D000-4876-A379-64D5C357E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5C6D9-0848-4794-9DA4-9C020DAFB3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772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-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559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Left Justifi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087563"/>
            <a:ext cx="8101013" cy="3291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66079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087563"/>
            <a:ext cx="8101013" cy="32918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6418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388787"/>
            <a:ext cx="8101013" cy="32918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16477" y="1903413"/>
            <a:ext cx="8153400" cy="45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="1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878699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bulleted list,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1663" y="2205038"/>
            <a:ext cx="4368800" cy="384016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5325018" y="2204869"/>
            <a:ext cx="3344862" cy="36795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72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head in parens,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388787"/>
            <a:ext cx="8101013" cy="329184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16477" y="1699709"/>
            <a:ext cx="8153400" cy="398033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 b="1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37D2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(Parentheses Under Header)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2500899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eed the Future-only 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3141479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77AE0B03-5E01-4578-BAE4-8E8929F030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2400" y="1752600"/>
            <a:ext cx="8991600" cy="51054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043069C-9D91-4AA1-9F6E-40E12C4C7D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752600"/>
            <a:ext cx="9144000" cy="152400"/>
          </a:xfrm>
          <a:prstGeom prst="rect">
            <a:avLst/>
          </a:prstGeom>
          <a:solidFill>
            <a:srgbClr val="C211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E1078B1-2679-4C79-BA95-570F47E1BF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05000"/>
            <a:ext cx="152400" cy="4953000"/>
          </a:xfrm>
          <a:prstGeom prst="rect">
            <a:avLst/>
          </a:prstGeom>
          <a:solidFill>
            <a:srgbClr val="002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7" name="Picture 22">
            <a:extLst>
              <a:ext uri="{FF2B5EF4-FFF2-40B4-BE49-F238E27FC236}">
                <a16:creationId xmlns:a16="http://schemas.microsoft.com/office/drawing/2014/main" id="{A8110828-947C-4340-88CD-CB44D31F1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64"/>
          <a:stretch>
            <a:fillRect/>
          </a:stretch>
        </p:blipFill>
        <p:spPr bwMode="auto">
          <a:xfrm>
            <a:off x="455613" y="455613"/>
            <a:ext cx="3005137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E988384-4710-4A4D-8A92-CD4C70580E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0B6B948-DEE5-4629-A94A-CD6B244FE0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9421249-2CDF-4DEB-8AC7-B3126C44B3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74CF0-FD47-497C-AF10-27EBE9AB450D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9328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D3FAA1-BCE4-4808-B3D4-69C8CF0DB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C5AF4F-E246-461D-B820-56811F683C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7E48C8-8580-4071-B864-55953C0565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BF2ED-48AD-45C2-824E-2006C630A6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218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8758" y="6611159"/>
            <a:ext cx="7226024" cy="230832"/>
          </a:xfrm>
          <a:prstGeom prst="rect">
            <a:avLst/>
          </a:prstGeom>
          <a:noFill/>
          <a:ln w="12700" cap="sq" cmpd="sng">
            <a:noFill/>
            <a:prstDash val="solid"/>
          </a:ln>
        </p:spPr>
        <p:txBody>
          <a:bodyPr wrap="square" rtlCol="0" anchor="t" anchorCtr="0">
            <a:spAutoFit/>
          </a:bodyPr>
          <a:lstStyle/>
          <a:p>
            <a:r>
              <a:rPr lang="en-US" sz="900" b="0" i="1" dirty="0">
                <a:solidFill>
                  <a:schemeClr val="bg1"/>
                </a:solidFill>
                <a:latin typeface="Arial"/>
                <a:cs typeface="Arial"/>
              </a:rPr>
              <a:t>Photo</a:t>
            </a:r>
            <a:r>
              <a:rPr lang="en-US" sz="900" b="0" i="1" baseline="0" dirty="0">
                <a:solidFill>
                  <a:schemeClr val="bg1"/>
                </a:solidFill>
                <a:latin typeface="Arial"/>
                <a:cs typeface="Arial"/>
              </a:rPr>
              <a:t> Credit Goes Here</a:t>
            </a:r>
            <a:endParaRPr lang="en-US" sz="900" b="0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62856" y="5723098"/>
            <a:ext cx="5022850" cy="260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Photo credit: Name/Organization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52438" y="5175081"/>
            <a:ext cx="8186737" cy="268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021842" y="3829050"/>
            <a:ext cx="7089775" cy="1195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40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OF PRESENTATION GOES HERE AND HERE</a:t>
            </a:r>
          </a:p>
        </p:txBody>
      </p:sp>
    </p:spTree>
    <p:extLst>
      <p:ext uri="{BB962C8B-B14F-4D97-AF65-F5344CB8AC3E}">
        <p14:creationId xmlns:p14="http://schemas.microsoft.com/office/powerpoint/2010/main" val="10890568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7888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 the Future-only 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2819753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46E755-1251-45D5-8D46-2D37398384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26B115-6B14-4BCC-AE6B-A027AD609C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4029C6-4AAC-459D-BC17-3D4DC7F38E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3C578-CAAC-43BB-96C3-570CA3E770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83302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7332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847C20-F1E8-4F91-8884-C59B1D3644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CFADB0-1BED-4A7B-AB1E-5516A5780B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10DCDC-309B-4E1E-9B3C-0C91EA3863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9E8EB-C6BA-4680-967D-6B4E444DB9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4927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-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93795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Left Justifi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087563"/>
            <a:ext cx="8101013" cy="3291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893975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087563"/>
            <a:ext cx="8101013" cy="32918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622461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388787"/>
            <a:ext cx="8101013" cy="32918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16477" y="1903413"/>
            <a:ext cx="8153400" cy="45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="1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136799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15A8EC-6B2C-4606-A53F-CBE8AF7A21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6779A7-9EF6-4F53-9750-B1B9EA1DA0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E18364-9E86-4A71-932D-C2BDB579F2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BE432-6195-4FE5-8DF0-7D42041197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483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bulleted list,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1663" y="2205038"/>
            <a:ext cx="4368800" cy="384016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5325018" y="2204869"/>
            <a:ext cx="3344862" cy="36795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head in parens,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388787"/>
            <a:ext cx="8101013" cy="329184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16477" y="1699709"/>
            <a:ext cx="8153400" cy="398033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 b="1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37D2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(Parentheses Under Header)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18525687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eed the Future-only 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2070919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77AE0B03-5E01-4578-BAE4-8E8929F030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2400" y="1752600"/>
            <a:ext cx="8991600" cy="51054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043069C-9D91-4AA1-9F6E-40E12C4C7D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752600"/>
            <a:ext cx="9144000" cy="152400"/>
          </a:xfrm>
          <a:prstGeom prst="rect">
            <a:avLst/>
          </a:prstGeom>
          <a:solidFill>
            <a:srgbClr val="C211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E1078B1-2679-4C79-BA95-570F47E1BF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05000"/>
            <a:ext cx="152400" cy="4953000"/>
          </a:xfrm>
          <a:prstGeom prst="rect">
            <a:avLst/>
          </a:prstGeom>
          <a:solidFill>
            <a:srgbClr val="002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7" name="Picture 22">
            <a:extLst>
              <a:ext uri="{FF2B5EF4-FFF2-40B4-BE49-F238E27FC236}">
                <a16:creationId xmlns:a16="http://schemas.microsoft.com/office/drawing/2014/main" id="{A8110828-947C-4340-88CD-CB44D31F1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64"/>
          <a:stretch>
            <a:fillRect/>
          </a:stretch>
        </p:blipFill>
        <p:spPr bwMode="auto">
          <a:xfrm>
            <a:off x="455613" y="455613"/>
            <a:ext cx="3005137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E988384-4710-4A4D-8A92-CD4C70580E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0B6B948-DEE5-4629-A94A-CD6B244FE0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9421249-2CDF-4DEB-8AC7-B3126C44B3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74CF0-FD47-497C-AF10-27EBE9AB450D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252921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8758" y="6611159"/>
            <a:ext cx="7226024" cy="230832"/>
          </a:xfrm>
          <a:prstGeom prst="rect">
            <a:avLst/>
          </a:prstGeom>
          <a:noFill/>
          <a:ln w="12700" cap="sq" cmpd="sng">
            <a:noFill/>
            <a:prstDash val="solid"/>
          </a:ln>
        </p:spPr>
        <p:txBody>
          <a:bodyPr wrap="square" rtlCol="0" anchor="t" anchorCtr="0">
            <a:spAutoFit/>
          </a:bodyPr>
          <a:lstStyle/>
          <a:p>
            <a:r>
              <a:rPr lang="en-US" sz="900" b="0" i="1" dirty="0">
                <a:solidFill>
                  <a:schemeClr val="bg1"/>
                </a:solidFill>
                <a:latin typeface="Arial"/>
                <a:cs typeface="Arial"/>
              </a:rPr>
              <a:t>Photo</a:t>
            </a:r>
            <a:r>
              <a:rPr lang="en-US" sz="900" b="0" i="1" baseline="0" dirty="0">
                <a:solidFill>
                  <a:schemeClr val="bg1"/>
                </a:solidFill>
                <a:latin typeface="Arial"/>
                <a:cs typeface="Arial"/>
              </a:rPr>
              <a:t> Credit Goes Here</a:t>
            </a:r>
            <a:endParaRPr lang="en-US" sz="900" b="0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62856" y="5723098"/>
            <a:ext cx="5022850" cy="260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Photo credit: Name/Organization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52438" y="5175081"/>
            <a:ext cx="8186737" cy="268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021842" y="3829050"/>
            <a:ext cx="7089775" cy="1195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40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OF PRESENTATION GOES HERE AND HERE</a:t>
            </a:r>
          </a:p>
        </p:txBody>
      </p:sp>
    </p:spTree>
    <p:extLst>
      <p:ext uri="{BB962C8B-B14F-4D97-AF65-F5344CB8AC3E}">
        <p14:creationId xmlns:p14="http://schemas.microsoft.com/office/powerpoint/2010/main" val="26415615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72796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 the Future-only 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19747268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3720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-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87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Left Justifi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087563"/>
            <a:ext cx="8101013" cy="3291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5608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E1AA14-1C1D-4EBD-A2BE-7447F2BFFE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FA93A-842D-44BA-AC50-487F0840D5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9DC8BC-9B24-4677-A59D-DC726D24B3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E4AAE-64FE-4275-9751-13EA954B23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10875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087563"/>
            <a:ext cx="8101013" cy="32918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406809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388787"/>
            <a:ext cx="8101013" cy="32918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16477" y="1903413"/>
            <a:ext cx="8153400" cy="45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="1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23378953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bulleted list,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1663" y="2205038"/>
            <a:ext cx="4368800" cy="384016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5325018" y="2204869"/>
            <a:ext cx="3344862" cy="36795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309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head in parens,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388787"/>
            <a:ext cx="8101013" cy="329184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16477" y="1699709"/>
            <a:ext cx="8153400" cy="398033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 b="1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37D2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(Parentheses Under Header)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28631483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eed the Future-only 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16534506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847C20-F1E8-4F91-8884-C59B1D3644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CFADB0-1BED-4A7B-AB1E-5516A5780B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10DCDC-309B-4E1E-9B3C-0C91EA3863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9E8EB-C6BA-4680-967D-6B4E444DB9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37844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01625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8272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" y="38465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827213"/>
            <a:ext cx="38100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7F38FD1-18EA-49D1-B31C-694CD5F935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18AE3E1-D7E7-45AF-AD1A-AF73A05359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0472778-C1BB-4294-8584-D487CC0A01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397F3-16DE-4617-98B0-45E93C31F9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4317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01625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7213"/>
            <a:ext cx="38100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72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65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7FD4110-5B2A-4C4F-AF30-D55609FDF0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B737FE7-84F6-4CA5-AA50-01CD2705CC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AFF5E9D-50F0-4E4E-9AC6-F28F09E1E3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6CEDF-6DCC-493D-B968-F8C99A2334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18116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8758" y="6611159"/>
            <a:ext cx="7226024" cy="230832"/>
          </a:xfrm>
          <a:prstGeom prst="rect">
            <a:avLst/>
          </a:prstGeom>
          <a:noFill/>
          <a:ln w="12700" cap="sq" cmpd="sng">
            <a:noFill/>
            <a:prstDash val="solid"/>
          </a:ln>
        </p:spPr>
        <p:txBody>
          <a:bodyPr wrap="square" rtlCol="0" anchor="t" anchorCtr="0">
            <a:spAutoFit/>
          </a:bodyPr>
          <a:lstStyle/>
          <a:p>
            <a:r>
              <a:rPr lang="en-US" sz="900" b="0" i="1" dirty="0">
                <a:solidFill>
                  <a:schemeClr val="bg1"/>
                </a:solidFill>
                <a:latin typeface="Arial"/>
                <a:cs typeface="Arial"/>
              </a:rPr>
              <a:t>Photo</a:t>
            </a:r>
            <a:r>
              <a:rPr lang="en-US" sz="900" b="0" i="1" baseline="0" dirty="0">
                <a:solidFill>
                  <a:schemeClr val="bg1"/>
                </a:solidFill>
                <a:latin typeface="Arial"/>
                <a:cs typeface="Arial"/>
              </a:rPr>
              <a:t> Credit Goes Here</a:t>
            </a:r>
            <a:endParaRPr lang="en-US" sz="900" b="0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62856" y="5723098"/>
            <a:ext cx="5022850" cy="260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Photo credit: Name/Organization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52438" y="5175081"/>
            <a:ext cx="8186737" cy="268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021842" y="3829050"/>
            <a:ext cx="7089775" cy="1195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40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OF PRESENTATION GOES HERE AND HERE</a:t>
            </a:r>
          </a:p>
        </p:txBody>
      </p:sp>
    </p:spTree>
    <p:extLst>
      <p:ext uri="{BB962C8B-B14F-4D97-AF65-F5344CB8AC3E}">
        <p14:creationId xmlns:p14="http://schemas.microsoft.com/office/powerpoint/2010/main" val="11665096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18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ABC6D67-9463-4B32-A951-4EEC8C189A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F1A65DE-31EC-471F-A4B6-0E14F52544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D4EEAD2-E8EA-4E3B-9C29-D6AF0AB5CF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8FEAD-222C-42CD-94DD-E6171604E7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978739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 the Future-only 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281392587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16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D2B5D27-AB0B-4A33-9687-558097CC65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8210C2C-8E03-4B36-9D58-3F3DD92352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06CFFA-3579-4554-902B-6F65DBD8F5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A5ED4-8626-4CF3-9B7F-DD1EFE2B5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61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E5C9B57-2308-4419-AE84-C12421BB8D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CA87D4E-FA46-4831-A8AD-04DA2D35EB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CBFC0F2-6584-40A7-8F19-FD571769B8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034B7-2C8E-4B6D-96E4-CACBD57F41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2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345087-CDA4-413C-9DE8-C10B6062AB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BED15-1E45-45A6-9ACB-36B13C8D93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334376-0777-430D-AF76-F3CAE9C678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C86D1-2262-4F70-9F8A-3D783135AC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4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40DE5C-02F3-4E1B-B8C4-E5E0C73CBB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9705B5-B478-4157-8047-1B91C0997C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54292F-A19A-4120-8F59-5D3D313A49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BF503-862A-40DD-8104-85FB499BB9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19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theme" Target="../theme/theme10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.emf"/><Relationship Id="rId4" Type="http://schemas.openxmlformats.org/officeDocument/2006/relationships/image" Target="../media/image2.jp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50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.emf"/><Relationship Id="rId4" Type="http://schemas.openxmlformats.org/officeDocument/2006/relationships/image" Target="../media/image2.jp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.jpg"/><Relationship Id="rId4" Type="http://schemas.openxmlformats.org/officeDocument/2006/relationships/image" Target="../media/image5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30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29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.emf"/><Relationship Id="rId4" Type="http://schemas.openxmlformats.org/officeDocument/2006/relationships/image" Target="../media/image2.jp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36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180A7CC-83A8-4956-9EED-A598BF617F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FB3EA39-CE8F-47DC-AFB2-8B2CE62AD2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0228" name="Rectangle 4">
            <a:extLst>
              <a:ext uri="{FF2B5EF4-FFF2-40B4-BE49-F238E27FC236}">
                <a16:creationId xmlns:a16="http://schemas.microsoft.com/office/drawing/2014/main" id="{8952E5E8-12D0-4474-BD14-0B49C56AB34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0229" name="Rectangle 5">
            <a:extLst>
              <a:ext uri="{FF2B5EF4-FFF2-40B4-BE49-F238E27FC236}">
                <a16:creationId xmlns:a16="http://schemas.microsoft.com/office/drawing/2014/main" id="{825EE60D-C727-47AE-A5CE-86E8DBA3F17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0230" name="Rectangle 6">
            <a:extLst>
              <a:ext uri="{FF2B5EF4-FFF2-40B4-BE49-F238E27FC236}">
                <a16:creationId xmlns:a16="http://schemas.microsoft.com/office/drawing/2014/main" id="{D1E66F00-C68E-4865-ABAE-0305B3511C2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4A60FAE-FA4F-4918-8CB9-1D12F1F283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31" r:id="rId1"/>
    <p:sldLayoutId id="2147485332" r:id="rId2"/>
    <p:sldLayoutId id="2147485333" r:id="rId3"/>
    <p:sldLayoutId id="2147485334" r:id="rId4"/>
    <p:sldLayoutId id="2147485335" r:id="rId5"/>
    <p:sldLayoutId id="2147485336" r:id="rId6"/>
    <p:sldLayoutId id="2147485337" r:id="rId7"/>
    <p:sldLayoutId id="2147485338" r:id="rId8"/>
    <p:sldLayoutId id="2147485339" r:id="rId9"/>
    <p:sldLayoutId id="2147485340" r:id="rId10"/>
    <p:sldLayoutId id="21474853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horizontal RGB white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  <p:pic>
        <p:nvPicPr>
          <p:cNvPr id="5" name="Picture 4" descr="Horizontal_RGB_600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72752" y="6060484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</p:spTree>
    <p:extLst>
      <p:ext uri="{BB962C8B-B14F-4D97-AF65-F5344CB8AC3E}">
        <p14:creationId xmlns:p14="http://schemas.microsoft.com/office/powerpoint/2010/main" val="179994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90" r:id="rId1"/>
    <p:sldLayoutId id="2147485391" r:id="rId2"/>
    <p:sldLayoutId id="2147485392" r:id="rId3"/>
    <p:sldLayoutId id="2147485393" r:id="rId4"/>
    <p:sldLayoutId id="2147485394" r:id="rId5"/>
    <p:sldLayoutId id="2147485395" r:id="rId6"/>
    <p:sldLayoutId id="2147485396" r:id="rId7"/>
    <p:sldLayoutId id="2147485397" r:id="rId8"/>
    <p:sldLayoutId id="2147485398" r:id="rId9"/>
    <p:sldLayoutId id="2147485399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tal_RGB_6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102420"/>
            <a:ext cx="9144000" cy="846688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70957" y="6059727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horizontal RGB whit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1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01" r:id="rId1"/>
    <p:sldLayoutId id="2147485402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horizontal RGB 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2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04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806417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472786" y="5256486"/>
            <a:ext cx="8214013" cy="1099863"/>
          </a:xfrm>
          <a:prstGeom prst="rect">
            <a:avLst/>
          </a:prstGeom>
        </p:spPr>
        <p:txBody>
          <a:bodyPr anchor="t"/>
          <a:lstStyle/>
          <a:p>
            <a:pPr marL="231775" lvl="2" indent="-231775" algn="ctr">
              <a:lnSpc>
                <a:spcPts val="2000"/>
              </a:lnSpc>
            </a:pPr>
            <a:r>
              <a:rPr lang="en-US" sz="2000" dirty="0" err="1">
                <a:solidFill>
                  <a:schemeClr val="bg1"/>
                </a:solidFill>
                <a:latin typeface="Gill Sans MT"/>
                <a:cs typeface="Gill Sans MT"/>
              </a:rPr>
              <a:t>www.feedthefuture.gov</a:t>
            </a:r>
            <a:endParaRPr lang="en-US" sz="2000" dirty="0">
              <a:solidFill>
                <a:schemeClr val="bg1"/>
              </a:solidFill>
              <a:latin typeface="Gill Sans MT"/>
              <a:cs typeface="Gill Sans MT"/>
            </a:endParaRPr>
          </a:p>
        </p:txBody>
      </p:sp>
      <p:pic>
        <p:nvPicPr>
          <p:cNvPr id="3" name="Picture 2" descr="vertical RGB 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668" y="1580049"/>
            <a:ext cx="4945209" cy="2302837"/>
          </a:xfrm>
          <a:prstGeom prst="rect">
            <a:avLst/>
          </a:prstGeom>
        </p:spPr>
      </p:pic>
      <p:pic>
        <p:nvPicPr>
          <p:cNvPr id="9" name="Picture 8" descr="Horizontal_RGB_6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72752" y="6060484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</p:spTree>
    <p:extLst>
      <p:ext uri="{BB962C8B-B14F-4D97-AF65-F5344CB8AC3E}">
        <p14:creationId xmlns:p14="http://schemas.microsoft.com/office/powerpoint/2010/main" val="239774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06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horizontal RGB white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  <p:pic>
        <p:nvPicPr>
          <p:cNvPr id="5" name="Picture 4" descr="Horizontal_RGB_600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72752" y="6060484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71580D4-CB20-4A01-86F5-22E8117D80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66800"/>
            <a:ext cx="9144000" cy="152400"/>
          </a:xfrm>
          <a:prstGeom prst="rect">
            <a:avLst/>
          </a:prstGeom>
          <a:solidFill>
            <a:srgbClr val="C211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0E8AE49D-F15D-43C2-90F4-1B7E0E784F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219200"/>
            <a:ext cx="152400" cy="5638800"/>
          </a:xfrm>
          <a:prstGeom prst="rect">
            <a:avLst/>
          </a:prstGeom>
          <a:solidFill>
            <a:srgbClr val="002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>
              <a:defRPr/>
            </a:pPr>
            <a:endParaRPr lang="en-US" altLang="en-US">
              <a:solidFill>
                <a:srgbClr val="002A6C"/>
              </a:solidFill>
            </a:endParaRPr>
          </a:p>
        </p:txBody>
      </p:sp>
      <p:pic>
        <p:nvPicPr>
          <p:cNvPr id="9" name="Picture 20">
            <a:extLst>
              <a:ext uri="{FF2B5EF4-FFF2-40B4-BE49-F238E27FC236}">
                <a16:creationId xmlns:a16="http://schemas.microsoft.com/office/drawing/2014/main" id="{53083F66-E85B-4B90-B9A0-D286486D0E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64"/>
          <a:stretch>
            <a:fillRect/>
          </a:stretch>
        </p:blipFill>
        <p:spPr bwMode="auto">
          <a:xfrm>
            <a:off x="227013" y="228600"/>
            <a:ext cx="2422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4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58" r:id="rId1"/>
    <p:sldLayoutId id="2147485359" r:id="rId2"/>
    <p:sldLayoutId id="2147485360" r:id="rId3"/>
    <p:sldLayoutId id="2147485361" r:id="rId4"/>
    <p:sldLayoutId id="2147485362" r:id="rId5"/>
    <p:sldLayoutId id="2147485363" r:id="rId6"/>
    <p:sldLayoutId id="2147485364" r:id="rId7"/>
    <p:sldLayoutId id="2147485365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tal_RGB_6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102420"/>
            <a:ext cx="9144000" cy="846688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70957" y="6059727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horizontal RGB whit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8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67" r:id="rId1"/>
    <p:sldLayoutId id="2147485368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horizontal RGB 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8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70" r:id="rId1"/>
    <p:sldLayoutId id="214748540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806417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472786" y="5256486"/>
            <a:ext cx="8214013" cy="1099863"/>
          </a:xfrm>
          <a:prstGeom prst="rect">
            <a:avLst/>
          </a:prstGeom>
        </p:spPr>
        <p:txBody>
          <a:bodyPr anchor="t"/>
          <a:lstStyle/>
          <a:p>
            <a:pPr marL="231775" lvl="2" indent="-231775" algn="ctr">
              <a:lnSpc>
                <a:spcPts val="2000"/>
              </a:lnSpc>
            </a:pPr>
            <a:r>
              <a:rPr lang="en-US" sz="2000" dirty="0" err="1">
                <a:solidFill>
                  <a:schemeClr val="bg1"/>
                </a:solidFill>
                <a:latin typeface="Gill Sans MT"/>
                <a:cs typeface="Gill Sans MT"/>
              </a:rPr>
              <a:t>www.feedthefuture.gov</a:t>
            </a:r>
            <a:endParaRPr lang="en-US" sz="2000" dirty="0">
              <a:solidFill>
                <a:schemeClr val="bg1"/>
              </a:solidFill>
              <a:latin typeface="Gill Sans MT"/>
              <a:cs typeface="Gill Sans MT"/>
            </a:endParaRPr>
          </a:p>
        </p:txBody>
      </p:sp>
      <p:pic>
        <p:nvPicPr>
          <p:cNvPr id="3" name="Picture 2" descr="vertical RGB 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668" y="1580049"/>
            <a:ext cx="4945209" cy="2302837"/>
          </a:xfrm>
          <a:prstGeom prst="rect">
            <a:avLst/>
          </a:prstGeom>
        </p:spPr>
      </p:pic>
      <p:pic>
        <p:nvPicPr>
          <p:cNvPr id="9" name="Picture 8" descr="Horizontal_RGB_60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72752" y="6060484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</p:spTree>
    <p:extLst>
      <p:ext uri="{BB962C8B-B14F-4D97-AF65-F5344CB8AC3E}">
        <p14:creationId xmlns:p14="http://schemas.microsoft.com/office/powerpoint/2010/main" val="56663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72" r:id="rId1"/>
    <p:sldLayoutId id="2147485408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horizontal RGB white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  <p:pic>
        <p:nvPicPr>
          <p:cNvPr id="5" name="Picture 4" descr="Horizontal_RGB_600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72752" y="6060484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21B66F8-CE4A-4C5E-A0E4-9FEB714C95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66800"/>
            <a:ext cx="9144000" cy="152400"/>
          </a:xfrm>
          <a:prstGeom prst="rect">
            <a:avLst/>
          </a:prstGeom>
          <a:solidFill>
            <a:srgbClr val="C211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2DB14814-51DB-449D-9ABC-21CFC7F3D5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219200"/>
            <a:ext cx="152400" cy="5638800"/>
          </a:xfrm>
          <a:prstGeom prst="rect">
            <a:avLst/>
          </a:prstGeom>
          <a:solidFill>
            <a:srgbClr val="002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>
              <a:defRPr/>
            </a:pPr>
            <a:endParaRPr lang="en-US" altLang="en-US">
              <a:solidFill>
                <a:srgbClr val="002A6C"/>
              </a:solidFill>
            </a:endParaRPr>
          </a:p>
        </p:txBody>
      </p:sp>
      <p:pic>
        <p:nvPicPr>
          <p:cNvPr id="9" name="Picture 20">
            <a:extLst>
              <a:ext uri="{FF2B5EF4-FFF2-40B4-BE49-F238E27FC236}">
                <a16:creationId xmlns:a16="http://schemas.microsoft.com/office/drawing/2014/main" id="{7BDFF25D-AEF4-406A-8D69-0965E5AEAB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64"/>
          <a:stretch>
            <a:fillRect/>
          </a:stretch>
        </p:blipFill>
        <p:spPr bwMode="auto">
          <a:xfrm>
            <a:off x="227013" y="228600"/>
            <a:ext cx="2422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38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74" r:id="rId1"/>
    <p:sldLayoutId id="2147485375" r:id="rId2"/>
    <p:sldLayoutId id="2147485376" r:id="rId3"/>
    <p:sldLayoutId id="2147485377" r:id="rId4"/>
    <p:sldLayoutId id="2147485378" r:id="rId5"/>
    <p:sldLayoutId id="2147485379" r:id="rId6"/>
    <p:sldLayoutId id="2147485380" r:id="rId7"/>
    <p:sldLayoutId id="2147485381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tal_RGB_6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102420"/>
            <a:ext cx="9144000" cy="846688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70957" y="6059727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horizontal RGB whit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4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83" r:id="rId1"/>
    <p:sldLayoutId id="2147485384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horizontal RGB 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4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86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806417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472786" y="5256486"/>
            <a:ext cx="8214013" cy="1099863"/>
          </a:xfrm>
          <a:prstGeom prst="rect">
            <a:avLst/>
          </a:prstGeom>
        </p:spPr>
        <p:txBody>
          <a:bodyPr anchor="t"/>
          <a:lstStyle/>
          <a:p>
            <a:pPr marL="231775" lvl="2" indent="-231775" algn="ctr">
              <a:lnSpc>
                <a:spcPts val="2000"/>
              </a:lnSpc>
            </a:pPr>
            <a:r>
              <a:rPr lang="en-US" sz="2000" dirty="0" err="1">
                <a:solidFill>
                  <a:schemeClr val="bg1"/>
                </a:solidFill>
                <a:latin typeface="Gill Sans MT"/>
                <a:cs typeface="Gill Sans MT"/>
              </a:rPr>
              <a:t>www.feedthefuture.gov</a:t>
            </a:r>
            <a:endParaRPr lang="en-US" sz="2000" dirty="0">
              <a:solidFill>
                <a:schemeClr val="bg1"/>
              </a:solidFill>
              <a:latin typeface="Gill Sans MT"/>
              <a:cs typeface="Gill Sans MT"/>
            </a:endParaRPr>
          </a:p>
        </p:txBody>
      </p:sp>
      <p:pic>
        <p:nvPicPr>
          <p:cNvPr id="3" name="Picture 2" descr="vertical RGB 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668" y="1580049"/>
            <a:ext cx="4945209" cy="2302837"/>
          </a:xfrm>
          <a:prstGeom prst="rect">
            <a:avLst/>
          </a:prstGeom>
        </p:spPr>
      </p:pic>
      <p:pic>
        <p:nvPicPr>
          <p:cNvPr id="9" name="Picture 8" descr="Horizontal_RGB_6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72752" y="6060484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</p:spTree>
    <p:extLst>
      <p:ext uri="{BB962C8B-B14F-4D97-AF65-F5344CB8AC3E}">
        <p14:creationId xmlns:p14="http://schemas.microsoft.com/office/powerpoint/2010/main" val="25917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88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w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72E50224-9FB7-48ED-BC77-FDB1A8E288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altLang="en-US" sz="4400" dirty="0"/>
              <a:t>Introduction to CAPI for Population-Based Surveys</a:t>
            </a:r>
            <a:br>
              <a:rPr lang="en-US" altLang="en-US" sz="1600" dirty="0"/>
            </a:b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716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4B7B5C2-157C-42F0-9B49-46AE3355F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013068"/>
            <a:ext cx="7772400" cy="6096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6"/>
                </a:solidFill>
              </a:rPr>
              <a:t>Supervisor System Components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29766F8-7E6D-4AE5-96F0-A656EC0EE0EB}"/>
              </a:ext>
            </a:extLst>
          </p:cNvPr>
          <p:cNvSpPr>
            <a:spLocks noGrp="1" noChangeArrowheads="1"/>
          </p:cNvSpPr>
          <p:nvPr>
            <p:ph type="body" sz="half" idx="3"/>
          </p:nvPr>
        </p:nvSpPr>
        <p:spPr>
          <a:xfrm>
            <a:off x="3845240" y="1853191"/>
            <a:ext cx="5280981" cy="413832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/>
              <a:t>Menu application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/>
              <a:t>Assign households to interviewers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/>
              <a:t>Receive data from interviewers daily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/>
              <a:t>Keeps track of status for every household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/>
              <a:t>Checks data structure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/>
              <a:t>Report overall summaries for the cluster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/>
              <a:t>Send to central office using Dropbox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/>
              <a:t>Get and distribute system updates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/>
              <a:t>Backup data to flash memory devices</a:t>
            </a:r>
          </a:p>
        </p:txBody>
      </p:sp>
      <p:sp>
        <p:nvSpPr>
          <p:cNvPr id="23556" name="Line 17">
            <a:extLst>
              <a:ext uri="{FF2B5EF4-FFF2-40B4-BE49-F238E27FC236}">
                <a16:creationId xmlns:a16="http://schemas.microsoft.com/office/drawing/2014/main" id="{DEC00607-2396-4D39-A45B-46EFAE2A4F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7352" y="3660615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7" name="Text Box 18">
            <a:extLst>
              <a:ext uri="{FF2B5EF4-FFF2-40B4-BE49-F238E27FC236}">
                <a16:creationId xmlns:a16="http://schemas.microsoft.com/office/drawing/2014/main" id="{7287479D-410D-4C7F-B8EA-1A6E573B4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10" y="4024387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 dirty="0">
                <a:cs typeface="Arial" panose="020B0604020202020204" pitchFamily="34" charset="0"/>
              </a:rPr>
              <a:t>Backup</a:t>
            </a:r>
          </a:p>
        </p:txBody>
      </p:sp>
      <p:sp>
        <p:nvSpPr>
          <p:cNvPr id="23558" name="Line 19">
            <a:extLst>
              <a:ext uri="{FF2B5EF4-FFF2-40B4-BE49-F238E27FC236}">
                <a16:creationId xmlns:a16="http://schemas.microsoft.com/office/drawing/2014/main" id="{EA094196-FD4A-4277-AFDA-E0E628229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2730" y="2355996"/>
            <a:ext cx="3810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Line 20">
            <a:extLst>
              <a:ext uri="{FF2B5EF4-FFF2-40B4-BE49-F238E27FC236}">
                <a16:creationId xmlns:a16="http://schemas.microsoft.com/office/drawing/2014/main" id="{3BAA69A6-33B3-4820-AE94-E878831858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29930" y="2355996"/>
            <a:ext cx="3810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Text Box 23">
            <a:extLst>
              <a:ext uri="{FF2B5EF4-FFF2-40B4-BE49-F238E27FC236}">
                <a16:creationId xmlns:a16="http://schemas.microsoft.com/office/drawing/2014/main" id="{A4C41686-CE3D-4C08-85C3-FE1021F55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50" y="5288390"/>
            <a:ext cx="1392680" cy="53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dirty="0">
                <a:cs typeface="Arial" panose="020B0604020202020204" pitchFamily="34" charset="0"/>
              </a:rPr>
              <a:t>Central Office (ICDM)</a:t>
            </a:r>
          </a:p>
        </p:txBody>
      </p:sp>
      <p:sp>
        <p:nvSpPr>
          <p:cNvPr id="23561" name="Line 26">
            <a:extLst>
              <a:ext uri="{FF2B5EF4-FFF2-40B4-BE49-F238E27FC236}">
                <a16:creationId xmlns:a16="http://schemas.microsoft.com/office/drawing/2014/main" id="{4F28107F-A11F-485C-8715-F6148FB0A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211133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27">
            <a:extLst>
              <a:ext uri="{FF2B5EF4-FFF2-40B4-BE49-F238E27FC236}">
                <a16:creationId xmlns:a16="http://schemas.microsoft.com/office/drawing/2014/main" id="{1963E27A-E3E5-454F-B7F2-FF3E40AB8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4211133"/>
            <a:ext cx="0" cy="990600"/>
          </a:xfrm>
          <a:prstGeom prst="line">
            <a:avLst/>
          </a:prstGeom>
          <a:noFill/>
          <a:ln w="28575">
            <a:solidFill>
              <a:srgbClr val="E1004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Line 27">
            <a:extLst>
              <a:ext uri="{FF2B5EF4-FFF2-40B4-BE49-F238E27FC236}">
                <a16:creationId xmlns:a16="http://schemas.microsoft.com/office/drawing/2014/main" id="{8359DC0E-BC99-4F27-A8FB-EAD55A972C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96530" y="2355996"/>
            <a:ext cx="381000" cy="762000"/>
          </a:xfrm>
          <a:prstGeom prst="line">
            <a:avLst/>
          </a:prstGeom>
          <a:noFill/>
          <a:ln w="28575">
            <a:solidFill>
              <a:srgbClr val="E1004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Line 27">
            <a:extLst>
              <a:ext uri="{FF2B5EF4-FFF2-40B4-BE49-F238E27FC236}">
                <a16:creationId xmlns:a16="http://schemas.microsoft.com/office/drawing/2014/main" id="{3925BB14-FCCA-48B9-B60A-87B561D5B1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06130" y="2387746"/>
            <a:ext cx="381000" cy="730250"/>
          </a:xfrm>
          <a:prstGeom prst="line">
            <a:avLst/>
          </a:prstGeom>
          <a:noFill/>
          <a:ln w="28575">
            <a:solidFill>
              <a:srgbClr val="E1004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3565" name="Picture 2" descr="http://aux4.iconpedia.net/uploads/909512227.png">
            <a:extLst>
              <a:ext uri="{FF2B5EF4-FFF2-40B4-BE49-F238E27FC236}">
                <a16:creationId xmlns:a16="http://schemas.microsoft.com/office/drawing/2014/main" id="{25F3C372-FB6D-4A52-808C-2E61BF927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618" y="2379809"/>
            <a:ext cx="3714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6" name="Text Box 46">
            <a:extLst>
              <a:ext uri="{FF2B5EF4-FFF2-40B4-BE49-F238E27FC236}">
                <a16:creationId xmlns:a16="http://schemas.microsoft.com/office/drawing/2014/main" id="{7BDCAA3A-C13E-493B-8181-C3E2DDC49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6752" y="3942844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cs typeface="Arial" panose="020B0604020202020204" pitchFamily="34" charset="0"/>
              </a:rPr>
              <a:t>Supervisor</a:t>
            </a:r>
          </a:p>
        </p:txBody>
      </p:sp>
      <p:pic>
        <p:nvPicPr>
          <p:cNvPr id="23567" name="Picture 1">
            <a:extLst>
              <a:ext uri="{FF2B5EF4-FFF2-40B4-BE49-F238E27FC236}">
                <a16:creationId xmlns:a16="http://schemas.microsoft.com/office/drawing/2014/main" id="{0F897329-F97C-471B-913D-0787B7EE6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685" y="3142856"/>
            <a:ext cx="861787" cy="80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8" name="Picture 36">
            <a:extLst>
              <a:ext uri="{FF2B5EF4-FFF2-40B4-BE49-F238E27FC236}">
                <a16:creationId xmlns:a16="http://schemas.microsoft.com/office/drawing/2014/main" id="{27B55DF2-90CF-43D0-A780-14EA8EC7A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23" y="1752600"/>
            <a:ext cx="672350" cy="52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9" name="Picture 36">
            <a:extLst>
              <a:ext uri="{FF2B5EF4-FFF2-40B4-BE49-F238E27FC236}">
                <a16:creationId xmlns:a16="http://schemas.microsoft.com/office/drawing/2014/main" id="{B4829999-5577-4CA7-8C50-80435746C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90" y="1773796"/>
            <a:ext cx="662725" cy="51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0" name="Text Box 58">
            <a:extLst>
              <a:ext uri="{FF2B5EF4-FFF2-40B4-BE49-F238E27FC236}">
                <a16:creationId xmlns:a16="http://schemas.microsoft.com/office/drawing/2014/main" id="{49EB4F9E-42E8-44B1-86E1-591C75F2A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80" y="2594121"/>
            <a:ext cx="1312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400" b="1" dirty="0">
                <a:cs typeface="Arial" panose="020B0604020202020204" pitchFamily="34" charset="0"/>
              </a:rPr>
              <a:t>Data/Update Transfer</a:t>
            </a:r>
          </a:p>
        </p:txBody>
      </p:sp>
      <p:pic>
        <p:nvPicPr>
          <p:cNvPr id="23571" name="Picture 3">
            <a:extLst>
              <a:ext uri="{FF2B5EF4-FFF2-40B4-BE49-F238E27FC236}">
                <a16:creationId xmlns:a16="http://schemas.microsoft.com/office/drawing/2014/main" id="{E9AE9460-A0EA-4972-948C-AE24D5764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40483">
            <a:off x="2870361" y="3411609"/>
            <a:ext cx="922569" cy="41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2" name="Picture 2">
            <a:extLst>
              <a:ext uri="{FF2B5EF4-FFF2-40B4-BE49-F238E27FC236}">
                <a16:creationId xmlns:a16="http://schemas.microsoft.com/office/drawing/2014/main" id="{1BD864C1-9BA5-4ACD-943F-E876F40DD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26" y="4504821"/>
            <a:ext cx="572733" cy="500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73" name="Picture 3">
            <a:extLst>
              <a:ext uri="{FF2B5EF4-FFF2-40B4-BE49-F238E27FC236}">
                <a16:creationId xmlns:a16="http://schemas.microsoft.com/office/drawing/2014/main" id="{F5E51BC7-2E3B-4127-9123-F96B8D4E9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285077"/>
            <a:ext cx="649159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DA3220D-2C6B-41F9-86E6-FFE761B63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1025183"/>
            <a:ext cx="8686800" cy="6096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6"/>
                </a:solidFill>
              </a:rPr>
              <a:t> Central Office System Components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60CCDB1-DE75-4756-A0EB-F62078D8423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0751" y="1600200"/>
            <a:ext cx="4821896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/>
              <a:t>	</a:t>
            </a:r>
            <a:endParaRPr lang="en-US" altLang="en-US" sz="1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/>
              <a:t>Menu Application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/>
              <a:t>Receive clusters from supervisors via Dropbox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/>
              <a:t>Reports &amp; structure checking by cluster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/>
              <a:t>Run secondary editing programs by cluster and modify errors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/>
              <a:t>Run field check tables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/>
              <a:t>Monitor fieldwork operation by cluster or team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/>
              <a:t>Review interviewer notes</a:t>
            </a:r>
          </a:p>
          <a:p>
            <a:pPr eaLnBrk="1" hangingPunct="1">
              <a:lnSpc>
                <a:spcPct val="80000"/>
              </a:lnSpc>
            </a:pPr>
            <a:endParaRPr lang="en-US" altLang="en-US" sz="1200" dirty="0"/>
          </a:p>
          <a:p>
            <a:pPr eaLnBrk="1" hangingPunct="1">
              <a:lnSpc>
                <a:spcPct val="80000"/>
              </a:lnSpc>
            </a:pPr>
            <a:endParaRPr lang="en-US" altLang="en-US" sz="1200" dirty="0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9DBE29DD-5463-4E7C-A0B7-9189ADBF4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3770313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25605" name="Text Box 10">
            <a:extLst>
              <a:ext uri="{FF2B5EF4-FFF2-40B4-BE49-F238E27FC236}">
                <a16:creationId xmlns:a16="http://schemas.microsoft.com/office/drawing/2014/main" id="{4972137B-0B5A-4443-8470-A6365D052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609679"/>
            <a:ext cx="1371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>
                <a:cs typeface="Arial" panose="020B0604020202020204" pitchFamily="34" charset="0"/>
              </a:rPr>
              <a:t>Supervisor 1</a:t>
            </a:r>
          </a:p>
        </p:txBody>
      </p:sp>
      <p:sp>
        <p:nvSpPr>
          <p:cNvPr id="25606" name="Text Box 11">
            <a:extLst>
              <a:ext uri="{FF2B5EF4-FFF2-40B4-BE49-F238E27FC236}">
                <a16:creationId xmlns:a16="http://schemas.microsoft.com/office/drawing/2014/main" id="{BDDD3069-3033-4F3B-ADBB-F7D271E47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609679"/>
            <a:ext cx="1371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>
                <a:cs typeface="Arial" panose="020B0604020202020204" pitchFamily="34" charset="0"/>
              </a:rPr>
              <a:t>Supervisor 2</a:t>
            </a:r>
          </a:p>
        </p:txBody>
      </p:sp>
      <p:sp>
        <p:nvSpPr>
          <p:cNvPr id="25607" name="Text Box 12">
            <a:extLst>
              <a:ext uri="{FF2B5EF4-FFF2-40B4-BE49-F238E27FC236}">
                <a16:creationId xmlns:a16="http://schemas.microsoft.com/office/drawing/2014/main" id="{F7807C43-41B0-480B-84F1-5F96E426B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609679"/>
            <a:ext cx="1371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>
                <a:cs typeface="Arial" panose="020B0604020202020204" pitchFamily="34" charset="0"/>
              </a:rPr>
              <a:t>Supervisor n</a:t>
            </a:r>
          </a:p>
        </p:txBody>
      </p:sp>
      <p:sp>
        <p:nvSpPr>
          <p:cNvPr id="25608" name="Line 13">
            <a:extLst>
              <a:ext uri="{FF2B5EF4-FFF2-40B4-BE49-F238E27FC236}">
                <a16:creationId xmlns:a16="http://schemas.microsoft.com/office/drawing/2014/main" id="{B098EED3-5497-4390-A244-DA28E4499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6639" y="3033921"/>
            <a:ext cx="587149" cy="10235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14">
            <a:extLst>
              <a:ext uri="{FF2B5EF4-FFF2-40B4-BE49-F238E27FC236}">
                <a16:creationId xmlns:a16="http://schemas.microsoft.com/office/drawing/2014/main" id="{69ADCFCD-02B9-4F39-BEB1-86F26EC5DF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2914479"/>
            <a:ext cx="521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15">
            <a:extLst>
              <a:ext uri="{FF2B5EF4-FFF2-40B4-BE49-F238E27FC236}">
                <a16:creationId xmlns:a16="http://schemas.microsoft.com/office/drawing/2014/main" id="{2155D516-C18F-4FBC-8148-47F10C876F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72812" y="3028779"/>
            <a:ext cx="680588" cy="1104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18">
            <a:extLst>
              <a:ext uri="{FF2B5EF4-FFF2-40B4-BE49-F238E27FC236}">
                <a16:creationId xmlns:a16="http://schemas.microsoft.com/office/drawing/2014/main" id="{A512FD44-3FA9-43EA-BC19-9C4787341F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9409" y="2838279"/>
            <a:ext cx="14289" cy="1295400"/>
          </a:xfrm>
          <a:prstGeom prst="line">
            <a:avLst/>
          </a:prstGeom>
          <a:noFill/>
          <a:ln w="19050">
            <a:solidFill>
              <a:srgbClr val="E1004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5614" name="Picture 1">
            <a:extLst>
              <a:ext uri="{FF2B5EF4-FFF2-40B4-BE49-F238E27FC236}">
                <a16:creationId xmlns:a16="http://schemas.microsoft.com/office/drawing/2014/main" id="{B98B2DF8-2062-4D2D-9B63-8FEF51479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506" y="1923879"/>
            <a:ext cx="73829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5" name="Text Box 23">
            <a:extLst>
              <a:ext uri="{FF2B5EF4-FFF2-40B4-BE49-F238E27FC236}">
                <a16:creationId xmlns:a16="http://schemas.microsoft.com/office/drawing/2014/main" id="{A6484E10-C79C-4B5C-8856-5351F06A9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8794" y="5527675"/>
            <a:ext cx="23606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cs typeface="Arial" panose="020B0604020202020204" pitchFamily="34" charset="0"/>
              </a:rPr>
              <a:t>Central Office (ICDM)</a:t>
            </a:r>
          </a:p>
        </p:txBody>
      </p:sp>
      <p:pic>
        <p:nvPicPr>
          <p:cNvPr id="25616" name="Picture 3">
            <a:extLst>
              <a:ext uri="{FF2B5EF4-FFF2-40B4-BE49-F238E27FC236}">
                <a16:creationId xmlns:a16="http://schemas.microsoft.com/office/drawing/2014/main" id="{FACCB560-986D-4681-B316-43F779F07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093" y="4173746"/>
            <a:ext cx="1267840" cy="137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7" name="Picture 2">
            <a:extLst>
              <a:ext uri="{FF2B5EF4-FFF2-40B4-BE49-F238E27FC236}">
                <a16:creationId xmlns:a16="http://schemas.microsoft.com/office/drawing/2014/main" id="{89B46F27-1A3D-496B-AA38-F34A47C48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550" y="3060529"/>
            <a:ext cx="927100" cy="811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">
            <a:extLst>
              <a:ext uri="{FF2B5EF4-FFF2-40B4-BE49-F238E27FC236}">
                <a16:creationId xmlns:a16="http://schemas.microsoft.com/office/drawing/2014/main" id="{4B9E786E-FA3E-4156-A913-C15B3F721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818" y="1917529"/>
            <a:ext cx="73829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">
            <a:extLst>
              <a:ext uri="{FF2B5EF4-FFF2-40B4-BE49-F238E27FC236}">
                <a16:creationId xmlns:a16="http://schemas.microsoft.com/office/drawing/2014/main" id="{F76FFB04-E34A-4781-AE5F-2721E93E4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613" y="1909108"/>
            <a:ext cx="73829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Line 18">
            <a:extLst>
              <a:ext uri="{FF2B5EF4-FFF2-40B4-BE49-F238E27FC236}">
                <a16:creationId xmlns:a16="http://schemas.microsoft.com/office/drawing/2014/main" id="{D7213661-1DE4-4758-9A33-B752B0BFC3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98185" y="2941467"/>
            <a:ext cx="650215" cy="1116012"/>
          </a:xfrm>
          <a:prstGeom prst="line">
            <a:avLst/>
          </a:prstGeom>
          <a:noFill/>
          <a:ln w="19050">
            <a:solidFill>
              <a:srgbClr val="E1004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D61E1D7F-87FF-4D8F-879D-17676589F9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78276" y="3060529"/>
            <a:ext cx="651325" cy="1073150"/>
          </a:xfrm>
          <a:prstGeom prst="line">
            <a:avLst/>
          </a:prstGeom>
          <a:noFill/>
          <a:ln w="19050">
            <a:solidFill>
              <a:srgbClr val="E1004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6681D3C-A244-49C4-AC52-42825834D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3569" y="1028311"/>
            <a:ext cx="7044799" cy="609600"/>
          </a:xfrm>
        </p:spPr>
        <p:txBody>
          <a:bodyPr/>
          <a:lstStyle/>
          <a:p>
            <a:pPr algn="ctr" eaLnBrk="1" hangingPunct="1"/>
            <a:r>
              <a:rPr lang="en-US" altLang="en-US" sz="4000" dirty="0">
                <a:solidFill>
                  <a:schemeClr val="accent6"/>
                </a:solidFill>
              </a:rPr>
              <a:t>Fieldwork Flow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D6D280-B981-4AD9-885A-2D1ACC9C1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61" y="1801050"/>
            <a:ext cx="3036887" cy="857250"/>
          </a:xfrm>
          <a:prstGeom prst="rect">
            <a:avLst/>
          </a:prstGeom>
          <a:noFill/>
          <a:ln w="28575">
            <a:solidFill>
              <a:srgbClr val="E10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tx1"/>
                </a:solidFill>
              </a:rPr>
              <a:t>Arrive in cluster, Identify households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DD48200-DE2C-47A2-A21F-33395E1C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05" y="2743200"/>
            <a:ext cx="3048000" cy="838963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tx1"/>
                </a:solidFill>
              </a:rPr>
              <a:t>Supervisor assigns households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FE0D411-FC6C-4896-B9DD-A519924E3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05" y="3667063"/>
            <a:ext cx="3048000" cy="1122216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tx1"/>
                </a:solidFill>
              </a:rPr>
              <a:t>Interview HHs, identify eligible individuals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92F471B-1C9E-47F1-A35C-0C00F3446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05" y="4874179"/>
            <a:ext cx="3067050" cy="1123394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tx1"/>
                </a:solidFill>
              </a:rPr>
              <a:t>Interviewer A assigns modules to Interviewer B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1489BAC-1459-4F3F-B336-EBBB567DF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711" y="1801050"/>
            <a:ext cx="3036888" cy="1219199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tx1"/>
                </a:solidFill>
              </a:rPr>
              <a:t>Interviewers carry out module interviews, collect height/weight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06316F1-083A-48DE-9DA0-E71B45A09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662" y="3183388"/>
            <a:ext cx="3055937" cy="800100"/>
          </a:xfrm>
          <a:prstGeom prst="rect">
            <a:avLst/>
          </a:prstGeom>
          <a:noFill/>
          <a:ln w="2857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tx1"/>
                </a:solidFill>
              </a:rPr>
              <a:t>Interviewers send data to supervisor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04882B1-9C84-4F53-8039-2C040270F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662" y="4179318"/>
            <a:ext cx="3055937" cy="784225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tx1"/>
                </a:solidFill>
              </a:rPr>
              <a:t>Team resolves structural problems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D40EB47-18A1-4A2E-A52D-475823FAA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775" y="5159373"/>
            <a:ext cx="3044825" cy="83820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tx1"/>
                </a:solidFill>
              </a:rPr>
              <a:t>Supervisor submits data to central office</a:t>
            </a:r>
          </a:p>
        </p:txBody>
      </p:sp>
      <p:cxnSp>
        <p:nvCxnSpPr>
          <p:cNvPr id="27659" name="Straight Arrow Connector 19">
            <a:extLst>
              <a:ext uri="{FF2B5EF4-FFF2-40B4-BE49-F238E27FC236}">
                <a16:creationId xmlns:a16="http://schemas.microsoft.com/office/drawing/2014/main" id="{A6EA4C35-9187-4AEE-966C-14E59544D7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57600" y="1801050"/>
            <a:ext cx="0" cy="4196523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0" name="Straight Arrow Connector 22">
            <a:extLst>
              <a:ext uri="{FF2B5EF4-FFF2-40B4-BE49-F238E27FC236}">
                <a16:creationId xmlns:a16="http://schemas.microsoft.com/office/drawing/2014/main" id="{15605B41-3FB1-478D-9718-36579719D5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62600" y="1801050"/>
            <a:ext cx="0" cy="4196523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1" name="Straight Arrow Connector 23">
            <a:extLst>
              <a:ext uri="{FF2B5EF4-FFF2-40B4-BE49-F238E27FC236}">
                <a16:creationId xmlns:a16="http://schemas.microsoft.com/office/drawing/2014/main" id="{9473615B-E0E6-427F-A5F1-9A6D828CC84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62400" y="1801050"/>
            <a:ext cx="1227139" cy="4196524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72E50224-9FB7-48ED-BC77-FDB1A8E288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991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CAPI – Computer Assisted Personal Interview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A system to help interviewers, supervisors, QC teams and the Central Office to collect, supervise and monitor the fieldwork 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Written in </a:t>
            </a:r>
            <a:r>
              <a:rPr lang="en-US" altLang="en-US" dirty="0" err="1"/>
              <a:t>CSPro</a:t>
            </a:r>
            <a:r>
              <a:rPr lang="en-US" altLang="en-US" dirty="0"/>
              <a:t> language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Four systems in CAPI operations</a:t>
            </a:r>
            <a:endParaRPr lang="en-US" altLang="en-US" sz="11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Preparation – field teams, clusters, households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Interviewers - data collection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Supervisor - tracking of fieldwork progress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Central Office/QC teams - monitor fieldwork quality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0CD761-043C-4C33-9E7F-A78D6A29D16F}"/>
              </a:ext>
            </a:extLst>
          </p:cNvPr>
          <p:cNvSpPr/>
          <p:nvPr/>
        </p:nvSpPr>
        <p:spPr>
          <a:xfrm>
            <a:off x="2798110" y="1044714"/>
            <a:ext cx="37001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000" dirty="0">
                <a:solidFill>
                  <a:schemeClr val="accent6"/>
                </a:solidFill>
                <a:latin typeface="+mj-lt"/>
              </a:rPr>
              <a:t> FTF CAPI System</a:t>
            </a:r>
            <a:endParaRPr lang="en-US" sz="4000" dirty="0">
              <a:solidFill>
                <a:schemeClr val="accent6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16">
            <a:extLst>
              <a:ext uri="{FF2B5EF4-FFF2-40B4-BE49-F238E27FC236}">
                <a16:creationId xmlns:a16="http://schemas.microsoft.com/office/drawing/2014/main" id="{2C5A8469-A2BB-4175-979D-4FDFE34D4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860550"/>
            <a:ext cx="457200" cy="1416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" name="Line 17">
            <a:extLst>
              <a:ext uri="{FF2B5EF4-FFF2-40B4-BE49-F238E27FC236}">
                <a16:creationId xmlns:a16="http://schemas.microsoft.com/office/drawing/2014/main" id="{EB87E2C4-FC42-40BE-B236-67635CC283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1930400"/>
            <a:ext cx="187325" cy="134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" name="Line 22">
            <a:extLst>
              <a:ext uri="{FF2B5EF4-FFF2-40B4-BE49-F238E27FC236}">
                <a16:creationId xmlns:a16="http://schemas.microsoft.com/office/drawing/2014/main" id="{C549ECB8-F91F-4B7E-BE14-9A851D7B5D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434" y="1930400"/>
            <a:ext cx="320365" cy="127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Line 23">
            <a:extLst>
              <a:ext uri="{FF2B5EF4-FFF2-40B4-BE49-F238E27FC236}">
                <a16:creationId xmlns:a16="http://schemas.microsoft.com/office/drawing/2014/main" id="{1BA8BEFD-54A7-4D63-990D-89E575364E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1930400"/>
            <a:ext cx="457200" cy="127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Line 28">
            <a:extLst>
              <a:ext uri="{FF2B5EF4-FFF2-40B4-BE49-F238E27FC236}">
                <a16:creationId xmlns:a16="http://schemas.microsoft.com/office/drawing/2014/main" id="{2F4695BD-F721-4B34-9105-67FE3526A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334000"/>
            <a:ext cx="6096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Line 29">
            <a:extLst>
              <a:ext uri="{FF2B5EF4-FFF2-40B4-BE49-F238E27FC236}">
                <a16:creationId xmlns:a16="http://schemas.microsoft.com/office/drawing/2014/main" id="{D0B6D460-3645-4056-8666-7E548FAB65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5376863"/>
            <a:ext cx="438150" cy="479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Line 30">
            <a:extLst>
              <a:ext uri="{FF2B5EF4-FFF2-40B4-BE49-F238E27FC236}">
                <a16:creationId xmlns:a16="http://schemas.microsoft.com/office/drawing/2014/main" id="{4A9339B1-02E3-424E-97FE-277004D152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95600" y="5510213"/>
            <a:ext cx="571500" cy="4953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Line 32">
            <a:extLst>
              <a:ext uri="{FF2B5EF4-FFF2-40B4-BE49-F238E27FC236}">
                <a16:creationId xmlns:a16="http://schemas.microsoft.com/office/drawing/2014/main" id="{774C5293-F8BE-4A64-8B58-490817EEA3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66800" y="1824488"/>
            <a:ext cx="457200" cy="14521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Line 34">
            <a:extLst>
              <a:ext uri="{FF2B5EF4-FFF2-40B4-BE49-F238E27FC236}">
                <a16:creationId xmlns:a16="http://schemas.microsoft.com/office/drawing/2014/main" id="{422E9D98-72D3-4298-802A-89723F9C90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2450" y="5500688"/>
            <a:ext cx="490538" cy="5191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35">
            <a:extLst>
              <a:ext uri="{FF2B5EF4-FFF2-40B4-BE49-F238E27FC236}">
                <a16:creationId xmlns:a16="http://schemas.microsoft.com/office/drawing/2014/main" id="{8EC71FC2-5DB0-433A-86F5-3BED4C5A68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00700" y="4343400"/>
            <a:ext cx="419100" cy="4191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Text Box 36">
            <a:extLst>
              <a:ext uri="{FF2B5EF4-FFF2-40B4-BE49-F238E27FC236}">
                <a16:creationId xmlns:a16="http://schemas.microsoft.com/office/drawing/2014/main" id="{7CF5E58C-699F-4DDC-AA54-9D2317976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4947" y="1557269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Interviewer System</a:t>
            </a:r>
          </a:p>
        </p:txBody>
      </p:sp>
      <p:sp>
        <p:nvSpPr>
          <p:cNvPr id="11277" name="Text Box 37">
            <a:extLst>
              <a:ext uri="{FF2B5EF4-FFF2-40B4-BE49-F238E27FC236}">
                <a16:creationId xmlns:a16="http://schemas.microsoft.com/office/drawing/2014/main" id="{B48C92AD-C2D8-4AE8-9E97-C947127D5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557" y="3519488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Supervisor System</a:t>
            </a:r>
          </a:p>
        </p:txBody>
      </p:sp>
      <p:sp>
        <p:nvSpPr>
          <p:cNvPr id="11280" name="Text Box 46">
            <a:extLst>
              <a:ext uri="{FF2B5EF4-FFF2-40B4-BE49-F238E27FC236}">
                <a16:creationId xmlns:a16="http://schemas.microsoft.com/office/drawing/2014/main" id="{5D7AEE50-FB58-4C67-BD08-4198A464B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1148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Supervisor</a:t>
            </a:r>
          </a:p>
        </p:txBody>
      </p:sp>
      <p:sp>
        <p:nvSpPr>
          <p:cNvPr id="11281" name="Text Box 47">
            <a:extLst>
              <a:ext uri="{FF2B5EF4-FFF2-40B4-BE49-F238E27FC236}">
                <a16:creationId xmlns:a16="http://schemas.microsoft.com/office/drawing/2014/main" id="{FD392431-0E6F-44FE-A3D6-80A076DED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1148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Supervisor</a:t>
            </a:r>
          </a:p>
        </p:txBody>
      </p:sp>
      <p:sp>
        <p:nvSpPr>
          <p:cNvPr id="11282" name="Line 52">
            <a:extLst>
              <a:ext uri="{FF2B5EF4-FFF2-40B4-BE49-F238E27FC236}">
                <a16:creationId xmlns:a16="http://schemas.microsoft.com/office/drawing/2014/main" id="{C33DE3BB-A52A-4950-A1D1-84C695B5F3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8825" y="6156325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Line 55">
            <a:extLst>
              <a:ext uri="{FF2B5EF4-FFF2-40B4-BE49-F238E27FC236}">
                <a16:creationId xmlns:a16="http://schemas.microsoft.com/office/drawing/2014/main" id="{AA0A1A09-5134-4D2E-BE44-72323157E87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6800"/>
            <a:ext cx="9144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Text Box 56">
            <a:extLst>
              <a:ext uri="{FF2B5EF4-FFF2-40B4-BE49-F238E27FC236}">
                <a16:creationId xmlns:a16="http://schemas.microsoft.com/office/drawing/2014/main" id="{3C336687-94ED-405A-A3E7-99513D5EA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407025"/>
            <a:ext cx="175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Central Office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System</a:t>
            </a:r>
          </a:p>
        </p:txBody>
      </p:sp>
      <p:sp>
        <p:nvSpPr>
          <p:cNvPr id="11285" name="Line 57">
            <a:extLst>
              <a:ext uri="{FF2B5EF4-FFF2-40B4-BE49-F238E27FC236}">
                <a16:creationId xmlns:a16="http://schemas.microsoft.com/office/drawing/2014/main" id="{4AEB7D9F-D4DF-4F1C-97C7-5E2A0A730D8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743200"/>
            <a:ext cx="9296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Text Box 53">
            <a:extLst>
              <a:ext uri="{FF2B5EF4-FFF2-40B4-BE49-F238E27FC236}">
                <a16:creationId xmlns:a16="http://schemas.microsoft.com/office/drawing/2014/main" id="{8527705D-3362-4E21-856D-212B083FE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630872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dirty="0"/>
              <a:t>Reports</a:t>
            </a:r>
          </a:p>
        </p:txBody>
      </p:sp>
      <p:pic>
        <p:nvPicPr>
          <p:cNvPr id="11287" name="Picture 68" descr="MCj02374280000[1]">
            <a:extLst>
              <a:ext uri="{FF2B5EF4-FFF2-40B4-BE49-F238E27FC236}">
                <a16:creationId xmlns:a16="http://schemas.microsoft.com/office/drawing/2014/main" id="{55DAEA91-E263-4790-9002-5E1DCEDE4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185" y="5753100"/>
            <a:ext cx="6032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8" name="Text Box 48">
            <a:extLst>
              <a:ext uri="{FF2B5EF4-FFF2-40B4-BE49-F238E27FC236}">
                <a16:creationId xmlns:a16="http://schemas.microsoft.com/office/drawing/2014/main" id="{9706E45F-A7BE-4D43-98F2-08DCC82A5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550025"/>
            <a:ext cx="2057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dirty="0"/>
              <a:t>Central Office (ICDM)</a:t>
            </a:r>
          </a:p>
        </p:txBody>
      </p:sp>
      <p:sp>
        <p:nvSpPr>
          <p:cNvPr id="11289" name="Line 84">
            <a:extLst>
              <a:ext uri="{FF2B5EF4-FFF2-40B4-BE49-F238E27FC236}">
                <a16:creationId xmlns:a16="http://schemas.microsoft.com/office/drawing/2014/main" id="{5CB30B78-E445-408E-9683-BA096C0B1E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76400" y="4464050"/>
            <a:ext cx="381000" cy="3429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0" name="Line 85">
            <a:extLst>
              <a:ext uri="{FF2B5EF4-FFF2-40B4-BE49-F238E27FC236}">
                <a16:creationId xmlns:a16="http://schemas.microsoft.com/office/drawing/2014/main" id="{E8A51CBA-0C70-40C2-B3C8-1CE1205715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1860550"/>
            <a:ext cx="187325" cy="13398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1" name="Line 88">
            <a:extLst>
              <a:ext uri="{FF2B5EF4-FFF2-40B4-BE49-F238E27FC236}">
                <a16:creationId xmlns:a16="http://schemas.microsoft.com/office/drawing/2014/main" id="{EABA7F62-C906-44FD-8544-29D898797D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8800" y="1930400"/>
            <a:ext cx="304800" cy="127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2" name="Line 89">
            <a:extLst>
              <a:ext uri="{FF2B5EF4-FFF2-40B4-BE49-F238E27FC236}">
                <a16:creationId xmlns:a16="http://schemas.microsoft.com/office/drawing/2014/main" id="{4C0B90C6-4356-44C5-8716-A27FEA8B35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1930400"/>
            <a:ext cx="457200" cy="127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3" name="Text Box 91">
            <a:extLst>
              <a:ext uri="{FF2B5EF4-FFF2-40B4-BE49-F238E27FC236}">
                <a16:creationId xmlns:a16="http://schemas.microsoft.com/office/drawing/2014/main" id="{547376E8-AFB5-4193-B388-F2A81F34B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137" y="1784350"/>
            <a:ext cx="2743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Updates, Module Sharing,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Transfer data to supervisor</a:t>
            </a:r>
          </a:p>
        </p:txBody>
      </p:sp>
      <p:sp>
        <p:nvSpPr>
          <p:cNvPr id="11294" name="Line 28">
            <a:extLst>
              <a:ext uri="{FF2B5EF4-FFF2-40B4-BE49-F238E27FC236}">
                <a16:creationId xmlns:a16="http://schemas.microsoft.com/office/drawing/2014/main" id="{842437ED-4CA0-4889-A91B-89D19B2D5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5456" y="4364037"/>
            <a:ext cx="342900" cy="354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5" name="Line 29">
            <a:extLst>
              <a:ext uri="{FF2B5EF4-FFF2-40B4-BE49-F238E27FC236}">
                <a16:creationId xmlns:a16="http://schemas.microsoft.com/office/drawing/2014/main" id="{1D74A23B-D0CD-4DC5-A300-D11A953AA7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4419600"/>
            <a:ext cx="40005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296" name="Picture 2" descr="http://aux4.iconpedia.net/uploads/909512227.png">
            <a:extLst>
              <a:ext uri="{FF2B5EF4-FFF2-40B4-BE49-F238E27FC236}">
                <a16:creationId xmlns:a16="http://schemas.microsoft.com/office/drawing/2014/main" id="{7DCE1A97-B498-4128-BABB-9D423FFBF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55800"/>
            <a:ext cx="4429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7" name="Picture 2" descr="http://aux4.iconpedia.net/uploads/909512227.png">
            <a:extLst>
              <a:ext uri="{FF2B5EF4-FFF2-40B4-BE49-F238E27FC236}">
                <a16:creationId xmlns:a16="http://schemas.microsoft.com/office/drawing/2014/main" id="{E1B64317-AA3E-4229-958F-AB77919DA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930400"/>
            <a:ext cx="442912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8" name="Picture 1">
            <a:extLst>
              <a:ext uri="{FF2B5EF4-FFF2-40B4-BE49-F238E27FC236}">
                <a16:creationId xmlns:a16="http://schemas.microsoft.com/office/drawing/2014/main" id="{E32EE09B-C75D-4596-B835-D76F9611F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504" y="3256412"/>
            <a:ext cx="914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9" name="Picture 61">
            <a:extLst>
              <a:ext uri="{FF2B5EF4-FFF2-40B4-BE49-F238E27FC236}">
                <a16:creationId xmlns:a16="http://schemas.microsoft.com/office/drawing/2014/main" id="{89F06F59-ED52-4AA4-BFAE-73EA45AB0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298626"/>
            <a:ext cx="919693" cy="8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00" name="Picture 2">
            <a:extLst>
              <a:ext uri="{FF2B5EF4-FFF2-40B4-BE49-F238E27FC236}">
                <a16:creationId xmlns:a16="http://schemas.microsoft.com/office/drawing/2014/main" id="{B820AAEE-090A-4187-9025-3303B27B3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455" y="4929602"/>
            <a:ext cx="616215" cy="53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02" name="Picture 3">
            <a:extLst>
              <a:ext uri="{FF2B5EF4-FFF2-40B4-BE49-F238E27FC236}">
                <a16:creationId xmlns:a16="http://schemas.microsoft.com/office/drawing/2014/main" id="{7BF8C4D4-B8AC-442C-951B-AECA73C34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247" y="5725250"/>
            <a:ext cx="771359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03" name="Picture 4">
            <a:extLst>
              <a:ext uri="{FF2B5EF4-FFF2-40B4-BE49-F238E27FC236}">
                <a16:creationId xmlns:a16="http://schemas.microsoft.com/office/drawing/2014/main" id="{39433D06-0EAD-4D45-A46B-1449FC59E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1126519"/>
            <a:ext cx="8921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04" name="Picture 64">
            <a:extLst>
              <a:ext uri="{FF2B5EF4-FFF2-40B4-BE49-F238E27FC236}">
                <a16:creationId xmlns:a16="http://schemas.microsoft.com/office/drawing/2014/main" id="{5CEBC7FF-A602-4D40-9880-7CD1FDEDF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4" y="1115737"/>
            <a:ext cx="89058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05" name="Picture 65">
            <a:extLst>
              <a:ext uri="{FF2B5EF4-FFF2-40B4-BE49-F238E27FC236}">
                <a16:creationId xmlns:a16="http://schemas.microsoft.com/office/drawing/2014/main" id="{B1E9A268-B5FA-4D6B-BBD5-87CD3D45D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406" y="1127437"/>
            <a:ext cx="8905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06" name="Picture 66">
            <a:extLst>
              <a:ext uri="{FF2B5EF4-FFF2-40B4-BE49-F238E27FC236}">
                <a16:creationId xmlns:a16="http://schemas.microsoft.com/office/drawing/2014/main" id="{D6AFD8E2-74AD-41DB-9EDD-0F3ECA955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306" y="1119050"/>
            <a:ext cx="890587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3AEB86A4-3343-4295-B715-ACEE47949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194" y="4921839"/>
            <a:ext cx="616215" cy="53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B8B42A3-613D-4851-8262-1DC6DA642F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0470" y="1022162"/>
            <a:ext cx="6004218" cy="609600"/>
          </a:xfrm>
        </p:spPr>
        <p:txBody>
          <a:bodyPr/>
          <a:lstStyle/>
          <a:p>
            <a:pPr algn="ctr" eaLnBrk="1" hangingPunct="1"/>
            <a:r>
              <a:rPr lang="en-US" altLang="en-US" sz="4000" dirty="0">
                <a:solidFill>
                  <a:schemeClr val="accent6"/>
                </a:solidFill>
              </a:rPr>
              <a:t>Interviewer System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A065D2E-C532-4DBB-9784-2A048B8B5B70}"/>
              </a:ext>
            </a:extLst>
          </p:cNvPr>
          <p:cNvSpPr>
            <a:spLocks noGrp="1" noChangeArrowheads="1"/>
          </p:cNvSpPr>
          <p:nvPr>
            <p:ph type="body" sz="half" idx="3"/>
          </p:nvPr>
        </p:nvSpPr>
        <p:spPr>
          <a:xfrm>
            <a:off x="224658" y="1660167"/>
            <a:ext cx="5414683" cy="4512033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600" dirty="0"/>
              <a:t>Menu application 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600" dirty="0"/>
              <a:t>Household interview </a:t>
            </a:r>
          </a:p>
          <a:p>
            <a:pPr>
              <a:spcBef>
                <a:spcPts val="0"/>
              </a:spcBef>
            </a:pPr>
            <a:r>
              <a:rPr lang="en-US" altLang="en-US" sz="2600" dirty="0"/>
              <a:t>Identify required modules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600" dirty="0"/>
              <a:t>Module sharing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600" dirty="0"/>
              <a:t>Module interviews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600" dirty="0"/>
              <a:t>Entering anthropometry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600" dirty="0"/>
              <a:t>Identify eligible women, children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600" dirty="0"/>
              <a:t>Backup to flash memory devices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600" dirty="0"/>
              <a:t>Transfer data to supervisors/sharing data with the team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600" dirty="0"/>
              <a:t>Get updates from supervisor</a:t>
            </a:r>
          </a:p>
        </p:txBody>
      </p:sp>
      <p:sp>
        <p:nvSpPr>
          <p:cNvPr id="13316" name="Text Box 19">
            <a:extLst>
              <a:ext uri="{FF2B5EF4-FFF2-40B4-BE49-F238E27FC236}">
                <a16:creationId xmlns:a16="http://schemas.microsoft.com/office/drawing/2014/main" id="{A7F21923-4398-431B-8F77-96F92752F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11276"/>
            <a:ext cx="4706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  <a:cs typeface="Arial" panose="020B0604020202020204" pitchFamily="34" charset="0"/>
              </a:rPr>
              <a:t>Int1</a:t>
            </a:r>
          </a:p>
        </p:txBody>
      </p:sp>
      <p:sp>
        <p:nvSpPr>
          <p:cNvPr id="13317" name="Text Box 20">
            <a:extLst>
              <a:ext uri="{FF2B5EF4-FFF2-40B4-BE49-F238E27FC236}">
                <a16:creationId xmlns:a16="http://schemas.microsoft.com/office/drawing/2014/main" id="{D4311E1B-0A11-4DD8-AC3B-76C488257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11276"/>
            <a:ext cx="4706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  <a:cs typeface="Arial" panose="020B0604020202020204" pitchFamily="34" charset="0"/>
              </a:rPr>
              <a:t>Int2</a:t>
            </a:r>
          </a:p>
        </p:txBody>
      </p:sp>
      <p:sp>
        <p:nvSpPr>
          <p:cNvPr id="13318" name="Text Box 21">
            <a:extLst>
              <a:ext uri="{FF2B5EF4-FFF2-40B4-BE49-F238E27FC236}">
                <a16:creationId xmlns:a16="http://schemas.microsoft.com/office/drawing/2014/main" id="{984AF76C-BFB9-41F8-9733-DA1FA554F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811276"/>
            <a:ext cx="4706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  <a:cs typeface="Arial" panose="020B0604020202020204" pitchFamily="34" charset="0"/>
              </a:rPr>
              <a:t>Int5</a:t>
            </a:r>
          </a:p>
        </p:txBody>
      </p:sp>
      <p:sp>
        <p:nvSpPr>
          <p:cNvPr id="13319" name="Line 33">
            <a:extLst>
              <a:ext uri="{FF2B5EF4-FFF2-40B4-BE49-F238E27FC236}">
                <a16:creationId xmlns:a16="http://schemas.microsoft.com/office/drawing/2014/main" id="{AE97600A-40E9-4ED4-8667-D742640CC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9550" y="4628310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Line 35">
            <a:extLst>
              <a:ext uri="{FF2B5EF4-FFF2-40B4-BE49-F238E27FC236}">
                <a16:creationId xmlns:a16="http://schemas.microsoft.com/office/drawing/2014/main" id="{F0961289-66E9-48D7-B539-9DE0EE5203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485310"/>
            <a:ext cx="403412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Line 36">
            <a:extLst>
              <a:ext uri="{FF2B5EF4-FFF2-40B4-BE49-F238E27FC236}">
                <a16:creationId xmlns:a16="http://schemas.microsoft.com/office/drawing/2014/main" id="{0E2A254C-45A8-4B21-97FF-082C74AFD0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3485310"/>
            <a:ext cx="470647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Text Box 41">
            <a:extLst>
              <a:ext uri="{FF2B5EF4-FFF2-40B4-BE49-F238E27FC236}">
                <a16:creationId xmlns:a16="http://schemas.microsoft.com/office/drawing/2014/main" id="{F324151A-6572-4A40-9906-1BA1F7D52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2440" y="1813524"/>
            <a:ext cx="10267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cs typeface="Arial" panose="020B0604020202020204" pitchFamily="34" charset="0"/>
              </a:rPr>
              <a:t>Backup memory cards</a:t>
            </a:r>
          </a:p>
        </p:txBody>
      </p:sp>
      <p:sp>
        <p:nvSpPr>
          <p:cNvPr id="13323" name="Line 42">
            <a:extLst>
              <a:ext uri="{FF2B5EF4-FFF2-40B4-BE49-F238E27FC236}">
                <a16:creationId xmlns:a16="http://schemas.microsoft.com/office/drawing/2014/main" id="{636A9CF6-4440-40CC-B394-82B7A1E9C1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487706"/>
            <a:ext cx="0" cy="2473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43">
            <a:extLst>
              <a:ext uri="{FF2B5EF4-FFF2-40B4-BE49-F238E27FC236}">
                <a16:creationId xmlns:a16="http://schemas.microsoft.com/office/drawing/2014/main" id="{E194A925-20BE-4462-B087-E08A79ECCA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487706"/>
            <a:ext cx="0" cy="2473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Text Box 45">
            <a:extLst>
              <a:ext uri="{FF2B5EF4-FFF2-40B4-BE49-F238E27FC236}">
                <a16:creationId xmlns:a16="http://schemas.microsoft.com/office/drawing/2014/main" id="{30B47E40-DECA-43B0-A803-865D340AE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157" y="5287633"/>
            <a:ext cx="1143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dirty="0">
                <a:cs typeface="Arial" panose="020B0604020202020204" pitchFamily="34" charset="0"/>
              </a:rPr>
              <a:t>Supervisor</a:t>
            </a:r>
          </a:p>
        </p:txBody>
      </p:sp>
      <p:sp>
        <p:nvSpPr>
          <p:cNvPr id="13326" name="Line 51">
            <a:extLst>
              <a:ext uri="{FF2B5EF4-FFF2-40B4-BE49-F238E27FC236}">
                <a16:creationId xmlns:a16="http://schemas.microsoft.com/office/drawing/2014/main" id="{0E5161F2-9539-457A-A589-7DE9CED0F2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9800" y="3485310"/>
            <a:ext cx="403412" cy="342900"/>
          </a:xfrm>
          <a:prstGeom prst="line">
            <a:avLst/>
          </a:prstGeom>
          <a:noFill/>
          <a:ln w="9525">
            <a:solidFill>
              <a:srgbClr val="E1004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Line 53">
            <a:extLst>
              <a:ext uri="{FF2B5EF4-FFF2-40B4-BE49-F238E27FC236}">
                <a16:creationId xmlns:a16="http://schemas.microsoft.com/office/drawing/2014/main" id="{D81EF506-E787-466E-BAF9-61678E4ACA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3485310"/>
            <a:ext cx="470647" cy="342900"/>
          </a:xfrm>
          <a:prstGeom prst="line">
            <a:avLst/>
          </a:prstGeom>
          <a:noFill/>
          <a:ln w="9525">
            <a:solidFill>
              <a:srgbClr val="E1004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54">
            <a:extLst>
              <a:ext uri="{FF2B5EF4-FFF2-40B4-BE49-F238E27FC236}">
                <a16:creationId xmlns:a16="http://schemas.microsoft.com/office/drawing/2014/main" id="{93555970-90B4-46D6-BA56-B41DCA476D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35750" y="4628310"/>
            <a:ext cx="0" cy="266700"/>
          </a:xfrm>
          <a:prstGeom prst="line">
            <a:avLst/>
          </a:prstGeom>
          <a:noFill/>
          <a:ln w="9525">
            <a:solidFill>
              <a:srgbClr val="E1004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Text Box 58">
            <a:extLst>
              <a:ext uri="{FF2B5EF4-FFF2-40B4-BE49-F238E27FC236}">
                <a16:creationId xmlns:a16="http://schemas.microsoft.com/office/drawing/2014/main" id="{7425CE63-3EA6-4945-887D-4422BA7FD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549" y="4018677"/>
            <a:ext cx="15637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cs typeface="Arial" panose="020B0604020202020204" pitchFamily="34" charset="0"/>
              </a:rPr>
              <a:t>Data/Update Transfer</a:t>
            </a:r>
          </a:p>
        </p:txBody>
      </p:sp>
      <p:pic>
        <p:nvPicPr>
          <p:cNvPr id="35" name="Picture 2" descr="http://aux4.iconpedia.net/uploads/909512227.png">
            <a:extLst>
              <a:ext uri="{FF2B5EF4-FFF2-40B4-BE49-F238E27FC236}">
                <a16:creationId xmlns:a16="http://schemas.microsoft.com/office/drawing/2014/main" id="{B504EFD5-55C9-4E6B-9CA0-4E2ED8077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1" y="3976128"/>
            <a:ext cx="312364" cy="53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1" name="Picture 26">
            <a:extLst>
              <a:ext uri="{FF2B5EF4-FFF2-40B4-BE49-F238E27FC236}">
                <a16:creationId xmlns:a16="http://schemas.microsoft.com/office/drawing/2014/main" id="{73EFEBAA-DFAD-442C-BCD3-BC99DBABF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521" y="4895010"/>
            <a:ext cx="1199029" cy="1124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2" name="Picture 3">
            <a:extLst>
              <a:ext uri="{FF2B5EF4-FFF2-40B4-BE49-F238E27FC236}">
                <a16:creationId xmlns:a16="http://schemas.microsoft.com/office/drawing/2014/main" id="{EE5D2BF5-6191-45AB-90BC-F0476057D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43554"/>
            <a:ext cx="417419" cy="533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3" name="Picture 35">
            <a:extLst>
              <a:ext uri="{FF2B5EF4-FFF2-40B4-BE49-F238E27FC236}">
                <a16:creationId xmlns:a16="http://schemas.microsoft.com/office/drawing/2014/main" id="{7691DCF7-E17B-4D5F-BE97-A3151A753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550" y="1846729"/>
            <a:ext cx="416019" cy="533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4" name="Picture 36">
            <a:extLst>
              <a:ext uri="{FF2B5EF4-FFF2-40B4-BE49-F238E27FC236}">
                <a16:creationId xmlns:a16="http://schemas.microsoft.com/office/drawing/2014/main" id="{FE2CD10D-560C-4204-8AF1-BB45699DF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38" y="2758889"/>
            <a:ext cx="785812" cy="612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5" name="Picture 37">
            <a:extLst>
              <a:ext uri="{FF2B5EF4-FFF2-40B4-BE49-F238E27FC236}">
                <a16:creationId xmlns:a16="http://schemas.microsoft.com/office/drawing/2014/main" id="{EEA994B6-119C-4629-8176-FAF01B309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38" y="2758889"/>
            <a:ext cx="785812" cy="612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>
            <a:extLst>
              <a:ext uri="{FF2B5EF4-FFF2-40B4-BE49-F238E27FC236}">
                <a16:creationId xmlns:a16="http://schemas.microsoft.com/office/drawing/2014/main" id="{C6C9AA44-0E63-4E7A-9B0B-7D0672F16E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88"/>
          <a:stretch/>
        </p:blipFill>
        <p:spPr bwMode="auto">
          <a:xfrm>
            <a:off x="1307163" y="1699591"/>
            <a:ext cx="6399355" cy="428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>
            <a:extLst>
              <a:ext uri="{FF2B5EF4-FFF2-40B4-BE49-F238E27FC236}">
                <a16:creationId xmlns:a16="http://schemas.microsoft.com/office/drawing/2014/main" id="{360F66DB-0C0A-4EE6-A6B0-15A603AC0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0626" y="989561"/>
            <a:ext cx="6629401" cy="6096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6"/>
                </a:solidFill>
              </a:rPr>
              <a:t>Data Entry Screen</a:t>
            </a:r>
          </a:p>
        </p:txBody>
      </p:sp>
      <p:cxnSp>
        <p:nvCxnSpPr>
          <p:cNvPr id="15364" name="Straight Arrow Connector 18">
            <a:extLst>
              <a:ext uri="{FF2B5EF4-FFF2-40B4-BE49-F238E27FC236}">
                <a16:creationId xmlns:a16="http://schemas.microsoft.com/office/drawing/2014/main" id="{AA55F5FC-F2F9-40EC-93D3-2EF037B55A7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905627" y="2507397"/>
            <a:ext cx="914400" cy="0"/>
          </a:xfrm>
          <a:prstGeom prst="straightConnector1">
            <a:avLst/>
          </a:prstGeom>
          <a:noFill/>
          <a:ln w="28575" algn="ctr">
            <a:solidFill>
              <a:srgbClr val="E1004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37951D-4111-4A49-85A9-225917BA8671}"/>
              </a:ext>
            </a:extLst>
          </p:cNvPr>
          <p:cNvSpPr txBox="1"/>
          <p:nvPr/>
        </p:nvSpPr>
        <p:spPr>
          <a:xfrm>
            <a:off x="7742961" y="2063059"/>
            <a:ext cx="13239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>
                <a:latin typeface="+mn-lt"/>
              </a:rPr>
              <a:t>Question text</a:t>
            </a:r>
          </a:p>
        </p:txBody>
      </p:sp>
      <p:sp>
        <p:nvSpPr>
          <p:cNvPr id="15366" name="Right Brace 3">
            <a:extLst>
              <a:ext uri="{FF2B5EF4-FFF2-40B4-BE49-F238E27FC236}">
                <a16:creationId xmlns:a16="http://schemas.microsoft.com/office/drawing/2014/main" id="{01330D23-23A8-4C7A-8EE4-BEEA8EEB77CF}"/>
              </a:ext>
            </a:extLst>
          </p:cNvPr>
          <p:cNvSpPr>
            <a:spLocks/>
          </p:cNvSpPr>
          <p:nvPr/>
        </p:nvSpPr>
        <p:spPr bwMode="auto">
          <a:xfrm>
            <a:off x="7239000" y="2861503"/>
            <a:ext cx="990600" cy="3024736"/>
          </a:xfrm>
          <a:prstGeom prst="rightBrace">
            <a:avLst>
              <a:gd name="adj1" fmla="val 8321"/>
              <a:gd name="adj2" fmla="val 5047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C17547-B02E-47F3-902F-5E57CEC87549}"/>
              </a:ext>
            </a:extLst>
          </p:cNvPr>
          <p:cNvSpPr txBox="1"/>
          <p:nvPr/>
        </p:nvSpPr>
        <p:spPr>
          <a:xfrm>
            <a:off x="7938052" y="3958372"/>
            <a:ext cx="12192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latin typeface="+mn-lt"/>
              </a:rPr>
              <a:t>Answer choices</a:t>
            </a:r>
          </a:p>
        </p:txBody>
      </p:sp>
      <p:sp>
        <p:nvSpPr>
          <p:cNvPr id="15368" name="Right Brace 3">
            <a:extLst>
              <a:ext uri="{FF2B5EF4-FFF2-40B4-BE49-F238E27FC236}">
                <a16:creationId xmlns:a16="http://schemas.microsoft.com/office/drawing/2014/main" id="{5897E954-D503-49C1-9C3D-2F970078FE9E}"/>
              </a:ext>
            </a:extLst>
          </p:cNvPr>
          <p:cNvSpPr>
            <a:spLocks/>
          </p:cNvSpPr>
          <p:nvPr/>
        </p:nvSpPr>
        <p:spPr bwMode="auto">
          <a:xfrm rot="10800000">
            <a:off x="668191" y="2063058"/>
            <a:ext cx="731456" cy="3920298"/>
          </a:xfrm>
          <a:prstGeom prst="rightBrace">
            <a:avLst>
              <a:gd name="adj1" fmla="val 8335"/>
              <a:gd name="adj2" fmla="val 55366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BE8FE7-3E7D-4F74-B73A-97ECD29653A5}"/>
              </a:ext>
            </a:extLst>
          </p:cNvPr>
          <p:cNvSpPr txBox="1"/>
          <p:nvPr/>
        </p:nvSpPr>
        <p:spPr>
          <a:xfrm rot="16200000">
            <a:off x="-1580285" y="3826678"/>
            <a:ext cx="39624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latin typeface="+mn-lt"/>
              </a:rPr>
              <a:t>Questionnaire navigation</a:t>
            </a:r>
          </a:p>
        </p:txBody>
      </p:sp>
      <p:cxnSp>
        <p:nvCxnSpPr>
          <p:cNvPr id="15370" name="Straight Arrow Connector 18">
            <a:extLst>
              <a:ext uri="{FF2B5EF4-FFF2-40B4-BE49-F238E27FC236}">
                <a16:creationId xmlns:a16="http://schemas.microsoft.com/office/drawing/2014/main" id="{79A85C83-09B8-4025-BDC8-8D546EB5A3D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505326" y="1947696"/>
            <a:ext cx="963613" cy="0"/>
          </a:xfrm>
          <a:prstGeom prst="straightConnector1">
            <a:avLst/>
          </a:prstGeom>
          <a:noFill/>
          <a:ln w="28575" algn="ctr">
            <a:solidFill>
              <a:srgbClr val="E1004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1652CB-7F7F-433B-867B-417433830070}"/>
              </a:ext>
            </a:extLst>
          </p:cNvPr>
          <p:cNvSpPr txBox="1"/>
          <p:nvPr/>
        </p:nvSpPr>
        <p:spPr>
          <a:xfrm>
            <a:off x="5230813" y="1716864"/>
            <a:ext cx="27432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latin typeface="+mn-lt"/>
              </a:rPr>
              <a:t>Variable name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423F857-9C12-4E16-A5E2-A7C7AEE7FA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5191" y="1023937"/>
            <a:ext cx="7368209" cy="5969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6"/>
                </a:solidFill>
              </a:rPr>
              <a:t>Data Entry Controls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3F84D22-CA64-4F15-8A22-9DAA345BAB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1489075"/>
            <a:ext cx="7772400" cy="568325"/>
          </a:xfrm>
        </p:spPr>
        <p:txBody>
          <a:bodyPr/>
          <a:lstStyle/>
          <a:p>
            <a:pPr>
              <a:defRPr/>
            </a:pPr>
            <a:r>
              <a:rPr lang="en-US" altLang="en-US" sz="2800" dirty="0"/>
              <a:t>Radio buttons – single response questions</a:t>
            </a:r>
          </a:p>
          <a:p>
            <a:pPr>
              <a:defRPr/>
            </a:pPr>
            <a:endParaRPr lang="en-US" altLang="en-US" sz="1400" dirty="0"/>
          </a:p>
          <a:p>
            <a:pPr>
              <a:defRPr/>
            </a:pPr>
            <a:endParaRPr lang="en-US" altLang="en-US" sz="1400" dirty="0"/>
          </a:p>
          <a:p>
            <a:pPr marL="0" indent="0">
              <a:buFontTx/>
              <a:buNone/>
              <a:defRPr/>
            </a:pPr>
            <a:endParaRPr lang="en-US" altLang="en-US" sz="1400" dirty="0"/>
          </a:p>
          <a:p>
            <a:pPr>
              <a:defRPr/>
            </a:pPr>
            <a:endParaRPr lang="en-US" altLang="en-US" sz="1400" dirty="0"/>
          </a:p>
          <a:p>
            <a:pPr>
              <a:defRPr/>
            </a:pPr>
            <a:endParaRPr lang="en-US" altLang="en-US" sz="1400" dirty="0"/>
          </a:p>
          <a:p>
            <a:pPr>
              <a:defRPr/>
            </a:pPr>
            <a:endParaRPr lang="en-US" altLang="en-US" sz="1400" dirty="0"/>
          </a:p>
          <a:p>
            <a:pPr>
              <a:defRPr/>
            </a:pPr>
            <a:endParaRPr lang="en-US" altLang="en-US" sz="1400" dirty="0"/>
          </a:p>
          <a:p>
            <a:pPr>
              <a:defRPr/>
            </a:pPr>
            <a:endParaRPr lang="en-US" altLang="en-US" sz="1400" dirty="0"/>
          </a:p>
          <a:p>
            <a:pPr>
              <a:defRPr/>
            </a:pPr>
            <a:endParaRPr lang="en-US" altLang="en-US" sz="1400" dirty="0"/>
          </a:p>
          <a:p>
            <a:pPr marL="0" indent="0">
              <a:buFontTx/>
              <a:buNone/>
              <a:defRPr/>
            </a:pPr>
            <a:r>
              <a:rPr lang="en-US" altLang="en-US" sz="1200" dirty="0"/>
              <a:t>  </a:t>
            </a:r>
          </a:p>
          <a:p>
            <a:pPr lvl="1" eaLnBrk="1" hangingPunct="1">
              <a:buFontTx/>
              <a:buNone/>
              <a:defRPr/>
            </a:pPr>
            <a:endParaRPr lang="en-US" altLang="en-US" sz="1800" dirty="0"/>
          </a:p>
        </p:txBody>
      </p:sp>
      <p:pic>
        <p:nvPicPr>
          <p:cNvPr id="17412" name="Picture 2">
            <a:extLst>
              <a:ext uri="{FF2B5EF4-FFF2-40B4-BE49-F238E27FC236}">
                <a16:creationId xmlns:a16="http://schemas.microsoft.com/office/drawing/2014/main" id="{E3888563-EFC1-4371-A740-B3B5D1766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57400"/>
            <a:ext cx="4881562" cy="3896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CDC02D7-8AC5-43E0-BDCB-5E74A21C2F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130" y="971550"/>
            <a:ext cx="8763000" cy="5969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6"/>
                </a:solidFill>
              </a:rPr>
              <a:t>Data Entry Controls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3C08DBB-BC83-453B-BBBD-63D7EAFE20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489075"/>
            <a:ext cx="7772400" cy="49212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Check Boxes – multiple response questions</a:t>
            </a:r>
          </a:p>
          <a:p>
            <a:endParaRPr lang="en-US" altLang="en-US" sz="1400" dirty="0"/>
          </a:p>
          <a:p>
            <a:pPr lvl="1" eaLnBrk="1" hangingPunct="1">
              <a:buFontTx/>
              <a:buNone/>
            </a:pPr>
            <a:endParaRPr lang="en-US" altLang="en-US" sz="1800" dirty="0"/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B185A0A0-BE7A-477E-9105-5046FA1A8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1979958"/>
            <a:ext cx="7270750" cy="38116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BF81160-B4EE-4EF7-A427-46B3713DDD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977849"/>
            <a:ext cx="8763000" cy="5969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6"/>
                </a:solidFill>
              </a:rPr>
              <a:t>Data Entry Controls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65BE3D3-80DD-4B00-8D73-2E3F3474EA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574749"/>
            <a:ext cx="87630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/>
              <a:t>Ranges of values – open response within range</a:t>
            </a:r>
          </a:p>
          <a:p>
            <a:pPr lvl="1" eaLnBrk="1" hangingPunct="1">
              <a:buFontTx/>
              <a:buNone/>
              <a:defRPr/>
            </a:pPr>
            <a:endParaRPr lang="en-US" altLang="en-US" sz="2400" dirty="0"/>
          </a:p>
        </p:txBody>
      </p:sp>
      <p:grpSp>
        <p:nvGrpSpPr>
          <p:cNvPr id="21508" name="Group 1">
            <a:extLst>
              <a:ext uri="{FF2B5EF4-FFF2-40B4-BE49-F238E27FC236}">
                <a16:creationId xmlns:a16="http://schemas.microsoft.com/office/drawing/2014/main" id="{37D27F5C-9178-4871-A650-FF67ECEA61D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171649"/>
            <a:ext cx="4800600" cy="3657600"/>
            <a:chOff x="2917825" y="2667000"/>
            <a:chExt cx="3308350" cy="2475865"/>
          </a:xfrm>
        </p:grpSpPr>
        <p:pic>
          <p:nvPicPr>
            <p:cNvPr id="21512" name="Picture 5">
              <a:extLst>
                <a:ext uri="{FF2B5EF4-FFF2-40B4-BE49-F238E27FC236}">
                  <a16:creationId xmlns:a16="http://schemas.microsoft.com/office/drawing/2014/main" id="{3136DEC4-955A-47D2-8E5A-1451A1CC5B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4175" y="3754120"/>
              <a:ext cx="3302000" cy="13887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13" name="Picture 6">
              <a:extLst>
                <a:ext uri="{FF2B5EF4-FFF2-40B4-BE49-F238E27FC236}">
                  <a16:creationId xmlns:a16="http://schemas.microsoft.com/office/drawing/2014/main" id="{DAC57DB4-456A-433D-9345-9BA1380F68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83"/>
            <a:stretch>
              <a:fillRect/>
            </a:stretch>
          </p:blipFill>
          <p:spPr bwMode="auto">
            <a:xfrm>
              <a:off x="2917825" y="2667000"/>
              <a:ext cx="3300095" cy="1087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BF81160-B4EE-4EF7-A427-46B3713DDD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977849"/>
            <a:ext cx="8763000" cy="5969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6"/>
                </a:solidFill>
              </a:rPr>
              <a:t>Data Entry Controls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65BE3D3-80DD-4B00-8D73-2E3F3474EA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571436"/>
            <a:ext cx="7391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/>
              <a:t>Text Boxes – Names, addresses, other answers</a:t>
            </a:r>
          </a:p>
          <a:p>
            <a:pPr lvl="1" eaLnBrk="1" hangingPunct="1">
              <a:buFontTx/>
              <a:buNone/>
              <a:defRPr/>
            </a:pPr>
            <a:endParaRPr lang="en-US" altLang="en-US" dirty="0"/>
          </a:p>
        </p:txBody>
      </p:sp>
      <p:grpSp>
        <p:nvGrpSpPr>
          <p:cNvPr id="21509" name="Group 8">
            <a:extLst>
              <a:ext uri="{FF2B5EF4-FFF2-40B4-BE49-F238E27FC236}">
                <a16:creationId xmlns:a16="http://schemas.microsoft.com/office/drawing/2014/main" id="{CB226D9B-6E56-4F0B-8533-F179148FAB4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178274"/>
            <a:ext cx="6705600" cy="3689125"/>
            <a:chOff x="0" y="1299473"/>
            <a:chExt cx="4032250" cy="2020942"/>
          </a:xfrm>
        </p:grpSpPr>
        <p:pic>
          <p:nvPicPr>
            <p:cNvPr id="21510" name="Picture 10">
              <a:extLst>
                <a:ext uri="{FF2B5EF4-FFF2-40B4-BE49-F238E27FC236}">
                  <a16:creationId xmlns:a16="http://schemas.microsoft.com/office/drawing/2014/main" id="{571879B0-CBC4-493C-92C4-B71957727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52600"/>
              <a:ext cx="4032250" cy="15678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11" name="Picture 11">
              <a:extLst>
                <a:ext uri="{FF2B5EF4-FFF2-40B4-BE49-F238E27FC236}">
                  <a16:creationId xmlns:a16="http://schemas.microsoft.com/office/drawing/2014/main" id="{6741E88A-F9FA-425F-9A44-FDA6693AC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344" b="39624"/>
            <a:stretch>
              <a:fillRect/>
            </a:stretch>
          </p:blipFill>
          <p:spPr bwMode="auto">
            <a:xfrm>
              <a:off x="0" y="1299473"/>
              <a:ext cx="40259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857033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Content Slides">
  <a:themeElements>
    <a:clrScheme name="FTF_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799B5"/>
      </a:accent5>
      <a:accent6>
        <a:srgbClr val="D37D2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2_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2_Feed the Future-only branded blank">
  <a:themeElements>
    <a:clrScheme name="FTF_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799B5"/>
      </a:accent5>
      <a:accent6>
        <a:srgbClr val="D37D2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2_Closing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Slides">
  <a:themeElements>
    <a:clrScheme name="FTF_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799B5"/>
      </a:accent5>
      <a:accent6>
        <a:srgbClr val="D37D2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Feed the Future-only branded blank">
  <a:themeElements>
    <a:clrScheme name="FTF_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799B5"/>
      </a:accent5>
      <a:accent6>
        <a:srgbClr val="D37D2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losing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Content Slides">
  <a:themeElements>
    <a:clrScheme name="FTF_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799B5"/>
      </a:accent5>
      <a:accent6>
        <a:srgbClr val="D37D2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1_Feed the Future-only branded blank">
  <a:themeElements>
    <a:clrScheme name="FTF_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799B5"/>
      </a:accent5>
      <a:accent6>
        <a:srgbClr val="D37D2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_Closing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A3E5F9AA6593439116F79CA10376F1" ma:contentTypeVersion="20" ma:contentTypeDescription="Create a new document." ma:contentTypeScope="" ma:versionID="c539d889cc762f8a68e59efe92c7ac5c">
  <xsd:schema xmlns:xsd="http://www.w3.org/2001/XMLSchema" xmlns:xs="http://www.w3.org/2001/XMLSchema" xmlns:p="http://schemas.microsoft.com/office/2006/metadata/properties" xmlns:ns2="0d58e8a2-dff7-4492-a987-8cd66a35f019" xmlns:ns3="a7a5a0b0-47c5-4056-9505-4cb74804ae11" xmlns:ns4="fa6a9aea-fb0f-4ddd-aff8-712634b7d5fe" targetNamespace="http://schemas.microsoft.com/office/2006/metadata/properties" ma:root="true" ma:fieldsID="e6927e648849a75e1e0218eea730e19d" ns2:_="" ns3:_="" ns4:_="">
    <xsd:import namespace="0d58e8a2-dff7-4492-a987-8cd66a35f019"/>
    <xsd:import namespace="a7a5a0b0-47c5-4056-9505-4cb74804ae11"/>
    <xsd:import namespace="fa6a9aea-fb0f-4ddd-aff8-712634b7d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2:DLV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58e8a2-dff7-4492-a987-8cd66a35f0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6856f2ee-118d-42e8-91de-064c9a66b68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DLVStatus" ma:index="21" nillable="true" ma:displayName="DLV Status" ma:format="Dropdown" ma:internalName="DLVStatus">
      <xsd:simpleType>
        <xsd:restriction base="dms:Choice">
          <xsd:enumeration value="Old Draft"/>
          <xsd:enumeration value="Working Draft"/>
          <xsd:enumeration value="Submitted"/>
          <xsd:enumeration value="USAID Comments"/>
          <xsd:enumeration value="USAID Approv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5a0b0-47c5-4056-9505-4cb74804ae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6a9aea-fb0f-4ddd-aff8-712634b7d5f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7cdfd5d-0bb3-4f95-b84e-d82436353bd1}" ma:internalName="TaxCatchAll" ma:showField="CatchAllData" ma:web="a7a5a0b0-47c5-4056-9505-4cb74804ae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a6a9aea-fb0f-4ddd-aff8-712634b7d5fe" xsi:nil="true"/>
    <lcf76f155ced4ddcb4097134ff3c332f xmlns="0d58e8a2-dff7-4492-a987-8cd66a35f019">
      <Terms xmlns="http://schemas.microsoft.com/office/infopath/2007/PartnerControls"/>
    </lcf76f155ced4ddcb4097134ff3c332f>
    <DLVStatus xmlns="0d58e8a2-dff7-4492-a987-8cd66a35f019" xsi:nil="true"/>
  </documentManagement>
</p:properties>
</file>

<file path=customXml/itemProps1.xml><?xml version="1.0" encoding="utf-8"?>
<ds:datastoreItem xmlns:ds="http://schemas.openxmlformats.org/officeDocument/2006/customXml" ds:itemID="{BF35A928-FA4A-4D04-B466-F3C25D2FDC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FB496D-A6ED-4C8B-8B95-381634836FAE}"/>
</file>

<file path=customXml/itemProps3.xml><?xml version="1.0" encoding="utf-8"?>
<ds:datastoreItem xmlns:ds="http://schemas.openxmlformats.org/officeDocument/2006/customXml" ds:itemID="{100B9EB1-F033-425B-B36A-A3BCABFD2103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9515</TotalTime>
  <Words>603</Words>
  <Application>Microsoft Office PowerPoint</Application>
  <PresentationFormat>On-screen Show (4:3)</PresentationFormat>
  <Paragraphs>128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Times</vt:lpstr>
      <vt:lpstr>Arial</vt:lpstr>
      <vt:lpstr>Custom Design</vt:lpstr>
      <vt:lpstr>Content Slides</vt:lpstr>
      <vt:lpstr>Title Slide</vt:lpstr>
      <vt:lpstr>Feed the Future-only branded blank</vt:lpstr>
      <vt:lpstr>Closing Slides</vt:lpstr>
      <vt:lpstr>1_Content Slides</vt:lpstr>
      <vt:lpstr>1_Title Slide</vt:lpstr>
      <vt:lpstr>1_Feed the Future-only branded blank</vt:lpstr>
      <vt:lpstr>1_Closing Slides</vt:lpstr>
      <vt:lpstr>2_Content Slides</vt:lpstr>
      <vt:lpstr>2_Title Slide</vt:lpstr>
      <vt:lpstr>2_Feed the Future-only branded blank</vt:lpstr>
      <vt:lpstr>2_Closing Slides</vt:lpstr>
      <vt:lpstr>PowerPoint Presentation</vt:lpstr>
      <vt:lpstr>PowerPoint Presentation</vt:lpstr>
      <vt:lpstr>PowerPoint Presentation</vt:lpstr>
      <vt:lpstr>Interviewer System</vt:lpstr>
      <vt:lpstr>Data Entry Screen</vt:lpstr>
      <vt:lpstr>Data Entry Controls</vt:lpstr>
      <vt:lpstr>Data Entry Controls</vt:lpstr>
      <vt:lpstr>Data Entry Controls</vt:lpstr>
      <vt:lpstr>Data Entry Controls</vt:lpstr>
      <vt:lpstr>Supervisor System Components</vt:lpstr>
      <vt:lpstr> Central Office System Components</vt:lpstr>
      <vt:lpstr>Fieldwork Flow</vt:lpstr>
    </vt:vector>
  </TitlesOfParts>
  <Company>JDG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Studio</dc:creator>
  <cp:lastModifiedBy>Genevieve Dupuis</cp:lastModifiedBy>
  <cp:revision>526</cp:revision>
  <cp:lastPrinted>2016-05-18T15:45:40Z</cp:lastPrinted>
  <dcterms:created xsi:type="dcterms:W3CDTF">2004-09-17T20:07:42Z</dcterms:created>
  <dcterms:modified xsi:type="dcterms:W3CDTF">2017-12-27T21:01:01Z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0x01010011A3E5F9AA6593439116F79CA10376F1</vt:lpwstr>
  </property>
</Properties>
</file>