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  <p:sldMasterId id="2147483672" r:id="rId5"/>
    <p:sldMasterId id="2147483675" r:id="rId6"/>
    <p:sldMasterId id="2147483677" r:id="rId7"/>
  </p:sldMasterIdLst>
  <p:notesMasterIdLst>
    <p:notesMasterId r:id="rId17"/>
  </p:notesMasterIdLst>
  <p:handoutMasterIdLst>
    <p:handoutMasterId r:id="rId18"/>
  </p:handoutMasterIdLst>
  <p:sldIdLst>
    <p:sldId id="266" r:id="rId8"/>
    <p:sldId id="267" r:id="rId9"/>
    <p:sldId id="270" r:id="rId10"/>
    <p:sldId id="271" r:id="rId11"/>
    <p:sldId id="278" r:id="rId12"/>
    <p:sldId id="275" r:id="rId13"/>
    <p:sldId id="279" r:id="rId14"/>
    <p:sldId id="272" r:id="rId15"/>
    <p:sldId id="277" r:id="rId16"/>
  </p:sldIdLst>
  <p:sldSz cx="9144000" cy="6858000" type="screen4x3"/>
  <p:notesSz cx="70358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13A"/>
    <a:srgbClr val="003366"/>
    <a:srgbClr val="DDDDDD"/>
    <a:srgbClr val="CCCCCC"/>
    <a:srgbClr val="666666"/>
    <a:srgbClr val="1E4ABD"/>
    <a:srgbClr val="E10040"/>
    <a:srgbClr val="002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5907" autoAdjust="0"/>
  </p:normalViewPr>
  <p:slideViewPr>
    <p:cSldViewPr>
      <p:cViewPr varScale="1">
        <p:scale>
          <a:sx n="88" d="100"/>
          <a:sy n="88" d="100"/>
        </p:scale>
        <p:origin x="228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D8CFDCC2-BD76-422A-B1E7-4CB83973A9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C9006F2-1008-4A59-80E2-9849361AB1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8199D1AF-B5AA-4676-B460-1A98FD864CB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17F739CB-AEC4-49D0-AFE3-319D14E74C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68C01F-DD51-46FB-8E83-B046FB0A8C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3D8F0438-988B-4EB8-930D-F9B774273E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6348FACB-5F55-419E-9085-A3F3E8174D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0A7D02E-862D-4F10-BB15-CB95D790D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76045579-5CB3-4FDF-ACC8-D6E3CFA56C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313EA9D3-438C-4ABE-AE7B-ED61195399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2A52F97D-0C4E-4F30-82F4-C09794845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929BD6-FAEF-4151-964F-9D0C7DFB22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AE91115-9CEF-4425-B1F3-7475752CFE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3A807F7-7091-4F7F-81EC-3F3F4D72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FAE251E-D5A0-48A8-B17A-BEC1E6E3B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D1217DE-D5F9-4DE5-A877-B491200AE6F0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still in the interview, stay there (no need to exit)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29BD6-FAEF-4151-964F-9D0C7DFB22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16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access the modules from a new household, but let’s assume we exited the household after Module 1 and 2…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29BD6-FAEF-4151-964F-9D0C7DFB22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58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70BF517-4B73-416E-B9BF-3BE8FCCD46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E1832D2-3DB0-4D26-8821-B807B714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From any screen, meaning - (i.e. this one if reentering the QRE or the end of module 2 if continuing on…)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B9CA9EA-139F-4612-A757-E0D17F97B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D21D38F-C224-49C6-A4AC-C0E767D4FB93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70BF517-4B73-416E-B9BF-3BE8FCCD46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E1832D2-3DB0-4D26-8821-B807B714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B9CA9EA-139F-4612-A757-E0D17F97B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D21D38F-C224-49C6-A4AC-C0E767D4FB93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1949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AED0A945-F777-415C-A384-C448633229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593C8607-822F-4C46-BF29-F4883911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ASK: how do we know which modules apply??</a:t>
            </a:r>
          </a:p>
          <a:p>
            <a:r>
              <a:rPr lang="en-US" altLang="en-US" dirty="0"/>
              <a:t>	ANSWER: Household schedule and Household characteristics (module 7s)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FBBAC51-2FAE-45A7-AB6E-525C1DFB6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7F0E3AA-144D-4850-AF26-05FC8E3E6DA8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861356B3-6E4E-43D5-8AC7-7CD46C954C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7C3DACA7-E454-44AE-8C8D-225C3E63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Continue practice with entering in CAPI using paper questionnaires. May want to demo more – depends on the comprehension of the class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F7BE05F-0B10-4125-A904-A3658E860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3B87BF6-342B-403C-A06F-30D2F9A5C42C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78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1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55046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71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2048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1084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79569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6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26935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68035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228C6E-22A3-4FF8-8230-DFFE78BB0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157FAA-D94C-455A-AAB6-91B8F4D117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E86C20-091A-4F14-AB45-22B233207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3A87C-42DA-4E9F-9D65-6D1522FD2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74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157606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emf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344769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 err="1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  <a:endParaRPr lang="en-US" sz="20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14718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C18B4CE-C164-4156-A9D6-518F5D78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143000"/>
            <a:ext cx="8839200" cy="6096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6"/>
                </a:solidFill>
              </a:rPr>
              <a:t>CAPI Module Interviews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DB90D5C-5603-4543-B3B8-A15E6FD4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7FD05-1989-4DE6-94D5-D8C56C8B6BCD}"/>
              </a:ext>
            </a:extLst>
          </p:cNvPr>
          <p:cNvSpPr txBox="1"/>
          <p:nvPr/>
        </p:nvSpPr>
        <p:spPr>
          <a:xfrm>
            <a:off x="313529" y="5275234"/>
            <a:ext cx="8516937" cy="584200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</a:rPr>
              <a:t>Interviewers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5C364C-7247-4DE4-8BAB-0A45F6E1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5" y="2238283"/>
            <a:ext cx="8752407" cy="22575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2FC344B7-006A-49E9-974A-6BE7C2B7D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2985B-8461-4DEF-ACA0-B2E9A9E46E61}"/>
              </a:ext>
            </a:extLst>
          </p:cNvPr>
          <p:cNvSpPr txBox="1"/>
          <p:nvPr/>
        </p:nvSpPr>
        <p:spPr>
          <a:xfrm>
            <a:off x="152400" y="1219200"/>
            <a:ext cx="1524000" cy="4873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sz="3600" dirty="0">
                <a:solidFill>
                  <a:schemeClr val="accent6"/>
                </a:solidFill>
                <a:latin typeface="+mn-lt"/>
              </a:rPr>
              <a:t>What?</a:t>
            </a:r>
          </a:p>
          <a:p>
            <a:pPr>
              <a:spcAft>
                <a:spcPts val="400"/>
              </a:spcAft>
              <a:defRPr/>
            </a:pPr>
            <a:endParaRPr lang="en-US" sz="28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600" dirty="0">
                <a:solidFill>
                  <a:schemeClr val="accent6"/>
                </a:solidFill>
                <a:latin typeface="+mn-lt"/>
              </a:rPr>
              <a:t>Why?</a:t>
            </a:r>
          </a:p>
          <a:p>
            <a:pPr>
              <a:spcAft>
                <a:spcPts val="400"/>
              </a:spcAft>
              <a:defRPr/>
            </a:pPr>
            <a:endParaRPr lang="en-US" sz="28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600" dirty="0">
                <a:solidFill>
                  <a:schemeClr val="accent6"/>
                </a:solidFill>
                <a:latin typeface="+mn-lt"/>
              </a:rPr>
              <a:t>When?</a:t>
            </a:r>
          </a:p>
          <a:p>
            <a:pPr>
              <a:spcAft>
                <a:spcPts val="400"/>
              </a:spcAft>
              <a:defRPr/>
            </a:pPr>
            <a:endParaRPr lang="en-US" sz="32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600" dirty="0">
                <a:solidFill>
                  <a:schemeClr val="accent6"/>
                </a:solidFill>
                <a:latin typeface="+mn-lt"/>
              </a:rPr>
              <a:t>Who?</a:t>
            </a:r>
          </a:p>
          <a:p>
            <a:pPr>
              <a:spcAft>
                <a:spcPts val="400"/>
              </a:spcAft>
              <a:defRPr/>
            </a:pPr>
            <a:endParaRPr lang="en-US" sz="4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600" dirty="0">
                <a:solidFill>
                  <a:schemeClr val="accent6"/>
                </a:solidFill>
                <a:latin typeface="+mn-lt"/>
              </a:rPr>
              <a:t>How?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6E0B1-1492-4465-8804-2866A8F03CC2}"/>
              </a:ext>
            </a:extLst>
          </p:cNvPr>
          <p:cNvSpPr txBox="1"/>
          <p:nvPr/>
        </p:nvSpPr>
        <p:spPr>
          <a:xfrm>
            <a:off x="1828800" y="1295400"/>
            <a:ext cx="6934200" cy="5160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j-lt"/>
              </a:rPr>
              <a:t>Beginning individual module interviews using CAPI menus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j-lt"/>
              </a:rPr>
              <a:t>Simplicity and organization of work; sharing work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j-lt"/>
              </a:rPr>
              <a:t>After completing household interview and beginning modules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j-lt"/>
              </a:rPr>
              <a:t>Interviewers</a:t>
            </a:r>
          </a:p>
          <a:p>
            <a:pPr>
              <a:spcAft>
                <a:spcPts val="800"/>
              </a:spcAft>
              <a:defRPr/>
            </a:pPr>
            <a:r>
              <a:rPr lang="en-US" sz="200" dirty="0">
                <a:latin typeface="+mj-lt"/>
              </a:rPr>
              <a:t>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j-lt"/>
              </a:rPr>
              <a:t>Access the Module Menu within a household interview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>
            <a:extLst>
              <a:ext uri="{FF2B5EF4-FFF2-40B4-BE49-F238E27FC236}">
                <a16:creationId xmlns:a16="http://schemas.microsoft.com/office/drawing/2014/main" id="{14061B9B-00A6-4ED5-8A14-6BD6A95C4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57E7D-5CCA-4368-81B4-D4956EF69E08}"/>
              </a:ext>
            </a:extLst>
          </p:cNvPr>
          <p:cNvSpPr txBox="1"/>
          <p:nvPr/>
        </p:nvSpPr>
        <p:spPr>
          <a:xfrm>
            <a:off x="1447800" y="1312863"/>
            <a:ext cx="7488237" cy="46371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3600" dirty="0">
                <a:latin typeface="+mn-lt"/>
              </a:rPr>
              <a:t>From interviewer main menu, open household interview</a:t>
            </a:r>
          </a:p>
          <a:p>
            <a:pPr>
              <a:spcBef>
                <a:spcPts val="1200"/>
              </a:spcBef>
              <a:spcAft>
                <a:spcPts val="800"/>
              </a:spcAft>
              <a:defRPr/>
            </a:pPr>
            <a:endParaRPr lang="en-US" sz="32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3600" dirty="0"/>
              <a:t>Navigate to the Module Menu</a:t>
            </a:r>
            <a:endParaRPr lang="en-US" sz="3600" dirty="0">
              <a:latin typeface="+mn-lt"/>
            </a:endParaRPr>
          </a:p>
          <a:p>
            <a:pPr>
              <a:spcAft>
                <a:spcPts val="0"/>
              </a:spcAft>
              <a:defRPr/>
            </a:pPr>
            <a:endParaRPr lang="en-US" sz="6000" dirty="0">
              <a:latin typeface="+mn-lt"/>
            </a:endParaRPr>
          </a:p>
          <a:p>
            <a:pPr>
              <a:spcAft>
                <a:spcPts val="0"/>
              </a:spcAft>
              <a:defRPr/>
            </a:pPr>
            <a:r>
              <a:rPr lang="en-US" sz="3600" dirty="0">
                <a:latin typeface="+mn-lt"/>
              </a:rPr>
              <a:t>Select module to complete and begin interview!</a:t>
            </a:r>
          </a:p>
        </p:txBody>
      </p:sp>
      <p:pic>
        <p:nvPicPr>
          <p:cNvPr id="7173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BF3A2395-2B6C-4542-BD3B-D6E831C1C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347310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B7F9B30C-E374-4EDD-9560-96725AAA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3056568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E3B148CB-03EA-4A7C-A03C-08B313B0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7" y="4865361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D48B291D-557E-4794-B504-38CC8309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Open household interview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017C8594-D8CD-42B0-8CBF-8206BF6F3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8197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D77B3B4E-5FF8-4963-94DA-33D13820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806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1BCC63AF-5955-4B6F-A463-AD96225F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40" y="396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7851-80E4-406E-99D2-39FBAD047830}"/>
              </a:ext>
            </a:extLst>
          </p:cNvPr>
          <p:cNvGrpSpPr/>
          <p:nvPr/>
        </p:nvGrpSpPr>
        <p:grpSpPr>
          <a:xfrm>
            <a:off x="3867270" y="1794692"/>
            <a:ext cx="4924140" cy="3150445"/>
            <a:chOff x="304800" y="2202332"/>
            <a:chExt cx="4924140" cy="31504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8416532-DB10-4B4D-9747-CB4D1410B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5594"/>
            <a:stretch/>
          </p:blipFill>
          <p:spPr>
            <a:xfrm>
              <a:off x="304800" y="2202332"/>
              <a:ext cx="4924140" cy="3150445"/>
            </a:xfrm>
            <a:prstGeom prst="rect">
              <a:avLst/>
            </a:prstGeom>
          </p:spPr>
        </p:pic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3C334F5E-C97D-4FA4-BA3E-211967287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114800"/>
              <a:ext cx="2057400" cy="5334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Times" panose="02020603050405020304" pitchFamily="18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36D44-C9DA-45B8-BDC6-A2518CCF60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1" t="32173" r="57705" b="58616"/>
          <a:stretch/>
        </p:blipFill>
        <p:spPr>
          <a:xfrm>
            <a:off x="3530768" y="5334000"/>
            <a:ext cx="3396343" cy="914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E3BF1A2-EAD7-44BF-8048-A7F6E0F8D5C3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6000870" y="3973860"/>
            <a:ext cx="926241" cy="1817340"/>
          </a:xfrm>
          <a:prstGeom prst="curvedConnector3">
            <a:avLst>
              <a:gd name="adj1" fmla="val 1246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238080-F7E9-48BF-9BBB-F185DDEC6EBF}"/>
              </a:ext>
            </a:extLst>
          </p:cNvPr>
          <p:cNvSpPr txBox="1"/>
          <p:nvPr/>
        </p:nvSpPr>
        <p:spPr>
          <a:xfrm>
            <a:off x="132245" y="1794570"/>
            <a:ext cx="3201217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If household interview has been exited after completing Modules 1 and 2, follow these steps!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D48B291D-557E-4794-B504-38CC8309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Open household interview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017C8594-D8CD-42B0-8CBF-8206BF6F3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8197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D77B3B4E-5FF8-4963-94DA-33D13820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806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A7FA2C3B-F38F-4AB3-8BD6-C36A549B53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1828800"/>
            <a:ext cx="0" cy="4703763"/>
          </a:xfrm>
          <a:prstGeom prst="line">
            <a:avLst/>
          </a:prstGeom>
          <a:noFill/>
          <a:ln w="28575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05FCEC-900C-4E54-950B-A09BC6319E00}"/>
              </a:ext>
            </a:extLst>
          </p:cNvPr>
          <p:cNvSpPr txBox="1"/>
          <p:nvPr/>
        </p:nvSpPr>
        <p:spPr>
          <a:xfrm>
            <a:off x="215815" y="4180681"/>
            <a:ext cx="40148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Is the household a: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New </a:t>
            </a:r>
            <a:r>
              <a:rPr lang="en-US" sz="2200" dirty="0"/>
              <a:t>household</a:t>
            </a:r>
            <a:r>
              <a:rPr lang="en-US" sz="2200" dirty="0">
                <a:latin typeface="+mn-lt"/>
              </a:rPr>
              <a:t>? </a:t>
            </a:r>
            <a:r>
              <a:rPr lang="en-US" sz="2200" b="1" dirty="0">
                <a:latin typeface="+mn-lt"/>
              </a:rPr>
              <a:t>(1)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Incomplete household? </a:t>
            </a:r>
            <a:r>
              <a:rPr lang="en-US" sz="2200" b="1" dirty="0">
                <a:latin typeface="+mn-lt"/>
              </a:rPr>
              <a:t>(2)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OR a call-back? </a:t>
            </a:r>
            <a:r>
              <a:rPr lang="en-US" sz="2200" b="1" dirty="0">
                <a:latin typeface="+mn-lt"/>
              </a:rPr>
              <a:t>(2)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Completed household? </a:t>
            </a:r>
            <a:r>
              <a:rPr lang="en-US" sz="2200" b="1" dirty="0">
                <a:latin typeface="+mn-lt"/>
              </a:rPr>
              <a:t>(3)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D7244-F4FF-4090-BC05-74A81405008F}"/>
              </a:ext>
            </a:extLst>
          </p:cNvPr>
          <p:cNvSpPr txBox="1"/>
          <p:nvPr/>
        </p:nvSpPr>
        <p:spPr>
          <a:xfrm>
            <a:off x="-241300" y="1600200"/>
            <a:ext cx="48275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Choose correct household: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CE6562-E809-4DB4-A323-6142D0A52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147" y="1729086"/>
            <a:ext cx="4084229" cy="42489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5314D8-A80F-4725-9BE0-31DAA8092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1" t="19703" r="3811" b="4605"/>
          <a:stretch/>
        </p:blipFill>
        <p:spPr>
          <a:xfrm>
            <a:off x="176087" y="2133600"/>
            <a:ext cx="3996278" cy="1958587"/>
          </a:xfrm>
          <a:prstGeom prst="rect">
            <a:avLst/>
          </a:prstGeom>
          <a:ln w="12700">
            <a:solidFill>
              <a:schemeClr val="accent3"/>
            </a:solidFill>
          </a:ln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DC5E3091-2AC2-45E2-8EDB-C83ED556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608" y="3819132"/>
            <a:ext cx="2338192" cy="448068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3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7A3024BB-8122-4668-9206-DA5298B29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4447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B5B300E-5BCF-4F4D-8C7C-E6EA1CB3AD65}"/>
              </a:ext>
            </a:extLst>
          </p:cNvPr>
          <p:cNvSpPr txBox="1">
            <a:spLocks/>
          </p:cNvSpPr>
          <p:nvPr/>
        </p:nvSpPr>
        <p:spPr bwMode="auto">
          <a:xfrm>
            <a:off x="838200" y="1025047"/>
            <a:ext cx="723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000" b="0" kern="0" dirty="0">
                <a:solidFill>
                  <a:schemeClr val="accent6"/>
                </a:solidFill>
              </a:rPr>
              <a:t>Navigate to Module Menu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C6D06A-BC72-42B4-BBE0-BD905241E469}"/>
              </a:ext>
            </a:extLst>
          </p:cNvPr>
          <p:cNvGrpSpPr/>
          <p:nvPr/>
        </p:nvGrpSpPr>
        <p:grpSpPr>
          <a:xfrm>
            <a:off x="228600" y="1761995"/>
            <a:ext cx="6410195" cy="3684835"/>
            <a:chOff x="1371600" y="1828800"/>
            <a:chExt cx="6410195" cy="368483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DE0C7C-BC4E-4EF8-B79E-6324F2BDB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82" r="1149"/>
            <a:stretch/>
          </p:blipFill>
          <p:spPr>
            <a:xfrm>
              <a:off x="1371600" y="1828800"/>
              <a:ext cx="6410195" cy="3684835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8E363E-D02F-49C7-AA0D-EC0F12888A43}"/>
                </a:ext>
              </a:extLst>
            </p:cNvPr>
            <p:cNvSpPr/>
            <p:nvPr/>
          </p:nvSpPr>
          <p:spPr>
            <a:xfrm>
              <a:off x="5638800" y="18288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EA7CACD-E36A-4DE1-838E-9FDF6ABC1D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524"/>
          <a:stretch/>
        </p:blipFill>
        <p:spPr>
          <a:xfrm>
            <a:off x="4724400" y="3182578"/>
            <a:ext cx="4135677" cy="264525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C27D9-4E7D-42F0-B366-DEC1EC752E1B}"/>
              </a:ext>
            </a:extLst>
          </p:cNvPr>
          <p:cNvCxnSpPr>
            <a:stCxn id="4" idx="4"/>
          </p:cNvCxnSpPr>
          <p:nvPr/>
        </p:nvCxnSpPr>
        <p:spPr>
          <a:xfrm>
            <a:off x="4724400" y="2219195"/>
            <a:ext cx="0" cy="9050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597102-D87B-4B22-8963-BC6E444B19EA}"/>
              </a:ext>
            </a:extLst>
          </p:cNvPr>
          <p:cNvCxnSpPr>
            <a:cxnSpLocks/>
          </p:cNvCxnSpPr>
          <p:nvPr/>
        </p:nvCxnSpPr>
        <p:spPr>
          <a:xfrm>
            <a:off x="4953000" y="1988430"/>
            <a:ext cx="3907077" cy="1135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7A3024BB-8122-4668-9206-DA5298B29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4447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B5B300E-5BCF-4F4D-8C7C-E6EA1CB3AD65}"/>
              </a:ext>
            </a:extLst>
          </p:cNvPr>
          <p:cNvSpPr txBox="1">
            <a:spLocks/>
          </p:cNvSpPr>
          <p:nvPr/>
        </p:nvSpPr>
        <p:spPr bwMode="auto">
          <a:xfrm>
            <a:off x="838200" y="1025047"/>
            <a:ext cx="723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000" b="0" kern="0" dirty="0">
                <a:solidFill>
                  <a:schemeClr val="accent6"/>
                </a:solidFill>
              </a:rPr>
              <a:t>Navigate to Module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7DEAE-0110-4191-BCED-C99AC6BE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07" y="1655524"/>
            <a:ext cx="4191000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07B3E-944F-47B3-B63C-DD01A1C4D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634647"/>
            <a:ext cx="4165347" cy="432591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7D1B73CD-C372-4405-899B-7428849F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7" y="2667000"/>
            <a:ext cx="4152900" cy="3857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DB416-E0B1-482F-A84F-CB870014B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07" y="3662691"/>
            <a:ext cx="4336093" cy="2433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50731-0EA3-4C14-9756-A951A198394D}"/>
              </a:ext>
            </a:extLst>
          </p:cNvPr>
          <p:cNvSpPr txBox="1"/>
          <p:nvPr/>
        </p:nvSpPr>
        <p:spPr>
          <a:xfrm>
            <a:off x="914400" y="41910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Module Menu is also where to exit an interview!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C0E1B-5565-4A71-8EBD-E7CB72BEDAFC}"/>
              </a:ext>
            </a:extLst>
          </p:cNvPr>
          <p:cNvSpPr txBox="1"/>
          <p:nvPr/>
        </p:nvSpPr>
        <p:spPr>
          <a:xfrm rot="19664207">
            <a:off x="7184184" y="2104452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Applicable modules only!</a:t>
            </a:r>
          </a:p>
        </p:txBody>
      </p:sp>
    </p:spTree>
    <p:extLst>
      <p:ext uri="{BB962C8B-B14F-4D97-AF65-F5344CB8AC3E}">
        <p14:creationId xmlns:p14="http://schemas.microsoft.com/office/powerpoint/2010/main" val="367307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BA47ED-DD78-4F47-9E62-1CE1848EA85B}"/>
              </a:ext>
            </a:extLst>
          </p:cNvPr>
          <p:cNvSpPr/>
          <p:nvPr/>
        </p:nvSpPr>
        <p:spPr>
          <a:xfrm>
            <a:off x="4940455" y="1954592"/>
            <a:ext cx="3755184" cy="3810995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Title 1">
            <a:extLst>
              <a:ext uri="{FF2B5EF4-FFF2-40B4-BE49-F238E27FC236}">
                <a16:creationId xmlns:a16="http://schemas.microsoft.com/office/drawing/2014/main" id="{6DBC3B83-ADC4-471C-B805-97F124C9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41" y="10668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Select module to begin interview</a:t>
            </a:r>
          </a:p>
        </p:txBody>
      </p:sp>
      <p:pic>
        <p:nvPicPr>
          <p:cNvPr id="15364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FA858FDD-472E-4DBF-999F-48C5B407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37" y="87574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1CF795-E834-4FF0-B240-06A59FE56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3" y="1979935"/>
            <a:ext cx="4165347" cy="3785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05EEB5-DB68-49F5-97B3-B7EC4EF0E839}"/>
              </a:ext>
            </a:extLst>
          </p:cNvPr>
          <p:cNvSpPr txBox="1"/>
          <p:nvPr/>
        </p:nvSpPr>
        <p:spPr>
          <a:xfrm>
            <a:off x="4955567" y="1979935"/>
            <a:ext cx="375518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Once desired module is selected, CAPI will jump to first screen in that module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902A5BE-86FA-470B-8C88-91129C5E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641" y="1079326"/>
            <a:ext cx="4227729" cy="609600"/>
          </a:xfrm>
        </p:spPr>
        <p:txBody>
          <a:bodyPr/>
          <a:lstStyle/>
          <a:p>
            <a:pPr algn="ctr"/>
            <a:r>
              <a:rPr lang="en-US" altLang="en-US" sz="4400" dirty="0">
                <a:solidFill>
                  <a:schemeClr val="accent6"/>
                </a:solidFill>
              </a:rPr>
              <a:t>Practice time!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D80BB479-89CC-441A-A96B-9C5A90C8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3023B3-F1A4-4154-8114-C0D0F10D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3" y="1828800"/>
            <a:ext cx="3381375" cy="3805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6EE445-475B-4D85-8981-817E78B3064F}"/>
              </a:ext>
            </a:extLst>
          </p:cNvPr>
          <p:cNvSpPr txBox="1"/>
          <p:nvPr/>
        </p:nvSpPr>
        <p:spPr>
          <a:xfrm>
            <a:off x="4177505" y="2042816"/>
            <a:ext cx="4714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Continue entering data from paper questionnaires, entering data from other modules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Complete all but two modules!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a9aea-fb0f-4ddd-aff8-712634b7d5fe" xsi:nil="true"/>
    <lcf76f155ced4ddcb4097134ff3c332f xmlns="0d58e8a2-dff7-4492-a987-8cd66a35f019">
      <Terms xmlns="http://schemas.microsoft.com/office/infopath/2007/PartnerControls"/>
    </lcf76f155ced4ddcb4097134ff3c332f>
    <DLVStatus xmlns="0d58e8a2-dff7-4492-a987-8cd66a35f01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3E5F9AA6593439116F79CA10376F1" ma:contentTypeVersion="20" ma:contentTypeDescription="Create a new document." ma:contentTypeScope="" ma:versionID="c539d889cc762f8a68e59efe92c7ac5c">
  <xsd:schema xmlns:xsd="http://www.w3.org/2001/XMLSchema" xmlns:xs="http://www.w3.org/2001/XMLSchema" xmlns:p="http://schemas.microsoft.com/office/2006/metadata/properties" xmlns:ns2="0d58e8a2-dff7-4492-a987-8cd66a35f019" xmlns:ns3="a7a5a0b0-47c5-4056-9505-4cb74804ae11" xmlns:ns4="fa6a9aea-fb0f-4ddd-aff8-712634b7d5fe" targetNamespace="http://schemas.microsoft.com/office/2006/metadata/properties" ma:root="true" ma:fieldsID="e6927e648849a75e1e0218eea730e19d" ns2:_="" ns3:_="" ns4:_="">
    <xsd:import namespace="0d58e8a2-dff7-4492-a987-8cd66a35f019"/>
    <xsd:import namespace="a7a5a0b0-47c5-4056-9505-4cb74804ae11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2:DLV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8e8a2-dff7-4492-a987-8cd66a35f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LVStatus" ma:index="21" nillable="true" ma:displayName="DLV Status" ma:format="Dropdown" ma:internalName="DLVStatus">
      <xsd:simpleType>
        <xsd:restriction base="dms:Choice">
          <xsd:enumeration value="Old Draft"/>
          <xsd:enumeration value="Working Draft"/>
          <xsd:enumeration value="Submitted"/>
          <xsd:enumeration value="USAID Comments"/>
          <xsd:enumeration value="USAID Appro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5a0b0-47c5-4056-9505-4cb74804ae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cdfd5d-0bb3-4f95-b84e-d82436353bd1}" ma:internalName="TaxCatchAll" ma:showField="CatchAllData" ma:web="a7a5a0b0-47c5-4056-9505-4cb74804ae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C1E5DA-84AC-4401-9BEC-4E3B233F1B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01711A-62BF-4B1E-9F69-6EFB9CCC675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9E17047-A820-4B60-AA4A-671BFCD6B3A5}"/>
</file>

<file path=docProps/app.xml><?xml version="1.0" encoding="utf-8"?>
<Properties xmlns="http://schemas.openxmlformats.org/officeDocument/2006/extended-properties" xmlns:vt="http://schemas.openxmlformats.org/officeDocument/2006/docPropsVTypes">
  <Template>Feed_the_Future_Assistance_Presentation_Template (3)</Template>
  <TotalTime>2310</TotalTime>
  <Words>291</Words>
  <Application>Microsoft Office PowerPoint</Application>
  <PresentationFormat>On-screen Show (4:3)</PresentationFormat>
  <Paragraphs>54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Gill Sans MT</vt:lpstr>
      <vt:lpstr>Times</vt:lpstr>
      <vt:lpstr>Content Slides</vt:lpstr>
      <vt:lpstr>Title Slide</vt:lpstr>
      <vt:lpstr>Feed the Future-only branded blank</vt:lpstr>
      <vt:lpstr>Closing Slides</vt:lpstr>
      <vt:lpstr>CAPI Module Interviews</vt:lpstr>
      <vt:lpstr>PowerPoint Presentation</vt:lpstr>
      <vt:lpstr>PowerPoint Presentation</vt:lpstr>
      <vt:lpstr>Open household interview</vt:lpstr>
      <vt:lpstr>Open household interview</vt:lpstr>
      <vt:lpstr>PowerPoint Presentation</vt:lpstr>
      <vt:lpstr>PowerPoint Presentation</vt:lpstr>
      <vt:lpstr>Select module to begin interview</vt:lpstr>
      <vt:lpstr>Practice time!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Dupuis, Genevieve</cp:lastModifiedBy>
  <cp:revision>191</cp:revision>
  <cp:lastPrinted>2004-09-30T16:41:33Z</cp:lastPrinted>
  <dcterms:created xsi:type="dcterms:W3CDTF">2004-09-17T20:07:42Z</dcterms:created>
  <dcterms:modified xsi:type="dcterms:W3CDTF">2018-09-07T15:49:32Z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0x01010011A3E5F9AA6593439116F79CA10376F1</vt:lpwstr>
  </property>
</Properties>
</file>