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5.xml" ContentType="application/vnd.openxmlformats-officedocument.presentationml.slide+xml"/>
  <Override PartName="/ppt/diagrams/data1.xml" ContentType="application/vnd.openxmlformats-officedocument.drawingml.diagramData+xml"/>
  <Override PartName="/ppt/slides/slide17.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Masters/slideMaster3.xml" ContentType="application/vnd.openxmlformats-officedocument.presentationml.slideMaster+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1" r:id="rId4"/>
    <p:sldMasterId id="2147483690" r:id="rId5"/>
    <p:sldMasterId id="2147483693" r:id="rId6"/>
    <p:sldMasterId id="2147483695" r:id="rId7"/>
  </p:sldMasterIdLst>
  <p:notesMasterIdLst>
    <p:notesMasterId r:id="rId25"/>
  </p:notesMasterIdLst>
  <p:handoutMasterIdLst>
    <p:handoutMasterId r:id="rId26"/>
  </p:handoutMasterIdLst>
  <p:sldIdLst>
    <p:sldId id="266" r:id="rId8"/>
    <p:sldId id="289" r:id="rId9"/>
    <p:sldId id="270" r:id="rId10"/>
    <p:sldId id="282" r:id="rId11"/>
    <p:sldId id="271" r:id="rId12"/>
    <p:sldId id="275" r:id="rId13"/>
    <p:sldId id="269" r:id="rId14"/>
    <p:sldId id="278" r:id="rId15"/>
    <p:sldId id="285" r:id="rId16"/>
    <p:sldId id="283" r:id="rId17"/>
    <p:sldId id="284" r:id="rId18"/>
    <p:sldId id="273" r:id="rId19"/>
    <p:sldId id="281" r:id="rId20"/>
    <p:sldId id="286" r:id="rId21"/>
    <p:sldId id="287" r:id="rId22"/>
    <p:sldId id="288" r:id="rId23"/>
    <p:sldId id="277" r:id="rId24"/>
  </p:sldIdLst>
  <p:sldSz cx="9144000" cy="6858000" type="screen4x3"/>
  <p:notesSz cx="7035800" cy="932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C2113A"/>
    <a:srgbClr val="DDDDDD"/>
    <a:srgbClr val="CCCCCC"/>
    <a:srgbClr val="666666"/>
    <a:srgbClr val="1E4ABD"/>
    <a:srgbClr val="E10040"/>
    <a:srgbClr val="002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5907" autoAdjust="0"/>
  </p:normalViewPr>
  <p:slideViewPr>
    <p:cSldViewPr>
      <p:cViewPr varScale="1">
        <p:scale>
          <a:sx n="88" d="100"/>
          <a:sy n="88" d="100"/>
        </p:scale>
        <p:origin x="228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F73C6-2D3C-4E46-ACC7-B42A7ADBFBA6}" type="doc">
      <dgm:prSet loTypeId="urn:microsoft.com/office/officeart/2005/8/layout/hProcess6" loCatId="process" qsTypeId="urn:microsoft.com/office/officeart/2005/8/quickstyle/simple2" qsCatId="simple" csTypeId="urn:microsoft.com/office/officeart/2005/8/colors/accent5_1" csCatId="accent5" phldr="1"/>
      <dgm:spPr/>
      <dgm:t>
        <a:bodyPr/>
        <a:lstStyle/>
        <a:p>
          <a:endParaRPr lang="en-US"/>
        </a:p>
      </dgm:t>
    </dgm:pt>
    <dgm:pt modelId="{1AA810E7-CCA3-46C5-93AC-15857B02DF0D}">
      <dgm:prSet phldrT="[Text]" custT="1"/>
      <dgm:spPr>
        <a:solidFill>
          <a:schemeClr val="accent5"/>
        </a:solidFill>
      </dgm:spPr>
      <dgm:t>
        <a:bodyPr/>
        <a:lstStyle/>
        <a:p>
          <a:r>
            <a:rPr lang="en-US" sz="3200" dirty="0">
              <a:solidFill>
                <a:schemeClr val="bg1"/>
              </a:solidFill>
            </a:rPr>
            <a:t>Mod 1</a:t>
          </a:r>
        </a:p>
      </dgm:t>
    </dgm:pt>
    <dgm:pt modelId="{54CCE27C-B26B-4C3F-876D-0C9A7706DEEE}" type="parTrans" cxnId="{94C198B7-146A-40A2-9D9C-194A0C66FAE4}">
      <dgm:prSet/>
      <dgm:spPr/>
      <dgm:t>
        <a:bodyPr/>
        <a:lstStyle/>
        <a:p>
          <a:endParaRPr lang="en-US"/>
        </a:p>
      </dgm:t>
    </dgm:pt>
    <dgm:pt modelId="{38FD3493-6CE5-45C3-9E81-4812935D7C02}" type="sibTrans" cxnId="{94C198B7-146A-40A2-9D9C-194A0C66FAE4}">
      <dgm:prSet/>
      <dgm:spPr/>
      <dgm:t>
        <a:bodyPr/>
        <a:lstStyle/>
        <a:p>
          <a:endParaRPr lang="en-US"/>
        </a:p>
      </dgm:t>
    </dgm:pt>
    <dgm:pt modelId="{AB133489-96B0-4355-88FD-A6735E248373}">
      <dgm:prSet phldrT="[Text]" custT="1"/>
      <dgm:spPr/>
      <dgm:t>
        <a:bodyPr/>
        <a:lstStyle/>
        <a:p>
          <a:r>
            <a:rPr lang="en-US" sz="2800" dirty="0"/>
            <a:t>Module 2 starts right away</a:t>
          </a:r>
        </a:p>
      </dgm:t>
    </dgm:pt>
    <dgm:pt modelId="{97295633-7213-4566-915F-A93E99FE693E}" type="parTrans" cxnId="{0FCFBA89-04F6-46F8-B8FA-1CD9D8C14841}">
      <dgm:prSet/>
      <dgm:spPr/>
      <dgm:t>
        <a:bodyPr/>
        <a:lstStyle/>
        <a:p>
          <a:endParaRPr lang="en-US"/>
        </a:p>
      </dgm:t>
    </dgm:pt>
    <dgm:pt modelId="{9049DEE6-7647-4AB2-B73F-5343B25AEFF5}" type="sibTrans" cxnId="{0FCFBA89-04F6-46F8-B8FA-1CD9D8C14841}">
      <dgm:prSet/>
      <dgm:spPr/>
      <dgm:t>
        <a:bodyPr/>
        <a:lstStyle/>
        <a:p>
          <a:endParaRPr lang="en-US"/>
        </a:p>
      </dgm:t>
    </dgm:pt>
    <dgm:pt modelId="{D7844D3B-A26D-4811-BB87-C4C7C4707395}">
      <dgm:prSet phldrT="[Text]" custT="1"/>
      <dgm:spPr>
        <a:solidFill>
          <a:schemeClr val="accent5"/>
        </a:solidFill>
      </dgm:spPr>
      <dgm:t>
        <a:bodyPr/>
        <a:lstStyle/>
        <a:p>
          <a:r>
            <a:rPr lang="en-US" sz="3200" dirty="0">
              <a:solidFill>
                <a:schemeClr val="bg1"/>
              </a:solidFill>
            </a:rPr>
            <a:t>Mod 2</a:t>
          </a:r>
        </a:p>
      </dgm:t>
    </dgm:pt>
    <dgm:pt modelId="{04FB47F2-B8FF-4B01-8348-EE2998463D7E}" type="parTrans" cxnId="{119EA3DA-F845-4829-AB9F-D60800B1FE92}">
      <dgm:prSet/>
      <dgm:spPr/>
      <dgm:t>
        <a:bodyPr/>
        <a:lstStyle/>
        <a:p>
          <a:endParaRPr lang="en-US"/>
        </a:p>
      </dgm:t>
    </dgm:pt>
    <dgm:pt modelId="{D859F093-CED6-4AAA-B502-49F5301A8CC8}" type="sibTrans" cxnId="{119EA3DA-F845-4829-AB9F-D60800B1FE92}">
      <dgm:prSet/>
      <dgm:spPr/>
      <dgm:t>
        <a:bodyPr/>
        <a:lstStyle/>
        <a:p>
          <a:endParaRPr lang="en-US"/>
        </a:p>
      </dgm:t>
    </dgm:pt>
    <dgm:pt modelId="{5AC0F1AC-285B-4BDF-B0FA-8DF60812141B}">
      <dgm:prSet phldrT="[Text]" custT="1"/>
      <dgm:spPr/>
      <dgm:t>
        <a:bodyPr/>
        <a:lstStyle/>
        <a:p>
          <a:r>
            <a:rPr lang="en-US" sz="2800" dirty="0"/>
            <a:t>Finalize, then continue or exit</a:t>
          </a:r>
        </a:p>
      </dgm:t>
    </dgm:pt>
    <dgm:pt modelId="{701ED3A2-7FB9-4F14-B01C-FAA472472296}" type="parTrans" cxnId="{341B66F8-0481-4206-951D-9119116FC21E}">
      <dgm:prSet/>
      <dgm:spPr/>
      <dgm:t>
        <a:bodyPr/>
        <a:lstStyle/>
        <a:p>
          <a:endParaRPr lang="en-US"/>
        </a:p>
      </dgm:t>
    </dgm:pt>
    <dgm:pt modelId="{9462AAC3-410F-4F00-90E4-BB2C18732A37}" type="sibTrans" cxnId="{341B66F8-0481-4206-951D-9119116FC21E}">
      <dgm:prSet/>
      <dgm:spPr/>
      <dgm:t>
        <a:bodyPr/>
        <a:lstStyle/>
        <a:p>
          <a:endParaRPr lang="en-US"/>
        </a:p>
      </dgm:t>
    </dgm:pt>
    <dgm:pt modelId="{5C22E5CA-009F-49F3-930E-9E04CE300295}">
      <dgm:prSet phldrT="[Text]"/>
      <dgm:spPr>
        <a:solidFill>
          <a:schemeClr val="accent5"/>
        </a:solidFill>
      </dgm:spPr>
      <dgm:t>
        <a:bodyPr/>
        <a:lstStyle/>
        <a:p>
          <a:r>
            <a:rPr lang="en-US" dirty="0">
              <a:solidFill>
                <a:schemeClr val="bg1"/>
              </a:solidFill>
            </a:rPr>
            <a:t>EXIT</a:t>
          </a:r>
        </a:p>
      </dgm:t>
    </dgm:pt>
    <dgm:pt modelId="{3B013990-E036-401D-BA4E-9FCADE26B851}" type="parTrans" cxnId="{46A0E563-0F2C-49AB-BEBC-7077A7E597B1}">
      <dgm:prSet/>
      <dgm:spPr/>
      <dgm:t>
        <a:bodyPr/>
        <a:lstStyle/>
        <a:p>
          <a:endParaRPr lang="en-US"/>
        </a:p>
      </dgm:t>
    </dgm:pt>
    <dgm:pt modelId="{6C62D4F2-4255-40C0-AF4F-3D61B91325DC}" type="sibTrans" cxnId="{46A0E563-0F2C-49AB-BEBC-7077A7E597B1}">
      <dgm:prSet/>
      <dgm:spPr/>
      <dgm:t>
        <a:bodyPr/>
        <a:lstStyle/>
        <a:p>
          <a:endParaRPr lang="en-US"/>
        </a:p>
      </dgm:t>
    </dgm:pt>
    <dgm:pt modelId="{AB150762-115D-414C-AC21-669EE100E1D3}">
      <dgm:prSet phldrT="[Text]" custT="1"/>
      <dgm:spPr/>
      <dgm:t>
        <a:bodyPr/>
        <a:lstStyle/>
        <a:p>
          <a:r>
            <a:rPr lang="en-US" sz="2800" dirty="0"/>
            <a:t>Exit to assign </a:t>
          </a:r>
          <a:r>
            <a:rPr lang="en-US" sz="2800" dirty="0" err="1"/>
            <a:t>Interv</a:t>
          </a:r>
          <a:r>
            <a:rPr lang="en-US" sz="2800" dirty="0"/>
            <a:t>. B</a:t>
          </a:r>
        </a:p>
      </dgm:t>
    </dgm:pt>
    <dgm:pt modelId="{1DD22784-357C-46AF-BC9E-42F1945B97EF}" type="parTrans" cxnId="{FF4AF95C-6D74-4F2D-970B-F4C4C5C6F840}">
      <dgm:prSet/>
      <dgm:spPr/>
      <dgm:t>
        <a:bodyPr/>
        <a:lstStyle/>
        <a:p>
          <a:endParaRPr lang="en-US"/>
        </a:p>
      </dgm:t>
    </dgm:pt>
    <dgm:pt modelId="{87D5F4FC-CED4-4C4D-A8CD-B3D5CAE1F326}" type="sibTrans" cxnId="{FF4AF95C-6D74-4F2D-970B-F4C4C5C6F840}">
      <dgm:prSet/>
      <dgm:spPr/>
      <dgm:t>
        <a:bodyPr/>
        <a:lstStyle/>
        <a:p>
          <a:endParaRPr lang="en-US"/>
        </a:p>
      </dgm:t>
    </dgm:pt>
    <dgm:pt modelId="{81DBF252-8567-43E4-A025-AA7568075977}" type="pres">
      <dgm:prSet presAssocID="{D78F73C6-2D3C-4E46-ACC7-B42A7ADBFBA6}" presName="theList" presStyleCnt="0">
        <dgm:presLayoutVars>
          <dgm:dir/>
          <dgm:animLvl val="lvl"/>
          <dgm:resizeHandles val="exact"/>
        </dgm:presLayoutVars>
      </dgm:prSet>
      <dgm:spPr/>
    </dgm:pt>
    <dgm:pt modelId="{7B970402-DA75-4893-AEF7-42F6C3694A7D}" type="pres">
      <dgm:prSet presAssocID="{1AA810E7-CCA3-46C5-93AC-15857B02DF0D}" presName="compNode" presStyleCnt="0"/>
      <dgm:spPr/>
    </dgm:pt>
    <dgm:pt modelId="{4A682DA1-1C0A-4867-834C-099D9653F8E5}" type="pres">
      <dgm:prSet presAssocID="{1AA810E7-CCA3-46C5-93AC-15857B02DF0D}" presName="noGeometry" presStyleCnt="0"/>
      <dgm:spPr/>
    </dgm:pt>
    <dgm:pt modelId="{75483C92-72DF-4903-B932-0ACA7B6144CF}" type="pres">
      <dgm:prSet presAssocID="{1AA810E7-CCA3-46C5-93AC-15857B02DF0D}" presName="childTextVisible" presStyleLbl="bgAccFollowNode1" presStyleIdx="0" presStyleCnt="3" custScaleX="157923" custScaleY="135723" custLinFactNeighborX="18793" custLinFactNeighborY="5454">
        <dgm:presLayoutVars>
          <dgm:bulletEnabled val="1"/>
        </dgm:presLayoutVars>
      </dgm:prSet>
      <dgm:spPr/>
    </dgm:pt>
    <dgm:pt modelId="{288A083F-2F2B-4BF3-AE93-948119BA9BCE}" type="pres">
      <dgm:prSet presAssocID="{1AA810E7-CCA3-46C5-93AC-15857B02DF0D}" presName="childTextHidden" presStyleLbl="bgAccFollowNode1" presStyleIdx="0" presStyleCnt="3"/>
      <dgm:spPr/>
    </dgm:pt>
    <dgm:pt modelId="{02EEE602-FC7C-4430-9639-D0467C6F972E}" type="pres">
      <dgm:prSet presAssocID="{1AA810E7-CCA3-46C5-93AC-15857B02DF0D}" presName="parentText" presStyleLbl="node1" presStyleIdx="0" presStyleCnt="3" custScaleX="134717" custScaleY="130067" custLinFactNeighborX="-8605" custLinFactNeighborY="6733">
        <dgm:presLayoutVars>
          <dgm:chMax val="1"/>
          <dgm:bulletEnabled val="1"/>
        </dgm:presLayoutVars>
      </dgm:prSet>
      <dgm:spPr/>
    </dgm:pt>
    <dgm:pt modelId="{F7C30BD3-D177-435E-ACB1-529255798FD7}" type="pres">
      <dgm:prSet presAssocID="{1AA810E7-CCA3-46C5-93AC-15857B02DF0D}" presName="aSpace" presStyleCnt="0"/>
      <dgm:spPr/>
    </dgm:pt>
    <dgm:pt modelId="{74498440-3612-44A3-B998-7E05C619BC6A}" type="pres">
      <dgm:prSet presAssocID="{D7844D3B-A26D-4811-BB87-C4C7C4707395}" presName="compNode" presStyleCnt="0"/>
      <dgm:spPr/>
    </dgm:pt>
    <dgm:pt modelId="{2D4B14DD-E462-48EC-A925-612B94C2BACA}" type="pres">
      <dgm:prSet presAssocID="{D7844D3B-A26D-4811-BB87-C4C7C4707395}" presName="noGeometry" presStyleCnt="0"/>
      <dgm:spPr/>
    </dgm:pt>
    <dgm:pt modelId="{D1794CF1-E3F4-4AB3-AD1C-3D486648F3EB}" type="pres">
      <dgm:prSet presAssocID="{D7844D3B-A26D-4811-BB87-C4C7C4707395}" presName="childTextVisible" presStyleLbl="bgAccFollowNode1" presStyleIdx="1" presStyleCnt="3" custScaleX="163890" custScaleY="135723" custLinFactNeighborX="15735" custLinFactNeighborY="5495">
        <dgm:presLayoutVars>
          <dgm:bulletEnabled val="1"/>
        </dgm:presLayoutVars>
      </dgm:prSet>
      <dgm:spPr/>
    </dgm:pt>
    <dgm:pt modelId="{F55E56A5-7DFE-4A7C-AC1A-4199631AB19A}" type="pres">
      <dgm:prSet presAssocID="{D7844D3B-A26D-4811-BB87-C4C7C4707395}" presName="childTextHidden" presStyleLbl="bgAccFollowNode1" presStyleIdx="1" presStyleCnt="3"/>
      <dgm:spPr/>
    </dgm:pt>
    <dgm:pt modelId="{BF89A6AF-2C5E-4F3A-8BE4-232E0BC4546D}" type="pres">
      <dgm:prSet presAssocID="{D7844D3B-A26D-4811-BB87-C4C7C4707395}" presName="parentText" presStyleLbl="node1" presStyleIdx="1" presStyleCnt="3" custScaleX="157937" custScaleY="142509" custLinFactNeighborX="-33100" custLinFactNeighborY="4261">
        <dgm:presLayoutVars>
          <dgm:chMax val="1"/>
          <dgm:bulletEnabled val="1"/>
        </dgm:presLayoutVars>
      </dgm:prSet>
      <dgm:spPr/>
    </dgm:pt>
    <dgm:pt modelId="{C375BB24-9AC2-4CA6-AE12-1EAC9A3A07F9}" type="pres">
      <dgm:prSet presAssocID="{D7844D3B-A26D-4811-BB87-C4C7C4707395}" presName="aSpace" presStyleCnt="0"/>
      <dgm:spPr/>
    </dgm:pt>
    <dgm:pt modelId="{878850B5-856F-4FDF-8634-659A3D96CB20}" type="pres">
      <dgm:prSet presAssocID="{5C22E5CA-009F-49F3-930E-9E04CE300295}" presName="compNode" presStyleCnt="0"/>
      <dgm:spPr/>
    </dgm:pt>
    <dgm:pt modelId="{034776CC-08A2-4FBF-9B8D-7E208BA4A20F}" type="pres">
      <dgm:prSet presAssocID="{5C22E5CA-009F-49F3-930E-9E04CE300295}" presName="noGeometry" presStyleCnt="0"/>
      <dgm:spPr/>
    </dgm:pt>
    <dgm:pt modelId="{28D33534-84BD-4A66-BC38-DEBBE6664952}" type="pres">
      <dgm:prSet presAssocID="{5C22E5CA-009F-49F3-930E-9E04CE300295}" presName="childTextVisible" presStyleLbl="bgAccFollowNode1" presStyleIdx="2" presStyleCnt="3" custScaleX="159303" custScaleY="128501" custLinFactNeighborX="109">
        <dgm:presLayoutVars>
          <dgm:bulletEnabled val="1"/>
        </dgm:presLayoutVars>
      </dgm:prSet>
      <dgm:spPr/>
    </dgm:pt>
    <dgm:pt modelId="{2223F280-7670-46B5-967F-591E4763CFA7}" type="pres">
      <dgm:prSet presAssocID="{5C22E5CA-009F-49F3-930E-9E04CE300295}" presName="childTextHidden" presStyleLbl="bgAccFollowNode1" presStyleIdx="2" presStyleCnt="3"/>
      <dgm:spPr/>
    </dgm:pt>
    <dgm:pt modelId="{E78E621F-570E-407B-839C-9073E69A31E3}" type="pres">
      <dgm:prSet presAssocID="{5C22E5CA-009F-49F3-930E-9E04CE300295}" presName="parentText" presStyleLbl="node1" presStyleIdx="2" presStyleCnt="3" custScaleX="134337" custScaleY="130295" custLinFactNeighborX="-62825" custLinFactNeighborY="4261">
        <dgm:presLayoutVars>
          <dgm:chMax val="1"/>
          <dgm:bulletEnabled val="1"/>
        </dgm:presLayoutVars>
      </dgm:prSet>
      <dgm:spPr/>
    </dgm:pt>
  </dgm:ptLst>
  <dgm:cxnLst>
    <dgm:cxn modelId="{32CD9A21-C22A-4B46-938D-01DC2E966EC4}" type="presOf" srcId="{AB133489-96B0-4355-88FD-A6735E248373}" destId="{75483C92-72DF-4903-B932-0ACA7B6144CF}" srcOrd="0" destOrd="0" presId="urn:microsoft.com/office/officeart/2005/8/layout/hProcess6"/>
    <dgm:cxn modelId="{E2261428-2946-48BB-875F-82B0060C739A}" type="presOf" srcId="{D78F73C6-2D3C-4E46-ACC7-B42A7ADBFBA6}" destId="{81DBF252-8567-43E4-A025-AA7568075977}" srcOrd="0" destOrd="0" presId="urn:microsoft.com/office/officeart/2005/8/layout/hProcess6"/>
    <dgm:cxn modelId="{1985C830-8BC6-482B-A80D-78A07C8C0F4D}" type="presOf" srcId="{D7844D3B-A26D-4811-BB87-C4C7C4707395}" destId="{BF89A6AF-2C5E-4F3A-8BE4-232E0BC4546D}" srcOrd="0" destOrd="0" presId="urn:microsoft.com/office/officeart/2005/8/layout/hProcess6"/>
    <dgm:cxn modelId="{860C0637-DAB6-443D-9A6D-03DD2D123D25}" type="presOf" srcId="{AB133489-96B0-4355-88FD-A6735E248373}" destId="{288A083F-2F2B-4BF3-AE93-948119BA9BCE}" srcOrd="1" destOrd="0" presId="urn:microsoft.com/office/officeart/2005/8/layout/hProcess6"/>
    <dgm:cxn modelId="{FF4AF95C-6D74-4F2D-970B-F4C4C5C6F840}" srcId="{5C22E5CA-009F-49F3-930E-9E04CE300295}" destId="{AB150762-115D-414C-AC21-669EE100E1D3}" srcOrd="0" destOrd="0" parTransId="{1DD22784-357C-46AF-BC9E-42F1945B97EF}" sibTransId="{87D5F4FC-CED4-4C4D-A8CD-B3D5CAE1F326}"/>
    <dgm:cxn modelId="{46A0E563-0F2C-49AB-BEBC-7077A7E597B1}" srcId="{D78F73C6-2D3C-4E46-ACC7-B42A7ADBFBA6}" destId="{5C22E5CA-009F-49F3-930E-9E04CE300295}" srcOrd="2" destOrd="0" parTransId="{3B013990-E036-401D-BA4E-9FCADE26B851}" sibTransId="{6C62D4F2-4255-40C0-AF4F-3D61B91325DC}"/>
    <dgm:cxn modelId="{0F038551-B86D-4374-B2BB-B07A5C614785}" type="presOf" srcId="{1AA810E7-CCA3-46C5-93AC-15857B02DF0D}" destId="{02EEE602-FC7C-4430-9639-D0467C6F972E}" srcOrd="0" destOrd="0" presId="urn:microsoft.com/office/officeart/2005/8/layout/hProcess6"/>
    <dgm:cxn modelId="{0FCFBA89-04F6-46F8-B8FA-1CD9D8C14841}" srcId="{1AA810E7-CCA3-46C5-93AC-15857B02DF0D}" destId="{AB133489-96B0-4355-88FD-A6735E248373}" srcOrd="0" destOrd="0" parTransId="{97295633-7213-4566-915F-A93E99FE693E}" sibTransId="{9049DEE6-7647-4AB2-B73F-5343B25AEFF5}"/>
    <dgm:cxn modelId="{A791D5B4-5D88-4E32-9530-7CD6595D702A}" type="presOf" srcId="{5C22E5CA-009F-49F3-930E-9E04CE300295}" destId="{E78E621F-570E-407B-839C-9073E69A31E3}" srcOrd="0" destOrd="0" presId="urn:microsoft.com/office/officeart/2005/8/layout/hProcess6"/>
    <dgm:cxn modelId="{94C198B7-146A-40A2-9D9C-194A0C66FAE4}" srcId="{D78F73C6-2D3C-4E46-ACC7-B42A7ADBFBA6}" destId="{1AA810E7-CCA3-46C5-93AC-15857B02DF0D}" srcOrd="0" destOrd="0" parTransId="{54CCE27C-B26B-4C3F-876D-0C9A7706DEEE}" sibTransId="{38FD3493-6CE5-45C3-9E81-4812935D7C02}"/>
    <dgm:cxn modelId="{C3F637BA-F94B-48FB-BC96-21EF0A083B84}" type="presOf" srcId="{AB150762-115D-414C-AC21-669EE100E1D3}" destId="{28D33534-84BD-4A66-BC38-DEBBE6664952}" srcOrd="0" destOrd="0" presId="urn:microsoft.com/office/officeart/2005/8/layout/hProcess6"/>
    <dgm:cxn modelId="{5A7FEEBA-F1C4-4276-817C-2D8328677A41}" type="presOf" srcId="{5AC0F1AC-285B-4BDF-B0FA-8DF60812141B}" destId="{F55E56A5-7DFE-4A7C-AC1A-4199631AB19A}" srcOrd="1" destOrd="0" presId="urn:microsoft.com/office/officeart/2005/8/layout/hProcess6"/>
    <dgm:cxn modelId="{15531CD2-73C3-4741-B5C0-3207546D9BFC}" type="presOf" srcId="{5AC0F1AC-285B-4BDF-B0FA-8DF60812141B}" destId="{D1794CF1-E3F4-4AB3-AD1C-3D486648F3EB}" srcOrd="0" destOrd="0" presId="urn:microsoft.com/office/officeart/2005/8/layout/hProcess6"/>
    <dgm:cxn modelId="{119EA3DA-F845-4829-AB9F-D60800B1FE92}" srcId="{D78F73C6-2D3C-4E46-ACC7-B42A7ADBFBA6}" destId="{D7844D3B-A26D-4811-BB87-C4C7C4707395}" srcOrd="1" destOrd="0" parTransId="{04FB47F2-B8FF-4B01-8348-EE2998463D7E}" sibTransId="{D859F093-CED6-4AAA-B502-49F5301A8CC8}"/>
    <dgm:cxn modelId="{A1ACC8E3-B513-49CF-B3D1-A293B5EA3EEB}" type="presOf" srcId="{AB150762-115D-414C-AC21-669EE100E1D3}" destId="{2223F280-7670-46B5-967F-591E4763CFA7}" srcOrd="1" destOrd="0" presId="urn:microsoft.com/office/officeart/2005/8/layout/hProcess6"/>
    <dgm:cxn modelId="{341B66F8-0481-4206-951D-9119116FC21E}" srcId="{D7844D3B-A26D-4811-BB87-C4C7C4707395}" destId="{5AC0F1AC-285B-4BDF-B0FA-8DF60812141B}" srcOrd="0" destOrd="0" parTransId="{701ED3A2-7FB9-4F14-B01C-FAA472472296}" sibTransId="{9462AAC3-410F-4F00-90E4-BB2C18732A37}"/>
    <dgm:cxn modelId="{6B7DE0FE-E4D3-4D8B-A5AA-113A50D40195}" type="presParOf" srcId="{81DBF252-8567-43E4-A025-AA7568075977}" destId="{7B970402-DA75-4893-AEF7-42F6C3694A7D}" srcOrd="0" destOrd="0" presId="urn:microsoft.com/office/officeart/2005/8/layout/hProcess6"/>
    <dgm:cxn modelId="{2D880DDE-7A06-4C29-BD8C-6353C57778FF}" type="presParOf" srcId="{7B970402-DA75-4893-AEF7-42F6C3694A7D}" destId="{4A682DA1-1C0A-4867-834C-099D9653F8E5}" srcOrd="0" destOrd="0" presId="urn:microsoft.com/office/officeart/2005/8/layout/hProcess6"/>
    <dgm:cxn modelId="{EB9154F0-21E0-4A87-BFD0-FA56491B5DC9}" type="presParOf" srcId="{7B970402-DA75-4893-AEF7-42F6C3694A7D}" destId="{75483C92-72DF-4903-B932-0ACA7B6144CF}" srcOrd="1" destOrd="0" presId="urn:microsoft.com/office/officeart/2005/8/layout/hProcess6"/>
    <dgm:cxn modelId="{C8E5F88E-DC83-4F0D-9B8B-DCCF4D86E0CE}" type="presParOf" srcId="{7B970402-DA75-4893-AEF7-42F6C3694A7D}" destId="{288A083F-2F2B-4BF3-AE93-948119BA9BCE}" srcOrd="2" destOrd="0" presId="urn:microsoft.com/office/officeart/2005/8/layout/hProcess6"/>
    <dgm:cxn modelId="{DA7C6D37-44DA-42B8-B6CA-A51303183013}" type="presParOf" srcId="{7B970402-DA75-4893-AEF7-42F6C3694A7D}" destId="{02EEE602-FC7C-4430-9639-D0467C6F972E}" srcOrd="3" destOrd="0" presId="urn:microsoft.com/office/officeart/2005/8/layout/hProcess6"/>
    <dgm:cxn modelId="{17BB978F-8176-4B70-AC2E-64DD5E84D359}" type="presParOf" srcId="{81DBF252-8567-43E4-A025-AA7568075977}" destId="{F7C30BD3-D177-435E-ACB1-529255798FD7}" srcOrd="1" destOrd="0" presId="urn:microsoft.com/office/officeart/2005/8/layout/hProcess6"/>
    <dgm:cxn modelId="{BFF63504-CFE2-4858-963B-0A117D384E81}" type="presParOf" srcId="{81DBF252-8567-43E4-A025-AA7568075977}" destId="{74498440-3612-44A3-B998-7E05C619BC6A}" srcOrd="2" destOrd="0" presId="urn:microsoft.com/office/officeart/2005/8/layout/hProcess6"/>
    <dgm:cxn modelId="{F9294F9C-AA3C-46C2-BE67-90D0AD3FD917}" type="presParOf" srcId="{74498440-3612-44A3-B998-7E05C619BC6A}" destId="{2D4B14DD-E462-48EC-A925-612B94C2BACA}" srcOrd="0" destOrd="0" presId="urn:microsoft.com/office/officeart/2005/8/layout/hProcess6"/>
    <dgm:cxn modelId="{8F0D6C64-EA80-46E9-9DB9-CFDDC62D0E3A}" type="presParOf" srcId="{74498440-3612-44A3-B998-7E05C619BC6A}" destId="{D1794CF1-E3F4-4AB3-AD1C-3D486648F3EB}" srcOrd="1" destOrd="0" presId="urn:microsoft.com/office/officeart/2005/8/layout/hProcess6"/>
    <dgm:cxn modelId="{06940520-C9FB-482A-8F05-08A1D77F309B}" type="presParOf" srcId="{74498440-3612-44A3-B998-7E05C619BC6A}" destId="{F55E56A5-7DFE-4A7C-AC1A-4199631AB19A}" srcOrd="2" destOrd="0" presId="urn:microsoft.com/office/officeart/2005/8/layout/hProcess6"/>
    <dgm:cxn modelId="{9AD89BBB-4A35-48E9-BFAB-2BDA0A9DB4C4}" type="presParOf" srcId="{74498440-3612-44A3-B998-7E05C619BC6A}" destId="{BF89A6AF-2C5E-4F3A-8BE4-232E0BC4546D}" srcOrd="3" destOrd="0" presId="urn:microsoft.com/office/officeart/2005/8/layout/hProcess6"/>
    <dgm:cxn modelId="{2DBD2E2F-DC07-48C0-9F7B-9EED6CA2B67A}" type="presParOf" srcId="{81DBF252-8567-43E4-A025-AA7568075977}" destId="{C375BB24-9AC2-4CA6-AE12-1EAC9A3A07F9}" srcOrd="3" destOrd="0" presId="urn:microsoft.com/office/officeart/2005/8/layout/hProcess6"/>
    <dgm:cxn modelId="{E06F0E1A-3E66-4AAF-ADDA-696A924C9614}" type="presParOf" srcId="{81DBF252-8567-43E4-A025-AA7568075977}" destId="{878850B5-856F-4FDF-8634-659A3D96CB20}" srcOrd="4" destOrd="0" presId="urn:microsoft.com/office/officeart/2005/8/layout/hProcess6"/>
    <dgm:cxn modelId="{29F7A585-E61B-4EBA-973F-F6032894433A}" type="presParOf" srcId="{878850B5-856F-4FDF-8634-659A3D96CB20}" destId="{034776CC-08A2-4FBF-9B8D-7E208BA4A20F}" srcOrd="0" destOrd="0" presId="urn:microsoft.com/office/officeart/2005/8/layout/hProcess6"/>
    <dgm:cxn modelId="{C5F62888-DF72-4448-A706-FB9625040AB5}" type="presParOf" srcId="{878850B5-856F-4FDF-8634-659A3D96CB20}" destId="{28D33534-84BD-4A66-BC38-DEBBE6664952}" srcOrd="1" destOrd="0" presId="urn:microsoft.com/office/officeart/2005/8/layout/hProcess6"/>
    <dgm:cxn modelId="{ABE2075F-A1C5-4A85-BFEB-3C8EF3CA4D9F}" type="presParOf" srcId="{878850B5-856F-4FDF-8634-659A3D96CB20}" destId="{2223F280-7670-46B5-967F-591E4763CFA7}" srcOrd="2" destOrd="0" presId="urn:microsoft.com/office/officeart/2005/8/layout/hProcess6"/>
    <dgm:cxn modelId="{71D5EFB8-1B3D-47AD-8794-9D00AFED8B1B}" type="presParOf" srcId="{878850B5-856F-4FDF-8634-659A3D96CB20}" destId="{E78E621F-570E-407B-839C-9073E69A31E3}" srcOrd="3" destOrd="0" presId="urn:microsoft.com/office/officeart/2005/8/layout/hProcess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83C92-72DF-4903-B932-0ACA7B6144CF}">
      <dsp:nvSpPr>
        <dsp:cNvPr id="0" name=""/>
        <dsp:cNvSpPr/>
      </dsp:nvSpPr>
      <dsp:spPr>
        <a:xfrm>
          <a:off x="412377" y="724508"/>
          <a:ext cx="2760895" cy="2074111"/>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Module 2 starts right away</a:t>
          </a:r>
        </a:p>
      </dsp:txBody>
      <dsp:txXfrm>
        <a:off x="1102601" y="1035625"/>
        <a:ext cx="1345936" cy="1451877"/>
      </dsp:txXfrm>
    </dsp:sp>
    <dsp:sp modelId="{02EEE602-FC7C-4430-9639-D0467C6F972E}">
      <dsp:nvSpPr>
        <dsp:cNvPr id="0" name=""/>
        <dsp:cNvSpPr/>
      </dsp:nvSpPr>
      <dsp:spPr>
        <a:xfrm>
          <a:off x="0" y="1168595"/>
          <a:ext cx="1177597" cy="1136950"/>
        </a:xfrm>
        <a:prstGeom prst="ellipse">
          <a:avLst/>
        </a:prstGeom>
        <a:solidFill>
          <a:schemeClr val="accent5"/>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rPr>
            <a:t>Mod 1</a:t>
          </a:r>
        </a:p>
      </dsp:txBody>
      <dsp:txXfrm>
        <a:off x="172455" y="1335097"/>
        <a:ext cx="832687" cy="803946"/>
      </dsp:txXfrm>
    </dsp:sp>
    <dsp:sp modelId="{D1794CF1-E3F4-4AB3-AD1C-3D486648F3EB}">
      <dsp:nvSpPr>
        <dsp:cNvPr id="0" name=""/>
        <dsp:cNvSpPr/>
      </dsp:nvSpPr>
      <dsp:spPr>
        <a:xfrm>
          <a:off x="3360882" y="725134"/>
          <a:ext cx="2865213" cy="2074111"/>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Finalize, then continue or exit</a:t>
          </a:r>
        </a:p>
      </dsp:txBody>
      <dsp:txXfrm>
        <a:off x="4077185" y="1036251"/>
        <a:ext cx="1422971" cy="1451877"/>
      </dsp:txXfrm>
    </dsp:sp>
    <dsp:sp modelId="{BF89A6AF-2C5E-4F3A-8BE4-232E0BC4546D}">
      <dsp:nvSpPr>
        <dsp:cNvPr id="0" name=""/>
        <dsp:cNvSpPr/>
      </dsp:nvSpPr>
      <dsp:spPr>
        <a:xfrm>
          <a:off x="2664653" y="1092607"/>
          <a:ext cx="1380570" cy="1245709"/>
        </a:xfrm>
        <a:prstGeom prst="ellipse">
          <a:avLst/>
        </a:prstGeom>
        <a:solidFill>
          <a:schemeClr val="accent5"/>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rPr>
            <a:t>Mod 2</a:t>
          </a:r>
        </a:p>
      </dsp:txBody>
      <dsp:txXfrm>
        <a:off x="2866833" y="1275037"/>
        <a:ext cx="976210" cy="880849"/>
      </dsp:txXfrm>
    </dsp:sp>
    <dsp:sp modelId="{28D33534-84BD-4A66-BC38-DEBBE6664952}">
      <dsp:nvSpPr>
        <dsp:cNvPr id="0" name=""/>
        <dsp:cNvSpPr/>
      </dsp:nvSpPr>
      <dsp:spPr>
        <a:xfrm>
          <a:off x="6130378" y="696343"/>
          <a:ext cx="2785021" cy="1963744"/>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Exit to assign </a:t>
          </a:r>
          <a:r>
            <a:rPr lang="en-US" sz="2800" kern="1200" dirty="0" err="1"/>
            <a:t>Interv</a:t>
          </a:r>
          <a:r>
            <a:rPr lang="en-US" sz="2800" kern="1200" dirty="0"/>
            <a:t>. B</a:t>
          </a:r>
        </a:p>
      </dsp:txBody>
      <dsp:txXfrm>
        <a:off x="6826633" y="990905"/>
        <a:ext cx="1401456" cy="1374620"/>
      </dsp:txXfrm>
    </dsp:sp>
    <dsp:sp modelId="{E78E621F-570E-407B-839C-9073E69A31E3}">
      <dsp:nvSpPr>
        <dsp:cNvPr id="0" name=""/>
        <dsp:cNvSpPr/>
      </dsp:nvSpPr>
      <dsp:spPr>
        <a:xfrm>
          <a:off x="5511104" y="1145990"/>
          <a:ext cx="1174276" cy="1138943"/>
        </a:xfrm>
        <a:prstGeom prst="ellipse">
          <a:avLst/>
        </a:prstGeom>
        <a:solidFill>
          <a:schemeClr val="accent5"/>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EXIT</a:t>
          </a:r>
        </a:p>
      </dsp:txBody>
      <dsp:txXfrm>
        <a:off x="5683073" y="1312784"/>
        <a:ext cx="830338" cy="8053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9ABE2B6-2C8C-491C-BFA9-6D698937EEFB}"/>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2AC9ED4D-492C-446D-B37B-841154434CD9}"/>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87706EDA-839D-4660-B474-FBDC4D2D8A82}"/>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20D8EADA-A79B-44EF-A589-9C4AA89C9195}"/>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D1DD2FE-3809-4907-A580-72C36A0AB4C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270B0AD-C4C2-43F0-8D65-F4A8A4530A30}"/>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92562D3F-B5AD-45D0-86BD-1A6F549AFBE1}"/>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F8B512D9-5AC8-4B3B-9EAC-FA65D47D1686}"/>
              </a:ext>
            </a:extLst>
          </p:cNvPr>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82379DD6-E3A1-4AB7-99E6-BB27E77DAA70}"/>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B94EF247-CFCC-4B27-A3F1-765127976B92}"/>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87567DA4-F142-4D0C-9E30-F37C64B9055C}"/>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425927-9E88-4BEF-8C01-546D7B134D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EE30FFFA-DE26-41CB-87A1-8CF172DC4EF7}"/>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5639FDC6-D5C7-4470-807E-697B41A83E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panose="020B0604020202020204" pitchFamily="34" charset="0"/>
              </a:rPr>
              <a:t>Quick look at the flow of field work from start to finish in a cluster – training will refer back to this chart regularly</a:t>
            </a:r>
          </a:p>
        </p:txBody>
      </p:sp>
      <p:sp>
        <p:nvSpPr>
          <p:cNvPr id="28676" name="Slide Number Placeholder 3">
            <a:extLst>
              <a:ext uri="{FF2B5EF4-FFF2-40B4-BE49-F238E27FC236}">
                <a16:creationId xmlns:a16="http://schemas.microsoft.com/office/drawing/2014/main" id="{68E12E78-E621-4716-884F-AE12EA7D7B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800">
                <a:solidFill>
                  <a:schemeClr val="tx1"/>
                </a:solidFill>
                <a:latin typeface="Times" panose="02020603050405020304" pitchFamily="18" charset="0"/>
              </a:defRPr>
            </a:lvl1pPr>
            <a:lvl2pPr marL="744538" indent="-285750" defTabSz="911225">
              <a:defRPr sz="2800">
                <a:solidFill>
                  <a:schemeClr val="tx1"/>
                </a:solidFill>
                <a:latin typeface="Times" panose="02020603050405020304" pitchFamily="18" charset="0"/>
              </a:defRPr>
            </a:lvl2pPr>
            <a:lvl3pPr marL="1144588" indent="-228600" defTabSz="911225">
              <a:defRPr sz="2800">
                <a:solidFill>
                  <a:schemeClr val="tx1"/>
                </a:solidFill>
                <a:latin typeface="Times" panose="02020603050405020304" pitchFamily="18" charset="0"/>
              </a:defRPr>
            </a:lvl3pPr>
            <a:lvl4pPr marL="1603375" indent="-228600" defTabSz="911225">
              <a:defRPr sz="2800">
                <a:solidFill>
                  <a:schemeClr val="tx1"/>
                </a:solidFill>
                <a:latin typeface="Times" panose="02020603050405020304" pitchFamily="18" charset="0"/>
              </a:defRPr>
            </a:lvl4pPr>
            <a:lvl5pPr marL="2060575" indent="-228600" defTabSz="911225">
              <a:defRPr sz="2800">
                <a:solidFill>
                  <a:schemeClr val="tx1"/>
                </a:solidFill>
                <a:latin typeface="Times" panose="02020603050405020304" pitchFamily="18" charset="0"/>
              </a:defRPr>
            </a:lvl5pPr>
            <a:lvl6pPr marL="2517775" indent="-228600" defTabSz="911225" eaLnBrk="0" fontAlgn="base" hangingPunct="0">
              <a:spcBef>
                <a:spcPct val="0"/>
              </a:spcBef>
              <a:spcAft>
                <a:spcPct val="0"/>
              </a:spcAft>
              <a:defRPr sz="2800">
                <a:solidFill>
                  <a:schemeClr val="tx1"/>
                </a:solidFill>
                <a:latin typeface="Times" panose="02020603050405020304" pitchFamily="18" charset="0"/>
              </a:defRPr>
            </a:lvl6pPr>
            <a:lvl7pPr marL="2974975" indent="-228600" defTabSz="911225" eaLnBrk="0" fontAlgn="base" hangingPunct="0">
              <a:spcBef>
                <a:spcPct val="0"/>
              </a:spcBef>
              <a:spcAft>
                <a:spcPct val="0"/>
              </a:spcAft>
              <a:defRPr sz="2800">
                <a:solidFill>
                  <a:schemeClr val="tx1"/>
                </a:solidFill>
                <a:latin typeface="Times" panose="02020603050405020304" pitchFamily="18" charset="0"/>
              </a:defRPr>
            </a:lvl7pPr>
            <a:lvl8pPr marL="3432175" indent="-228600" defTabSz="911225" eaLnBrk="0" fontAlgn="base" hangingPunct="0">
              <a:spcBef>
                <a:spcPct val="0"/>
              </a:spcBef>
              <a:spcAft>
                <a:spcPct val="0"/>
              </a:spcAft>
              <a:defRPr sz="2800">
                <a:solidFill>
                  <a:schemeClr val="tx1"/>
                </a:solidFill>
                <a:latin typeface="Times" panose="02020603050405020304" pitchFamily="18" charset="0"/>
              </a:defRPr>
            </a:lvl8pPr>
            <a:lvl9pPr marL="3889375" indent="-228600" defTabSz="911225" eaLnBrk="0" fontAlgn="base" hangingPunct="0">
              <a:spcBef>
                <a:spcPct val="0"/>
              </a:spcBef>
              <a:spcAft>
                <a:spcPct val="0"/>
              </a:spcAft>
              <a:defRPr sz="2800">
                <a:solidFill>
                  <a:schemeClr val="tx1"/>
                </a:solidFill>
                <a:latin typeface="Times" panose="02020603050405020304" pitchFamily="18" charset="0"/>
              </a:defRPr>
            </a:lvl9pPr>
          </a:lstStyle>
          <a:p>
            <a:fld id="{354F00EC-FAC4-48A3-B51D-93A6551B624F}" type="slidenum">
              <a:rPr lang="en-US" altLang="en-US" sz="1200" smtClean="0"/>
              <a:pPr/>
              <a:t>2</a:t>
            </a:fld>
            <a:endParaRPr lang="en-US" altLang="en-US" sz="1200"/>
          </a:p>
        </p:txBody>
      </p:sp>
    </p:spTree>
    <p:extLst>
      <p:ext uri="{BB962C8B-B14F-4D97-AF65-F5344CB8AC3E}">
        <p14:creationId xmlns:p14="http://schemas.microsoft.com/office/powerpoint/2010/main" val="2437709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0764CDC-0959-42B6-A16B-5CD5922F4A5F}"/>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0D8E6D09-4182-4E73-A837-17628E3D31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Both interviewer A and B should choose option 2, then the household where modules were assigned</a:t>
            </a:r>
          </a:p>
        </p:txBody>
      </p:sp>
      <p:sp>
        <p:nvSpPr>
          <p:cNvPr id="18436" name="Slide Number Placeholder 3">
            <a:extLst>
              <a:ext uri="{FF2B5EF4-FFF2-40B4-BE49-F238E27FC236}">
                <a16:creationId xmlns:a16="http://schemas.microsoft.com/office/drawing/2014/main" id="{D11EF2DD-44C1-4664-A936-2111ACE6BE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1FF8022-6946-4858-BDCA-7D27DDE95EE6}" type="slidenum">
              <a:rPr lang="en-US" altLang="en-US" sz="1200" smtClean="0"/>
              <a:pPr/>
              <a:t>12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B2F06FE-F918-4798-A151-E466C610D97B}"/>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B9EFABEC-9078-4C58-8DE4-4BF00C585A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Interviewers A and B see different menus… based on the household chosen and the household assignment file.</a:t>
            </a:r>
          </a:p>
        </p:txBody>
      </p:sp>
      <p:sp>
        <p:nvSpPr>
          <p:cNvPr id="20484" name="Slide Number Placeholder 3">
            <a:extLst>
              <a:ext uri="{FF2B5EF4-FFF2-40B4-BE49-F238E27FC236}">
                <a16:creationId xmlns:a16="http://schemas.microsoft.com/office/drawing/2014/main" id="{D654A592-B75F-4894-982E-6F39FD90B0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A4E5AC59-60B3-4ED4-9878-9A75C035A7AD}" type="slidenum">
              <a:rPr lang="en-US" altLang="en-US" sz="1200" smtClean="0"/>
              <a:pPr/>
              <a:t>13</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B2F06FE-F918-4798-A151-E466C610D97B}"/>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B9EFABEC-9078-4C58-8DE4-4BF00C585A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Interviewers A and B see different menus… based on the household chosen and the household assignment file.</a:t>
            </a:r>
          </a:p>
        </p:txBody>
      </p:sp>
      <p:sp>
        <p:nvSpPr>
          <p:cNvPr id="20484" name="Slide Number Placeholder 3">
            <a:extLst>
              <a:ext uri="{FF2B5EF4-FFF2-40B4-BE49-F238E27FC236}">
                <a16:creationId xmlns:a16="http://schemas.microsoft.com/office/drawing/2014/main" id="{D654A592-B75F-4894-982E-6F39FD90B0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A4E5AC59-60B3-4ED4-9878-9A75C035A7AD}" type="slidenum">
              <a:rPr lang="en-US" altLang="en-US" sz="1200" smtClean="0"/>
              <a:pPr/>
              <a:t>14</a:t>
            </a:fld>
            <a:endParaRPr lang="en-US" altLang="en-US" sz="1200"/>
          </a:p>
        </p:txBody>
      </p:sp>
    </p:spTree>
    <p:extLst>
      <p:ext uri="{BB962C8B-B14F-4D97-AF65-F5344CB8AC3E}">
        <p14:creationId xmlns:p14="http://schemas.microsoft.com/office/powerpoint/2010/main" val="308238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B2F06FE-F918-4798-A151-E466C610D97B}"/>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B9EFABEC-9078-4C58-8DE4-4BF00C585A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Interviewers A and B see different menus… based on the household chosen and the household assignment file.</a:t>
            </a:r>
          </a:p>
        </p:txBody>
      </p:sp>
      <p:sp>
        <p:nvSpPr>
          <p:cNvPr id="20484" name="Slide Number Placeholder 3">
            <a:extLst>
              <a:ext uri="{FF2B5EF4-FFF2-40B4-BE49-F238E27FC236}">
                <a16:creationId xmlns:a16="http://schemas.microsoft.com/office/drawing/2014/main" id="{D654A592-B75F-4894-982E-6F39FD90B0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A4E5AC59-60B3-4ED4-9878-9A75C035A7AD}" type="slidenum">
              <a:rPr lang="en-US" altLang="en-US" sz="1200" smtClean="0"/>
              <a:pPr/>
              <a:t>15</a:t>
            </a:fld>
            <a:endParaRPr lang="en-US" altLang="en-US" sz="1200"/>
          </a:p>
        </p:txBody>
      </p:sp>
    </p:spTree>
    <p:extLst>
      <p:ext uri="{BB962C8B-B14F-4D97-AF65-F5344CB8AC3E}">
        <p14:creationId xmlns:p14="http://schemas.microsoft.com/office/powerpoint/2010/main" val="191850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B2F06FE-F918-4798-A151-E466C610D97B}"/>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B9EFABEC-9078-4C58-8DE4-4BF00C585A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a:extLst>
              <a:ext uri="{FF2B5EF4-FFF2-40B4-BE49-F238E27FC236}">
                <a16:creationId xmlns:a16="http://schemas.microsoft.com/office/drawing/2014/main" id="{D654A592-B75F-4894-982E-6F39FD90B0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A4E5AC59-60B3-4ED4-9878-9A75C035A7AD}" type="slidenum">
              <a:rPr lang="en-US" altLang="en-US" sz="1200" smtClean="0"/>
              <a:pPr/>
              <a:t>16</a:t>
            </a:fld>
            <a:endParaRPr lang="en-US" altLang="en-US" sz="1200"/>
          </a:p>
        </p:txBody>
      </p:sp>
    </p:spTree>
    <p:extLst>
      <p:ext uri="{BB962C8B-B14F-4D97-AF65-F5344CB8AC3E}">
        <p14:creationId xmlns:p14="http://schemas.microsoft.com/office/powerpoint/2010/main" val="422211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470EB1A7-6FF8-486B-88D4-98D64D18BAC5}"/>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1F57F21D-2E41-4F66-8DF4-7970AC26D2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Either practice interviews, OR if available, paper questionnaires can be used to fill in CAPI (checking for errors in CAPI)</a:t>
            </a:r>
          </a:p>
        </p:txBody>
      </p:sp>
      <p:sp>
        <p:nvSpPr>
          <p:cNvPr id="24580" name="Slide Number Placeholder 3">
            <a:extLst>
              <a:ext uri="{FF2B5EF4-FFF2-40B4-BE49-F238E27FC236}">
                <a16:creationId xmlns:a16="http://schemas.microsoft.com/office/drawing/2014/main" id="{3003F3FC-5C10-4E9F-8585-067B3B79A2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BD1B3B0-775F-4697-BE1B-98705C804DEC}" type="slidenum">
              <a:rPr lang="en-US" altLang="en-US" sz="1200" smtClean="0"/>
              <a:pPr/>
              <a:t>17</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2 must be completed before beginning remaining modules because eligibility for Module 7.1 – 7.3 is contained in Module 2.</a:t>
            </a:r>
          </a:p>
          <a:p>
            <a:endParaRPr lang="en-US" dirty="0"/>
          </a:p>
          <a:p>
            <a:r>
              <a:rPr lang="en-US" dirty="0"/>
              <a:t>Can “select module for data entry” if interviewer wishes to continue, but for 2</a:t>
            </a:r>
            <a:r>
              <a:rPr lang="en-US" baseline="30000" dirty="0"/>
              <a:t>nd</a:t>
            </a:r>
            <a:r>
              <a:rPr lang="en-US" dirty="0"/>
              <a:t> interviewer assignment, first exit interview. </a:t>
            </a:r>
          </a:p>
        </p:txBody>
      </p:sp>
      <p:sp>
        <p:nvSpPr>
          <p:cNvPr id="4" name="Slide Number Placeholder 3"/>
          <p:cNvSpPr>
            <a:spLocks noGrp="1"/>
          </p:cNvSpPr>
          <p:nvPr>
            <p:ph type="sldNum" sz="quarter" idx="10"/>
          </p:nvPr>
        </p:nvSpPr>
        <p:spPr/>
        <p:txBody>
          <a:bodyPr/>
          <a:lstStyle/>
          <a:p>
            <a:pPr>
              <a:defRPr/>
            </a:pPr>
            <a:fld id="{4F425927-9E88-4BEF-8C01-546D7B134D62}" type="slidenum">
              <a:rPr lang="en-US" altLang="en-US" smtClean="0"/>
              <a:pPr>
                <a:defRPr/>
              </a:pPr>
              <a:t>4</a:t>
            </a:fld>
            <a:endParaRPr lang="en-US" altLang="en-US"/>
          </a:p>
        </p:txBody>
      </p:sp>
    </p:spTree>
    <p:extLst>
      <p:ext uri="{BB962C8B-B14F-4D97-AF65-F5344CB8AC3E}">
        <p14:creationId xmlns:p14="http://schemas.microsoft.com/office/powerpoint/2010/main" val="210357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modules that apply (based on responses to Module 1 and 2) will show, either with OPEN or DONE</a:t>
            </a:r>
          </a:p>
        </p:txBody>
      </p:sp>
      <p:sp>
        <p:nvSpPr>
          <p:cNvPr id="4" name="Slide Number Placeholder 3"/>
          <p:cNvSpPr>
            <a:spLocks noGrp="1"/>
          </p:cNvSpPr>
          <p:nvPr>
            <p:ph type="sldNum" sz="quarter" idx="10"/>
          </p:nvPr>
        </p:nvSpPr>
        <p:spPr/>
        <p:txBody>
          <a:bodyPr/>
          <a:lstStyle/>
          <a:p>
            <a:pPr>
              <a:defRPr/>
            </a:pPr>
            <a:fld id="{4F425927-9E88-4BEF-8C01-546D7B134D62}" type="slidenum">
              <a:rPr lang="en-US" altLang="en-US" smtClean="0"/>
              <a:pPr>
                <a:defRPr/>
              </a:pPr>
              <a:t>5</a:t>
            </a:fld>
            <a:endParaRPr lang="en-US" altLang="en-US"/>
          </a:p>
        </p:txBody>
      </p:sp>
    </p:spTree>
    <p:extLst>
      <p:ext uri="{BB962C8B-B14F-4D97-AF65-F5344CB8AC3E}">
        <p14:creationId xmlns:p14="http://schemas.microsoft.com/office/powerpoint/2010/main" val="283488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7D2019C-3745-42AD-9524-073ADD44A916}"/>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670C1144-54CF-48E7-BA6E-89A82973AB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interviewers need to change the interviewer B assignment, follow the same steps – there will be an extra message asking if you would like to choose a new Interviewer B or keep current assignment.</a:t>
            </a:r>
          </a:p>
          <a:p>
            <a:endParaRPr lang="en-US" altLang="en-US" dirty="0"/>
          </a:p>
          <a:p>
            <a:r>
              <a:rPr lang="en-US" altLang="en-US" dirty="0"/>
              <a:t>Note that all households appear for selection because the system has not been told if the interviewer is A or B, so all options need to be available.</a:t>
            </a:r>
          </a:p>
        </p:txBody>
      </p:sp>
      <p:sp>
        <p:nvSpPr>
          <p:cNvPr id="8196" name="Slide Number Placeholder 3">
            <a:extLst>
              <a:ext uri="{FF2B5EF4-FFF2-40B4-BE49-F238E27FC236}">
                <a16:creationId xmlns:a16="http://schemas.microsoft.com/office/drawing/2014/main" id="{E253BCC3-4A45-4C2A-984D-AB3D95AA84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7F662D4-F637-4D2C-AC5F-7C1F3206C6DA}" type="slidenum">
              <a:rPr lang="en-US" altLang="en-US" sz="1200" smtClean="0"/>
              <a:pPr/>
              <a:t>6</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3CD680EC-CEBB-48C9-AC51-F75F3E85DC76}"/>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FCACE83A-14F9-47DC-9925-C725AC48CC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dirty="0"/>
              <a:t>Choose the name of the interviewer you want to choose to be Interviewer B for your household!</a:t>
            </a:r>
          </a:p>
          <a:p>
            <a:pPr marL="171450" indent="-171450">
              <a:buFontTx/>
              <a:buChar char="-"/>
            </a:pPr>
            <a:r>
              <a:rPr lang="en-US" altLang="en-US" dirty="0"/>
              <a:t>Double check you have selected the household properly… </a:t>
            </a:r>
          </a:p>
        </p:txBody>
      </p:sp>
      <p:sp>
        <p:nvSpPr>
          <p:cNvPr id="10244" name="Slide Number Placeholder 3">
            <a:extLst>
              <a:ext uri="{FF2B5EF4-FFF2-40B4-BE49-F238E27FC236}">
                <a16:creationId xmlns:a16="http://schemas.microsoft.com/office/drawing/2014/main" id="{0BCFD6B6-0E9C-4CE1-A80F-DA9A1B56AA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2A3EC0-CCB6-4283-8270-02ACF21C23EC}" type="slidenum">
              <a:rPr lang="en-US" altLang="en-US" sz="1200" smtClean="0"/>
              <a:pPr/>
              <a:t>7</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812639C8-DF9A-45DE-9E9D-1C6FAE9D4005}"/>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854BA57B-119D-4D12-A115-55889F608B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292" name="Slide Number Placeholder 3">
            <a:extLst>
              <a:ext uri="{FF2B5EF4-FFF2-40B4-BE49-F238E27FC236}">
                <a16:creationId xmlns:a16="http://schemas.microsoft.com/office/drawing/2014/main" id="{F861196C-2283-47B6-8727-76BA6A8CD2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E10D863-E202-4C8E-AB0D-F1AB19C1FC8B}" type="slidenum">
              <a:rPr lang="en-US" altLang="en-US" sz="1200" smtClean="0"/>
              <a:pPr/>
              <a:t>8</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7D2019C-3745-42AD-9524-073ADD44A916}"/>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670C1144-54CF-48E7-BA6E-89A82973AB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Same steps initially before – choose 2. Second interviewer options, and then choose the household</a:t>
            </a:r>
          </a:p>
        </p:txBody>
      </p:sp>
      <p:sp>
        <p:nvSpPr>
          <p:cNvPr id="8196" name="Slide Number Placeholder 3">
            <a:extLst>
              <a:ext uri="{FF2B5EF4-FFF2-40B4-BE49-F238E27FC236}">
                <a16:creationId xmlns:a16="http://schemas.microsoft.com/office/drawing/2014/main" id="{E253BCC3-4A45-4C2A-984D-AB3D95AA84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7F662D4-F637-4D2C-AC5F-7C1F3206C6DA}" type="slidenum">
              <a:rPr lang="en-US" altLang="en-US" sz="1200" smtClean="0"/>
              <a:pPr/>
              <a:t>9</a:t>
            </a:fld>
            <a:endParaRPr lang="en-US" altLang="en-US" sz="1200"/>
          </a:p>
        </p:txBody>
      </p:sp>
    </p:spTree>
    <p:extLst>
      <p:ext uri="{BB962C8B-B14F-4D97-AF65-F5344CB8AC3E}">
        <p14:creationId xmlns:p14="http://schemas.microsoft.com/office/powerpoint/2010/main" val="232370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E807F2C1-F0F9-4C9E-8B9A-CEE5DF06F271}"/>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49FFD9C4-0EB7-4C76-942B-C69DC622CE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Notice that all modules are currently assigned to primary interviewer – default is to keep the household assignment for all modules. Changes when a second interviewer is assigned to a module (or more than one). </a:t>
            </a:r>
          </a:p>
        </p:txBody>
      </p:sp>
      <p:sp>
        <p:nvSpPr>
          <p:cNvPr id="16388" name="Slide Number Placeholder 3">
            <a:extLst>
              <a:ext uri="{FF2B5EF4-FFF2-40B4-BE49-F238E27FC236}">
                <a16:creationId xmlns:a16="http://schemas.microsoft.com/office/drawing/2014/main" id="{BE6F3BEC-5F50-40DF-9347-A5C8775B25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3BAF7F1-6D8C-4ACF-86D6-8BA258E9BCD2}" type="slidenum">
              <a:rPr lang="en-US" altLang="en-US" sz="1200" smtClean="0"/>
              <a:pPr/>
              <a:t>10</a:t>
            </a:fld>
            <a:endParaRPr lang="en-US" altLang="en-US" sz="1200"/>
          </a:p>
        </p:txBody>
      </p:sp>
    </p:spTree>
    <p:extLst>
      <p:ext uri="{BB962C8B-B14F-4D97-AF65-F5344CB8AC3E}">
        <p14:creationId xmlns:p14="http://schemas.microsoft.com/office/powerpoint/2010/main" val="340658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E807F2C1-F0F9-4C9E-8B9A-CEE5DF06F271}"/>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49FFD9C4-0EB7-4C76-942B-C69DC622CE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Only the household owner (Interviewer A) and the assigned second interviewer (Interviewer B) will appear in the list. If the interviewer meant to give the module to someone else, they would need to reassign Interviewer B (step 2). </a:t>
            </a:r>
          </a:p>
          <a:p>
            <a:endParaRPr lang="en-US" altLang="en-US" dirty="0"/>
          </a:p>
          <a:p>
            <a:r>
              <a:rPr lang="en-US" altLang="en-US" dirty="0"/>
              <a:t>Once assigned, the module assignment list will show an updated </a:t>
            </a:r>
            <a:r>
              <a:rPr lang="en-US" altLang="en-US" dirty="0" err="1"/>
              <a:t>assignement</a:t>
            </a:r>
            <a:r>
              <a:rPr lang="en-US" altLang="en-US" dirty="0"/>
              <a:t>. </a:t>
            </a:r>
          </a:p>
        </p:txBody>
      </p:sp>
      <p:sp>
        <p:nvSpPr>
          <p:cNvPr id="16388" name="Slide Number Placeholder 3">
            <a:extLst>
              <a:ext uri="{FF2B5EF4-FFF2-40B4-BE49-F238E27FC236}">
                <a16:creationId xmlns:a16="http://schemas.microsoft.com/office/drawing/2014/main" id="{BE6F3BEC-5F50-40DF-9347-A5C8775B25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3BAF7F1-6D8C-4ACF-86D6-8BA258E9BCD2}" type="slidenum">
              <a:rPr lang="en-US" altLang="en-US" sz="1200" smtClean="0"/>
              <a:pPr/>
              <a:t>11</a:t>
            </a:fld>
            <a:endParaRPr lang="en-US" altLang="en-US" sz="1200"/>
          </a:p>
        </p:txBody>
      </p:sp>
    </p:spTree>
    <p:extLst>
      <p:ext uri="{BB962C8B-B14F-4D97-AF65-F5344CB8AC3E}">
        <p14:creationId xmlns:p14="http://schemas.microsoft.com/office/powerpoint/2010/main" val="415024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5744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71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00737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43220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1122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172485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345626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416766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1931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F32582B5-B76C-45FE-842E-164A42A60705}" type="slidenum">
              <a:rPr lang="en-US" altLang="en-US" smtClean="0"/>
              <a:pPr>
                <a:defRPr/>
              </a:pPr>
              <a:t>‹#›</a:t>
            </a:fld>
            <a:endParaRPr lang="en-US" altLang="en-US"/>
          </a:p>
        </p:txBody>
      </p:sp>
    </p:spTree>
    <p:extLst>
      <p:ext uri="{BB962C8B-B14F-4D97-AF65-F5344CB8AC3E}">
        <p14:creationId xmlns:p14="http://schemas.microsoft.com/office/powerpoint/2010/main" val="122864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56BFA405-4A9D-44AA-8346-264A081FD298}"/>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0FB3CB0-7A84-448D-AB19-8EDAAC2453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2B2CCDC-E248-4910-9A72-42907574FED8}"/>
              </a:ext>
            </a:extLst>
          </p:cNvPr>
          <p:cNvSpPr>
            <a:spLocks noGrp="1" noChangeArrowheads="1"/>
          </p:cNvSpPr>
          <p:nvPr>
            <p:ph type="sldNum" sz="quarter" idx="12"/>
          </p:nvPr>
        </p:nvSpPr>
        <p:spPr>
          <a:ln/>
        </p:spPr>
        <p:txBody>
          <a:bodyPr/>
          <a:lstStyle>
            <a:lvl1pPr>
              <a:defRPr/>
            </a:lvl1pPr>
          </a:lstStyle>
          <a:p>
            <a:pPr>
              <a:defRPr/>
            </a:pPr>
            <a:fld id="{5D0C4A52-1E6A-4AF7-AE15-2EB4D2E1568F}" type="slidenum">
              <a:rPr lang="en-US" altLang="en-US"/>
              <a:pPr>
                <a:defRPr/>
              </a:pPr>
              <a:t>‹#›</a:t>
            </a:fld>
            <a:endParaRPr lang="en-US" altLang="en-US" dirty="0"/>
          </a:p>
        </p:txBody>
      </p:sp>
    </p:spTree>
    <p:extLst>
      <p:ext uri="{BB962C8B-B14F-4D97-AF65-F5344CB8AC3E}">
        <p14:creationId xmlns:p14="http://schemas.microsoft.com/office/powerpoint/2010/main" val="67616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3.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90342860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2425279665"/>
      </p:ext>
    </p:extLst>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660602537"/>
      </p:ext>
    </p:extLst>
  </p:cSld>
  <p:clrMap bg1="lt1" tx1="dk1" bg2="lt2" tx2="dk2" accent1="accent1" accent2="accent2" accent3="accent3" accent4="accent4" accent5="accent5" accent6="accent6" hlink="hlink" folHlink="folHlink"/>
  <p:sldLayoutIdLst>
    <p:sldLayoutId id="214748369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err="1">
                <a:solidFill>
                  <a:schemeClr val="bg1"/>
                </a:solidFill>
                <a:latin typeface="Gill Sans MT"/>
                <a:cs typeface="Gill Sans MT"/>
              </a:rPr>
              <a:t>www.feedthefuture.gov</a:t>
            </a:r>
            <a:endParaRPr lang="en-US" sz="2000" dirty="0">
              <a:solidFill>
                <a:schemeClr val="bg1"/>
              </a:solidFill>
              <a:latin typeface="Gill Sans MT"/>
              <a:cs typeface="Gill Sans MT"/>
            </a:endParaRPr>
          </a:p>
        </p:txBody>
      </p:sp>
      <p:pic>
        <p:nvPicPr>
          <p:cNvPr id="3" name="Picture 2" descr="vertic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869424589"/>
      </p:ext>
    </p:extLst>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3863DD-34FF-4E5B-9D08-4D2BD2B4CE72}"/>
              </a:ext>
            </a:extLst>
          </p:cNvPr>
          <p:cNvSpPr>
            <a:spLocks noGrp="1"/>
          </p:cNvSpPr>
          <p:nvPr>
            <p:ph type="title"/>
          </p:nvPr>
        </p:nvSpPr>
        <p:spPr>
          <a:xfrm>
            <a:off x="144462" y="1007269"/>
            <a:ext cx="8839200" cy="609600"/>
          </a:xfrm>
        </p:spPr>
        <p:txBody>
          <a:bodyPr/>
          <a:lstStyle/>
          <a:p>
            <a:pPr algn="ctr"/>
            <a:r>
              <a:rPr lang="en-US" altLang="en-US" sz="4000" dirty="0">
                <a:solidFill>
                  <a:schemeClr val="accent6"/>
                </a:solidFill>
              </a:rPr>
              <a:t>Second Interviewer</a:t>
            </a:r>
          </a:p>
        </p:txBody>
      </p:sp>
      <p:sp>
        <p:nvSpPr>
          <p:cNvPr id="4099" name="Rectangle 5">
            <a:extLst>
              <a:ext uri="{FF2B5EF4-FFF2-40B4-BE49-F238E27FC236}">
                <a16:creationId xmlns:a16="http://schemas.microsoft.com/office/drawing/2014/main" id="{90540B5F-8E1D-4A0E-9F0F-B620A8017626}"/>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a:extLst>
              <a:ext uri="{FF2B5EF4-FFF2-40B4-BE49-F238E27FC236}">
                <a16:creationId xmlns:a16="http://schemas.microsoft.com/office/drawing/2014/main" id="{FC751BCD-E796-4E91-A5FF-1D94E2D804F4}"/>
              </a:ext>
            </a:extLst>
          </p:cNvPr>
          <p:cNvSpPr txBox="1"/>
          <p:nvPr/>
        </p:nvSpPr>
        <p:spPr>
          <a:xfrm>
            <a:off x="305593" y="5389479"/>
            <a:ext cx="8516937" cy="584200"/>
          </a:xfrm>
          <a:prstGeom prst="rect">
            <a:avLst/>
          </a:prstGeom>
          <a:noFill/>
          <a:ln>
            <a:solidFill>
              <a:schemeClr val="accent6"/>
            </a:solidFill>
          </a:ln>
        </p:spPr>
        <p:txBody>
          <a:bodyPr>
            <a:spAutoFit/>
          </a:bodyPr>
          <a:lstStyle/>
          <a:p>
            <a:pPr algn="ctr">
              <a:defRPr/>
            </a:pPr>
            <a:r>
              <a:rPr lang="en-US" sz="3200" dirty="0">
                <a:latin typeface="+mn-lt"/>
              </a:rPr>
              <a:t>Interviewers</a:t>
            </a:r>
          </a:p>
        </p:txBody>
      </p:sp>
      <p:pic>
        <p:nvPicPr>
          <p:cNvPr id="4101" name="Picture 1">
            <a:extLst>
              <a:ext uri="{FF2B5EF4-FFF2-40B4-BE49-F238E27FC236}">
                <a16:creationId xmlns:a16="http://schemas.microsoft.com/office/drawing/2014/main" id="{0BECFEEF-5314-4C73-9C8E-2CD65B0865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24209"/>
            <a:ext cx="4876800" cy="353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C61C747-1A63-4DD6-AB49-400BF8113548}"/>
              </a:ext>
            </a:extLst>
          </p:cNvPr>
          <p:cNvSpPr>
            <a:spLocks noGrp="1"/>
          </p:cNvSpPr>
          <p:nvPr>
            <p:ph type="title"/>
          </p:nvPr>
        </p:nvSpPr>
        <p:spPr>
          <a:xfrm>
            <a:off x="664369" y="1106488"/>
            <a:ext cx="8153400" cy="609600"/>
          </a:xfrm>
        </p:spPr>
        <p:txBody>
          <a:bodyPr/>
          <a:lstStyle/>
          <a:p>
            <a:pPr algn="ctr"/>
            <a:r>
              <a:rPr lang="en-US" altLang="en-US" sz="4000" dirty="0">
                <a:solidFill>
                  <a:schemeClr val="accent6"/>
                </a:solidFill>
              </a:rPr>
              <a:t>Assign modules to Interviewer B</a:t>
            </a:r>
          </a:p>
        </p:txBody>
      </p:sp>
      <p:pic>
        <p:nvPicPr>
          <p:cNvPr id="15363" name="Picture 6" descr="http://www.byui.edu/Images/disability_services/step3-resized200x209.png">
            <a:extLst>
              <a:ext uri="{FF2B5EF4-FFF2-40B4-BE49-F238E27FC236}">
                <a16:creationId xmlns:a16="http://schemas.microsoft.com/office/drawing/2014/main" id="{3BC6AA90-10DD-43B5-BDD1-69D42C680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738" y="106363"/>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B7DE7B1-90FE-496A-B13B-F9B7537DEC58}"/>
              </a:ext>
            </a:extLst>
          </p:cNvPr>
          <p:cNvPicPr>
            <a:picLocks noChangeAspect="1"/>
          </p:cNvPicPr>
          <p:nvPr/>
        </p:nvPicPr>
        <p:blipFill rotWithShape="1">
          <a:blip r:embed="rId4"/>
          <a:srcRect l="2398" t="15752" r="59827" b="76811"/>
          <a:stretch/>
        </p:blipFill>
        <p:spPr>
          <a:xfrm>
            <a:off x="3992117" y="2819400"/>
            <a:ext cx="4800600" cy="1371600"/>
          </a:xfrm>
          <a:prstGeom prst="rect">
            <a:avLst/>
          </a:prstGeom>
          <a:ln w="38100">
            <a:solidFill>
              <a:schemeClr val="accent3"/>
            </a:solidFill>
          </a:ln>
        </p:spPr>
      </p:pic>
      <p:sp>
        <p:nvSpPr>
          <p:cNvPr id="3" name="TextBox 2">
            <a:extLst>
              <a:ext uri="{FF2B5EF4-FFF2-40B4-BE49-F238E27FC236}">
                <a16:creationId xmlns:a16="http://schemas.microsoft.com/office/drawing/2014/main" id="{282659F7-1435-4BBD-AF65-D69D99EC9000}"/>
              </a:ext>
            </a:extLst>
          </p:cNvPr>
          <p:cNvSpPr txBox="1"/>
          <p:nvPr/>
        </p:nvSpPr>
        <p:spPr>
          <a:xfrm>
            <a:off x="4114800" y="1739521"/>
            <a:ext cx="4702969" cy="954107"/>
          </a:xfrm>
          <a:prstGeom prst="rect">
            <a:avLst/>
          </a:prstGeom>
          <a:noFill/>
        </p:spPr>
        <p:txBody>
          <a:bodyPr wrap="square" rtlCol="0">
            <a:spAutoFit/>
          </a:bodyPr>
          <a:lstStyle/>
          <a:p>
            <a:pPr algn="ctr"/>
            <a:r>
              <a:rPr lang="en-US" sz="2800" dirty="0"/>
              <a:t>All applicable modules for the household appear</a:t>
            </a:r>
          </a:p>
        </p:txBody>
      </p:sp>
      <p:grpSp>
        <p:nvGrpSpPr>
          <p:cNvPr id="18" name="Group 17">
            <a:extLst>
              <a:ext uri="{FF2B5EF4-FFF2-40B4-BE49-F238E27FC236}">
                <a16:creationId xmlns:a16="http://schemas.microsoft.com/office/drawing/2014/main" id="{DF47DBB5-D1F3-4035-B2EC-FC6DDD17770E}"/>
              </a:ext>
            </a:extLst>
          </p:cNvPr>
          <p:cNvGrpSpPr/>
          <p:nvPr/>
        </p:nvGrpSpPr>
        <p:grpSpPr>
          <a:xfrm>
            <a:off x="150742" y="1726526"/>
            <a:ext cx="3684185" cy="4217073"/>
            <a:chOff x="150742" y="1726526"/>
            <a:chExt cx="3684185" cy="4217073"/>
          </a:xfrm>
        </p:grpSpPr>
        <p:pic>
          <p:nvPicPr>
            <p:cNvPr id="2" name="Picture 1">
              <a:extLst>
                <a:ext uri="{FF2B5EF4-FFF2-40B4-BE49-F238E27FC236}">
                  <a16:creationId xmlns:a16="http://schemas.microsoft.com/office/drawing/2014/main" id="{8364B2F9-F787-4343-9B1B-D7C373C286B9}"/>
                </a:ext>
              </a:extLst>
            </p:cNvPr>
            <p:cNvPicPr>
              <a:picLocks noChangeAspect="1"/>
            </p:cNvPicPr>
            <p:nvPr/>
          </p:nvPicPr>
          <p:blipFill rotWithShape="1">
            <a:blip r:embed="rId4"/>
            <a:srcRect b="17674"/>
            <a:stretch/>
          </p:blipFill>
          <p:spPr>
            <a:xfrm>
              <a:off x="304800" y="1726526"/>
              <a:ext cx="3530127" cy="4217073"/>
            </a:xfrm>
            <a:prstGeom prst="rect">
              <a:avLst/>
            </a:prstGeom>
          </p:spPr>
        </p:pic>
        <p:sp>
          <p:nvSpPr>
            <p:cNvPr id="7" name="Rectangle 6">
              <a:extLst>
                <a:ext uri="{FF2B5EF4-FFF2-40B4-BE49-F238E27FC236}">
                  <a16:creationId xmlns:a16="http://schemas.microsoft.com/office/drawing/2014/main" id="{22853EF7-D998-4AE0-BBB1-CDBF3E34EBEB}"/>
                </a:ext>
              </a:extLst>
            </p:cNvPr>
            <p:cNvSpPr/>
            <p:nvPr/>
          </p:nvSpPr>
          <p:spPr>
            <a:xfrm>
              <a:off x="150742" y="2525713"/>
              <a:ext cx="1754258" cy="369887"/>
            </a:xfrm>
            <a:prstGeom prst="rect">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48C8983D-EB36-4A39-AF39-2D312CBC0F6D}"/>
              </a:ext>
            </a:extLst>
          </p:cNvPr>
          <p:cNvCxnSpPr>
            <a:cxnSpLocks/>
            <a:stCxn id="7" idx="3"/>
            <a:endCxn id="5" idx="1"/>
          </p:cNvCxnSpPr>
          <p:nvPr/>
        </p:nvCxnSpPr>
        <p:spPr>
          <a:xfrm>
            <a:off x="1905000" y="2710657"/>
            <a:ext cx="2087117" cy="794543"/>
          </a:xfrm>
          <a:prstGeom prst="straightConnector1">
            <a:avLst/>
          </a:prstGeom>
          <a:ln w="381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D1B2F133-FE9F-4320-92B2-1F449A20EEC7}"/>
              </a:ext>
            </a:extLst>
          </p:cNvPr>
          <p:cNvSpPr/>
          <p:nvPr/>
        </p:nvSpPr>
        <p:spPr>
          <a:xfrm>
            <a:off x="7772400" y="3048000"/>
            <a:ext cx="1045369" cy="99060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59E0973-9D1C-4D2F-AA48-965FC4A2E77C}"/>
              </a:ext>
            </a:extLst>
          </p:cNvPr>
          <p:cNvSpPr txBox="1"/>
          <p:nvPr/>
        </p:nvSpPr>
        <p:spPr>
          <a:xfrm>
            <a:off x="3988985" y="4499769"/>
            <a:ext cx="4754916" cy="1384995"/>
          </a:xfrm>
          <a:prstGeom prst="rect">
            <a:avLst/>
          </a:prstGeom>
          <a:noFill/>
        </p:spPr>
        <p:txBody>
          <a:bodyPr wrap="square" rtlCol="0">
            <a:spAutoFit/>
          </a:bodyPr>
          <a:lstStyle/>
          <a:p>
            <a:pPr algn="ctr"/>
            <a:r>
              <a:rPr lang="en-US" sz="2800" b="1" dirty="0"/>
              <a:t>Interviewer assignment:</a:t>
            </a:r>
          </a:p>
          <a:p>
            <a:pPr algn="ctr"/>
            <a:r>
              <a:rPr lang="en-US" sz="2800" dirty="0"/>
              <a:t>Default is interviewer assigned to household by supervisor</a:t>
            </a:r>
          </a:p>
        </p:txBody>
      </p:sp>
    </p:spTree>
    <p:extLst>
      <p:ext uri="{BB962C8B-B14F-4D97-AF65-F5344CB8AC3E}">
        <p14:creationId xmlns:p14="http://schemas.microsoft.com/office/powerpoint/2010/main" val="8138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C61C747-1A63-4DD6-AB49-400BF8113548}"/>
              </a:ext>
            </a:extLst>
          </p:cNvPr>
          <p:cNvSpPr>
            <a:spLocks noGrp="1"/>
          </p:cNvSpPr>
          <p:nvPr>
            <p:ph type="title"/>
          </p:nvPr>
        </p:nvSpPr>
        <p:spPr>
          <a:xfrm>
            <a:off x="664369" y="1106488"/>
            <a:ext cx="8153400" cy="609600"/>
          </a:xfrm>
        </p:spPr>
        <p:txBody>
          <a:bodyPr/>
          <a:lstStyle/>
          <a:p>
            <a:pPr algn="ctr"/>
            <a:r>
              <a:rPr lang="en-US" altLang="en-US" sz="4000" dirty="0">
                <a:solidFill>
                  <a:schemeClr val="accent6"/>
                </a:solidFill>
              </a:rPr>
              <a:t>Assign modules to Interviewer B</a:t>
            </a:r>
          </a:p>
        </p:txBody>
      </p:sp>
      <p:pic>
        <p:nvPicPr>
          <p:cNvPr id="15363" name="Picture 6" descr="http://www.byui.edu/Images/disability_services/step3-resized200x209.png">
            <a:extLst>
              <a:ext uri="{FF2B5EF4-FFF2-40B4-BE49-F238E27FC236}">
                <a16:creationId xmlns:a16="http://schemas.microsoft.com/office/drawing/2014/main" id="{3BC6AA90-10DD-43B5-BDD1-69D42C680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738" y="106363"/>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4E547497-CA35-476F-A62E-09B5B433C025}"/>
              </a:ext>
            </a:extLst>
          </p:cNvPr>
          <p:cNvGrpSpPr/>
          <p:nvPr/>
        </p:nvGrpSpPr>
        <p:grpSpPr>
          <a:xfrm>
            <a:off x="304800" y="1726526"/>
            <a:ext cx="3530127" cy="4217073"/>
            <a:chOff x="304800" y="1726526"/>
            <a:chExt cx="3530127" cy="4217073"/>
          </a:xfrm>
        </p:grpSpPr>
        <p:pic>
          <p:nvPicPr>
            <p:cNvPr id="6" name="Picture 5">
              <a:extLst>
                <a:ext uri="{FF2B5EF4-FFF2-40B4-BE49-F238E27FC236}">
                  <a16:creationId xmlns:a16="http://schemas.microsoft.com/office/drawing/2014/main" id="{FFB8FD74-C08C-4269-B443-E76B14E56E7A}"/>
                </a:ext>
              </a:extLst>
            </p:cNvPr>
            <p:cNvPicPr>
              <a:picLocks noChangeAspect="1"/>
            </p:cNvPicPr>
            <p:nvPr/>
          </p:nvPicPr>
          <p:blipFill rotWithShape="1">
            <a:blip r:embed="rId4"/>
            <a:srcRect b="17674"/>
            <a:stretch/>
          </p:blipFill>
          <p:spPr>
            <a:xfrm>
              <a:off x="304800" y="1726526"/>
              <a:ext cx="3530127" cy="4217073"/>
            </a:xfrm>
            <a:prstGeom prst="rect">
              <a:avLst/>
            </a:prstGeom>
          </p:spPr>
        </p:pic>
        <p:sp>
          <p:nvSpPr>
            <p:cNvPr id="7" name="Rectangle 6">
              <a:extLst>
                <a:ext uri="{FF2B5EF4-FFF2-40B4-BE49-F238E27FC236}">
                  <a16:creationId xmlns:a16="http://schemas.microsoft.com/office/drawing/2014/main" id="{152BC39A-531A-4245-892A-C4BAA00F5BC2}"/>
                </a:ext>
              </a:extLst>
            </p:cNvPr>
            <p:cNvSpPr/>
            <p:nvPr/>
          </p:nvSpPr>
          <p:spPr>
            <a:xfrm>
              <a:off x="304800" y="2525713"/>
              <a:ext cx="1754258" cy="36988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0" name="Connector: Curved 9">
            <a:extLst>
              <a:ext uri="{FF2B5EF4-FFF2-40B4-BE49-F238E27FC236}">
                <a16:creationId xmlns:a16="http://schemas.microsoft.com/office/drawing/2014/main" id="{CD62DAEB-E470-4B08-AB7A-DC46ECC751CC}"/>
              </a:ext>
            </a:extLst>
          </p:cNvPr>
          <p:cNvCxnSpPr>
            <a:cxnSpLocks/>
            <a:stCxn id="7" idx="3"/>
            <a:endCxn id="11" idx="0"/>
          </p:cNvCxnSpPr>
          <p:nvPr/>
        </p:nvCxnSpPr>
        <p:spPr>
          <a:xfrm>
            <a:off x="2059058" y="2710657"/>
            <a:ext cx="5387197" cy="2384304"/>
          </a:xfrm>
          <a:prstGeom prst="curvedConnector2">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F97347D8-2A74-4606-A2CF-65CEE4D940A3}"/>
              </a:ext>
            </a:extLst>
          </p:cNvPr>
          <p:cNvPicPr>
            <a:picLocks noChangeAspect="1"/>
          </p:cNvPicPr>
          <p:nvPr/>
        </p:nvPicPr>
        <p:blipFill>
          <a:blip r:embed="rId5"/>
          <a:stretch>
            <a:fillRect/>
          </a:stretch>
        </p:blipFill>
        <p:spPr>
          <a:xfrm>
            <a:off x="4150519" y="3064322"/>
            <a:ext cx="4514850" cy="1655794"/>
          </a:xfrm>
          <a:prstGeom prst="rect">
            <a:avLst/>
          </a:prstGeom>
        </p:spPr>
      </p:pic>
      <p:sp>
        <p:nvSpPr>
          <p:cNvPr id="3" name="TextBox 2">
            <a:extLst>
              <a:ext uri="{FF2B5EF4-FFF2-40B4-BE49-F238E27FC236}">
                <a16:creationId xmlns:a16="http://schemas.microsoft.com/office/drawing/2014/main" id="{9E157B35-D05D-447A-B49A-3EEF84B2FF69}"/>
              </a:ext>
            </a:extLst>
          </p:cNvPr>
          <p:cNvSpPr txBox="1"/>
          <p:nvPr/>
        </p:nvSpPr>
        <p:spPr>
          <a:xfrm>
            <a:off x="4150519" y="1786710"/>
            <a:ext cx="4514850" cy="1077218"/>
          </a:xfrm>
          <a:prstGeom prst="rect">
            <a:avLst/>
          </a:prstGeom>
          <a:noFill/>
        </p:spPr>
        <p:txBody>
          <a:bodyPr wrap="square" rtlCol="0">
            <a:spAutoFit/>
          </a:bodyPr>
          <a:lstStyle/>
          <a:p>
            <a:pPr marL="342900" indent="-342900">
              <a:buAutoNum type="arabicPeriod"/>
            </a:pPr>
            <a:r>
              <a:rPr lang="en-US" sz="3200" dirty="0"/>
              <a:t>Choose the module</a:t>
            </a:r>
          </a:p>
          <a:p>
            <a:pPr marL="342900" indent="-342900">
              <a:buAutoNum type="arabicPeriod"/>
            </a:pPr>
            <a:r>
              <a:rPr lang="en-US" sz="3200" dirty="0"/>
              <a:t>Choose the interviewer</a:t>
            </a:r>
          </a:p>
        </p:txBody>
      </p:sp>
      <p:pic>
        <p:nvPicPr>
          <p:cNvPr id="8" name="Picture 7">
            <a:extLst>
              <a:ext uri="{FF2B5EF4-FFF2-40B4-BE49-F238E27FC236}">
                <a16:creationId xmlns:a16="http://schemas.microsoft.com/office/drawing/2014/main" id="{9D9DF0A5-2C50-437E-A6DE-648B8048F05C}"/>
              </a:ext>
            </a:extLst>
          </p:cNvPr>
          <p:cNvPicPr>
            <a:picLocks noChangeAspect="1"/>
          </p:cNvPicPr>
          <p:nvPr/>
        </p:nvPicPr>
        <p:blipFill>
          <a:blip r:embed="rId6"/>
          <a:stretch>
            <a:fillRect/>
          </a:stretch>
        </p:blipFill>
        <p:spPr>
          <a:xfrm>
            <a:off x="4800600" y="5105400"/>
            <a:ext cx="3221660" cy="685799"/>
          </a:xfrm>
          <a:prstGeom prst="rect">
            <a:avLst/>
          </a:prstGeom>
          <a:ln>
            <a:solidFill>
              <a:schemeClr val="tx1"/>
            </a:solidFill>
          </a:ln>
        </p:spPr>
      </p:pic>
      <p:sp>
        <p:nvSpPr>
          <p:cNvPr id="11" name="Oval 10">
            <a:extLst>
              <a:ext uri="{FF2B5EF4-FFF2-40B4-BE49-F238E27FC236}">
                <a16:creationId xmlns:a16="http://schemas.microsoft.com/office/drawing/2014/main" id="{07EA1680-15D7-40C5-B76F-C0B46DE0555D}"/>
              </a:ext>
            </a:extLst>
          </p:cNvPr>
          <p:cNvSpPr/>
          <p:nvPr/>
        </p:nvSpPr>
        <p:spPr>
          <a:xfrm>
            <a:off x="7010400" y="5094961"/>
            <a:ext cx="871709" cy="83820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48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D91914B-A902-4864-9414-D7667135C01A}"/>
              </a:ext>
            </a:extLst>
          </p:cNvPr>
          <p:cNvSpPr>
            <a:spLocks noGrp="1"/>
          </p:cNvSpPr>
          <p:nvPr>
            <p:ph type="title"/>
          </p:nvPr>
        </p:nvSpPr>
        <p:spPr>
          <a:xfrm>
            <a:off x="762000" y="1017657"/>
            <a:ext cx="7772400" cy="609600"/>
          </a:xfrm>
        </p:spPr>
        <p:txBody>
          <a:bodyPr/>
          <a:lstStyle/>
          <a:p>
            <a:pPr algn="ctr"/>
            <a:r>
              <a:rPr lang="en-US" altLang="en-US" sz="4000" dirty="0">
                <a:solidFill>
                  <a:schemeClr val="accent6"/>
                </a:solidFill>
              </a:rPr>
              <a:t>Send assignment to Interviewer B</a:t>
            </a:r>
          </a:p>
        </p:txBody>
      </p:sp>
      <p:pic>
        <p:nvPicPr>
          <p:cNvPr id="17411" name="Picture 3" descr="http://www.byui.edu/Images/disability_services/step4-resized200x209.png">
            <a:extLst>
              <a:ext uri="{FF2B5EF4-FFF2-40B4-BE49-F238E27FC236}">
                <a16:creationId xmlns:a16="http://schemas.microsoft.com/office/drawing/2014/main" id="{AB53F93B-3A37-4B8A-B401-B83868136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79" y="67012"/>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2489B8D2-8A37-49E1-8C8F-448E5B865842}"/>
              </a:ext>
            </a:extLst>
          </p:cNvPr>
          <p:cNvGrpSpPr/>
          <p:nvPr/>
        </p:nvGrpSpPr>
        <p:grpSpPr>
          <a:xfrm>
            <a:off x="202276" y="1600200"/>
            <a:ext cx="4979324" cy="3591470"/>
            <a:chOff x="49876" y="1676400"/>
            <a:chExt cx="4979324" cy="3591470"/>
          </a:xfrm>
        </p:grpSpPr>
        <p:pic>
          <p:nvPicPr>
            <p:cNvPr id="16" name="Picture 15">
              <a:extLst>
                <a:ext uri="{FF2B5EF4-FFF2-40B4-BE49-F238E27FC236}">
                  <a16:creationId xmlns:a16="http://schemas.microsoft.com/office/drawing/2014/main" id="{BB9C1342-AD61-4D5B-B917-9F389A3CDA2A}"/>
                </a:ext>
              </a:extLst>
            </p:cNvPr>
            <p:cNvPicPr>
              <a:picLocks noChangeAspect="1"/>
            </p:cNvPicPr>
            <p:nvPr/>
          </p:nvPicPr>
          <p:blipFill>
            <a:blip r:embed="rId4"/>
            <a:stretch>
              <a:fillRect/>
            </a:stretch>
          </p:blipFill>
          <p:spPr>
            <a:xfrm>
              <a:off x="49876" y="1676400"/>
              <a:ext cx="4979324" cy="3591470"/>
            </a:xfrm>
            <a:prstGeom prst="rect">
              <a:avLst/>
            </a:prstGeom>
          </p:spPr>
        </p:pic>
        <p:sp>
          <p:nvSpPr>
            <p:cNvPr id="17" name="Rectangle 16">
              <a:extLst>
                <a:ext uri="{FF2B5EF4-FFF2-40B4-BE49-F238E27FC236}">
                  <a16:creationId xmlns:a16="http://schemas.microsoft.com/office/drawing/2014/main" id="{2C08B878-354A-4308-A645-B67E3EEA5A20}"/>
                </a:ext>
              </a:extLst>
            </p:cNvPr>
            <p:cNvSpPr/>
            <p:nvPr/>
          </p:nvSpPr>
          <p:spPr>
            <a:xfrm>
              <a:off x="218863" y="4055873"/>
              <a:ext cx="2312324" cy="381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CFC7271-2391-4D0B-8A8E-CBC88E4D3A68}"/>
              </a:ext>
            </a:extLst>
          </p:cNvPr>
          <p:cNvGrpSpPr/>
          <p:nvPr/>
        </p:nvGrpSpPr>
        <p:grpSpPr>
          <a:xfrm>
            <a:off x="6118557" y="1600200"/>
            <a:ext cx="2949243" cy="4419600"/>
            <a:chOff x="6019800" y="1524000"/>
            <a:chExt cx="2949243" cy="4419600"/>
          </a:xfrm>
        </p:grpSpPr>
        <p:pic>
          <p:nvPicPr>
            <p:cNvPr id="20" name="Picture 19">
              <a:extLst>
                <a:ext uri="{FF2B5EF4-FFF2-40B4-BE49-F238E27FC236}">
                  <a16:creationId xmlns:a16="http://schemas.microsoft.com/office/drawing/2014/main" id="{E42F63AF-4AE4-44E0-9418-7FF5BF66068A}"/>
                </a:ext>
              </a:extLst>
            </p:cNvPr>
            <p:cNvPicPr>
              <a:picLocks noChangeAspect="1"/>
            </p:cNvPicPr>
            <p:nvPr/>
          </p:nvPicPr>
          <p:blipFill>
            <a:blip r:embed="rId5"/>
            <a:stretch>
              <a:fillRect/>
            </a:stretch>
          </p:blipFill>
          <p:spPr>
            <a:xfrm>
              <a:off x="6172200" y="1613770"/>
              <a:ext cx="2796843" cy="4233862"/>
            </a:xfrm>
            <a:prstGeom prst="rect">
              <a:avLst/>
            </a:prstGeom>
          </p:spPr>
        </p:pic>
        <p:sp>
          <p:nvSpPr>
            <p:cNvPr id="21" name="Left Bracket 20">
              <a:extLst>
                <a:ext uri="{FF2B5EF4-FFF2-40B4-BE49-F238E27FC236}">
                  <a16:creationId xmlns:a16="http://schemas.microsoft.com/office/drawing/2014/main" id="{39449C84-15E9-40A8-9CE5-6C107E1D3F27}"/>
                </a:ext>
              </a:extLst>
            </p:cNvPr>
            <p:cNvSpPr/>
            <p:nvPr/>
          </p:nvSpPr>
          <p:spPr>
            <a:xfrm>
              <a:off x="6019800" y="1524000"/>
              <a:ext cx="228600" cy="4419600"/>
            </a:xfrm>
            <a:prstGeom prst="leftBracket">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1E4B02E6-14AC-4694-A00F-7DCB987D0CB6}"/>
              </a:ext>
            </a:extLst>
          </p:cNvPr>
          <p:cNvCxnSpPr>
            <a:stCxn id="17" idx="3"/>
            <a:endCxn id="21" idx="1"/>
          </p:cNvCxnSpPr>
          <p:nvPr/>
        </p:nvCxnSpPr>
        <p:spPr>
          <a:xfrm flipV="1">
            <a:off x="2683587" y="3810000"/>
            <a:ext cx="3434970" cy="36017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319D68E-68D5-4F36-8CD2-B00FCAD8CC12}"/>
              </a:ext>
            </a:extLst>
          </p:cNvPr>
          <p:cNvSpPr txBox="1"/>
          <p:nvPr/>
        </p:nvSpPr>
        <p:spPr>
          <a:xfrm>
            <a:off x="-152400" y="5144760"/>
            <a:ext cx="6400800" cy="1077218"/>
          </a:xfrm>
          <a:prstGeom prst="rect">
            <a:avLst/>
          </a:prstGeom>
          <a:noFill/>
        </p:spPr>
        <p:txBody>
          <a:bodyPr wrap="square" rtlCol="0">
            <a:spAutoFit/>
          </a:bodyPr>
          <a:lstStyle/>
          <a:p>
            <a:pPr algn="ctr"/>
            <a:r>
              <a:rPr lang="en-US" sz="3200" dirty="0"/>
              <a:t>Both interviewers choose household with modules being assigned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3" descr="http://www.byui.edu/Images/disability_services/step4-resized200x209.png">
            <a:extLst>
              <a:ext uri="{FF2B5EF4-FFF2-40B4-BE49-F238E27FC236}">
                <a16:creationId xmlns:a16="http://schemas.microsoft.com/office/drawing/2014/main" id="{AE19A7B1-798E-42CA-9D36-B45A3358E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84231"/>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a:extLst>
              <a:ext uri="{FF2B5EF4-FFF2-40B4-BE49-F238E27FC236}">
                <a16:creationId xmlns:a16="http://schemas.microsoft.com/office/drawing/2014/main" id="{13A23BCC-7D9B-4731-A040-DAFDC73992CB}"/>
              </a:ext>
            </a:extLst>
          </p:cNvPr>
          <p:cNvSpPr txBox="1">
            <a:spLocks/>
          </p:cNvSpPr>
          <p:nvPr/>
        </p:nvSpPr>
        <p:spPr>
          <a:xfrm>
            <a:off x="685800" y="990600"/>
            <a:ext cx="7772400" cy="609600"/>
          </a:xfrm>
        </p:spPr>
        <p:txBody>
          <a:bodyPr anchor="ctr"/>
          <a:lstStyle>
            <a:lvl1pPr algn="ctr" defTabSz="457200" rtl="0" eaLnBrk="1" latinLnBrk="0" hangingPunct="1">
              <a:spcBef>
                <a:spcPct val="0"/>
              </a:spcBef>
              <a:buNone/>
              <a:defRPr sz="3200" kern="1200">
                <a:solidFill>
                  <a:schemeClr val="tx1"/>
                </a:solidFill>
                <a:latin typeface="+mj-lt"/>
                <a:ea typeface="+mj-ea"/>
                <a:cs typeface="+mj-cs"/>
              </a:defRPr>
            </a:lvl1pPr>
          </a:lstStyle>
          <a:p>
            <a:r>
              <a:rPr lang="en-US" altLang="en-US" sz="4000" dirty="0">
                <a:solidFill>
                  <a:schemeClr val="accent6"/>
                </a:solidFill>
              </a:rPr>
              <a:t>Send assignment to Interviewer B</a:t>
            </a:r>
          </a:p>
        </p:txBody>
      </p:sp>
      <p:grpSp>
        <p:nvGrpSpPr>
          <p:cNvPr id="12" name="Group 11">
            <a:extLst>
              <a:ext uri="{FF2B5EF4-FFF2-40B4-BE49-F238E27FC236}">
                <a16:creationId xmlns:a16="http://schemas.microsoft.com/office/drawing/2014/main" id="{F9AC7A1F-5AF0-4285-B9A0-336DB9861DD2}"/>
              </a:ext>
            </a:extLst>
          </p:cNvPr>
          <p:cNvGrpSpPr/>
          <p:nvPr/>
        </p:nvGrpSpPr>
        <p:grpSpPr>
          <a:xfrm>
            <a:off x="228600" y="2275562"/>
            <a:ext cx="4247787" cy="3601363"/>
            <a:chOff x="228600" y="2275562"/>
            <a:chExt cx="4247787" cy="3601363"/>
          </a:xfrm>
        </p:grpSpPr>
        <p:pic>
          <p:nvPicPr>
            <p:cNvPr id="11" name="Picture 10">
              <a:extLst>
                <a:ext uri="{FF2B5EF4-FFF2-40B4-BE49-F238E27FC236}">
                  <a16:creationId xmlns:a16="http://schemas.microsoft.com/office/drawing/2014/main" id="{AC6673FA-84F5-4523-A3BB-9AD51E8A324B}"/>
                </a:ext>
              </a:extLst>
            </p:cNvPr>
            <p:cNvPicPr>
              <a:picLocks noChangeAspect="1"/>
            </p:cNvPicPr>
            <p:nvPr/>
          </p:nvPicPr>
          <p:blipFill>
            <a:blip r:embed="rId4"/>
            <a:stretch>
              <a:fillRect/>
            </a:stretch>
          </p:blipFill>
          <p:spPr>
            <a:xfrm>
              <a:off x="228600" y="2275562"/>
              <a:ext cx="4247787" cy="3601363"/>
            </a:xfrm>
            <a:prstGeom prst="rect">
              <a:avLst/>
            </a:prstGeom>
          </p:spPr>
        </p:pic>
        <p:sp>
          <p:nvSpPr>
            <p:cNvPr id="22" name="Rectangle 21">
              <a:extLst>
                <a:ext uri="{FF2B5EF4-FFF2-40B4-BE49-F238E27FC236}">
                  <a16:creationId xmlns:a16="http://schemas.microsoft.com/office/drawing/2014/main" id="{40566CB5-1D25-443F-956C-0B360468DD7A}"/>
                </a:ext>
              </a:extLst>
            </p:cNvPr>
            <p:cNvSpPr/>
            <p:nvPr/>
          </p:nvSpPr>
          <p:spPr>
            <a:xfrm>
              <a:off x="329495" y="4697544"/>
              <a:ext cx="2959568" cy="4585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F8FF082-61ED-4DF9-9958-CE4F93B7B958}"/>
              </a:ext>
            </a:extLst>
          </p:cNvPr>
          <p:cNvGrpSpPr/>
          <p:nvPr/>
        </p:nvGrpSpPr>
        <p:grpSpPr>
          <a:xfrm>
            <a:off x="4776079" y="2267864"/>
            <a:ext cx="4247787" cy="3609062"/>
            <a:chOff x="5832874" y="1809894"/>
            <a:chExt cx="4336251" cy="3762232"/>
          </a:xfrm>
        </p:grpSpPr>
        <p:pic>
          <p:nvPicPr>
            <p:cNvPr id="6" name="Picture 5">
              <a:extLst>
                <a:ext uri="{FF2B5EF4-FFF2-40B4-BE49-F238E27FC236}">
                  <a16:creationId xmlns:a16="http://schemas.microsoft.com/office/drawing/2014/main" id="{92E8772A-628E-4811-A787-9F9DCF919C58}"/>
                </a:ext>
              </a:extLst>
            </p:cNvPr>
            <p:cNvPicPr>
              <a:picLocks noChangeAspect="1"/>
            </p:cNvPicPr>
            <p:nvPr/>
          </p:nvPicPr>
          <p:blipFill>
            <a:blip r:embed="rId5"/>
            <a:stretch>
              <a:fillRect/>
            </a:stretch>
          </p:blipFill>
          <p:spPr>
            <a:xfrm>
              <a:off x="5832874" y="1809894"/>
              <a:ext cx="4336251" cy="3762232"/>
            </a:xfrm>
            <a:prstGeom prst="rect">
              <a:avLst/>
            </a:prstGeom>
          </p:spPr>
        </p:pic>
        <p:sp>
          <p:nvSpPr>
            <p:cNvPr id="25" name="Rectangle 24">
              <a:extLst>
                <a:ext uri="{FF2B5EF4-FFF2-40B4-BE49-F238E27FC236}">
                  <a16:creationId xmlns:a16="http://schemas.microsoft.com/office/drawing/2014/main" id="{7E8182DD-C6EF-4D1E-8EF8-F24DF741A7F4}"/>
                </a:ext>
              </a:extLst>
            </p:cNvPr>
            <p:cNvSpPr/>
            <p:nvPr/>
          </p:nvSpPr>
          <p:spPr>
            <a:xfrm>
              <a:off x="5935693" y="4398771"/>
              <a:ext cx="3220833" cy="527953"/>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D4F35644-1B13-4139-B81B-89AB732467A1}"/>
              </a:ext>
            </a:extLst>
          </p:cNvPr>
          <p:cNvCxnSpPr>
            <a:cxnSpLocks/>
          </p:cNvCxnSpPr>
          <p:nvPr/>
        </p:nvCxnSpPr>
        <p:spPr>
          <a:xfrm>
            <a:off x="329495" y="1583760"/>
            <a:ext cx="8509705" cy="1644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872BF71-E7D1-4F9E-B32F-2C5D0EF83DB5}"/>
              </a:ext>
            </a:extLst>
          </p:cNvPr>
          <p:cNvSpPr txBox="1"/>
          <p:nvPr/>
        </p:nvSpPr>
        <p:spPr>
          <a:xfrm>
            <a:off x="228600" y="1729775"/>
            <a:ext cx="4247787" cy="461665"/>
          </a:xfrm>
          <a:prstGeom prst="rect">
            <a:avLst/>
          </a:prstGeom>
          <a:noFill/>
          <a:ln w="28575">
            <a:solidFill>
              <a:srgbClr val="FF0000"/>
            </a:solidFill>
          </a:ln>
        </p:spPr>
        <p:txBody>
          <a:bodyPr wrap="square" rtlCol="0">
            <a:spAutoFit/>
          </a:bodyPr>
          <a:lstStyle/>
          <a:p>
            <a:r>
              <a:rPr lang="en-US" sz="2400" dirty="0"/>
              <a:t>Interviewer A – choose option 3:</a:t>
            </a:r>
          </a:p>
        </p:txBody>
      </p:sp>
      <p:sp>
        <p:nvSpPr>
          <p:cNvPr id="32" name="TextBox 31">
            <a:extLst>
              <a:ext uri="{FF2B5EF4-FFF2-40B4-BE49-F238E27FC236}">
                <a16:creationId xmlns:a16="http://schemas.microsoft.com/office/drawing/2014/main" id="{098CD129-53CD-49F8-AB1B-8B5030590804}"/>
              </a:ext>
            </a:extLst>
          </p:cNvPr>
          <p:cNvSpPr txBox="1"/>
          <p:nvPr/>
        </p:nvSpPr>
        <p:spPr>
          <a:xfrm>
            <a:off x="4776079" y="1736080"/>
            <a:ext cx="4247787" cy="461665"/>
          </a:xfrm>
          <a:prstGeom prst="rect">
            <a:avLst/>
          </a:prstGeom>
          <a:noFill/>
          <a:ln w="28575">
            <a:solidFill>
              <a:srgbClr val="00B050"/>
            </a:solidFill>
          </a:ln>
        </p:spPr>
        <p:txBody>
          <a:bodyPr wrap="square" rtlCol="0">
            <a:spAutoFit/>
          </a:bodyPr>
          <a:lstStyle/>
          <a:p>
            <a:r>
              <a:rPr lang="en-US" sz="2400" dirty="0"/>
              <a:t>Interviewer B – choose option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3" descr="http://www.byui.edu/Images/disability_services/step4-resized200x209.png">
            <a:extLst>
              <a:ext uri="{FF2B5EF4-FFF2-40B4-BE49-F238E27FC236}">
                <a16:creationId xmlns:a16="http://schemas.microsoft.com/office/drawing/2014/main" id="{AE19A7B1-798E-42CA-9D36-B45A3358E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84231"/>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a:extLst>
              <a:ext uri="{FF2B5EF4-FFF2-40B4-BE49-F238E27FC236}">
                <a16:creationId xmlns:a16="http://schemas.microsoft.com/office/drawing/2014/main" id="{13A23BCC-7D9B-4731-A040-DAFDC73992CB}"/>
              </a:ext>
            </a:extLst>
          </p:cNvPr>
          <p:cNvSpPr txBox="1">
            <a:spLocks/>
          </p:cNvSpPr>
          <p:nvPr/>
        </p:nvSpPr>
        <p:spPr>
          <a:xfrm>
            <a:off x="685800" y="990600"/>
            <a:ext cx="7772400" cy="609600"/>
          </a:xfrm>
        </p:spPr>
        <p:txBody>
          <a:bodyPr anchor="ctr"/>
          <a:lstStyle>
            <a:lvl1pPr algn="ctr" defTabSz="457200" rtl="0" eaLnBrk="1" latinLnBrk="0" hangingPunct="1">
              <a:spcBef>
                <a:spcPct val="0"/>
              </a:spcBef>
              <a:buNone/>
              <a:defRPr sz="3200" kern="1200">
                <a:solidFill>
                  <a:schemeClr val="tx1"/>
                </a:solidFill>
                <a:latin typeface="+mj-lt"/>
                <a:ea typeface="+mj-ea"/>
                <a:cs typeface="+mj-cs"/>
              </a:defRPr>
            </a:lvl1pPr>
          </a:lstStyle>
          <a:p>
            <a:r>
              <a:rPr lang="en-US" altLang="en-US" sz="4000" dirty="0">
                <a:solidFill>
                  <a:schemeClr val="accent6"/>
                </a:solidFill>
              </a:rPr>
              <a:t>Send assignment to Interviewer B</a:t>
            </a:r>
          </a:p>
        </p:txBody>
      </p:sp>
      <p:pic>
        <p:nvPicPr>
          <p:cNvPr id="2" name="Picture 1">
            <a:extLst>
              <a:ext uri="{FF2B5EF4-FFF2-40B4-BE49-F238E27FC236}">
                <a16:creationId xmlns:a16="http://schemas.microsoft.com/office/drawing/2014/main" id="{2DF1FCF7-D355-4025-AE76-86D5678C8627}"/>
              </a:ext>
            </a:extLst>
          </p:cNvPr>
          <p:cNvPicPr>
            <a:picLocks noChangeAspect="1"/>
          </p:cNvPicPr>
          <p:nvPr/>
        </p:nvPicPr>
        <p:blipFill>
          <a:blip r:embed="rId4"/>
          <a:stretch>
            <a:fillRect/>
          </a:stretch>
        </p:blipFill>
        <p:spPr>
          <a:xfrm>
            <a:off x="304800" y="1685924"/>
            <a:ext cx="3660628" cy="1981200"/>
          </a:xfrm>
          <a:prstGeom prst="rect">
            <a:avLst/>
          </a:prstGeom>
        </p:spPr>
      </p:pic>
      <p:pic>
        <p:nvPicPr>
          <p:cNvPr id="3" name="Picture 2">
            <a:extLst>
              <a:ext uri="{FF2B5EF4-FFF2-40B4-BE49-F238E27FC236}">
                <a16:creationId xmlns:a16="http://schemas.microsoft.com/office/drawing/2014/main" id="{4B27F3B7-441E-40AD-ABE4-6214A6E01A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7951" y="3886200"/>
            <a:ext cx="5508098" cy="2057399"/>
          </a:xfrm>
          <a:prstGeom prst="rect">
            <a:avLst/>
          </a:prstGeom>
        </p:spPr>
      </p:pic>
      <p:pic>
        <p:nvPicPr>
          <p:cNvPr id="4" name="Picture 3">
            <a:extLst>
              <a:ext uri="{FF2B5EF4-FFF2-40B4-BE49-F238E27FC236}">
                <a16:creationId xmlns:a16="http://schemas.microsoft.com/office/drawing/2014/main" id="{6F61F7C6-2980-4BC0-A6A8-B14F3E54504B}"/>
              </a:ext>
            </a:extLst>
          </p:cNvPr>
          <p:cNvPicPr>
            <a:picLocks noChangeAspect="1"/>
          </p:cNvPicPr>
          <p:nvPr/>
        </p:nvPicPr>
        <p:blipFill>
          <a:blip r:embed="rId6"/>
          <a:stretch>
            <a:fillRect/>
          </a:stretch>
        </p:blipFill>
        <p:spPr>
          <a:xfrm>
            <a:off x="5410200" y="1685924"/>
            <a:ext cx="3394456" cy="1981200"/>
          </a:xfrm>
          <a:prstGeom prst="rect">
            <a:avLst/>
          </a:prstGeom>
        </p:spPr>
      </p:pic>
      <p:pic>
        <p:nvPicPr>
          <p:cNvPr id="5" name="Picture 4">
            <a:extLst>
              <a:ext uri="{FF2B5EF4-FFF2-40B4-BE49-F238E27FC236}">
                <a16:creationId xmlns:a16="http://schemas.microsoft.com/office/drawing/2014/main" id="{8E959890-8854-4C76-A5FB-65C81081FC0B}"/>
              </a:ext>
            </a:extLst>
          </p:cNvPr>
          <p:cNvPicPr>
            <a:picLocks noChangeAspect="1"/>
          </p:cNvPicPr>
          <p:nvPr/>
        </p:nvPicPr>
        <p:blipFill>
          <a:blip r:embed="rId7"/>
          <a:stretch>
            <a:fillRect/>
          </a:stretch>
        </p:blipFill>
        <p:spPr>
          <a:xfrm>
            <a:off x="4100055" y="1819276"/>
            <a:ext cx="1175518" cy="1647825"/>
          </a:xfrm>
          <a:prstGeom prst="rect">
            <a:avLst/>
          </a:prstGeom>
        </p:spPr>
      </p:pic>
    </p:spTree>
    <p:extLst>
      <p:ext uri="{BB962C8B-B14F-4D97-AF65-F5344CB8AC3E}">
        <p14:creationId xmlns:p14="http://schemas.microsoft.com/office/powerpoint/2010/main" val="80673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19458">
            <a:extLst>
              <a:ext uri="{FF2B5EF4-FFF2-40B4-BE49-F238E27FC236}">
                <a16:creationId xmlns:a16="http://schemas.microsoft.com/office/drawing/2014/main" id="{669282A6-1E37-4256-AC5A-D955307E149C}"/>
              </a:ext>
            </a:extLst>
          </p:cNvPr>
          <p:cNvGrpSpPr/>
          <p:nvPr/>
        </p:nvGrpSpPr>
        <p:grpSpPr>
          <a:xfrm>
            <a:off x="4572000" y="2352675"/>
            <a:ext cx="4324350" cy="3639654"/>
            <a:chOff x="4572000" y="2352675"/>
            <a:chExt cx="4324350" cy="3639654"/>
          </a:xfrm>
        </p:grpSpPr>
        <p:grpSp>
          <p:nvGrpSpPr>
            <p:cNvPr id="10" name="Group 9">
              <a:extLst>
                <a:ext uri="{FF2B5EF4-FFF2-40B4-BE49-F238E27FC236}">
                  <a16:creationId xmlns:a16="http://schemas.microsoft.com/office/drawing/2014/main" id="{B4899C38-DC85-45FE-9F13-1A8C4792B605}"/>
                </a:ext>
              </a:extLst>
            </p:cNvPr>
            <p:cNvGrpSpPr/>
            <p:nvPr/>
          </p:nvGrpSpPr>
          <p:grpSpPr>
            <a:xfrm>
              <a:off x="4572000" y="2352675"/>
              <a:ext cx="4324350" cy="3209925"/>
              <a:chOff x="5832874" y="1809894"/>
              <a:chExt cx="4336251" cy="3217924"/>
            </a:xfrm>
          </p:grpSpPr>
          <p:pic>
            <p:nvPicPr>
              <p:cNvPr id="11" name="Picture 10">
                <a:extLst>
                  <a:ext uri="{FF2B5EF4-FFF2-40B4-BE49-F238E27FC236}">
                    <a16:creationId xmlns:a16="http://schemas.microsoft.com/office/drawing/2014/main" id="{38A3E8F1-AE8E-4F69-A882-972F196EC394}"/>
                  </a:ext>
                </a:extLst>
              </p:cNvPr>
              <p:cNvPicPr>
                <a:picLocks noChangeAspect="1"/>
              </p:cNvPicPr>
              <p:nvPr/>
            </p:nvPicPr>
            <p:blipFill rotWithShape="1">
              <a:blip r:embed="rId3"/>
              <a:srcRect b="14467"/>
              <a:stretch/>
            </p:blipFill>
            <p:spPr>
              <a:xfrm>
                <a:off x="5832874" y="1809894"/>
                <a:ext cx="4336251" cy="3217924"/>
              </a:xfrm>
              <a:prstGeom prst="rect">
                <a:avLst/>
              </a:prstGeom>
            </p:spPr>
          </p:pic>
          <p:sp>
            <p:nvSpPr>
              <p:cNvPr id="12" name="Rectangle 11">
                <a:extLst>
                  <a:ext uri="{FF2B5EF4-FFF2-40B4-BE49-F238E27FC236}">
                    <a16:creationId xmlns:a16="http://schemas.microsoft.com/office/drawing/2014/main" id="{8922D92E-0E48-4183-A5E5-EAC76270463B}"/>
                  </a:ext>
                </a:extLst>
              </p:cNvPr>
              <p:cNvSpPr/>
              <p:nvPr/>
            </p:nvSpPr>
            <p:spPr>
              <a:xfrm>
                <a:off x="5901211" y="3336488"/>
                <a:ext cx="1926393" cy="53028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2274A20E-A88F-4AED-90B6-BEB638597512}"/>
                </a:ext>
              </a:extLst>
            </p:cNvPr>
            <p:cNvCxnSpPr>
              <a:cxnSpLocks/>
            </p:cNvCxnSpPr>
            <p:nvPr/>
          </p:nvCxnSpPr>
          <p:spPr>
            <a:xfrm>
              <a:off x="4640149" y="4373874"/>
              <a:ext cx="1112655" cy="161845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457" name="Straight Connector 19456">
              <a:extLst>
                <a:ext uri="{FF2B5EF4-FFF2-40B4-BE49-F238E27FC236}">
                  <a16:creationId xmlns:a16="http://schemas.microsoft.com/office/drawing/2014/main" id="{6626DD24-B1EC-49EA-80BD-CB1821018A2B}"/>
                </a:ext>
              </a:extLst>
            </p:cNvPr>
            <p:cNvCxnSpPr/>
            <p:nvPr/>
          </p:nvCxnSpPr>
          <p:spPr>
            <a:xfrm>
              <a:off x="6561255" y="4404442"/>
              <a:ext cx="2335095" cy="158311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5F1EC921-33C0-4107-9FA6-9878AD97F599}"/>
                </a:ext>
              </a:extLst>
            </p:cNvPr>
            <p:cNvPicPr>
              <a:picLocks noChangeAspect="1"/>
            </p:cNvPicPr>
            <p:nvPr/>
          </p:nvPicPr>
          <p:blipFill rotWithShape="1">
            <a:blip r:embed="rId3"/>
            <a:srcRect l="3524" t="42893" r="61234" b="47126"/>
            <a:stretch/>
          </p:blipFill>
          <p:spPr>
            <a:xfrm>
              <a:off x="5752804" y="5219720"/>
              <a:ext cx="3143546" cy="772609"/>
            </a:xfrm>
            <a:prstGeom prst="rect">
              <a:avLst/>
            </a:prstGeom>
            <a:ln w="38100">
              <a:solidFill>
                <a:srgbClr val="FF0000"/>
              </a:solidFill>
            </a:ln>
          </p:spPr>
        </p:pic>
      </p:grpSp>
      <p:pic>
        <p:nvPicPr>
          <p:cNvPr id="19460" name="Picture 3" descr="http://www.byui.edu/Images/disability_services/step4-resized200x209.png">
            <a:extLst>
              <a:ext uri="{FF2B5EF4-FFF2-40B4-BE49-F238E27FC236}">
                <a16:creationId xmlns:a16="http://schemas.microsoft.com/office/drawing/2014/main" id="{AE19A7B1-798E-42CA-9D36-B45A3358E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975" y="84231"/>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a:extLst>
              <a:ext uri="{FF2B5EF4-FFF2-40B4-BE49-F238E27FC236}">
                <a16:creationId xmlns:a16="http://schemas.microsoft.com/office/drawing/2014/main" id="{13A23BCC-7D9B-4731-A040-DAFDC73992CB}"/>
              </a:ext>
            </a:extLst>
          </p:cNvPr>
          <p:cNvSpPr txBox="1">
            <a:spLocks/>
          </p:cNvSpPr>
          <p:nvPr/>
        </p:nvSpPr>
        <p:spPr>
          <a:xfrm>
            <a:off x="685800" y="990600"/>
            <a:ext cx="7772400" cy="609600"/>
          </a:xfrm>
        </p:spPr>
        <p:txBody>
          <a:bodyPr anchor="ctr"/>
          <a:lstStyle>
            <a:lvl1pPr algn="ctr" defTabSz="457200" rtl="0" eaLnBrk="1" latinLnBrk="0" hangingPunct="1">
              <a:spcBef>
                <a:spcPct val="0"/>
              </a:spcBef>
              <a:buNone/>
              <a:defRPr sz="3200" kern="1200">
                <a:solidFill>
                  <a:schemeClr val="tx1"/>
                </a:solidFill>
                <a:latin typeface="+mj-lt"/>
                <a:ea typeface="+mj-ea"/>
                <a:cs typeface="+mj-cs"/>
              </a:defRPr>
            </a:lvl1pPr>
          </a:lstStyle>
          <a:p>
            <a:r>
              <a:rPr lang="en-US" altLang="en-US" sz="4000" dirty="0">
                <a:solidFill>
                  <a:schemeClr val="accent6"/>
                </a:solidFill>
              </a:rPr>
              <a:t>Interviewer B begins work</a:t>
            </a:r>
          </a:p>
        </p:txBody>
      </p:sp>
      <p:sp>
        <p:nvSpPr>
          <p:cNvPr id="16" name="TextBox 15">
            <a:extLst>
              <a:ext uri="{FF2B5EF4-FFF2-40B4-BE49-F238E27FC236}">
                <a16:creationId xmlns:a16="http://schemas.microsoft.com/office/drawing/2014/main" id="{3CE0E1FF-45E8-4BB0-9C68-4731754FA736}"/>
              </a:ext>
            </a:extLst>
          </p:cNvPr>
          <p:cNvSpPr txBox="1"/>
          <p:nvPr/>
        </p:nvSpPr>
        <p:spPr>
          <a:xfrm>
            <a:off x="523875" y="1549920"/>
            <a:ext cx="3581400" cy="830997"/>
          </a:xfrm>
          <a:prstGeom prst="rect">
            <a:avLst/>
          </a:prstGeom>
          <a:noFill/>
        </p:spPr>
        <p:txBody>
          <a:bodyPr wrap="square" rtlCol="0">
            <a:spAutoFit/>
          </a:bodyPr>
          <a:lstStyle/>
          <a:p>
            <a:pPr algn="ctr"/>
            <a:r>
              <a:rPr lang="en-US" sz="2400" dirty="0"/>
              <a:t>From interviewer main menu, choose option 2:</a:t>
            </a:r>
          </a:p>
        </p:txBody>
      </p:sp>
      <p:sp>
        <p:nvSpPr>
          <p:cNvPr id="19" name="TextBox 18">
            <a:extLst>
              <a:ext uri="{FF2B5EF4-FFF2-40B4-BE49-F238E27FC236}">
                <a16:creationId xmlns:a16="http://schemas.microsoft.com/office/drawing/2014/main" id="{4B19A049-13C8-4EB1-8F3C-D51AFC94FEB2}"/>
              </a:ext>
            </a:extLst>
          </p:cNvPr>
          <p:cNvSpPr txBox="1"/>
          <p:nvPr/>
        </p:nvSpPr>
        <p:spPr>
          <a:xfrm>
            <a:off x="4821216" y="1549920"/>
            <a:ext cx="4038600" cy="830997"/>
          </a:xfrm>
          <a:prstGeom prst="rect">
            <a:avLst/>
          </a:prstGeom>
          <a:noFill/>
        </p:spPr>
        <p:txBody>
          <a:bodyPr wrap="square" rtlCol="0">
            <a:spAutoFit/>
          </a:bodyPr>
          <a:lstStyle/>
          <a:p>
            <a:pPr algn="ctr"/>
            <a:r>
              <a:rPr lang="en-US" sz="2400" dirty="0"/>
              <a:t>From second interviewer menu, choose option 1:</a:t>
            </a:r>
          </a:p>
        </p:txBody>
      </p:sp>
      <p:grpSp>
        <p:nvGrpSpPr>
          <p:cNvPr id="19458" name="Group 19457">
            <a:extLst>
              <a:ext uri="{FF2B5EF4-FFF2-40B4-BE49-F238E27FC236}">
                <a16:creationId xmlns:a16="http://schemas.microsoft.com/office/drawing/2014/main" id="{C681DDA0-F727-4EB2-946B-60ADD0C15815}"/>
              </a:ext>
            </a:extLst>
          </p:cNvPr>
          <p:cNvGrpSpPr/>
          <p:nvPr/>
        </p:nvGrpSpPr>
        <p:grpSpPr>
          <a:xfrm>
            <a:off x="228600" y="2352675"/>
            <a:ext cx="4678676" cy="3748629"/>
            <a:chOff x="228600" y="2352675"/>
            <a:chExt cx="4678676" cy="3748629"/>
          </a:xfrm>
        </p:grpSpPr>
        <p:grpSp>
          <p:nvGrpSpPr>
            <p:cNvPr id="9" name="Group 8">
              <a:extLst>
                <a:ext uri="{FF2B5EF4-FFF2-40B4-BE49-F238E27FC236}">
                  <a16:creationId xmlns:a16="http://schemas.microsoft.com/office/drawing/2014/main" id="{EDC181FB-7CBF-4317-973E-AAFB32CE46F9}"/>
                </a:ext>
              </a:extLst>
            </p:cNvPr>
            <p:cNvGrpSpPr/>
            <p:nvPr/>
          </p:nvGrpSpPr>
          <p:grpSpPr>
            <a:xfrm>
              <a:off x="228600" y="2352675"/>
              <a:ext cx="4171950" cy="3209925"/>
              <a:chOff x="178603" y="1828800"/>
              <a:chExt cx="4171950" cy="3209925"/>
            </a:xfrm>
          </p:grpSpPr>
          <p:pic>
            <p:nvPicPr>
              <p:cNvPr id="8" name="Picture 7">
                <a:extLst>
                  <a:ext uri="{FF2B5EF4-FFF2-40B4-BE49-F238E27FC236}">
                    <a16:creationId xmlns:a16="http://schemas.microsoft.com/office/drawing/2014/main" id="{C972B84F-8AA7-4979-9583-4F16BDF99934}"/>
                  </a:ext>
                </a:extLst>
              </p:cNvPr>
              <p:cNvPicPr>
                <a:picLocks noChangeAspect="1"/>
              </p:cNvPicPr>
              <p:nvPr/>
            </p:nvPicPr>
            <p:blipFill>
              <a:blip r:embed="rId5"/>
              <a:stretch>
                <a:fillRect/>
              </a:stretch>
            </p:blipFill>
            <p:spPr>
              <a:xfrm>
                <a:off x="178603" y="1828800"/>
                <a:ext cx="4171950" cy="3209925"/>
              </a:xfrm>
              <a:prstGeom prst="rect">
                <a:avLst/>
              </a:prstGeom>
            </p:spPr>
          </p:pic>
          <p:sp>
            <p:nvSpPr>
              <p:cNvPr id="15" name="Rectangle 14">
                <a:extLst>
                  <a:ext uri="{FF2B5EF4-FFF2-40B4-BE49-F238E27FC236}">
                    <a16:creationId xmlns:a16="http://schemas.microsoft.com/office/drawing/2014/main" id="{542A1B4A-8AE1-49D1-84C8-378E0498F3ED}"/>
                  </a:ext>
                </a:extLst>
              </p:cNvPr>
              <p:cNvSpPr/>
              <p:nvPr/>
            </p:nvSpPr>
            <p:spPr>
              <a:xfrm>
                <a:off x="272194" y="3983766"/>
                <a:ext cx="2242405" cy="39609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1A725EB9-3C1E-456C-A1D4-A7FDCB3CF2E4}"/>
                </a:ext>
              </a:extLst>
            </p:cNvPr>
            <p:cNvCxnSpPr>
              <a:cxnSpLocks/>
            </p:cNvCxnSpPr>
            <p:nvPr/>
          </p:nvCxnSpPr>
          <p:spPr>
            <a:xfrm>
              <a:off x="322191" y="4903740"/>
              <a:ext cx="702103" cy="11975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76EEF0-719A-457E-832C-1145C9267E0C}"/>
                </a:ext>
              </a:extLst>
            </p:cNvPr>
            <p:cNvCxnSpPr>
              <a:cxnSpLocks/>
            </p:cNvCxnSpPr>
            <p:nvPr/>
          </p:nvCxnSpPr>
          <p:spPr>
            <a:xfrm>
              <a:off x="2564596" y="4903740"/>
              <a:ext cx="2342680" cy="11975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E22EB367-C57F-4F81-B8A5-78F19E6E525C}"/>
                </a:ext>
              </a:extLst>
            </p:cNvPr>
            <p:cNvPicPr>
              <a:picLocks noChangeAspect="1"/>
            </p:cNvPicPr>
            <p:nvPr/>
          </p:nvPicPr>
          <p:blipFill rotWithShape="1">
            <a:blip r:embed="rId5"/>
            <a:srcRect l="3654" t="68180" r="45204" b="21706"/>
            <a:stretch/>
          </p:blipFill>
          <p:spPr>
            <a:xfrm>
              <a:off x="1066800" y="5328695"/>
              <a:ext cx="3840476" cy="772609"/>
            </a:xfrm>
            <a:prstGeom prst="rect">
              <a:avLst/>
            </a:prstGeom>
            <a:ln w="38100">
              <a:solidFill>
                <a:srgbClr val="FF0000"/>
              </a:solidFill>
            </a:ln>
          </p:spPr>
        </p:pic>
      </p:grpSp>
    </p:spTree>
    <p:extLst>
      <p:ext uri="{BB962C8B-B14F-4D97-AF65-F5344CB8AC3E}">
        <p14:creationId xmlns:p14="http://schemas.microsoft.com/office/powerpoint/2010/main" val="191546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3" descr="http://www.byui.edu/Images/disability_services/step4-resized200x209.png">
            <a:extLst>
              <a:ext uri="{FF2B5EF4-FFF2-40B4-BE49-F238E27FC236}">
                <a16:creationId xmlns:a16="http://schemas.microsoft.com/office/drawing/2014/main" id="{AE19A7B1-798E-42CA-9D36-B45A3358E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84231"/>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a:extLst>
              <a:ext uri="{FF2B5EF4-FFF2-40B4-BE49-F238E27FC236}">
                <a16:creationId xmlns:a16="http://schemas.microsoft.com/office/drawing/2014/main" id="{13A23BCC-7D9B-4731-A040-DAFDC73992CB}"/>
              </a:ext>
            </a:extLst>
          </p:cNvPr>
          <p:cNvSpPr txBox="1">
            <a:spLocks/>
          </p:cNvSpPr>
          <p:nvPr/>
        </p:nvSpPr>
        <p:spPr>
          <a:xfrm>
            <a:off x="685800" y="990600"/>
            <a:ext cx="7772400" cy="609600"/>
          </a:xfrm>
        </p:spPr>
        <p:txBody>
          <a:bodyPr anchor="ctr"/>
          <a:lstStyle>
            <a:lvl1pPr algn="ctr" defTabSz="457200" rtl="0" eaLnBrk="1" latinLnBrk="0" hangingPunct="1">
              <a:spcBef>
                <a:spcPct val="0"/>
              </a:spcBef>
              <a:buNone/>
              <a:defRPr sz="3200" kern="1200">
                <a:solidFill>
                  <a:schemeClr val="tx1"/>
                </a:solidFill>
                <a:latin typeface="+mj-lt"/>
                <a:ea typeface="+mj-ea"/>
                <a:cs typeface="+mj-cs"/>
              </a:defRPr>
            </a:lvl1pPr>
          </a:lstStyle>
          <a:p>
            <a:r>
              <a:rPr lang="en-US" altLang="en-US" sz="4000" dirty="0">
                <a:solidFill>
                  <a:schemeClr val="accent6"/>
                </a:solidFill>
              </a:rPr>
              <a:t>Interviewer B begins work</a:t>
            </a:r>
          </a:p>
        </p:txBody>
      </p:sp>
      <p:pic>
        <p:nvPicPr>
          <p:cNvPr id="6" name="Picture 5">
            <a:extLst>
              <a:ext uri="{FF2B5EF4-FFF2-40B4-BE49-F238E27FC236}">
                <a16:creationId xmlns:a16="http://schemas.microsoft.com/office/drawing/2014/main" id="{3EB64110-12AD-4AFA-8307-D0D06EA01918}"/>
              </a:ext>
            </a:extLst>
          </p:cNvPr>
          <p:cNvPicPr>
            <a:picLocks noChangeAspect="1"/>
          </p:cNvPicPr>
          <p:nvPr/>
        </p:nvPicPr>
        <p:blipFill>
          <a:blip r:embed="rId4"/>
          <a:stretch>
            <a:fillRect/>
          </a:stretch>
        </p:blipFill>
        <p:spPr>
          <a:xfrm>
            <a:off x="228600" y="1682656"/>
            <a:ext cx="4953000" cy="1992719"/>
          </a:xfrm>
          <a:prstGeom prst="rect">
            <a:avLst/>
          </a:prstGeom>
        </p:spPr>
      </p:pic>
      <p:pic>
        <p:nvPicPr>
          <p:cNvPr id="7" name="Picture 6">
            <a:extLst>
              <a:ext uri="{FF2B5EF4-FFF2-40B4-BE49-F238E27FC236}">
                <a16:creationId xmlns:a16="http://schemas.microsoft.com/office/drawing/2014/main" id="{3C79E21A-74D8-4C7D-BB84-16F8AFA05C17}"/>
              </a:ext>
            </a:extLst>
          </p:cNvPr>
          <p:cNvPicPr>
            <a:picLocks noChangeAspect="1"/>
          </p:cNvPicPr>
          <p:nvPr/>
        </p:nvPicPr>
        <p:blipFill>
          <a:blip r:embed="rId5"/>
          <a:stretch>
            <a:fillRect/>
          </a:stretch>
        </p:blipFill>
        <p:spPr>
          <a:xfrm>
            <a:off x="200417" y="3810000"/>
            <a:ext cx="4981184" cy="1859336"/>
          </a:xfrm>
          <a:prstGeom prst="rect">
            <a:avLst/>
          </a:prstGeom>
        </p:spPr>
      </p:pic>
      <p:sp>
        <p:nvSpPr>
          <p:cNvPr id="2" name="TextBox 1">
            <a:extLst>
              <a:ext uri="{FF2B5EF4-FFF2-40B4-BE49-F238E27FC236}">
                <a16:creationId xmlns:a16="http://schemas.microsoft.com/office/drawing/2014/main" id="{FB14229B-BF72-4B57-BA7C-19A3A9EF6FA0}"/>
              </a:ext>
            </a:extLst>
          </p:cNvPr>
          <p:cNvSpPr txBox="1"/>
          <p:nvPr/>
        </p:nvSpPr>
        <p:spPr>
          <a:xfrm>
            <a:off x="5562600" y="1600200"/>
            <a:ext cx="33528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Immediately sent to Module Menu</a:t>
            </a:r>
          </a:p>
          <a:p>
            <a:endParaRPr lang="en-US" sz="1400" dirty="0"/>
          </a:p>
          <a:p>
            <a:pPr marL="285750" indent="-285750">
              <a:buFont typeface="Arial" panose="020B0604020202020204" pitchFamily="34" charset="0"/>
              <a:buChar char="•"/>
            </a:pPr>
            <a:r>
              <a:rPr lang="en-US" sz="2800" dirty="0"/>
              <a:t>Only modules assigned to Interviewer B appear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800" dirty="0"/>
              <a:t>Select module and start interviewing!</a:t>
            </a:r>
          </a:p>
        </p:txBody>
      </p:sp>
      <p:pic>
        <p:nvPicPr>
          <p:cNvPr id="3" name="Picture 2">
            <a:extLst>
              <a:ext uri="{FF2B5EF4-FFF2-40B4-BE49-F238E27FC236}">
                <a16:creationId xmlns:a16="http://schemas.microsoft.com/office/drawing/2014/main" id="{C604B962-43FE-4363-BFDC-97F2A6EEE738}"/>
              </a:ext>
            </a:extLst>
          </p:cNvPr>
          <p:cNvPicPr>
            <a:picLocks noChangeAspect="1"/>
          </p:cNvPicPr>
          <p:nvPr/>
        </p:nvPicPr>
        <p:blipFill>
          <a:blip r:embed="rId6"/>
          <a:stretch>
            <a:fillRect/>
          </a:stretch>
        </p:blipFill>
        <p:spPr>
          <a:xfrm>
            <a:off x="2628900" y="5803961"/>
            <a:ext cx="800100" cy="962189"/>
          </a:xfrm>
          <a:prstGeom prst="rect">
            <a:avLst/>
          </a:prstGeom>
        </p:spPr>
      </p:pic>
      <p:pic>
        <p:nvPicPr>
          <p:cNvPr id="16" name="Picture 15">
            <a:extLst>
              <a:ext uri="{FF2B5EF4-FFF2-40B4-BE49-F238E27FC236}">
                <a16:creationId xmlns:a16="http://schemas.microsoft.com/office/drawing/2014/main" id="{486011E2-5E71-4C44-BFCD-DCA46967BCE4}"/>
              </a:ext>
            </a:extLst>
          </p:cNvPr>
          <p:cNvPicPr>
            <a:picLocks noChangeAspect="1"/>
          </p:cNvPicPr>
          <p:nvPr/>
        </p:nvPicPr>
        <p:blipFill>
          <a:blip r:embed="rId6"/>
          <a:stretch>
            <a:fillRect/>
          </a:stretch>
        </p:blipFill>
        <p:spPr>
          <a:xfrm>
            <a:off x="4171950" y="5803961"/>
            <a:ext cx="800100" cy="962189"/>
          </a:xfrm>
          <a:prstGeom prst="rect">
            <a:avLst/>
          </a:prstGeom>
        </p:spPr>
      </p:pic>
      <p:pic>
        <p:nvPicPr>
          <p:cNvPr id="18" name="Picture 17">
            <a:extLst>
              <a:ext uri="{FF2B5EF4-FFF2-40B4-BE49-F238E27FC236}">
                <a16:creationId xmlns:a16="http://schemas.microsoft.com/office/drawing/2014/main" id="{81DB305C-AC9E-410E-B8C8-B61D0DA44856}"/>
              </a:ext>
            </a:extLst>
          </p:cNvPr>
          <p:cNvPicPr>
            <a:picLocks noChangeAspect="1"/>
          </p:cNvPicPr>
          <p:nvPr/>
        </p:nvPicPr>
        <p:blipFill>
          <a:blip r:embed="rId6"/>
          <a:stretch>
            <a:fillRect/>
          </a:stretch>
        </p:blipFill>
        <p:spPr>
          <a:xfrm>
            <a:off x="5791200" y="5803961"/>
            <a:ext cx="800100" cy="962189"/>
          </a:xfrm>
          <a:prstGeom prst="rect">
            <a:avLst/>
          </a:prstGeom>
        </p:spPr>
      </p:pic>
      <p:sp>
        <p:nvSpPr>
          <p:cNvPr id="19" name="Rectangle 18">
            <a:extLst>
              <a:ext uri="{FF2B5EF4-FFF2-40B4-BE49-F238E27FC236}">
                <a16:creationId xmlns:a16="http://schemas.microsoft.com/office/drawing/2014/main" id="{B5B3D65C-1F15-4150-A20C-38CF57EC6251}"/>
              </a:ext>
            </a:extLst>
          </p:cNvPr>
          <p:cNvSpPr/>
          <p:nvPr/>
        </p:nvSpPr>
        <p:spPr>
          <a:xfrm>
            <a:off x="381000" y="5105400"/>
            <a:ext cx="4622089" cy="4290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65FFA1-62C5-49BE-9F37-37E6727295B8}"/>
              </a:ext>
            </a:extLst>
          </p:cNvPr>
          <p:cNvSpPr/>
          <p:nvPr/>
        </p:nvSpPr>
        <p:spPr>
          <a:xfrm>
            <a:off x="379964" y="2506569"/>
            <a:ext cx="4622089" cy="4290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27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501DB9-7923-40C1-AD88-2AB6CB72669F}"/>
              </a:ext>
            </a:extLst>
          </p:cNvPr>
          <p:cNvSpPr>
            <a:spLocks noGrp="1"/>
          </p:cNvSpPr>
          <p:nvPr>
            <p:ph type="title"/>
          </p:nvPr>
        </p:nvSpPr>
        <p:spPr>
          <a:xfrm>
            <a:off x="381000" y="1066800"/>
            <a:ext cx="7772400" cy="609600"/>
          </a:xfrm>
        </p:spPr>
        <p:txBody>
          <a:bodyPr/>
          <a:lstStyle/>
          <a:p>
            <a:pPr algn="ctr"/>
            <a:r>
              <a:rPr lang="en-US" altLang="en-US" sz="4400" dirty="0">
                <a:solidFill>
                  <a:schemeClr val="accent6"/>
                </a:solidFill>
              </a:rPr>
              <a:t>Practice time!</a:t>
            </a:r>
          </a:p>
        </p:txBody>
      </p:sp>
      <p:sp>
        <p:nvSpPr>
          <p:cNvPr id="23555" name="Rectangle 5">
            <a:extLst>
              <a:ext uri="{FF2B5EF4-FFF2-40B4-BE49-F238E27FC236}">
                <a16:creationId xmlns:a16="http://schemas.microsoft.com/office/drawing/2014/main" id="{F5EFD707-B728-4EBD-96BD-75B785EF4C7E}"/>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3" name="Picture 2">
            <a:extLst>
              <a:ext uri="{FF2B5EF4-FFF2-40B4-BE49-F238E27FC236}">
                <a16:creationId xmlns:a16="http://schemas.microsoft.com/office/drawing/2014/main" id="{7FFD8479-E667-4F84-BEF9-807951842AD2}"/>
              </a:ext>
            </a:extLst>
          </p:cNvPr>
          <p:cNvPicPr>
            <a:picLocks noChangeAspect="1"/>
          </p:cNvPicPr>
          <p:nvPr/>
        </p:nvPicPr>
        <p:blipFill>
          <a:blip r:embed="rId3"/>
          <a:stretch>
            <a:fillRect/>
          </a:stretch>
        </p:blipFill>
        <p:spPr>
          <a:xfrm>
            <a:off x="6497046" y="1358900"/>
            <a:ext cx="2399303" cy="4432300"/>
          </a:xfrm>
          <a:prstGeom prst="rect">
            <a:avLst/>
          </a:prstGeom>
        </p:spPr>
      </p:pic>
      <p:sp>
        <p:nvSpPr>
          <p:cNvPr id="4" name="TextBox 3">
            <a:extLst>
              <a:ext uri="{FF2B5EF4-FFF2-40B4-BE49-F238E27FC236}">
                <a16:creationId xmlns:a16="http://schemas.microsoft.com/office/drawing/2014/main" id="{E5AD10D8-CAD9-4838-B414-D10FBD90DFD3}"/>
              </a:ext>
            </a:extLst>
          </p:cNvPr>
          <p:cNvSpPr txBox="1"/>
          <p:nvPr/>
        </p:nvSpPr>
        <p:spPr>
          <a:xfrm>
            <a:off x="0" y="1682224"/>
            <a:ext cx="6477000" cy="4001095"/>
          </a:xfrm>
          <a:prstGeom prst="rect">
            <a:avLst/>
          </a:prstGeom>
          <a:noFill/>
        </p:spPr>
        <p:txBody>
          <a:bodyPr wrap="square" rtlCol="0">
            <a:spAutoFit/>
          </a:bodyPr>
          <a:lstStyle/>
          <a:p>
            <a:pPr marL="285750" indent="-285750">
              <a:buFont typeface="Arial" panose="020B0604020202020204" pitchFamily="34" charset="0"/>
              <a:buChar char="•"/>
            </a:pPr>
            <a:r>
              <a:rPr lang="en-US" sz="3000" dirty="0"/>
              <a:t>Find a teammate to share work with</a:t>
            </a:r>
          </a:p>
          <a:p>
            <a:pPr marL="285750" indent="-285750">
              <a:buFont typeface="Arial" panose="020B0604020202020204" pitchFamily="34" charset="0"/>
              <a:buChar char="•"/>
            </a:pPr>
            <a:r>
              <a:rPr lang="en-US" sz="3000" dirty="0"/>
              <a:t>Assign each other two modules per completed household (Modules 1 &amp; 2)</a:t>
            </a:r>
          </a:p>
          <a:p>
            <a:pPr marL="914400" lvl="1" indent="-457200">
              <a:buFont typeface="Wingdings" panose="05000000000000000000" pitchFamily="2" charset="2"/>
              <a:buChar char="ü"/>
            </a:pPr>
            <a:r>
              <a:rPr lang="en-US" sz="3000" dirty="0"/>
              <a:t>Assign Interviewer B</a:t>
            </a:r>
          </a:p>
          <a:p>
            <a:pPr marL="914400" lvl="1" indent="-457200">
              <a:buFont typeface="Wingdings" panose="05000000000000000000" pitchFamily="2" charset="2"/>
              <a:buChar char="ü"/>
            </a:pPr>
            <a:r>
              <a:rPr lang="en-US" sz="3000" dirty="0"/>
              <a:t>Assign modules to Interviewer B</a:t>
            </a:r>
          </a:p>
          <a:p>
            <a:pPr marL="914400" lvl="1" indent="-457200">
              <a:buFont typeface="Wingdings" panose="05000000000000000000" pitchFamily="2" charset="2"/>
              <a:buChar char="ü"/>
            </a:pPr>
            <a:r>
              <a:rPr lang="en-US" sz="3000" dirty="0"/>
              <a:t>Send data to Interviewer B</a:t>
            </a:r>
          </a:p>
          <a:p>
            <a:pPr lvl="1"/>
            <a:endParaRPr lang="en-US" sz="3000" dirty="0"/>
          </a:p>
          <a:p>
            <a:pPr algn="ctr"/>
            <a:r>
              <a:rPr lang="en-US" sz="4400" b="1" dirty="0">
                <a:solidFill>
                  <a:srgbClr val="7030A0"/>
                </a:solidFill>
              </a:rPr>
              <a:t>Begin working!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6681D3C-A244-49C4-AC52-42825834D963}"/>
              </a:ext>
            </a:extLst>
          </p:cNvPr>
          <p:cNvSpPr>
            <a:spLocks noGrp="1" noChangeArrowheads="1"/>
          </p:cNvSpPr>
          <p:nvPr>
            <p:ph type="title"/>
          </p:nvPr>
        </p:nvSpPr>
        <p:spPr>
          <a:xfrm>
            <a:off x="762000" y="1012185"/>
            <a:ext cx="7785631" cy="609600"/>
          </a:xfrm>
        </p:spPr>
        <p:txBody>
          <a:bodyPr/>
          <a:lstStyle/>
          <a:p>
            <a:pPr algn="ctr" eaLnBrk="1" hangingPunct="1"/>
            <a:r>
              <a:rPr lang="en-US" altLang="en-US" sz="4000" dirty="0">
                <a:solidFill>
                  <a:schemeClr val="accent6"/>
                </a:solidFill>
              </a:rPr>
              <a:t>Fieldwork Flow – Second Interviewer</a:t>
            </a:r>
          </a:p>
        </p:txBody>
      </p:sp>
      <p:sp>
        <p:nvSpPr>
          <p:cNvPr id="4" name="Rectangle 2">
            <a:extLst>
              <a:ext uri="{FF2B5EF4-FFF2-40B4-BE49-F238E27FC236}">
                <a16:creationId xmlns:a16="http://schemas.microsoft.com/office/drawing/2014/main" id="{B8D6D280-B981-4AD9-885A-2D1ACC9C1C73}"/>
              </a:ext>
            </a:extLst>
          </p:cNvPr>
          <p:cNvSpPr txBox="1">
            <a:spLocks noChangeArrowheads="1"/>
          </p:cNvSpPr>
          <p:nvPr/>
        </p:nvSpPr>
        <p:spPr bwMode="auto">
          <a:xfrm>
            <a:off x="228261" y="1801050"/>
            <a:ext cx="3036887" cy="857250"/>
          </a:xfrm>
          <a:prstGeom prst="rect">
            <a:avLst/>
          </a:prstGeom>
          <a:noFill/>
          <a:ln w="28575">
            <a:solidFill>
              <a:srgbClr val="E1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Arrive in cluster, Identify households</a:t>
            </a:r>
          </a:p>
        </p:txBody>
      </p:sp>
      <p:sp>
        <p:nvSpPr>
          <p:cNvPr id="5" name="Rectangle 2">
            <a:extLst>
              <a:ext uri="{FF2B5EF4-FFF2-40B4-BE49-F238E27FC236}">
                <a16:creationId xmlns:a16="http://schemas.microsoft.com/office/drawing/2014/main" id="{CDD48200-DE2C-47A2-A21F-33395E1C8E10}"/>
              </a:ext>
            </a:extLst>
          </p:cNvPr>
          <p:cNvSpPr txBox="1">
            <a:spLocks noChangeArrowheads="1"/>
          </p:cNvSpPr>
          <p:nvPr/>
        </p:nvSpPr>
        <p:spPr bwMode="auto">
          <a:xfrm>
            <a:off x="222705" y="2743200"/>
            <a:ext cx="3048000" cy="838963"/>
          </a:xfrm>
          <a:prstGeom prst="rect">
            <a:avLst/>
          </a:prstGeom>
          <a:noFill/>
          <a:ln w="28575">
            <a:solidFill>
              <a:srgbClr val="FFC000"/>
            </a:solidFill>
            <a:miter lim="800000"/>
            <a:headEnd/>
            <a:tailEnd/>
          </a:ln>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Supervisor assigns households</a:t>
            </a:r>
          </a:p>
        </p:txBody>
      </p:sp>
      <p:sp>
        <p:nvSpPr>
          <p:cNvPr id="6" name="Rectangle 2">
            <a:extLst>
              <a:ext uri="{FF2B5EF4-FFF2-40B4-BE49-F238E27FC236}">
                <a16:creationId xmlns:a16="http://schemas.microsoft.com/office/drawing/2014/main" id="{8FE0D411-FC6C-4896-B9DD-A519924E3BC3}"/>
              </a:ext>
            </a:extLst>
          </p:cNvPr>
          <p:cNvSpPr txBox="1">
            <a:spLocks noChangeArrowheads="1"/>
          </p:cNvSpPr>
          <p:nvPr/>
        </p:nvSpPr>
        <p:spPr bwMode="auto">
          <a:xfrm>
            <a:off x="222705" y="3667063"/>
            <a:ext cx="3048000" cy="1122216"/>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Interview HHs, identify eligible individuals</a:t>
            </a:r>
          </a:p>
        </p:txBody>
      </p:sp>
      <p:sp>
        <p:nvSpPr>
          <p:cNvPr id="7" name="Rectangle 2">
            <a:extLst>
              <a:ext uri="{FF2B5EF4-FFF2-40B4-BE49-F238E27FC236}">
                <a16:creationId xmlns:a16="http://schemas.microsoft.com/office/drawing/2014/main" id="{A92F471B-1C9E-47F1-A35C-0C00F34466C8}"/>
              </a:ext>
            </a:extLst>
          </p:cNvPr>
          <p:cNvSpPr txBox="1">
            <a:spLocks noChangeArrowheads="1"/>
          </p:cNvSpPr>
          <p:nvPr/>
        </p:nvSpPr>
        <p:spPr bwMode="auto">
          <a:xfrm>
            <a:off x="222705" y="4874179"/>
            <a:ext cx="3067050" cy="1123394"/>
          </a:xfrm>
          <a:prstGeom prst="rect">
            <a:avLst/>
          </a:prstGeom>
          <a:solidFill>
            <a:srgbClr val="00B050"/>
          </a:solidFill>
          <a:ln w="28575">
            <a:solidFill>
              <a:srgbClr val="00B050"/>
            </a:solidFill>
            <a:miter lim="800000"/>
            <a:headEnd/>
            <a:tailEnd/>
          </a:ln>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solidFill>
              </a:rPr>
              <a:t>Interviewer A assigns modules to Interviewer B</a:t>
            </a:r>
          </a:p>
        </p:txBody>
      </p:sp>
      <p:sp>
        <p:nvSpPr>
          <p:cNvPr id="8" name="Rectangle 2">
            <a:extLst>
              <a:ext uri="{FF2B5EF4-FFF2-40B4-BE49-F238E27FC236}">
                <a16:creationId xmlns:a16="http://schemas.microsoft.com/office/drawing/2014/main" id="{A1489BAC-1459-4F3F-B336-EBBB567DFB2F}"/>
              </a:ext>
            </a:extLst>
          </p:cNvPr>
          <p:cNvSpPr txBox="1">
            <a:spLocks noChangeArrowheads="1"/>
          </p:cNvSpPr>
          <p:nvPr/>
        </p:nvSpPr>
        <p:spPr bwMode="auto">
          <a:xfrm>
            <a:off x="5954711" y="1801050"/>
            <a:ext cx="3036888" cy="1219199"/>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Interviewers carry out module interviews, collect height/weight</a:t>
            </a:r>
          </a:p>
        </p:txBody>
      </p:sp>
      <p:sp>
        <p:nvSpPr>
          <p:cNvPr id="11" name="Rectangle 2">
            <a:extLst>
              <a:ext uri="{FF2B5EF4-FFF2-40B4-BE49-F238E27FC236}">
                <a16:creationId xmlns:a16="http://schemas.microsoft.com/office/drawing/2014/main" id="{706316F1-083A-48DE-9DA0-E71B45A09BCD}"/>
              </a:ext>
            </a:extLst>
          </p:cNvPr>
          <p:cNvSpPr txBox="1">
            <a:spLocks noChangeArrowheads="1"/>
          </p:cNvSpPr>
          <p:nvPr/>
        </p:nvSpPr>
        <p:spPr bwMode="auto">
          <a:xfrm>
            <a:off x="5935662" y="3183388"/>
            <a:ext cx="3055937" cy="800100"/>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Interviewers send data to supervisor</a:t>
            </a:r>
          </a:p>
        </p:txBody>
      </p:sp>
      <p:sp>
        <p:nvSpPr>
          <p:cNvPr id="12" name="Rectangle 2">
            <a:extLst>
              <a:ext uri="{FF2B5EF4-FFF2-40B4-BE49-F238E27FC236}">
                <a16:creationId xmlns:a16="http://schemas.microsoft.com/office/drawing/2014/main" id="{604882B1-9C84-4F53-8039-2C040270F277}"/>
              </a:ext>
            </a:extLst>
          </p:cNvPr>
          <p:cNvSpPr txBox="1">
            <a:spLocks noChangeArrowheads="1"/>
          </p:cNvSpPr>
          <p:nvPr/>
        </p:nvSpPr>
        <p:spPr bwMode="auto">
          <a:xfrm>
            <a:off x="5935662" y="4179318"/>
            <a:ext cx="3055937" cy="784225"/>
          </a:xfrm>
          <a:prstGeom prst="rect">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Team resolves structural problems</a:t>
            </a:r>
          </a:p>
        </p:txBody>
      </p:sp>
      <p:sp>
        <p:nvSpPr>
          <p:cNvPr id="13" name="Rectangle 2">
            <a:extLst>
              <a:ext uri="{FF2B5EF4-FFF2-40B4-BE49-F238E27FC236}">
                <a16:creationId xmlns:a16="http://schemas.microsoft.com/office/drawing/2014/main" id="{1D40EB47-18A1-4A2E-A52D-475823FAA62B}"/>
              </a:ext>
            </a:extLst>
          </p:cNvPr>
          <p:cNvSpPr txBox="1">
            <a:spLocks noChangeArrowheads="1"/>
          </p:cNvSpPr>
          <p:nvPr/>
        </p:nvSpPr>
        <p:spPr bwMode="auto">
          <a:xfrm>
            <a:off x="5946775" y="5159373"/>
            <a:ext cx="3044825" cy="838200"/>
          </a:xfrm>
          <a:prstGeom prst="rect">
            <a:avLst/>
          </a:prstGeom>
          <a:noFill/>
          <a:ln w="2857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Supervisor submits data to central office</a:t>
            </a:r>
          </a:p>
        </p:txBody>
      </p:sp>
      <p:cxnSp>
        <p:nvCxnSpPr>
          <p:cNvPr id="27659" name="Straight Arrow Connector 19">
            <a:extLst>
              <a:ext uri="{FF2B5EF4-FFF2-40B4-BE49-F238E27FC236}">
                <a16:creationId xmlns:a16="http://schemas.microsoft.com/office/drawing/2014/main" id="{A6EA4C35-9187-4AEE-966C-14E59544D7EF}"/>
              </a:ext>
            </a:extLst>
          </p:cNvPr>
          <p:cNvCxnSpPr>
            <a:cxnSpLocks noChangeShapeType="1"/>
          </p:cNvCxnSpPr>
          <p:nvPr/>
        </p:nvCxnSpPr>
        <p:spPr bwMode="auto">
          <a:xfrm>
            <a:off x="3657600" y="1801050"/>
            <a:ext cx="0" cy="4196523"/>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0" name="Straight Arrow Connector 22">
            <a:extLst>
              <a:ext uri="{FF2B5EF4-FFF2-40B4-BE49-F238E27FC236}">
                <a16:creationId xmlns:a16="http://schemas.microsoft.com/office/drawing/2014/main" id="{15605B41-3FB1-478D-9718-36579719D50A}"/>
              </a:ext>
            </a:extLst>
          </p:cNvPr>
          <p:cNvCxnSpPr>
            <a:cxnSpLocks noChangeShapeType="1"/>
          </p:cNvCxnSpPr>
          <p:nvPr/>
        </p:nvCxnSpPr>
        <p:spPr bwMode="auto">
          <a:xfrm>
            <a:off x="5562600" y="1801050"/>
            <a:ext cx="0" cy="4196523"/>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1" name="Straight Arrow Connector 23">
            <a:extLst>
              <a:ext uri="{FF2B5EF4-FFF2-40B4-BE49-F238E27FC236}">
                <a16:creationId xmlns:a16="http://schemas.microsoft.com/office/drawing/2014/main" id="{9473615B-E0E6-427F-A5F1-9A6D828CC84D}"/>
              </a:ext>
            </a:extLst>
          </p:cNvPr>
          <p:cNvCxnSpPr>
            <a:cxnSpLocks noChangeShapeType="1"/>
          </p:cNvCxnSpPr>
          <p:nvPr/>
        </p:nvCxnSpPr>
        <p:spPr bwMode="auto">
          <a:xfrm flipV="1">
            <a:off x="3962400" y="1801050"/>
            <a:ext cx="1227139" cy="4196524"/>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8009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a:extLst>
              <a:ext uri="{FF2B5EF4-FFF2-40B4-BE49-F238E27FC236}">
                <a16:creationId xmlns:a16="http://schemas.microsoft.com/office/drawing/2014/main" id="{840ED26D-F472-4998-8898-4C105D4D9D72}"/>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a:extLst>
              <a:ext uri="{FF2B5EF4-FFF2-40B4-BE49-F238E27FC236}">
                <a16:creationId xmlns:a16="http://schemas.microsoft.com/office/drawing/2014/main" id="{1233B75F-7083-42FC-AA0E-BB58C44B25A8}"/>
              </a:ext>
            </a:extLst>
          </p:cNvPr>
          <p:cNvSpPr txBox="1"/>
          <p:nvPr/>
        </p:nvSpPr>
        <p:spPr>
          <a:xfrm>
            <a:off x="1295400" y="1371600"/>
            <a:ext cx="7488237" cy="4493538"/>
          </a:xfrm>
          <a:prstGeom prst="rect">
            <a:avLst/>
          </a:prstGeom>
          <a:noFill/>
        </p:spPr>
        <p:txBody>
          <a:bodyPr>
            <a:spAutoFit/>
          </a:bodyPr>
          <a:lstStyle/>
          <a:p>
            <a:pPr>
              <a:spcAft>
                <a:spcPts val="0"/>
              </a:spcAft>
              <a:defRPr/>
            </a:pPr>
            <a:r>
              <a:rPr lang="en-US" sz="3600" dirty="0">
                <a:latin typeface="+mn-lt"/>
              </a:rPr>
              <a:t>Finalize Modules 1 and 2</a:t>
            </a:r>
          </a:p>
          <a:p>
            <a:pPr>
              <a:spcBef>
                <a:spcPts val="1200"/>
              </a:spcBef>
              <a:spcAft>
                <a:spcPts val="800"/>
              </a:spcAft>
              <a:defRPr/>
            </a:pPr>
            <a:endParaRPr lang="en-US" sz="3200" dirty="0">
              <a:latin typeface="+mn-lt"/>
            </a:endParaRPr>
          </a:p>
          <a:p>
            <a:pPr>
              <a:spcBef>
                <a:spcPts val="0"/>
              </a:spcBef>
              <a:spcAft>
                <a:spcPts val="800"/>
              </a:spcAft>
              <a:defRPr/>
            </a:pPr>
            <a:r>
              <a:rPr lang="en-US" sz="3600" dirty="0">
                <a:latin typeface="+mn-lt"/>
              </a:rPr>
              <a:t>Assign Interviewer B for the household</a:t>
            </a:r>
          </a:p>
          <a:p>
            <a:pPr>
              <a:spcAft>
                <a:spcPts val="0"/>
              </a:spcAft>
              <a:defRPr/>
            </a:pPr>
            <a:endParaRPr lang="en-US" sz="4000" dirty="0">
              <a:latin typeface="+mn-lt"/>
            </a:endParaRPr>
          </a:p>
          <a:p>
            <a:pPr>
              <a:spcAft>
                <a:spcPts val="0"/>
              </a:spcAft>
              <a:defRPr/>
            </a:pPr>
            <a:r>
              <a:rPr lang="en-US" sz="3600" dirty="0">
                <a:latin typeface="+mn-lt"/>
              </a:rPr>
              <a:t>Assign modules to Interviewer B</a:t>
            </a:r>
          </a:p>
          <a:p>
            <a:pPr>
              <a:spcAft>
                <a:spcPts val="800"/>
              </a:spcAft>
              <a:defRPr/>
            </a:pPr>
            <a:endParaRPr lang="en-US" sz="3600" dirty="0">
              <a:latin typeface="+mn-lt"/>
            </a:endParaRPr>
          </a:p>
          <a:p>
            <a:pPr>
              <a:spcAft>
                <a:spcPts val="800"/>
              </a:spcAft>
              <a:defRPr/>
            </a:pPr>
            <a:r>
              <a:rPr lang="en-US" sz="3600" dirty="0">
                <a:latin typeface="+mn-lt"/>
              </a:rPr>
              <a:t>Send data to Interviewer B, begin work</a:t>
            </a:r>
            <a:endParaRPr lang="en-US" dirty="0">
              <a:latin typeface="+mn-lt"/>
            </a:endParaRPr>
          </a:p>
        </p:txBody>
      </p:sp>
      <p:pic>
        <p:nvPicPr>
          <p:cNvPr id="5125" name="Picture 4" descr="http://www.ccbhomes.com/wp-content/uploads/2014/09/step1.png">
            <a:extLst>
              <a:ext uri="{FF2B5EF4-FFF2-40B4-BE49-F238E27FC236}">
                <a16:creationId xmlns:a16="http://schemas.microsoft.com/office/drawing/2014/main" id="{92495B87-990E-4511-B33B-6A3C89D1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69" y="1273045"/>
            <a:ext cx="949912" cy="9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4" descr="http://www.byui.edu/Images/disability_services/step2-resized200x209.png">
            <a:extLst>
              <a:ext uri="{FF2B5EF4-FFF2-40B4-BE49-F238E27FC236}">
                <a16:creationId xmlns:a16="http://schemas.microsoft.com/office/drawing/2014/main" id="{C422DF9F-A269-4E2C-9A41-51FE9E25D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6" descr="http://www.byui.edu/Images/disability_services/step3-resized200x209.png">
            <a:extLst>
              <a:ext uri="{FF2B5EF4-FFF2-40B4-BE49-F238E27FC236}">
                <a16:creationId xmlns:a16="http://schemas.microsoft.com/office/drawing/2014/main" id="{3AB68133-F150-42E1-9BBD-31815A161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69" y="378142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http://www.byui.edu/Images/disability_services/step4-resized200x209.png">
            <a:extLst>
              <a:ext uri="{FF2B5EF4-FFF2-40B4-BE49-F238E27FC236}">
                <a16:creationId xmlns:a16="http://schemas.microsoft.com/office/drawing/2014/main" id="{EF16B522-CFED-4F41-B6D7-0B7977B1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62" y="5030635"/>
            <a:ext cx="9334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20683B5-E3B7-49E0-930D-F36F333AC3C1}"/>
              </a:ext>
            </a:extLst>
          </p:cNvPr>
          <p:cNvSpPr>
            <a:spLocks noGrp="1"/>
          </p:cNvSpPr>
          <p:nvPr>
            <p:ph type="title"/>
          </p:nvPr>
        </p:nvSpPr>
        <p:spPr>
          <a:xfrm>
            <a:off x="744579" y="1013926"/>
            <a:ext cx="7772400" cy="609600"/>
          </a:xfrm>
        </p:spPr>
        <p:txBody>
          <a:bodyPr/>
          <a:lstStyle/>
          <a:p>
            <a:pPr algn="ctr"/>
            <a:r>
              <a:rPr lang="en-US" altLang="en-US" sz="4000" dirty="0">
                <a:solidFill>
                  <a:schemeClr val="accent6"/>
                </a:solidFill>
              </a:rPr>
              <a:t>Finalize Modules 1 and 2</a:t>
            </a:r>
          </a:p>
        </p:txBody>
      </p:sp>
      <p:pic>
        <p:nvPicPr>
          <p:cNvPr id="6147" name="Picture 4" descr="http://www.ccbhomes.com/wp-content/uploads/2014/09/step1.png">
            <a:extLst>
              <a:ext uri="{FF2B5EF4-FFF2-40B4-BE49-F238E27FC236}">
                <a16:creationId xmlns:a16="http://schemas.microsoft.com/office/drawing/2014/main" id="{D18743FA-C810-4B6A-AC49-834291DA0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067" y="67806"/>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63C1AA5E-2125-4CF5-B642-14D5FD6E7109}"/>
              </a:ext>
            </a:extLst>
          </p:cNvPr>
          <p:cNvGrpSpPr/>
          <p:nvPr/>
        </p:nvGrpSpPr>
        <p:grpSpPr>
          <a:xfrm>
            <a:off x="187108" y="3886200"/>
            <a:ext cx="4152900" cy="1914525"/>
            <a:chOff x="152400" y="2641101"/>
            <a:chExt cx="4152900" cy="1914525"/>
          </a:xfrm>
        </p:grpSpPr>
        <p:pic>
          <p:nvPicPr>
            <p:cNvPr id="3" name="Picture 2">
              <a:extLst>
                <a:ext uri="{FF2B5EF4-FFF2-40B4-BE49-F238E27FC236}">
                  <a16:creationId xmlns:a16="http://schemas.microsoft.com/office/drawing/2014/main" id="{2CBBEC64-5768-460D-AEC4-6910DA2C8C74}"/>
                </a:ext>
              </a:extLst>
            </p:cNvPr>
            <p:cNvPicPr>
              <a:picLocks noChangeAspect="1"/>
            </p:cNvPicPr>
            <p:nvPr/>
          </p:nvPicPr>
          <p:blipFill>
            <a:blip r:embed="rId4"/>
            <a:stretch>
              <a:fillRect/>
            </a:stretch>
          </p:blipFill>
          <p:spPr>
            <a:xfrm>
              <a:off x="152400" y="2641101"/>
              <a:ext cx="4152900" cy="1914525"/>
            </a:xfrm>
            <a:prstGeom prst="rect">
              <a:avLst/>
            </a:prstGeom>
            <a:ln>
              <a:solidFill>
                <a:schemeClr val="accent6"/>
              </a:solidFill>
            </a:ln>
          </p:spPr>
        </p:pic>
        <p:sp>
          <p:nvSpPr>
            <p:cNvPr id="5" name="Rectangle 4">
              <a:extLst>
                <a:ext uri="{FF2B5EF4-FFF2-40B4-BE49-F238E27FC236}">
                  <a16:creationId xmlns:a16="http://schemas.microsoft.com/office/drawing/2014/main" id="{B5AAF268-0820-49C9-AB50-A385375406E4}"/>
                </a:ext>
              </a:extLst>
            </p:cNvPr>
            <p:cNvSpPr/>
            <p:nvPr/>
          </p:nvSpPr>
          <p:spPr>
            <a:xfrm>
              <a:off x="228600" y="4114800"/>
              <a:ext cx="4000500"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36E14AD-9E4C-4EC8-BB1F-3D5EF411C44B}"/>
              </a:ext>
            </a:extLst>
          </p:cNvPr>
          <p:cNvGrpSpPr/>
          <p:nvPr/>
        </p:nvGrpSpPr>
        <p:grpSpPr>
          <a:xfrm>
            <a:off x="4445042" y="4102599"/>
            <a:ext cx="4514850" cy="1562100"/>
            <a:chOff x="457200" y="4611258"/>
            <a:chExt cx="4514850" cy="1562100"/>
          </a:xfrm>
        </p:grpSpPr>
        <p:pic>
          <p:nvPicPr>
            <p:cNvPr id="7" name="Picture 6">
              <a:extLst>
                <a:ext uri="{FF2B5EF4-FFF2-40B4-BE49-F238E27FC236}">
                  <a16:creationId xmlns:a16="http://schemas.microsoft.com/office/drawing/2014/main" id="{3FAF5E4F-DF1B-4C6F-80D5-FEB12E803B7B}"/>
                </a:ext>
              </a:extLst>
            </p:cNvPr>
            <p:cNvPicPr>
              <a:picLocks noChangeAspect="1"/>
            </p:cNvPicPr>
            <p:nvPr/>
          </p:nvPicPr>
          <p:blipFill>
            <a:blip r:embed="rId5"/>
            <a:stretch>
              <a:fillRect/>
            </a:stretch>
          </p:blipFill>
          <p:spPr>
            <a:xfrm>
              <a:off x="457200" y="4611258"/>
              <a:ext cx="4514850" cy="1562100"/>
            </a:xfrm>
            <a:prstGeom prst="rect">
              <a:avLst/>
            </a:prstGeom>
          </p:spPr>
        </p:pic>
        <p:sp>
          <p:nvSpPr>
            <p:cNvPr id="17" name="Rectangle 16">
              <a:extLst>
                <a:ext uri="{FF2B5EF4-FFF2-40B4-BE49-F238E27FC236}">
                  <a16:creationId xmlns:a16="http://schemas.microsoft.com/office/drawing/2014/main" id="{A5F0EA7B-2862-49AB-981F-1D5A2C1B7077}"/>
                </a:ext>
              </a:extLst>
            </p:cNvPr>
            <p:cNvSpPr/>
            <p:nvPr/>
          </p:nvSpPr>
          <p:spPr>
            <a:xfrm>
              <a:off x="530008" y="5126777"/>
              <a:ext cx="1828800" cy="43038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Diagram 9">
            <a:extLst>
              <a:ext uri="{FF2B5EF4-FFF2-40B4-BE49-F238E27FC236}">
                <a16:creationId xmlns:a16="http://schemas.microsoft.com/office/drawing/2014/main" id="{F1C24947-0E53-489E-966C-6A4ED89C9697}"/>
              </a:ext>
            </a:extLst>
          </p:cNvPr>
          <p:cNvGraphicFramePr/>
          <p:nvPr>
            <p:extLst>
              <p:ext uri="{D42A27DB-BD31-4B8C-83A1-F6EECF244321}">
                <p14:modId xmlns:p14="http://schemas.microsoft.com/office/powerpoint/2010/main" val="1731265990"/>
              </p:ext>
            </p:extLst>
          </p:nvPr>
        </p:nvGraphicFramePr>
        <p:xfrm>
          <a:off x="154749" y="1013926"/>
          <a:ext cx="8915400" cy="33564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2885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20683B5-E3B7-49E0-930D-F36F333AC3C1}"/>
              </a:ext>
            </a:extLst>
          </p:cNvPr>
          <p:cNvSpPr>
            <a:spLocks noGrp="1"/>
          </p:cNvSpPr>
          <p:nvPr>
            <p:ph type="title"/>
          </p:nvPr>
        </p:nvSpPr>
        <p:spPr>
          <a:xfrm>
            <a:off x="744579" y="1013926"/>
            <a:ext cx="7772400" cy="609600"/>
          </a:xfrm>
        </p:spPr>
        <p:txBody>
          <a:bodyPr/>
          <a:lstStyle/>
          <a:p>
            <a:pPr algn="ctr"/>
            <a:r>
              <a:rPr lang="en-US" altLang="en-US" sz="4000" dirty="0">
                <a:solidFill>
                  <a:schemeClr val="accent6"/>
                </a:solidFill>
              </a:rPr>
              <a:t>Finalize Modules 1 and 2</a:t>
            </a:r>
          </a:p>
        </p:txBody>
      </p:sp>
      <p:pic>
        <p:nvPicPr>
          <p:cNvPr id="6147" name="Picture 4" descr="http://www.ccbhomes.com/wp-content/uploads/2014/09/step1.png">
            <a:extLst>
              <a:ext uri="{FF2B5EF4-FFF2-40B4-BE49-F238E27FC236}">
                <a16:creationId xmlns:a16="http://schemas.microsoft.com/office/drawing/2014/main" id="{D18743FA-C810-4B6A-AC49-834291DA0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067" y="67806"/>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63ECFBB-8523-4E31-A0C5-F52F8C0A8DC5}"/>
              </a:ext>
            </a:extLst>
          </p:cNvPr>
          <p:cNvPicPr>
            <a:picLocks noChangeAspect="1"/>
          </p:cNvPicPr>
          <p:nvPr/>
        </p:nvPicPr>
        <p:blipFill>
          <a:blip r:embed="rId4"/>
          <a:stretch>
            <a:fillRect/>
          </a:stretch>
        </p:blipFill>
        <p:spPr>
          <a:xfrm>
            <a:off x="896549" y="2231995"/>
            <a:ext cx="7319193" cy="3581400"/>
          </a:xfrm>
          <a:prstGeom prst="rect">
            <a:avLst/>
          </a:prstGeom>
        </p:spPr>
      </p:pic>
      <p:sp>
        <p:nvSpPr>
          <p:cNvPr id="10" name="TextBox 9">
            <a:extLst>
              <a:ext uri="{FF2B5EF4-FFF2-40B4-BE49-F238E27FC236}">
                <a16:creationId xmlns:a16="http://schemas.microsoft.com/office/drawing/2014/main" id="{876A476A-8580-419D-A9D7-F017DDA402A4}"/>
              </a:ext>
            </a:extLst>
          </p:cNvPr>
          <p:cNvSpPr txBox="1"/>
          <p:nvPr/>
        </p:nvSpPr>
        <p:spPr>
          <a:xfrm>
            <a:off x="152400" y="1600200"/>
            <a:ext cx="8807492" cy="553998"/>
          </a:xfrm>
          <a:prstGeom prst="rect">
            <a:avLst/>
          </a:prstGeom>
          <a:noFill/>
        </p:spPr>
        <p:txBody>
          <a:bodyPr wrap="square" rtlCol="0">
            <a:spAutoFit/>
          </a:bodyPr>
          <a:lstStyle/>
          <a:p>
            <a:pPr algn="ctr"/>
            <a:r>
              <a:rPr lang="en-US" sz="3000" dirty="0"/>
              <a:t>Before exiting, status of applicable modules will appear: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http://www.byui.edu/Images/disability_services/step2-resized200x209.png">
            <a:extLst>
              <a:ext uri="{FF2B5EF4-FFF2-40B4-BE49-F238E27FC236}">
                <a16:creationId xmlns:a16="http://schemas.microsoft.com/office/drawing/2014/main" id="{AD8903C6-1FDF-4C4D-B881-5602DB9AA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989" y="762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333EF073-5A87-4B92-88F5-B21E9A684A92}"/>
              </a:ext>
            </a:extLst>
          </p:cNvPr>
          <p:cNvSpPr txBox="1">
            <a:spLocks/>
          </p:cNvSpPr>
          <p:nvPr/>
        </p:nvSpPr>
        <p:spPr bwMode="auto">
          <a:xfrm>
            <a:off x="907126" y="990600"/>
            <a:ext cx="723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4000" b="0" kern="0" dirty="0">
                <a:solidFill>
                  <a:schemeClr val="accent6"/>
                </a:solidFill>
              </a:rPr>
              <a:t>Assign Interviewer B</a:t>
            </a:r>
          </a:p>
        </p:txBody>
      </p:sp>
      <p:grpSp>
        <p:nvGrpSpPr>
          <p:cNvPr id="6" name="Group 5">
            <a:extLst>
              <a:ext uri="{FF2B5EF4-FFF2-40B4-BE49-F238E27FC236}">
                <a16:creationId xmlns:a16="http://schemas.microsoft.com/office/drawing/2014/main" id="{8E2D6798-52E0-4727-92E6-682C901F0290}"/>
              </a:ext>
            </a:extLst>
          </p:cNvPr>
          <p:cNvGrpSpPr/>
          <p:nvPr/>
        </p:nvGrpSpPr>
        <p:grpSpPr>
          <a:xfrm>
            <a:off x="202276" y="1676400"/>
            <a:ext cx="4979324" cy="3591470"/>
            <a:chOff x="49876" y="1676400"/>
            <a:chExt cx="4979324" cy="3591470"/>
          </a:xfrm>
        </p:grpSpPr>
        <p:pic>
          <p:nvPicPr>
            <p:cNvPr id="2" name="Picture 1">
              <a:extLst>
                <a:ext uri="{FF2B5EF4-FFF2-40B4-BE49-F238E27FC236}">
                  <a16:creationId xmlns:a16="http://schemas.microsoft.com/office/drawing/2014/main" id="{A87EF6BA-F1F6-4CDC-A1E4-AFC9D1B3AA78}"/>
                </a:ext>
              </a:extLst>
            </p:cNvPr>
            <p:cNvPicPr>
              <a:picLocks noChangeAspect="1"/>
            </p:cNvPicPr>
            <p:nvPr/>
          </p:nvPicPr>
          <p:blipFill>
            <a:blip r:embed="rId4"/>
            <a:stretch>
              <a:fillRect/>
            </a:stretch>
          </p:blipFill>
          <p:spPr>
            <a:xfrm>
              <a:off x="49876" y="1676400"/>
              <a:ext cx="4979324" cy="3591470"/>
            </a:xfrm>
            <a:prstGeom prst="rect">
              <a:avLst/>
            </a:prstGeom>
          </p:spPr>
        </p:pic>
        <p:sp>
          <p:nvSpPr>
            <p:cNvPr id="8" name="Rectangle 7">
              <a:extLst>
                <a:ext uri="{FF2B5EF4-FFF2-40B4-BE49-F238E27FC236}">
                  <a16:creationId xmlns:a16="http://schemas.microsoft.com/office/drawing/2014/main" id="{91066B69-2670-4E6B-8D8E-A7EE486916AD}"/>
                </a:ext>
              </a:extLst>
            </p:cNvPr>
            <p:cNvSpPr/>
            <p:nvPr/>
          </p:nvSpPr>
          <p:spPr>
            <a:xfrm>
              <a:off x="218863" y="4055873"/>
              <a:ext cx="2312324" cy="381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D93E83AD-27A6-468E-B660-8BFEA3AEED9C}"/>
              </a:ext>
            </a:extLst>
          </p:cNvPr>
          <p:cNvSpPr txBox="1"/>
          <p:nvPr/>
        </p:nvSpPr>
        <p:spPr>
          <a:xfrm>
            <a:off x="0" y="5200476"/>
            <a:ext cx="6248400" cy="954107"/>
          </a:xfrm>
          <a:prstGeom prst="rect">
            <a:avLst/>
          </a:prstGeom>
          <a:noFill/>
        </p:spPr>
        <p:txBody>
          <a:bodyPr wrap="square" rtlCol="0">
            <a:spAutoFit/>
          </a:bodyPr>
          <a:lstStyle/>
          <a:p>
            <a:pPr algn="ctr"/>
            <a:r>
              <a:rPr lang="en-US" sz="2800" dirty="0"/>
              <a:t>Select the household to which you are assigning a second interviewer</a:t>
            </a:r>
          </a:p>
        </p:txBody>
      </p:sp>
      <p:grpSp>
        <p:nvGrpSpPr>
          <p:cNvPr id="11" name="Group 10">
            <a:extLst>
              <a:ext uri="{FF2B5EF4-FFF2-40B4-BE49-F238E27FC236}">
                <a16:creationId xmlns:a16="http://schemas.microsoft.com/office/drawing/2014/main" id="{A7A71695-C841-4DA0-8C21-FD198D593850}"/>
              </a:ext>
            </a:extLst>
          </p:cNvPr>
          <p:cNvGrpSpPr/>
          <p:nvPr/>
        </p:nvGrpSpPr>
        <p:grpSpPr>
          <a:xfrm>
            <a:off x="6019800" y="1600200"/>
            <a:ext cx="2949243" cy="4419600"/>
            <a:chOff x="6019800" y="1524000"/>
            <a:chExt cx="2949243" cy="4419600"/>
          </a:xfrm>
        </p:grpSpPr>
        <p:pic>
          <p:nvPicPr>
            <p:cNvPr id="4" name="Picture 3">
              <a:extLst>
                <a:ext uri="{FF2B5EF4-FFF2-40B4-BE49-F238E27FC236}">
                  <a16:creationId xmlns:a16="http://schemas.microsoft.com/office/drawing/2014/main" id="{7C8BD6B8-CF51-4877-85AA-5365F5D2EF8B}"/>
                </a:ext>
              </a:extLst>
            </p:cNvPr>
            <p:cNvPicPr>
              <a:picLocks noChangeAspect="1"/>
            </p:cNvPicPr>
            <p:nvPr/>
          </p:nvPicPr>
          <p:blipFill>
            <a:blip r:embed="rId5"/>
            <a:stretch>
              <a:fillRect/>
            </a:stretch>
          </p:blipFill>
          <p:spPr>
            <a:xfrm>
              <a:off x="6172200" y="1613770"/>
              <a:ext cx="2796843" cy="4233862"/>
            </a:xfrm>
            <a:prstGeom prst="rect">
              <a:avLst/>
            </a:prstGeom>
          </p:spPr>
        </p:pic>
        <p:sp>
          <p:nvSpPr>
            <p:cNvPr id="10" name="Left Bracket 9">
              <a:extLst>
                <a:ext uri="{FF2B5EF4-FFF2-40B4-BE49-F238E27FC236}">
                  <a16:creationId xmlns:a16="http://schemas.microsoft.com/office/drawing/2014/main" id="{249E96D5-0716-4450-BFF4-EED23DEAC571}"/>
                </a:ext>
              </a:extLst>
            </p:cNvPr>
            <p:cNvSpPr/>
            <p:nvPr/>
          </p:nvSpPr>
          <p:spPr>
            <a:xfrm>
              <a:off x="6019800" y="1524000"/>
              <a:ext cx="228600" cy="4419600"/>
            </a:xfrm>
            <a:prstGeom prst="leftBracket">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74A8D523-C301-4B82-A7F9-EE694F2BB086}"/>
              </a:ext>
            </a:extLst>
          </p:cNvPr>
          <p:cNvCxnSpPr>
            <a:stCxn id="8" idx="3"/>
            <a:endCxn id="10" idx="1"/>
          </p:cNvCxnSpPr>
          <p:nvPr/>
        </p:nvCxnSpPr>
        <p:spPr>
          <a:xfrm flipV="1">
            <a:off x="2683587" y="3810000"/>
            <a:ext cx="3336213" cy="43637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C7540E0-1EE2-459F-92FD-6C9CE6BA33B3}"/>
              </a:ext>
            </a:extLst>
          </p:cNvPr>
          <p:cNvSpPr txBox="1"/>
          <p:nvPr/>
        </p:nvSpPr>
        <p:spPr>
          <a:xfrm rot="21174108">
            <a:off x="2836179" y="3541733"/>
            <a:ext cx="3064984" cy="461665"/>
          </a:xfrm>
          <a:prstGeom prst="rect">
            <a:avLst/>
          </a:prstGeom>
          <a:noFill/>
        </p:spPr>
        <p:txBody>
          <a:bodyPr wrap="square" rtlCol="0">
            <a:spAutoFit/>
          </a:bodyPr>
          <a:lstStyle/>
          <a:p>
            <a:pPr algn="ctr"/>
            <a:r>
              <a:rPr lang="en-US" sz="2400" b="1" dirty="0">
                <a:solidFill>
                  <a:srgbClr val="FF0000"/>
                </a:solidFill>
              </a:rPr>
              <a:t>All households appear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1EA3DA-8EA3-4E39-8BB5-0643225CEC43}"/>
              </a:ext>
            </a:extLst>
          </p:cNvPr>
          <p:cNvSpPr>
            <a:spLocks noGrp="1"/>
          </p:cNvSpPr>
          <p:nvPr>
            <p:ph type="title"/>
          </p:nvPr>
        </p:nvSpPr>
        <p:spPr>
          <a:xfrm>
            <a:off x="762000" y="1066800"/>
            <a:ext cx="7620000" cy="609600"/>
          </a:xfrm>
        </p:spPr>
        <p:txBody>
          <a:bodyPr/>
          <a:lstStyle/>
          <a:p>
            <a:pPr algn="ctr"/>
            <a:r>
              <a:rPr lang="en-US" altLang="en-US" sz="4000" dirty="0">
                <a:solidFill>
                  <a:schemeClr val="accent6"/>
                </a:solidFill>
              </a:rPr>
              <a:t>Assign Interviewer B</a:t>
            </a:r>
          </a:p>
        </p:txBody>
      </p:sp>
      <p:sp>
        <p:nvSpPr>
          <p:cNvPr id="9219" name="Rectangle 5">
            <a:extLst>
              <a:ext uri="{FF2B5EF4-FFF2-40B4-BE49-F238E27FC236}">
                <a16:creationId xmlns:a16="http://schemas.microsoft.com/office/drawing/2014/main" id="{8D768BD0-92CC-4BBD-9BC8-A43C06D28A91}"/>
              </a:ext>
            </a:extLst>
          </p:cNvPr>
          <p:cNvSpPr>
            <a:spLocks noChangeArrowheads="1"/>
          </p:cNvSpPr>
          <p:nvPr/>
        </p:nvSpPr>
        <p:spPr bwMode="auto">
          <a:xfrm>
            <a:off x="-6858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9220" name="Picture 4" descr="http://www.byui.edu/Images/disability_services/step2-resized200x209.png">
            <a:extLst>
              <a:ext uri="{FF2B5EF4-FFF2-40B4-BE49-F238E27FC236}">
                <a16:creationId xmlns:a16="http://schemas.microsoft.com/office/drawing/2014/main" id="{21E2C2F4-9F2C-40F6-9507-A3C44521A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6262" y="762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D63631BB-6193-450E-89E4-556E6E8B0DDF}"/>
              </a:ext>
            </a:extLst>
          </p:cNvPr>
          <p:cNvGrpSpPr/>
          <p:nvPr/>
        </p:nvGrpSpPr>
        <p:grpSpPr>
          <a:xfrm>
            <a:off x="304800" y="1676400"/>
            <a:ext cx="4476750" cy="4343400"/>
            <a:chOff x="381000" y="1828800"/>
            <a:chExt cx="4476750" cy="4343400"/>
          </a:xfrm>
        </p:grpSpPr>
        <p:pic>
          <p:nvPicPr>
            <p:cNvPr id="2" name="Picture 1">
              <a:extLst>
                <a:ext uri="{FF2B5EF4-FFF2-40B4-BE49-F238E27FC236}">
                  <a16:creationId xmlns:a16="http://schemas.microsoft.com/office/drawing/2014/main" id="{B37A1276-C51A-4069-A846-25CFF81483DC}"/>
                </a:ext>
              </a:extLst>
            </p:cNvPr>
            <p:cNvPicPr>
              <a:picLocks noChangeAspect="1"/>
            </p:cNvPicPr>
            <p:nvPr/>
          </p:nvPicPr>
          <p:blipFill>
            <a:blip r:embed="rId4"/>
            <a:stretch>
              <a:fillRect/>
            </a:stretch>
          </p:blipFill>
          <p:spPr>
            <a:xfrm>
              <a:off x="381000" y="1828800"/>
              <a:ext cx="4476750" cy="4343400"/>
            </a:xfrm>
            <a:prstGeom prst="rect">
              <a:avLst/>
            </a:prstGeom>
          </p:spPr>
        </p:pic>
        <p:sp>
          <p:nvSpPr>
            <p:cNvPr id="8" name="Rectangle 7">
              <a:extLst>
                <a:ext uri="{FF2B5EF4-FFF2-40B4-BE49-F238E27FC236}">
                  <a16:creationId xmlns:a16="http://schemas.microsoft.com/office/drawing/2014/main" id="{45616BC2-53A3-49F1-878E-0A7CA5A0E307}"/>
                </a:ext>
              </a:extLst>
            </p:cNvPr>
            <p:cNvSpPr/>
            <p:nvPr/>
          </p:nvSpPr>
          <p:spPr>
            <a:xfrm>
              <a:off x="583276" y="2362200"/>
              <a:ext cx="2159924" cy="381000"/>
            </a:xfrm>
            <a:prstGeom prst="rect">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C2707C64-3E5C-4056-A994-600F824BC2E7}"/>
              </a:ext>
            </a:extLst>
          </p:cNvPr>
          <p:cNvSpPr/>
          <p:nvPr/>
        </p:nvSpPr>
        <p:spPr>
          <a:xfrm>
            <a:off x="381000" y="2743198"/>
            <a:ext cx="2286000" cy="38100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418998-2B7C-4A90-9B46-C67983EED19E}"/>
              </a:ext>
            </a:extLst>
          </p:cNvPr>
          <p:cNvSpPr txBox="1"/>
          <p:nvPr/>
        </p:nvSpPr>
        <p:spPr>
          <a:xfrm>
            <a:off x="5257800" y="1836003"/>
            <a:ext cx="3505200" cy="830997"/>
          </a:xfrm>
          <a:prstGeom prst="rect">
            <a:avLst/>
          </a:prstGeom>
          <a:noFill/>
          <a:ln w="28575">
            <a:solidFill>
              <a:schemeClr val="accent3"/>
            </a:solidFill>
          </a:ln>
        </p:spPr>
        <p:txBody>
          <a:bodyPr wrap="square" rtlCol="0">
            <a:spAutoFit/>
          </a:bodyPr>
          <a:lstStyle/>
          <a:p>
            <a:pPr algn="ctr"/>
            <a:r>
              <a:rPr lang="en-US" sz="2400" dirty="0"/>
              <a:t>Cluster and household are shown – double check!</a:t>
            </a:r>
          </a:p>
        </p:txBody>
      </p:sp>
      <p:pic>
        <p:nvPicPr>
          <p:cNvPr id="5" name="Picture 4">
            <a:extLst>
              <a:ext uri="{FF2B5EF4-FFF2-40B4-BE49-F238E27FC236}">
                <a16:creationId xmlns:a16="http://schemas.microsoft.com/office/drawing/2014/main" id="{825B4DC7-910A-404C-9C23-C281427D95B7}"/>
              </a:ext>
            </a:extLst>
          </p:cNvPr>
          <p:cNvPicPr>
            <a:picLocks noChangeAspect="1"/>
          </p:cNvPicPr>
          <p:nvPr/>
        </p:nvPicPr>
        <p:blipFill>
          <a:blip r:embed="rId5"/>
          <a:stretch>
            <a:fillRect/>
          </a:stretch>
        </p:blipFill>
        <p:spPr>
          <a:xfrm>
            <a:off x="5257800" y="2743198"/>
            <a:ext cx="3505200" cy="3159292"/>
          </a:xfrm>
          <a:prstGeom prst="rect">
            <a:avLst/>
          </a:prstGeom>
          <a:ln w="28575">
            <a:solidFill>
              <a:srgbClr val="FF0000"/>
            </a:solidFill>
          </a:ln>
        </p:spPr>
      </p:pic>
      <p:cxnSp>
        <p:nvCxnSpPr>
          <p:cNvPr id="14" name="Straight Arrow Connector 13">
            <a:extLst>
              <a:ext uri="{FF2B5EF4-FFF2-40B4-BE49-F238E27FC236}">
                <a16:creationId xmlns:a16="http://schemas.microsoft.com/office/drawing/2014/main" id="{8497EE33-62FF-4469-BABB-12BACF17908F}"/>
              </a:ext>
            </a:extLst>
          </p:cNvPr>
          <p:cNvCxnSpPr>
            <a:cxnSpLocks/>
            <a:stCxn id="10" idx="3"/>
            <a:endCxn id="5" idx="1"/>
          </p:cNvCxnSpPr>
          <p:nvPr/>
        </p:nvCxnSpPr>
        <p:spPr>
          <a:xfrm>
            <a:off x="2667000" y="2933699"/>
            <a:ext cx="2590800" cy="138914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CD3B48F-3B6F-49A2-9EFD-21D4D9FF37A1}"/>
              </a:ext>
            </a:extLst>
          </p:cNvPr>
          <p:cNvCxnSpPr>
            <a:cxnSpLocks/>
            <a:stCxn id="8" idx="3"/>
            <a:endCxn id="4" idx="1"/>
          </p:cNvCxnSpPr>
          <p:nvPr/>
        </p:nvCxnSpPr>
        <p:spPr>
          <a:xfrm flipV="1">
            <a:off x="2667000" y="2251502"/>
            <a:ext cx="2590800" cy="148798"/>
          </a:xfrm>
          <a:prstGeom prst="straightConnector1">
            <a:avLst/>
          </a:prstGeom>
          <a:ln w="381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9A3E37F-E338-4524-A190-C2E06BA57EBD}"/>
              </a:ext>
            </a:extLst>
          </p:cNvPr>
          <p:cNvSpPr>
            <a:spLocks noGrp="1"/>
          </p:cNvSpPr>
          <p:nvPr>
            <p:ph type="title"/>
          </p:nvPr>
        </p:nvSpPr>
        <p:spPr>
          <a:xfrm>
            <a:off x="533400" y="1066800"/>
            <a:ext cx="8153400" cy="609600"/>
          </a:xfrm>
        </p:spPr>
        <p:txBody>
          <a:bodyPr/>
          <a:lstStyle/>
          <a:p>
            <a:pPr algn="ctr"/>
            <a:r>
              <a:rPr lang="en-US" altLang="en-US" sz="4000" dirty="0">
                <a:solidFill>
                  <a:schemeClr val="accent6"/>
                </a:solidFill>
              </a:rPr>
              <a:t>Assign Interviewer B</a:t>
            </a:r>
          </a:p>
        </p:txBody>
      </p:sp>
      <p:pic>
        <p:nvPicPr>
          <p:cNvPr id="11283" name="Picture 4" descr="http://www.byui.edu/Images/disability_services/step2-resized200x209.png">
            <a:extLst>
              <a:ext uri="{FF2B5EF4-FFF2-40B4-BE49-F238E27FC236}">
                <a16:creationId xmlns:a16="http://schemas.microsoft.com/office/drawing/2014/main" id="{9FA4FD57-41EA-4DE3-9D7E-5081E53DB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6262" y="45407"/>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B934FF1E-87F7-4EB5-8A87-A9E6908AF391}"/>
              </a:ext>
            </a:extLst>
          </p:cNvPr>
          <p:cNvPicPr>
            <a:picLocks noChangeAspect="1"/>
          </p:cNvPicPr>
          <p:nvPr/>
        </p:nvPicPr>
        <p:blipFill>
          <a:blip r:embed="rId4"/>
          <a:stretch>
            <a:fillRect/>
          </a:stretch>
        </p:blipFill>
        <p:spPr>
          <a:xfrm>
            <a:off x="1252537" y="1749468"/>
            <a:ext cx="6715125" cy="2514600"/>
          </a:xfrm>
          <a:prstGeom prst="rect">
            <a:avLst/>
          </a:prstGeom>
        </p:spPr>
      </p:pic>
      <p:sp>
        <p:nvSpPr>
          <p:cNvPr id="21" name="TextBox 20">
            <a:extLst>
              <a:ext uri="{FF2B5EF4-FFF2-40B4-BE49-F238E27FC236}">
                <a16:creationId xmlns:a16="http://schemas.microsoft.com/office/drawing/2014/main" id="{4ED439E4-20A2-4CCD-9A52-3D921E9AD878}"/>
              </a:ext>
            </a:extLst>
          </p:cNvPr>
          <p:cNvSpPr txBox="1"/>
          <p:nvPr/>
        </p:nvSpPr>
        <p:spPr>
          <a:xfrm>
            <a:off x="2347761" y="4419600"/>
            <a:ext cx="6640295" cy="1138773"/>
          </a:xfrm>
          <a:prstGeom prst="rect">
            <a:avLst/>
          </a:prstGeom>
          <a:noFill/>
        </p:spPr>
        <p:txBody>
          <a:bodyPr wrap="square" rtlCol="0">
            <a:spAutoFit/>
          </a:bodyPr>
          <a:lstStyle/>
          <a:p>
            <a:pPr algn="ctr"/>
            <a:r>
              <a:rPr lang="en-US" sz="3400" dirty="0"/>
              <a:t>Assigning Interviewer B must be done before assigning any modules</a:t>
            </a:r>
          </a:p>
        </p:txBody>
      </p:sp>
      <p:pic>
        <p:nvPicPr>
          <p:cNvPr id="3" name="Picture 2">
            <a:extLst>
              <a:ext uri="{FF2B5EF4-FFF2-40B4-BE49-F238E27FC236}">
                <a16:creationId xmlns:a16="http://schemas.microsoft.com/office/drawing/2014/main" id="{F1E97934-DB94-4852-862C-FB46F9EF2DCD}"/>
              </a:ext>
            </a:extLst>
          </p:cNvPr>
          <p:cNvPicPr>
            <a:picLocks noChangeAspect="1"/>
          </p:cNvPicPr>
          <p:nvPr/>
        </p:nvPicPr>
        <p:blipFill>
          <a:blip r:embed="rId5"/>
          <a:stretch>
            <a:fillRect/>
          </a:stretch>
        </p:blipFill>
        <p:spPr>
          <a:xfrm>
            <a:off x="122866" y="4463441"/>
            <a:ext cx="2259342" cy="1319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2D6798-52E0-4727-92E6-682C901F0290}"/>
              </a:ext>
            </a:extLst>
          </p:cNvPr>
          <p:cNvGrpSpPr/>
          <p:nvPr/>
        </p:nvGrpSpPr>
        <p:grpSpPr>
          <a:xfrm>
            <a:off x="202276" y="1676400"/>
            <a:ext cx="4979324" cy="3591470"/>
            <a:chOff x="49876" y="1676400"/>
            <a:chExt cx="4979324" cy="3591470"/>
          </a:xfrm>
        </p:grpSpPr>
        <p:pic>
          <p:nvPicPr>
            <p:cNvPr id="2" name="Picture 1">
              <a:extLst>
                <a:ext uri="{FF2B5EF4-FFF2-40B4-BE49-F238E27FC236}">
                  <a16:creationId xmlns:a16="http://schemas.microsoft.com/office/drawing/2014/main" id="{A87EF6BA-F1F6-4CDC-A1E4-AFC9D1B3AA78}"/>
                </a:ext>
              </a:extLst>
            </p:cNvPr>
            <p:cNvPicPr>
              <a:picLocks noChangeAspect="1"/>
            </p:cNvPicPr>
            <p:nvPr/>
          </p:nvPicPr>
          <p:blipFill>
            <a:blip r:embed="rId3"/>
            <a:stretch>
              <a:fillRect/>
            </a:stretch>
          </p:blipFill>
          <p:spPr>
            <a:xfrm>
              <a:off x="49876" y="1676400"/>
              <a:ext cx="4979324" cy="3591470"/>
            </a:xfrm>
            <a:prstGeom prst="rect">
              <a:avLst/>
            </a:prstGeom>
          </p:spPr>
        </p:pic>
        <p:sp>
          <p:nvSpPr>
            <p:cNvPr id="8" name="Rectangle 7">
              <a:extLst>
                <a:ext uri="{FF2B5EF4-FFF2-40B4-BE49-F238E27FC236}">
                  <a16:creationId xmlns:a16="http://schemas.microsoft.com/office/drawing/2014/main" id="{91066B69-2670-4E6B-8D8E-A7EE486916AD}"/>
                </a:ext>
              </a:extLst>
            </p:cNvPr>
            <p:cNvSpPr/>
            <p:nvPr/>
          </p:nvSpPr>
          <p:spPr>
            <a:xfrm>
              <a:off x="218863" y="4055873"/>
              <a:ext cx="2312324" cy="381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7A71695-C841-4DA0-8C21-FD198D593850}"/>
              </a:ext>
            </a:extLst>
          </p:cNvPr>
          <p:cNvGrpSpPr/>
          <p:nvPr/>
        </p:nvGrpSpPr>
        <p:grpSpPr>
          <a:xfrm>
            <a:off x="6019800" y="1600200"/>
            <a:ext cx="2949243" cy="4419600"/>
            <a:chOff x="6019800" y="1524000"/>
            <a:chExt cx="2949243" cy="4419600"/>
          </a:xfrm>
        </p:grpSpPr>
        <p:pic>
          <p:nvPicPr>
            <p:cNvPr id="4" name="Picture 3">
              <a:extLst>
                <a:ext uri="{FF2B5EF4-FFF2-40B4-BE49-F238E27FC236}">
                  <a16:creationId xmlns:a16="http://schemas.microsoft.com/office/drawing/2014/main" id="{7C8BD6B8-CF51-4877-85AA-5365F5D2EF8B}"/>
                </a:ext>
              </a:extLst>
            </p:cNvPr>
            <p:cNvPicPr>
              <a:picLocks noChangeAspect="1"/>
            </p:cNvPicPr>
            <p:nvPr/>
          </p:nvPicPr>
          <p:blipFill>
            <a:blip r:embed="rId4"/>
            <a:stretch>
              <a:fillRect/>
            </a:stretch>
          </p:blipFill>
          <p:spPr>
            <a:xfrm>
              <a:off x="6172200" y="1613770"/>
              <a:ext cx="2796843" cy="4233862"/>
            </a:xfrm>
            <a:prstGeom prst="rect">
              <a:avLst/>
            </a:prstGeom>
          </p:spPr>
        </p:pic>
        <p:sp>
          <p:nvSpPr>
            <p:cNvPr id="10" name="Left Bracket 9">
              <a:extLst>
                <a:ext uri="{FF2B5EF4-FFF2-40B4-BE49-F238E27FC236}">
                  <a16:creationId xmlns:a16="http://schemas.microsoft.com/office/drawing/2014/main" id="{249E96D5-0716-4450-BFF4-EED23DEAC571}"/>
                </a:ext>
              </a:extLst>
            </p:cNvPr>
            <p:cNvSpPr/>
            <p:nvPr/>
          </p:nvSpPr>
          <p:spPr>
            <a:xfrm>
              <a:off x="6019800" y="1524000"/>
              <a:ext cx="228600" cy="4419600"/>
            </a:xfrm>
            <a:prstGeom prst="leftBracket">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74A8D523-C301-4B82-A7F9-EE694F2BB086}"/>
              </a:ext>
            </a:extLst>
          </p:cNvPr>
          <p:cNvCxnSpPr>
            <a:stCxn id="8" idx="3"/>
            <a:endCxn id="10" idx="1"/>
          </p:cNvCxnSpPr>
          <p:nvPr/>
        </p:nvCxnSpPr>
        <p:spPr>
          <a:xfrm flipV="1">
            <a:off x="2683587" y="3810000"/>
            <a:ext cx="3336213" cy="43637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C7540E0-1EE2-459F-92FD-6C9CE6BA33B3}"/>
              </a:ext>
            </a:extLst>
          </p:cNvPr>
          <p:cNvSpPr txBox="1"/>
          <p:nvPr/>
        </p:nvSpPr>
        <p:spPr>
          <a:xfrm>
            <a:off x="342900" y="5144760"/>
            <a:ext cx="5257800" cy="1077218"/>
          </a:xfrm>
          <a:prstGeom prst="rect">
            <a:avLst/>
          </a:prstGeom>
          <a:noFill/>
        </p:spPr>
        <p:txBody>
          <a:bodyPr wrap="square" rtlCol="0">
            <a:spAutoFit/>
          </a:bodyPr>
          <a:lstStyle/>
          <a:p>
            <a:pPr algn="ctr"/>
            <a:r>
              <a:rPr lang="en-US" sz="3200" dirty="0"/>
              <a:t>Choose the household to assign modules</a:t>
            </a:r>
          </a:p>
        </p:txBody>
      </p:sp>
      <p:sp>
        <p:nvSpPr>
          <p:cNvPr id="15" name="Title 1">
            <a:extLst>
              <a:ext uri="{FF2B5EF4-FFF2-40B4-BE49-F238E27FC236}">
                <a16:creationId xmlns:a16="http://schemas.microsoft.com/office/drawing/2014/main" id="{F3A819AF-29A7-4F29-B214-204C02EF1CF6}"/>
              </a:ext>
            </a:extLst>
          </p:cNvPr>
          <p:cNvSpPr>
            <a:spLocks noGrp="1"/>
          </p:cNvSpPr>
          <p:nvPr>
            <p:ph type="title"/>
          </p:nvPr>
        </p:nvSpPr>
        <p:spPr>
          <a:xfrm>
            <a:off x="533400" y="990600"/>
            <a:ext cx="8153400" cy="609600"/>
          </a:xfrm>
        </p:spPr>
        <p:txBody>
          <a:bodyPr/>
          <a:lstStyle/>
          <a:p>
            <a:pPr algn="ctr"/>
            <a:r>
              <a:rPr lang="en-US" altLang="en-US" sz="4000" dirty="0">
                <a:solidFill>
                  <a:schemeClr val="accent6"/>
                </a:solidFill>
              </a:rPr>
              <a:t>Assign modules to Interviewer B</a:t>
            </a:r>
          </a:p>
        </p:txBody>
      </p:sp>
      <p:pic>
        <p:nvPicPr>
          <p:cNvPr id="16" name="Picture 6" descr="http://www.byui.edu/Images/disability_services/step3-resized200x209.png">
            <a:extLst>
              <a:ext uri="{FF2B5EF4-FFF2-40B4-BE49-F238E27FC236}">
                <a16:creationId xmlns:a16="http://schemas.microsoft.com/office/drawing/2014/main" id="{0A148300-E74C-4364-9F67-5356126324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6738" y="106363"/>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08541"/>
      </p:ext>
    </p:extLst>
  </p:cSld>
  <p:clrMapOvr>
    <a:masterClrMapping/>
  </p:clrMapOvr>
</p:sld>
</file>

<file path=ppt/theme/theme1.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0" ma:contentTypeDescription="Create a new document." ma:contentTypeScope="" ma:versionID="c539d889cc762f8a68e59efe92c7ac5c">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e6927e648849a75e1e0218eea730e19d"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62012-DACE-4CDC-B364-52021BD09DC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16D985B-101F-4E89-A7F3-92258D0576EE}">
  <ds:schemaRefs>
    <ds:schemaRef ds:uri="http://schemas.microsoft.com/sharepoint/v3/contenttype/forms"/>
  </ds:schemaRefs>
</ds:datastoreItem>
</file>

<file path=customXml/itemProps3.xml><?xml version="1.0" encoding="utf-8"?>
<ds:datastoreItem xmlns:ds="http://schemas.openxmlformats.org/officeDocument/2006/customXml" ds:itemID="{83E9C0B8-8EA1-4FC3-B46E-684FD92EF041}"/>
</file>

<file path=docProps/app.xml><?xml version="1.0" encoding="utf-8"?>
<Properties xmlns="http://schemas.openxmlformats.org/officeDocument/2006/extended-properties" xmlns:vt="http://schemas.openxmlformats.org/officeDocument/2006/docPropsVTypes">
  <Template>Feed_the_Future_Assistance_Presentation_Template (3)</Template>
  <TotalTime>14806</TotalTime>
  <Words>742</Words>
  <Application>Microsoft Office PowerPoint</Application>
  <PresentationFormat>On-screen Show (4:3)</PresentationFormat>
  <Paragraphs>101</Paragraphs>
  <Slides>17</Slides>
  <Notes>15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17</vt:i4>
      </vt:variant>
    </vt:vector>
  </HeadingPairs>
  <TitlesOfParts>
    <vt:vector size="26" baseType="lpstr">
      <vt:lpstr>Arial</vt:lpstr>
      <vt:lpstr>Calibri</vt:lpstr>
      <vt:lpstr>Gill Sans MT</vt:lpstr>
      <vt:lpstr>Times</vt:lpstr>
      <vt:lpstr>Wingdings</vt:lpstr>
      <vt:lpstr>Content Slides</vt:lpstr>
      <vt:lpstr>Title Slide</vt:lpstr>
      <vt:lpstr>Feed the Future-only branded blank</vt:lpstr>
      <vt:lpstr>Closing Slides</vt:lpstr>
      <vt:lpstr>Second Interviewer</vt:lpstr>
      <vt:lpstr>Fieldwork Flow – Second Interviewer</vt:lpstr>
      <vt:lpstr>PowerPoint Presentation</vt:lpstr>
      <vt:lpstr>Finalize Modules 1 and 2</vt:lpstr>
      <vt:lpstr>Finalize Modules 1 and 2</vt:lpstr>
      <vt:lpstr>PowerPoint Presentation</vt:lpstr>
      <vt:lpstr>Assign Interviewer B</vt:lpstr>
      <vt:lpstr>Assign Interviewer B</vt:lpstr>
      <vt:lpstr>Assign modules to Interviewer B</vt:lpstr>
      <vt:lpstr>Assign modules to Interviewer B</vt:lpstr>
      <vt:lpstr>Assign modules to Interviewer B</vt:lpstr>
      <vt:lpstr>Send assignment to Interviewer B</vt:lpstr>
      <vt:lpstr>PowerPoint Presentation</vt:lpstr>
      <vt:lpstr>PowerPoint Presentation</vt:lpstr>
      <vt:lpstr>PowerPoint Presentation</vt:lpstr>
      <vt:lpstr>PowerPoint Presentation</vt:lpstr>
      <vt:lpstr>Practice time!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Dupuis, Genevieve</cp:lastModifiedBy>
  <cp:revision>231</cp:revision>
  <cp:lastPrinted>2004-09-30T16:41:33Z</cp:lastPrinted>
  <dcterms:created xsi:type="dcterms:W3CDTF">2004-09-17T20:07:42Z</dcterms:created>
  <dcterms:modified xsi:type="dcterms:W3CDTF">2018-09-07T15:55:53Z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