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5.xml" ContentType="application/vnd.openxmlformats-officedocument.theme+xml"/>
  <Override PartName="/ppt/theme/theme3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4" r:id="rId4"/>
    <p:sldMasterId id="2147483674" r:id="rId5"/>
    <p:sldMasterId id="2147483677" r:id="rId6"/>
    <p:sldMasterId id="2147483679" r:id="rId7"/>
  </p:sldMasterIdLst>
  <p:notesMasterIdLst>
    <p:notesMasterId r:id="rId22"/>
  </p:notesMasterIdLst>
  <p:handoutMasterIdLst>
    <p:handoutMasterId r:id="rId23"/>
  </p:handoutMasterIdLst>
  <p:sldIdLst>
    <p:sldId id="266" r:id="rId8"/>
    <p:sldId id="267" r:id="rId9"/>
    <p:sldId id="288" r:id="rId10"/>
    <p:sldId id="270" r:id="rId11"/>
    <p:sldId id="271" r:id="rId12"/>
    <p:sldId id="273" r:id="rId13"/>
    <p:sldId id="290" r:id="rId14"/>
    <p:sldId id="291" r:id="rId15"/>
    <p:sldId id="269" r:id="rId16"/>
    <p:sldId id="275" r:id="rId17"/>
    <p:sldId id="276" r:id="rId18"/>
    <p:sldId id="292" r:id="rId19"/>
    <p:sldId id="272" r:id="rId20"/>
    <p:sldId id="278" r:id="rId21"/>
  </p:sldIdLst>
  <p:sldSz cx="9144000" cy="6858000" type="screen4x3"/>
  <p:notesSz cx="7035800" cy="93218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4ABD"/>
    <a:srgbClr val="C2113A"/>
    <a:srgbClr val="003366"/>
    <a:srgbClr val="DDDDDD"/>
    <a:srgbClr val="CCCCCC"/>
    <a:srgbClr val="666666"/>
    <a:srgbClr val="E10040"/>
    <a:srgbClr val="002A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78960" autoAdjust="0"/>
  </p:normalViewPr>
  <p:slideViewPr>
    <p:cSldViewPr>
      <p:cViewPr varScale="1">
        <p:scale>
          <a:sx n="68" d="100"/>
          <a:sy n="68" d="100"/>
        </p:scale>
        <p:origin x="116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AC7AE1BB-2F2C-45E0-9C7C-BAC328C2276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B872EC87-8BC0-4C43-8B74-2391AB67A61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2" name="Rectangle 4">
            <a:extLst>
              <a:ext uri="{FF2B5EF4-FFF2-40B4-BE49-F238E27FC236}">
                <a16:creationId xmlns:a16="http://schemas.microsoft.com/office/drawing/2014/main" id="{2357DA5C-E088-45E3-943C-D251E1AF46E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3" name="Rectangle 5">
            <a:extLst>
              <a:ext uri="{FF2B5EF4-FFF2-40B4-BE49-F238E27FC236}">
                <a16:creationId xmlns:a16="http://schemas.microsoft.com/office/drawing/2014/main" id="{C8FF29EF-BDCC-4B77-9DD7-3749E3BABE7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98F6A8C-72CF-4CEB-B88D-370AEA90C1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2F8810F4-4BE6-4388-B707-D97C529A62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57D66D51-30F5-4940-84E3-19F6F9B0101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18FDC88E-B82B-47D9-8C3A-E37902D33AF0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684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9" name="Rectangle 5">
            <a:extLst>
              <a:ext uri="{FF2B5EF4-FFF2-40B4-BE49-F238E27FC236}">
                <a16:creationId xmlns:a16="http://schemas.microsoft.com/office/drawing/2014/main" id="{01A63676-A61E-4BB8-961D-E5EDD2324F2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9030" name="Rectangle 6">
            <a:extLst>
              <a:ext uri="{FF2B5EF4-FFF2-40B4-BE49-F238E27FC236}">
                <a16:creationId xmlns:a16="http://schemas.microsoft.com/office/drawing/2014/main" id="{58D6F642-741A-41F5-A31D-6328A62AFDA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31" name="Rectangle 7">
            <a:extLst>
              <a:ext uri="{FF2B5EF4-FFF2-40B4-BE49-F238E27FC236}">
                <a16:creationId xmlns:a16="http://schemas.microsoft.com/office/drawing/2014/main" id="{C5EE0F8D-35BD-48DB-A1A5-25941E8A77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88B58C4-AF20-4C18-8A1C-0F4A58571F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723F896F-9E88-4934-8A09-36CAEEC5563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59F1F08D-AE2A-4F72-89A9-98D4D314D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2A49CDF7-9ACC-45D7-AB3C-BC7A8916E7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280605B8-F2BB-4481-9BA5-6BD30260CC7C}" type="slidenum">
              <a:rPr lang="en-US" altLang="en-US" sz="1200" smtClean="0"/>
              <a:pPr/>
              <a:t>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>
            <a:extLst>
              <a:ext uri="{FF2B5EF4-FFF2-40B4-BE49-F238E27FC236}">
                <a16:creationId xmlns:a16="http://schemas.microsoft.com/office/drawing/2014/main" id="{6C1D1A9C-2D68-40D9-BF43-874C7CC771E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>
            <a:extLst>
              <a:ext uri="{FF2B5EF4-FFF2-40B4-BE49-F238E27FC236}">
                <a16:creationId xmlns:a16="http://schemas.microsoft.com/office/drawing/2014/main" id="{D43A681C-D9FA-4C63-8D2D-264522483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Use forms… if available. Otherwise make up some and provide it to trainees…</a:t>
            </a:r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CC7068DD-1D23-46B5-AF34-55B992D17A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96D02B9A-6592-42F1-A4AE-B6758A56E9A1}" type="slidenum">
              <a:rPr lang="en-US" altLang="en-US" sz="1200" smtClean="0"/>
              <a:pPr/>
              <a:t>14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EE30FFFA-DE26-41CB-87A1-8CF172DC4E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5639FDC6-D5C7-4470-807E-697B41A83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cs typeface="Arial" panose="020B0604020202020204" pitchFamily="34" charset="0"/>
              </a:rPr>
              <a:t>Quick look at the flow of field work from start to finish in a cluster – training will refer back to this chart regularly</a:t>
            </a:r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68E12E78-E621-4716-884F-AE12EA7D7B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4538" indent="-28575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4588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3375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60575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7775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4975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32175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9375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354F00EC-FAC4-48A3-B51D-93A6551B624F}" type="slidenum">
              <a:rPr lang="en-US" altLang="en-US" sz="1200" smtClean="0"/>
              <a:pPr/>
              <a:t>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80023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670BF517-4B73-416E-B9BF-3BE8FCCD461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9E1832D2-3DB0-4D26-8821-B807B714E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From any screen, meaning - (i.e. this one if reentering the QRE or the end of module 2 if continuing on…)</a:t>
            </a: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2B9CA9EA-139F-4612-A757-E0D17F97BE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FD21D38F-C224-49C6-A4AC-C0E767D4FB93}" type="slidenum">
              <a:rPr lang="en-US" altLang="en-US" sz="1200" smtClean="0"/>
              <a:pPr/>
              <a:t>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294518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670BF517-4B73-416E-B9BF-3BE8FCCD461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9E1832D2-3DB0-4D26-8821-B807B714E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2B9CA9EA-139F-4612-A757-E0D17F97BE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FD21D38F-C224-49C6-A4AC-C0E767D4FB93}" type="slidenum">
              <a:rPr lang="en-US" altLang="en-US" sz="1200" smtClean="0"/>
              <a:pPr/>
              <a:t>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710127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D465CA9A-2D62-4DCE-B32E-8C52ED4B808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EFB99B31-54DA-492E-9AFE-48C72E950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Notice everything goes by line number!!!</a:t>
            </a:r>
          </a:p>
          <a:p>
            <a:r>
              <a:rPr lang="en-US" altLang="en-US"/>
              <a:t>ASK: what are reasons it must go by line number? (see next slide)</a:t>
            </a:r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2281EF69-6BBC-4F63-9F7E-48609B21AA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B57347E5-D015-40C1-B8F2-5C1FE0E837B3}" type="slidenum">
              <a:rPr lang="en-US" altLang="en-US" sz="1200" smtClean="0"/>
              <a:pPr/>
              <a:t>9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27E83234-2C4A-407A-A0F4-E94033F53C2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>
            <a:extLst>
              <a:ext uri="{FF2B5EF4-FFF2-40B4-BE49-F238E27FC236}">
                <a16:creationId xmlns:a16="http://schemas.microsoft.com/office/drawing/2014/main" id="{9393BAA4-3828-4B3A-AC5D-2F631387F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FontTx/>
              <a:buAutoNum type="arabicPeriod"/>
              <a:defRPr/>
            </a:pPr>
            <a:r>
              <a:rPr lang="en-US" altLang="en-US" dirty="0"/>
              <a:t>Line numbers link – only way to match child to HH to nutrition/</a:t>
            </a:r>
            <a:r>
              <a:rPr lang="en-US" altLang="en-US" dirty="0" err="1"/>
              <a:t>anthro</a:t>
            </a:r>
            <a:endParaRPr lang="en-US" altLang="en-US" dirty="0"/>
          </a:p>
          <a:p>
            <a:pPr marL="228600" indent="-228600">
              <a:buFontTx/>
              <a:buAutoNum type="arabicPeriod"/>
              <a:defRPr/>
            </a:pPr>
            <a:r>
              <a:rPr lang="en-US" altLang="en-US" dirty="0"/>
              <a:t>This is done during editing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DB3819E4-3810-4504-B537-2074D9192B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C26DD39F-7371-4986-A994-8AF8FFB9AF6D}" type="slidenum">
              <a:rPr lang="en-US" altLang="en-US" sz="1200" smtClean="0"/>
              <a:pPr/>
              <a:t>10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F1F5B271-E59B-49BC-80D8-CFB026135C6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AEFA1F12-A74C-441C-93F7-34460035D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8D412E5E-0859-4171-9B9A-0834663376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65105443-E988-4328-AAE3-A5E17DAF803A}" type="slidenum">
              <a:rPr lang="en-US" altLang="en-US" sz="1200" smtClean="0"/>
              <a:pPr/>
              <a:t>11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F1F5B271-E59B-49BC-80D8-CFB026135C6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AEFA1F12-A74C-441C-93F7-34460035D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Why not change every field??</a:t>
            </a:r>
          </a:p>
          <a:p>
            <a:endParaRPr lang="en-US" altLang="en-US" dirty="0"/>
          </a:p>
          <a:p>
            <a:r>
              <a:rPr lang="en-US" altLang="en-US" dirty="0"/>
              <a:t>It’s messy and can lead to error!</a:t>
            </a:r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8D412E5E-0859-4171-9B9A-0834663376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65105443-E988-4328-AAE3-A5E17DAF803A}" type="slidenum">
              <a:rPr lang="en-US" altLang="en-US" sz="1200" smtClean="0"/>
              <a:pPr/>
              <a:t>12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471208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44787464-28C3-42C7-AAF6-4152E500E7D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F9614E3C-D20D-4F35-9784-A925D8066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E38F1665-C40E-47BE-BD7C-D11FD56A34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0FBE5C73-47F5-407A-A713-20F622070203}" type="slidenum">
              <a:rPr lang="en-US" altLang="en-US" sz="1200" smtClean="0"/>
              <a:pPr/>
              <a:t>13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-brande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2493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8758" y="6611159"/>
            <a:ext cx="7226024" cy="230832"/>
          </a:xfrm>
          <a:prstGeom prst="rect">
            <a:avLst/>
          </a:prstGeom>
          <a:noFill/>
          <a:ln w="12700" cap="sq" cmpd="sng">
            <a:noFill/>
            <a:prstDash val="solid"/>
          </a:ln>
        </p:spPr>
        <p:txBody>
          <a:bodyPr wrap="square" rtlCol="0" anchor="t" anchorCtr="0">
            <a:spAutoFit/>
          </a:bodyPr>
          <a:lstStyle/>
          <a:p>
            <a:r>
              <a:rPr lang="en-US" sz="900" b="0" i="1" dirty="0">
                <a:solidFill>
                  <a:schemeClr val="bg1"/>
                </a:solidFill>
                <a:latin typeface="Arial"/>
                <a:cs typeface="Arial"/>
              </a:rPr>
              <a:t>Photo</a:t>
            </a:r>
            <a:r>
              <a:rPr lang="en-US" sz="900" b="0" i="1" baseline="0" dirty="0">
                <a:solidFill>
                  <a:schemeClr val="bg1"/>
                </a:solidFill>
                <a:latin typeface="Arial"/>
                <a:cs typeface="Arial"/>
              </a:rPr>
              <a:t> Credit Goes Here</a:t>
            </a:r>
            <a:endParaRPr lang="en-US" sz="900" b="0" i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62856" y="5723098"/>
            <a:ext cx="5022850" cy="260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Photo credit: Name/Organization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452438" y="5175081"/>
            <a:ext cx="8186737" cy="2682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1021842" y="3829050"/>
            <a:ext cx="7089775" cy="11953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40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 OF PRESENTATION GOES HERE AND HERE</a:t>
            </a:r>
          </a:p>
        </p:txBody>
      </p:sp>
    </p:spTree>
    <p:extLst>
      <p:ext uri="{BB962C8B-B14F-4D97-AF65-F5344CB8AC3E}">
        <p14:creationId xmlns:p14="http://schemas.microsoft.com/office/powerpoint/2010/main" val="2422033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473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ed the Future-only brande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48041" y="1156441"/>
            <a:ext cx="8229600" cy="59704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>
              <a:defRPr sz="3200" cap="all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/>
              <a:t>HEADER HERE</a:t>
            </a:r>
          </a:p>
        </p:txBody>
      </p:sp>
    </p:spTree>
    <p:extLst>
      <p:ext uri="{BB962C8B-B14F-4D97-AF65-F5344CB8AC3E}">
        <p14:creationId xmlns:p14="http://schemas.microsoft.com/office/powerpoint/2010/main" val="949641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7921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and Left Justifi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48041" y="1156441"/>
            <a:ext cx="8229600" cy="59704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>
              <a:defRPr sz="3200" cap="all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/>
              <a:t>HEADER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12775" y="2087563"/>
            <a:ext cx="8101013" cy="32918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96595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48041" y="1156441"/>
            <a:ext cx="8229600" cy="59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>
              <a:defRPr sz="3200" cap="all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/>
              <a:t>HEADER HERE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12775" y="2087563"/>
            <a:ext cx="8101013" cy="3291840"/>
          </a:xfrm>
          <a:prstGeom prst="rect">
            <a:avLst/>
          </a:prstGeom>
        </p:spPr>
        <p:txBody>
          <a:bodyPr/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32339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subhead,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48041" y="1156441"/>
            <a:ext cx="8229600" cy="59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>
              <a:defRPr sz="3200" cap="all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/>
              <a:t>HEADER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12775" y="2388787"/>
            <a:ext cx="8101013" cy="3291840"/>
          </a:xfrm>
          <a:prstGeom prst="rect">
            <a:avLst/>
          </a:prstGeom>
        </p:spPr>
        <p:txBody>
          <a:bodyPr/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516477" y="1903413"/>
            <a:ext cx="8153400" cy="4524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 b="1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</p:spTree>
    <p:extLst>
      <p:ext uri="{BB962C8B-B14F-4D97-AF65-F5344CB8AC3E}">
        <p14:creationId xmlns:p14="http://schemas.microsoft.com/office/powerpoint/2010/main" val="326168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bulleted list,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48041" y="1156441"/>
            <a:ext cx="8229600" cy="59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>
              <a:defRPr sz="3200" cap="all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/>
              <a:t>HEADER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01663" y="2205038"/>
            <a:ext cx="4368800" cy="3840162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5325018" y="2204869"/>
            <a:ext cx="3344862" cy="36795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201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subhead in parens,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12775" y="2388787"/>
            <a:ext cx="8101013" cy="3291840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516477" y="1699709"/>
            <a:ext cx="8153400" cy="398033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ts val="2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 b="1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ts val="2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37D2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(Parentheses Under Header)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48041" y="1156441"/>
            <a:ext cx="8229600" cy="59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>
              <a:defRPr sz="3200" cap="all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/>
              <a:t>HEADER HERE</a:t>
            </a:r>
          </a:p>
        </p:txBody>
      </p:sp>
    </p:spTree>
    <p:extLst>
      <p:ext uri="{BB962C8B-B14F-4D97-AF65-F5344CB8AC3E}">
        <p14:creationId xmlns:p14="http://schemas.microsoft.com/office/powerpoint/2010/main" val="3938859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eed the Future-only brande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48041" y="1156441"/>
            <a:ext cx="8229600" cy="59704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>
              <a:defRPr sz="3200" cap="all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/>
              <a:t>HEADER HERE</a:t>
            </a:r>
          </a:p>
        </p:txBody>
      </p:sp>
    </p:spTree>
    <p:extLst>
      <p:ext uri="{BB962C8B-B14F-4D97-AF65-F5344CB8AC3E}">
        <p14:creationId xmlns:p14="http://schemas.microsoft.com/office/powerpoint/2010/main" val="4021578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870B49E-1AA9-427A-8738-9470015F3F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B68670-6CBE-466C-AB8A-2F3C4EE8BC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9A03D26-9A76-4371-B62E-B6BF1B94AC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1BCA80-1C45-489E-80B5-7D83F4DA2F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5100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301625"/>
            <a:ext cx="7772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827213"/>
            <a:ext cx="38100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827213"/>
            <a:ext cx="38100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46513"/>
            <a:ext cx="38100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831D63A-31CB-4E4F-B2C9-72838096BF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9765B6F-DE6C-4307-A0A8-1CA7AB6BB7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BB9C0BA-DACC-4819-B2DA-C0E20BF699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A72BE5-B596-433C-8E05-8A8BA97493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597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emf"/><Relationship Id="rId4" Type="http://schemas.openxmlformats.org/officeDocument/2006/relationships/image" Target="../media/image2.jp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1"/>
            <a:ext cx="9144000" cy="1058305"/>
          </a:xfrm>
          <a:prstGeom prst="rect">
            <a:avLst/>
          </a:prstGeom>
          <a:solidFill>
            <a:srgbClr val="4799B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horizontal RGB white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66" y="225746"/>
            <a:ext cx="3401400" cy="577885"/>
          </a:xfrm>
          <a:prstGeom prst="rect">
            <a:avLst/>
          </a:prstGeom>
        </p:spPr>
      </p:pic>
      <p:pic>
        <p:nvPicPr>
          <p:cNvPr id="5" name="Picture 4" descr="Horizontal_RGB_600.jp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3" y="5942146"/>
            <a:ext cx="2372451" cy="91585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972752" y="6060484"/>
            <a:ext cx="2008628" cy="744483"/>
          </a:xfrm>
          <a:prstGeom prst="rect">
            <a:avLst/>
          </a:prstGeom>
          <a:solidFill>
            <a:schemeClr val="bg1">
              <a:lumMod val="6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2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PARTNER LOGO GOES HERE (click slide master to add)</a:t>
            </a:r>
          </a:p>
        </p:txBody>
      </p:sp>
    </p:spTree>
    <p:extLst>
      <p:ext uri="{BB962C8B-B14F-4D97-AF65-F5344CB8AC3E}">
        <p14:creationId xmlns:p14="http://schemas.microsoft.com/office/powerpoint/2010/main" val="2195734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81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tal_RGB_60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3" y="5942146"/>
            <a:ext cx="2372451" cy="91585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5102420"/>
            <a:ext cx="9144000" cy="846688"/>
          </a:xfrm>
          <a:prstGeom prst="rect">
            <a:avLst/>
          </a:prstGeom>
          <a:solidFill>
            <a:srgbClr val="4799B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70957" y="6059727"/>
            <a:ext cx="2008628" cy="744483"/>
          </a:xfrm>
          <a:prstGeom prst="rect">
            <a:avLst/>
          </a:prstGeom>
          <a:solidFill>
            <a:schemeClr val="bg1">
              <a:lumMod val="6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2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PARTNER LOGO GOES HERE (click slide master to add)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9144000" cy="1058305"/>
          </a:xfrm>
          <a:prstGeom prst="rect">
            <a:avLst/>
          </a:prstGeom>
          <a:solidFill>
            <a:srgbClr val="4799B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horizontal RGB white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66" y="225746"/>
            <a:ext cx="3401400" cy="57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11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1"/>
            <a:ext cx="9144000" cy="1058305"/>
          </a:xfrm>
          <a:prstGeom prst="rect">
            <a:avLst/>
          </a:prstGeom>
          <a:solidFill>
            <a:srgbClr val="4799B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horizontal RGB 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66" y="225746"/>
            <a:ext cx="3401400" cy="57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91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806417"/>
          </a:xfrm>
          <a:prstGeom prst="rect">
            <a:avLst/>
          </a:prstGeom>
          <a:solidFill>
            <a:srgbClr val="4799B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472786" y="5256486"/>
            <a:ext cx="8214013" cy="1099863"/>
          </a:xfrm>
          <a:prstGeom prst="rect">
            <a:avLst/>
          </a:prstGeom>
        </p:spPr>
        <p:txBody>
          <a:bodyPr anchor="t"/>
          <a:lstStyle/>
          <a:p>
            <a:pPr marL="231775" lvl="2" indent="-231775" algn="ctr">
              <a:lnSpc>
                <a:spcPts val="2000"/>
              </a:lnSpc>
            </a:pPr>
            <a:r>
              <a:rPr lang="en-US" sz="2000" dirty="0" err="1">
                <a:solidFill>
                  <a:schemeClr val="bg1"/>
                </a:solidFill>
                <a:latin typeface="Gill Sans MT"/>
                <a:cs typeface="Gill Sans MT"/>
              </a:rPr>
              <a:t>www.feedthefuture.gov</a:t>
            </a:r>
            <a:endParaRPr lang="en-US" sz="2000" dirty="0">
              <a:solidFill>
                <a:schemeClr val="bg1"/>
              </a:solidFill>
              <a:latin typeface="Gill Sans MT"/>
              <a:cs typeface="Gill Sans MT"/>
            </a:endParaRPr>
          </a:p>
        </p:txBody>
      </p:sp>
      <p:pic>
        <p:nvPicPr>
          <p:cNvPr id="3" name="Picture 2" descr="vertical RGB 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668" y="1580049"/>
            <a:ext cx="4945209" cy="2302837"/>
          </a:xfrm>
          <a:prstGeom prst="rect">
            <a:avLst/>
          </a:prstGeom>
        </p:spPr>
      </p:pic>
      <p:pic>
        <p:nvPicPr>
          <p:cNvPr id="9" name="Picture 8" descr="Horizontal_RGB_60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3" y="5942146"/>
            <a:ext cx="2372451" cy="91585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972752" y="6060484"/>
            <a:ext cx="2008628" cy="744483"/>
          </a:xfrm>
          <a:prstGeom prst="rect">
            <a:avLst/>
          </a:prstGeom>
          <a:solidFill>
            <a:schemeClr val="bg1">
              <a:lumMod val="6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2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PARTNER LOGO GOES HERE (click slide master to add)</a:t>
            </a:r>
          </a:p>
        </p:txBody>
      </p:sp>
    </p:spTree>
    <p:extLst>
      <p:ext uri="{BB962C8B-B14F-4D97-AF65-F5344CB8AC3E}">
        <p14:creationId xmlns:p14="http://schemas.microsoft.com/office/powerpoint/2010/main" val="3803082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microsoft.com/office/2007/relationships/hdphoto" Target="../media/hdphoto1.wdp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92B7F410-2867-4ACD-A770-A5570BF2D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68" y="924983"/>
            <a:ext cx="7772400" cy="609600"/>
          </a:xfrm>
        </p:spPr>
        <p:txBody>
          <a:bodyPr/>
          <a:lstStyle/>
          <a:p>
            <a:pPr algn="ctr"/>
            <a:r>
              <a:rPr lang="en-US" altLang="en-US" sz="4000" dirty="0">
                <a:solidFill>
                  <a:schemeClr val="accent6"/>
                </a:solidFill>
              </a:rPr>
              <a:t>Entering Anthropometry Form</a:t>
            </a:r>
          </a:p>
        </p:txBody>
      </p:sp>
      <p:sp>
        <p:nvSpPr>
          <p:cNvPr id="4099" name="Rectangle 5">
            <a:extLst>
              <a:ext uri="{FF2B5EF4-FFF2-40B4-BE49-F238E27FC236}">
                <a16:creationId xmlns:a16="http://schemas.microsoft.com/office/drawing/2014/main" id="{0CFD0621-19B2-4AC1-A3AE-89186507B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D2EE9B-7150-4674-8F26-C2DF47704AFA}"/>
              </a:ext>
            </a:extLst>
          </p:cNvPr>
          <p:cNvSpPr txBox="1"/>
          <p:nvPr/>
        </p:nvSpPr>
        <p:spPr>
          <a:xfrm>
            <a:off x="228600" y="5435600"/>
            <a:ext cx="8669337" cy="5842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dirty="0">
                <a:latin typeface="+mn-lt"/>
              </a:rPr>
              <a:t>Anthropometry forms &gt;&gt; Interviewers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D31A04-B962-4DA6-B27F-FAEEA6E95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525" y="1638300"/>
            <a:ext cx="3790950" cy="3771900"/>
          </a:xfrm>
          <a:prstGeom prst="rect">
            <a:avLst/>
          </a:prstGeom>
          <a:ln>
            <a:solidFill>
              <a:schemeClr val="accent5"/>
            </a:solidFill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71AAD99C-1B1D-4AEB-B891-60E134D98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487" y="990600"/>
            <a:ext cx="6854825" cy="609600"/>
          </a:xfrm>
        </p:spPr>
        <p:txBody>
          <a:bodyPr/>
          <a:lstStyle/>
          <a:p>
            <a:pPr algn="ctr"/>
            <a:r>
              <a:rPr lang="en-US" altLang="en-US" sz="4000" dirty="0">
                <a:solidFill>
                  <a:schemeClr val="accent6"/>
                </a:solidFill>
              </a:rPr>
              <a:t>Check order of form</a:t>
            </a:r>
          </a:p>
        </p:txBody>
      </p:sp>
      <p:pic>
        <p:nvPicPr>
          <p:cNvPr id="14339" name="Picture 4" descr="http://www.byui.edu/Images/disability_services/step2-resized200x209.png">
            <a:extLst>
              <a:ext uri="{FF2B5EF4-FFF2-40B4-BE49-F238E27FC236}">
                <a16:creationId xmlns:a16="http://schemas.microsoft.com/office/drawing/2014/main" id="{AAA582C8-01C3-4138-8FFE-6B4B81128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76200"/>
            <a:ext cx="947737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0C7BE34-6E9B-42FD-ADD1-3610995BA698}"/>
              </a:ext>
            </a:extLst>
          </p:cNvPr>
          <p:cNvSpPr txBox="1">
            <a:spLocks/>
          </p:cNvSpPr>
          <p:nvPr/>
        </p:nvSpPr>
        <p:spPr bwMode="auto">
          <a:xfrm>
            <a:off x="228600" y="1600200"/>
            <a:ext cx="8610600" cy="4343400"/>
          </a:xfrm>
          <a:prstGeom prst="rect">
            <a:avLst/>
          </a:prstGeom>
          <a:noFill/>
          <a:ln w="9525">
            <a:solidFill>
              <a:schemeClr val="accent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altLang="en-US" sz="3200" b="0" kern="0" dirty="0">
                <a:solidFill>
                  <a:srgbClr val="00B050"/>
                </a:solidFill>
              </a:rPr>
              <a:t>Why check? Why does it matter?</a:t>
            </a:r>
          </a:p>
          <a:p>
            <a:pPr algn="ctr">
              <a:defRPr/>
            </a:pPr>
            <a:endParaRPr lang="en-US" altLang="en-US" sz="1400" b="0" kern="0" dirty="0"/>
          </a:p>
          <a:p>
            <a:pPr marL="514350" indent="-514350">
              <a:buFontTx/>
              <a:buAutoNum type="arabicPeriod"/>
              <a:defRPr/>
            </a:pPr>
            <a:r>
              <a:rPr lang="en-US" altLang="en-US" sz="2800" b="0" kern="0" dirty="0"/>
              <a:t>Line numbers link everyone in survey</a:t>
            </a:r>
          </a:p>
          <a:p>
            <a:pPr marL="514350" indent="-514350">
              <a:buFontTx/>
              <a:buAutoNum type="arabicPeriod"/>
              <a:defRPr/>
            </a:pPr>
            <a:r>
              <a:rPr lang="en-US" altLang="en-US" sz="2800" b="0" kern="0" dirty="0"/>
              <a:t>Consistency of age in HH and nutrition/anthropometry is checked – via line number </a:t>
            </a:r>
          </a:p>
          <a:p>
            <a:pPr marL="514350" indent="-514350">
              <a:buFontTx/>
              <a:buAutoNum type="arabicPeriod"/>
              <a:defRPr/>
            </a:pPr>
            <a:r>
              <a:rPr lang="en-US" altLang="en-US" sz="2800" b="0" kern="0" dirty="0"/>
              <a:t>Wrong order makes lots of editing for your ICDM/secondary editors</a:t>
            </a:r>
          </a:p>
          <a:p>
            <a:pPr marL="514350" indent="-514350">
              <a:buFontTx/>
              <a:buAutoNum type="arabicPeriod"/>
              <a:defRPr/>
            </a:pPr>
            <a:endParaRPr lang="en-US" altLang="en-US" sz="1400" b="0" kern="0" dirty="0">
              <a:solidFill>
                <a:srgbClr val="00B050"/>
              </a:solidFill>
            </a:endParaRPr>
          </a:p>
          <a:p>
            <a:pPr algn="ctr">
              <a:defRPr/>
            </a:pPr>
            <a:r>
              <a:rPr lang="en-US" altLang="en-US" b="0" kern="0" dirty="0">
                <a:solidFill>
                  <a:srgbClr val="00B050"/>
                </a:solidFill>
              </a:rPr>
              <a:t>And most important…</a:t>
            </a:r>
          </a:p>
          <a:p>
            <a:pPr>
              <a:defRPr/>
            </a:pPr>
            <a:r>
              <a:rPr lang="en-US" altLang="en-US" sz="2800" b="0" kern="0" dirty="0"/>
              <a:t>4. WRONG LINE NUMBER, WRONG PERSON…</a:t>
            </a:r>
          </a:p>
          <a:p>
            <a:pPr>
              <a:defRPr/>
            </a:pPr>
            <a:r>
              <a:rPr lang="en-US" altLang="en-US" sz="2800" b="0" kern="0" dirty="0"/>
              <a:t>		 					WRONG ANTHROPOMETRY DATA!!!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92220776-35C9-4670-A17F-AA218A49E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324" y="958850"/>
            <a:ext cx="6854825" cy="609600"/>
          </a:xfrm>
        </p:spPr>
        <p:txBody>
          <a:bodyPr/>
          <a:lstStyle/>
          <a:p>
            <a:pPr algn="ctr"/>
            <a:r>
              <a:rPr lang="en-US" altLang="en-US" sz="3600" dirty="0">
                <a:solidFill>
                  <a:schemeClr val="accent6"/>
                </a:solidFill>
              </a:rPr>
              <a:t>Check</a:t>
            </a:r>
            <a:r>
              <a:rPr lang="en-US" altLang="en-US" sz="4000" dirty="0">
                <a:solidFill>
                  <a:schemeClr val="accent6"/>
                </a:solidFill>
              </a:rPr>
              <a:t> order of form</a:t>
            </a:r>
          </a:p>
        </p:txBody>
      </p:sp>
      <p:pic>
        <p:nvPicPr>
          <p:cNvPr id="16387" name="Picture 4" descr="http://www.byui.edu/Images/disability_services/step2-resized200x209.png">
            <a:extLst>
              <a:ext uri="{FF2B5EF4-FFF2-40B4-BE49-F238E27FC236}">
                <a16:creationId xmlns:a16="http://schemas.microsoft.com/office/drawing/2014/main" id="{061306F1-15E1-4F51-9610-CE2599D7A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641" y="78846"/>
            <a:ext cx="947737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8A9F93D-E8D6-408E-BF5D-CC940D02C0AB}"/>
              </a:ext>
            </a:extLst>
          </p:cNvPr>
          <p:cNvSpPr txBox="1">
            <a:spLocks/>
          </p:cNvSpPr>
          <p:nvPr/>
        </p:nvSpPr>
        <p:spPr bwMode="auto">
          <a:xfrm>
            <a:off x="228600" y="1497013"/>
            <a:ext cx="8610600" cy="94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altLang="en-US" sz="3200" b="0" kern="0" dirty="0">
                <a:solidFill>
                  <a:schemeClr val="tx1"/>
                </a:solidFill>
              </a:rPr>
              <a:t>What to do if persons out of order:</a:t>
            </a:r>
          </a:p>
          <a:p>
            <a:pPr algn="ctr">
              <a:defRPr/>
            </a:pPr>
            <a:endParaRPr lang="en-US" altLang="en-US" sz="3200" b="0" kern="0" dirty="0"/>
          </a:p>
          <a:p>
            <a:pPr algn="ctr">
              <a:defRPr/>
            </a:pPr>
            <a:endParaRPr lang="en-US" altLang="en-US" sz="2800" b="0" kern="0" dirty="0">
              <a:solidFill>
                <a:srgbClr val="00B05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CFCAA0D-40EA-49E7-AA44-F83C9E0273F3}"/>
              </a:ext>
            </a:extLst>
          </p:cNvPr>
          <p:cNvGrpSpPr/>
          <p:nvPr/>
        </p:nvGrpSpPr>
        <p:grpSpPr>
          <a:xfrm>
            <a:off x="520698" y="2057400"/>
            <a:ext cx="8220075" cy="2152650"/>
            <a:chOff x="520698" y="2438400"/>
            <a:chExt cx="8220075" cy="215265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91796A2-A397-4C5F-90E9-AF158864A752}"/>
                </a:ext>
              </a:extLst>
            </p:cNvPr>
            <p:cNvGrpSpPr/>
            <p:nvPr/>
          </p:nvGrpSpPr>
          <p:grpSpPr>
            <a:xfrm>
              <a:off x="520698" y="2438400"/>
              <a:ext cx="8220075" cy="2152650"/>
              <a:chOff x="805815" y="3435064"/>
              <a:chExt cx="8220075" cy="2152650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B2A9A162-FD6D-41AF-AE3B-AD8C77D2D9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5815" y="3435064"/>
                <a:ext cx="8220075" cy="2152650"/>
              </a:xfrm>
              <a:prstGeom prst="rect">
                <a:avLst/>
              </a:prstGeom>
            </p:spPr>
          </p:pic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142D507-DD03-4299-8933-62ADA37022D5}"/>
                  </a:ext>
                </a:extLst>
              </p:cNvPr>
              <p:cNvGrpSpPr/>
              <p:nvPr/>
            </p:nvGrpSpPr>
            <p:grpSpPr>
              <a:xfrm>
                <a:off x="3607437" y="3983988"/>
                <a:ext cx="3712526" cy="1382593"/>
                <a:chOff x="3607437" y="3740148"/>
                <a:chExt cx="3712526" cy="1382593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6505CD0A-4A87-4F81-8559-C702C7C64164}"/>
                    </a:ext>
                  </a:extLst>
                </p:cNvPr>
                <p:cNvGrpSpPr/>
                <p:nvPr/>
              </p:nvGrpSpPr>
              <p:grpSpPr>
                <a:xfrm>
                  <a:off x="3607437" y="3740148"/>
                  <a:ext cx="3712526" cy="1382593"/>
                  <a:chOff x="3607437" y="3740148"/>
                  <a:chExt cx="3712526" cy="1382593"/>
                </a:xfrm>
              </p:grpSpPr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4B003E55-D8D5-49DA-95A6-AA06941B25E0}"/>
                      </a:ext>
                    </a:extLst>
                  </p:cNvPr>
                  <p:cNvSpPr txBox="1"/>
                  <p:nvPr/>
                </p:nvSpPr>
                <p:spPr>
                  <a:xfrm>
                    <a:off x="4382451" y="4661076"/>
                    <a:ext cx="771525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defRPr/>
                    </a:pPr>
                    <a:r>
                      <a:rPr lang="en-US" sz="2400" b="1" dirty="0"/>
                      <a:t>1    8</a:t>
                    </a:r>
                    <a:endParaRPr lang="en-US" b="1" dirty="0"/>
                  </a:p>
                </p:txBody>
              </p: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F076B8AE-8FE1-4324-9A5A-3287DB9AAE83}"/>
                      </a:ext>
                    </a:extLst>
                  </p:cNvPr>
                  <p:cNvSpPr txBox="1"/>
                  <p:nvPr/>
                </p:nvSpPr>
                <p:spPr>
                  <a:xfrm>
                    <a:off x="4382451" y="3740148"/>
                    <a:ext cx="771525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defRPr/>
                    </a:pPr>
                    <a:r>
                      <a:rPr lang="en-US" sz="2400" b="1" dirty="0">
                        <a:latin typeface="+mn-lt"/>
                      </a:rPr>
                      <a:t>0   3</a:t>
                    </a:r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A5E3D0C2-E0DE-4F38-B629-3965448CA280}"/>
                      </a:ext>
                    </a:extLst>
                  </p:cNvPr>
                  <p:cNvSpPr txBox="1"/>
                  <p:nvPr/>
                </p:nvSpPr>
                <p:spPr>
                  <a:xfrm>
                    <a:off x="6235541" y="3763527"/>
                    <a:ext cx="797242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defRPr/>
                    </a:pPr>
                    <a:r>
                      <a:rPr lang="en-US" sz="2400" b="1" dirty="0">
                        <a:latin typeface="+mn-lt"/>
                      </a:rPr>
                      <a:t>0    2</a:t>
                    </a:r>
                    <a:endParaRPr lang="en-US" b="1" dirty="0">
                      <a:latin typeface="+mn-lt"/>
                    </a:endParaRPr>
                  </a:p>
                </p:txBody>
              </p: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4CF4A174-3B42-4F14-873C-F1E9AC53E541}"/>
                      </a:ext>
                    </a:extLst>
                  </p:cNvPr>
                  <p:cNvSpPr txBox="1"/>
                  <p:nvPr/>
                </p:nvSpPr>
                <p:spPr>
                  <a:xfrm>
                    <a:off x="5486400" y="4140519"/>
                    <a:ext cx="1833563" cy="400110"/>
                  </a:xfrm>
                  <a:prstGeom prst="rect">
                    <a:avLst/>
                  </a:prstGeom>
                  <a:noFill/>
                </p:spPr>
                <p:txBody>
                  <a:bodyPr>
                    <a:spAutoFit/>
                  </a:bodyPr>
                  <a:lstStyle/>
                  <a:p>
                    <a:pPr algn="ctr">
                      <a:defRPr/>
                    </a:pPr>
                    <a:r>
                      <a:rPr lang="en-US" sz="2000" b="1" dirty="0">
                        <a:latin typeface="+mn-lt"/>
                      </a:rPr>
                      <a:t>MARY</a:t>
                    </a:r>
                    <a:endParaRPr lang="en-US" sz="2400" b="1" dirty="0">
                      <a:latin typeface="+mn-lt"/>
                    </a:endParaRPr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D6F5B32D-114B-48E3-9E2E-99CE1A320A4F}"/>
                      </a:ext>
                    </a:extLst>
                  </p:cNvPr>
                  <p:cNvSpPr txBox="1"/>
                  <p:nvPr/>
                </p:nvSpPr>
                <p:spPr>
                  <a:xfrm>
                    <a:off x="3607437" y="4148943"/>
                    <a:ext cx="1833563" cy="400110"/>
                  </a:xfrm>
                  <a:prstGeom prst="rect">
                    <a:avLst/>
                  </a:prstGeom>
                  <a:noFill/>
                </p:spPr>
                <p:txBody>
                  <a:bodyPr>
                    <a:spAutoFit/>
                  </a:bodyPr>
                  <a:lstStyle/>
                  <a:p>
                    <a:pPr algn="ctr">
                      <a:defRPr/>
                    </a:pPr>
                    <a:r>
                      <a:rPr lang="en-US" sz="2000" b="1" dirty="0">
                        <a:latin typeface="+mn-lt"/>
                      </a:rPr>
                      <a:t>GRACE</a:t>
                    </a:r>
                    <a:endParaRPr lang="en-US" sz="2400" b="1" dirty="0">
                      <a:latin typeface="+mn-lt"/>
                    </a:endParaRPr>
                  </a:p>
                </p:txBody>
              </p:sp>
            </p:grp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55893C5A-B288-4963-BB44-7999370F7F6D}"/>
                    </a:ext>
                  </a:extLst>
                </p:cNvPr>
                <p:cNvSpPr txBox="1"/>
                <p:nvPr/>
              </p:nvSpPr>
              <p:spPr>
                <a:xfrm>
                  <a:off x="6248399" y="4657509"/>
                  <a:ext cx="771525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defRPr/>
                  </a:pPr>
                  <a:r>
                    <a:rPr lang="en-US" sz="2400" b="1" dirty="0"/>
                    <a:t>4   3</a:t>
                  </a:r>
                  <a:endParaRPr lang="en-US" b="1" dirty="0"/>
                </a:p>
              </p:txBody>
            </p:sp>
          </p:grpSp>
        </p:grp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3AD03AD-AA7A-4688-AE25-357DE8260FF8}"/>
                </a:ext>
              </a:extLst>
            </p:cNvPr>
            <p:cNvSpPr/>
            <p:nvPr/>
          </p:nvSpPr>
          <p:spPr>
            <a:xfrm>
              <a:off x="3200400" y="2819400"/>
              <a:ext cx="4114800" cy="7620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F2302C4-0B3F-414F-802E-CBDBB916F4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7405" y="4322073"/>
            <a:ext cx="1847608" cy="21660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BC36331-5E60-4C19-8D0D-5A01864A5E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1288" y="4495800"/>
            <a:ext cx="2103763" cy="179608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92220776-35C9-4670-A17F-AA218A49E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324" y="958850"/>
            <a:ext cx="6854825" cy="609600"/>
          </a:xfrm>
        </p:spPr>
        <p:txBody>
          <a:bodyPr/>
          <a:lstStyle/>
          <a:p>
            <a:pPr algn="ctr"/>
            <a:r>
              <a:rPr lang="en-US" altLang="en-US" sz="3600" dirty="0">
                <a:solidFill>
                  <a:schemeClr val="accent6"/>
                </a:solidFill>
              </a:rPr>
              <a:t>Check</a:t>
            </a:r>
            <a:r>
              <a:rPr lang="en-US" altLang="en-US" sz="4000" dirty="0">
                <a:solidFill>
                  <a:schemeClr val="accent6"/>
                </a:solidFill>
              </a:rPr>
              <a:t> order of form</a:t>
            </a:r>
          </a:p>
        </p:txBody>
      </p:sp>
      <p:pic>
        <p:nvPicPr>
          <p:cNvPr id="16387" name="Picture 4" descr="http://www.byui.edu/Images/disability_services/step2-resized200x209.png">
            <a:extLst>
              <a:ext uri="{FF2B5EF4-FFF2-40B4-BE49-F238E27FC236}">
                <a16:creationId xmlns:a16="http://schemas.microsoft.com/office/drawing/2014/main" id="{061306F1-15E1-4F51-9610-CE2599D7A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641" y="78846"/>
            <a:ext cx="947737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800BC6C8-F8D9-4121-8114-5D66E6330F95}"/>
              </a:ext>
            </a:extLst>
          </p:cNvPr>
          <p:cNvSpPr txBox="1">
            <a:spLocks/>
          </p:cNvSpPr>
          <p:nvPr/>
        </p:nvSpPr>
        <p:spPr bwMode="auto">
          <a:xfrm>
            <a:off x="36953" y="1629834"/>
            <a:ext cx="9067800" cy="1202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altLang="en-US" sz="3200" b="0" kern="0" dirty="0">
                <a:solidFill>
                  <a:schemeClr val="tx1"/>
                </a:solidFill>
              </a:rPr>
              <a:t>Draw arrows indicating change of order in Woman #. Be very clear.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E77DD76-613D-431C-9BFB-E12B7715850A}"/>
              </a:ext>
            </a:extLst>
          </p:cNvPr>
          <p:cNvGrpSpPr/>
          <p:nvPr/>
        </p:nvGrpSpPr>
        <p:grpSpPr>
          <a:xfrm>
            <a:off x="396434" y="3657600"/>
            <a:ext cx="8220075" cy="2152650"/>
            <a:chOff x="805815" y="3435064"/>
            <a:chExt cx="8220075" cy="2152650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66A36973-7387-44E0-A989-61A95AE22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5815" y="3435064"/>
              <a:ext cx="8220075" cy="2152650"/>
            </a:xfrm>
            <a:prstGeom prst="rect">
              <a:avLst/>
            </a:prstGeom>
          </p:spPr>
        </p:pic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997A03F-DF88-4AAD-9F43-097DA6A21681}"/>
                </a:ext>
              </a:extLst>
            </p:cNvPr>
            <p:cNvGrpSpPr/>
            <p:nvPr/>
          </p:nvGrpSpPr>
          <p:grpSpPr>
            <a:xfrm>
              <a:off x="3607437" y="3983988"/>
              <a:ext cx="3712526" cy="1382593"/>
              <a:chOff x="3607437" y="3740148"/>
              <a:chExt cx="3712526" cy="1382593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3F460C2C-0768-4200-90BF-629A073F6ABA}"/>
                  </a:ext>
                </a:extLst>
              </p:cNvPr>
              <p:cNvGrpSpPr/>
              <p:nvPr/>
            </p:nvGrpSpPr>
            <p:grpSpPr>
              <a:xfrm>
                <a:off x="3607437" y="3740148"/>
                <a:ext cx="3712526" cy="1382593"/>
                <a:chOff x="3607437" y="3740148"/>
                <a:chExt cx="3712526" cy="1382593"/>
              </a:xfrm>
            </p:grpSpPr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C6D68E34-BE5C-4E87-8C49-9BDBE8E95846}"/>
                    </a:ext>
                  </a:extLst>
                </p:cNvPr>
                <p:cNvSpPr txBox="1"/>
                <p:nvPr/>
              </p:nvSpPr>
              <p:spPr>
                <a:xfrm>
                  <a:off x="4382451" y="4661076"/>
                  <a:ext cx="771525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defRPr/>
                  </a:pPr>
                  <a:r>
                    <a:rPr lang="en-US" sz="2400" b="1" dirty="0"/>
                    <a:t>1    8</a:t>
                  </a:r>
                  <a:endParaRPr lang="en-US" b="1" dirty="0"/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8875875C-F648-4DB4-9D23-32F3ADCBAEA7}"/>
                    </a:ext>
                  </a:extLst>
                </p:cNvPr>
                <p:cNvSpPr txBox="1"/>
                <p:nvPr/>
              </p:nvSpPr>
              <p:spPr>
                <a:xfrm>
                  <a:off x="4382451" y="3740148"/>
                  <a:ext cx="771525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defRPr/>
                  </a:pPr>
                  <a:r>
                    <a:rPr lang="en-US" sz="2400" b="1" dirty="0">
                      <a:latin typeface="+mn-lt"/>
                    </a:rPr>
                    <a:t>0   3</a:t>
                  </a: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8DF635BC-87E5-4C6D-A435-FDD7EDB8AEBD}"/>
                    </a:ext>
                  </a:extLst>
                </p:cNvPr>
                <p:cNvSpPr txBox="1"/>
                <p:nvPr/>
              </p:nvSpPr>
              <p:spPr>
                <a:xfrm>
                  <a:off x="6235541" y="3763527"/>
                  <a:ext cx="797242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defRPr/>
                  </a:pPr>
                  <a:r>
                    <a:rPr lang="en-US" sz="2400" b="1" dirty="0">
                      <a:latin typeface="+mn-lt"/>
                    </a:rPr>
                    <a:t>0    2</a:t>
                  </a:r>
                  <a:endParaRPr lang="en-US" b="1" dirty="0">
                    <a:latin typeface="+mn-lt"/>
                  </a:endParaRP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72B97F2A-540F-4B5D-8E76-336AE706EC65}"/>
                    </a:ext>
                  </a:extLst>
                </p:cNvPr>
                <p:cNvSpPr txBox="1"/>
                <p:nvPr/>
              </p:nvSpPr>
              <p:spPr>
                <a:xfrm>
                  <a:off x="5486400" y="4140519"/>
                  <a:ext cx="1833563" cy="400110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r>
                    <a:rPr lang="en-US" sz="2000" b="1" dirty="0">
                      <a:latin typeface="+mn-lt"/>
                    </a:rPr>
                    <a:t>MARY</a:t>
                  </a:r>
                  <a:endParaRPr lang="en-US" sz="2400" b="1" dirty="0">
                    <a:latin typeface="+mn-lt"/>
                  </a:endParaRP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5AF2D6B-8376-4C54-91E8-460B29C66A9A}"/>
                    </a:ext>
                  </a:extLst>
                </p:cNvPr>
                <p:cNvSpPr txBox="1"/>
                <p:nvPr/>
              </p:nvSpPr>
              <p:spPr>
                <a:xfrm>
                  <a:off x="3607437" y="4148943"/>
                  <a:ext cx="1833563" cy="400110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r>
                    <a:rPr lang="en-US" sz="2000" b="1" dirty="0">
                      <a:latin typeface="+mn-lt"/>
                    </a:rPr>
                    <a:t>GRACE</a:t>
                  </a:r>
                  <a:endParaRPr lang="en-US" sz="2400" b="1" dirty="0">
                    <a:latin typeface="+mn-lt"/>
                  </a:endParaRP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D7A7EEB-4E68-45A4-997C-AA7048A63A0B}"/>
                  </a:ext>
                </a:extLst>
              </p:cNvPr>
              <p:cNvSpPr txBox="1"/>
              <p:nvPr/>
            </p:nvSpPr>
            <p:spPr>
              <a:xfrm>
                <a:off x="6248399" y="4657509"/>
                <a:ext cx="7715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sz="2400" b="1" dirty="0"/>
                  <a:t>4   3</a:t>
                </a:r>
                <a:endParaRPr lang="en-US" b="1" dirty="0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42B7B31-A9CE-4D22-AE6E-5EA945464981}"/>
              </a:ext>
            </a:extLst>
          </p:cNvPr>
          <p:cNvGrpSpPr/>
          <p:nvPr/>
        </p:nvGrpSpPr>
        <p:grpSpPr>
          <a:xfrm>
            <a:off x="3770601" y="2893750"/>
            <a:ext cx="2634961" cy="1200419"/>
            <a:chOff x="3770601" y="2893750"/>
            <a:chExt cx="2634961" cy="1200419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62F339B-2FAF-4290-B97F-E8C0D31D0FE8}"/>
                </a:ext>
              </a:extLst>
            </p:cNvPr>
            <p:cNvSpPr txBox="1"/>
            <p:nvPr/>
          </p:nvSpPr>
          <p:spPr>
            <a:xfrm>
              <a:off x="6019800" y="3657600"/>
              <a:ext cx="385762" cy="4001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000" b="1" dirty="0">
                  <a:solidFill>
                    <a:srgbClr val="FF0000"/>
                  </a:solidFill>
                  <a:latin typeface="+mn-lt"/>
                </a:rPr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7A56371-3F14-4294-A76F-1F059E0189E6}"/>
                </a:ext>
              </a:extLst>
            </p:cNvPr>
            <p:cNvSpPr txBox="1"/>
            <p:nvPr/>
          </p:nvSpPr>
          <p:spPr>
            <a:xfrm>
              <a:off x="4202240" y="3694059"/>
              <a:ext cx="385762" cy="4001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000" b="1" dirty="0">
                  <a:solidFill>
                    <a:srgbClr val="FF0000"/>
                  </a:solidFill>
                  <a:latin typeface="+mn-lt"/>
                </a:rPr>
                <a:t>2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74D54BE-77D6-482F-9773-C30BD7993965}"/>
                </a:ext>
              </a:extLst>
            </p:cNvPr>
            <p:cNvGrpSpPr/>
            <p:nvPr/>
          </p:nvGrpSpPr>
          <p:grpSpPr>
            <a:xfrm>
              <a:off x="3770601" y="2893750"/>
              <a:ext cx="2353977" cy="1137778"/>
              <a:chOff x="3770601" y="2893750"/>
              <a:chExt cx="2353977" cy="1137778"/>
            </a:xfrm>
          </p:grpSpPr>
          <p:cxnSp>
            <p:nvCxnSpPr>
              <p:cNvPr id="52" name="Straight Connector 35">
                <a:extLst>
                  <a:ext uri="{FF2B5EF4-FFF2-40B4-BE49-F238E27FC236}">
                    <a16:creationId xmlns:a16="http://schemas.microsoft.com/office/drawing/2014/main" id="{B7F614E4-3D14-4BAA-B531-3147CE81247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972178" y="3821978"/>
                <a:ext cx="152400" cy="209550"/>
              </a:xfrm>
              <a:prstGeom prst="line">
                <a:avLst/>
              </a:prstGeom>
              <a:noFill/>
              <a:ln w="1905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3" name="Straight Connector 36">
                <a:extLst>
                  <a:ext uri="{FF2B5EF4-FFF2-40B4-BE49-F238E27FC236}">
                    <a16:creationId xmlns:a16="http://schemas.microsoft.com/office/drawing/2014/main" id="{8C207221-31BD-4FA5-878B-12B1223C7A2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4115718" y="3821978"/>
                <a:ext cx="152400" cy="209550"/>
              </a:xfrm>
              <a:prstGeom prst="line">
                <a:avLst/>
              </a:prstGeom>
              <a:noFill/>
              <a:ln w="1905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6" name="Straight Arrow Connector 39">
                <a:extLst>
                  <a:ext uri="{FF2B5EF4-FFF2-40B4-BE49-F238E27FC236}">
                    <a16:creationId xmlns:a16="http://schemas.microsoft.com/office/drawing/2014/main" id="{EFF23A97-DFEA-4162-8E2F-54892A7608C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881438" y="2895600"/>
                <a:ext cx="4762" cy="842963"/>
              </a:xfrm>
              <a:prstGeom prst="straightConnector1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7" name="Straight Arrow Connector 40">
                <a:extLst>
                  <a:ext uri="{FF2B5EF4-FFF2-40B4-BE49-F238E27FC236}">
                    <a16:creationId xmlns:a16="http://schemas.microsoft.com/office/drawing/2014/main" id="{B5B23B59-8E1B-4090-9B72-85B01E7461D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684837" y="2896465"/>
                <a:ext cx="0" cy="842963"/>
              </a:xfrm>
              <a:prstGeom prst="straightConnector1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8" name="Straight Connector 42">
                <a:extLst>
                  <a:ext uri="{FF2B5EF4-FFF2-40B4-BE49-F238E27FC236}">
                    <a16:creationId xmlns:a16="http://schemas.microsoft.com/office/drawing/2014/main" id="{0DBE92CE-C9F3-4788-8C66-2F882C76481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881438" y="2893750"/>
                <a:ext cx="1803399" cy="2716"/>
              </a:xfrm>
              <a:prstGeom prst="line">
                <a:avLst/>
              </a:prstGeom>
              <a:noFill/>
              <a:ln w="28575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B6BC4E1A-394E-471B-95E1-636A887337DE}"/>
                  </a:ext>
                </a:extLst>
              </p:cNvPr>
              <p:cNvSpPr/>
              <p:nvPr/>
            </p:nvSpPr>
            <p:spPr>
              <a:xfrm rot="10800000">
                <a:off x="3770601" y="3561396"/>
                <a:ext cx="239270" cy="19182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Isosceles Triangle 58">
                <a:extLst>
                  <a:ext uri="{FF2B5EF4-FFF2-40B4-BE49-F238E27FC236}">
                    <a16:creationId xmlns:a16="http://schemas.microsoft.com/office/drawing/2014/main" id="{33CBE9AE-3770-485F-BD20-50F8DC03AA2D}"/>
                  </a:ext>
                </a:extLst>
              </p:cNvPr>
              <p:cNvSpPr/>
              <p:nvPr/>
            </p:nvSpPr>
            <p:spPr>
              <a:xfrm rot="10800000">
                <a:off x="5565202" y="3546741"/>
                <a:ext cx="239270" cy="19182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4242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8D903C36-B627-4565-ADCE-03BF0FA65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800"/>
            <a:ext cx="7772400" cy="609600"/>
          </a:xfrm>
        </p:spPr>
        <p:txBody>
          <a:bodyPr/>
          <a:lstStyle/>
          <a:p>
            <a:pPr algn="ctr"/>
            <a:r>
              <a:rPr lang="en-US" altLang="en-US" sz="4000" dirty="0">
                <a:solidFill>
                  <a:schemeClr val="accent6"/>
                </a:solidFill>
              </a:rPr>
              <a:t>Enter anthropometry data</a:t>
            </a:r>
          </a:p>
        </p:txBody>
      </p:sp>
      <p:pic>
        <p:nvPicPr>
          <p:cNvPr id="20483" name="Picture 6" descr="http://www.byui.edu/Images/disability_services/step3-resized200x209.png">
            <a:extLst>
              <a:ext uri="{FF2B5EF4-FFF2-40B4-BE49-F238E27FC236}">
                <a16:creationId xmlns:a16="http://schemas.microsoft.com/office/drawing/2014/main" id="{09F501FE-0006-4774-A3C5-3FBA2C9E0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501" y="75847"/>
            <a:ext cx="957263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90F8E22-BA06-4F75-B534-0D4667CA2333}"/>
              </a:ext>
            </a:extLst>
          </p:cNvPr>
          <p:cNvSpPr txBox="1">
            <a:spLocks/>
          </p:cNvSpPr>
          <p:nvPr/>
        </p:nvSpPr>
        <p:spPr bwMode="auto">
          <a:xfrm>
            <a:off x="76200" y="1981200"/>
            <a:ext cx="89154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altLang="en-US" sz="4000" b="0" kern="0" dirty="0">
                <a:solidFill>
                  <a:srgbClr val="FF0000"/>
                </a:solidFill>
              </a:rPr>
              <a:t>Enter data as is.</a:t>
            </a:r>
          </a:p>
          <a:p>
            <a:pPr algn="ctr">
              <a:defRPr/>
            </a:pPr>
            <a:endParaRPr lang="en-US" altLang="en-US" sz="2800" b="0" kern="0" dirty="0"/>
          </a:p>
          <a:p>
            <a:pPr algn="ctr">
              <a:defRPr/>
            </a:pPr>
            <a:r>
              <a:rPr lang="en-US" altLang="en-US" sz="3600" b="0" kern="0" dirty="0">
                <a:solidFill>
                  <a:schemeClr val="accent5">
                    <a:lumMod val="75000"/>
                  </a:schemeClr>
                </a:solidFill>
              </a:rPr>
              <a:t>If data is missing or skips were wrong, </a:t>
            </a:r>
          </a:p>
          <a:p>
            <a:pPr algn="ctr">
              <a:defRPr/>
            </a:pPr>
            <a:r>
              <a:rPr lang="en-US" altLang="en-US" sz="3600" b="0" kern="0" dirty="0">
                <a:solidFill>
                  <a:schemeClr val="accent5">
                    <a:lumMod val="75000"/>
                  </a:schemeClr>
                </a:solidFill>
              </a:rPr>
              <a:t>talk to the </a:t>
            </a:r>
            <a:r>
              <a:rPr lang="en-US" altLang="en-US" sz="3600" b="0" kern="0" dirty="0" err="1">
                <a:solidFill>
                  <a:schemeClr val="accent5">
                    <a:lumMod val="75000"/>
                  </a:schemeClr>
                </a:solidFill>
              </a:rPr>
              <a:t>anthropometrist</a:t>
            </a:r>
            <a:r>
              <a:rPr lang="en-US" altLang="en-US" sz="3600" b="0" kern="0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algn="ctr">
              <a:defRPr/>
            </a:pPr>
            <a:endParaRPr lang="en-US" altLang="en-US" sz="4400" kern="0" dirty="0"/>
          </a:p>
          <a:p>
            <a:pPr algn="ctr">
              <a:defRPr/>
            </a:pPr>
            <a:r>
              <a:rPr lang="en-US" altLang="en-US" sz="4400" kern="0" dirty="0"/>
              <a:t>DO NOT MAKE UP DATA!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3903D329-7FA1-40E0-8725-453EE6282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90600"/>
            <a:ext cx="7772400" cy="762000"/>
          </a:xfrm>
        </p:spPr>
        <p:txBody>
          <a:bodyPr/>
          <a:lstStyle/>
          <a:p>
            <a:pPr algn="ctr"/>
            <a:r>
              <a:rPr lang="en-US" altLang="en-US" sz="4000" dirty="0">
                <a:solidFill>
                  <a:schemeClr val="accent6"/>
                </a:solidFill>
              </a:rPr>
              <a:t>Enter anthropometry data</a:t>
            </a:r>
          </a:p>
        </p:txBody>
      </p:sp>
      <p:pic>
        <p:nvPicPr>
          <p:cNvPr id="36867" name="Picture 6" descr="http://www.byui.edu/Images/disability_services/step3-resized200x209.png">
            <a:extLst>
              <a:ext uri="{FF2B5EF4-FFF2-40B4-BE49-F238E27FC236}">
                <a16:creationId xmlns:a16="http://schemas.microsoft.com/office/drawing/2014/main" id="{4F98A571-AFD8-4B08-80EC-8DC22B8DC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59" y="30692"/>
            <a:ext cx="957263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Title 1">
            <a:extLst>
              <a:ext uri="{FF2B5EF4-FFF2-40B4-BE49-F238E27FC236}">
                <a16:creationId xmlns:a16="http://schemas.microsoft.com/office/drawing/2014/main" id="{AD2E5FC1-87BE-41AC-88AC-377218608769}"/>
              </a:ext>
            </a:extLst>
          </p:cNvPr>
          <p:cNvSpPr txBox="1">
            <a:spLocks/>
          </p:cNvSpPr>
          <p:nvPr/>
        </p:nvSpPr>
        <p:spPr bwMode="auto">
          <a:xfrm>
            <a:off x="3352800" y="1990725"/>
            <a:ext cx="5410200" cy="346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b="1" dirty="0"/>
              <a:t>Practice! 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4000" b="1" dirty="0"/>
          </a:p>
          <a:p>
            <a:pPr algn="ctr">
              <a:spcBef>
                <a:spcPct val="0"/>
              </a:spcBef>
              <a:buNone/>
            </a:pPr>
            <a:r>
              <a:rPr lang="en-US" altLang="en-US" sz="3200" dirty="0"/>
              <a:t>Enter data from an anthropometry form(s) into first two practice households, using forms from anthropometry training. </a:t>
            </a:r>
          </a:p>
        </p:txBody>
      </p:sp>
      <p:pic>
        <p:nvPicPr>
          <p:cNvPr id="36869" name="Picture 6" descr="http://cliparts.co/cliparts/qcB/4rj/qcB4rjxc5.jpg">
            <a:extLst>
              <a:ext uri="{FF2B5EF4-FFF2-40B4-BE49-F238E27FC236}">
                <a16:creationId xmlns:a16="http://schemas.microsoft.com/office/drawing/2014/main" id="{7406E287-3642-4E4E-B176-6D9F341AE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52600"/>
            <a:ext cx="2470242" cy="4055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>
            <a:extLst>
              <a:ext uri="{FF2B5EF4-FFF2-40B4-BE49-F238E27FC236}">
                <a16:creationId xmlns:a16="http://schemas.microsoft.com/office/drawing/2014/main" id="{9DCF96B3-8BA5-4A76-B774-AFFFDA22A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AC77B0-2560-49C4-AEA8-51B60C4AEBA1}"/>
              </a:ext>
            </a:extLst>
          </p:cNvPr>
          <p:cNvSpPr txBox="1"/>
          <p:nvPr/>
        </p:nvSpPr>
        <p:spPr>
          <a:xfrm>
            <a:off x="76200" y="1219200"/>
            <a:ext cx="1371600" cy="47192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400"/>
              </a:spcAft>
              <a:defRPr/>
            </a:pPr>
            <a:r>
              <a:rPr lang="en-US" sz="3200" dirty="0">
                <a:solidFill>
                  <a:schemeClr val="accent6"/>
                </a:solidFill>
                <a:latin typeface="+mn-lt"/>
              </a:rPr>
              <a:t>What?</a:t>
            </a:r>
          </a:p>
          <a:p>
            <a:pPr>
              <a:spcAft>
                <a:spcPts val="400"/>
              </a:spcAft>
              <a:defRPr/>
            </a:pPr>
            <a:endParaRPr lang="en-US" sz="3200" dirty="0">
              <a:solidFill>
                <a:schemeClr val="accent6"/>
              </a:solidFill>
              <a:latin typeface="+mn-lt"/>
            </a:endParaRPr>
          </a:p>
          <a:p>
            <a:pPr>
              <a:spcAft>
                <a:spcPts val="400"/>
              </a:spcAft>
              <a:defRPr/>
            </a:pPr>
            <a:r>
              <a:rPr lang="en-US" sz="3200" dirty="0">
                <a:solidFill>
                  <a:schemeClr val="accent6"/>
                </a:solidFill>
                <a:latin typeface="+mn-lt"/>
              </a:rPr>
              <a:t>Why?</a:t>
            </a:r>
          </a:p>
          <a:p>
            <a:pPr>
              <a:spcAft>
                <a:spcPts val="400"/>
              </a:spcAft>
              <a:defRPr/>
            </a:pPr>
            <a:endParaRPr lang="en-US" sz="3200" dirty="0">
              <a:solidFill>
                <a:schemeClr val="accent6"/>
              </a:solidFill>
              <a:latin typeface="+mn-lt"/>
            </a:endParaRPr>
          </a:p>
          <a:p>
            <a:pPr>
              <a:spcAft>
                <a:spcPts val="400"/>
              </a:spcAft>
              <a:defRPr/>
            </a:pPr>
            <a:r>
              <a:rPr lang="en-US" sz="3200" dirty="0">
                <a:solidFill>
                  <a:schemeClr val="accent6"/>
                </a:solidFill>
                <a:latin typeface="+mn-lt"/>
              </a:rPr>
              <a:t>When?</a:t>
            </a:r>
          </a:p>
          <a:p>
            <a:pPr>
              <a:spcAft>
                <a:spcPts val="400"/>
              </a:spcAft>
              <a:defRPr/>
            </a:pPr>
            <a:endParaRPr lang="en-US" sz="3200" dirty="0">
              <a:solidFill>
                <a:schemeClr val="accent6"/>
              </a:solidFill>
              <a:latin typeface="+mn-lt"/>
            </a:endParaRPr>
          </a:p>
          <a:p>
            <a:pPr>
              <a:spcAft>
                <a:spcPts val="400"/>
              </a:spcAft>
              <a:defRPr/>
            </a:pPr>
            <a:r>
              <a:rPr lang="en-US" sz="3200" dirty="0">
                <a:solidFill>
                  <a:schemeClr val="accent6"/>
                </a:solidFill>
                <a:latin typeface="+mn-lt"/>
              </a:rPr>
              <a:t>Who?</a:t>
            </a:r>
          </a:p>
          <a:p>
            <a:pPr>
              <a:spcAft>
                <a:spcPts val="400"/>
              </a:spcAft>
              <a:defRPr/>
            </a:pPr>
            <a:endParaRPr lang="en-US" sz="1400" dirty="0">
              <a:solidFill>
                <a:schemeClr val="accent6"/>
              </a:solidFill>
              <a:latin typeface="+mn-lt"/>
            </a:endParaRPr>
          </a:p>
          <a:p>
            <a:pPr>
              <a:spcAft>
                <a:spcPts val="400"/>
              </a:spcAft>
              <a:defRPr/>
            </a:pPr>
            <a:r>
              <a:rPr lang="en-US" sz="3200" dirty="0">
                <a:solidFill>
                  <a:schemeClr val="accent6"/>
                </a:solidFill>
                <a:latin typeface="+mn-lt"/>
              </a:rPr>
              <a:t>How?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D3E429-524C-4D94-9D48-9F1536FD2BE1}"/>
              </a:ext>
            </a:extLst>
          </p:cNvPr>
          <p:cNvSpPr txBox="1"/>
          <p:nvPr/>
        </p:nvSpPr>
        <p:spPr>
          <a:xfrm>
            <a:off x="1447800" y="1233844"/>
            <a:ext cx="7467600" cy="4821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+mn-lt"/>
              </a:rPr>
              <a:t>Entering the anthropometry data collected for eligible women/children</a:t>
            </a: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+mn-lt"/>
              </a:rPr>
              <a:t>Anthropometry data collected on paper, data must become electronic</a:t>
            </a: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+mn-lt"/>
              </a:rPr>
              <a:t>Once all women/children have been measured</a:t>
            </a: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+mn-lt"/>
              </a:rPr>
              <a:t>First interviewer for the household</a:t>
            </a:r>
          </a:p>
          <a:p>
            <a:pPr>
              <a:spcAft>
                <a:spcPts val="800"/>
              </a:spcAft>
              <a:defRPr/>
            </a:pPr>
            <a:endParaRPr lang="en-US" sz="800" dirty="0">
              <a:latin typeface="+mn-lt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+mn-lt"/>
              </a:rPr>
              <a:t>Enter into CAPI system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46681D3C-A244-49C4-AC52-42825834D9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1012185"/>
            <a:ext cx="7785631" cy="609600"/>
          </a:xfrm>
        </p:spPr>
        <p:txBody>
          <a:bodyPr/>
          <a:lstStyle/>
          <a:p>
            <a:pPr algn="ctr" eaLnBrk="1" hangingPunct="1"/>
            <a:r>
              <a:rPr lang="en-US" altLang="en-US" sz="4000" dirty="0">
                <a:solidFill>
                  <a:schemeClr val="accent6"/>
                </a:solidFill>
              </a:rPr>
              <a:t>Fieldwork Flow – Anthropometry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8D6D280-B981-4AD9-885A-2D1ACC9C1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261" y="1801050"/>
            <a:ext cx="3036887" cy="857250"/>
          </a:xfrm>
          <a:prstGeom prst="rect">
            <a:avLst/>
          </a:prstGeom>
          <a:noFill/>
          <a:ln w="28575">
            <a:solidFill>
              <a:srgbClr val="E10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00" kern="0" dirty="0">
                <a:solidFill>
                  <a:schemeClr val="bg1">
                    <a:lumMod val="75000"/>
                  </a:schemeClr>
                </a:solidFill>
              </a:rPr>
              <a:t>Arrive in cluster, Identify households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DD48200-DE2C-47A2-A21F-33395E1C8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705" y="2743200"/>
            <a:ext cx="3048000" cy="838963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  <a:miter lim="800000"/>
            <a:headEnd/>
            <a:tailEnd/>
          </a:ln>
          <a:extLst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00" kern="0" dirty="0">
                <a:solidFill>
                  <a:schemeClr val="bg1">
                    <a:lumMod val="75000"/>
                  </a:schemeClr>
                </a:solidFill>
              </a:rPr>
              <a:t>Supervisor assigns households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FE0D411-FC6C-4896-B9DD-A519924E3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705" y="3667063"/>
            <a:ext cx="3048000" cy="1122216"/>
          </a:xfrm>
          <a:prstGeom prst="rect">
            <a:avLst/>
          </a:prstGeom>
          <a:noFill/>
          <a:ln w="2857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00" kern="0" dirty="0">
                <a:solidFill>
                  <a:schemeClr val="bg1">
                    <a:lumMod val="75000"/>
                  </a:schemeClr>
                </a:solidFill>
              </a:rPr>
              <a:t>Interview HHs, identify eligible individuals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92F471B-1C9E-47F1-A35C-0C00F3446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705" y="4874179"/>
            <a:ext cx="3067050" cy="1123394"/>
          </a:xfrm>
          <a:prstGeom prst="rect">
            <a:avLst/>
          </a:prstGeom>
          <a:noFill/>
          <a:ln w="2857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00" kern="0" dirty="0">
                <a:solidFill>
                  <a:schemeClr val="bg1">
                    <a:lumMod val="75000"/>
                  </a:schemeClr>
                </a:solidFill>
              </a:rPr>
              <a:t>Interviewer A assigns modules to Interviewer B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1489BAC-1459-4F3F-B336-EBBB567DF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4711" y="1801050"/>
            <a:ext cx="3036888" cy="1219199"/>
          </a:xfrm>
          <a:prstGeom prst="rect">
            <a:avLst/>
          </a:prstGeom>
          <a:solidFill>
            <a:srgbClr val="0070C0"/>
          </a:solidFill>
          <a:ln w="28575">
            <a:solidFill>
              <a:srgbClr val="0070C0"/>
            </a:solidFill>
            <a:miter lim="800000"/>
            <a:headEnd/>
            <a:tailEnd/>
          </a:ln>
          <a:extLst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00" kern="0" dirty="0">
                <a:solidFill>
                  <a:schemeClr val="bg1"/>
                </a:solidFill>
              </a:rPr>
              <a:t>Interviewers carry out module interviews, collect height/weight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06316F1-083A-48DE-9DA0-E71B45A09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5662" y="3183388"/>
            <a:ext cx="3055937" cy="800100"/>
          </a:xfrm>
          <a:prstGeom prst="rect">
            <a:avLst/>
          </a:prstGeom>
          <a:noFill/>
          <a:ln w="28575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00" kern="0" dirty="0">
                <a:solidFill>
                  <a:schemeClr val="bg1">
                    <a:lumMod val="75000"/>
                  </a:schemeClr>
                </a:solidFill>
              </a:rPr>
              <a:t>Interviewers send data to supervisor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604882B1-9C84-4F53-8039-2C040270F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5662" y="4179318"/>
            <a:ext cx="3055937" cy="784225"/>
          </a:xfrm>
          <a:prstGeom prst="rect">
            <a:avLst/>
          </a:prstGeom>
          <a:noFill/>
          <a:ln w="2857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00" kern="0" dirty="0">
                <a:solidFill>
                  <a:schemeClr val="bg1">
                    <a:lumMod val="75000"/>
                  </a:schemeClr>
                </a:solidFill>
              </a:rPr>
              <a:t>Team resolves structural problems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1D40EB47-18A1-4A2E-A52D-475823FAA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6775" y="5159373"/>
            <a:ext cx="3044825" cy="838200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00" kern="0" dirty="0">
                <a:solidFill>
                  <a:schemeClr val="bg1">
                    <a:lumMod val="75000"/>
                  </a:schemeClr>
                </a:solidFill>
              </a:rPr>
              <a:t>Supervisor submits data to central office</a:t>
            </a:r>
          </a:p>
        </p:txBody>
      </p:sp>
      <p:cxnSp>
        <p:nvCxnSpPr>
          <p:cNvPr id="27659" name="Straight Arrow Connector 19">
            <a:extLst>
              <a:ext uri="{FF2B5EF4-FFF2-40B4-BE49-F238E27FC236}">
                <a16:creationId xmlns:a16="http://schemas.microsoft.com/office/drawing/2014/main" id="{A6EA4C35-9187-4AEE-966C-14E59544D7E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57600" y="1801050"/>
            <a:ext cx="0" cy="4196523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0" name="Straight Arrow Connector 22">
            <a:extLst>
              <a:ext uri="{FF2B5EF4-FFF2-40B4-BE49-F238E27FC236}">
                <a16:creationId xmlns:a16="http://schemas.microsoft.com/office/drawing/2014/main" id="{15605B41-3FB1-478D-9718-36579719D50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62600" y="1801050"/>
            <a:ext cx="0" cy="4196523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1" name="Straight Arrow Connector 23">
            <a:extLst>
              <a:ext uri="{FF2B5EF4-FFF2-40B4-BE49-F238E27FC236}">
                <a16:creationId xmlns:a16="http://schemas.microsoft.com/office/drawing/2014/main" id="{9473615B-E0E6-427F-A5F1-9A6D828CC84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962400" y="1801050"/>
            <a:ext cx="1227139" cy="4196524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080091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F2AA20FC-C76F-48A0-82CD-8C0F88A4D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093788"/>
            <a:ext cx="8461375" cy="609600"/>
          </a:xfrm>
        </p:spPr>
        <p:txBody>
          <a:bodyPr/>
          <a:lstStyle/>
          <a:p>
            <a:pPr algn="ctr"/>
            <a:r>
              <a:rPr lang="en-US" altLang="en-US" sz="3600" dirty="0">
                <a:solidFill>
                  <a:schemeClr val="accent6"/>
                </a:solidFill>
              </a:rPr>
              <a:t>Steps …</a:t>
            </a:r>
          </a:p>
        </p:txBody>
      </p:sp>
      <p:sp>
        <p:nvSpPr>
          <p:cNvPr id="9219" name="Rectangle 5">
            <a:extLst>
              <a:ext uri="{FF2B5EF4-FFF2-40B4-BE49-F238E27FC236}">
                <a16:creationId xmlns:a16="http://schemas.microsoft.com/office/drawing/2014/main" id="{1641F18D-07F1-46B3-A922-A88D421CE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3B87FF-F905-4CD2-8B02-6B0CDD9C6099}"/>
              </a:ext>
            </a:extLst>
          </p:cNvPr>
          <p:cNvSpPr txBox="1"/>
          <p:nvPr/>
        </p:nvSpPr>
        <p:spPr>
          <a:xfrm>
            <a:off x="1371600" y="1828800"/>
            <a:ext cx="7488237" cy="444737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0"/>
              </a:spcAft>
              <a:defRPr/>
            </a:pPr>
            <a:r>
              <a:rPr lang="en-US" sz="2800" dirty="0">
                <a:latin typeface="+mn-lt"/>
              </a:rPr>
              <a:t>Get anthropometry form from interviewer who measured individuals when complete; navigate to form in CAPI</a:t>
            </a:r>
          </a:p>
          <a:p>
            <a:pPr>
              <a:spcAft>
                <a:spcPts val="0"/>
              </a:spcAft>
              <a:defRPr/>
            </a:pPr>
            <a:endParaRPr lang="en-US" sz="1200" dirty="0">
              <a:latin typeface="+mn-lt"/>
            </a:endParaRPr>
          </a:p>
          <a:p>
            <a:pPr>
              <a:spcBef>
                <a:spcPts val="1800"/>
              </a:spcBef>
              <a:spcAft>
                <a:spcPts val="0"/>
              </a:spcAft>
              <a:defRPr/>
            </a:pPr>
            <a:r>
              <a:rPr lang="en-US" sz="2800" dirty="0">
                <a:latin typeface="+mn-lt"/>
              </a:rPr>
              <a:t>Check that women/children on form are in the same order as in CAPI</a:t>
            </a:r>
          </a:p>
          <a:p>
            <a:pPr>
              <a:spcAft>
                <a:spcPts val="800"/>
              </a:spcAft>
              <a:defRPr/>
            </a:pPr>
            <a:endParaRPr lang="en-US" sz="2800" dirty="0">
              <a:latin typeface="+mn-lt"/>
            </a:endParaRPr>
          </a:p>
          <a:p>
            <a:pPr>
              <a:spcAft>
                <a:spcPts val="800"/>
              </a:spcAft>
              <a:defRPr/>
            </a:pPr>
            <a:r>
              <a:rPr lang="en-US" sz="2800" dirty="0">
                <a:latin typeface="+mn-lt"/>
              </a:rPr>
              <a:t>Enter data for all eligible women/children</a:t>
            </a:r>
          </a:p>
          <a:p>
            <a:pPr>
              <a:spcAft>
                <a:spcPts val="800"/>
              </a:spcAft>
              <a:defRPr/>
            </a:pPr>
            <a:endParaRPr lang="en-US" dirty="0">
              <a:latin typeface="+mn-lt"/>
            </a:endParaRPr>
          </a:p>
          <a:p>
            <a:pPr>
              <a:spcAft>
                <a:spcPts val="800"/>
              </a:spcAft>
              <a:defRPr/>
            </a:pPr>
            <a:endParaRPr lang="en-US" dirty="0">
              <a:latin typeface="+mn-lt"/>
            </a:endParaRPr>
          </a:p>
        </p:txBody>
      </p:sp>
      <p:pic>
        <p:nvPicPr>
          <p:cNvPr id="9221" name="Picture 4" descr="http://www.ccbhomes.com/wp-content/uploads/2014/09/step1.png">
            <a:extLst>
              <a:ext uri="{FF2B5EF4-FFF2-40B4-BE49-F238E27FC236}">
                <a16:creationId xmlns:a16="http://schemas.microsoft.com/office/drawing/2014/main" id="{6CFFC8CA-FC51-4F08-B8C2-F526F604A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989138"/>
            <a:ext cx="88582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4" descr="http://www.byui.edu/Images/disability_services/step2-resized200x209.png">
            <a:extLst>
              <a:ext uri="{FF2B5EF4-FFF2-40B4-BE49-F238E27FC236}">
                <a16:creationId xmlns:a16="http://schemas.microsoft.com/office/drawing/2014/main" id="{31601691-36A4-4BCF-ACF9-FD7D3D770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3505200"/>
            <a:ext cx="947737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6" descr="http://www.byui.edu/Images/disability_services/step3-resized200x209.png">
            <a:extLst>
              <a:ext uri="{FF2B5EF4-FFF2-40B4-BE49-F238E27FC236}">
                <a16:creationId xmlns:a16="http://schemas.microsoft.com/office/drawing/2014/main" id="{E4681F88-6E49-4255-931D-F4773574D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714875"/>
            <a:ext cx="957262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242C7B4F-4208-44C9-B82B-A98C3533C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90600"/>
            <a:ext cx="7772400" cy="609600"/>
          </a:xfrm>
        </p:spPr>
        <p:txBody>
          <a:bodyPr/>
          <a:lstStyle/>
          <a:p>
            <a:pPr algn="ctr"/>
            <a:r>
              <a:rPr lang="en-US" altLang="en-US" sz="3600" dirty="0">
                <a:solidFill>
                  <a:schemeClr val="accent6"/>
                </a:solidFill>
              </a:rPr>
              <a:t>Retrieve anthropometry form</a:t>
            </a:r>
            <a:br>
              <a:rPr lang="en-US" altLang="en-US" sz="3600" dirty="0">
                <a:solidFill>
                  <a:schemeClr val="accent6"/>
                </a:solidFill>
              </a:rPr>
            </a:br>
            <a:endParaRPr lang="en-US" altLang="en-US" sz="3600" dirty="0">
              <a:solidFill>
                <a:schemeClr val="accent6"/>
              </a:solidFill>
            </a:endParaRPr>
          </a:p>
        </p:txBody>
      </p:sp>
      <p:pic>
        <p:nvPicPr>
          <p:cNvPr id="10243" name="Picture 4" descr="http://www.ccbhomes.com/wp-content/uploads/2014/09/step1.png">
            <a:extLst>
              <a:ext uri="{FF2B5EF4-FFF2-40B4-BE49-F238E27FC236}">
                <a16:creationId xmlns:a16="http://schemas.microsoft.com/office/drawing/2014/main" id="{8F762EE3-8908-4CE3-BEAD-ED92B10C1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798" y="66675"/>
            <a:ext cx="8858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FDF9AE0-F070-4166-8C09-925A1DAE9111}"/>
              </a:ext>
            </a:extLst>
          </p:cNvPr>
          <p:cNvSpPr txBox="1">
            <a:spLocks/>
          </p:cNvSpPr>
          <p:nvPr/>
        </p:nvSpPr>
        <p:spPr bwMode="auto">
          <a:xfrm>
            <a:off x="685800" y="1911350"/>
            <a:ext cx="7772400" cy="1365250"/>
          </a:xfrm>
          <a:prstGeom prst="rect">
            <a:avLst/>
          </a:prstGeom>
          <a:noFill/>
          <a:ln w="9525">
            <a:solidFill>
              <a:schemeClr val="accent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altLang="en-US" sz="2800" b="0" kern="0" dirty="0">
                <a:solidFill>
                  <a:schemeClr val="tx1"/>
                </a:solidFill>
              </a:rPr>
              <a:t>Once all eligible women/children have been measured, the form must be returned to the owner of the household (first interviewer)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10BC4FC-0D15-4F41-A114-95E1F3ADBEE2}"/>
              </a:ext>
            </a:extLst>
          </p:cNvPr>
          <p:cNvSpPr txBox="1">
            <a:spLocks/>
          </p:cNvSpPr>
          <p:nvPr/>
        </p:nvSpPr>
        <p:spPr bwMode="auto">
          <a:xfrm>
            <a:off x="5486400" y="3597275"/>
            <a:ext cx="3276600" cy="9747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altLang="en-US" sz="2800" b="0" kern="0" dirty="0">
                <a:solidFill>
                  <a:schemeClr val="tx1"/>
                </a:solidFill>
              </a:rPr>
              <a:t>Owner of HH interview</a:t>
            </a:r>
          </a:p>
          <a:p>
            <a:pPr algn="ctr">
              <a:defRPr/>
            </a:pPr>
            <a:endParaRPr lang="en-US" altLang="en-US" sz="2800" b="0" kern="0" dirty="0">
              <a:solidFill>
                <a:schemeClr val="tx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A8FD4AD-7788-4A13-846B-BA34D312547B}"/>
              </a:ext>
            </a:extLst>
          </p:cNvPr>
          <p:cNvSpPr txBox="1">
            <a:spLocks/>
          </p:cNvSpPr>
          <p:nvPr/>
        </p:nvSpPr>
        <p:spPr bwMode="auto">
          <a:xfrm>
            <a:off x="449263" y="3835400"/>
            <a:ext cx="2514600" cy="5238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altLang="en-US" sz="2800" b="0" kern="0" dirty="0">
                <a:solidFill>
                  <a:schemeClr val="tx1"/>
                </a:solidFill>
              </a:rPr>
              <a:t>Measurer</a:t>
            </a:r>
          </a:p>
        </p:txBody>
      </p:sp>
      <p:sp>
        <p:nvSpPr>
          <p:cNvPr id="10247" name="Right Arrow 1">
            <a:extLst>
              <a:ext uri="{FF2B5EF4-FFF2-40B4-BE49-F238E27FC236}">
                <a16:creationId xmlns:a16="http://schemas.microsoft.com/office/drawing/2014/main" id="{47128A6C-080C-4382-B1D2-0345DE488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749675"/>
            <a:ext cx="1905000" cy="777875"/>
          </a:xfrm>
          <a:prstGeom prst="rightArrow">
            <a:avLst>
              <a:gd name="adj1" fmla="val 50000"/>
              <a:gd name="adj2" fmla="val 50011"/>
            </a:avLst>
          </a:prstGeom>
          <a:noFill/>
          <a:ln w="19050" algn="ctr">
            <a:solidFill>
              <a:srgbClr val="1E4A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A202641-B282-4DE3-BC2C-67CC0CBCBD7C}"/>
              </a:ext>
            </a:extLst>
          </p:cNvPr>
          <p:cNvSpPr txBox="1">
            <a:spLocks/>
          </p:cNvSpPr>
          <p:nvPr/>
        </p:nvSpPr>
        <p:spPr bwMode="auto">
          <a:xfrm>
            <a:off x="3184525" y="3917950"/>
            <a:ext cx="19970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altLang="en-US" sz="2000" b="0" kern="0" dirty="0">
                <a:solidFill>
                  <a:schemeClr val="tx1"/>
                </a:solidFill>
              </a:rPr>
              <a:t>Anthro form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A84B184-E655-48B2-8BF2-AA469F15D7FE}"/>
              </a:ext>
            </a:extLst>
          </p:cNvPr>
          <p:cNvSpPr txBox="1">
            <a:spLocks/>
          </p:cNvSpPr>
          <p:nvPr/>
        </p:nvSpPr>
        <p:spPr bwMode="auto">
          <a:xfrm>
            <a:off x="152400" y="5105400"/>
            <a:ext cx="8763000" cy="454025"/>
          </a:xfrm>
          <a:prstGeom prst="rect">
            <a:avLst/>
          </a:prstGeom>
          <a:noFill/>
          <a:ln w="9525">
            <a:solidFill>
              <a:schemeClr val="accent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altLang="en-US" b="0" kern="0" dirty="0">
                <a:solidFill>
                  <a:schemeClr val="tx1"/>
                </a:solidFill>
              </a:rPr>
              <a:t>Check that forms are complete, including not tested individuals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itle 1">
            <a:extLst>
              <a:ext uri="{FF2B5EF4-FFF2-40B4-BE49-F238E27FC236}">
                <a16:creationId xmlns:a16="http://schemas.microsoft.com/office/drawing/2014/main" id="{B53B491C-C7C0-48CF-8970-C50DA6F56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066800"/>
            <a:ext cx="7772400" cy="609600"/>
          </a:xfrm>
        </p:spPr>
        <p:txBody>
          <a:bodyPr/>
          <a:lstStyle/>
          <a:p>
            <a:pPr algn="ctr"/>
            <a:r>
              <a:rPr lang="en-US" altLang="en-US" sz="3600" dirty="0">
                <a:solidFill>
                  <a:schemeClr val="accent6"/>
                </a:solidFill>
              </a:rPr>
              <a:t>Navigate to form in CAPI</a:t>
            </a:r>
          </a:p>
        </p:txBody>
      </p:sp>
      <p:sp>
        <p:nvSpPr>
          <p:cNvPr id="11268" name="Rectangle 5">
            <a:extLst>
              <a:ext uri="{FF2B5EF4-FFF2-40B4-BE49-F238E27FC236}">
                <a16:creationId xmlns:a16="http://schemas.microsoft.com/office/drawing/2014/main" id="{276E32AE-4CBB-4D86-86C3-0978DC795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pic>
        <p:nvPicPr>
          <p:cNvPr id="11269" name="Picture 4" descr="http://www.ccbhomes.com/wp-content/uploads/2014/09/step1.png">
            <a:extLst>
              <a:ext uri="{FF2B5EF4-FFF2-40B4-BE49-F238E27FC236}">
                <a16:creationId xmlns:a16="http://schemas.microsoft.com/office/drawing/2014/main" id="{CF5F1C84-BE01-45D1-A151-CF78BF888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975" y="69850"/>
            <a:ext cx="8858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109B396-1D90-44A6-BAED-3E8BDF49C2C2}"/>
              </a:ext>
            </a:extLst>
          </p:cNvPr>
          <p:cNvSpPr txBox="1">
            <a:spLocks/>
          </p:cNvSpPr>
          <p:nvPr/>
        </p:nvSpPr>
        <p:spPr bwMode="auto">
          <a:xfrm>
            <a:off x="228600" y="1741488"/>
            <a:ext cx="8839200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altLang="en-US" sz="2800" b="0" kern="0" dirty="0"/>
              <a:t>From interviewer main menu, option 1 and choose HH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899EDC-D330-4EA9-950E-0814E165D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01" y="2329070"/>
            <a:ext cx="2364242" cy="373748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ED36898-8303-40CC-AF69-49C76FE1A0ED}"/>
              </a:ext>
            </a:extLst>
          </p:cNvPr>
          <p:cNvSpPr/>
          <p:nvPr/>
        </p:nvSpPr>
        <p:spPr>
          <a:xfrm>
            <a:off x="1033401" y="3124200"/>
            <a:ext cx="2187067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2629A2-E650-423C-8302-807C2B4DD1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966" y="2362292"/>
            <a:ext cx="2799806" cy="643633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91425574-25A5-4939-85C4-139FFC063B3A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3220468" y="2684109"/>
            <a:ext cx="2281498" cy="59249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D37C378-FDCF-46A8-8E82-E68666C6F93B}"/>
              </a:ext>
            </a:extLst>
          </p:cNvPr>
          <p:cNvSpPr txBox="1"/>
          <p:nvPr/>
        </p:nvSpPr>
        <p:spPr>
          <a:xfrm>
            <a:off x="4741282" y="3134380"/>
            <a:ext cx="41148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dirty="0">
                <a:latin typeface="+mn-lt"/>
              </a:rPr>
              <a:t>Choose correct household: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F981311-26EC-4C27-A3BB-AB623DCF72A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11" t="19703" r="3811" b="4605"/>
          <a:stretch/>
        </p:blipFill>
        <p:spPr>
          <a:xfrm>
            <a:off x="4702112" y="3827179"/>
            <a:ext cx="4216110" cy="2066327"/>
          </a:xfrm>
          <a:prstGeom prst="rect">
            <a:avLst/>
          </a:prstGeom>
          <a:ln w="12700">
            <a:solidFill>
              <a:schemeClr val="accent3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4C6D06A-BC72-42B4-BBE0-BD905241E469}"/>
              </a:ext>
            </a:extLst>
          </p:cNvPr>
          <p:cNvGrpSpPr/>
          <p:nvPr/>
        </p:nvGrpSpPr>
        <p:grpSpPr>
          <a:xfrm>
            <a:off x="228600" y="1761995"/>
            <a:ext cx="6410195" cy="3684835"/>
            <a:chOff x="1371600" y="1828800"/>
            <a:chExt cx="6410195" cy="368483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ADE0C7C-BC4E-4EF8-B79E-6324F2BDB7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682" r="1149"/>
            <a:stretch/>
          </p:blipFill>
          <p:spPr>
            <a:xfrm>
              <a:off x="1371600" y="1828800"/>
              <a:ext cx="6410195" cy="3684835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88E363E-D02F-49C7-AA0D-EC0F12888A43}"/>
                </a:ext>
              </a:extLst>
            </p:cNvPr>
            <p:cNvSpPr/>
            <p:nvPr/>
          </p:nvSpPr>
          <p:spPr>
            <a:xfrm>
              <a:off x="5638800" y="1828800"/>
              <a:ext cx="457200" cy="4572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BEA7CACD-E36A-4DE1-838E-9FDF6ABC1D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4524"/>
          <a:stretch/>
        </p:blipFill>
        <p:spPr>
          <a:xfrm>
            <a:off x="4724400" y="3182578"/>
            <a:ext cx="4135677" cy="2645252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CC27D9-4E7D-42F0-B366-DEC1EC752E1B}"/>
              </a:ext>
            </a:extLst>
          </p:cNvPr>
          <p:cNvCxnSpPr>
            <a:stCxn id="4" idx="4"/>
          </p:cNvCxnSpPr>
          <p:nvPr/>
        </p:nvCxnSpPr>
        <p:spPr>
          <a:xfrm>
            <a:off x="4724400" y="2219195"/>
            <a:ext cx="0" cy="9050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597102-D87B-4B22-8963-BC6E444B19EA}"/>
              </a:ext>
            </a:extLst>
          </p:cNvPr>
          <p:cNvCxnSpPr>
            <a:cxnSpLocks/>
          </p:cNvCxnSpPr>
          <p:nvPr/>
        </p:nvCxnSpPr>
        <p:spPr>
          <a:xfrm>
            <a:off x="4953000" y="1988430"/>
            <a:ext cx="3907077" cy="11357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67104DD9-1EA8-4910-947D-118C02323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066800"/>
            <a:ext cx="7772400" cy="609600"/>
          </a:xfrm>
        </p:spPr>
        <p:txBody>
          <a:bodyPr/>
          <a:lstStyle/>
          <a:p>
            <a:pPr algn="ctr"/>
            <a:r>
              <a:rPr lang="en-US" altLang="en-US" sz="3600" dirty="0">
                <a:solidFill>
                  <a:schemeClr val="accent6"/>
                </a:solidFill>
              </a:rPr>
              <a:t>Navigate to form in CAPI</a:t>
            </a:r>
          </a:p>
        </p:txBody>
      </p:sp>
      <p:pic>
        <p:nvPicPr>
          <p:cNvPr id="12" name="Picture 4" descr="http://www.ccbhomes.com/wp-content/uploads/2014/09/step1.png">
            <a:extLst>
              <a:ext uri="{FF2B5EF4-FFF2-40B4-BE49-F238E27FC236}">
                <a16:creationId xmlns:a16="http://schemas.microsoft.com/office/drawing/2014/main" id="{BA2C0EF8-AA58-4EE7-AC0C-0CB5D5415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975" y="69850"/>
            <a:ext cx="8858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8034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DB5B300E-5BCF-4F4D-8C7C-E6EA1CB3AD65}"/>
              </a:ext>
            </a:extLst>
          </p:cNvPr>
          <p:cNvSpPr txBox="1">
            <a:spLocks/>
          </p:cNvSpPr>
          <p:nvPr/>
        </p:nvSpPr>
        <p:spPr bwMode="auto">
          <a:xfrm>
            <a:off x="838200" y="1025047"/>
            <a:ext cx="7239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altLang="en-US" sz="4000" b="0" kern="0" dirty="0">
                <a:solidFill>
                  <a:schemeClr val="accent6"/>
                </a:solidFill>
              </a:rPr>
              <a:t>Navigate to form in CAPI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607B3E-944F-47B3-B63C-DD01A1C4DB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874" y="1634647"/>
            <a:ext cx="3656799" cy="4325916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F3AAA32-8F22-4AB4-9C44-5F24D6A168EC}"/>
              </a:ext>
            </a:extLst>
          </p:cNvPr>
          <p:cNvGrpSpPr/>
          <p:nvPr/>
        </p:nvGrpSpPr>
        <p:grpSpPr>
          <a:xfrm>
            <a:off x="274007" y="1655524"/>
            <a:ext cx="4191000" cy="1971675"/>
            <a:chOff x="274007" y="1655524"/>
            <a:chExt cx="4191000" cy="197167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B07DEAE-0110-4191-BCED-C99AC6BE7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4007" y="1655524"/>
              <a:ext cx="4191000" cy="1971675"/>
            </a:xfrm>
            <a:prstGeom prst="rect">
              <a:avLst/>
            </a:prstGeom>
          </p:spPr>
        </p:pic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7D1B73CD-C372-4405-899B-7428849FB1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107" y="2667000"/>
              <a:ext cx="4152900" cy="385762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>
                <a:latin typeface="Times" panose="02020603050405020304" pitchFamily="18" charset="0"/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CF7DB416-E0B1-482F-A84F-CB870014B3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105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3847" y="3648076"/>
            <a:ext cx="4336093" cy="26765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850731-0EA3-4C14-9756-A951A198394D}"/>
              </a:ext>
            </a:extLst>
          </p:cNvPr>
          <p:cNvSpPr txBox="1"/>
          <p:nvPr/>
        </p:nvSpPr>
        <p:spPr>
          <a:xfrm>
            <a:off x="268364" y="4064238"/>
            <a:ext cx="41966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Module 4 – Women’s nutrition and Module 5 – Children’s nutrition must be complete prior to filling in anthropometry modules</a:t>
            </a:r>
          </a:p>
        </p:txBody>
      </p:sp>
      <p:pic>
        <p:nvPicPr>
          <p:cNvPr id="13" name="Picture 4" descr="http://www.ccbhomes.com/wp-content/uploads/2014/09/step1.png">
            <a:extLst>
              <a:ext uri="{FF2B5EF4-FFF2-40B4-BE49-F238E27FC236}">
                <a16:creationId xmlns:a16="http://schemas.microsoft.com/office/drawing/2014/main" id="{C4F1AD01-6600-41F1-9FE4-BBF4BF6B4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975" y="69850"/>
            <a:ext cx="8858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2">
            <a:extLst>
              <a:ext uri="{FF2B5EF4-FFF2-40B4-BE49-F238E27FC236}">
                <a16:creationId xmlns:a16="http://schemas.microsoft.com/office/drawing/2014/main" id="{3802258C-2DAB-488B-AC04-C27E09683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4874" y="4878464"/>
            <a:ext cx="3656799" cy="385762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3553451B-DBD2-4002-995F-471B99CAC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4874" y="4191000"/>
            <a:ext cx="3656799" cy="385762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070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FA4A3165-0F38-49F3-8DBA-ACB8E2ED6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515" y="966821"/>
            <a:ext cx="6854825" cy="609600"/>
          </a:xfrm>
        </p:spPr>
        <p:txBody>
          <a:bodyPr/>
          <a:lstStyle/>
          <a:p>
            <a:pPr algn="ctr"/>
            <a:r>
              <a:rPr lang="en-US" altLang="en-US" sz="4000" dirty="0">
                <a:solidFill>
                  <a:schemeClr val="accent6"/>
                </a:solidFill>
              </a:rPr>
              <a:t>Check order of form</a:t>
            </a:r>
          </a:p>
        </p:txBody>
      </p:sp>
      <p:pic>
        <p:nvPicPr>
          <p:cNvPr id="12291" name="Picture 4" descr="http://www.byui.edu/Images/disability_services/step2-resized200x209.png">
            <a:extLst>
              <a:ext uri="{FF2B5EF4-FFF2-40B4-BE49-F238E27FC236}">
                <a16:creationId xmlns:a16="http://schemas.microsoft.com/office/drawing/2014/main" id="{225DA505-4A06-4575-B83F-50BC3C1C7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584" y="81842"/>
            <a:ext cx="947737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E12B1D5-7D58-4F62-8935-5EF6967D7B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7920"/>
          <a:stretch/>
        </p:blipFill>
        <p:spPr>
          <a:xfrm>
            <a:off x="304800" y="3063240"/>
            <a:ext cx="8096250" cy="295656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2474535E-F21B-42FE-86BB-AEDE5284D729}"/>
              </a:ext>
            </a:extLst>
          </p:cNvPr>
          <p:cNvGrpSpPr/>
          <p:nvPr/>
        </p:nvGrpSpPr>
        <p:grpSpPr>
          <a:xfrm>
            <a:off x="314325" y="1653225"/>
            <a:ext cx="8829675" cy="1375931"/>
            <a:chOff x="794385" y="1457532"/>
            <a:chExt cx="9310471" cy="1501568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47D97DA9-D721-4BFA-94F8-8B35A9914B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7160" b="42118"/>
            <a:stretch/>
          </p:blipFill>
          <p:spPr>
            <a:xfrm>
              <a:off x="794385" y="1457532"/>
              <a:ext cx="5410200" cy="1501568"/>
            </a:xfrm>
            <a:prstGeom prst="rect">
              <a:avLst/>
            </a:prstGeom>
            <a:ln>
              <a:solidFill>
                <a:srgbClr val="E10040"/>
              </a:solidFill>
            </a:ln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045FA78-2155-4982-851B-7DECE3D83929}"/>
                </a:ext>
              </a:extLst>
            </p:cNvPr>
            <p:cNvSpPr txBox="1"/>
            <p:nvPr/>
          </p:nvSpPr>
          <p:spPr>
            <a:xfrm>
              <a:off x="6408790" y="1504356"/>
              <a:ext cx="3696066" cy="11755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3200" dirty="0">
                  <a:solidFill>
                    <a:srgbClr val="FF0000"/>
                  </a:solidFill>
                  <a:latin typeface="+mn-lt"/>
                </a:rPr>
                <a:t>MUST be in order of line number!</a:t>
              </a:r>
              <a:endParaRPr lang="en-US" sz="3600" dirty="0">
                <a:solidFill>
                  <a:srgbClr val="FF0000"/>
                </a:solidFill>
                <a:latin typeface="+mn-lt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777240E-51A6-469E-8BBA-BCCF9F173719}"/>
              </a:ext>
            </a:extLst>
          </p:cNvPr>
          <p:cNvGrpSpPr/>
          <p:nvPr/>
        </p:nvGrpSpPr>
        <p:grpSpPr>
          <a:xfrm>
            <a:off x="2941795" y="3656490"/>
            <a:ext cx="3655696" cy="1845150"/>
            <a:chOff x="3465670" y="3412650"/>
            <a:chExt cx="3655696" cy="184515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948C8F3-52B6-41E7-A957-E9BE8D02BC0A}"/>
                </a:ext>
              </a:extLst>
            </p:cNvPr>
            <p:cNvGrpSpPr/>
            <p:nvPr/>
          </p:nvGrpSpPr>
          <p:grpSpPr>
            <a:xfrm>
              <a:off x="3465670" y="3412650"/>
              <a:ext cx="3655696" cy="1845150"/>
              <a:chOff x="3465670" y="3412650"/>
              <a:chExt cx="3655696" cy="1845150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A6C6559-E6FF-4062-A7CE-CC2689F1E490}"/>
                  </a:ext>
                </a:extLst>
              </p:cNvPr>
              <p:cNvSpPr txBox="1"/>
              <p:nvPr/>
            </p:nvSpPr>
            <p:spPr>
              <a:xfrm>
                <a:off x="4246245" y="4796135"/>
                <a:ext cx="7715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4    3</a:t>
                </a:r>
                <a:endParaRPr lang="en-US" b="1" dirty="0">
                  <a:solidFill>
                    <a:srgbClr val="FF0000"/>
                  </a:solidFill>
                  <a:latin typeface="+mn-lt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3FC7F7D-2853-41BF-A5AF-65497AAC87C0}"/>
                  </a:ext>
                </a:extLst>
              </p:cNvPr>
              <p:cNvSpPr txBox="1"/>
              <p:nvPr/>
            </p:nvSpPr>
            <p:spPr>
              <a:xfrm>
                <a:off x="4246245" y="3424238"/>
                <a:ext cx="7715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sz="2400" b="1" dirty="0">
                    <a:solidFill>
                      <a:srgbClr val="FF0000"/>
                    </a:solidFill>
                    <a:latin typeface="+mn-lt"/>
                  </a:rPr>
                  <a:t>0   5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C0E2B8F-3656-4E86-9B4A-1186AC601506}"/>
                  </a:ext>
                </a:extLst>
              </p:cNvPr>
              <p:cNvSpPr txBox="1"/>
              <p:nvPr/>
            </p:nvSpPr>
            <p:spPr>
              <a:xfrm>
                <a:off x="6136958" y="3412650"/>
                <a:ext cx="79724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sz="2400" b="1" dirty="0">
                    <a:solidFill>
                      <a:srgbClr val="FF0000"/>
                    </a:solidFill>
                    <a:latin typeface="+mn-lt"/>
                  </a:rPr>
                  <a:t>0    6</a:t>
                </a:r>
                <a:endParaRPr lang="en-US" b="1" dirty="0">
                  <a:solidFill>
                    <a:srgbClr val="FF0000"/>
                  </a:solidFill>
                  <a:latin typeface="+mn-lt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1F2810B-3BD5-4643-B8F6-920BFB345EA4}"/>
                  </a:ext>
                </a:extLst>
              </p:cNvPr>
              <p:cNvSpPr txBox="1"/>
              <p:nvPr/>
            </p:nvSpPr>
            <p:spPr>
              <a:xfrm>
                <a:off x="5287803" y="3809683"/>
                <a:ext cx="1833563" cy="40011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2000" b="1" dirty="0">
                    <a:solidFill>
                      <a:srgbClr val="FF0000"/>
                    </a:solidFill>
                    <a:latin typeface="+mn-lt"/>
                  </a:rPr>
                  <a:t>SARAH</a:t>
                </a:r>
                <a:endParaRPr lang="en-US" sz="2400" b="1" dirty="0">
                  <a:solidFill>
                    <a:srgbClr val="FF0000"/>
                  </a:solidFill>
                  <a:latin typeface="+mn-lt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59351F5-973D-4214-931B-857BF4E5E615}"/>
                  </a:ext>
                </a:extLst>
              </p:cNvPr>
              <p:cNvSpPr txBox="1"/>
              <p:nvPr/>
            </p:nvSpPr>
            <p:spPr>
              <a:xfrm>
                <a:off x="3465670" y="3790285"/>
                <a:ext cx="1833563" cy="40011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2000" b="1" dirty="0">
                    <a:solidFill>
                      <a:srgbClr val="FF0000"/>
                    </a:solidFill>
                    <a:latin typeface="+mn-lt"/>
                  </a:rPr>
                  <a:t>HENRY</a:t>
                </a:r>
                <a:endParaRPr lang="en-US" sz="2400" b="1" dirty="0">
                  <a:solidFill>
                    <a:srgbClr val="FF0000"/>
                  </a:solidFill>
                  <a:latin typeface="+mn-lt"/>
                </a:endParaRPr>
              </a:p>
            </p:txBody>
          </p:sp>
        </p:grp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AD1ED62-ADB7-4B57-AD51-4A4D2FB375EA}"/>
                </a:ext>
              </a:extLst>
            </p:cNvPr>
            <p:cNvSpPr/>
            <p:nvPr/>
          </p:nvSpPr>
          <p:spPr>
            <a:xfrm>
              <a:off x="4800600" y="4267200"/>
              <a:ext cx="217170" cy="28094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2D7C87A-16A9-42B4-88ED-41657DCDAB04}"/>
                </a:ext>
              </a:extLst>
            </p:cNvPr>
            <p:cNvSpPr/>
            <p:nvPr/>
          </p:nvSpPr>
          <p:spPr>
            <a:xfrm>
              <a:off x="6690040" y="4466352"/>
              <a:ext cx="217170" cy="28094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6F85A19-01AC-491E-9048-A0A7E72FC73A}"/>
                </a:ext>
              </a:extLst>
            </p:cNvPr>
            <p:cNvSpPr txBox="1"/>
            <p:nvPr/>
          </p:nvSpPr>
          <p:spPr>
            <a:xfrm>
              <a:off x="6162675" y="4796135"/>
              <a:ext cx="77152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400" b="1" dirty="0">
                  <a:solidFill>
                    <a:srgbClr val="FF0000"/>
                  </a:solidFill>
                </a:rPr>
                <a:t>5    1</a:t>
              </a:r>
              <a:endParaRPr lang="en-US" b="1" dirty="0">
                <a:solidFill>
                  <a:srgbClr val="FF0000"/>
                </a:solidFill>
                <a:latin typeface="+mn-lt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ontent Slides">
  <a:themeElements>
    <a:clrScheme name="FTF_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799B5"/>
      </a:accent5>
      <a:accent6>
        <a:srgbClr val="D37D28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itl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Feed the Future-only branded blank">
  <a:themeElements>
    <a:clrScheme name="FTF_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799B5"/>
      </a:accent5>
      <a:accent6>
        <a:srgbClr val="D37D28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losing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A3E5F9AA6593439116F79CA10376F1" ma:contentTypeVersion="20" ma:contentTypeDescription="Create a new document." ma:contentTypeScope="" ma:versionID="c539d889cc762f8a68e59efe92c7ac5c">
  <xsd:schema xmlns:xsd="http://www.w3.org/2001/XMLSchema" xmlns:xs="http://www.w3.org/2001/XMLSchema" xmlns:p="http://schemas.microsoft.com/office/2006/metadata/properties" xmlns:ns2="0d58e8a2-dff7-4492-a987-8cd66a35f019" xmlns:ns3="a7a5a0b0-47c5-4056-9505-4cb74804ae11" xmlns:ns4="fa6a9aea-fb0f-4ddd-aff8-712634b7d5fe" targetNamespace="http://schemas.microsoft.com/office/2006/metadata/properties" ma:root="true" ma:fieldsID="e6927e648849a75e1e0218eea730e19d" ns2:_="" ns3:_="" ns4:_="">
    <xsd:import namespace="0d58e8a2-dff7-4492-a987-8cd66a35f019"/>
    <xsd:import namespace="a7a5a0b0-47c5-4056-9505-4cb74804ae11"/>
    <xsd:import namespace="fa6a9aea-fb0f-4ddd-aff8-712634b7d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4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2:DLV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58e8a2-dff7-4492-a987-8cd66a35f0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6856f2ee-118d-42e8-91de-064c9a66b68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DLVStatus" ma:index="21" nillable="true" ma:displayName="DLV Status" ma:format="Dropdown" ma:internalName="DLVStatus">
      <xsd:simpleType>
        <xsd:restriction base="dms:Choice">
          <xsd:enumeration value="Old Draft"/>
          <xsd:enumeration value="Working Draft"/>
          <xsd:enumeration value="Submitted"/>
          <xsd:enumeration value="USAID Comments"/>
          <xsd:enumeration value="USAID Approv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a5a0b0-47c5-4056-9505-4cb74804ae1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6a9aea-fb0f-4ddd-aff8-712634b7d5fe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7cdfd5d-0bb3-4f95-b84e-d82436353bd1}" ma:internalName="TaxCatchAll" ma:showField="CatchAllData" ma:web="a7a5a0b0-47c5-4056-9505-4cb74804ae1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a6a9aea-fb0f-4ddd-aff8-712634b7d5fe" xsi:nil="true"/>
    <lcf76f155ced4ddcb4097134ff3c332f xmlns="0d58e8a2-dff7-4492-a987-8cd66a35f019">
      <Terms xmlns="http://schemas.microsoft.com/office/infopath/2007/PartnerControls"/>
    </lcf76f155ced4ddcb4097134ff3c332f>
    <DLVStatus xmlns="0d58e8a2-dff7-4492-a987-8cd66a35f019" xsi:nil="true"/>
  </documentManagement>
</p:properties>
</file>

<file path=customXml/itemProps1.xml><?xml version="1.0" encoding="utf-8"?>
<ds:datastoreItem xmlns:ds="http://schemas.openxmlformats.org/officeDocument/2006/customXml" ds:itemID="{B65CE73C-F591-47B8-B714-A1820101870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EE54200-7B33-49AC-B7F7-E9C819AC5838}"/>
</file>

<file path=customXml/itemProps3.xml><?xml version="1.0" encoding="utf-8"?>
<ds:datastoreItem xmlns:ds="http://schemas.openxmlformats.org/officeDocument/2006/customXml" ds:itemID="{4C556705-8D05-481B-98A6-8E3F422870FF}">
  <ds:schemaRefs>
    <ds:schemaRef ds:uri="http://purl.org/dc/dcmitype/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Feed_the_Future_Assistance_Presentation_Template (3)</Template>
  <TotalTime>2284</TotalTime>
  <Words>561</Words>
  <Application>Microsoft Office PowerPoint</Application>
  <PresentationFormat>On-screen Show (4:3)</PresentationFormat>
  <Paragraphs>111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Times</vt:lpstr>
      <vt:lpstr>Arial</vt:lpstr>
      <vt:lpstr>Content Slides</vt:lpstr>
      <vt:lpstr>Title Slide</vt:lpstr>
      <vt:lpstr>Feed the Future-only branded blank</vt:lpstr>
      <vt:lpstr>Closing Slides</vt:lpstr>
      <vt:lpstr>Entering Anthropometry Form</vt:lpstr>
      <vt:lpstr>PowerPoint Presentation</vt:lpstr>
      <vt:lpstr>Fieldwork Flow – Anthropometry</vt:lpstr>
      <vt:lpstr>Steps …</vt:lpstr>
      <vt:lpstr>Retrieve anthropometry form </vt:lpstr>
      <vt:lpstr>Navigate to form in CAPI</vt:lpstr>
      <vt:lpstr>Navigate to form in CAPI</vt:lpstr>
      <vt:lpstr>PowerPoint Presentation</vt:lpstr>
      <vt:lpstr>Check order of form</vt:lpstr>
      <vt:lpstr>Check order of form</vt:lpstr>
      <vt:lpstr>Check order of form</vt:lpstr>
      <vt:lpstr>Check order of form</vt:lpstr>
      <vt:lpstr>Enter anthropometry data</vt:lpstr>
      <vt:lpstr>Enter anthropometry data</vt:lpstr>
    </vt:vector>
  </TitlesOfParts>
  <Company>JDG Communications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Design Studio</dc:creator>
  <cp:lastModifiedBy>Dupuis, Genevieve</cp:lastModifiedBy>
  <cp:revision>202</cp:revision>
  <cp:lastPrinted>2004-09-30T16:41:33Z</cp:lastPrinted>
  <dcterms:created xsi:type="dcterms:W3CDTF">2004-09-17T20:07:42Z</dcterms:created>
  <dcterms:modified xsi:type="dcterms:W3CDTF">2018-07-26T19:46:27Z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0x01010011A3E5F9AA6593439116F79CA10376F1</vt:lpwstr>
  </property>
</Properties>
</file>