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4"/>
    <p:sldMasterId id="2147483674" r:id="rId5"/>
    <p:sldMasterId id="2147483677" r:id="rId6"/>
    <p:sldMasterId id="2147483679" r:id="rId7"/>
  </p:sldMasterIdLst>
  <p:notesMasterIdLst>
    <p:notesMasterId r:id="rId23"/>
  </p:notesMasterIdLst>
  <p:handoutMasterIdLst>
    <p:handoutMasterId r:id="rId24"/>
  </p:handoutMasterIdLst>
  <p:sldIdLst>
    <p:sldId id="266" r:id="rId8"/>
    <p:sldId id="267" r:id="rId9"/>
    <p:sldId id="291" r:id="rId10"/>
    <p:sldId id="270" r:id="rId11"/>
    <p:sldId id="287" r:id="rId12"/>
    <p:sldId id="288" r:id="rId13"/>
    <p:sldId id="271" r:id="rId14"/>
    <p:sldId id="292" r:id="rId15"/>
    <p:sldId id="293" r:id="rId16"/>
    <p:sldId id="294" r:id="rId17"/>
    <p:sldId id="295" r:id="rId18"/>
    <p:sldId id="296" r:id="rId19"/>
    <p:sldId id="297" r:id="rId20"/>
    <p:sldId id="269" r:id="rId21"/>
    <p:sldId id="282" r:id="rId22"/>
  </p:sldIdLst>
  <p:sldSz cx="9144000" cy="6858000" type="screen4x3"/>
  <p:notesSz cx="7035800" cy="932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ABD"/>
    <a:srgbClr val="C2113A"/>
    <a:srgbClr val="003366"/>
    <a:srgbClr val="DDDDDD"/>
    <a:srgbClr val="CCCCCC"/>
    <a:srgbClr val="666666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5051" autoAdjust="0"/>
  </p:normalViewPr>
  <p:slideViewPr>
    <p:cSldViewPr>
      <p:cViewPr varScale="1">
        <p:scale>
          <a:sx n="98" d="100"/>
          <a:sy n="98" d="100"/>
        </p:scale>
        <p:origin x="19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5CCA2535-7BEF-4BFA-8722-2BEAC3A0C1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1114AC8C-459B-49CB-A54C-8520A5846D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3FC6AB4-B89E-4E87-86E8-EC8FAE4FCA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E4C792E9-5617-4258-A9F3-1D2EF9B2AC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AA7C97-60DB-4424-85EC-870FB69A67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A31EA57-3278-41FE-9885-622E07800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B0407AA8-BCB1-4E0A-B493-565B41AFC1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D59C7C4-6E4E-441E-B456-967E2D4D95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251109E8-F328-4D01-996D-B1F4959829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91C5F58F-BFF4-4797-AFF9-A0275748AF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C5529FAC-F674-42E5-8FF6-389180B5B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9520AB-9E14-4EAC-A593-7278DB2689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39C87D0-4063-4AD1-A781-0212E3127B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E833447-1BC8-4652-9279-43567B8E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ACE730F-5A45-401B-ACDA-808B5A3C2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5096C2-CA4F-44BA-A5C6-47637AD2FC5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For women, any age ending in a 5 or 0</a:t>
            </a:r>
          </a:p>
          <a:p>
            <a:r>
              <a:rPr lang="en-US" altLang="en-US" dirty="0"/>
              <a:t>For children, any age divisible by 12 (i.e. months corresponding to exact years)</a:t>
            </a:r>
          </a:p>
          <a:p>
            <a:r>
              <a:rPr lang="en-US" altLang="en-US" dirty="0"/>
              <a:t>Weight – anything out of range in BMI scale for the age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622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99159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B0BC1EE-BE23-4710-A315-957A2D85C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4A682B9-A038-4A49-9558-3E7EC09B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GD TO DO – missing Bluetooth message box because Dropbox isn’t compatible at the moment…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738CF6F-7583-47E9-81E3-457B08D1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D99D602-5A4D-45BC-A692-D5052993A3B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369351EF-6BFE-47B9-B6DF-ED83429E02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8D94A72-B410-4D5C-AA74-E9B2C750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4EED503-E0F0-4611-BB91-DCA93823F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F04AFA0-8E7F-47EB-A873-1BBE4CEB90EB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E30FFFA-DE26-41CB-87A1-8CF172DC4E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639FDC6-D5C7-4470-807E-697B41A8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Quick look at the flow of field work from start to finish in a cluster – training will refer back to this chart regularly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8E12E78-E621-4716-884F-AE12EA7D7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4538" indent="-28575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4588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33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60575" indent="-228600" defTabSz="9112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77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49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321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9375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54F00EC-FAC4-48A3-B51D-93A6551B624F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41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1FF58F7C-DEDB-43AA-AFC3-D3111929E5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382C164-D22C-4824-88E0-1B9A3CD7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7CC497F-3DDA-439C-A7EA-4511963F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955F59-379A-4CF1-A01D-8F8856F09CB3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8C12E3D-221C-4C9A-8CA3-3578E35B7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223FAE73-B844-463F-AEC0-5156307C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896586C-80FD-4C18-8E3F-3322C4311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BA2432-09EF-4543-B3B5-D2FA6CA316A1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Repeat process for each interviewer, one at a time!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Appears after interviewer sends data </a:t>
            </a:r>
            <a:r>
              <a:rPr lang="en-US" altLang="en-US"/>
              <a:t>to supervisor!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Describe data summary – appears for each interviewer, and has a summary of each household and all the modules</a:t>
            </a:r>
          </a:p>
          <a:p>
            <a:endParaRPr lang="en-US" altLang="en-US" dirty="0"/>
          </a:p>
          <a:p>
            <a:r>
              <a:rPr lang="en-US" altLang="en-US" dirty="0"/>
              <a:t>Useful to track interviewer progress, track important data cutoffs (ages, H/W), resolve issues earlier than closing clusters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28789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438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91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81A1468-E25C-453D-AC89-027662B6A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A56A5C2-C549-439E-BA72-1FB16EA68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C744856-25C5-4431-A980-72700D49E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AAFC1A-F3C7-4A4F-8F31-13B2F4F4414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6950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-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8758" y="6611159"/>
            <a:ext cx="7226024" cy="230832"/>
          </a:xfrm>
          <a:prstGeom prst="rect">
            <a:avLst/>
          </a:prstGeom>
          <a:noFill/>
          <a:ln w="12700" cap="sq" cmpd="sng">
            <a:noFill/>
            <a:prstDash val="solid"/>
          </a:ln>
        </p:spPr>
        <p:txBody>
          <a:bodyPr wrap="square" rtlCol="0" anchor="t" anchorCtr="0">
            <a:spAutoFit/>
          </a:bodyPr>
          <a:lstStyle/>
          <a:p>
            <a:r>
              <a:rPr lang="en-US" sz="900" b="0" i="1" dirty="0">
                <a:solidFill>
                  <a:schemeClr val="bg1"/>
                </a:solidFill>
                <a:latin typeface="Arial"/>
                <a:cs typeface="Arial"/>
              </a:rPr>
              <a:t>Photo</a:t>
            </a:r>
            <a:r>
              <a:rPr lang="en-US" sz="900" b="0" i="1" baseline="0" dirty="0">
                <a:solidFill>
                  <a:schemeClr val="bg1"/>
                </a:solidFill>
                <a:latin typeface="Arial"/>
                <a:cs typeface="Arial"/>
              </a:rPr>
              <a:t> Credit Goes Here</a:t>
            </a:r>
            <a:endParaRPr lang="en-US" sz="900" b="0" i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62856" y="5723098"/>
            <a:ext cx="5022850" cy="260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Photo credit: Name/Organization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2438" y="5175081"/>
            <a:ext cx="8186737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021842" y="3829050"/>
            <a:ext cx="7089775" cy="11953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4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OF PRESENTATION GOES HERE AND HERE</a:t>
            </a:r>
          </a:p>
        </p:txBody>
      </p:sp>
    </p:spTree>
    <p:extLst>
      <p:ext uri="{BB962C8B-B14F-4D97-AF65-F5344CB8AC3E}">
        <p14:creationId xmlns:p14="http://schemas.microsoft.com/office/powerpoint/2010/main" val="397661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55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24714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Left Justifi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56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087563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248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903413"/>
            <a:ext cx="8153400" cy="45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5761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ulleted lis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1663" y="2205038"/>
            <a:ext cx="4368800" cy="384016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25018" y="2204869"/>
            <a:ext cx="3344862" cy="36795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head in parens,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2775" y="2388787"/>
            <a:ext cx="8101013" cy="32918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516477" y="1699709"/>
            <a:ext cx="8153400" cy="398033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1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2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37D2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(Parentheses Under Header)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169938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eed the Future-only brand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48041" y="1156441"/>
            <a:ext cx="8229600" cy="59704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3200" cap="all" baseline="0">
                <a:solidFill>
                  <a:srgbClr val="D37D2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29475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D21133-9BCE-4977-A5BB-C083FE736B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5B5FBB-5884-46E7-96D4-DC2F9E54F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7DD328-2129-4C92-BC80-B2EB23402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53FDB-2441-4068-A2C4-8E55F1F965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8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BFA405-4A9D-44AA-8346-264A081FD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FB3CB0-7A84-448D-AB19-8EDAAC245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2B2CCDC-E248-4910-9A72-42907574F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C4A52-1E6A-4AF7-AE15-2EB4D2E156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91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emf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  <p:pic>
        <p:nvPicPr>
          <p:cNvPr id="5" name="Picture 4" descr="Horizontal_RGB_600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18010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02420"/>
            <a:ext cx="9144000" cy="846688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0957" y="6059727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horizontal RGB 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4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"/>
            <a:ext cx="9144000" cy="1058305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horizont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6" y="225746"/>
            <a:ext cx="3401400" cy="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06417"/>
          </a:xfrm>
          <a:prstGeom prst="rect">
            <a:avLst/>
          </a:prstGeom>
          <a:solidFill>
            <a:srgbClr val="4799B5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72786" y="5256486"/>
            <a:ext cx="8214013" cy="1099863"/>
          </a:xfrm>
          <a:prstGeom prst="rect">
            <a:avLst/>
          </a:prstGeom>
        </p:spPr>
        <p:txBody>
          <a:bodyPr anchor="t"/>
          <a:lstStyle/>
          <a:p>
            <a:pPr marL="231775" lvl="2" indent="-231775" algn="ctr">
              <a:lnSpc>
                <a:spcPts val="2000"/>
              </a:lnSpc>
            </a:pPr>
            <a:r>
              <a:rPr lang="en-US" sz="2000" dirty="0" err="1">
                <a:solidFill>
                  <a:schemeClr val="bg1"/>
                </a:solidFill>
                <a:latin typeface="Gill Sans MT"/>
                <a:cs typeface="Gill Sans MT"/>
              </a:rPr>
              <a:t>www.feedthefuture.gov</a:t>
            </a:r>
            <a:endParaRPr lang="en-US" sz="200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  <p:pic>
        <p:nvPicPr>
          <p:cNvPr id="3" name="Picture 2" descr="vertical RGB 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68" y="1580049"/>
            <a:ext cx="4945209" cy="2302837"/>
          </a:xfrm>
          <a:prstGeom prst="rect">
            <a:avLst/>
          </a:prstGeom>
        </p:spPr>
      </p:pic>
      <p:pic>
        <p:nvPicPr>
          <p:cNvPr id="9" name="Picture 8" descr="Horizontal_RGB_6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3" y="5942146"/>
            <a:ext cx="2372451" cy="9158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2752" y="6060484"/>
            <a:ext cx="2008628" cy="744483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2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PARTNER LOGO GOES HERE (click slide master to add)</a:t>
            </a:r>
          </a:p>
        </p:txBody>
      </p:sp>
    </p:spTree>
    <p:extLst>
      <p:ext uri="{BB962C8B-B14F-4D97-AF65-F5344CB8AC3E}">
        <p14:creationId xmlns:p14="http://schemas.microsoft.com/office/powerpoint/2010/main" val="33970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53999B9-3E20-41B6-BD64-43E6290E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9239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Submitting Work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BF09F01B-D21A-45BC-9D18-A02DC66D6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6C891-7A84-4FD8-90F3-FE74B3933795}"/>
              </a:ext>
            </a:extLst>
          </p:cNvPr>
          <p:cNvSpPr txBox="1"/>
          <p:nvPr/>
        </p:nvSpPr>
        <p:spPr>
          <a:xfrm>
            <a:off x="313531" y="5193095"/>
            <a:ext cx="8516938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Interviewer (</a:t>
            </a:r>
            <a:r>
              <a:rPr lang="en-US" sz="2400" i="1" dirty="0">
                <a:latin typeface="+mn-lt"/>
              </a:rPr>
              <a:t>sender) </a:t>
            </a:r>
            <a:r>
              <a:rPr lang="en-US" sz="2400" dirty="0">
                <a:latin typeface="+mn-lt"/>
              </a:rPr>
              <a:t>&gt;&gt; </a:t>
            </a:r>
            <a:r>
              <a:rPr lang="en-US" sz="24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400" dirty="0">
                <a:latin typeface="+mn-lt"/>
              </a:rPr>
              <a:t> &gt;&gt; Supervisor (</a:t>
            </a:r>
            <a:r>
              <a:rPr lang="en-US" sz="2400" i="1" dirty="0">
                <a:latin typeface="+mn-lt"/>
              </a:rPr>
              <a:t>receiver</a:t>
            </a:r>
            <a:r>
              <a:rPr lang="en-US" sz="2400" dirty="0">
                <a:latin typeface="+mn-lt"/>
              </a:rPr>
              <a:t>) &gt;&gt; </a:t>
            </a:r>
            <a:r>
              <a:rPr lang="en-US" sz="2400" dirty="0">
                <a:solidFill>
                  <a:srgbClr val="1E4ABD"/>
                </a:solidFill>
                <a:latin typeface="+mn-lt"/>
              </a:rPr>
              <a:t>Dropbox</a:t>
            </a:r>
            <a:r>
              <a:rPr lang="en-US" sz="2400" dirty="0">
                <a:latin typeface="+mn-lt"/>
              </a:rPr>
              <a:t> &gt;&gt; Central Office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47A3D3-5C82-42E0-8E36-A340F5CD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86" y="1723852"/>
            <a:ext cx="3430028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88DA9C-7F54-4F2E-9C52-843A4C4EB798}"/>
              </a:ext>
            </a:extLst>
          </p:cNvPr>
          <p:cNvSpPr/>
          <p:nvPr/>
        </p:nvSpPr>
        <p:spPr>
          <a:xfrm>
            <a:off x="1752600" y="2971800"/>
            <a:ext cx="1295400" cy="228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424F5C-9B0A-4232-A0A8-88EFFE28CD0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48000" y="4114800"/>
            <a:ext cx="2295163" cy="698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D69DB2-E3BE-4A07-B23B-EC9B056F8A19}"/>
              </a:ext>
            </a:extLst>
          </p:cNvPr>
          <p:cNvSpPr txBox="1"/>
          <p:nvPr/>
        </p:nvSpPr>
        <p:spPr>
          <a:xfrm>
            <a:off x="4514126" y="4813032"/>
            <a:ext cx="1658074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71890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32BE30-5CCC-4EC7-8C65-7AE025A72B71}"/>
              </a:ext>
            </a:extLst>
          </p:cNvPr>
          <p:cNvSpPr/>
          <p:nvPr/>
        </p:nvSpPr>
        <p:spPr>
          <a:xfrm>
            <a:off x="4953918" y="2743200"/>
            <a:ext cx="1523082" cy="259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F359FA-D2E9-4EF2-AF31-A1BBF3D67737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2311018" y="4038600"/>
            <a:ext cx="2642900" cy="775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8A71CC-B9EC-448A-B1BB-05A0250C2D1D}"/>
              </a:ext>
            </a:extLst>
          </p:cNvPr>
          <p:cNvSpPr txBox="1"/>
          <p:nvPr/>
        </p:nvSpPr>
        <p:spPr>
          <a:xfrm>
            <a:off x="228600" y="4814408"/>
            <a:ext cx="4164835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Result codes – household and modules</a:t>
            </a:r>
          </a:p>
        </p:txBody>
      </p:sp>
    </p:spTree>
    <p:extLst>
      <p:ext uri="{BB962C8B-B14F-4D97-AF65-F5344CB8AC3E}">
        <p14:creationId xmlns:p14="http://schemas.microsoft.com/office/powerpoint/2010/main" val="49151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58B5326-20D7-4EEF-8870-294963C8CC6C}"/>
              </a:ext>
            </a:extLst>
          </p:cNvPr>
          <p:cNvSpPr/>
          <p:nvPr/>
        </p:nvSpPr>
        <p:spPr>
          <a:xfrm>
            <a:off x="3505200" y="3581400"/>
            <a:ext cx="6858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9B27F1-A202-484E-AEC2-B1D1465F3BA6}"/>
              </a:ext>
            </a:extLst>
          </p:cNvPr>
          <p:cNvSpPr/>
          <p:nvPr/>
        </p:nvSpPr>
        <p:spPr>
          <a:xfrm>
            <a:off x="3531824" y="4419600"/>
            <a:ext cx="6858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5CFD7F-3213-4D38-9ADB-2A0ED3A7806E}"/>
              </a:ext>
            </a:extLst>
          </p:cNvPr>
          <p:cNvSpPr/>
          <p:nvPr/>
        </p:nvSpPr>
        <p:spPr>
          <a:xfrm>
            <a:off x="8115300" y="3581400"/>
            <a:ext cx="685800" cy="457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F5CC15-8007-4D5B-B0D3-EAAA4CC19074}"/>
              </a:ext>
            </a:extLst>
          </p:cNvPr>
          <p:cNvSpPr/>
          <p:nvPr/>
        </p:nvSpPr>
        <p:spPr>
          <a:xfrm>
            <a:off x="1981200" y="3581400"/>
            <a:ext cx="381000" cy="1537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9A9E6-E992-4B08-A25C-27F77335BF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362200" y="3063270"/>
            <a:ext cx="990601" cy="1287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BA5185-8E07-4D72-9C84-910A80FAB4A0}"/>
              </a:ext>
            </a:extLst>
          </p:cNvPr>
          <p:cNvSpPr txBox="1"/>
          <p:nvPr/>
        </p:nvSpPr>
        <p:spPr>
          <a:xfrm>
            <a:off x="3352801" y="2770882"/>
            <a:ext cx="2438400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Line numbers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0D8D0-811D-4490-9984-C15C6ABD465D}"/>
              </a:ext>
            </a:extLst>
          </p:cNvPr>
          <p:cNvSpPr/>
          <p:nvPr/>
        </p:nvSpPr>
        <p:spPr>
          <a:xfrm>
            <a:off x="838200" y="5326552"/>
            <a:ext cx="4267200" cy="49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CE395-0910-4F6B-BC02-C1AFE5168E46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5105400" y="5135134"/>
            <a:ext cx="990600" cy="439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98259E-4B93-49F0-9E70-9726F0F8893A}"/>
              </a:ext>
            </a:extLst>
          </p:cNvPr>
          <p:cNvSpPr txBox="1"/>
          <p:nvPr/>
        </p:nvSpPr>
        <p:spPr>
          <a:xfrm>
            <a:off x="6096000" y="4596525"/>
            <a:ext cx="281940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Primary decisionmakers</a:t>
            </a:r>
          </a:p>
        </p:txBody>
      </p:sp>
    </p:spTree>
    <p:extLst>
      <p:ext uri="{BB962C8B-B14F-4D97-AF65-F5344CB8AC3E}">
        <p14:creationId xmlns:p14="http://schemas.microsoft.com/office/powerpoint/2010/main" val="99449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>
            <a:extLst>
              <a:ext uri="{FF2B5EF4-FFF2-40B4-BE49-F238E27FC236}">
                <a16:creationId xmlns:a16="http://schemas.microsoft.com/office/drawing/2014/main" id="{0770A9D9-72A2-4A76-B5A7-ACF8A6CE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8" y="1043083"/>
            <a:ext cx="6854825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sends team data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8B660BEB-6EAC-4ADD-9608-97F2A89A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96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17296FA0-681B-4721-85D5-7B32222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43" y="53975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41B8B3-9102-4311-9535-2BAD60F9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828800"/>
            <a:ext cx="3175160" cy="42063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5E4E97-78A5-46E1-8F9D-E0F4B8EADBB7}"/>
              </a:ext>
            </a:extLst>
          </p:cNvPr>
          <p:cNvSpPr/>
          <p:nvPr/>
        </p:nvSpPr>
        <p:spPr>
          <a:xfrm>
            <a:off x="241735" y="5233331"/>
            <a:ext cx="1891865" cy="405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50A996-74B0-45E7-8117-18DDA3BF8B89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2133600" y="3059529"/>
            <a:ext cx="1426604" cy="237653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E720FB-8966-4E5C-9A45-3B9377560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204" y="2602003"/>
            <a:ext cx="5210188" cy="91505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45E62-4A35-4596-916F-0DCC25D6C5C6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supervisor main menu, choose option 6: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4B1ED-DD78-4910-8932-4B142A57A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204" y="3624072"/>
            <a:ext cx="447675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">
            <a:extLst>
              <a:ext uri="{FF2B5EF4-FFF2-40B4-BE49-F238E27FC236}">
                <a16:creationId xmlns:a16="http://schemas.microsoft.com/office/drawing/2014/main" id="{99EFD5FC-408F-4BEA-B930-DFC30C53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2EF8FD-83A8-4BDD-9D88-33534982172A}"/>
              </a:ext>
            </a:extLst>
          </p:cNvPr>
          <p:cNvSpPr/>
          <p:nvPr/>
        </p:nvSpPr>
        <p:spPr>
          <a:xfrm>
            <a:off x="304800" y="1260475"/>
            <a:ext cx="8610600" cy="4660900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F678F3-77D1-40CB-B2E5-40CA30A0D773}"/>
              </a:ext>
            </a:extLst>
          </p:cNvPr>
          <p:cNvSpPr txBox="1">
            <a:spLocks/>
          </p:cNvSpPr>
          <p:nvPr/>
        </p:nvSpPr>
        <p:spPr bwMode="auto">
          <a:xfrm>
            <a:off x="304800" y="1455738"/>
            <a:ext cx="8610600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4400" kern="0" dirty="0">
                <a:solidFill>
                  <a:srgbClr val="C2113A"/>
                </a:solidFill>
              </a:rPr>
              <a:t>Each interviewer should transmit their data to the supervisor…</a:t>
            </a:r>
          </a:p>
          <a:p>
            <a:pPr algn="ctr">
              <a:defRPr/>
            </a:pPr>
            <a:endParaRPr lang="en-US" altLang="en-US" sz="4400" kern="0" dirty="0">
              <a:solidFill>
                <a:srgbClr val="C2113A"/>
              </a:solidFill>
            </a:endParaRPr>
          </a:p>
          <a:p>
            <a:pPr algn="ctr">
              <a:defRPr/>
            </a:pPr>
            <a:endParaRPr lang="en-US" altLang="en-US" sz="4400" kern="0" dirty="0">
              <a:solidFill>
                <a:srgbClr val="C2113A"/>
              </a:solidFill>
            </a:endParaRPr>
          </a:p>
          <a:p>
            <a:pPr algn="ctr">
              <a:defRPr/>
            </a:pPr>
            <a:r>
              <a:rPr lang="en-US" altLang="en-US" sz="4400" kern="0" dirty="0">
                <a:solidFill>
                  <a:srgbClr val="1E4ABD"/>
                </a:solidFill>
              </a:rPr>
              <a:t>Supervisor should transmit the team’s data to the Central Office…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DFCB39A2-97D4-4AC7-AED6-BCAF31F2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99594"/>
            <a:ext cx="7772400" cy="609600"/>
          </a:xfrm>
        </p:spPr>
        <p:txBody>
          <a:bodyPr/>
          <a:lstStyle/>
          <a:p>
            <a:pPr algn="ctr"/>
            <a:r>
              <a:rPr lang="en-US" altLang="en-US" sz="4000" b="1" dirty="0">
                <a:solidFill>
                  <a:schemeClr val="accent6"/>
                </a:solidFill>
              </a:rPr>
              <a:t>Practice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37ECF0A7-D260-4589-810B-69CE9586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97433-36F9-45C7-872E-FA7A25F1B713}"/>
              </a:ext>
            </a:extLst>
          </p:cNvPr>
          <p:cNvSpPr txBox="1"/>
          <p:nvPr/>
        </p:nvSpPr>
        <p:spPr>
          <a:xfrm>
            <a:off x="228600" y="1123168"/>
            <a:ext cx="1371600" cy="5119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52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sz="28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sz="24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2400" dirty="0">
              <a:solidFill>
                <a:schemeClr val="accent6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sz="3200" dirty="0">
                <a:solidFill>
                  <a:schemeClr val="accent6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98D3B-68F0-4F76-9C07-19F193AE325A}"/>
              </a:ext>
            </a:extLst>
          </p:cNvPr>
          <p:cNvSpPr txBox="1"/>
          <p:nvPr/>
        </p:nvSpPr>
        <p:spPr>
          <a:xfrm>
            <a:off x="1981200" y="1066800"/>
            <a:ext cx="7010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Submitting work from the field to Central Office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Backup data, track progress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At least once per day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All interviewers and supervisors</a:t>
            </a:r>
          </a:p>
          <a:p>
            <a:pPr>
              <a:defRPr/>
            </a:pPr>
            <a:endParaRPr lang="en-US" sz="3200" dirty="0">
              <a:latin typeface="+mn-lt"/>
            </a:endParaRPr>
          </a:p>
          <a:p>
            <a:pPr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+mn-lt"/>
              </a:rPr>
              <a:t>Bluetooth, Dropbox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6681D3C-A244-49C4-AC52-42825834D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012185"/>
            <a:ext cx="7785631" cy="6096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chemeClr val="accent6"/>
                </a:solidFill>
              </a:rPr>
              <a:t>Fieldwork Flow – Submitting Work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6D280-B981-4AD9-885A-2D1ACC9C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61" y="1801050"/>
            <a:ext cx="3036887" cy="857250"/>
          </a:xfrm>
          <a:prstGeom prst="rect">
            <a:avLst/>
          </a:prstGeom>
          <a:noFill/>
          <a:ln w="28575">
            <a:solidFill>
              <a:srgbClr val="E10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D48200-DE2C-47A2-A21F-33395E1C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2743200"/>
            <a:ext cx="3048000" cy="838963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assigns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E0D411-FC6C-4896-B9DD-A519924E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3667063"/>
            <a:ext cx="3048000" cy="112221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2F471B-1C9E-47F1-A35C-0C00F3446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05" y="4874179"/>
            <a:ext cx="3067050" cy="1123394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 A assigns modules to Interviewer B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489BAC-1459-4F3F-B336-EBBB567D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711" y="1801050"/>
            <a:ext cx="3036888" cy="1219199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carry out module interviews, collect height/weight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06316F1-083A-48DE-9DA0-E71B45A09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3183388"/>
            <a:ext cx="3055937" cy="800100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/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04882B1-9C84-4F53-8039-2C040270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2" y="4179318"/>
            <a:ext cx="3055937" cy="7842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40EB47-18A1-4A2E-A52D-475823FA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5159373"/>
            <a:ext cx="3044825" cy="838200"/>
          </a:xfrm>
          <a:prstGeom prst="rect">
            <a:avLst/>
          </a:prstGeom>
          <a:solidFill>
            <a:srgbClr val="92D050"/>
          </a:solidFill>
          <a:ln w="28575">
            <a:solidFill>
              <a:srgbClr val="92D050"/>
            </a:solidFill>
            <a:miter lim="800000"/>
            <a:headEnd/>
            <a:tailEnd/>
          </a:ln>
          <a:extLst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Supervisor submits data to central office</a:t>
            </a:r>
          </a:p>
        </p:txBody>
      </p:sp>
      <p:cxnSp>
        <p:nvCxnSpPr>
          <p:cNvPr id="27659" name="Straight Arrow Connector 19">
            <a:extLst>
              <a:ext uri="{FF2B5EF4-FFF2-40B4-BE49-F238E27FC236}">
                <a16:creationId xmlns:a16="http://schemas.microsoft.com/office/drawing/2014/main" id="{A6EA4C35-9187-4AEE-966C-14E59544D7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Arrow Connector 22">
            <a:extLst>
              <a:ext uri="{FF2B5EF4-FFF2-40B4-BE49-F238E27FC236}">
                <a16:creationId xmlns:a16="http://schemas.microsoft.com/office/drawing/2014/main" id="{15605B41-3FB1-478D-9718-36579719D5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801050"/>
            <a:ext cx="0" cy="419652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23">
            <a:extLst>
              <a:ext uri="{FF2B5EF4-FFF2-40B4-BE49-F238E27FC236}">
                <a16:creationId xmlns:a16="http://schemas.microsoft.com/office/drawing/2014/main" id="{9473615B-E0E6-427F-A5F1-9A6D828CC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801050"/>
            <a:ext cx="1227139" cy="4196524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009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>
            <a:extLst>
              <a:ext uri="{FF2B5EF4-FFF2-40B4-BE49-F238E27FC236}">
                <a16:creationId xmlns:a16="http://schemas.microsoft.com/office/drawing/2014/main" id="{14D9BA75-1593-4D05-AEFB-1B7F6F86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E5232-64AA-4B16-82DF-6137AA7424B9}"/>
              </a:ext>
            </a:extLst>
          </p:cNvPr>
          <p:cNvSpPr txBox="1"/>
          <p:nvPr/>
        </p:nvSpPr>
        <p:spPr>
          <a:xfrm>
            <a:off x="1222375" y="1312863"/>
            <a:ext cx="7467600" cy="4601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Interviewer prepares to send data, Supervisor prepares to receive data</a:t>
            </a:r>
          </a:p>
          <a:p>
            <a:pPr>
              <a:spcAft>
                <a:spcPts val="0"/>
              </a:spcAft>
              <a:defRPr/>
            </a:pPr>
            <a:endParaRPr lang="en-US" sz="44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Interviewers submit data, one at a time</a:t>
            </a:r>
          </a:p>
          <a:p>
            <a:pPr>
              <a:spcAft>
                <a:spcPts val="0"/>
              </a:spcAft>
              <a:defRPr/>
            </a:pPr>
            <a:endParaRPr lang="en-US" sz="6000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Supervisor sends data to Central Office</a:t>
            </a:r>
          </a:p>
          <a:p>
            <a:pPr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1CEA3102-D328-4FFF-8081-89F9D37A7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35CE4206-822F-42A5-8783-5759D8AA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061392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1F597B59-CDD2-462C-9A6E-F8652403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572000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12B4413A-817A-4250-B302-765AD30A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3969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C510CB-2BD0-407E-8E29-0D731CC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Interviewer prepares to send data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6FDB52-C716-4F6D-B046-D3A5AB6EC383}"/>
              </a:ext>
            </a:extLst>
          </p:cNvPr>
          <p:cNvGrpSpPr/>
          <p:nvPr/>
        </p:nvGrpSpPr>
        <p:grpSpPr>
          <a:xfrm>
            <a:off x="152400" y="1785306"/>
            <a:ext cx="3505200" cy="4005894"/>
            <a:chOff x="152400" y="1785306"/>
            <a:chExt cx="3878808" cy="41937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4DDB2F-989C-453F-B0E5-C23AED115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1785306"/>
              <a:ext cx="3878808" cy="419375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7156D-B819-4872-A7DB-2E7C5CEED83B}"/>
                </a:ext>
              </a:extLst>
            </p:cNvPr>
            <p:cNvSpPr/>
            <p:nvPr/>
          </p:nvSpPr>
          <p:spPr>
            <a:xfrm>
              <a:off x="152400" y="5029200"/>
              <a:ext cx="22098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E97D3D-519B-4E6C-9DDB-B85CB42F0DFA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interviewer main menu, choose option 4: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37BF7-B1CF-49BC-8773-6D2FD60E9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220" y="2602003"/>
            <a:ext cx="3872152" cy="7515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A101B-1DAD-44F2-9AE9-390174A87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034" y="3480403"/>
            <a:ext cx="3983841" cy="1495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B7CA-76E6-4834-A180-997109A7E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4326589"/>
            <a:ext cx="2637239" cy="1551317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C24225E-D652-4404-808C-B6DFB3F0D148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149351" y="2977782"/>
            <a:ext cx="2242869" cy="2124467"/>
          </a:xfrm>
          <a:prstGeom prst="curvedConnector3">
            <a:avLst>
              <a:gd name="adj1" fmla="val 534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D2F3DF-B2F5-4730-8D37-09F2E82775D7}"/>
              </a:ext>
            </a:extLst>
          </p:cNvPr>
          <p:cNvGrpSpPr/>
          <p:nvPr/>
        </p:nvGrpSpPr>
        <p:grpSpPr>
          <a:xfrm>
            <a:off x="128908" y="2288047"/>
            <a:ext cx="3786785" cy="3253456"/>
            <a:chOff x="-152400" y="2038350"/>
            <a:chExt cx="4467225" cy="37528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B6351E-864D-47A4-A893-10AFE99D3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400" y="2038350"/>
              <a:ext cx="4467225" cy="37528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5D97FD-3670-469F-811C-33B3512E15D7}"/>
                </a:ext>
              </a:extLst>
            </p:cNvPr>
            <p:cNvSpPr/>
            <p:nvPr/>
          </p:nvSpPr>
          <p:spPr>
            <a:xfrm>
              <a:off x="-19299" y="4733924"/>
              <a:ext cx="3143499" cy="447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90" name="Title 1">
            <a:extLst>
              <a:ext uri="{FF2B5EF4-FFF2-40B4-BE49-F238E27FC236}">
                <a16:creationId xmlns:a16="http://schemas.microsoft.com/office/drawing/2014/main" id="{03E0E12D-855A-46FC-BA42-A52A27E6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8388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prepares to receive data</a:t>
            </a:r>
            <a:endParaRPr lang="en-US" altLang="en-US" sz="3200" dirty="0">
              <a:solidFill>
                <a:schemeClr val="accent6"/>
              </a:solidFill>
            </a:endParaRPr>
          </a:p>
        </p:txBody>
      </p:sp>
      <p:pic>
        <p:nvPicPr>
          <p:cNvPr id="1229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EACD41F3-BDB0-4841-B2B8-CA40956A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5582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55581-DE28-4285-805E-E6909A861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752" y="3405607"/>
            <a:ext cx="4467225" cy="163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CA1747-0706-4B5A-A7BD-D172BB1B7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293" y="2599021"/>
            <a:ext cx="4931307" cy="601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2322F5B-CF09-446A-90EA-978B3C48CAAF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2906422" y="2899711"/>
            <a:ext cx="1153871" cy="191926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1F0B3F-F1B8-4CD8-A446-57F167196DE7}"/>
              </a:ext>
            </a:extLst>
          </p:cNvPr>
          <p:cNvSpPr txBox="1"/>
          <p:nvPr/>
        </p:nvSpPr>
        <p:spPr>
          <a:xfrm>
            <a:off x="3886200" y="1709451"/>
            <a:ext cx="48841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From supervisor main menu, choose option 3: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BFC65E-65C9-4A9F-9550-164828112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100" y="4563314"/>
            <a:ext cx="24765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E9D6BE-00A7-48D5-A88F-55F2B367532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1951546" y="3298404"/>
            <a:ext cx="5124792" cy="5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6571F0-5E15-49AD-89CC-ACCEA2F7488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948792" y="4390244"/>
            <a:ext cx="5138564" cy="4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A50D77-09A1-41CF-99F6-F73FDB5D3DA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48792" y="5473442"/>
            <a:ext cx="5138564" cy="136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A68C3-3E87-446B-86E3-DF07F41CD46B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1948792" y="2204751"/>
            <a:ext cx="5127545" cy="13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Interviewers send data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84B50-2CF8-47AE-8D4B-F278A75C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76400"/>
            <a:ext cx="1796392" cy="1056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134AB1-6831-4299-8E9F-D28F6C0AB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37" y="1695497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59CF57-D410-4FA4-A95D-326AFEB2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4" y="2770053"/>
            <a:ext cx="1796392" cy="1056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586AA2-C785-4F40-A06B-B939FF794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66001"/>
            <a:ext cx="1796392" cy="1056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D39078-64C9-47F3-A094-FF5F28B5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953000"/>
            <a:ext cx="1796392" cy="1056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0A9150-36C3-4A86-88AD-54182B64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38" y="2781576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7910BE-D110-49DD-BBE6-744052262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56" y="3867655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BDA1F5-5D94-4028-9E8F-5F8E9B093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56" y="4964523"/>
            <a:ext cx="1864777" cy="10451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7E16D5-478C-46E6-95C5-24994A0BE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656706"/>
            <a:ext cx="1924050" cy="1056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038392-2B0A-4DD1-864D-074CC1664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354" y="2761353"/>
            <a:ext cx="1924050" cy="105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7B7556-409C-4F4A-BEBA-46C0ADAE0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3866000"/>
            <a:ext cx="1924050" cy="1056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9B74E5-E93B-4574-B045-619F230BE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976870"/>
            <a:ext cx="1924050" cy="1056701"/>
          </a:xfrm>
          <a:prstGeom prst="rect">
            <a:avLst/>
          </a:prstGeom>
        </p:spPr>
      </p:pic>
      <p:sp>
        <p:nvSpPr>
          <p:cNvPr id="14336" name="TextBox 14335">
            <a:extLst>
              <a:ext uri="{FF2B5EF4-FFF2-40B4-BE49-F238E27FC236}">
                <a16:creationId xmlns:a16="http://schemas.microsoft.com/office/drawing/2014/main" id="{362B5B06-AE8F-4398-89BF-5D5D8B03C86F}"/>
              </a:ext>
            </a:extLst>
          </p:cNvPr>
          <p:cNvSpPr txBox="1"/>
          <p:nvPr/>
        </p:nvSpPr>
        <p:spPr>
          <a:xfrm>
            <a:off x="2781300" y="6090494"/>
            <a:ext cx="3581400" cy="7078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4000" b="1" i="1" dirty="0">
                <a:solidFill>
                  <a:srgbClr val="1E4ABD"/>
                </a:solidFill>
              </a:rPr>
              <a:t> One at a time!!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:a16="http://schemas.microsoft.com/office/drawing/2014/main" id="{BAF5365A-B7C6-4E08-8DAA-100F39EA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6096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6"/>
                </a:solidFill>
              </a:rPr>
              <a:t>Supervisor reviews data summary</a:t>
            </a:r>
          </a:p>
        </p:txBody>
      </p:sp>
      <p:pic>
        <p:nvPicPr>
          <p:cNvPr id="14344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3365B34-B355-4D92-BF2D-945B649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6D1720-2637-4BE0-8709-951AA0D61ADA}"/>
              </a:ext>
            </a:extLst>
          </p:cNvPr>
          <p:cNvPicPr/>
          <p:nvPr/>
        </p:nvPicPr>
        <p:blipFill rotWithShape="1">
          <a:blip r:embed="rId4"/>
          <a:srcRect b="36901"/>
          <a:stretch/>
        </p:blipFill>
        <p:spPr>
          <a:xfrm>
            <a:off x="457200" y="1828800"/>
            <a:ext cx="8458200" cy="4038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3D9720-C605-4BC1-9032-C7FD41DE5C0C}"/>
              </a:ext>
            </a:extLst>
          </p:cNvPr>
          <p:cNvSpPr/>
          <p:nvPr/>
        </p:nvSpPr>
        <p:spPr>
          <a:xfrm>
            <a:off x="3505200" y="1752600"/>
            <a:ext cx="2743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DB8C0-7BB1-46BB-9451-BDEB612DEFEB}"/>
              </a:ext>
            </a:extLst>
          </p:cNvPr>
          <p:cNvSpPr/>
          <p:nvPr/>
        </p:nvSpPr>
        <p:spPr>
          <a:xfrm>
            <a:off x="762918" y="2743200"/>
            <a:ext cx="152308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4428C-388F-4D88-BD40-7B542B5BC0D2}"/>
              </a:ext>
            </a:extLst>
          </p:cNvPr>
          <p:cNvSpPr txBox="1"/>
          <p:nvPr/>
        </p:nvSpPr>
        <p:spPr>
          <a:xfrm>
            <a:off x="5334000" y="3219239"/>
            <a:ext cx="3429000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Cluster, Interviewer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14FC9F-73D2-4008-A1F1-E6E0C38B2716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2286000" y="2895600"/>
            <a:ext cx="1714500" cy="199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A01F4-C79D-4FBA-9AFB-0E5CE12A7071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>
            <a:off x="4876800" y="2057400"/>
            <a:ext cx="457200" cy="1454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A5708D-BE76-4E93-8350-BB1F541B87BA}"/>
              </a:ext>
            </a:extLst>
          </p:cNvPr>
          <p:cNvSpPr txBox="1"/>
          <p:nvPr/>
        </p:nvSpPr>
        <p:spPr>
          <a:xfrm>
            <a:off x="2286000" y="4889232"/>
            <a:ext cx="3429000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Cluster, Household</a:t>
            </a:r>
          </a:p>
        </p:txBody>
      </p:sp>
    </p:spTree>
    <p:extLst>
      <p:ext uri="{BB962C8B-B14F-4D97-AF65-F5344CB8AC3E}">
        <p14:creationId xmlns:p14="http://schemas.microsoft.com/office/powerpoint/2010/main" val="246844168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eed the Future-only branded blank">
  <a:themeElements>
    <a:clrScheme name="FTF_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799B5"/>
      </a:accent5>
      <a:accent6>
        <a:srgbClr val="D37D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losing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lcf76f155ced4ddcb4097134ff3c332f xmlns="0d58e8a2-dff7-4492-a987-8cd66a35f019">
      <Terms xmlns="http://schemas.microsoft.com/office/infopath/2007/PartnerControls"/>
    </lcf76f155ced4ddcb4097134ff3c332f>
    <DLVStatus xmlns="0d58e8a2-dff7-4492-a987-8cd66a35f01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3E5F9AA6593439116F79CA10376F1" ma:contentTypeVersion="20" ma:contentTypeDescription="Create a new document." ma:contentTypeScope="" ma:versionID="c539d889cc762f8a68e59efe92c7ac5c">
  <xsd:schema xmlns:xsd="http://www.w3.org/2001/XMLSchema" xmlns:xs="http://www.w3.org/2001/XMLSchema" xmlns:p="http://schemas.microsoft.com/office/2006/metadata/properties" xmlns:ns2="0d58e8a2-dff7-4492-a987-8cd66a35f019" xmlns:ns3="a7a5a0b0-47c5-4056-9505-4cb74804ae11" xmlns:ns4="fa6a9aea-fb0f-4ddd-aff8-712634b7d5fe" targetNamespace="http://schemas.microsoft.com/office/2006/metadata/properties" ma:root="true" ma:fieldsID="e6927e648849a75e1e0218eea730e19d" ns2:_="" ns3:_="" ns4:_="">
    <xsd:import namespace="0d58e8a2-dff7-4492-a987-8cd66a35f019"/>
    <xsd:import namespace="a7a5a0b0-47c5-4056-9505-4cb74804ae11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2:DLV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8e8a2-dff7-4492-a987-8cd66a35f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DLVStatus" ma:index="21" nillable="true" ma:displayName="DLV Status" ma:format="Dropdown" ma:internalName="DLVStatus">
      <xsd:simpleType>
        <xsd:restriction base="dms:Choice">
          <xsd:enumeration value="Old Draft"/>
          <xsd:enumeration value="Working Draft"/>
          <xsd:enumeration value="Submitted"/>
          <xsd:enumeration value="USAID Comments"/>
          <xsd:enumeration value="USAID Approv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5a0b0-47c5-4056-9505-4cb74804ae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cdfd5d-0bb3-4f95-b84e-d82436353bd1}" ma:internalName="TaxCatchAll" ma:showField="CatchAllData" ma:web="a7a5a0b0-47c5-4056-9505-4cb74804ae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8A74F5-0BAE-4CCE-A2B9-B4F0EFEB6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313B9E-4D8D-4425-8DA7-AD69D0914C1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C2FA18F-14DA-43CF-BDAD-F0162AD34592}"/>
</file>

<file path=docProps/app.xml><?xml version="1.0" encoding="utf-8"?>
<Properties xmlns="http://schemas.openxmlformats.org/officeDocument/2006/extended-properties" xmlns:vt="http://schemas.openxmlformats.org/officeDocument/2006/docPropsVTypes">
  <Template>Feed_the_Future_Assistance_Presentation_Template (3)</Template>
  <TotalTime>3231</TotalTime>
  <Words>401</Words>
  <Application>Microsoft Office PowerPoint</Application>
  <PresentationFormat>On-screen Show (4:3)</PresentationFormat>
  <Paragraphs>84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Sans MT</vt:lpstr>
      <vt:lpstr>Times</vt:lpstr>
      <vt:lpstr>Content Slides</vt:lpstr>
      <vt:lpstr>Title Slide</vt:lpstr>
      <vt:lpstr>Feed the Future-only branded blank</vt:lpstr>
      <vt:lpstr>Closing Slides</vt:lpstr>
      <vt:lpstr>Submitting Work</vt:lpstr>
      <vt:lpstr>PowerPoint Presentation</vt:lpstr>
      <vt:lpstr>Fieldwork Flow – Submitting Work</vt:lpstr>
      <vt:lpstr>PowerPoint Presentation</vt:lpstr>
      <vt:lpstr>Interviewer prepares to send data</vt:lpstr>
      <vt:lpstr>Supervisor prepares to receive data</vt:lpstr>
      <vt:lpstr>Interviewers send data</vt:lpstr>
      <vt:lpstr>Supervisor reviews data summary</vt:lpstr>
      <vt:lpstr>Supervisor reviews data summary</vt:lpstr>
      <vt:lpstr>Supervisor reviews data summary</vt:lpstr>
      <vt:lpstr>Supervisor reviews data summary</vt:lpstr>
      <vt:lpstr>Supervisor reviews data summary</vt:lpstr>
      <vt:lpstr>Supervisor reviews data summary</vt:lpstr>
      <vt:lpstr>Supervisor sends team data</vt:lpstr>
      <vt:lpstr>Practice time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Dupuis, Genevieve</cp:lastModifiedBy>
  <cp:revision>226</cp:revision>
  <cp:lastPrinted>2004-09-30T16:41:33Z</cp:lastPrinted>
  <dcterms:created xsi:type="dcterms:W3CDTF">2004-09-17T20:07:42Z</dcterms:created>
  <dcterms:modified xsi:type="dcterms:W3CDTF">2018-09-07T16:01:07Z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0x01010011A3E5F9AA6593439116F79CA10376F1</vt:lpwstr>
  </property>
</Properties>
</file>