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0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Masters/slideMaster2.xml" ContentType="application/vnd.openxmlformats-officedocument.presentationml.slideMaster+xml"/>
  <Override PartName="/ppt/notesSlides/notesSlide1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slideMasters/slideMaster4.xml" ContentType="application/vnd.openxmlformats-officedocument.presentationml.slideMaster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Masters/slideMaster3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4"/>
    <p:sldMasterId id="2147483674" r:id="rId5"/>
    <p:sldMasterId id="2147483677" r:id="rId6"/>
    <p:sldMasterId id="2147483679" r:id="rId7"/>
  </p:sldMasterIdLst>
  <p:notesMasterIdLst>
    <p:notesMasterId r:id="rId26"/>
  </p:notesMasterIdLst>
  <p:handoutMasterIdLst>
    <p:handoutMasterId r:id="rId27"/>
  </p:handoutMasterIdLst>
  <p:sldIdLst>
    <p:sldId id="266" r:id="rId8"/>
    <p:sldId id="267" r:id="rId9"/>
    <p:sldId id="287" r:id="rId10"/>
    <p:sldId id="270" r:id="rId11"/>
    <p:sldId id="288" r:id="rId12"/>
    <p:sldId id="289" r:id="rId13"/>
    <p:sldId id="290" r:id="rId14"/>
    <p:sldId id="269" r:id="rId15"/>
    <p:sldId id="291" r:id="rId16"/>
    <p:sldId id="278" r:id="rId17"/>
    <p:sldId id="272" r:id="rId18"/>
    <p:sldId id="292" r:id="rId19"/>
    <p:sldId id="283" r:id="rId20"/>
    <p:sldId id="293" r:id="rId21"/>
    <p:sldId id="284" r:id="rId22"/>
    <p:sldId id="273" r:id="rId23"/>
    <p:sldId id="294" r:id="rId24"/>
    <p:sldId id="281" r:id="rId25"/>
  </p:sldIdLst>
  <p:sldSz cx="9144000" cy="6858000" type="screen4x3"/>
  <p:notesSz cx="7035800" cy="93218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0040"/>
    <a:srgbClr val="C2113A"/>
    <a:srgbClr val="003366"/>
    <a:srgbClr val="DDDDDD"/>
    <a:srgbClr val="CCCCCC"/>
    <a:srgbClr val="666666"/>
    <a:srgbClr val="1E4ABD"/>
    <a:srgbClr val="002A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89985" autoAdjust="0"/>
  </p:normalViewPr>
  <p:slideViewPr>
    <p:cSldViewPr>
      <p:cViewPr varScale="1">
        <p:scale>
          <a:sx n="104" d="100"/>
          <a:sy n="104" d="100"/>
        </p:scale>
        <p:origin x="182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E780B7E4-672E-47A3-AC46-2157026BF4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F47DC444-C0C1-4630-BB33-E431826174B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id="{E5AF5905-5CBB-4C35-BF2E-E0B3B68CB1D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3" name="Rectangle 5">
            <a:extLst>
              <a:ext uri="{FF2B5EF4-FFF2-40B4-BE49-F238E27FC236}">
                <a16:creationId xmlns:a16="http://schemas.microsoft.com/office/drawing/2014/main" id="{BD8D1D19-83FF-4F6B-8122-9512E1062F5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19A6011-DDD9-4DDA-BBDD-D20B41E796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483EBA19-947F-49DF-A84F-C29944C4CBD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03FC9CF4-93C8-4073-8FD6-70737AFE2F1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9737230-47B0-4276-A86E-AE3CF1C224E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9" name="Rectangle 5">
            <a:extLst>
              <a:ext uri="{FF2B5EF4-FFF2-40B4-BE49-F238E27FC236}">
                <a16:creationId xmlns:a16="http://schemas.microsoft.com/office/drawing/2014/main" id="{55099922-4782-43D5-87F6-9598E13F62E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9030" name="Rectangle 6">
            <a:extLst>
              <a:ext uri="{FF2B5EF4-FFF2-40B4-BE49-F238E27FC236}">
                <a16:creationId xmlns:a16="http://schemas.microsoft.com/office/drawing/2014/main" id="{551D1E0D-6C24-4293-93C0-21E0173F19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31" name="Rectangle 7">
            <a:extLst>
              <a:ext uri="{FF2B5EF4-FFF2-40B4-BE49-F238E27FC236}">
                <a16:creationId xmlns:a16="http://schemas.microsoft.com/office/drawing/2014/main" id="{7C8AFBEF-DD28-4249-8379-1CAAD11451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E8DF529-CACE-4C46-A34F-8A84228626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9F10F5C2-FE4A-40EC-A7E5-7B18DD40C3A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0ABC7805-0B2F-4F6C-B65E-17E5B63FA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82260763-F061-4395-B3D9-351F5EA220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007490A2-991A-4DF5-AF61-70AB3405422E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A1D7713E-4A1B-40A0-A797-7E1F85F11B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27FD92BF-C739-4C43-9A68-9BAB985D2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Find which interviewer has the error by finding the household in the listing and seeing which interviewer did it…</a:t>
            </a: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EBD0B35E-6D75-4652-B0A9-D1401ABF68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CFB50DE-F869-4625-ABD5-41D1A1BE3BE9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40130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A9BBE515-CC58-4BD7-9F06-A20E162687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D16EC1CF-2775-4D2A-9CE9-0718E4CD5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71D67FA8-4ABF-4C94-AAC8-F98FD3E57C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2CD65E1-F37A-4B54-AC34-967FAC035E61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F2267D47-7AFE-42D9-918E-FF91F13792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F9502C95-94CF-4B0B-BF6A-548088317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Have teams find this error in the superv manual. Have someone read it to the class. Have someone else explain what to do….</a:t>
            </a: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783F6FA8-0172-47E9-ABC8-CC39C27188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02A85EC0-36D8-4801-AEBC-D9B567C62D01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7070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F2267D47-7AFE-42D9-918E-FF91F13792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F9502C95-94CF-4B0B-BF6A-548088317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Have teams find this error in the superv manual. Have someone read it to the class. Have someone else explain what to do….</a:t>
            </a: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783F6FA8-0172-47E9-ABC8-CC39C27188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02A85EC0-36D8-4801-AEBC-D9B567C62D01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A7495EDA-3E66-45B1-AB12-8F54F973DF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B13119AE-9FF1-46CC-AD92-96B1FB6CF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Close the listing….</a:t>
            </a: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0270522A-6A07-4936-A160-DC103B8C7F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97FECE8F-6BC0-476E-AE1A-70E1087AC8E8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8B0BC1EE-BE23-4710-A315-957A2D85CE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B4A682B9-A038-4A49-9558-3E7EC09B6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GD TO DO – missing Bluetooth message box because Dropbox isn’t compatible at the moment…</a:t>
            </a: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6738CF6F-7583-47E9-81E3-457B08D101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D99D602-5A4D-45BC-A692-D5052993A3BC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68049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6EBE9D9-0AA8-4BF9-BB88-A9F9C15C41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FB629DD8-51EE-4CA8-BF5D-7D163B28B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9863F21A-EAEC-4781-AFD1-62BE3C429D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D0553CB8-DF7A-4426-A8A5-1205D8893AE9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EE30FFFA-DE26-41CB-87A1-8CF172DC4E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5639FDC6-D5C7-4470-807E-697B41A83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Quick look at the flow of field work from start to finish in a cluster – training will refer back to this chart regularly</a:t>
            </a: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68E12E78-E621-4716-884F-AE12EA7D7B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4538" indent="-28575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4588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3375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60575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77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49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321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93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354F00EC-FAC4-48A3-B51D-93A6551B624F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752896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1FF58F7C-DEDB-43AA-AFC3-D3111929E5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9382C164-D22C-4824-88E0-1B9A3CD7B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27CC497F-3DDA-439C-A7EA-4511963F6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09955F59-379A-4CF1-A01D-8F8856F09CB3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70146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08C12E3D-221C-4C9A-8CA3-3578E35B7E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223FAE73-B844-463F-AEC0-5156307CA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F896586C-80FD-4C18-8E3F-3322C43112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4BA2432-09EF-4543-B3B5-D2FA6CA316A1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433036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781A1468-E25C-453D-AC89-027662B6A5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A56A5C2-C549-439E-BA72-1FB16EA68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Repeat process for each interviewer, one at a time!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BC744856-25C5-4431-A980-72700D49ED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FFAAFC1A-F3C7-4A4F-8F31-13B2F4F4414A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444629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CE53B54E-95C0-4043-93FC-DFECEAA7BA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802985BD-AE17-4919-AD27-F12BD611F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Enter cluster number (leading 0’s not necessary).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35EA9173-571B-47F8-93A6-9A0C7256E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BEB6668B-C8D4-4737-8306-4F210C80B7CA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CE53B54E-95C0-4043-93FC-DFECEAA7BA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802985BD-AE17-4919-AD27-F12BD611F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35EA9173-571B-47F8-93A6-9A0C7256E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BEB6668B-C8D4-4737-8306-4F210C80B7CA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22852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1CB458AE-2AA0-4EF5-A3A2-BCDC7B11272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3DCEBDAA-5E99-4BB8-8AF4-BC246C56D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Supervisor will something that looks like this…</a:t>
            </a: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CAAE0280-C172-4E1E-BC3D-C9C6A7FA93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E8886535-091F-46B8-A14C-9533EB1EDC3B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A1D7713E-4A1B-40A0-A797-7E1F85F11B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27FD92BF-C739-4C43-9A68-9BAB985D2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Error number (1 in previous slide) is circled. </a:t>
            </a: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EBD0B35E-6D75-4652-B0A9-D1401ABF68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CFB50DE-F869-4625-ABD5-41D1A1BE3BE9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-brand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830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8758" y="6611159"/>
            <a:ext cx="7226024" cy="230832"/>
          </a:xfrm>
          <a:prstGeom prst="rect">
            <a:avLst/>
          </a:prstGeom>
          <a:noFill/>
          <a:ln w="12700" cap="sq" cmpd="sng">
            <a:noFill/>
            <a:prstDash val="solid"/>
          </a:ln>
        </p:spPr>
        <p:txBody>
          <a:bodyPr wrap="square" rtlCol="0" anchor="t" anchorCtr="0">
            <a:spAutoFit/>
          </a:bodyPr>
          <a:lstStyle/>
          <a:p>
            <a:r>
              <a:rPr lang="en-US" sz="900" b="0" i="1" dirty="0">
                <a:solidFill>
                  <a:schemeClr val="bg1"/>
                </a:solidFill>
                <a:latin typeface="Arial"/>
                <a:cs typeface="Arial"/>
              </a:rPr>
              <a:t>Photo</a:t>
            </a:r>
            <a:r>
              <a:rPr lang="en-US" sz="900" b="0" i="1" baseline="0" dirty="0">
                <a:solidFill>
                  <a:schemeClr val="bg1"/>
                </a:solidFill>
                <a:latin typeface="Arial"/>
                <a:cs typeface="Arial"/>
              </a:rPr>
              <a:t> Credit Goes Here</a:t>
            </a:r>
            <a:endParaRPr lang="en-US" sz="900" b="0" i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62856" y="5723098"/>
            <a:ext cx="5022850" cy="260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Photo credit: Name/Organization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452438" y="5175081"/>
            <a:ext cx="8186737" cy="268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021842" y="3829050"/>
            <a:ext cx="7089775" cy="11953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40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OF PRESENTATION GOES HERE AND HERE</a:t>
            </a:r>
          </a:p>
        </p:txBody>
      </p:sp>
    </p:spTree>
    <p:extLst>
      <p:ext uri="{BB962C8B-B14F-4D97-AF65-F5344CB8AC3E}">
        <p14:creationId xmlns:p14="http://schemas.microsoft.com/office/powerpoint/2010/main" val="221134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2065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 the Future-only brand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</p:spTree>
    <p:extLst>
      <p:ext uri="{BB962C8B-B14F-4D97-AF65-F5344CB8AC3E}">
        <p14:creationId xmlns:p14="http://schemas.microsoft.com/office/powerpoint/2010/main" val="777442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85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Left Justifi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087563"/>
            <a:ext cx="8101013" cy="32918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3553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087563"/>
            <a:ext cx="8101013" cy="3291840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4905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head,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388787"/>
            <a:ext cx="8101013" cy="3291840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516477" y="1903413"/>
            <a:ext cx="8153400" cy="452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 b="1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382222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bulleted list,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01663" y="2205038"/>
            <a:ext cx="4368800" cy="384016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5325018" y="2204869"/>
            <a:ext cx="3344862" cy="36795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0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head in parens,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388787"/>
            <a:ext cx="8101013" cy="329184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516477" y="1699709"/>
            <a:ext cx="8153400" cy="398033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 b="1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37D2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(Parentheses Under Header)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</p:spTree>
    <p:extLst>
      <p:ext uri="{BB962C8B-B14F-4D97-AF65-F5344CB8AC3E}">
        <p14:creationId xmlns:p14="http://schemas.microsoft.com/office/powerpoint/2010/main" val="208759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eed the Future-only brand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</p:spTree>
    <p:extLst>
      <p:ext uri="{BB962C8B-B14F-4D97-AF65-F5344CB8AC3E}">
        <p14:creationId xmlns:p14="http://schemas.microsoft.com/office/powerpoint/2010/main" val="115769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4FBAF-61CB-4433-A93E-7E868A5CA0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AB9C7A1-641A-4D2C-AC0E-8FBA154A52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80F208-83A8-43C0-A93E-CAA8DEA207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97365-C510-41D0-A717-BF49366C43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796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01625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7213"/>
            <a:ext cx="38100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72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65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B311212-9D90-47FE-AC1E-7582EF7A5D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62C1C66-0D69-4B5E-A3D5-90B660475F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2EE5433-953F-4D13-A03D-1270A5B970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B4808-327A-4745-8F6D-B454C94F29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2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emf"/><Relationship Id="rId4" Type="http://schemas.openxmlformats.org/officeDocument/2006/relationships/image" Target="../media/image2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"/>
            <a:ext cx="9144000" cy="1058305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horizontal RGB white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6" y="225746"/>
            <a:ext cx="3401400" cy="577885"/>
          </a:xfrm>
          <a:prstGeom prst="rect">
            <a:avLst/>
          </a:prstGeom>
        </p:spPr>
      </p:pic>
      <p:pic>
        <p:nvPicPr>
          <p:cNvPr id="5" name="Picture 4" descr="Horizontal_RGB_600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3" y="5942146"/>
            <a:ext cx="2372451" cy="9158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72752" y="6060484"/>
            <a:ext cx="2008628" cy="744483"/>
          </a:xfrm>
          <a:prstGeom prst="rect">
            <a:avLst/>
          </a:prstGeom>
          <a:solidFill>
            <a:schemeClr val="bg1">
              <a:lumMod val="6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2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PARTNER LOGO GOES HERE (click slide master to add)</a:t>
            </a:r>
          </a:p>
        </p:txBody>
      </p:sp>
    </p:spTree>
    <p:extLst>
      <p:ext uri="{BB962C8B-B14F-4D97-AF65-F5344CB8AC3E}">
        <p14:creationId xmlns:p14="http://schemas.microsoft.com/office/powerpoint/2010/main" val="401507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tal_RGB_60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3" y="5942146"/>
            <a:ext cx="2372451" cy="9158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102420"/>
            <a:ext cx="9144000" cy="846688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70957" y="6059727"/>
            <a:ext cx="2008628" cy="744483"/>
          </a:xfrm>
          <a:prstGeom prst="rect">
            <a:avLst/>
          </a:prstGeom>
          <a:solidFill>
            <a:schemeClr val="bg1">
              <a:lumMod val="6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2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PARTNER LOGO GOES HERE (click slide master to add)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1058305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horizontal RGB whit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6" y="225746"/>
            <a:ext cx="3401400" cy="57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2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"/>
            <a:ext cx="9144000" cy="1058305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horizontal RGB 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6" y="225746"/>
            <a:ext cx="3401400" cy="57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6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806417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472786" y="5256486"/>
            <a:ext cx="8214013" cy="1099863"/>
          </a:xfrm>
          <a:prstGeom prst="rect">
            <a:avLst/>
          </a:prstGeom>
        </p:spPr>
        <p:txBody>
          <a:bodyPr anchor="t"/>
          <a:lstStyle/>
          <a:p>
            <a:pPr marL="231775" lvl="2" indent="-231775" algn="ctr">
              <a:lnSpc>
                <a:spcPts val="2000"/>
              </a:lnSpc>
            </a:pPr>
            <a:r>
              <a:rPr lang="en-US" sz="2000" dirty="0" err="1">
                <a:solidFill>
                  <a:schemeClr val="bg1"/>
                </a:solidFill>
                <a:latin typeface="Gill Sans MT"/>
                <a:cs typeface="Gill Sans MT"/>
              </a:rPr>
              <a:t>www.feedthefuture.gov</a:t>
            </a:r>
            <a:endParaRPr lang="en-US" sz="2000" dirty="0">
              <a:solidFill>
                <a:schemeClr val="bg1"/>
              </a:solidFill>
              <a:latin typeface="Gill Sans MT"/>
              <a:cs typeface="Gill Sans MT"/>
            </a:endParaRPr>
          </a:p>
        </p:txBody>
      </p:sp>
      <p:pic>
        <p:nvPicPr>
          <p:cNvPr id="3" name="Picture 2" descr="vertical RGB 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668" y="1580049"/>
            <a:ext cx="4945209" cy="2302837"/>
          </a:xfrm>
          <a:prstGeom prst="rect">
            <a:avLst/>
          </a:prstGeom>
        </p:spPr>
      </p:pic>
      <p:pic>
        <p:nvPicPr>
          <p:cNvPr id="9" name="Picture 8" descr="Horizontal_RGB_60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3" y="5942146"/>
            <a:ext cx="2372451" cy="9158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72752" y="6060484"/>
            <a:ext cx="2008628" cy="744483"/>
          </a:xfrm>
          <a:prstGeom prst="rect">
            <a:avLst/>
          </a:prstGeom>
          <a:solidFill>
            <a:schemeClr val="bg1">
              <a:lumMod val="6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2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PARTNER LOGO GOES HERE (click slide master to add)</a:t>
            </a:r>
          </a:p>
        </p:txBody>
      </p:sp>
    </p:spTree>
    <p:extLst>
      <p:ext uri="{BB962C8B-B14F-4D97-AF65-F5344CB8AC3E}">
        <p14:creationId xmlns:p14="http://schemas.microsoft.com/office/powerpoint/2010/main" val="315473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35E6A9C5-B4AF-44AD-BE99-6B6E4A88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64419"/>
            <a:ext cx="7772400" cy="609600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accent6"/>
                </a:solidFill>
              </a:rPr>
              <a:t>Closing Clusters</a:t>
            </a:r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A1400C5A-01EA-434F-A9CD-1219B971F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3E4DFD-18DF-469F-9C45-EB32D292E493}"/>
              </a:ext>
            </a:extLst>
          </p:cNvPr>
          <p:cNvSpPr txBox="1"/>
          <p:nvPr/>
        </p:nvSpPr>
        <p:spPr>
          <a:xfrm>
            <a:off x="322263" y="5276850"/>
            <a:ext cx="8516937" cy="584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dirty="0">
                <a:latin typeface="+mn-lt"/>
              </a:rPr>
              <a:t>The Whole Team</a:t>
            </a:r>
          </a:p>
        </p:txBody>
      </p:sp>
      <p:pic>
        <p:nvPicPr>
          <p:cNvPr id="4101" name="Picture 1">
            <a:extLst>
              <a:ext uri="{FF2B5EF4-FFF2-40B4-BE49-F238E27FC236}">
                <a16:creationId xmlns:a16="http://schemas.microsoft.com/office/drawing/2014/main" id="{FEDB2197-13E9-4D45-8982-0A98E179B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57"/>
          <a:stretch>
            <a:fillRect/>
          </a:stretch>
        </p:blipFill>
        <p:spPr bwMode="auto">
          <a:xfrm>
            <a:off x="312738" y="1719263"/>
            <a:ext cx="5286375" cy="355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DB51A0-BD01-4905-BE75-93F6B64F84EB}"/>
              </a:ext>
            </a:extLst>
          </p:cNvPr>
          <p:cNvSpPr txBox="1"/>
          <p:nvPr/>
        </p:nvSpPr>
        <p:spPr>
          <a:xfrm>
            <a:off x="6178550" y="2195513"/>
            <a:ext cx="2660650" cy="19383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latin typeface="+mn-lt"/>
              </a:rPr>
              <a:t>Would you say you are extremely cute, very cute, cute, or strikingly handsome?</a:t>
            </a:r>
          </a:p>
        </p:txBody>
      </p:sp>
      <p:sp>
        <p:nvSpPr>
          <p:cNvPr id="4103" name="Oval Callout 3">
            <a:extLst>
              <a:ext uri="{FF2B5EF4-FFF2-40B4-BE49-F238E27FC236}">
                <a16:creationId xmlns:a16="http://schemas.microsoft.com/office/drawing/2014/main" id="{3C9E927D-C35A-4E99-8D2C-DD0FB46C2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847850"/>
            <a:ext cx="3124200" cy="2609850"/>
          </a:xfrm>
          <a:prstGeom prst="wedgeEllipseCallout">
            <a:avLst>
              <a:gd name="adj1" fmla="val -57690"/>
              <a:gd name="adj2" fmla="val -2622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73B48FA9-3441-44A4-8F06-9F746C2D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497" y="990600"/>
            <a:ext cx="6854825" cy="609600"/>
          </a:xfrm>
        </p:spPr>
        <p:txBody>
          <a:bodyPr/>
          <a:lstStyle/>
          <a:p>
            <a:pPr algn="ctr"/>
            <a:r>
              <a:rPr lang="en-US" altLang="en-US" sz="3600" dirty="0">
                <a:solidFill>
                  <a:schemeClr val="accent6"/>
                </a:solidFill>
              </a:rPr>
              <a:t>Closing clusters listing</a:t>
            </a: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C97BD4BC-0204-47CC-8EF5-E820A0B35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16388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87EBBC0A-2095-4603-BF6C-F53D50ED6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850" y="104268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7B4C7DA-4CAB-432A-B63D-23C14DFD39E1}"/>
              </a:ext>
            </a:extLst>
          </p:cNvPr>
          <p:cNvGrpSpPr/>
          <p:nvPr/>
        </p:nvGrpSpPr>
        <p:grpSpPr>
          <a:xfrm>
            <a:off x="222853" y="1596518"/>
            <a:ext cx="9105297" cy="4423282"/>
            <a:chOff x="222853" y="1596518"/>
            <a:chExt cx="9105297" cy="442328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AAAA1DE-BF68-4840-BDA6-8977EB934B42}"/>
                </a:ext>
              </a:extLst>
            </p:cNvPr>
            <p:cNvGrpSpPr/>
            <p:nvPr/>
          </p:nvGrpSpPr>
          <p:grpSpPr>
            <a:xfrm>
              <a:off x="400214" y="1596518"/>
              <a:ext cx="8034338" cy="4333302"/>
              <a:chOff x="-3075001" y="782747"/>
              <a:chExt cx="6277611" cy="3197069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B183DF5-B36D-427B-9564-515F451B70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075000" y="782747"/>
                <a:ext cx="6277610" cy="1059493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0CFA12AF-4255-4128-A3FA-51C5E7A3734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50949"/>
              <a:stretch/>
            </p:blipFill>
            <p:spPr>
              <a:xfrm>
                <a:off x="-3075001" y="2008188"/>
                <a:ext cx="4284177" cy="19716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16390" name="Rectangle 2">
              <a:extLst>
                <a:ext uri="{FF2B5EF4-FFF2-40B4-BE49-F238E27FC236}">
                  <a16:creationId xmlns:a16="http://schemas.microsoft.com/office/drawing/2014/main" id="{C4073500-813B-4D85-BAC0-5B9095C63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053" y="2133600"/>
              <a:ext cx="457200" cy="896938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Times" panose="02020603050405020304" pitchFamily="18" charset="0"/>
              </a:endParaRPr>
            </a:p>
          </p:txBody>
        </p:sp>
        <p:sp>
          <p:nvSpPr>
            <p:cNvPr id="16391" name="Rectangle 8">
              <a:extLst>
                <a:ext uri="{FF2B5EF4-FFF2-40B4-BE49-F238E27FC236}">
                  <a16:creationId xmlns:a16="http://schemas.microsoft.com/office/drawing/2014/main" id="{8528C27B-12DB-4AB6-A6D1-94A9A5BCC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2133600"/>
              <a:ext cx="7706710" cy="896938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Times" panose="02020603050405020304" pitchFamily="18" charset="0"/>
              </a:endParaRPr>
            </a:p>
          </p:txBody>
        </p:sp>
        <p:sp>
          <p:nvSpPr>
            <p:cNvPr id="16392" name="Rectangle 9">
              <a:extLst>
                <a:ext uri="{FF2B5EF4-FFF2-40B4-BE49-F238E27FC236}">
                  <a16:creationId xmlns:a16="http://schemas.microsoft.com/office/drawing/2014/main" id="{39E71916-DC5C-4566-B388-C2A462E7D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3162300"/>
              <a:ext cx="5486400" cy="2857500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Times" panose="02020603050405020304" pitchFamily="18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4EC6AE01-3219-4287-8420-6D501CBAFBE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019800" y="3352800"/>
              <a:ext cx="3308350" cy="251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marL="514350" indent="-514350">
                <a:spcBef>
                  <a:spcPts val="600"/>
                </a:spcBef>
                <a:spcAft>
                  <a:spcPts val="600"/>
                </a:spcAft>
                <a:buFontTx/>
                <a:buAutoNum type="arabicPeriod"/>
                <a:defRPr/>
              </a:pPr>
              <a:r>
                <a:rPr lang="en-US" altLang="en-US" sz="3000" kern="0" dirty="0"/>
                <a:t>Error message numbers</a:t>
              </a:r>
              <a:r>
                <a:rPr lang="en-US" altLang="en-US" sz="3000" b="0" kern="0" dirty="0"/>
                <a:t> </a:t>
              </a:r>
            </a:p>
            <a:p>
              <a:pPr marL="514350" indent="-514350">
                <a:spcBef>
                  <a:spcPts val="600"/>
                </a:spcBef>
                <a:spcAft>
                  <a:spcPts val="600"/>
                </a:spcAft>
                <a:buFontTx/>
                <a:buAutoNum type="arabicPeriod"/>
                <a:defRPr/>
              </a:pPr>
              <a:r>
                <a:rPr lang="en-US" altLang="en-US" sz="3000" kern="0" dirty="0"/>
                <a:t>Error messages</a:t>
              </a:r>
              <a:endParaRPr lang="en-US" altLang="en-US" sz="3000" b="0" kern="0" dirty="0"/>
            </a:p>
            <a:p>
              <a:pPr marL="514350" indent="-514350">
                <a:spcBef>
                  <a:spcPts val="600"/>
                </a:spcBef>
                <a:spcAft>
                  <a:spcPts val="600"/>
                </a:spcAft>
                <a:buFontTx/>
                <a:buAutoNum type="arabicPeriod"/>
                <a:defRPr/>
              </a:pPr>
              <a:r>
                <a:rPr lang="en-US" altLang="en-US" sz="3000" kern="0" dirty="0"/>
                <a:t>Household listing</a:t>
              </a:r>
              <a:endParaRPr lang="en-US" altLang="en-US" sz="3000" b="0" kern="0" dirty="0"/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34E16150-6FCF-40BF-B003-FC575DF6666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2853" y="2265362"/>
              <a:ext cx="609600" cy="439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en-US" sz="4400" kern="0" dirty="0"/>
                <a:t>1</a:t>
              </a:r>
            </a:p>
          </p:txBody>
        </p:sp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5C847105-CC5B-4B71-A6DE-9E34A0FD94F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19400" y="3971131"/>
              <a:ext cx="609600" cy="439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en-US" sz="4400" kern="0" dirty="0"/>
                <a:t>3</a:t>
              </a:r>
            </a:p>
          </p:txBody>
        </p: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1AAE2B73-531E-41E7-8736-6E6DFAF40B7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121313" y="2206118"/>
              <a:ext cx="592137" cy="465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en-US" sz="4400" kern="0" dirty="0"/>
                <a:t>2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AF817B8B-2E23-4428-A369-F8C609FEA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431" y="1095978"/>
            <a:ext cx="7772400" cy="609600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accent6"/>
                </a:solidFill>
              </a:rPr>
              <a:t>Resolve errors…</a:t>
            </a:r>
          </a:p>
        </p:txBody>
      </p:sp>
      <p:pic>
        <p:nvPicPr>
          <p:cNvPr id="18435" name="Picture 6" descr="http://www.byui.edu/Images/disability_services/step3-resized200x209.png">
            <a:extLst>
              <a:ext uri="{FF2B5EF4-FFF2-40B4-BE49-F238E27FC236}">
                <a16:creationId xmlns:a16="http://schemas.microsoft.com/office/drawing/2014/main" id="{F8CD51FF-27DA-471E-AFF1-FF5674AE6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199" y="38866"/>
            <a:ext cx="957263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BD7AD8D-0F3A-4330-9931-2A1C1C8AD8AE}"/>
              </a:ext>
            </a:extLst>
          </p:cNvPr>
          <p:cNvSpPr txBox="1">
            <a:spLocks/>
          </p:cNvSpPr>
          <p:nvPr/>
        </p:nvSpPr>
        <p:spPr bwMode="auto">
          <a:xfrm>
            <a:off x="440531" y="1762565"/>
            <a:ext cx="8458200" cy="1199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514350" indent="-514350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altLang="en-US" sz="3200" b="0" kern="0" dirty="0"/>
              <a:t>Identify error number and find it in the Supervisor Manual (Appendix G)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endParaRPr lang="en-US" altLang="en-US" sz="3200" b="0" kern="0" dirty="0"/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sz="3200" b="0" kern="0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EBEB76-099F-4A21-8296-D23F5B033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124200"/>
            <a:ext cx="8763000" cy="2075985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EC99C32A-6644-44ED-BADA-D82E1BA0D231}"/>
              </a:ext>
            </a:extLst>
          </p:cNvPr>
          <p:cNvSpPr/>
          <p:nvPr/>
        </p:nvSpPr>
        <p:spPr>
          <a:xfrm>
            <a:off x="34158" y="3939127"/>
            <a:ext cx="5299841" cy="5566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0A45E8-D086-4756-9077-708770C6E44D}"/>
              </a:ext>
            </a:extLst>
          </p:cNvPr>
          <p:cNvSpPr txBox="1"/>
          <p:nvPr/>
        </p:nvSpPr>
        <p:spPr>
          <a:xfrm>
            <a:off x="3869531" y="5362464"/>
            <a:ext cx="5029200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Error number, message found in report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D93B0A9-4DDD-47EA-B4C6-A488943A7E02}"/>
              </a:ext>
            </a:extLst>
          </p:cNvPr>
          <p:cNvCxnSpPr>
            <a:cxnSpLocks/>
            <a:stCxn id="14" idx="4"/>
            <a:endCxn id="6" idx="1"/>
          </p:cNvCxnSpPr>
          <p:nvPr/>
        </p:nvCxnSpPr>
        <p:spPr>
          <a:xfrm rot="16200000" flipH="1">
            <a:off x="2728057" y="4451822"/>
            <a:ext cx="1097497" cy="1185452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AF817B8B-2E23-4428-A369-F8C609FEA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1545"/>
            <a:ext cx="7772400" cy="609600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accent6"/>
                </a:solidFill>
              </a:rPr>
              <a:t>Resolve errors…</a:t>
            </a:r>
          </a:p>
        </p:txBody>
      </p:sp>
      <p:pic>
        <p:nvPicPr>
          <p:cNvPr id="18435" name="Picture 6" descr="http://www.byui.edu/Images/disability_services/step3-resized200x209.png">
            <a:extLst>
              <a:ext uri="{FF2B5EF4-FFF2-40B4-BE49-F238E27FC236}">
                <a16:creationId xmlns:a16="http://schemas.microsoft.com/office/drawing/2014/main" id="{F8CD51FF-27DA-471E-AFF1-FF5674AE6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845" y="37712"/>
            <a:ext cx="957263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3D6A9FE-7D54-49D1-B429-816A013CDCAF}"/>
              </a:ext>
            </a:extLst>
          </p:cNvPr>
          <p:cNvGrpSpPr/>
          <p:nvPr/>
        </p:nvGrpSpPr>
        <p:grpSpPr>
          <a:xfrm>
            <a:off x="236823" y="1676400"/>
            <a:ext cx="8754777" cy="4267200"/>
            <a:chOff x="236823" y="1371600"/>
            <a:chExt cx="8754777" cy="42672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181A05-0CA4-4600-97E3-1CB462229B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0949"/>
            <a:stretch/>
          </p:blipFill>
          <p:spPr>
            <a:xfrm>
              <a:off x="304800" y="2966459"/>
              <a:ext cx="5483061" cy="267234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97F59C7-5AE1-4B43-8685-DEDFD33C47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5925" r="35507" b="42850"/>
            <a:stretch/>
          </p:blipFill>
          <p:spPr>
            <a:xfrm>
              <a:off x="236823" y="2057399"/>
              <a:ext cx="8754777" cy="533401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ABD7AD8D-0F3A-4330-9931-2A1C1C8AD8A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04800" y="1371600"/>
              <a:ext cx="8458200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marL="514350" indent="-514350">
                <a:spcBef>
                  <a:spcPts val="600"/>
                </a:spcBef>
                <a:spcAft>
                  <a:spcPts val="600"/>
                </a:spcAft>
                <a:buAutoNum type="arabicPeriod" startAt="2"/>
                <a:defRPr/>
              </a:pPr>
              <a:r>
                <a:rPr lang="en-US" altLang="en-US" sz="3200" b="0" kern="0" dirty="0"/>
                <a:t>Identify which interviewer(s) has the problem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en-US" sz="2600" b="0" kern="0" dirty="0"/>
                <a:t> </a:t>
              </a:r>
            </a:p>
          </p:txBody>
        </p:sp>
        <p:sp>
          <p:nvSpPr>
            <p:cNvPr id="18440" name="Oval 2">
              <a:extLst>
                <a:ext uri="{FF2B5EF4-FFF2-40B4-BE49-F238E27FC236}">
                  <a16:creationId xmlns:a16="http://schemas.microsoft.com/office/drawing/2014/main" id="{7BA21537-4C58-479B-9674-2A50E2C36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112032"/>
              <a:ext cx="1066800" cy="484023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Times" panose="02020603050405020304" pitchFamily="18" charset="0"/>
              </a:endParaRPr>
            </a:p>
          </p:txBody>
        </p:sp>
        <p:sp>
          <p:nvSpPr>
            <p:cNvPr id="18441" name="Oval 9">
              <a:extLst>
                <a:ext uri="{FF2B5EF4-FFF2-40B4-BE49-F238E27FC236}">
                  <a16:creationId xmlns:a16="http://schemas.microsoft.com/office/drawing/2014/main" id="{245F06B3-ADD7-4F31-B47F-0CC35B0FB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172" y="4191001"/>
              <a:ext cx="764628" cy="381000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Times" panose="02020603050405020304" pitchFamily="18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C0B9F6A7-A702-44EA-B86C-154CEFF73DC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895975" y="2966459"/>
              <a:ext cx="3095625" cy="2672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en-US" sz="3200" kern="0" dirty="0"/>
                <a:t>Household 001 has error </a:t>
              </a:r>
              <a:r>
                <a:rPr lang="en-US" altLang="en-US" sz="3200" kern="0" dirty="0">
                  <a:sym typeface="Wingdings" panose="05000000000000000000" pitchFamily="2" charset="2"/>
                </a:rPr>
                <a:t> Household 001 </a:t>
              </a:r>
              <a:r>
                <a:rPr lang="en-US" altLang="en-US" sz="3200" kern="0" dirty="0"/>
                <a:t>belongs to interviewer 011</a:t>
              </a:r>
              <a:endParaRPr lang="en-US" altLang="en-US" sz="3200" b="0" kern="0" dirty="0"/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C6BE6B7E-3025-4E88-BAAA-909456C7C9BD}"/>
                </a:ext>
              </a:extLst>
            </p:cNvPr>
            <p:cNvCxnSpPr>
              <a:cxnSpLocks/>
              <a:stCxn id="18440" idx="4"/>
              <a:endCxn id="18441" idx="1"/>
            </p:cNvCxnSpPr>
            <p:nvPr/>
          </p:nvCxnSpPr>
          <p:spPr>
            <a:xfrm rot="5400000">
              <a:off x="867604" y="2904601"/>
              <a:ext cx="1650742" cy="103365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9">
              <a:extLst>
                <a:ext uri="{FF2B5EF4-FFF2-40B4-BE49-F238E27FC236}">
                  <a16:creationId xmlns:a16="http://schemas.microsoft.com/office/drawing/2014/main" id="{AFB30FB9-1D04-4245-A637-08EDCCB50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499" y="4191001"/>
              <a:ext cx="764628" cy="381000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latin typeface="Times" panose="02020603050405020304" pitchFamily="18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5EFBD69-08B5-4504-A05F-66D2C5DACD58}"/>
                </a:ext>
              </a:extLst>
            </p:cNvPr>
            <p:cNvCxnSpPr>
              <a:stCxn id="18441" idx="6"/>
            </p:cNvCxnSpPr>
            <p:nvPr/>
          </p:nvCxnSpPr>
          <p:spPr>
            <a:xfrm>
              <a:off x="1828800" y="4381501"/>
              <a:ext cx="55569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7222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5">
            <a:extLst>
              <a:ext uri="{FF2B5EF4-FFF2-40B4-BE49-F238E27FC236}">
                <a16:creationId xmlns:a16="http://schemas.microsoft.com/office/drawing/2014/main" id="{500BC054-4363-4538-9589-A96D9B86E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20484" name="Picture 6" descr="http://www.byui.edu/Images/disability_services/step3-resized200x209.png">
            <a:extLst>
              <a:ext uri="{FF2B5EF4-FFF2-40B4-BE49-F238E27FC236}">
                <a16:creationId xmlns:a16="http://schemas.microsoft.com/office/drawing/2014/main" id="{E08831D6-BC12-4A2B-9AAB-C8F1052A5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968" y="78937"/>
            <a:ext cx="957263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417AF3D-4BE2-489D-996E-6C216802D3A0}"/>
              </a:ext>
            </a:extLst>
          </p:cNvPr>
          <p:cNvSpPr txBox="1">
            <a:spLocks/>
          </p:cNvSpPr>
          <p:nvPr/>
        </p:nvSpPr>
        <p:spPr bwMode="auto">
          <a:xfrm>
            <a:off x="76200" y="1692166"/>
            <a:ext cx="8915399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514350" indent="-514350">
              <a:spcBef>
                <a:spcPts val="600"/>
              </a:spcBef>
              <a:spcAft>
                <a:spcPts val="600"/>
              </a:spcAft>
              <a:buFontTx/>
              <a:buAutoNum type="arabicPeriod" startAt="3"/>
              <a:defRPr/>
            </a:pPr>
            <a:r>
              <a:rPr lang="en-US" altLang="en-US" sz="3200" b="0" kern="0" dirty="0"/>
              <a:t>Refer to Supervisor Manual (Appendix C) for instructions to resolve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Tx/>
              <a:buAutoNum type="arabicPeriod" startAt="3"/>
              <a:defRPr/>
            </a:pPr>
            <a:r>
              <a:rPr lang="en-US" altLang="en-US" sz="3200" b="0" kern="0" dirty="0"/>
              <a:t>Interviewer resends data to supervisor</a:t>
            </a:r>
          </a:p>
          <a:p>
            <a:pPr marL="514350" indent="-514350">
              <a:spcBef>
                <a:spcPts val="600"/>
              </a:spcBef>
              <a:spcAft>
                <a:spcPts val="2400"/>
              </a:spcAft>
              <a:buFontTx/>
              <a:buAutoNum type="arabicPeriod" startAt="3"/>
              <a:defRPr/>
            </a:pPr>
            <a:r>
              <a:rPr lang="en-US" altLang="en-US" sz="3200" b="0" kern="0" dirty="0"/>
              <a:t>Supervisor attempts again to close cluster – determine if error was resolved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sz="3600" b="0" kern="0" dirty="0"/>
              <a:t>Now for some common errors…............</a:t>
            </a:r>
          </a:p>
        </p:txBody>
      </p:sp>
      <p:sp>
        <p:nvSpPr>
          <p:cNvPr id="20486" name="AutoShape 2" descr="Image result for errors image">
            <a:extLst>
              <a:ext uri="{FF2B5EF4-FFF2-40B4-BE49-F238E27FC236}">
                <a16:creationId xmlns:a16="http://schemas.microsoft.com/office/drawing/2014/main" id="{B060FCE2-9139-4D6C-944A-2B2CD4840C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0975" y="-2127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20487" name="Picture 2">
            <a:extLst>
              <a:ext uri="{FF2B5EF4-FFF2-40B4-BE49-F238E27FC236}">
                <a16:creationId xmlns:a16="http://schemas.microsoft.com/office/drawing/2014/main" id="{CAB71D41-8BB2-4156-A197-1E9A097AF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446987"/>
            <a:ext cx="3153157" cy="126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545BB33-9FB1-4B28-8E73-EA21288D3280}"/>
              </a:ext>
            </a:extLst>
          </p:cNvPr>
          <p:cNvSpPr txBox="1">
            <a:spLocks/>
          </p:cNvSpPr>
          <p:nvPr/>
        </p:nvSpPr>
        <p:spPr>
          <a:xfrm>
            <a:off x="838200" y="1061545"/>
            <a:ext cx="7772400" cy="609600"/>
          </a:xfr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>
                <a:solidFill>
                  <a:schemeClr val="accent6"/>
                </a:solidFill>
              </a:rPr>
              <a:t>Resolve errors…</a:t>
            </a:r>
            <a:endParaRPr lang="en-US" altLang="en-US" sz="40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8E01F641-A87D-446D-BFF6-3C062E77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90600"/>
            <a:ext cx="7772400" cy="609600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accent6"/>
                </a:solidFill>
              </a:rPr>
              <a:t>Common errors…</a:t>
            </a:r>
          </a:p>
        </p:txBody>
      </p:sp>
      <p:sp>
        <p:nvSpPr>
          <p:cNvPr id="22531" name="Rectangle 5">
            <a:extLst>
              <a:ext uri="{FF2B5EF4-FFF2-40B4-BE49-F238E27FC236}">
                <a16:creationId xmlns:a16="http://schemas.microsoft.com/office/drawing/2014/main" id="{5A1A4222-B4E5-42F2-92C3-253ABFD5E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22532" name="Picture 6" descr="http://www.byui.edu/Images/disability_services/step3-resized200x209.png">
            <a:extLst>
              <a:ext uri="{FF2B5EF4-FFF2-40B4-BE49-F238E27FC236}">
                <a16:creationId xmlns:a16="http://schemas.microsoft.com/office/drawing/2014/main" id="{42E3DD9E-042F-4E5C-B696-B4A39FCCF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06362"/>
            <a:ext cx="957263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7CE384-4451-4108-96B2-9519D6764FBE}"/>
              </a:ext>
            </a:extLst>
          </p:cNvPr>
          <p:cNvSpPr/>
          <p:nvPr/>
        </p:nvSpPr>
        <p:spPr>
          <a:xfrm>
            <a:off x="228600" y="1842657"/>
            <a:ext cx="86868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sz="3200" b="1" dirty="0"/>
              <a:t>50203 </a:t>
            </a:r>
            <a:r>
              <a:rPr lang="en-US" sz="3200" dirty="0"/>
              <a:t>(Household=</a:t>
            </a:r>
            <a:r>
              <a:rPr lang="en-US" sz="3200" dirty="0" err="1"/>
              <a:t>nnn</a:t>
            </a:r>
            <a:r>
              <a:rPr lang="en-US" sz="3200" dirty="0"/>
              <a:t>) One or more mandatory modules is missing</a:t>
            </a:r>
          </a:p>
          <a:p>
            <a:pPr>
              <a:spcAft>
                <a:spcPts val="1200"/>
              </a:spcAft>
              <a:defRPr/>
            </a:pPr>
            <a:endParaRPr lang="en-US" sz="3200" dirty="0"/>
          </a:p>
          <a:p>
            <a:pPr>
              <a:spcAft>
                <a:spcPts val="1200"/>
              </a:spcAft>
              <a:defRPr/>
            </a:pPr>
            <a:r>
              <a:rPr lang="en-US" sz="3200" b="1" dirty="0"/>
              <a:t>50100 </a:t>
            </a:r>
            <a:r>
              <a:rPr lang="en-US" sz="3200" dirty="0"/>
              <a:t>(Household=</a:t>
            </a:r>
            <a:r>
              <a:rPr lang="en-US" sz="3200" dirty="0" err="1"/>
              <a:t>nnn</a:t>
            </a:r>
            <a:r>
              <a:rPr lang="en-US" sz="3200" dirty="0"/>
              <a:t>) Record with data for Module n is missing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1032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8E01F641-A87D-446D-BFF6-3C062E77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90600"/>
            <a:ext cx="7772400" cy="609600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accent6"/>
                </a:solidFill>
              </a:rPr>
              <a:t>Common errors…</a:t>
            </a:r>
          </a:p>
        </p:txBody>
      </p:sp>
      <p:sp>
        <p:nvSpPr>
          <p:cNvPr id="22531" name="Rectangle 5">
            <a:extLst>
              <a:ext uri="{FF2B5EF4-FFF2-40B4-BE49-F238E27FC236}">
                <a16:creationId xmlns:a16="http://schemas.microsoft.com/office/drawing/2014/main" id="{5A1A4222-B4E5-42F2-92C3-253ABFD5E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22532" name="Picture 6" descr="http://www.byui.edu/Images/disability_services/step3-resized200x209.png">
            <a:extLst>
              <a:ext uri="{FF2B5EF4-FFF2-40B4-BE49-F238E27FC236}">
                <a16:creationId xmlns:a16="http://schemas.microsoft.com/office/drawing/2014/main" id="{42E3DD9E-042F-4E5C-B696-B4A39FCCF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06362"/>
            <a:ext cx="957263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7CE384-4451-4108-96B2-9519D6764FBE}"/>
              </a:ext>
            </a:extLst>
          </p:cNvPr>
          <p:cNvSpPr/>
          <p:nvPr/>
        </p:nvSpPr>
        <p:spPr>
          <a:xfrm>
            <a:off x="228600" y="1842657"/>
            <a:ext cx="86868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sz="3200" b="1" dirty="0">
                <a:latin typeface="+mn-lt"/>
              </a:rPr>
              <a:t>50054 </a:t>
            </a:r>
            <a:r>
              <a:rPr lang="en-US" sz="3200" dirty="0"/>
              <a:t>Number of women/children eligible in household schedule for anthropometry (n) is inconsistent with total number of women/children completed for anthropometry (n)</a:t>
            </a:r>
          </a:p>
          <a:p>
            <a:pPr>
              <a:spcAft>
                <a:spcPts val="1200"/>
              </a:spcAft>
              <a:defRPr/>
            </a:pPr>
            <a:r>
              <a:rPr lang="en-US" sz="3200" b="1" dirty="0">
                <a:latin typeface="+mn-lt"/>
              </a:rPr>
              <a:t>50055 </a:t>
            </a:r>
            <a:r>
              <a:rPr lang="en-US" sz="3200" dirty="0"/>
              <a:t>Household questionnaire partially completed, structure will not be checked at this time</a:t>
            </a:r>
            <a:endParaRPr lang="en-US" sz="3200" dirty="0">
              <a:latin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E372AF85-EED9-406E-A60B-147A35BD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49216"/>
            <a:ext cx="7772400" cy="609600"/>
          </a:xfrm>
        </p:spPr>
        <p:txBody>
          <a:bodyPr/>
          <a:lstStyle/>
          <a:p>
            <a:pPr algn="ctr"/>
            <a:r>
              <a:rPr lang="en-US" altLang="en-US" sz="4400" dirty="0">
                <a:solidFill>
                  <a:schemeClr val="accent6"/>
                </a:solidFill>
              </a:rPr>
              <a:t>Closing Cluster</a:t>
            </a:r>
          </a:p>
        </p:txBody>
      </p:sp>
      <p:pic>
        <p:nvPicPr>
          <p:cNvPr id="26627" name="Picture 3" descr="http://www.byui.edu/Images/disability_services/step4-resized200x209.png">
            <a:extLst>
              <a:ext uri="{FF2B5EF4-FFF2-40B4-BE49-F238E27FC236}">
                <a16:creationId xmlns:a16="http://schemas.microsoft.com/office/drawing/2014/main" id="{56E60659-6D5B-4AD9-A0E1-FF3521DA2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0" y="87833"/>
            <a:ext cx="93345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43C2818-5BA9-4AB9-BC40-68631FE59ED9}"/>
              </a:ext>
            </a:extLst>
          </p:cNvPr>
          <p:cNvSpPr txBox="1">
            <a:spLocks/>
          </p:cNvSpPr>
          <p:nvPr/>
        </p:nvSpPr>
        <p:spPr bwMode="auto">
          <a:xfrm>
            <a:off x="4678417" y="1828254"/>
            <a:ext cx="4191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sz="3200" kern="0" dirty="0">
                <a:solidFill>
                  <a:schemeClr val="tx1"/>
                </a:solidFill>
              </a:rPr>
              <a:t>Are all errors resolved? See a listing like this?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11A719-2901-4A17-A5B8-627D79543D9B}"/>
              </a:ext>
            </a:extLst>
          </p:cNvPr>
          <p:cNvSpPr txBox="1">
            <a:spLocks/>
          </p:cNvSpPr>
          <p:nvPr/>
        </p:nvSpPr>
        <p:spPr bwMode="auto">
          <a:xfrm>
            <a:off x="4792717" y="3257196"/>
            <a:ext cx="3962400" cy="2381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sz="3200" b="0" kern="0" dirty="0">
                <a:solidFill>
                  <a:schemeClr val="tx1"/>
                </a:solidFill>
              </a:rPr>
              <a:t>If all errors resolved, then only the household listing (for entire cluster) remains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83298E-4FBC-43D3-9DFA-D032804729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-500"/>
          <a:stretch/>
        </p:blipFill>
        <p:spPr>
          <a:xfrm>
            <a:off x="242888" y="1744011"/>
            <a:ext cx="4135821" cy="41299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1">
            <a:extLst>
              <a:ext uri="{FF2B5EF4-FFF2-40B4-BE49-F238E27FC236}">
                <a16:creationId xmlns:a16="http://schemas.microsoft.com/office/drawing/2014/main" id="{0770A9D9-72A2-4A76-B5A7-ACF8A6CE2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8" y="1043083"/>
            <a:ext cx="6854825" cy="609600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accent6"/>
                </a:solidFill>
              </a:rPr>
              <a:t>Supervisor sends team data</a:t>
            </a:r>
          </a:p>
        </p:txBody>
      </p:sp>
      <p:sp>
        <p:nvSpPr>
          <p:cNvPr id="16388" name="Rectangle 5">
            <a:extLst>
              <a:ext uri="{FF2B5EF4-FFF2-40B4-BE49-F238E27FC236}">
                <a16:creationId xmlns:a16="http://schemas.microsoft.com/office/drawing/2014/main" id="{8B660BEB-6EAC-4ADD-9608-97F2A89A0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41B8B3-9102-4311-9535-2BAD60F97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828800"/>
            <a:ext cx="3175160" cy="420630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05E4E97-78A5-46E1-8F9D-E0F4B8EADBB7}"/>
              </a:ext>
            </a:extLst>
          </p:cNvPr>
          <p:cNvSpPr/>
          <p:nvPr/>
        </p:nvSpPr>
        <p:spPr>
          <a:xfrm>
            <a:off x="241735" y="5233331"/>
            <a:ext cx="1891865" cy="4054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E50A996-74B0-45E7-8117-18DDA3BF8B89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2133600" y="3059529"/>
            <a:ext cx="1426604" cy="2376537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4E720FB-8966-4E5C-9A45-3B9377560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0204" y="2602003"/>
            <a:ext cx="5210188" cy="91505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D45E62-4A35-4596-916F-0DCC25D6C5C6}"/>
              </a:ext>
            </a:extLst>
          </p:cNvPr>
          <p:cNvSpPr txBox="1"/>
          <p:nvPr/>
        </p:nvSpPr>
        <p:spPr>
          <a:xfrm>
            <a:off x="3886200" y="1709451"/>
            <a:ext cx="48841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From supervisor main menu, choose option 6: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F4B1ED-DD78-4910-8932-4B142A57A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0204" y="3624072"/>
            <a:ext cx="4476750" cy="1704975"/>
          </a:xfrm>
          <a:prstGeom prst="rect">
            <a:avLst/>
          </a:prstGeom>
        </p:spPr>
      </p:pic>
      <p:pic>
        <p:nvPicPr>
          <p:cNvPr id="11" name="Picture 3" descr="http://www.byui.edu/Images/disability_services/step4-resized200x209.png">
            <a:extLst>
              <a:ext uri="{FF2B5EF4-FFF2-40B4-BE49-F238E27FC236}">
                <a16:creationId xmlns:a16="http://schemas.microsoft.com/office/drawing/2014/main" id="{D8B6F402-45D8-4D1C-B438-AD46D67B3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8171"/>
            <a:ext cx="93345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598FEA-FEEE-42D8-B868-D96075D73693}"/>
              </a:ext>
            </a:extLst>
          </p:cNvPr>
          <p:cNvSpPr txBox="1"/>
          <p:nvPr/>
        </p:nvSpPr>
        <p:spPr>
          <a:xfrm>
            <a:off x="6645779" y="190644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1">
                    <a:lumMod val="85000"/>
                  </a:schemeClr>
                </a:solidFill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304136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CB13E5CC-1EDD-45EC-9D27-A60ECAD80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90600"/>
            <a:ext cx="7772400" cy="609600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accent6"/>
                </a:solidFill>
              </a:rPr>
              <a:t>Closing Cluster</a:t>
            </a:r>
          </a:p>
        </p:txBody>
      </p:sp>
      <p:sp>
        <p:nvSpPr>
          <p:cNvPr id="32771" name="Rectangle 5">
            <a:extLst>
              <a:ext uri="{FF2B5EF4-FFF2-40B4-BE49-F238E27FC236}">
                <a16:creationId xmlns:a16="http://schemas.microsoft.com/office/drawing/2014/main" id="{E5026E4B-AF8A-47DA-91EF-C4E2DA586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32772" name="Picture 3" descr="http://www.byui.edu/Images/disability_services/step4-resized200x209.png">
            <a:extLst>
              <a:ext uri="{FF2B5EF4-FFF2-40B4-BE49-F238E27FC236}">
                <a16:creationId xmlns:a16="http://schemas.microsoft.com/office/drawing/2014/main" id="{85E3A911-9B11-4BDC-B4CD-7F3E2FD92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75" y="101708"/>
            <a:ext cx="93345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B24DC6-7012-496C-86C2-1A70CAD656B5}"/>
              </a:ext>
            </a:extLst>
          </p:cNvPr>
          <p:cNvSpPr txBox="1"/>
          <p:nvPr/>
        </p:nvSpPr>
        <p:spPr>
          <a:xfrm>
            <a:off x="4267200" y="1887757"/>
            <a:ext cx="46378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 dirty="0">
                <a:latin typeface="+mn-lt"/>
              </a:rPr>
              <a:t>… can now move to next cluster…</a:t>
            </a:r>
          </a:p>
        </p:txBody>
      </p:sp>
      <p:pic>
        <p:nvPicPr>
          <p:cNvPr id="32775" name="Picture 4">
            <a:extLst>
              <a:ext uri="{FF2B5EF4-FFF2-40B4-BE49-F238E27FC236}">
                <a16:creationId xmlns:a16="http://schemas.microsoft.com/office/drawing/2014/main" id="{2ED6BA06-2D22-47F7-A72C-312381E0C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3589338"/>
            <a:ext cx="3865562" cy="229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5">
            <a:extLst>
              <a:ext uri="{FF2B5EF4-FFF2-40B4-BE49-F238E27FC236}">
                <a16:creationId xmlns:a16="http://schemas.microsoft.com/office/drawing/2014/main" id="{9F4F428B-5F5A-4633-8942-8551DF5786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589338"/>
            <a:ext cx="3441700" cy="229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">
            <a:extLst>
              <a:ext uri="{FF2B5EF4-FFF2-40B4-BE49-F238E27FC236}">
                <a16:creationId xmlns:a16="http://schemas.microsoft.com/office/drawing/2014/main" id="{E4857526-7273-43C3-8ED1-3D32360073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11393"/>
            <a:ext cx="3524250" cy="169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>
            <a:extLst>
              <a:ext uri="{FF2B5EF4-FFF2-40B4-BE49-F238E27FC236}">
                <a16:creationId xmlns:a16="http://schemas.microsoft.com/office/drawing/2014/main" id="{1534FD6E-9D70-4882-A585-F72FA3ECE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3A721-BBBA-4AE5-B95A-A026AB7F8CC4}"/>
              </a:ext>
            </a:extLst>
          </p:cNvPr>
          <p:cNvSpPr txBox="1"/>
          <p:nvPr/>
        </p:nvSpPr>
        <p:spPr>
          <a:xfrm>
            <a:off x="152400" y="1219200"/>
            <a:ext cx="1676400" cy="4547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200" dirty="0">
                <a:solidFill>
                  <a:schemeClr val="accent6"/>
                </a:solidFill>
                <a:latin typeface="+mn-lt"/>
              </a:rPr>
              <a:t>What?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endParaRPr lang="en-US" sz="100" dirty="0">
              <a:solidFill>
                <a:schemeClr val="accent6"/>
              </a:solidFill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200" dirty="0">
                <a:solidFill>
                  <a:schemeClr val="accent6"/>
                </a:solidFill>
                <a:latin typeface="+mn-lt"/>
              </a:rPr>
              <a:t>Why?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endParaRPr lang="en-US" sz="3200" dirty="0">
              <a:solidFill>
                <a:schemeClr val="accent6"/>
              </a:solidFill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200" dirty="0">
                <a:solidFill>
                  <a:schemeClr val="accent6"/>
                </a:solidFill>
                <a:latin typeface="+mn-lt"/>
              </a:rPr>
              <a:t>When?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endParaRPr lang="en-US" sz="1050" dirty="0">
              <a:solidFill>
                <a:schemeClr val="accent6"/>
              </a:solidFill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200" dirty="0">
                <a:solidFill>
                  <a:schemeClr val="accent6"/>
                </a:solidFill>
                <a:latin typeface="+mn-lt"/>
              </a:rPr>
              <a:t>Who?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endParaRPr lang="en-US" sz="100" dirty="0">
              <a:solidFill>
                <a:schemeClr val="accent6"/>
              </a:solidFill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200" dirty="0">
                <a:solidFill>
                  <a:schemeClr val="accent6"/>
                </a:solidFill>
                <a:latin typeface="+mn-lt"/>
              </a:rPr>
              <a:t>How?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4B02C8-638A-4113-9CBA-C16ED2B05995}"/>
              </a:ext>
            </a:extLst>
          </p:cNvPr>
          <p:cNvSpPr txBox="1"/>
          <p:nvPr/>
        </p:nvSpPr>
        <p:spPr>
          <a:xfrm>
            <a:off x="1828800" y="1295400"/>
            <a:ext cx="7162800" cy="488595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+mn-lt"/>
              </a:rPr>
              <a:t>Finishing and closing work in a cluster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endParaRPr lang="en-US" sz="1100" dirty="0">
              <a:latin typeface="+mn-lt"/>
            </a:endParaRP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+mn-lt"/>
              </a:rPr>
              <a:t>All data must be checked while still in the cluster (if problems, fix while there)</a:t>
            </a:r>
          </a:p>
          <a:p>
            <a:pPr marL="457200" indent="-457200">
              <a:spcBef>
                <a:spcPts val="12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+mn-lt"/>
              </a:rPr>
              <a:t>Before leaving the cluster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endParaRPr lang="en-US" sz="1050" dirty="0">
              <a:latin typeface="+mn-lt"/>
            </a:endParaRPr>
          </a:p>
          <a:p>
            <a:pPr marL="457200" indent="-457200">
              <a:spcBef>
                <a:spcPts val="12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+mn-lt"/>
              </a:rPr>
              <a:t>The whole team works together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endParaRPr lang="en-US" sz="1000" dirty="0">
              <a:latin typeface="+mn-lt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+mn-lt"/>
              </a:rPr>
              <a:t>Supervisor makes lists of errors, works with team to resolve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6681D3C-A244-49C4-AC52-42825834D9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012185"/>
            <a:ext cx="7785631" cy="609600"/>
          </a:xfrm>
        </p:spPr>
        <p:txBody>
          <a:bodyPr/>
          <a:lstStyle/>
          <a:p>
            <a:pPr algn="ctr" eaLnBrk="1" hangingPunct="1"/>
            <a:r>
              <a:rPr lang="en-US" altLang="en-US" sz="4000" dirty="0">
                <a:solidFill>
                  <a:schemeClr val="accent6"/>
                </a:solidFill>
              </a:rPr>
              <a:t>Fieldwork Flow – Closing Clusters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D6D280-B981-4AD9-885A-2D1ACC9C1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61" y="1801050"/>
            <a:ext cx="3036887" cy="857250"/>
          </a:xfrm>
          <a:prstGeom prst="rect">
            <a:avLst/>
          </a:prstGeom>
          <a:noFill/>
          <a:ln w="28575">
            <a:solidFill>
              <a:srgbClr val="E10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</a:rPr>
              <a:t>Arrive in cluster, Identify households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DD48200-DE2C-47A2-A21F-33395E1C8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05" y="2743200"/>
            <a:ext cx="3048000" cy="838963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xtLst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</a:rPr>
              <a:t>Supervisor assigns households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FE0D411-FC6C-4896-B9DD-A519924E3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05" y="3667063"/>
            <a:ext cx="3048000" cy="1122216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</a:rPr>
              <a:t>Interview HHs, identify eligible individuals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92F471B-1C9E-47F1-A35C-0C00F3446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05" y="4874179"/>
            <a:ext cx="3067050" cy="1123394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</a:rPr>
              <a:t>Interviewer A assigns modules to Interviewer B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1489BAC-1459-4F3F-B336-EBBB567DF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4711" y="1801050"/>
            <a:ext cx="3036888" cy="1219199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</a:rPr>
              <a:t>Interviewers carry out module interviews, collect height/weight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06316F1-083A-48DE-9DA0-E71B45A09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5662" y="3183388"/>
            <a:ext cx="3055937" cy="800100"/>
          </a:xfrm>
          <a:prstGeom prst="rect">
            <a:avLst/>
          </a:prstGeom>
          <a:noFill/>
          <a:ln w="28575">
            <a:solidFill>
              <a:srgbClr val="7030A0"/>
            </a:solidFill>
            <a:miter lim="800000"/>
            <a:headEnd/>
            <a:tailEnd/>
          </a:ln>
          <a:extLst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</a:rPr>
              <a:t>Interviewers send data to supervisor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604882B1-9C84-4F53-8039-2C040270F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5662" y="4179318"/>
            <a:ext cx="3055937" cy="78422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  <a:miter lim="800000"/>
            <a:headEnd/>
            <a:tailEnd/>
          </a:ln>
          <a:extLst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bg1"/>
                </a:solidFill>
              </a:rPr>
              <a:t>Team resolves structural problems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1D40EB47-18A1-4A2E-A52D-475823FAA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6775" y="5159373"/>
            <a:ext cx="3044825" cy="83820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  <a:extLst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</a:rPr>
              <a:t>Supervisor submits data to central office</a:t>
            </a:r>
          </a:p>
        </p:txBody>
      </p:sp>
      <p:cxnSp>
        <p:nvCxnSpPr>
          <p:cNvPr id="27659" name="Straight Arrow Connector 19">
            <a:extLst>
              <a:ext uri="{FF2B5EF4-FFF2-40B4-BE49-F238E27FC236}">
                <a16:creationId xmlns:a16="http://schemas.microsoft.com/office/drawing/2014/main" id="{A6EA4C35-9187-4AEE-966C-14E59544D7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57600" y="1801050"/>
            <a:ext cx="0" cy="4196523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0" name="Straight Arrow Connector 22">
            <a:extLst>
              <a:ext uri="{FF2B5EF4-FFF2-40B4-BE49-F238E27FC236}">
                <a16:creationId xmlns:a16="http://schemas.microsoft.com/office/drawing/2014/main" id="{15605B41-3FB1-478D-9718-36579719D5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62600" y="1801050"/>
            <a:ext cx="0" cy="4196523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1" name="Straight Arrow Connector 23">
            <a:extLst>
              <a:ext uri="{FF2B5EF4-FFF2-40B4-BE49-F238E27FC236}">
                <a16:creationId xmlns:a16="http://schemas.microsoft.com/office/drawing/2014/main" id="{9473615B-E0E6-427F-A5F1-9A6D828CC84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962400" y="1801050"/>
            <a:ext cx="1227139" cy="4196524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80091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5">
            <a:extLst>
              <a:ext uri="{FF2B5EF4-FFF2-40B4-BE49-F238E27FC236}">
                <a16:creationId xmlns:a16="http://schemas.microsoft.com/office/drawing/2014/main" id="{842C541D-927A-4597-BAF0-CC284518E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CDFCF9-4878-48D9-89A6-2FF40FEA9A89}"/>
              </a:ext>
            </a:extLst>
          </p:cNvPr>
          <p:cNvSpPr txBox="1"/>
          <p:nvPr/>
        </p:nvSpPr>
        <p:spPr>
          <a:xfrm>
            <a:off x="1274763" y="1371600"/>
            <a:ext cx="7716837" cy="4816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sz="2800" dirty="0">
                <a:latin typeface="+mn-lt"/>
              </a:rPr>
              <a:t>Transfer all team data to supervisor, one interviewer at a time</a:t>
            </a:r>
          </a:p>
          <a:p>
            <a:pPr>
              <a:spcBef>
                <a:spcPts val="180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</a:rPr>
              <a:t>Supervisor attempts to close cluster, makes listing of all outstanding errors</a:t>
            </a:r>
          </a:p>
          <a:p>
            <a:pPr>
              <a:spcAft>
                <a:spcPts val="800"/>
              </a:spcAft>
              <a:defRPr/>
            </a:pPr>
            <a:endParaRPr lang="en-US" sz="2800" dirty="0">
              <a:latin typeface="+mn-lt"/>
            </a:endParaRPr>
          </a:p>
          <a:p>
            <a:pPr>
              <a:spcAft>
                <a:spcPts val="800"/>
              </a:spcAft>
              <a:defRPr/>
            </a:pPr>
            <a:r>
              <a:rPr lang="en-US" sz="2800" dirty="0">
                <a:latin typeface="+mn-lt"/>
              </a:rPr>
              <a:t>Identify where error is and resolve all</a:t>
            </a:r>
          </a:p>
          <a:p>
            <a:pPr>
              <a:spcAft>
                <a:spcPts val="800"/>
              </a:spcAft>
              <a:defRPr/>
            </a:pPr>
            <a:endParaRPr lang="en-US" dirty="0">
              <a:latin typeface="+mn-lt"/>
            </a:endParaRPr>
          </a:p>
          <a:p>
            <a:pPr>
              <a:spcBef>
                <a:spcPts val="1200"/>
              </a:spcBef>
              <a:spcAft>
                <a:spcPts val="800"/>
              </a:spcAft>
              <a:defRPr/>
            </a:pPr>
            <a:r>
              <a:rPr lang="en-US" sz="2800" dirty="0">
                <a:latin typeface="+mn-lt"/>
              </a:rPr>
              <a:t>Once resolved, Supervisor closes and sends data to Central Office (</a:t>
            </a:r>
            <a:r>
              <a:rPr lang="en-US" sz="2800" dirty="0"/>
              <a:t>via Dropbox)</a:t>
            </a:r>
            <a:endParaRPr lang="en-US" dirty="0">
              <a:latin typeface="+mn-lt"/>
            </a:endParaRPr>
          </a:p>
        </p:txBody>
      </p:sp>
      <p:pic>
        <p:nvPicPr>
          <p:cNvPr id="9221" name="Picture 4" descr="http://www.ccbhomes.com/wp-content/uploads/2014/09/step1.png">
            <a:extLst>
              <a:ext uri="{FF2B5EF4-FFF2-40B4-BE49-F238E27FC236}">
                <a16:creationId xmlns:a16="http://schemas.microsoft.com/office/drawing/2014/main" id="{79832CA8-F22F-4BA6-AEA6-796894AB4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312863"/>
            <a:ext cx="88582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EDE7DEB9-582A-4D0D-BC86-DEB845942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2514600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6" descr="http://www.byui.edu/Images/disability_services/step3-resized200x209.png">
            <a:extLst>
              <a:ext uri="{FF2B5EF4-FFF2-40B4-BE49-F238E27FC236}">
                <a16:creationId xmlns:a16="http://schemas.microsoft.com/office/drawing/2014/main" id="{3B712DEA-59F4-4F29-AE56-78DFD395B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3813175"/>
            <a:ext cx="957262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8" descr="http://www.byui.edu/Images/disability_services/step4-resized200x209.png">
            <a:extLst>
              <a:ext uri="{FF2B5EF4-FFF2-40B4-BE49-F238E27FC236}">
                <a16:creationId xmlns:a16="http://schemas.microsoft.com/office/drawing/2014/main" id="{2C8F2336-043E-4C1B-9A06-A98B5F086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5105400"/>
            <a:ext cx="93345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4" descr="http://www.ccbhomes.com/wp-content/uploads/2014/09/step1.png">
            <a:extLst>
              <a:ext uri="{FF2B5EF4-FFF2-40B4-BE49-F238E27FC236}">
                <a16:creationId xmlns:a16="http://schemas.microsoft.com/office/drawing/2014/main" id="{12B4413A-817A-4250-B302-765AD30AD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3969"/>
            <a:ext cx="8858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CC510CB-2BD0-407E-8E29-0D731CCF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800"/>
            <a:ext cx="7772400" cy="609600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accent6"/>
                </a:solidFill>
              </a:rPr>
              <a:t>Interviewer prepares to send data</a:t>
            </a:r>
            <a:endParaRPr lang="en-US" altLang="en-US" sz="3200" dirty="0">
              <a:solidFill>
                <a:schemeClr val="accent6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96FDB52-C716-4F6D-B046-D3A5AB6EC383}"/>
              </a:ext>
            </a:extLst>
          </p:cNvPr>
          <p:cNvGrpSpPr/>
          <p:nvPr/>
        </p:nvGrpSpPr>
        <p:grpSpPr>
          <a:xfrm>
            <a:off x="152400" y="1785306"/>
            <a:ext cx="3505200" cy="4005894"/>
            <a:chOff x="152400" y="1785306"/>
            <a:chExt cx="3878808" cy="419375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C4DDB2F-989C-453F-B0E5-C23AED115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400" y="1785306"/>
              <a:ext cx="3878808" cy="419375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F7156D-B819-4872-A7DB-2E7C5CEED83B}"/>
                </a:ext>
              </a:extLst>
            </p:cNvPr>
            <p:cNvSpPr/>
            <p:nvPr/>
          </p:nvSpPr>
          <p:spPr>
            <a:xfrm>
              <a:off x="152400" y="5029200"/>
              <a:ext cx="2209800" cy="4572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FE97D3D-519B-4E6C-9DDB-B85CB42F0DFA}"/>
              </a:ext>
            </a:extLst>
          </p:cNvPr>
          <p:cNvSpPr txBox="1"/>
          <p:nvPr/>
        </p:nvSpPr>
        <p:spPr>
          <a:xfrm>
            <a:off x="3886200" y="1709451"/>
            <a:ext cx="48841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From interviewer main menu, choose option 4: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137BF7-B1CF-49BC-8773-6D2FD60E9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220" y="2602003"/>
            <a:ext cx="3872152" cy="75155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8A101B-1DAD-44F2-9AE9-390174A871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9034" y="3480403"/>
            <a:ext cx="3983841" cy="1495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21B7CA-76E6-4834-A180-997109A7E8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8400" y="4326589"/>
            <a:ext cx="2637239" cy="1551317"/>
          </a:xfrm>
          <a:prstGeom prst="rect">
            <a:avLst/>
          </a:prstGeom>
        </p:spPr>
      </p:pic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4C24225E-D652-4404-808C-B6DFB3F0D148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2149351" y="2977782"/>
            <a:ext cx="2242869" cy="2124467"/>
          </a:xfrm>
          <a:prstGeom prst="curvedConnector3">
            <a:avLst>
              <a:gd name="adj1" fmla="val 534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2951E23-1D59-4B62-8B6D-3D0718BD30D3}"/>
              </a:ext>
            </a:extLst>
          </p:cNvPr>
          <p:cNvSpPr txBox="1"/>
          <p:nvPr/>
        </p:nvSpPr>
        <p:spPr>
          <a:xfrm>
            <a:off x="6645779" y="190644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1">
                    <a:lumMod val="85000"/>
                  </a:schemeClr>
                </a:solidFill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88001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CD2F3DF-B2F5-4730-8D37-09F2E82775D7}"/>
              </a:ext>
            </a:extLst>
          </p:cNvPr>
          <p:cNvGrpSpPr/>
          <p:nvPr/>
        </p:nvGrpSpPr>
        <p:grpSpPr>
          <a:xfrm>
            <a:off x="128908" y="2288047"/>
            <a:ext cx="3786785" cy="3253456"/>
            <a:chOff x="-152400" y="2038350"/>
            <a:chExt cx="4467225" cy="37528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EB6351E-864D-47A4-A893-10AFE99D3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52400" y="2038350"/>
              <a:ext cx="4467225" cy="375285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75D97FD-3670-469F-811C-33B3512E15D7}"/>
                </a:ext>
              </a:extLst>
            </p:cNvPr>
            <p:cNvSpPr/>
            <p:nvPr/>
          </p:nvSpPr>
          <p:spPr>
            <a:xfrm>
              <a:off x="-19299" y="4733924"/>
              <a:ext cx="3143499" cy="4476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290" name="Title 1">
            <a:extLst>
              <a:ext uri="{FF2B5EF4-FFF2-40B4-BE49-F238E27FC236}">
                <a16:creationId xmlns:a16="http://schemas.microsoft.com/office/drawing/2014/main" id="{03E0E12D-855A-46FC-BA42-A52A27E60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68388"/>
            <a:ext cx="7772400" cy="609600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accent6"/>
                </a:solidFill>
              </a:rPr>
              <a:t>Supervisor prepares to receive data</a:t>
            </a:r>
            <a:endParaRPr lang="en-US" altLang="en-US" sz="3200" dirty="0">
              <a:solidFill>
                <a:schemeClr val="accent6"/>
              </a:solidFill>
            </a:endParaRPr>
          </a:p>
        </p:txBody>
      </p:sp>
      <p:pic>
        <p:nvPicPr>
          <p:cNvPr id="12291" name="Picture 4" descr="http://www.ccbhomes.com/wp-content/uploads/2014/09/step1.png">
            <a:extLst>
              <a:ext uri="{FF2B5EF4-FFF2-40B4-BE49-F238E27FC236}">
                <a16:creationId xmlns:a16="http://schemas.microsoft.com/office/drawing/2014/main" id="{EACD41F3-BDB0-4841-B2B8-CA40956A1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175" y="55582"/>
            <a:ext cx="8858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955581-DE28-4285-805E-E6909A861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7752" y="3405607"/>
            <a:ext cx="4467225" cy="1638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CA1747-0706-4B5A-A7BD-D172BB1B71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0293" y="2599021"/>
            <a:ext cx="4931307" cy="60137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32322F5B-CF09-446A-90EA-978B3C48CAAF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 flipV="1">
            <a:off x="2906422" y="2899711"/>
            <a:ext cx="1153871" cy="191926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51F0B3F-F1B8-4CD8-A446-57F167196DE7}"/>
              </a:ext>
            </a:extLst>
          </p:cNvPr>
          <p:cNvSpPr txBox="1"/>
          <p:nvPr/>
        </p:nvSpPr>
        <p:spPr>
          <a:xfrm>
            <a:off x="3886200" y="1709451"/>
            <a:ext cx="48841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From supervisor main menu, choose option 3: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BFC65E-65C9-4A9F-9550-164828112F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5100" y="4563314"/>
            <a:ext cx="2476500" cy="1371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225B6C-CA6E-4CCE-B3D9-0206C25166BD}"/>
              </a:ext>
            </a:extLst>
          </p:cNvPr>
          <p:cNvSpPr txBox="1"/>
          <p:nvPr/>
        </p:nvSpPr>
        <p:spPr>
          <a:xfrm>
            <a:off x="6645779" y="190644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1">
                    <a:lumMod val="85000"/>
                  </a:schemeClr>
                </a:solidFill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4118746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EE9D6BE-00A7-48D5-A88F-55F2B3675321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1951546" y="3298404"/>
            <a:ext cx="5124792" cy="57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6571F0-5E15-49AD-89CC-ACCEA2F7488A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1948792" y="4390244"/>
            <a:ext cx="5138564" cy="41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4A50D77-09A1-41CF-99F6-F73FDB5D3DA1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1948792" y="5475589"/>
            <a:ext cx="5138564" cy="57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4A68C3-3E87-446B-86E3-DF07F41CD46B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966177" y="2218086"/>
            <a:ext cx="5110160" cy="8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39" name="Title 1">
            <a:extLst>
              <a:ext uri="{FF2B5EF4-FFF2-40B4-BE49-F238E27FC236}">
                <a16:creationId xmlns:a16="http://schemas.microsoft.com/office/drawing/2014/main" id="{BAF5365A-B7C6-4E08-8DAA-100F39EA2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90600"/>
            <a:ext cx="7772400" cy="609600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accent6"/>
                </a:solidFill>
              </a:rPr>
              <a:t>Interviewers send data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984B50-2CF8-47AE-8D4B-F278A75C7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676400"/>
            <a:ext cx="1796392" cy="10567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134AB1-6831-4299-8E9F-D28F6C0AB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337" y="1695497"/>
            <a:ext cx="1864777" cy="1045178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D59CF57-D410-4FA4-A95D-326AFEB26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54" y="2770053"/>
            <a:ext cx="1796392" cy="10567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586AA2-C785-4F40-A06B-B939FF794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866001"/>
            <a:ext cx="1796392" cy="10567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DD39078-64C9-47F3-A094-FF5F28B5A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953000"/>
            <a:ext cx="1796392" cy="10567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30A9150-36C3-4A86-88AD-54182B640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338" y="2781576"/>
            <a:ext cx="1864777" cy="1045178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A7910BE-D110-49DD-BBE6-744052262B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356" y="3867655"/>
            <a:ext cx="1864777" cy="1045178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3BDA1F5-5D94-4028-9E8F-5F8E9B093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356" y="4953000"/>
            <a:ext cx="1864777" cy="1045178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B7E16D5-478C-46E6-95C5-24994A0BE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1656706"/>
            <a:ext cx="1924050" cy="10567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E038392-2B0A-4DD1-864D-074CC1664D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0354" y="2761353"/>
            <a:ext cx="1924050" cy="10567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87B7556-409C-4F4A-BEBA-46C0ADAE0D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3866000"/>
            <a:ext cx="1924050" cy="10567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09B74E5-E93B-4574-B045-619F230BE3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4976870"/>
            <a:ext cx="1924050" cy="1056701"/>
          </a:xfrm>
          <a:prstGeom prst="rect">
            <a:avLst/>
          </a:prstGeom>
        </p:spPr>
      </p:pic>
      <p:sp>
        <p:nvSpPr>
          <p:cNvPr id="14336" name="TextBox 14335">
            <a:extLst>
              <a:ext uri="{FF2B5EF4-FFF2-40B4-BE49-F238E27FC236}">
                <a16:creationId xmlns:a16="http://schemas.microsoft.com/office/drawing/2014/main" id="{362B5B06-AE8F-4398-89BF-5D5D8B03C86F}"/>
              </a:ext>
            </a:extLst>
          </p:cNvPr>
          <p:cNvSpPr txBox="1"/>
          <p:nvPr/>
        </p:nvSpPr>
        <p:spPr>
          <a:xfrm>
            <a:off x="2781300" y="6090494"/>
            <a:ext cx="3581400" cy="70788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4000" b="1" i="1" dirty="0">
                <a:solidFill>
                  <a:srgbClr val="1E4ABD"/>
                </a:solidFill>
              </a:rPr>
              <a:t> One at a time!! </a:t>
            </a:r>
          </a:p>
        </p:txBody>
      </p:sp>
      <p:pic>
        <p:nvPicPr>
          <p:cNvPr id="23" name="Picture 4" descr="http://www.ccbhomes.com/wp-content/uploads/2014/09/step1.png">
            <a:extLst>
              <a:ext uri="{FF2B5EF4-FFF2-40B4-BE49-F238E27FC236}">
                <a16:creationId xmlns:a16="http://schemas.microsoft.com/office/drawing/2014/main" id="{02AEDA97-7F40-4BBC-83C6-C97948837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3969"/>
            <a:ext cx="8858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49DE477-54AD-4A4D-A885-8ADBF90389D9}"/>
              </a:ext>
            </a:extLst>
          </p:cNvPr>
          <p:cNvSpPr txBox="1"/>
          <p:nvPr/>
        </p:nvSpPr>
        <p:spPr>
          <a:xfrm>
            <a:off x="6645779" y="190644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1">
                    <a:lumMod val="85000"/>
                  </a:schemeClr>
                </a:solidFill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810198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11EAA605-57A8-4D68-BC6E-67EA0C8BF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8" y="1003301"/>
            <a:ext cx="6854825" cy="609600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accent6"/>
                </a:solidFill>
              </a:rPr>
              <a:t>Closing clusters listing</a:t>
            </a:r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F84BFD43-18EA-437C-8603-721991FAB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14340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CEC6EDF2-A92F-4E7D-B75B-8BAB95D7A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242" y="74613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E654B9B-00DE-4444-B192-C953FF5563D0}"/>
              </a:ext>
            </a:extLst>
          </p:cNvPr>
          <p:cNvSpPr txBox="1">
            <a:spLocks/>
          </p:cNvSpPr>
          <p:nvPr/>
        </p:nvSpPr>
        <p:spPr bwMode="auto">
          <a:xfrm>
            <a:off x="192471" y="1612901"/>
            <a:ext cx="3975100" cy="90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2600" b="0" kern="0" dirty="0">
                <a:solidFill>
                  <a:schemeClr val="tx1"/>
                </a:solidFill>
              </a:rPr>
              <a:t>Supervisor chooses option 1 from main menu:</a:t>
            </a:r>
            <a:endParaRPr lang="en-US" altLang="en-US" sz="2600" b="0" i="1" kern="0" dirty="0">
              <a:solidFill>
                <a:schemeClr val="tx1"/>
              </a:solidFill>
            </a:endParaRPr>
          </a:p>
        </p:txBody>
      </p:sp>
      <p:cxnSp>
        <p:nvCxnSpPr>
          <p:cNvPr id="14343" name="Straight Connector 2">
            <a:extLst>
              <a:ext uri="{FF2B5EF4-FFF2-40B4-BE49-F238E27FC236}">
                <a16:creationId xmlns:a16="http://schemas.microsoft.com/office/drawing/2014/main" id="{91B86D65-3C7A-44AA-9347-CA655625510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19600" y="1663699"/>
            <a:ext cx="0" cy="4889501"/>
          </a:xfrm>
          <a:prstGeom prst="line">
            <a:avLst/>
          </a:prstGeom>
          <a:noFill/>
          <a:ln w="28575" algn="ctr">
            <a:solidFill>
              <a:schemeClr val="accent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2FB7837-9E8D-4A24-9FB1-D4E4130F1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61" y="2652108"/>
            <a:ext cx="4023795" cy="29104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77D4EEF-FCCD-437E-864C-6C47BB568EE1}"/>
              </a:ext>
            </a:extLst>
          </p:cNvPr>
          <p:cNvSpPr/>
          <p:nvPr/>
        </p:nvSpPr>
        <p:spPr>
          <a:xfrm>
            <a:off x="207417" y="3553807"/>
            <a:ext cx="1996951" cy="4367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1AAF44FA-7794-4D68-9626-F94FE69BAA0E}"/>
              </a:ext>
            </a:extLst>
          </p:cNvPr>
          <p:cNvCxnSpPr>
            <a:cxnSpLocks/>
            <a:stCxn id="13" idx="3"/>
            <a:endCxn id="5" idx="0"/>
          </p:cNvCxnSpPr>
          <p:nvPr/>
        </p:nvCxnSpPr>
        <p:spPr>
          <a:xfrm>
            <a:off x="2204368" y="3772167"/>
            <a:ext cx="484980" cy="1435250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21FA173-4160-4552-B64F-5C35BFE238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91" y="5207417"/>
            <a:ext cx="3184113" cy="84235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930282-8F78-46A1-B1AF-9B860B76AA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1554" y="1730749"/>
            <a:ext cx="4057114" cy="18580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CA3CAEE-4DF3-468E-A6E0-C5B74CB4A4B9}"/>
              </a:ext>
            </a:extLst>
          </p:cNvPr>
          <p:cNvSpPr/>
          <p:nvPr/>
        </p:nvSpPr>
        <p:spPr>
          <a:xfrm>
            <a:off x="6858000" y="2895600"/>
            <a:ext cx="1600200" cy="6582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89721C-6ACA-4857-B867-C8D0C37E60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1630" y="3895393"/>
            <a:ext cx="4220871" cy="19847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11EAA605-57A8-4D68-BC6E-67EA0C8BF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8" y="1003301"/>
            <a:ext cx="6854825" cy="609600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accent6"/>
                </a:solidFill>
              </a:rPr>
              <a:t>Closing clusters listing</a:t>
            </a:r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F84BFD43-18EA-437C-8603-721991FAB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14340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CEC6EDF2-A92F-4E7D-B75B-8BAB95D7A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242" y="74613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2B16144-9265-40B5-8278-2619044141FC}"/>
              </a:ext>
            </a:extLst>
          </p:cNvPr>
          <p:cNvSpPr txBox="1">
            <a:spLocks/>
          </p:cNvSpPr>
          <p:nvPr/>
        </p:nvSpPr>
        <p:spPr bwMode="auto">
          <a:xfrm>
            <a:off x="152400" y="1765301"/>
            <a:ext cx="8844237" cy="4102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3400" b="0" kern="0" dirty="0">
                <a:solidFill>
                  <a:schemeClr val="tx1"/>
                </a:solidFill>
              </a:rPr>
              <a:t>Listing will show three parts:</a:t>
            </a:r>
          </a:p>
          <a:p>
            <a:pPr algn="ctr">
              <a:defRPr/>
            </a:pPr>
            <a:endParaRPr lang="en-US" altLang="en-US" sz="3400" b="0" i="1" kern="0" dirty="0">
              <a:solidFill>
                <a:schemeClr val="tx1"/>
              </a:solidFill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altLang="en-US" sz="3400" kern="0" dirty="0">
                <a:solidFill>
                  <a:schemeClr val="tx1"/>
                </a:solidFill>
              </a:rPr>
              <a:t>Error message numbers</a:t>
            </a:r>
            <a:r>
              <a:rPr lang="en-US" altLang="en-US" sz="3400" b="0" kern="0" dirty="0">
                <a:solidFill>
                  <a:schemeClr val="tx1"/>
                </a:solidFill>
              </a:rPr>
              <a:t> – help find in manual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altLang="en-US" sz="3400" kern="0" dirty="0">
                <a:solidFill>
                  <a:schemeClr val="tx1"/>
                </a:solidFill>
              </a:rPr>
              <a:t>Error messages </a:t>
            </a:r>
            <a:r>
              <a:rPr lang="en-US" altLang="en-US" sz="3400" b="0" kern="0" dirty="0">
                <a:solidFill>
                  <a:schemeClr val="tx1"/>
                </a:solidFill>
              </a:rPr>
              <a:t>– brief description of problem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altLang="en-US" sz="3400" kern="0" dirty="0">
                <a:solidFill>
                  <a:schemeClr val="tx1"/>
                </a:solidFill>
              </a:rPr>
              <a:t>Household listing </a:t>
            </a:r>
            <a:r>
              <a:rPr lang="en-US" altLang="en-US" sz="3400" b="0" kern="0" dirty="0">
                <a:solidFill>
                  <a:schemeClr val="tx1"/>
                </a:solidFill>
              </a:rPr>
              <a:t>– a list of all households, modules, women, and children in cluster, and their results codes</a:t>
            </a:r>
          </a:p>
        </p:txBody>
      </p:sp>
    </p:spTree>
    <p:extLst>
      <p:ext uri="{BB962C8B-B14F-4D97-AF65-F5344CB8AC3E}">
        <p14:creationId xmlns:p14="http://schemas.microsoft.com/office/powerpoint/2010/main" val="3454522838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Slides">
  <a:themeElements>
    <a:clrScheme name="FTF_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799B5"/>
      </a:accent5>
      <a:accent6>
        <a:srgbClr val="D37D2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Feed the Future-only branded blank">
  <a:themeElements>
    <a:clrScheme name="FTF_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799B5"/>
      </a:accent5>
      <a:accent6>
        <a:srgbClr val="D37D2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losing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a6a9aea-fb0f-4ddd-aff8-712634b7d5fe" xsi:nil="true"/>
    <lcf76f155ced4ddcb4097134ff3c332f xmlns="0d58e8a2-dff7-4492-a987-8cd66a35f019">
      <Terms xmlns="http://schemas.microsoft.com/office/infopath/2007/PartnerControls"/>
    </lcf76f155ced4ddcb4097134ff3c332f>
    <DLVStatus xmlns="0d58e8a2-dff7-4492-a987-8cd66a35f01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A3E5F9AA6593439116F79CA10376F1" ma:contentTypeVersion="20" ma:contentTypeDescription="Create a new document." ma:contentTypeScope="" ma:versionID="c539d889cc762f8a68e59efe92c7ac5c">
  <xsd:schema xmlns:xsd="http://www.w3.org/2001/XMLSchema" xmlns:xs="http://www.w3.org/2001/XMLSchema" xmlns:p="http://schemas.microsoft.com/office/2006/metadata/properties" xmlns:ns2="0d58e8a2-dff7-4492-a987-8cd66a35f019" xmlns:ns3="a7a5a0b0-47c5-4056-9505-4cb74804ae11" xmlns:ns4="fa6a9aea-fb0f-4ddd-aff8-712634b7d5fe" targetNamespace="http://schemas.microsoft.com/office/2006/metadata/properties" ma:root="true" ma:fieldsID="e6927e648849a75e1e0218eea730e19d" ns2:_="" ns3:_="" ns4:_="">
    <xsd:import namespace="0d58e8a2-dff7-4492-a987-8cd66a35f019"/>
    <xsd:import namespace="a7a5a0b0-47c5-4056-9505-4cb74804ae11"/>
    <xsd:import namespace="fa6a9aea-fb0f-4ddd-aff8-712634b7d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2:DLV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58e8a2-dff7-4492-a987-8cd66a35f0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6856f2ee-118d-42e8-91de-064c9a66b68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DLVStatus" ma:index="21" nillable="true" ma:displayName="DLV Status" ma:format="Dropdown" ma:internalName="DLVStatus">
      <xsd:simpleType>
        <xsd:restriction base="dms:Choice">
          <xsd:enumeration value="Old Draft"/>
          <xsd:enumeration value="Working Draft"/>
          <xsd:enumeration value="Submitted"/>
          <xsd:enumeration value="USAID Comments"/>
          <xsd:enumeration value="USAID Approv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5a0b0-47c5-4056-9505-4cb74804ae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6a9aea-fb0f-4ddd-aff8-712634b7d5f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7cdfd5d-0bb3-4f95-b84e-d82436353bd1}" ma:internalName="TaxCatchAll" ma:showField="CatchAllData" ma:web="a7a5a0b0-47c5-4056-9505-4cb74804ae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483548-D524-4C0A-AE1D-44ACF382067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C1D7CAC-4776-451C-A413-790F7ADA5A10}"/>
</file>

<file path=customXml/itemProps3.xml><?xml version="1.0" encoding="utf-8"?>
<ds:datastoreItem xmlns:ds="http://schemas.openxmlformats.org/officeDocument/2006/customXml" ds:itemID="{B7E5D813-FE2C-478A-B841-9631771957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Feed_the_Future_Assistance_Presentation_Template (3)</Template>
  <TotalTime>3331</TotalTime>
  <Words>673</Words>
  <Application>Microsoft Office PowerPoint</Application>
  <PresentationFormat>On-screen Show (4:3)</PresentationFormat>
  <Paragraphs>114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Gill Sans MT</vt:lpstr>
      <vt:lpstr>Times</vt:lpstr>
      <vt:lpstr>Wingdings</vt:lpstr>
      <vt:lpstr>Content Slides</vt:lpstr>
      <vt:lpstr>Title Slide</vt:lpstr>
      <vt:lpstr>Feed the Future-only branded blank</vt:lpstr>
      <vt:lpstr>Closing Slides</vt:lpstr>
      <vt:lpstr>Closing Clusters</vt:lpstr>
      <vt:lpstr>PowerPoint Presentation</vt:lpstr>
      <vt:lpstr>Fieldwork Flow – Closing Clusters</vt:lpstr>
      <vt:lpstr>PowerPoint Presentation</vt:lpstr>
      <vt:lpstr>Interviewer prepares to send data</vt:lpstr>
      <vt:lpstr>Supervisor prepares to receive data</vt:lpstr>
      <vt:lpstr>Interviewers send data</vt:lpstr>
      <vt:lpstr>Closing clusters listing</vt:lpstr>
      <vt:lpstr>Closing clusters listing</vt:lpstr>
      <vt:lpstr>Closing clusters listing</vt:lpstr>
      <vt:lpstr>Resolve errors…</vt:lpstr>
      <vt:lpstr>Resolve errors…</vt:lpstr>
      <vt:lpstr>PowerPoint Presentation</vt:lpstr>
      <vt:lpstr>Common errors…</vt:lpstr>
      <vt:lpstr>Common errors…</vt:lpstr>
      <vt:lpstr>Closing Cluster</vt:lpstr>
      <vt:lpstr>Supervisor sends team data</vt:lpstr>
      <vt:lpstr>Closing Cluster</vt:lpstr>
    </vt:vector>
  </TitlesOfParts>
  <Company>JDG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 Studio</dc:creator>
  <cp:lastModifiedBy>Dupuis, Genevieve</cp:lastModifiedBy>
  <cp:revision>202</cp:revision>
  <cp:lastPrinted>2004-09-30T16:41:33Z</cp:lastPrinted>
  <dcterms:created xsi:type="dcterms:W3CDTF">2004-09-17T20:07:42Z</dcterms:created>
  <dcterms:modified xsi:type="dcterms:W3CDTF">2018-09-07T16:00:16Z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0x01010011A3E5F9AA6593439116F79CA10376F1</vt:lpwstr>
  </property>
</Properties>
</file>