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slides/slide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0.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4"/>
    <p:sldMasterId id="2147483669" r:id="rId5"/>
    <p:sldMasterId id="2147483677" r:id="rId6"/>
    <p:sldMasterId id="2147483679" r:id="rId7"/>
    <p:sldMasterId id="2147483683" r:id="rId8"/>
    <p:sldMasterId id="2147483686" r:id="rId9"/>
    <p:sldMasterId id="2147483688" r:id="rId10"/>
  </p:sldMasterIdLst>
  <p:notesMasterIdLst>
    <p:notesMasterId r:id="rId21"/>
  </p:notesMasterIdLst>
  <p:handoutMasterIdLst>
    <p:handoutMasterId r:id="rId22"/>
  </p:handoutMasterIdLst>
  <p:sldIdLst>
    <p:sldId id="266" r:id="rId11"/>
    <p:sldId id="271" r:id="rId12"/>
    <p:sldId id="280" r:id="rId13"/>
    <p:sldId id="281" r:id="rId14"/>
    <p:sldId id="277" r:id="rId15"/>
    <p:sldId id="274" r:id="rId16"/>
    <p:sldId id="268" r:id="rId17"/>
    <p:sldId id="275" r:id="rId18"/>
    <p:sldId id="279" r:id="rId19"/>
    <p:sldId id="273" r:id="rId20"/>
  </p:sldIdLst>
  <p:sldSz cx="9144000" cy="6858000" type="screen4x3"/>
  <p:notesSz cx="7035800" cy="9321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0040"/>
    <a:srgbClr val="C2113A"/>
    <a:srgbClr val="003366"/>
    <a:srgbClr val="DDDDDD"/>
    <a:srgbClr val="CCCCCC"/>
    <a:srgbClr val="666666"/>
    <a:srgbClr val="1E4ABD"/>
    <a:srgbClr val="002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84761" autoAdjust="0"/>
  </p:normalViewPr>
  <p:slideViewPr>
    <p:cSldViewPr>
      <p:cViewPr varScale="1">
        <p:scale>
          <a:sx n="57" d="100"/>
          <a:sy n="57" d="100"/>
        </p:scale>
        <p:origin x="15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0831C5BD-B92B-406F-9A6E-952B1824422F}"/>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4931" name="Rectangle 3">
            <a:extLst>
              <a:ext uri="{FF2B5EF4-FFF2-40B4-BE49-F238E27FC236}">
                <a16:creationId xmlns:a16="http://schemas.microsoft.com/office/drawing/2014/main" id="{8E682113-F9A2-4EB1-92FE-AEFAE3F5CDD9}"/>
              </a:ext>
            </a:extLst>
          </p:cNvPr>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4932" name="Rectangle 4">
            <a:extLst>
              <a:ext uri="{FF2B5EF4-FFF2-40B4-BE49-F238E27FC236}">
                <a16:creationId xmlns:a16="http://schemas.microsoft.com/office/drawing/2014/main" id="{C4F365AC-4158-4564-BE2A-5113E93582B1}"/>
              </a:ext>
            </a:extLst>
          </p:cNvPr>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4933" name="Rectangle 5">
            <a:extLst>
              <a:ext uri="{FF2B5EF4-FFF2-40B4-BE49-F238E27FC236}">
                <a16:creationId xmlns:a16="http://schemas.microsoft.com/office/drawing/2014/main" id="{408A7B95-E244-4E6F-9D8C-EF942B25E236}"/>
              </a:ext>
            </a:extLst>
          </p:cNvPr>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12DF9AC-08D7-4FB8-8CE5-448A9418A70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1694F00F-3D4D-4864-978E-5C5C16F7F687}"/>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a:extLst>
              <a:ext uri="{FF2B5EF4-FFF2-40B4-BE49-F238E27FC236}">
                <a16:creationId xmlns:a16="http://schemas.microsoft.com/office/drawing/2014/main" id="{448CD2FA-118D-4C45-980A-DC747A8989A5}"/>
              </a:ext>
            </a:extLst>
          </p:cNvPr>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690F1EDA-989D-4666-B0BE-74CAA7EA7BE0}"/>
              </a:ext>
            </a:extLst>
          </p:cNvPr>
          <p:cNvSpPr>
            <a:spLocks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9" name="Rectangle 5">
            <a:extLst>
              <a:ext uri="{FF2B5EF4-FFF2-40B4-BE49-F238E27FC236}">
                <a16:creationId xmlns:a16="http://schemas.microsoft.com/office/drawing/2014/main" id="{8A129B87-63CE-40E9-9090-D2DD82BF820F}"/>
              </a:ext>
            </a:extLst>
          </p:cNvPr>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a:extLst>
              <a:ext uri="{FF2B5EF4-FFF2-40B4-BE49-F238E27FC236}">
                <a16:creationId xmlns:a16="http://schemas.microsoft.com/office/drawing/2014/main" id="{72382076-8A4D-4229-8C15-83245E8156B3}"/>
              </a:ext>
            </a:extLst>
          </p:cNvPr>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a:extLst>
              <a:ext uri="{FF2B5EF4-FFF2-40B4-BE49-F238E27FC236}">
                <a16:creationId xmlns:a16="http://schemas.microsoft.com/office/drawing/2014/main" id="{823D995C-A79B-497A-9D14-DCBD3AF895A9}"/>
              </a:ext>
            </a:extLst>
          </p:cNvPr>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C3131A-18F3-41F1-A33D-EB09D0D5F8A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C702FA79-DE4F-4CD3-8E4E-1B02DABBB156}"/>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56DAEAEE-038A-477C-BED1-2FA5D25145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Check back on work to be sure no keying errors – saves everybody time</a:t>
            </a:r>
          </a:p>
          <a:p>
            <a:r>
              <a:rPr lang="en-US" altLang="en-US" dirty="0"/>
              <a:t>Practice like we instruct – meaning, we rarely/never tell anyone to just fill in a questionnaire without practicing interviewing</a:t>
            </a:r>
          </a:p>
          <a:p>
            <a:r>
              <a:rPr lang="en-US" altLang="en-US" dirty="0"/>
              <a:t>Parking lot – trainers should have a flip chart available to write questions down that should be answered later (either already planned in future sessions or more appropriately answered later). Write all questions to be answered later in the parking lot so trainer is accountable to eventually answer</a:t>
            </a:r>
          </a:p>
        </p:txBody>
      </p:sp>
      <p:sp>
        <p:nvSpPr>
          <p:cNvPr id="6148" name="Slide Number Placeholder 3">
            <a:extLst>
              <a:ext uri="{FF2B5EF4-FFF2-40B4-BE49-F238E27FC236}">
                <a16:creationId xmlns:a16="http://schemas.microsoft.com/office/drawing/2014/main" id="{6B322066-DDE8-4DA0-A2A7-20F9EFF900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ADE8F376-855F-498B-AA07-69D078589314}" type="slidenum">
              <a:rPr lang="en-US" altLang="en-US" sz="1200" smtClean="0"/>
              <a:pPr/>
              <a:t>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CBF03A61-4A0E-4226-93A9-13811B9F0504}"/>
              </a:ext>
            </a:extLst>
          </p:cNvPr>
          <p:cNvSpPr>
            <a:spLocks noGrp="1" noRot="1" noChangeAspect="1" noTextEdit="1"/>
          </p:cNvSpPr>
          <p:nvPr>
            <p:ph type="sldImg"/>
          </p:nvPr>
        </p:nvSpPr>
        <p:spPr>
          <a:ln/>
        </p:spPr>
      </p:sp>
      <p:sp>
        <p:nvSpPr>
          <p:cNvPr id="8195" name="Notes Placeholder 2">
            <a:extLst>
              <a:ext uri="{FF2B5EF4-FFF2-40B4-BE49-F238E27FC236}">
                <a16:creationId xmlns:a16="http://schemas.microsoft.com/office/drawing/2014/main" id="{5311F2C2-62A9-4715-B11B-95AB6B96EB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Training plan will only work if we follow ground rules</a:t>
            </a:r>
          </a:p>
          <a:p>
            <a:r>
              <a:rPr lang="en-US" altLang="en-US" dirty="0"/>
              <a:t>For all mistakes found in the program, translation of questions, alert lead trainer/Data Manager immediately - small treats may be provided for new errors found (not required, but helpful!). No error is too small!</a:t>
            </a:r>
          </a:p>
          <a:p>
            <a:endParaRPr lang="en-US" altLang="en-US" dirty="0"/>
          </a:p>
        </p:txBody>
      </p:sp>
      <p:sp>
        <p:nvSpPr>
          <p:cNvPr id="8196" name="Slide Number Placeholder 3">
            <a:extLst>
              <a:ext uri="{FF2B5EF4-FFF2-40B4-BE49-F238E27FC236}">
                <a16:creationId xmlns:a16="http://schemas.microsoft.com/office/drawing/2014/main" id="{5700E029-E6EC-4B01-8B8D-506CFCB149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8301352-7480-428C-9C1B-37643B369D41}" type="slidenum">
              <a:rPr lang="en-US" altLang="en-US" sz="1200" smtClean="0"/>
              <a:pPr/>
              <a:t>3</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CBF03A61-4A0E-4226-93A9-13811B9F0504}"/>
              </a:ext>
            </a:extLst>
          </p:cNvPr>
          <p:cNvSpPr>
            <a:spLocks noGrp="1" noRot="1" noChangeAspect="1" noTextEdit="1"/>
          </p:cNvSpPr>
          <p:nvPr>
            <p:ph type="sldImg"/>
          </p:nvPr>
        </p:nvSpPr>
        <p:spPr>
          <a:ln/>
        </p:spPr>
      </p:sp>
      <p:sp>
        <p:nvSpPr>
          <p:cNvPr id="8195" name="Notes Placeholder 2">
            <a:extLst>
              <a:ext uri="{FF2B5EF4-FFF2-40B4-BE49-F238E27FC236}">
                <a16:creationId xmlns:a16="http://schemas.microsoft.com/office/drawing/2014/main" id="{5311F2C2-62A9-4715-B11B-95AB6B96EB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Be an active interviewer! This means really listen to the story of the respondent – does it make sense with what they have said? Does the question that appears next make sense with what has been said so far?</a:t>
            </a:r>
          </a:p>
          <a:p>
            <a:r>
              <a:rPr lang="en-US" altLang="en-US" dirty="0"/>
              <a:t>Under no circumstances should data be entered without first asking the respondent, even if previously asked and forgotten</a:t>
            </a:r>
          </a:p>
        </p:txBody>
      </p:sp>
      <p:sp>
        <p:nvSpPr>
          <p:cNvPr id="8196" name="Slide Number Placeholder 3">
            <a:extLst>
              <a:ext uri="{FF2B5EF4-FFF2-40B4-BE49-F238E27FC236}">
                <a16:creationId xmlns:a16="http://schemas.microsoft.com/office/drawing/2014/main" id="{5700E029-E6EC-4B01-8B8D-506CFCB149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8301352-7480-428C-9C1B-37643B369D41}" type="slidenum">
              <a:rPr lang="en-US" altLang="en-US" sz="1200" smtClean="0"/>
              <a:pPr/>
              <a:t>4</a:t>
            </a:fld>
            <a:endParaRPr lang="en-US" altLang="en-US" sz="1200"/>
          </a:p>
        </p:txBody>
      </p:sp>
    </p:spTree>
    <p:extLst>
      <p:ext uri="{BB962C8B-B14F-4D97-AF65-F5344CB8AC3E}">
        <p14:creationId xmlns:p14="http://schemas.microsoft.com/office/powerpoint/2010/main" val="115001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966A151-82A3-4DA0-8AD4-21931CAE401A}"/>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8A2F4B84-7A72-4E60-B337-E4788AC3D5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 TO DO !!! Add any country-specific rules about tablet care, including amount of responsibility if damage occurs.</a:t>
            </a:r>
          </a:p>
        </p:txBody>
      </p:sp>
      <p:sp>
        <p:nvSpPr>
          <p:cNvPr id="10244" name="Slide Number Placeholder 3">
            <a:extLst>
              <a:ext uri="{FF2B5EF4-FFF2-40B4-BE49-F238E27FC236}">
                <a16:creationId xmlns:a16="http://schemas.microsoft.com/office/drawing/2014/main" id="{4D3451F9-B0D5-4493-995A-ABCF904BB7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828C30BE-B161-4D12-9A51-BA4334B20712}" type="slidenum">
              <a:rPr lang="en-US" altLang="en-US" sz="1200" smtClean="0"/>
              <a:pPr/>
              <a:t>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A6330CBD-8EFB-442D-B5DB-2E1F0564B6AE}"/>
              </a:ext>
            </a:extLst>
          </p:cNvPr>
          <p:cNvSpPr>
            <a:spLocks noGrp="1" noRot="1" noChangeAspect="1" noTextEdit="1"/>
          </p:cNvSpPr>
          <p:nvPr>
            <p:ph type="sldImg"/>
          </p:nvPr>
        </p:nvSpPr>
        <p:spPr>
          <a:ln/>
        </p:spPr>
      </p:sp>
      <p:sp>
        <p:nvSpPr>
          <p:cNvPr id="12291" name="Notes Placeholder 2">
            <a:extLst>
              <a:ext uri="{FF2B5EF4-FFF2-40B4-BE49-F238E27FC236}">
                <a16:creationId xmlns:a16="http://schemas.microsoft.com/office/drawing/2014/main" id="{DDE2C239-DF6E-4DD2-A03C-A92CCD9904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Supervisors will have extensions and car chargers</a:t>
            </a:r>
          </a:p>
          <a:p>
            <a:r>
              <a:rPr lang="en-US" altLang="en-US" dirty="0"/>
              <a:t>Delete American plug bullet if not applicable, otherwise discuss USB port options</a:t>
            </a:r>
          </a:p>
        </p:txBody>
      </p:sp>
      <p:sp>
        <p:nvSpPr>
          <p:cNvPr id="12292" name="Slide Number Placeholder 3">
            <a:extLst>
              <a:ext uri="{FF2B5EF4-FFF2-40B4-BE49-F238E27FC236}">
                <a16:creationId xmlns:a16="http://schemas.microsoft.com/office/drawing/2014/main" id="{220D92F5-6B52-495E-8B3D-DA7FE34335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CCE2D021-36CF-43F0-8C07-B585275F8AC8}" type="slidenum">
              <a:rPr lang="en-US" altLang="en-US" sz="1200" smtClean="0"/>
              <a:pPr/>
              <a:t>6</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FB27ED0-0DF6-42EE-AB3A-A7FDE0A5F3D4}"/>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2FF9A648-FFA6-4B26-B597-17FFB6190FE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Passwords for fieldwork will be individualized and supervisors will have a list of all passwords. For training purposes, all are the same</a:t>
            </a:r>
          </a:p>
        </p:txBody>
      </p:sp>
      <p:sp>
        <p:nvSpPr>
          <p:cNvPr id="14340" name="Slide Number Placeholder 3">
            <a:extLst>
              <a:ext uri="{FF2B5EF4-FFF2-40B4-BE49-F238E27FC236}">
                <a16:creationId xmlns:a16="http://schemas.microsoft.com/office/drawing/2014/main" id="{63341E0A-6AF4-4B5C-B06C-C973228388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3F77D9E6-70F9-426C-84AD-B0315505B765}" type="slidenum">
              <a:rPr lang="en-US" altLang="en-US" sz="1200" smtClean="0"/>
              <a:pPr/>
              <a:t>7</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DCAB2E04-53A0-42DA-99EA-7CD7F1935988}"/>
              </a:ext>
            </a:extLst>
          </p:cNvPr>
          <p:cNvSpPr>
            <a:spLocks noGrp="1" noRot="1" noChangeAspect="1" noTextEdit="1"/>
          </p:cNvSpPr>
          <p:nvPr>
            <p:ph type="sldImg"/>
          </p:nvPr>
        </p:nvSpPr>
        <p:spPr>
          <a:ln/>
        </p:spPr>
      </p:sp>
      <p:sp>
        <p:nvSpPr>
          <p:cNvPr id="18435" name="Notes Placeholder 2">
            <a:extLst>
              <a:ext uri="{FF2B5EF4-FFF2-40B4-BE49-F238E27FC236}">
                <a16:creationId xmlns:a16="http://schemas.microsoft.com/office/drawing/2014/main" id="{F43730A3-48EA-4AA1-818F-30C4FD3891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All data entry programs can be found in the </a:t>
            </a:r>
            <a:r>
              <a:rPr lang="en-US" altLang="en-US" dirty="0" err="1"/>
              <a:t>CSEntry</a:t>
            </a:r>
            <a:r>
              <a:rPr lang="en-US" altLang="en-US" dirty="0"/>
              <a:t> app on the desktop – during fieldwork, interviewers will only have Interviewer program option. Keying Exercise is for training only.</a:t>
            </a:r>
          </a:p>
          <a:p>
            <a:endParaRPr lang="en-US" altLang="en-US" dirty="0"/>
          </a:p>
          <a:p>
            <a:r>
              <a:rPr lang="en-US" altLang="en-US" dirty="0"/>
              <a:t>If time must be corrected, ICDM may have to do it (depending on IA’s security policy) because a system password may be required.</a:t>
            </a:r>
          </a:p>
        </p:txBody>
      </p:sp>
      <p:sp>
        <p:nvSpPr>
          <p:cNvPr id="18436" name="Slide Number Placeholder 3">
            <a:extLst>
              <a:ext uri="{FF2B5EF4-FFF2-40B4-BE49-F238E27FC236}">
                <a16:creationId xmlns:a16="http://schemas.microsoft.com/office/drawing/2014/main" id="{F5083463-639C-4C50-BE43-60D90418AA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985BE5DB-D90C-4B4F-849D-BF004A1124E8}" type="slidenum">
              <a:rPr lang="en-US" altLang="en-US" sz="1200" smtClean="0"/>
              <a:pPr/>
              <a:t>8</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ECF5B36-3736-462E-87B8-B07F9D36A396}"/>
              </a:ext>
            </a:extLst>
          </p:cNvPr>
          <p:cNvSpPr>
            <a:spLocks noGrp="1" noRot="1" noChangeAspect="1" noTextEdit="1"/>
          </p:cNvSpPr>
          <p:nvPr>
            <p:ph type="sldImg"/>
          </p:nvPr>
        </p:nvSpPr>
        <p:spPr>
          <a:ln/>
        </p:spPr>
      </p:sp>
      <p:sp>
        <p:nvSpPr>
          <p:cNvPr id="20483" name="Notes Placeholder 2">
            <a:extLst>
              <a:ext uri="{FF2B5EF4-FFF2-40B4-BE49-F238E27FC236}">
                <a16:creationId xmlns:a16="http://schemas.microsoft.com/office/drawing/2014/main" id="{0A0D271C-CB15-4595-8545-B550EF7FF1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Tables go to sleep after 5 minutes of inactivity – sufficient between households</a:t>
            </a:r>
          </a:p>
        </p:txBody>
      </p:sp>
      <p:sp>
        <p:nvSpPr>
          <p:cNvPr id="20484" name="Slide Number Placeholder 3">
            <a:extLst>
              <a:ext uri="{FF2B5EF4-FFF2-40B4-BE49-F238E27FC236}">
                <a16:creationId xmlns:a16="http://schemas.microsoft.com/office/drawing/2014/main" id="{B3EE56B3-68BD-4C3F-9AEC-B48A1C1493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A23F4AF0-B640-4607-90A0-441FA95F8437}" type="slidenum">
              <a:rPr lang="en-US" altLang="en-US" sz="1200" smtClean="0"/>
              <a:pPr/>
              <a:t>9</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A6430037-3322-4EA2-A7FA-AFF3927F147D}"/>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B857776A-D147-4391-928A-004601875F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Main menu - create a new exercise or view report of your progress… or quit</a:t>
            </a:r>
          </a:p>
          <a:p>
            <a:r>
              <a:rPr lang="en-US" altLang="en-US"/>
              <a:t>Copy what is on the left – use different methods of entry</a:t>
            </a:r>
          </a:p>
          <a:p>
            <a:r>
              <a:rPr lang="en-US" altLang="en-US"/>
              <a:t>Demo key exercise on laptop!</a:t>
            </a:r>
          </a:p>
          <a:p>
            <a:r>
              <a:rPr lang="en-US" altLang="en-US"/>
              <a:t>Then have teams do it</a:t>
            </a:r>
          </a:p>
        </p:txBody>
      </p:sp>
      <p:sp>
        <p:nvSpPr>
          <p:cNvPr id="22532" name="Slide Number Placeholder 3">
            <a:extLst>
              <a:ext uri="{FF2B5EF4-FFF2-40B4-BE49-F238E27FC236}">
                <a16:creationId xmlns:a16="http://schemas.microsoft.com/office/drawing/2014/main" id="{DA3F08C8-A608-4260-8A3C-D9B7D94804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726C5E72-D089-406E-B6C1-8209CC015127}" type="slidenum">
              <a:rPr lang="en-US" altLang="en-US" sz="1200" smtClean="0"/>
              <a:pPr/>
              <a:t>10</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Box 9"/>
          <p:cNvSpPr txBox="1"/>
          <p:nvPr/>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3426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404962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549227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8096F5-B4D1-4DD2-BF0C-F6FF878386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C5455E6-FF6F-44B3-AE90-C26C6BFFBF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C18F2C1-15E0-4D77-A022-21FFFDD3E33B}"/>
              </a:ext>
            </a:extLst>
          </p:cNvPr>
          <p:cNvSpPr>
            <a:spLocks noGrp="1" noChangeArrowheads="1"/>
          </p:cNvSpPr>
          <p:nvPr>
            <p:ph type="sldNum" sz="quarter" idx="12"/>
          </p:nvPr>
        </p:nvSpPr>
        <p:spPr>
          <a:ln/>
        </p:spPr>
        <p:txBody>
          <a:bodyPr/>
          <a:lstStyle>
            <a:lvl1pPr>
              <a:defRPr/>
            </a:lvl1pPr>
          </a:lstStyle>
          <a:p>
            <a:pPr>
              <a:defRPr/>
            </a:pPr>
            <a:fld id="{30E21421-6FA6-4C81-80B2-D02CFEF2AC6E}" type="slidenum">
              <a:rPr lang="en-US" altLang="en-US"/>
              <a:pPr>
                <a:defRPr/>
              </a:pPr>
              <a:t>‹#›</a:t>
            </a:fld>
            <a:endParaRPr lang="en-US" altLang="en-US"/>
          </a:p>
        </p:txBody>
      </p:sp>
    </p:spTree>
    <p:extLst>
      <p:ext uri="{BB962C8B-B14F-4D97-AF65-F5344CB8AC3E}">
        <p14:creationId xmlns:p14="http://schemas.microsoft.com/office/powerpoint/2010/main" val="4161008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75D2FB87-DD90-497E-BDE2-36122B80F7D3}"/>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D22CD4D-BC96-484B-A61D-D7149D23CA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A3292E43-9DA6-4ABC-B8E8-89489DF9BD25}"/>
              </a:ext>
            </a:extLst>
          </p:cNvPr>
          <p:cNvSpPr>
            <a:spLocks noGrp="1" noChangeArrowheads="1"/>
          </p:cNvSpPr>
          <p:nvPr>
            <p:ph type="sldNum" sz="quarter" idx="12"/>
          </p:nvPr>
        </p:nvSpPr>
        <p:spPr>
          <a:ln/>
        </p:spPr>
        <p:txBody>
          <a:bodyPr/>
          <a:lstStyle>
            <a:lvl1pPr>
              <a:defRPr/>
            </a:lvl1pPr>
          </a:lstStyle>
          <a:p>
            <a:pPr>
              <a:defRPr/>
            </a:pPr>
            <a:fld id="{355D119A-3279-43FE-94A9-807A6919101C}" type="slidenum">
              <a:rPr lang="en-US" altLang="en-US"/>
              <a:pPr>
                <a:defRPr/>
              </a:pPr>
              <a:t>‹#›</a:t>
            </a:fld>
            <a:endParaRPr lang="en-US" altLang="en-US"/>
          </a:p>
        </p:txBody>
      </p:sp>
    </p:spTree>
    <p:extLst>
      <p:ext uri="{BB962C8B-B14F-4D97-AF65-F5344CB8AC3E}">
        <p14:creationId xmlns:p14="http://schemas.microsoft.com/office/powerpoint/2010/main" val="4157100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514414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8096F5-B4D1-4DD2-BF0C-F6FF878386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C5455E6-FF6F-44B3-AE90-C26C6BFFBF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C18F2C1-15E0-4D77-A022-21FFFDD3E33B}"/>
              </a:ext>
            </a:extLst>
          </p:cNvPr>
          <p:cNvSpPr>
            <a:spLocks noGrp="1" noChangeArrowheads="1"/>
          </p:cNvSpPr>
          <p:nvPr>
            <p:ph type="sldNum" sz="quarter" idx="12"/>
          </p:nvPr>
        </p:nvSpPr>
        <p:spPr>
          <a:ln/>
        </p:spPr>
        <p:txBody>
          <a:bodyPr/>
          <a:lstStyle>
            <a:lvl1pPr>
              <a:defRPr/>
            </a:lvl1pPr>
          </a:lstStyle>
          <a:p>
            <a:pPr>
              <a:defRPr/>
            </a:pPr>
            <a:fld id="{30E21421-6FA6-4C81-80B2-D02CFEF2AC6E}" type="slidenum">
              <a:rPr lang="en-US" altLang="en-US"/>
              <a:pPr>
                <a:defRPr/>
              </a:pPr>
              <a:t>‹#›</a:t>
            </a:fld>
            <a:endParaRPr lang="en-US" altLang="en-US"/>
          </a:p>
        </p:txBody>
      </p:sp>
    </p:spTree>
    <p:extLst>
      <p:ext uri="{BB962C8B-B14F-4D97-AF65-F5344CB8AC3E}">
        <p14:creationId xmlns:p14="http://schemas.microsoft.com/office/powerpoint/2010/main" val="132731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75D2FB87-DD90-497E-BDE2-36122B80F7D3}"/>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D22CD4D-BC96-484B-A61D-D7149D23CA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A3292E43-9DA6-4ABC-B8E8-89489DF9BD25}"/>
              </a:ext>
            </a:extLst>
          </p:cNvPr>
          <p:cNvSpPr>
            <a:spLocks noGrp="1" noChangeArrowheads="1"/>
          </p:cNvSpPr>
          <p:nvPr>
            <p:ph type="sldNum" sz="quarter" idx="12"/>
          </p:nvPr>
        </p:nvSpPr>
        <p:spPr>
          <a:ln/>
        </p:spPr>
        <p:txBody>
          <a:bodyPr/>
          <a:lstStyle>
            <a:lvl1pPr>
              <a:defRPr/>
            </a:lvl1pPr>
          </a:lstStyle>
          <a:p>
            <a:pPr>
              <a:defRPr/>
            </a:pPr>
            <a:fld id="{355D119A-3279-43FE-94A9-807A6919101C}" type="slidenum">
              <a:rPr lang="en-US" altLang="en-US"/>
              <a:pPr>
                <a:defRPr/>
              </a:pPr>
              <a:t>‹#›</a:t>
            </a:fld>
            <a:endParaRPr lang="en-US" altLang="en-US"/>
          </a:p>
        </p:txBody>
      </p:sp>
    </p:spTree>
    <p:extLst>
      <p:ext uri="{BB962C8B-B14F-4D97-AF65-F5344CB8AC3E}">
        <p14:creationId xmlns:p14="http://schemas.microsoft.com/office/powerpoint/2010/main" val="3127635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707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Box 9"/>
          <p:cNvSpPr txBox="1"/>
          <p:nvPr userDrawn="1"/>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1869672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83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504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1964667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24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8096F5-B4D1-4DD2-BF0C-F6FF878386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C5455E6-FF6F-44B3-AE90-C26C6BFFBF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C18F2C1-15E0-4D77-A022-21FFFDD3E33B}"/>
              </a:ext>
            </a:extLst>
          </p:cNvPr>
          <p:cNvSpPr>
            <a:spLocks noGrp="1" noChangeArrowheads="1"/>
          </p:cNvSpPr>
          <p:nvPr>
            <p:ph type="sldNum" sz="quarter" idx="12"/>
          </p:nvPr>
        </p:nvSpPr>
        <p:spPr>
          <a:ln/>
        </p:spPr>
        <p:txBody>
          <a:bodyPr/>
          <a:lstStyle>
            <a:lvl1pPr>
              <a:defRPr/>
            </a:lvl1pPr>
          </a:lstStyle>
          <a:p>
            <a:pPr>
              <a:defRPr/>
            </a:pPr>
            <a:fld id="{30E21421-6FA6-4C81-80B2-D02CFEF2AC6E}" type="slidenum">
              <a:rPr lang="en-US" altLang="en-US"/>
              <a:pPr>
                <a:defRPr/>
              </a:pPr>
              <a:t>‹#›</a:t>
            </a:fld>
            <a:endParaRPr lang="en-US" altLang="en-US"/>
          </a:p>
        </p:txBody>
      </p:sp>
    </p:spTree>
    <p:extLst>
      <p:ext uri="{BB962C8B-B14F-4D97-AF65-F5344CB8AC3E}">
        <p14:creationId xmlns:p14="http://schemas.microsoft.com/office/powerpoint/2010/main" val="129699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75D2FB87-DD90-497E-BDE2-36122B80F7D3}"/>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D22CD4D-BC96-484B-A61D-D7149D23CA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A3292E43-9DA6-4ABC-B8E8-89489DF9BD25}"/>
              </a:ext>
            </a:extLst>
          </p:cNvPr>
          <p:cNvSpPr>
            <a:spLocks noGrp="1" noChangeArrowheads="1"/>
          </p:cNvSpPr>
          <p:nvPr>
            <p:ph type="sldNum" sz="quarter" idx="12"/>
          </p:nvPr>
        </p:nvSpPr>
        <p:spPr>
          <a:ln/>
        </p:spPr>
        <p:txBody>
          <a:bodyPr/>
          <a:lstStyle>
            <a:lvl1pPr>
              <a:defRPr/>
            </a:lvl1pPr>
          </a:lstStyle>
          <a:p>
            <a:pPr>
              <a:defRPr/>
            </a:pPr>
            <a:fld id="{355D119A-3279-43FE-94A9-807A6919101C}" type="slidenum">
              <a:rPr lang="en-US" altLang="en-US"/>
              <a:pPr>
                <a:defRPr/>
              </a:pPr>
              <a:t>‹#›</a:t>
            </a:fld>
            <a:endParaRPr lang="en-US" altLang="en-US"/>
          </a:p>
        </p:txBody>
      </p:sp>
    </p:spTree>
    <p:extLst>
      <p:ext uri="{BB962C8B-B14F-4D97-AF65-F5344CB8AC3E}">
        <p14:creationId xmlns:p14="http://schemas.microsoft.com/office/powerpoint/2010/main" val="306421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28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323144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4957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3658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a:t>Edit Master text styles</a:t>
            </a:r>
          </a:p>
        </p:txBody>
      </p:sp>
      <p:sp>
        <p:nvSpPr>
          <p:cNvPr id="10" name="Picture Placeholder 9"/>
          <p:cNvSpPr>
            <a:spLocks noGrp="1"/>
          </p:cNvSpPr>
          <p:nvPr>
            <p:ph type="pic" sz="quarter" idx="11"/>
          </p:nvPr>
        </p:nvSpPr>
        <p:spPr>
          <a:xfrm>
            <a:off x="5325018" y="2204869"/>
            <a:ext cx="3344862" cy="3679564"/>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3642268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1.jp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2.emf"/><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2.em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17.xml"/><Relationship Id="rId4" Type="http://schemas.openxmlformats.org/officeDocument/2006/relationships/image" Target="../media/image1.jp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2.emf"/><Relationship Id="rId4" Type="http://schemas.openxmlformats.org/officeDocument/2006/relationships/image" Target="../media/image1.jp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7.xml"/><Relationship Id="rId1" Type="http://schemas.openxmlformats.org/officeDocument/2006/relationships/slideLayout" Target="../slideLayouts/slideLayout2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11925559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7" name="Rectangle 6"/>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33063480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81" r:id="rId8"/>
    <p:sldLayoutId id="2147483682"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2112260034"/>
      </p:ext>
    </p:extLst>
  </p:cSld>
  <p:clrMap bg1="lt1" tx1="dk1" bg2="lt2" tx2="dk2" accent1="accent1" accent2="accent2" accent3="accent3" accent4="accent4" accent5="accent5" accent6="accent6" hlink="hlink" folHlink="folHlink"/>
  <p:sldLayoutIdLst>
    <p:sldLayoutId id="2147483678" r:id="rId1"/>
    <p:sldLayoutId id="2147483690" r:id="rId2"/>
    <p:sldLayoutId id="214748369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err="1">
                <a:solidFill>
                  <a:schemeClr val="bg1"/>
                </a:solidFill>
                <a:latin typeface="Gill Sans MT"/>
                <a:cs typeface="Gill Sans MT"/>
              </a:rPr>
              <a:t>www.feedthefuture.gov</a:t>
            </a:r>
            <a:endParaRPr lang="en-US" sz="2000" dirty="0">
              <a:solidFill>
                <a:schemeClr val="bg1"/>
              </a:solidFill>
              <a:latin typeface="Gill Sans MT"/>
              <a:cs typeface="Gill Sans MT"/>
            </a:endParaRPr>
          </a:p>
        </p:txBody>
      </p:sp>
      <p:pic>
        <p:nvPicPr>
          <p:cNvPr id="3" name="Picture 2" descr="vertical RGB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2459468713"/>
      </p:ext>
    </p:extLst>
  </p:cSld>
  <p:clrMap bg1="lt1" tx1="dk1" bg2="lt2" tx2="dk2" accent1="accent1" accent2="accent2" accent3="accent3" accent4="accent4" accent5="accent5" accent6="accent6" hlink="hlink" folHlink="folHlink"/>
  <p:sldLayoutIdLst>
    <p:sldLayoutId id="2147483680"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
        <p:nvSpPr>
          <p:cNvPr id="7" name="Rectangle 6"/>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466008956"/>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969453793"/>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p:nvSpPr>
        <p:spPr>
          <a:xfrm>
            <a:off x="472786" y="5256486"/>
            <a:ext cx="8214013" cy="1099863"/>
          </a:xfrm>
          <a:prstGeom prst="rect">
            <a:avLst/>
          </a:prstGeom>
        </p:spPr>
        <p:txBody>
          <a:bodyPr anchor="t"/>
          <a:lstStyle/>
          <a:p>
            <a:pPr marL="231775" lvl="2" indent="-231775" algn="ctr">
              <a:lnSpc>
                <a:spcPts val="2000"/>
              </a:lnSpc>
            </a:pPr>
            <a:r>
              <a:rPr lang="en-US" sz="2000" dirty="0" err="1">
                <a:solidFill>
                  <a:schemeClr val="bg1"/>
                </a:solidFill>
                <a:latin typeface="Gill Sans MT"/>
                <a:cs typeface="Gill Sans MT"/>
              </a:rPr>
              <a:t>www.feedthefuture.gov</a:t>
            </a:r>
            <a:endParaRPr lang="en-US" sz="2000" dirty="0">
              <a:solidFill>
                <a:schemeClr val="bg1"/>
              </a:solidFill>
              <a:latin typeface="Gill Sans MT"/>
              <a:cs typeface="Gill Sans MT"/>
            </a:endParaRPr>
          </a:p>
        </p:txBody>
      </p:sp>
      <p:pic>
        <p:nvPicPr>
          <p:cNvPr id="3" name="Picture 2" descr="vertical RGB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a:latin typeface="Arial" panose="020B0604020202020204" pitchFamily="34" charset="0"/>
                <a:cs typeface="Arial" panose="020B0604020202020204" pitchFamily="34" charset="0"/>
              </a:rPr>
              <a:t>PARTNER LOGO GOES HERE (click slide master to add)</a:t>
            </a:r>
          </a:p>
        </p:txBody>
      </p:sp>
    </p:spTree>
    <p:extLst>
      <p:ext uri="{BB962C8B-B14F-4D97-AF65-F5344CB8AC3E}">
        <p14:creationId xmlns:p14="http://schemas.microsoft.com/office/powerpoint/2010/main" val="1610229634"/>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a:extLst>
              <a:ext uri="{FF2B5EF4-FFF2-40B4-BE49-F238E27FC236}">
                <a16:creationId xmlns:a16="http://schemas.microsoft.com/office/drawing/2014/main" id="{76EDF096-3114-46FF-8090-C6995DFD57AC}"/>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extBox 6">
            <a:extLst>
              <a:ext uri="{FF2B5EF4-FFF2-40B4-BE49-F238E27FC236}">
                <a16:creationId xmlns:a16="http://schemas.microsoft.com/office/drawing/2014/main" id="{9A93AA3C-5651-41C2-8670-9B6A4D57C3C0}"/>
              </a:ext>
            </a:extLst>
          </p:cNvPr>
          <p:cNvSpPr txBox="1"/>
          <p:nvPr/>
        </p:nvSpPr>
        <p:spPr>
          <a:xfrm>
            <a:off x="381000" y="5295900"/>
            <a:ext cx="8516937" cy="584200"/>
          </a:xfrm>
          <a:prstGeom prst="rect">
            <a:avLst/>
          </a:prstGeom>
          <a:noFill/>
          <a:ln>
            <a:solidFill>
              <a:srgbClr val="C2113A"/>
            </a:solidFill>
          </a:ln>
        </p:spPr>
        <p:txBody>
          <a:bodyPr>
            <a:spAutoFit/>
          </a:bodyPr>
          <a:lstStyle/>
          <a:p>
            <a:pPr algn="ctr">
              <a:defRPr/>
            </a:pPr>
            <a:r>
              <a:rPr lang="en-US" sz="3200" dirty="0">
                <a:solidFill>
                  <a:schemeClr val="accent6"/>
                </a:solidFill>
                <a:latin typeface="+mn-lt"/>
              </a:rPr>
              <a:t>Supervisors and Interviewers </a:t>
            </a:r>
          </a:p>
        </p:txBody>
      </p:sp>
      <p:pic>
        <p:nvPicPr>
          <p:cNvPr id="6" name="Picture 1">
            <a:extLst>
              <a:ext uri="{FF2B5EF4-FFF2-40B4-BE49-F238E27FC236}">
                <a16:creationId xmlns:a16="http://schemas.microsoft.com/office/drawing/2014/main" id="{9F84507E-BC4F-4A6A-8790-3409375F8A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5406" y="1447800"/>
            <a:ext cx="4328124" cy="357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Title 1">
            <a:extLst>
              <a:ext uri="{FF2B5EF4-FFF2-40B4-BE49-F238E27FC236}">
                <a16:creationId xmlns:a16="http://schemas.microsoft.com/office/drawing/2014/main" id="{DD08F982-CD5A-482F-9E35-671EF2A4A142}"/>
              </a:ext>
            </a:extLst>
          </p:cNvPr>
          <p:cNvSpPr>
            <a:spLocks noGrp="1"/>
          </p:cNvSpPr>
          <p:nvPr>
            <p:ph type="title"/>
          </p:nvPr>
        </p:nvSpPr>
        <p:spPr>
          <a:xfrm>
            <a:off x="457200" y="990600"/>
            <a:ext cx="7772400" cy="609600"/>
          </a:xfrm>
        </p:spPr>
        <p:txBody>
          <a:bodyPr/>
          <a:lstStyle/>
          <a:p>
            <a:pPr algn="ctr"/>
            <a:r>
              <a:rPr lang="en-US" altLang="en-US" sz="4000" dirty="0">
                <a:solidFill>
                  <a:schemeClr val="accent6"/>
                </a:solidFill>
                <a:latin typeface="Arial" panose="020B0604020202020204" pitchFamily="34" charset="0"/>
                <a:cs typeface="Arial" panose="020B0604020202020204" pitchFamily="34" charset="0"/>
              </a:rPr>
              <a:t>Tablet Basics and Pre-work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BDBDE52-BB7D-467C-B80D-21B32C9BCC65}"/>
              </a:ext>
            </a:extLst>
          </p:cNvPr>
          <p:cNvSpPr>
            <a:spLocks noGrp="1" noChangeArrowheads="1"/>
          </p:cNvSpPr>
          <p:nvPr>
            <p:ph type="title"/>
          </p:nvPr>
        </p:nvSpPr>
        <p:spPr>
          <a:xfrm>
            <a:off x="304800" y="1124926"/>
            <a:ext cx="8686800" cy="609600"/>
          </a:xfrm>
        </p:spPr>
        <p:txBody>
          <a:bodyPr/>
          <a:lstStyle/>
          <a:p>
            <a:pPr algn="ctr" eaLnBrk="1" hangingPunct="1"/>
            <a:r>
              <a:rPr lang="en-US" altLang="en-US" sz="3600" dirty="0">
                <a:solidFill>
                  <a:schemeClr val="accent6"/>
                </a:solidFill>
              </a:rPr>
              <a:t>Keying Exercise</a:t>
            </a:r>
          </a:p>
        </p:txBody>
      </p:sp>
      <p:sp>
        <p:nvSpPr>
          <p:cNvPr id="4" name="TextBox 3">
            <a:extLst>
              <a:ext uri="{FF2B5EF4-FFF2-40B4-BE49-F238E27FC236}">
                <a16:creationId xmlns:a16="http://schemas.microsoft.com/office/drawing/2014/main" id="{29CCD7DE-A02C-48C0-AE6A-70990E8FD96B}"/>
              </a:ext>
            </a:extLst>
          </p:cNvPr>
          <p:cNvSpPr txBox="1"/>
          <p:nvPr/>
        </p:nvSpPr>
        <p:spPr>
          <a:xfrm>
            <a:off x="0" y="1897723"/>
            <a:ext cx="3962400" cy="461665"/>
          </a:xfrm>
          <a:prstGeom prst="rect">
            <a:avLst/>
          </a:prstGeom>
          <a:noFill/>
        </p:spPr>
        <p:txBody>
          <a:bodyPr wrap="square">
            <a:spAutoFit/>
          </a:bodyPr>
          <a:lstStyle/>
          <a:p>
            <a:pPr algn="ctr">
              <a:defRPr/>
            </a:pPr>
            <a:r>
              <a:rPr lang="en-US" sz="2400" dirty="0">
                <a:latin typeface="+mn-lt"/>
              </a:rPr>
              <a:t>Double click on desktop icon:</a:t>
            </a:r>
          </a:p>
        </p:txBody>
      </p:sp>
      <p:pic>
        <p:nvPicPr>
          <p:cNvPr id="21511" name="Picture 6">
            <a:extLst>
              <a:ext uri="{FF2B5EF4-FFF2-40B4-BE49-F238E27FC236}">
                <a16:creationId xmlns:a16="http://schemas.microsoft.com/office/drawing/2014/main" id="{62B72AD9-ED65-47BE-AD0C-16D35D72D6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953000"/>
            <a:ext cx="3490912" cy="90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Users\gdupuis.ENGL\AppData\Local\Microsoft\Windows\INetCache\Content.Word\Screenshot_20171219-134042.png">
            <a:extLst>
              <a:ext uri="{FF2B5EF4-FFF2-40B4-BE49-F238E27FC236}">
                <a16:creationId xmlns:a16="http://schemas.microsoft.com/office/drawing/2014/main" id="{6668DA95-6623-48B0-A6F0-7E7A9BE71AA0}"/>
              </a:ext>
            </a:extLst>
          </p:cNvPr>
          <p:cNvPicPr>
            <a:picLocks noChangeAspect="1"/>
          </p:cNvPicPr>
          <p:nvPr/>
        </p:nvPicPr>
        <p:blipFill rotWithShape="1">
          <a:blip r:embed="rId4">
            <a:extLst>
              <a:ext uri="{28A0092B-C50C-407E-A947-70E740481C1C}">
                <a14:useLocalDpi xmlns:a14="http://schemas.microsoft.com/office/drawing/2010/main" val="0"/>
              </a:ext>
            </a:extLst>
          </a:blip>
          <a:srcRect l="35126" t="18045" r="48907" b="65486"/>
          <a:stretch/>
        </p:blipFill>
        <p:spPr bwMode="auto">
          <a:xfrm>
            <a:off x="457200" y="2427946"/>
            <a:ext cx="579438" cy="796926"/>
          </a:xfrm>
          <a:prstGeom prst="rect">
            <a:avLst/>
          </a:prstGeom>
          <a:noFill/>
          <a:ln>
            <a:noFill/>
          </a:ln>
        </p:spPr>
      </p:pic>
      <p:pic>
        <p:nvPicPr>
          <p:cNvPr id="2" name="Picture 1">
            <a:extLst>
              <a:ext uri="{FF2B5EF4-FFF2-40B4-BE49-F238E27FC236}">
                <a16:creationId xmlns:a16="http://schemas.microsoft.com/office/drawing/2014/main" id="{1BF46448-E688-4685-8B20-39BA88D57A7A}"/>
              </a:ext>
            </a:extLst>
          </p:cNvPr>
          <p:cNvPicPr>
            <a:picLocks noChangeAspect="1"/>
          </p:cNvPicPr>
          <p:nvPr/>
        </p:nvPicPr>
        <p:blipFill>
          <a:blip r:embed="rId5"/>
          <a:stretch>
            <a:fillRect/>
          </a:stretch>
        </p:blipFill>
        <p:spPr>
          <a:xfrm>
            <a:off x="1600200" y="2390775"/>
            <a:ext cx="2162175" cy="1495425"/>
          </a:xfrm>
          <a:prstGeom prst="rect">
            <a:avLst/>
          </a:prstGeom>
        </p:spPr>
      </p:pic>
      <p:sp>
        <p:nvSpPr>
          <p:cNvPr id="3" name="Oval 2">
            <a:extLst>
              <a:ext uri="{FF2B5EF4-FFF2-40B4-BE49-F238E27FC236}">
                <a16:creationId xmlns:a16="http://schemas.microsoft.com/office/drawing/2014/main" id="{01D59A7D-40CF-4D85-8DC1-863CA65EDB67}"/>
              </a:ext>
            </a:extLst>
          </p:cNvPr>
          <p:cNvSpPr/>
          <p:nvPr/>
        </p:nvSpPr>
        <p:spPr>
          <a:xfrm>
            <a:off x="1371600" y="3062287"/>
            <a:ext cx="1828800" cy="511836"/>
          </a:xfrm>
          <a:prstGeom prst="ellipse">
            <a:avLst/>
          </a:prstGeom>
          <a:noFill/>
          <a:ln w="28575">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D317200-0043-4AD9-947C-4EAB17E979CD}"/>
              </a:ext>
            </a:extLst>
          </p:cNvPr>
          <p:cNvSpPr>
            <a:spLocks noGrp="1"/>
          </p:cNvSpPr>
          <p:nvPr>
            <p:ph type="title"/>
          </p:nvPr>
        </p:nvSpPr>
        <p:spPr>
          <a:xfrm>
            <a:off x="914400" y="1143000"/>
            <a:ext cx="7086600" cy="609600"/>
          </a:xfrm>
        </p:spPr>
        <p:txBody>
          <a:bodyPr/>
          <a:lstStyle/>
          <a:p>
            <a:pPr algn="ctr"/>
            <a:r>
              <a:rPr lang="en-US" altLang="en-US" sz="4000" dirty="0">
                <a:solidFill>
                  <a:schemeClr val="accent6"/>
                </a:solidFill>
              </a:rPr>
              <a:t>Ground Rules for CAPI Training</a:t>
            </a:r>
          </a:p>
        </p:txBody>
      </p:sp>
      <p:sp>
        <p:nvSpPr>
          <p:cNvPr id="5123" name="Rectangle 5">
            <a:extLst>
              <a:ext uri="{FF2B5EF4-FFF2-40B4-BE49-F238E27FC236}">
                <a16:creationId xmlns:a16="http://schemas.microsoft.com/office/drawing/2014/main" id="{ED2A2E86-575D-42FF-8248-6524396E19DF}"/>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2" name="TextBox 1">
            <a:extLst>
              <a:ext uri="{FF2B5EF4-FFF2-40B4-BE49-F238E27FC236}">
                <a16:creationId xmlns:a16="http://schemas.microsoft.com/office/drawing/2014/main" id="{E33488C1-EF60-4432-843C-6975A7344F22}"/>
              </a:ext>
            </a:extLst>
          </p:cNvPr>
          <p:cNvSpPr txBox="1"/>
          <p:nvPr/>
        </p:nvSpPr>
        <p:spPr>
          <a:xfrm>
            <a:off x="533400" y="1721005"/>
            <a:ext cx="8153400" cy="4555093"/>
          </a:xfrm>
          <a:prstGeom prst="rect">
            <a:avLst/>
          </a:prstGeom>
          <a:noFill/>
        </p:spPr>
        <p:txBody>
          <a:bodyPr>
            <a:spAutoFit/>
          </a:bodyPr>
          <a:lstStyle/>
          <a:p>
            <a:pPr marL="457200" indent="-457200">
              <a:buFont typeface="Arial" panose="020B0604020202020204" pitchFamily="34" charset="0"/>
              <a:buChar char="•"/>
              <a:defRPr/>
            </a:pPr>
            <a:r>
              <a:rPr lang="en-US" sz="3400" dirty="0">
                <a:latin typeface="+mn-lt"/>
              </a:rPr>
              <a:t>Take care of your tablet – charge it!</a:t>
            </a:r>
          </a:p>
          <a:p>
            <a:pPr marL="457200" indent="-457200">
              <a:buFont typeface="Arial" panose="020B0604020202020204" pitchFamily="34" charset="0"/>
              <a:buChar char="•"/>
              <a:defRPr/>
            </a:pPr>
            <a:r>
              <a:rPr lang="en-US" sz="3400" dirty="0">
                <a:latin typeface="+mn-lt"/>
              </a:rPr>
              <a:t>Close tablets when instructed</a:t>
            </a:r>
          </a:p>
          <a:p>
            <a:pPr marL="457200" indent="-457200">
              <a:buFont typeface="Arial" panose="020B0604020202020204" pitchFamily="34" charset="0"/>
              <a:buChar char="•"/>
              <a:defRPr/>
            </a:pPr>
            <a:r>
              <a:rPr lang="en-US" sz="3400" dirty="0">
                <a:latin typeface="+mn-lt"/>
              </a:rPr>
              <a:t>Keep pace with trainers</a:t>
            </a:r>
          </a:p>
          <a:p>
            <a:pPr marL="457200" indent="-457200">
              <a:buFont typeface="Arial" panose="020B0604020202020204" pitchFamily="34" charset="0"/>
              <a:buChar char="•"/>
              <a:defRPr/>
            </a:pPr>
            <a:r>
              <a:rPr lang="en-US" sz="3400" dirty="0">
                <a:latin typeface="+mn-lt"/>
              </a:rPr>
              <a:t>Check back on work before asking questions</a:t>
            </a:r>
          </a:p>
          <a:p>
            <a:pPr marL="457200" indent="-457200">
              <a:buFont typeface="Arial" panose="020B0604020202020204" pitchFamily="34" charset="0"/>
              <a:buChar char="•"/>
              <a:defRPr/>
            </a:pPr>
            <a:r>
              <a:rPr lang="en-US" sz="3400" dirty="0">
                <a:latin typeface="+mn-lt"/>
              </a:rPr>
              <a:t>Practice as instructed</a:t>
            </a:r>
          </a:p>
          <a:p>
            <a:pPr marL="457200" indent="-457200">
              <a:buFont typeface="Arial" panose="020B0604020202020204" pitchFamily="34" charset="0"/>
              <a:buChar char="•"/>
              <a:defRPr/>
            </a:pPr>
            <a:r>
              <a:rPr lang="en-US" sz="3400" dirty="0">
                <a:latin typeface="+mn-lt"/>
              </a:rPr>
              <a:t>Ask questions – parking lot</a:t>
            </a:r>
          </a:p>
          <a:p>
            <a:pPr marL="457200" indent="-457200">
              <a:buFont typeface="Arial" panose="020B0604020202020204" pitchFamily="34" charset="0"/>
              <a:buChar char="•"/>
              <a:defRPr/>
            </a:pPr>
            <a:r>
              <a:rPr lang="en-US" sz="3400" dirty="0">
                <a:latin typeface="+mn-lt"/>
              </a:rPr>
              <a:t>Have fun!</a:t>
            </a:r>
          </a:p>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3E2701D-B910-42D5-8A05-1B940287E8B1}"/>
              </a:ext>
            </a:extLst>
          </p:cNvPr>
          <p:cNvSpPr>
            <a:spLocks noGrp="1"/>
          </p:cNvSpPr>
          <p:nvPr>
            <p:ph type="title"/>
          </p:nvPr>
        </p:nvSpPr>
        <p:spPr>
          <a:xfrm>
            <a:off x="423747" y="1046565"/>
            <a:ext cx="8001000" cy="609600"/>
          </a:xfrm>
        </p:spPr>
        <p:txBody>
          <a:bodyPr/>
          <a:lstStyle/>
          <a:p>
            <a:pPr algn="ctr"/>
            <a:r>
              <a:rPr lang="en-US" altLang="en-US" sz="4000" dirty="0">
                <a:solidFill>
                  <a:schemeClr val="accent6"/>
                </a:solidFill>
              </a:rPr>
              <a:t>Training Plan</a:t>
            </a:r>
          </a:p>
        </p:txBody>
      </p:sp>
      <p:sp>
        <p:nvSpPr>
          <p:cNvPr id="7171" name="Rectangle 5">
            <a:extLst>
              <a:ext uri="{FF2B5EF4-FFF2-40B4-BE49-F238E27FC236}">
                <a16:creationId xmlns:a16="http://schemas.microsoft.com/office/drawing/2014/main" id="{BBA990BD-C63D-4380-98FF-62644D5D9DEE}"/>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2" name="TextBox 1">
            <a:extLst>
              <a:ext uri="{FF2B5EF4-FFF2-40B4-BE49-F238E27FC236}">
                <a16:creationId xmlns:a16="http://schemas.microsoft.com/office/drawing/2014/main" id="{3A049D17-4B56-47A9-95F1-891E5F5BCDCC}"/>
              </a:ext>
            </a:extLst>
          </p:cNvPr>
          <p:cNvSpPr txBox="1"/>
          <p:nvPr/>
        </p:nvSpPr>
        <p:spPr>
          <a:xfrm>
            <a:off x="228600" y="1656165"/>
            <a:ext cx="8839200" cy="4401205"/>
          </a:xfrm>
          <a:prstGeom prst="rect">
            <a:avLst/>
          </a:prstGeom>
          <a:noFill/>
        </p:spPr>
        <p:txBody>
          <a:bodyPr wrap="square">
            <a:spAutoFit/>
          </a:bodyPr>
          <a:lstStyle/>
          <a:p>
            <a:pPr marL="914400" lvl="1" indent="-457200">
              <a:buFont typeface="Arial" panose="020B0604020202020204" pitchFamily="34" charset="0"/>
              <a:buChar char="•"/>
              <a:defRPr/>
            </a:pPr>
            <a:r>
              <a:rPr lang="en-US" sz="3600" dirty="0">
                <a:latin typeface="+mn-lt"/>
              </a:rPr>
              <a:t>Data transfer throughout</a:t>
            </a:r>
          </a:p>
          <a:p>
            <a:pPr marL="1371600" lvl="2" indent="-457200">
              <a:buFont typeface="Arial" panose="020B0604020202020204" pitchFamily="34" charset="0"/>
              <a:buChar char="•"/>
              <a:defRPr/>
            </a:pPr>
            <a:r>
              <a:rPr lang="en-US" sz="3200" dirty="0"/>
              <a:t>Household assignments, submission of data, program updates</a:t>
            </a:r>
            <a:endParaRPr lang="en-US" sz="3200" dirty="0">
              <a:latin typeface="+mn-lt"/>
            </a:endParaRPr>
          </a:p>
          <a:p>
            <a:pPr marL="914400" lvl="1" indent="-457200">
              <a:buFont typeface="Arial" panose="020B0604020202020204" pitchFamily="34" charset="0"/>
              <a:buChar char="•"/>
              <a:defRPr/>
            </a:pPr>
            <a:r>
              <a:rPr lang="en-US" sz="3600" dirty="0">
                <a:latin typeface="+mn-lt"/>
              </a:rPr>
              <a:t>Presentation &gt;&gt; demonstration &gt;&gt; practice</a:t>
            </a:r>
          </a:p>
          <a:p>
            <a:pPr marL="914400" lvl="1" indent="-457200">
              <a:buFont typeface="Arial" panose="020B0604020202020204" pitchFamily="34" charset="0"/>
              <a:buChar char="•"/>
              <a:defRPr/>
            </a:pPr>
            <a:r>
              <a:rPr lang="en-US" sz="3600" dirty="0">
                <a:latin typeface="+mn-lt"/>
              </a:rPr>
              <a:t>Mock/practice interviews</a:t>
            </a:r>
          </a:p>
          <a:p>
            <a:pPr marL="914400" lvl="1" indent="-457200">
              <a:buFont typeface="Arial" panose="020B0604020202020204" pitchFamily="34" charset="0"/>
              <a:buChar char="•"/>
              <a:defRPr/>
            </a:pPr>
            <a:r>
              <a:rPr lang="en-US" sz="3600" dirty="0">
                <a:latin typeface="+mn-lt"/>
              </a:rPr>
              <a:t>Practice </a:t>
            </a:r>
            <a:r>
              <a:rPr lang="en-US" sz="3600" dirty="0" err="1">
                <a:latin typeface="+mn-lt"/>
              </a:rPr>
              <a:t>practice</a:t>
            </a:r>
            <a:r>
              <a:rPr lang="en-US" sz="3600" dirty="0">
                <a:latin typeface="+mn-lt"/>
              </a:rPr>
              <a:t> </a:t>
            </a:r>
            <a:r>
              <a:rPr lang="en-US" sz="3600" dirty="0" err="1">
                <a:latin typeface="+mn-lt"/>
              </a:rPr>
              <a:t>practice</a:t>
            </a:r>
            <a:r>
              <a:rPr lang="en-US" sz="3600" dirty="0">
                <a:latin typeface="+mn-lt"/>
              </a:rPr>
              <a:t>!</a:t>
            </a:r>
          </a:p>
          <a:p>
            <a:pPr marL="914400" lvl="1" indent="-457200">
              <a:buFont typeface="Arial" panose="020B0604020202020204" pitchFamily="34" charset="0"/>
              <a:buChar char="•"/>
              <a:defRPr/>
            </a:pPr>
            <a:r>
              <a:rPr lang="en-US" sz="3600" dirty="0">
                <a:latin typeface="+mn-lt"/>
              </a:rPr>
              <a:t>Program/translation testing throughout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3E2701D-B910-42D5-8A05-1B940287E8B1}"/>
              </a:ext>
            </a:extLst>
          </p:cNvPr>
          <p:cNvSpPr>
            <a:spLocks noGrp="1"/>
          </p:cNvSpPr>
          <p:nvPr>
            <p:ph type="title"/>
          </p:nvPr>
        </p:nvSpPr>
        <p:spPr>
          <a:xfrm>
            <a:off x="423747" y="1046565"/>
            <a:ext cx="8001000" cy="609600"/>
          </a:xfrm>
        </p:spPr>
        <p:txBody>
          <a:bodyPr/>
          <a:lstStyle/>
          <a:p>
            <a:pPr algn="ctr"/>
            <a:r>
              <a:rPr lang="en-US" altLang="en-US" sz="4000" dirty="0">
                <a:solidFill>
                  <a:schemeClr val="accent6"/>
                </a:solidFill>
              </a:rPr>
              <a:t>Active Interviewing</a:t>
            </a:r>
          </a:p>
        </p:txBody>
      </p:sp>
      <p:sp>
        <p:nvSpPr>
          <p:cNvPr id="7171" name="Rectangle 5">
            <a:extLst>
              <a:ext uri="{FF2B5EF4-FFF2-40B4-BE49-F238E27FC236}">
                <a16:creationId xmlns:a16="http://schemas.microsoft.com/office/drawing/2014/main" id="{BBA990BD-C63D-4380-98FF-62644D5D9DEE}"/>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2" name="TextBox 1">
            <a:extLst>
              <a:ext uri="{FF2B5EF4-FFF2-40B4-BE49-F238E27FC236}">
                <a16:creationId xmlns:a16="http://schemas.microsoft.com/office/drawing/2014/main" id="{3A049D17-4B56-47A9-95F1-891E5F5BCDCC}"/>
              </a:ext>
            </a:extLst>
          </p:cNvPr>
          <p:cNvSpPr txBox="1"/>
          <p:nvPr/>
        </p:nvSpPr>
        <p:spPr>
          <a:xfrm>
            <a:off x="423747" y="1752600"/>
            <a:ext cx="8153400" cy="3847207"/>
          </a:xfrm>
          <a:prstGeom prst="rect">
            <a:avLst/>
          </a:prstGeom>
          <a:noFill/>
        </p:spPr>
        <p:txBody>
          <a:bodyPr>
            <a:spAutoFit/>
          </a:bodyPr>
          <a:lstStyle/>
          <a:p>
            <a:pPr marL="457200" indent="-457200">
              <a:buFont typeface="Arial" panose="020B0604020202020204" pitchFamily="34" charset="0"/>
              <a:buChar char="•"/>
              <a:defRPr/>
            </a:pPr>
            <a:r>
              <a:rPr lang="en-US" sz="3600" dirty="0">
                <a:latin typeface="+mn-lt"/>
              </a:rPr>
              <a:t>What is active interviewing?</a:t>
            </a:r>
          </a:p>
          <a:p>
            <a:pPr marL="914400" lvl="1" indent="-457200">
              <a:buFont typeface="Arial" panose="020B0604020202020204" pitchFamily="34" charset="0"/>
              <a:buChar char="•"/>
              <a:defRPr/>
            </a:pPr>
            <a:r>
              <a:rPr lang="en-US" sz="3600" dirty="0">
                <a:latin typeface="+mn-lt"/>
              </a:rPr>
              <a:t>Paying attention to sequence of questions</a:t>
            </a:r>
          </a:p>
          <a:p>
            <a:pPr marL="914400" lvl="1" indent="-457200">
              <a:buFont typeface="Arial" panose="020B0604020202020204" pitchFamily="34" charset="0"/>
              <a:buChar char="•"/>
              <a:defRPr/>
            </a:pPr>
            <a:r>
              <a:rPr lang="en-US" sz="3600" dirty="0">
                <a:latin typeface="+mn-lt"/>
              </a:rPr>
              <a:t>Catching errors/</a:t>
            </a:r>
            <a:r>
              <a:rPr lang="en-US" sz="3600" dirty="0" err="1">
                <a:latin typeface="+mn-lt"/>
              </a:rPr>
              <a:t>mis</a:t>
            </a:r>
            <a:r>
              <a:rPr lang="en-US" sz="3600" dirty="0">
                <a:latin typeface="+mn-lt"/>
              </a:rPr>
              <a:t>-keying</a:t>
            </a:r>
          </a:p>
          <a:p>
            <a:pPr marL="914400" lvl="1" indent="-457200">
              <a:buFont typeface="Arial" panose="020B0604020202020204" pitchFamily="34" charset="0"/>
              <a:buChar char="•"/>
              <a:defRPr/>
            </a:pPr>
            <a:r>
              <a:rPr lang="en-US" sz="3600" dirty="0">
                <a:latin typeface="+mn-lt"/>
              </a:rPr>
              <a:t>Read error messages</a:t>
            </a:r>
          </a:p>
          <a:p>
            <a:pPr marL="914400" lvl="1" indent="-457200">
              <a:buFont typeface="Arial" panose="020B0604020202020204" pitchFamily="34" charset="0"/>
              <a:buChar char="•"/>
              <a:defRPr/>
            </a:pPr>
            <a:endParaRPr lang="en-US" sz="2800" dirty="0">
              <a:latin typeface="+mn-lt"/>
            </a:endParaRPr>
          </a:p>
          <a:p>
            <a:pPr marL="457200" indent="-457200">
              <a:buFont typeface="Arial" panose="020B0604020202020204" pitchFamily="34" charset="0"/>
              <a:buChar char="•"/>
              <a:defRPr/>
            </a:pPr>
            <a:r>
              <a:rPr lang="en-US" sz="3600" dirty="0">
                <a:latin typeface="+mn-lt"/>
              </a:rPr>
              <a:t>Do NOT make up data!!!</a:t>
            </a:r>
          </a:p>
        </p:txBody>
      </p:sp>
    </p:spTree>
    <p:extLst>
      <p:ext uri="{BB962C8B-B14F-4D97-AF65-F5344CB8AC3E}">
        <p14:creationId xmlns:p14="http://schemas.microsoft.com/office/powerpoint/2010/main" val="1894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BE17E2D-586E-4111-8EB9-1BE0BDBC5C11}"/>
              </a:ext>
            </a:extLst>
          </p:cNvPr>
          <p:cNvSpPr>
            <a:spLocks noGrp="1"/>
          </p:cNvSpPr>
          <p:nvPr>
            <p:ph type="title"/>
          </p:nvPr>
        </p:nvSpPr>
        <p:spPr>
          <a:xfrm>
            <a:off x="609600" y="990600"/>
            <a:ext cx="7772400" cy="609600"/>
          </a:xfrm>
        </p:spPr>
        <p:txBody>
          <a:bodyPr/>
          <a:lstStyle/>
          <a:p>
            <a:pPr algn="ctr"/>
            <a:r>
              <a:rPr lang="en-US" altLang="en-US" sz="4000" dirty="0">
                <a:solidFill>
                  <a:schemeClr val="accent6"/>
                </a:solidFill>
              </a:rPr>
              <a:t>Security and Caring for Tablets</a:t>
            </a:r>
          </a:p>
        </p:txBody>
      </p:sp>
      <p:sp>
        <p:nvSpPr>
          <p:cNvPr id="9219" name="Rectangle 5">
            <a:extLst>
              <a:ext uri="{FF2B5EF4-FFF2-40B4-BE49-F238E27FC236}">
                <a16:creationId xmlns:a16="http://schemas.microsoft.com/office/drawing/2014/main" id="{281428AE-62C6-4B4C-974F-5B15872D6444}"/>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2" name="TextBox 1">
            <a:extLst>
              <a:ext uri="{FF2B5EF4-FFF2-40B4-BE49-F238E27FC236}">
                <a16:creationId xmlns:a16="http://schemas.microsoft.com/office/drawing/2014/main" id="{693594C2-EDA9-4891-8A0C-4863087D8E25}"/>
              </a:ext>
            </a:extLst>
          </p:cNvPr>
          <p:cNvSpPr txBox="1"/>
          <p:nvPr/>
        </p:nvSpPr>
        <p:spPr>
          <a:xfrm>
            <a:off x="228600" y="1600200"/>
            <a:ext cx="8001000" cy="5078313"/>
          </a:xfrm>
          <a:prstGeom prst="rect">
            <a:avLst/>
          </a:prstGeom>
          <a:noFill/>
        </p:spPr>
        <p:txBody>
          <a:bodyPr>
            <a:spAutoFit/>
          </a:bodyPr>
          <a:lstStyle/>
          <a:p>
            <a:pPr marL="457200" indent="-457200">
              <a:buFont typeface="Arial" panose="020B0604020202020204" pitchFamily="34" charset="0"/>
              <a:buChar char="•"/>
              <a:defRPr/>
            </a:pPr>
            <a:r>
              <a:rPr lang="en-US" sz="3600" dirty="0">
                <a:latin typeface="+mn-lt"/>
              </a:rPr>
              <a:t>Care, treat well </a:t>
            </a:r>
          </a:p>
          <a:p>
            <a:pPr marL="457200" indent="-457200">
              <a:buFont typeface="Arial" panose="020B0604020202020204" pitchFamily="34" charset="0"/>
              <a:buChar char="•"/>
              <a:defRPr/>
            </a:pPr>
            <a:r>
              <a:rPr lang="en-US" sz="3600" dirty="0">
                <a:latin typeface="+mn-lt"/>
              </a:rPr>
              <a:t>Government property</a:t>
            </a:r>
          </a:p>
          <a:p>
            <a:pPr marL="457200" indent="-457200">
              <a:buFont typeface="Arial" panose="020B0604020202020204" pitchFamily="34" charset="0"/>
              <a:buChar char="•"/>
              <a:defRPr/>
            </a:pPr>
            <a:r>
              <a:rPr lang="en-US" sz="3600" dirty="0">
                <a:latin typeface="+mn-lt"/>
              </a:rPr>
              <a:t>Use for FTF work only!</a:t>
            </a:r>
          </a:p>
          <a:p>
            <a:pPr marL="457200" indent="-457200">
              <a:buFont typeface="Arial" panose="020B0604020202020204" pitchFamily="34" charset="0"/>
              <a:buChar char="•"/>
              <a:defRPr/>
            </a:pPr>
            <a:r>
              <a:rPr lang="en-US" sz="3600" dirty="0">
                <a:latin typeface="+mn-lt"/>
              </a:rPr>
              <a:t>Use carrying cases</a:t>
            </a:r>
          </a:p>
          <a:p>
            <a:pPr marL="457200" indent="-457200">
              <a:buFont typeface="Arial" panose="020B0604020202020204" pitchFamily="34" charset="0"/>
              <a:buChar char="•"/>
              <a:defRPr/>
            </a:pPr>
            <a:r>
              <a:rPr lang="en-US" sz="3600" dirty="0">
                <a:latin typeface="+mn-lt"/>
              </a:rPr>
              <a:t>Keep charged</a:t>
            </a:r>
          </a:p>
          <a:p>
            <a:pPr marL="457200" indent="-457200">
              <a:buFont typeface="Arial" panose="020B0604020202020204" pitchFamily="34" charset="0"/>
              <a:buChar char="•"/>
              <a:defRPr/>
            </a:pPr>
            <a:r>
              <a:rPr lang="en-US" sz="3600" dirty="0"/>
              <a:t>Don’t use internet, other than Dropbox (supervisors only)</a:t>
            </a:r>
          </a:p>
          <a:p>
            <a:pPr marL="457200" indent="-457200">
              <a:buFont typeface="Arial" panose="020B0604020202020204" pitchFamily="34" charset="0"/>
              <a:buChar char="•"/>
              <a:defRPr/>
            </a:pPr>
            <a:r>
              <a:rPr lang="en-US" sz="3600" dirty="0">
                <a:latin typeface="+mn-lt"/>
              </a:rPr>
              <a:t>Do not leave tablets in cars/houses</a:t>
            </a:r>
          </a:p>
          <a:p>
            <a:pPr marL="457200" indent="-457200">
              <a:buFont typeface="Arial" panose="020B0604020202020204" pitchFamily="34" charset="0"/>
              <a:buChar char="•"/>
              <a:defRPr/>
            </a:pPr>
            <a:endParaRPr lang="en-US" dirty="0">
              <a:latin typeface="+mn-lt"/>
            </a:endParaRPr>
          </a:p>
          <a:p>
            <a:pPr>
              <a:defRPr/>
            </a:pPr>
            <a:endParaRPr lang="en-US" dirty="0"/>
          </a:p>
        </p:txBody>
      </p:sp>
      <p:pic>
        <p:nvPicPr>
          <p:cNvPr id="5" name="Picture 1">
            <a:extLst>
              <a:ext uri="{FF2B5EF4-FFF2-40B4-BE49-F238E27FC236}">
                <a16:creationId xmlns:a16="http://schemas.microsoft.com/office/drawing/2014/main" id="{5486BEDF-5657-490A-BD68-DDB3970095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828800"/>
            <a:ext cx="2895600" cy="263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3A50C6C-15DD-4751-A196-807AF164C6B8}"/>
              </a:ext>
            </a:extLst>
          </p:cNvPr>
          <p:cNvSpPr>
            <a:spLocks noGrp="1"/>
          </p:cNvSpPr>
          <p:nvPr>
            <p:ph type="title"/>
          </p:nvPr>
        </p:nvSpPr>
        <p:spPr>
          <a:xfrm>
            <a:off x="742176" y="990600"/>
            <a:ext cx="7772400" cy="609600"/>
          </a:xfrm>
        </p:spPr>
        <p:txBody>
          <a:bodyPr/>
          <a:lstStyle/>
          <a:p>
            <a:pPr algn="ctr"/>
            <a:r>
              <a:rPr lang="en-US" altLang="en-US" sz="4000" dirty="0">
                <a:solidFill>
                  <a:schemeClr val="accent6"/>
                </a:solidFill>
              </a:rPr>
              <a:t>Charging the tablets</a:t>
            </a:r>
          </a:p>
        </p:txBody>
      </p:sp>
      <p:sp>
        <p:nvSpPr>
          <p:cNvPr id="11267" name="Rectangle 5">
            <a:extLst>
              <a:ext uri="{FF2B5EF4-FFF2-40B4-BE49-F238E27FC236}">
                <a16:creationId xmlns:a16="http://schemas.microsoft.com/office/drawing/2014/main" id="{94F21B5E-E9FF-4742-A09C-6121C83DFC2D}"/>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1268" name="Picture 7">
            <a:extLst>
              <a:ext uri="{FF2B5EF4-FFF2-40B4-BE49-F238E27FC236}">
                <a16:creationId xmlns:a16="http://schemas.microsoft.com/office/drawing/2014/main" id="{A9988536-C652-4471-A857-CFF34411EF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776" y="1628780"/>
            <a:ext cx="6294438"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C03E06F-DD17-481C-BB30-547F2F54BE44}"/>
              </a:ext>
            </a:extLst>
          </p:cNvPr>
          <p:cNvSpPr txBox="1"/>
          <p:nvPr/>
        </p:nvSpPr>
        <p:spPr>
          <a:xfrm>
            <a:off x="152400" y="4182762"/>
            <a:ext cx="8768576" cy="1938992"/>
          </a:xfrm>
          <a:prstGeom prst="rect">
            <a:avLst/>
          </a:prstGeom>
          <a:noFill/>
        </p:spPr>
        <p:txBody>
          <a:bodyPr wrap="square">
            <a:spAutoFit/>
          </a:bodyPr>
          <a:lstStyle/>
          <a:p>
            <a:pPr marL="457200" indent="-457200">
              <a:buFont typeface="Arial" panose="020B0604020202020204" pitchFamily="34" charset="0"/>
              <a:buChar char="•"/>
              <a:defRPr/>
            </a:pPr>
            <a:r>
              <a:rPr lang="en-US" sz="2400" dirty="0">
                <a:latin typeface="+mn-lt"/>
              </a:rPr>
              <a:t>Charge whenever and wherever there is opportunity</a:t>
            </a:r>
          </a:p>
          <a:p>
            <a:pPr marL="914400" lvl="1" indent="-457200">
              <a:buFont typeface="Arial" panose="020B0604020202020204" pitchFamily="34" charset="0"/>
              <a:buChar char="•"/>
              <a:defRPr/>
            </a:pPr>
            <a:r>
              <a:rPr lang="en-US" sz="2400" dirty="0">
                <a:latin typeface="+mn-lt"/>
              </a:rPr>
              <a:t>At night, in the car, at a restaurant… </a:t>
            </a:r>
          </a:p>
          <a:p>
            <a:pPr marL="457200" indent="-457200">
              <a:buFont typeface="Arial" panose="020B0604020202020204" pitchFamily="34" charset="0"/>
              <a:buChar char="•"/>
              <a:defRPr/>
            </a:pPr>
            <a:r>
              <a:rPr lang="en-US" sz="2400" dirty="0">
                <a:latin typeface="+mn-lt"/>
              </a:rPr>
              <a:t>Don’t use tablet for other activities, especially  when charging not readily available</a:t>
            </a:r>
          </a:p>
          <a:p>
            <a:pPr marL="457200" indent="-457200">
              <a:buFont typeface="Arial" panose="020B0604020202020204" pitchFamily="34" charset="0"/>
              <a:buChar char="•"/>
              <a:defRPr/>
            </a:pPr>
            <a:r>
              <a:rPr lang="en-US" sz="2400" dirty="0">
                <a:latin typeface="+mn-lt"/>
              </a:rPr>
              <a:t>American plugs…. A challenge!</a:t>
            </a:r>
          </a:p>
        </p:txBody>
      </p:sp>
      <p:sp>
        <p:nvSpPr>
          <p:cNvPr id="4" name="TextBox 3">
            <a:extLst>
              <a:ext uri="{FF2B5EF4-FFF2-40B4-BE49-F238E27FC236}">
                <a16:creationId xmlns:a16="http://schemas.microsoft.com/office/drawing/2014/main" id="{DDB959D7-97B7-4F9F-990C-8B44402F9B1F}"/>
              </a:ext>
            </a:extLst>
          </p:cNvPr>
          <p:cNvSpPr txBox="1"/>
          <p:nvPr/>
        </p:nvSpPr>
        <p:spPr>
          <a:xfrm rot="19492318">
            <a:off x="6472238" y="2193925"/>
            <a:ext cx="1952625" cy="1570038"/>
          </a:xfrm>
          <a:prstGeom prst="rect">
            <a:avLst/>
          </a:prstGeom>
          <a:noFill/>
        </p:spPr>
        <p:txBody>
          <a:bodyPr>
            <a:spAutoFit/>
          </a:bodyPr>
          <a:lstStyle/>
          <a:p>
            <a:pPr algn="ctr">
              <a:defRPr/>
            </a:pPr>
            <a:r>
              <a:rPr lang="en-US" sz="3200" b="1" i="1" dirty="0">
                <a:solidFill>
                  <a:srgbClr val="C2113A"/>
                </a:solidFill>
                <a:latin typeface="+mn-lt"/>
              </a:rPr>
              <a:t>11 hours battery life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9A00519-1067-403C-BD8A-8D6C4AE09A83}"/>
              </a:ext>
            </a:extLst>
          </p:cNvPr>
          <p:cNvSpPr>
            <a:spLocks noGrp="1"/>
          </p:cNvSpPr>
          <p:nvPr>
            <p:ph type="title"/>
          </p:nvPr>
        </p:nvSpPr>
        <p:spPr>
          <a:xfrm>
            <a:off x="685800" y="977901"/>
            <a:ext cx="7772400" cy="609600"/>
          </a:xfrm>
        </p:spPr>
        <p:txBody>
          <a:bodyPr/>
          <a:lstStyle/>
          <a:p>
            <a:pPr algn="ctr"/>
            <a:r>
              <a:rPr lang="en-US" altLang="en-US" sz="4000" dirty="0">
                <a:solidFill>
                  <a:schemeClr val="accent6"/>
                </a:solidFill>
              </a:rPr>
              <a:t>Tablet basics and passwords</a:t>
            </a:r>
          </a:p>
        </p:txBody>
      </p:sp>
      <p:sp>
        <p:nvSpPr>
          <p:cNvPr id="13315" name="Rectangle 5">
            <a:extLst>
              <a:ext uri="{FF2B5EF4-FFF2-40B4-BE49-F238E27FC236}">
                <a16:creationId xmlns:a16="http://schemas.microsoft.com/office/drawing/2014/main" id="{37356739-C959-4923-B11A-FB69D5C2A95B}"/>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4" name="TextBox 3">
            <a:extLst>
              <a:ext uri="{FF2B5EF4-FFF2-40B4-BE49-F238E27FC236}">
                <a16:creationId xmlns:a16="http://schemas.microsoft.com/office/drawing/2014/main" id="{9FE6AC30-00B2-4A3C-AA3B-3347C9CFF28A}"/>
              </a:ext>
            </a:extLst>
          </p:cNvPr>
          <p:cNvSpPr txBox="1"/>
          <p:nvPr/>
        </p:nvSpPr>
        <p:spPr>
          <a:xfrm>
            <a:off x="4800600" y="1766888"/>
            <a:ext cx="3657600" cy="1384995"/>
          </a:xfrm>
          <a:prstGeom prst="rect">
            <a:avLst/>
          </a:prstGeom>
          <a:noFill/>
        </p:spPr>
        <p:txBody>
          <a:bodyPr>
            <a:spAutoFit/>
          </a:bodyPr>
          <a:lstStyle/>
          <a:p>
            <a:pPr algn="ctr">
              <a:defRPr/>
            </a:pPr>
            <a:r>
              <a:rPr lang="en-US" sz="2800" dirty="0">
                <a:latin typeface="+mn-lt"/>
              </a:rPr>
              <a:t>Then </a:t>
            </a:r>
            <a:r>
              <a:rPr lang="en-US" sz="2800" b="1" dirty="0">
                <a:latin typeface="+mn-lt"/>
              </a:rPr>
              <a:t>swipe up </a:t>
            </a:r>
            <a:r>
              <a:rPr lang="en-US" sz="2800" dirty="0">
                <a:latin typeface="+mn-lt"/>
              </a:rPr>
              <a:t>or hit </a:t>
            </a:r>
            <a:r>
              <a:rPr lang="en-US" sz="2800" b="1" dirty="0">
                <a:latin typeface="+mn-lt"/>
              </a:rPr>
              <a:t>home key </a:t>
            </a:r>
            <a:r>
              <a:rPr lang="en-US" sz="2800" dirty="0">
                <a:latin typeface="+mn-lt"/>
              </a:rPr>
              <a:t>to display password screen</a:t>
            </a:r>
          </a:p>
        </p:txBody>
      </p:sp>
      <p:cxnSp>
        <p:nvCxnSpPr>
          <p:cNvPr id="13318" name="Straight Connector 6">
            <a:extLst>
              <a:ext uri="{FF2B5EF4-FFF2-40B4-BE49-F238E27FC236}">
                <a16:creationId xmlns:a16="http://schemas.microsoft.com/office/drawing/2014/main" id="{7D34AD41-C268-4AE5-BBB7-08AF26BF60DF}"/>
              </a:ext>
            </a:extLst>
          </p:cNvPr>
          <p:cNvCxnSpPr>
            <a:cxnSpLocks noChangeShapeType="1"/>
          </p:cNvCxnSpPr>
          <p:nvPr/>
        </p:nvCxnSpPr>
        <p:spPr bwMode="auto">
          <a:xfrm>
            <a:off x="4419600" y="1766888"/>
            <a:ext cx="0" cy="4765675"/>
          </a:xfrm>
          <a:prstGeom prst="line">
            <a:avLst/>
          </a:prstGeom>
          <a:noFill/>
          <a:ln w="28575" algn="ctr">
            <a:solidFill>
              <a:schemeClr val="accent3">
                <a:lumMod val="75000"/>
              </a:schemeClr>
            </a:solidFill>
            <a:round/>
            <a:headEnd/>
            <a:tailEn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A8FAA060-3605-4F5E-9530-1358794DC487}"/>
              </a:ext>
            </a:extLst>
          </p:cNvPr>
          <p:cNvSpPr txBox="1"/>
          <p:nvPr/>
        </p:nvSpPr>
        <p:spPr>
          <a:xfrm>
            <a:off x="4914900" y="4018081"/>
            <a:ext cx="3810000" cy="1508125"/>
          </a:xfrm>
          <a:prstGeom prst="rect">
            <a:avLst/>
          </a:prstGeom>
          <a:noFill/>
        </p:spPr>
        <p:txBody>
          <a:bodyPr>
            <a:spAutoFit/>
          </a:bodyPr>
          <a:lstStyle/>
          <a:p>
            <a:pPr algn="ctr">
              <a:defRPr/>
            </a:pPr>
            <a:r>
              <a:rPr lang="en-US" sz="3200" dirty="0">
                <a:latin typeface="+mn-lt"/>
              </a:rPr>
              <a:t>Temporary Password:</a:t>
            </a:r>
          </a:p>
          <a:p>
            <a:pPr algn="ctr">
              <a:defRPr/>
            </a:pPr>
            <a:r>
              <a:rPr lang="en-US" sz="6000" b="1" dirty="0">
                <a:latin typeface="+mn-lt"/>
              </a:rPr>
              <a:t>ftf2018</a:t>
            </a:r>
          </a:p>
        </p:txBody>
      </p:sp>
      <p:cxnSp>
        <p:nvCxnSpPr>
          <p:cNvPr id="13320" name="Straight Connector 12">
            <a:extLst>
              <a:ext uri="{FF2B5EF4-FFF2-40B4-BE49-F238E27FC236}">
                <a16:creationId xmlns:a16="http://schemas.microsoft.com/office/drawing/2014/main" id="{17101B8C-9FE5-4E84-8FC9-B4BDAC7DBF85}"/>
              </a:ext>
            </a:extLst>
          </p:cNvPr>
          <p:cNvCxnSpPr>
            <a:cxnSpLocks noChangeShapeType="1"/>
          </p:cNvCxnSpPr>
          <p:nvPr/>
        </p:nvCxnSpPr>
        <p:spPr bwMode="auto">
          <a:xfrm flipH="1" flipV="1">
            <a:off x="4800600" y="3581400"/>
            <a:ext cx="4038600" cy="1588"/>
          </a:xfrm>
          <a:prstGeom prst="line">
            <a:avLst/>
          </a:prstGeom>
          <a:noFill/>
          <a:ln w="28575" algn="ctr">
            <a:solidFill>
              <a:schemeClr val="accent3">
                <a:lumMod val="75000"/>
              </a:schemeClr>
            </a:solidFill>
            <a:round/>
            <a:headEnd/>
            <a:tailEnd/>
          </a:ln>
          <a:extLst>
            <a:ext uri="{909E8E84-426E-40DD-AFC4-6F175D3DCCD1}">
              <a14:hiddenFill xmlns:a14="http://schemas.microsoft.com/office/drawing/2010/main">
                <a:noFill/>
              </a14:hiddenFill>
            </a:ext>
          </a:extLst>
        </p:spPr>
      </p:cxnSp>
      <p:pic>
        <p:nvPicPr>
          <p:cNvPr id="2" name="Picture 1">
            <a:extLst>
              <a:ext uri="{FF2B5EF4-FFF2-40B4-BE49-F238E27FC236}">
                <a16:creationId xmlns:a16="http://schemas.microsoft.com/office/drawing/2014/main" id="{9458432E-CB03-4544-86A7-0968B2958AED}"/>
              </a:ext>
            </a:extLst>
          </p:cNvPr>
          <p:cNvPicPr>
            <a:picLocks noChangeAspect="1"/>
          </p:cNvPicPr>
          <p:nvPr/>
        </p:nvPicPr>
        <p:blipFill>
          <a:blip r:embed="rId3"/>
          <a:stretch>
            <a:fillRect/>
          </a:stretch>
        </p:blipFill>
        <p:spPr>
          <a:xfrm>
            <a:off x="143348" y="1828800"/>
            <a:ext cx="2782890" cy="4233862"/>
          </a:xfrm>
          <a:prstGeom prst="rect">
            <a:avLst/>
          </a:prstGeom>
        </p:spPr>
      </p:pic>
      <p:pic>
        <p:nvPicPr>
          <p:cNvPr id="3" name="Picture 2">
            <a:extLst>
              <a:ext uri="{FF2B5EF4-FFF2-40B4-BE49-F238E27FC236}">
                <a16:creationId xmlns:a16="http://schemas.microsoft.com/office/drawing/2014/main" id="{C9D0B047-2D8C-47A1-99CB-693B3F4472E7}"/>
              </a:ext>
            </a:extLst>
          </p:cNvPr>
          <p:cNvPicPr>
            <a:picLocks noChangeAspect="1"/>
          </p:cNvPicPr>
          <p:nvPr/>
        </p:nvPicPr>
        <p:blipFill>
          <a:blip r:embed="rId4"/>
          <a:stretch>
            <a:fillRect/>
          </a:stretch>
        </p:blipFill>
        <p:spPr>
          <a:xfrm rot="16200000" flipH="1">
            <a:off x="3114739" y="1976695"/>
            <a:ext cx="953276" cy="1267087"/>
          </a:xfrm>
          <a:prstGeom prst="rect">
            <a:avLst/>
          </a:prstGeom>
        </p:spPr>
      </p:pic>
      <p:sp>
        <p:nvSpPr>
          <p:cNvPr id="13" name="TextBox 12">
            <a:extLst>
              <a:ext uri="{FF2B5EF4-FFF2-40B4-BE49-F238E27FC236}">
                <a16:creationId xmlns:a16="http://schemas.microsoft.com/office/drawing/2014/main" id="{E7D438B9-78D2-46B1-9ED8-5CAE6DB47520}"/>
              </a:ext>
            </a:extLst>
          </p:cNvPr>
          <p:cNvSpPr txBox="1"/>
          <p:nvPr/>
        </p:nvSpPr>
        <p:spPr>
          <a:xfrm>
            <a:off x="2981719" y="4925982"/>
            <a:ext cx="1356732" cy="400110"/>
          </a:xfrm>
          <a:prstGeom prst="rect">
            <a:avLst/>
          </a:prstGeom>
          <a:noFill/>
          <a:ln>
            <a:solidFill>
              <a:schemeClr val="accent3">
                <a:lumMod val="75000"/>
              </a:schemeClr>
            </a:solidFill>
          </a:ln>
        </p:spPr>
        <p:txBody>
          <a:bodyPr wrap="square">
            <a:spAutoFit/>
          </a:bodyPr>
          <a:lstStyle/>
          <a:p>
            <a:pPr algn="ctr">
              <a:defRPr/>
            </a:pPr>
            <a:r>
              <a:rPr lang="en-US" sz="2000" b="1" dirty="0">
                <a:latin typeface="+mn-lt"/>
              </a:rPr>
              <a:t>Home Key</a:t>
            </a:r>
          </a:p>
        </p:txBody>
      </p:sp>
      <p:cxnSp>
        <p:nvCxnSpPr>
          <p:cNvPr id="11" name="Connector: Elbow 10">
            <a:extLst>
              <a:ext uri="{FF2B5EF4-FFF2-40B4-BE49-F238E27FC236}">
                <a16:creationId xmlns:a16="http://schemas.microsoft.com/office/drawing/2014/main" id="{FCE564BD-A581-4A02-85FF-7D71EE5B124D}"/>
              </a:ext>
            </a:extLst>
          </p:cNvPr>
          <p:cNvCxnSpPr>
            <a:cxnSpLocks/>
            <a:stCxn id="13" idx="2"/>
          </p:cNvCxnSpPr>
          <p:nvPr/>
        </p:nvCxnSpPr>
        <p:spPr>
          <a:xfrm rot="5400000">
            <a:off x="2376801" y="4581350"/>
            <a:ext cx="538543" cy="2028027"/>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1317AF4-2B86-4E2D-99FC-9210FBDBE1E9}"/>
              </a:ext>
            </a:extLst>
          </p:cNvPr>
          <p:cNvSpPr>
            <a:spLocks noGrp="1"/>
          </p:cNvSpPr>
          <p:nvPr>
            <p:ph type="title"/>
          </p:nvPr>
        </p:nvSpPr>
        <p:spPr>
          <a:xfrm>
            <a:off x="993775" y="958967"/>
            <a:ext cx="6854825" cy="609600"/>
          </a:xfrm>
        </p:spPr>
        <p:txBody>
          <a:bodyPr/>
          <a:lstStyle/>
          <a:p>
            <a:pPr algn="ctr"/>
            <a:r>
              <a:rPr lang="en-US" altLang="en-US" sz="4000" dirty="0" err="1">
                <a:solidFill>
                  <a:schemeClr val="accent6"/>
                </a:solidFill>
              </a:rPr>
              <a:t>CSEntry</a:t>
            </a:r>
            <a:r>
              <a:rPr lang="en-US" altLang="en-US" sz="4000" dirty="0">
                <a:solidFill>
                  <a:schemeClr val="accent6"/>
                </a:solidFill>
              </a:rPr>
              <a:t> App and Time</a:t>
            </a:r>
          </a:p>
        </p:txBody>
      </p:sp>
      <p:sp>
        <p:nvSpPr>
          <p:cNvPr id="11" name="TextBox 10">
            <a:extLst>
              <a:ext uri="{FF2B5EF4-FFF2-40B4-BE49-F238E27FC236}">
                <a16:creationId xmlns:a16="http://schemas.microsoft.com/office/drawing/2014/main" id="{9451959A-81B2-4763-AF16-11E491480C07}"/>
              </a:ext>
            </a:extLst>
          </p:cNvPr>
          <p:cNvSpPr txBox="1"/>
          <p:nvPr/>
        </p:nvSpPr>
        <p:spPr>
          <a:xfrm>
            <a:off x="1111406" y="4429126"/>
            <a:ext cx="2009775" cy="830997"/>
          </a:xfrm>
          <a:prstGeom prst="rect">
            <a:avLst/>
          </a:prstGeom>
          <a:noFill/>
        </p:spPr>
        <p:txBody>
          <a:bodyPr wrap="square">
            <a:spAutoFit/>
          </a:bodyPr>
          <a:lstStyle/>
          <a:p>
            <a:pPr algn="ctr">
              <a:defRPr/>
            </a:pPr>
            <a:r>
              <a:rPr lang="en-US" sz="2400" dirty="0">
                <a:solidFill>
                  <a:schemeClr val="bg1"/>
                </a:solidFill>
                <a:latin typeface="+mn-lt"/>
              </a:rPr>
              <a:t>Click desktop “application”</a:t>
            </a:r>
          </a:p>
        </p:txBody>
      </p:sp>
      <p:cxnSp>
        <p:nvCxnSpPr>
          <p:cNvPr id="17418" name="Straight Connector 18">
            <a:extLst>
              <a:ext uri="{FF2B5EF4-FFF2-40B4-BE49-F238E27FC236}">
                <a16:creationId xmlns:a16="http://schemas.microsoft.com/office/drawing/2014/main" id="{DB749418-A8BB-4280-AD17-EFA07EBE00FF}"/>
              </a:ext>
            </a:extLst>
          </p:cNvPr>
          <p:cNvCxnSpPr>
            <a:cxnSpLocks noChangeShapeType="1"/>
          </p:cNvCxnSpPr>
          <p:nvPr/>
        </p:nvCxnSpPr>
        <p:spPr bwMode="auto">
          <a:xfrm>
            <a:off x="4419600" y="1710533"/>
            <a:ext cx="0" cy="4822030"/>
          </a:xfrm>
          <a:prstGeom prst="line">
            <a:avLst/>
          </a:prstGeom>
          <a:noFill/>
          <a:ln w="28575" algn="ctr">
            <a:solidFill>
              <a:schemeClr val="accent3">
                <a:lumMod val="75000"/>
              </a:schemeClr>
            </a:solidFill>
            <a:round/>
            <a:headEnd/>
            <a:tailEnd/>
          </a:ln>
          <a:extLst>
            <a:ext uri="{909E8E84-426E-40DD-AFC4-6F175D3DCCD1}">
              <a14:hiddenFill xmlns:a14="http://schemas.microsoft.com/office/drawing/2010/main">
                <a:noFill/>
              </a14:hiddenFill>
            </a:ext>
          </a:extLst>
        </p:spPr>
      </p:cxnSp>
      <p:sp>
        <p:nvSpPr>
          <p:cNvPr id="16" name="TextBox 15">
            <a:extLst>
              <a:ext uri="{FF2B5EF4-FFF2-40B4-BE49-F238E27FC236}">
                <a16:creationId xmlns:a16="http://schemas.microsoft.com/office/drawing/2014/main" id="{2992E29F-2971-43A3-BFDF-F4887EF1B80A}"/>
              </a:ext>
            </a:extLst>
          </p:cNvPr>
          <p:cNvSpPr txBox="1"/>
          <p:nvPr/>
        </p:nvSpPr>
        <p:spPr>
          <a:xfrm>
            <a:off x="4657765" y="1841127"/>
            <a:ext cx="4267200" cy="2554545"/>
          </a:xfrm>
          <a:prstGeom prst="rect">
            <a:avLst/>
          </a:prstGeom>
          <a:noFill/>
        </p:spPr>
        <p:txBody>
          <a:bodyPr>
            <a:spAutoFit/>
          </a:bodyPr>
          <a:lstStyle/>
          <a:p>
            <a:pPr algn="ctr">
              <a:defRPr/>
            </a:pPr>
            <a:r>
              <a:rPr lang="en-US" sz="3200" dirty="0">
                <a:latin typeface="+mn-lt"/>
              </a:rPr>
              <a:t>Times of interviews are automatically recorded… if tablet time is wrong, system may crash, data may be lost!</a:t>
            </a:r>
          </a:p>
        </p:txBody>
      </p:sp>
      <p:sp>
        <p:nvSpPr>
          <p:cNvPr id="14" name="TextBox 13">
            <a:extLst>
              <a:ext uri="{FF2B5EF4-FFF2-40B4-BE49-F238E27FC236}">
                <a16:creationId xmlns:a16="http://schemas.microsoft.com/office/drawing/2014/main" id="{E0CED87B-6556-4252-95D1-F0195E5809CB}"/>
              </a:ext>
            </a:extLst>
          </p:cNvPr>
          <p:cNvSpPr txBox="1"/>
          <p:nvPr/>
        </p:nvSpPr>
        <p:spPr>
          <a:xfrm>
            <a:off x="4601474" y="4621514"/>
            <a:ext cx="4267200" cy="954107"/>
          </a:xfrm>
          <a:prstGeom prst="rect">
            <a:avLst/>
          </a:prstGeom>
          <a:noFill/>
        </p:spPr>
        <p:txBody>
          <a:bodyPr>
            <a:spAutoFit/>
          </a:bodyPr>
          <a:lstStyle/>
          <a:p>
            <a:pPr algn="ctr">
              <a:defRPr/>
            </a:pPr>
            <a:r>
              <a:rPr lang="en-US" sz="2800" dirty="0">
                <a:solidFill>
                  <a:srgbClr val="C00000"/>
                </a:solidFill>
                <a:latin typeface="+mn-lt"/>
              </a:rPr>
              <a:t>If wrong, contact ICDM at Implementing Agency</a:t>
            </a:r>
          </a:p>
        </p:txBody>
      </p:sp>
      <p:pic>
        <p:nvPicPr>
          <p:cNvPr id="23" name="Picture 22" descr="C:\Users\gdupuis.ENGL\AppData\Local\Microsoft\Windows\INetCache\Content.Word\Screenshot_20171219-134042.png">
            <a:extLst>
              <a:ext uri="{FF2B5EF4-FFF2-40B4-BE49-F238E27FC236}">
                <a16:creationId xmlns:a16="http://schemas.microsoft.com/office/drawing/2014/main" id="{F904FB68-3426-4509-AE90-8D0598F717D5}"/>
              </a:ext>
            </a:extLst>
          </p:cNvPr>
          <p:cNvPicPr>
            <a:picLocks noChangeAspect="1"/>
          </p:cNvPicPr>
          <p:nvPr/>
        </p:nvPicPr>
        <p:blipFill rotWithShape="1">
          <a:blip r:embed="rId3">
            <a:extLst>
              <a:ext uri="{28A0092B-C50C-407E-A947-70E740481C1C}">
                <a14:useLocalDpi xmlns:a14="http://schemas.microsoft.com/office/drawing/2010/main" val="0"/>
              </a:ext>
            </a:extLst>
          </a:blip>
          <a:srcRect l="35126" t="18045" r="48907" b="65486"/>
          <a:stretch/>
        </p:blipFill>
        <p:spPr bwMode="auto">
          <a:xfrm>
            <a:off x="311045" y="1975644"/>
            <a:ext cx="1060284" cy="1458254"/>
          </a:xfrm>
          <a:prstGeom prst="rect">
            <a:avLst/>
          </a:prstGeom>
          <a:noFill/>
          <a:ln>
            <a:noFill/>
          </a:ln>
        </p:spPr>
      </p:pic>
      <p:pic>
        <p:nvPicPr>
          <p:cNvPr id="24" name="Picture 23">
            <a:extLst>
              <a:ext uri="{FF2B5EF4-FFF2-40B4-BE49-F238E27FC236}">
                <a16:creationId xmlns:a16="http://schemas.microsoft.com/office/drawing/2014/main" id="{9F359740-CD90-4DA0-9C00-196EFBBC0B6C}"/>
              </a:ext>
            </a:extLst>
          </p:cNvPr>
          <p:cNvPicPr>
            <a:picLocks noChangeAspect="1"/>
          </p:cNvPicPr>
          <p:nvPr/>
        </p:nvPicPr>
        <p:blipFill>
          <a:blip r:embed="rId4"/>
          <a:stretch>
            <a:fillRect/>
          </a:stretch>
        </p:blipFill>
        <p:spPr>
          <a:xfrm>
            <a:off x="1749774" y="1938473"/>
            <a:ext cx="2162175" cy="1495425"/>
          </a:xfrm>
          <a:prstGeom prst="rect">
            <a:avLst/>
          </a:prstGeom>
        </p:spPr>
      </p:pic>
      <p:pic>
        <p:nvPicPr>
          <p:cNvPr id="7" name="Picture 6">
            <a:extLst>
              <a:ext uri="{FF2B5EF4-FFF2-40B4-BE49-F238E27FC236}">
                <a16:creationId xmlns:a16="http://schemas.microsoft.com/office/drawing/2014/main" id="{FA70B96F-2869-4941-BF3A-D29AD1E66382}"/>
              </a:ext>
            </a:extLst>
          </p:cNvPr>
          <p:cNvPicPr>
            <a:picLocks noChangeAspect="1"/>
          </p:cNvPicPr>
          <p:nvPr/>
        </p:nvPicPr>
        <p:blipFill>
          <a:blip r:embed="rId5"/>
          <a:stretch>
            <a:fillRect/>
          </a:stretch>
        </p:blipFill>
        <p:spPr>
          <a:xfrm>
            <a:off x="1706911" y="4099246"/>
            <a:ext cx="2247900" cy="1476375"/>
          </a:xfrm>
          <a:prstGeom prst="rect">
            <a:avLst/>
          </a:prstGeom>
        </p:spPr>
      </p:pic>
      <p:sp>
        <p:nvSpPr>
          <p:cNvPr id="27" name="TextBox 26">
            <a:extLst>
              <a:ext uri="{FF2B5EF4-FFF2-40B4-BE49-F238E27FC236}">
                <a16:creationId xmlns:a16="http://schemas.microsoft.com/office/drawing/2014/main" id="{7495E562-D869-4E22-AB56-F8CCED08ABB4}"/>
              </a:ext>
            </a:extLst>
          </p:cNvPr>
          <p:cNvSpPr txBox="1"/>
          <p:nvPr/>
        </p:nvSpPr>
        <p:spPr>
          <a:xfrm>
            <a:off x="107225" y="4069140"/>
            <a:ext cx="1532112" cy="1569660"/>
          </a:xfrm>
          <a:prstGeom prst="rect">
            <a:avLst/>
          </a:prstGeom>
          <a:noFill/>
        </p:spPr>
        <p:txBody>
          <a:bodyPr wrap="square">
            <a:spAutoFit/>
          </a:bodyPr>
          <a:lstStyle/>
          <a:p>
            <a:pPr algn="ctr">
              <a:defRPr/>
            </a:pPr>
            <a:r>
              <a:rPr lang="en-US" sz="2400" dirty="0">
                <a:latin typeface="+mn-lt"/>
              </a:rPr>
              <a:t>On home screen, check data and time!</a:t>
            </a:r>
          </a:p>
        </p:txBody>
      </p:sp>
      <p:cxnSp>
        <p:nvCxnSpPr>
          <p:cNvPr id="28" name="Straight Connector 18">
            <a:extLst>
              <a:ext uri="{FF2B5EF4-FFF2-40B4-BE49-F238E27FC236}">
                <a16:creationId xmlns:a16="http://schemas.microsoft.com/office/drawing/2014/main" id="{91D75AC4-CC4F-4C97-AC4B-550F98F65DA2}"/>
              </a:ext>
            </a:extLst>
          </p:cNvPr>
          <p:cNvCxnSpPr>
            <a:cxnSpLocks noChangeShapeType="1"/>
          </p:cNvCxnSpPr>
          <p:nvPr/>
        </p:nvCxnSpPr>
        <p:spPr bwMode="auto">
          <a:xfrm>
            <a:off x="376586" y="3733800"/>
            <a:ext cx="3578225" cy="0"/>
          </a:xfrm>
          <a:prstGeom prst="line">
            <a:avLst/>
          </a:prstGeom>
          <a:noFill/>
          <a:ln w="28575" algn="ctr">
            <a:solidFill>
              <a:schemeClr val="accent3">
                <a:lumMod val="75000"/>
              </a:schemeClr>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6F04321-EA87-4729-AB82-753B2564780A}"/>
              </a:ext>
            </a:extLst>
          </p:cNvPr>
          <p:cNvSpPr>
            <a:spLocks noGrp="1"/>
          </p:cNvSpPr>
          <p:nvPr>
            <p:ph type="title"/>
          </p:nvPr>
        </p:nvSpPr>
        <p:spPr>
          <a:xfrm>
            <a:off x="505088" y="990600"/>
            <a:ext cx="7772400" cy="609600"/>
          </a:xfrm>
        </p:spPr>
        <p:txBody>
          <a:bodyPr/>
          <a:lstStyle/>
          <a:p>
            <a:pPr algn="ctr"/>
            <a:r>
              <a:rPr lang="en-US" altLang="en-US" sz="4000" dirty="0">
                <a:solidFill>
                  <a:schemeClr val="accent6"/>
                </a:solidFill>
              </a:rPr>
              <a:t>Powering down</a:t>
            </a:r>
          </a:p>
        </p:txBody>
      </p:sp>
      <p:sp>
        <p:nvSpPr>
          <p:cNvPr id="19459" name="Rectangle 5">
            <a:extLst>
              <a:ext uri="{FF2B5EF4-FFF2-40B4-BE49-F238E27FC236}">
                <a16:creationId xmlns:a16="http://schemas.microsoft.com/office/drawing/2014/main" id="{C7BC8A53-AF99-4870-9014-62A51666348D}"/>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19461" name="Straight Connector 6">
            <a:extLst>
              <a:ext uri="{FF2B5EF4-FFF2-40B4-BE49-F238E27FC236}">
                <a16:creationId xmlns:a16="http://schemas.microsoft.com/office/drawing/2014/main" id="{3783E26C-B521-47B9-901E-296F16D391DC}"/>
              </a:ext>
            </a:extLst>
          </p:cNvPr>
          <p:cNvCxnSpPr>
            <a:cxnSpLocks noChangeShapeType="1"/>
          </p:cNvCxnSpPr>
          <p:nvPr/>
        </p:nvCxnSpPr>
        <p:spPr bwMode="auto">
          <a:xfrm>
            <a:off x="4419600" y="1905000"/>
            <a:ext cx="0" cy="4627563"/>
          </a:xfrm>
          <a:prstGeom prst="line">
            <a:avLst/>
          </a:prstGeom>
          <a:noFill/>
          <a:ln w="28575" algn="ctr">
            <a:solidFill>
              <a:schemeClr val="accent3">
                <a:lumMod val="75000"/>
              </a:schemeClr>
            </a:solidFill>
            <a:round/>
            <a:headEnd/>
            <a:tailEnd/>
          </a:ln>
          <a:extLst>
            <a:ext uri="{909E8E84-426E-40DD-AFC4-6F175D3DCCD1}">
              <a14:hiddenFill xmlns:a14="http://schemas.microsoft.com/office/drawing/2010/main">
                <a:noFill/>
              </a14:hiddenFill>
            </a:ext>
          </a:extLst>
        </p:spPr>
      </p:cxnSp>
      <p:cxnSp>
        <p:nvCxnSpPr>
          <p:cNvPr id="19462" name="Straight Connector 12">
            <a:extLst>
              <a:ext uri="{FF2B5EF4-FFF2-40B4-BE49-F238E27FC236}">
                <a16:creationId xmlns:a16="http://schemas.microsoft.com/office/drawing/2014/main" id="{218157C7-D25C-431C-A69D-2B1BA1A5912C}"/>
              </a:ext>
            </a:extLst>
          </p:cNvPr>
          <p:cNvCxnSpPr>
            <a:cxnSpLocks noChangeShapeType="1"/>
          </p:cNvCxnSpPr>
          <p:nvPr/>
        </p:nvCxnSpPr>
        <p:spPr bwMode="auto">
          <a:xfrm flipH="1" flipV="1">
            <a:off x="4800600" y="3884612"/>
            <a:ext cx="4038600" cy="1588"/>
          </a:xfrm>
          <a:prstGeom prst="line">
            <a:avLst/>
          </a:prstGeom>
          <a:noFill/>
          <a:ln w="28575" algn="ctr">
            <a:solidFill>
              <a:schemeClr val="accent3">
                <a:lumMod val="75000"/>
              </a:schemeClr>
            </a:solidFill>
            <a:round/>
            <a:headEnd/>
            <a:tailEnd/>
          </a:ln>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8157A43F-F8F9-4AF9-A630-FAF4035963A8}"/>
              </a:ext>
            </a:extLst>
          </p:cNvPr>
          <p:cNvSpPr txBox="1"/>
          <p:nvPr/>
        </p:nvSpPr>
        <p:spPr>
          <a:xfrm>
            <a:off x="4495800" y="3849231"/>
            <a:ext cx="4648200" cy="2246769"/>
          </a:xfrm>
          <a:prstGeom prst="rect">
            <a:avLst/>
          </a:prstGeom>
          <a:noFill/>
        </p:spPr>
        <p:txBody>
          <a:bodyPr wrap="square">
            <a:spAutoFit/>
          </a:bodyPr>
          <a:lstStyle/>
          <a:p>
            <a:pPr marL="342900" indent="-342900">
              <a:buFont typeface="Arial" panose="020B0604020202020204" pitchFamily="34" charset="0"/>
              <a:buChar char="•"/>
              <a:defRPr/>
            </a:pPr>
            <a:r>
              <a:rPr lang="en-US" sz="2800" dirty="0"/>
              <a:t>Power down as often as possible!</a:t>
            </a:r>
          </a:p>
          <a:p>
            <a:pPr marL="342900" indent="-342900">
              <a:buFont typeface="Arial" panose="020B0604020202020204" pitchFamily="34" charset="0"/>
              <a:buChar char="•"/>
              <a:defRPr/>
            </a:pPr>
            <a:r>
              <a:rPr lang="en-US" sz="2800" dirty="0">
                <a:latin typeface="+mn-lt"/>
              </a:rPr>
              <a:t>Sleeping between households is sufficient – but on breaks, power down</a:t>
            </a:r>
          </a:p>
        </p:txBody>
      </p:sp>
      <p:pic>
        <p:nvPicPr>
          <p:cNvPr id="12" name="Picture 11">
            <a:extLst>
              <a:ext uri="{FF2B5EF4-FFF2-40B4-BE49-F238E27FC236}">
                <a16:creationId xmlns:a16="http://schemas.microsoft.com/office/drawing/2014/main" id="{3B4CB581-E391-438B-A362-024EB450CB83}"/>
              </a:ext>
            </a:extLst>
          </p:cNvPr>
          <p:cNvPicPr>
            <a:picLocks noChangeAspect="1"/>
          </p:cNvPicPr>
          <p:nvPr/>
        </p:nvPicPr>
        <p:blipFill>
          <a:blip r:embed="rId3"/>
          <a:stretch>
            <a:fillRect/>
          </a:stretch>
        </p:blipFill>
        <p:spPr>
          <a:xfrm>
            <a:off x="228600" y="1785938"/>
            <a:ext cx="2782890" cy="4233862"/>
          </a:xfrm>
          <a:prstGeom prst="rect">
            <a:avLst/>
          </a:prstGeom>
        </p:spPr>
      </p:pic>
      <p:pic>
        <p:nvPicPr>
          <p:cNvPr id="13" name="Picture 12">
            <a:extLst>
              <a:ext uri="{FF2B5EF4-FFF2-40B4-BE49-F238E27FC236}">
                <a16:creationId xmlns:a16="http://schemas.microsoft.com/office/drawing/2014/main" id="{E8905546-7122-4291-9322-E6057E08594C}"/>
              </a:ext>
            </a:extLst>
          </p:cNvPr>
          <p:cNvPicPr>
            <a:picLocks noChangeAspect="1"/>
          </p:cNvPicPr>
          <p:nvPr/>
        </p:nvPicPr>
        <p:blipFill>
          <a:blip r:embed="rId4"/>
          <a:stretch>
            <a:fillRect/>
          </a:stretch>
        </p:blipFill>
        <p:spPr>
          <a:xfrm rot="16200000" flipH="1">
            <a:off x="3281106" y="1976695"/>
            <a:ext cx="953276" cy="1267087"/>
          </a:xfrm>
          <a:prstGeom prst="rect">
            <a:avLst/>
          </a:prstGeom>
        </p:spPr>
      </p:pic>
      <p:pic>
        <p:nvPicPr>
          <p:cNvPr id="2" name="Picture 1">
            <a:extLst>
              <a:ext uri="{FF2B5EF4-FFF2-40B4-BE49-F238E27FC236}">
                <a16:creationId xmlns:a16="http://schemas.microsoft.com/office/drawing/2014/main" id="{A8685B85-4A66-47F3-8950-191A2012FD44}"/>
              </a:ext>
            </a:extLst>
          </p:cNvPr>
          <p:cNvPicPr>
            <a:picLocks noChangeAspect="1"/>
          </p:cNvPicPr>
          <p:nvPr/>
        </p:nvPicPr>
        <p:blipFill>
          <a:blip r:embed="rId5"/>
          <a:stretch>
            <a:fillRect/>
          </a:stretch>
        </p:blipFill>
        <p:spPr>
          <a:xfrm>
            <a:off x="4979783" y="1635581"/>
            <a:ext cx="819616" cy="2098219"/>
          </a:xfrm>
          <a:prstGeom prst="rect">
            <a:avLst/>
          </a:prstGeom>
        </p:spPr>
      </p:pic>
      <p:pic>
        <p:nvPicPr>
          <p:cNvPr id="3" name="Picture 2">
            <a:extLst>
              <a:ext uri="{FF2B5EF4-FFF2-40B4-BE49-F238E27FC236}">
                <a16:creationId xmlns:a16="http://schemas.microsoft.com/office/drawing/2014/main" id="{E5B46197-5127-41F3-97AE-526453510F89}"/>
              </a:ext>
            </a:extLst>
          </p:cNvPr>
          <p:cNvPicPr>
            <a:picLocks noChangeAspect="1"/>
          </p:cNvPicPr>
          <p:nvPr/>
        </p:nvPicPr>
        <p:blipFill>
          <a:blip r:embed="rId6"/>
          <a:stretch>
            <a:fillRect/>
          </a:stretch>
        </p:blipFill>
        <p:spPr>
          <a:xfrm>
            <a:off x="6705600" y="2021681"/>
            <a:ext cx="1962150" cy="1476375"/>
          </a:xfrm>
          <a:prstGeom prst="rect">
            <a:avLst/>
          </a:prstGeom>
        </p:spPr>
      </p:pic>
      <p:sp>
        <p:nvSpPr>
          <p:cNvPr id="6" name="Rectangle 5">
            <a:extLst>
              <a:ext uri="{FF2B5EF4-FFF2-40B4-BE49-F238E27FC236}">
                <a16:creationId xmlns:a16="http://schemas.microsoft.com/office/drawing/2014/main" id="{35F0A3FE-FB38-484B-AF65-F7C0136D6C3B}"/>
              </a:ext>
            </a:extLst>
          </p:cNvPr>
          <p:cNvSpPr/>
          <p:nvPr/>
        </p:nvSpPr>
        <p:spPr>
          <a:xfrm>
            <a:off x="4800600" y="1600200"/>
            <a:ext cx="1219200" cy="9144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4600EB64-F75A-42D2-9768-CBB27B9D7CE1}"/>
              </a:ext>
            </a:extLst>
          </p:cNvPr>
          <p:cNvCxnSpPr>
            <a:cxnSpLocks/>
            <a:stCxn id="6" idx="3"/>
            <a:endCxn id="3" idx="0"/>
          </p:cNvCxnSpPr>
          <p:nvPr/>
        </p:nvCxnSpPr>
        <p:spPr>
          <a:xfrm flipV="1">
            <a:off x="6019800" y="2021681"/>
            <a:ext cx="1666875" cy="35719"/>
          </a:xfrm>
          <a:prstGeom prst="bentConnector4">
            <a:avLst>
              <a:gd name="adj1" fmla="val 20571"/>
              <a:gd name="adj2" fmla="val 1919987"/>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A3E5F9AA6593439116F79CA10376F1" ma:contentTypeVersion="20" ma:contentTypeDescription="Create a new document." ma:contentTypeScope="" ma:versionID="c539d889cc762f8a68e59efe92c7ac5c">
  <xsd:schema xmlns:xsd="http://www.w3.org/2001/XMLSchema" xmlns:xs="http://www.w3.org/2001/XMLSchema" xmlns:p="http://schemas.microsoft.com/office/2006/metadata/properties" xmlns:ns2="0d58e8a2-dff7-4492-a987-8cd66a35f019" xmlns:ns3="a7a5a0b0-47c5-4056-9505-4cb74804ae11" xmlns:ns4="fa6a9aea-fb0f-4ddd-aff8-712634b7d5fe" targetNamespace="http://schemas.microsoft.com/office/2006/metadata/properties" ma:root="true" ma:fieldsID="e6927e648849a75e1e0218eea730e19d" ns2:_="" ns3:_="" ns4:_="">
    <xsd:import namespace="0d58e8a2-dff7-4492-a987-8cd66a35f019"/>
    <xsd:import namespace="a7a5a0b0-47c5-4056-9505-4cb74804ae11"/>
    <xsd:import namespace="fa6a9aea-fb0f-4ddd-aff8-712634b7d5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TaxCatchAll"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2:DLV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8e8a2-dff7-4492-a987-8cd66a35f0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56f2ee-118d-42e8-91de-064c9a66b685" ma:termSetId="09814cd3-568e-fe90-9814-8d621ff8fb84" ma:anchorId="fba54fb3-c3e1-fe81-a776-ca4b69148c4d" ma:open="true" ma:isKeyword="false">
      <xsd:complexType>
        <xsd:sequence>
          <xsd:element ref="pc:Terms" minOccurs="0" maxOccurs="1"/>
        </xsd:sequence>
      </xsd:complexType>
    </xsd:element>
    <xsd:element name="DLVStatus" ma:index="21" nillable="true" ma:displayName="DLV Status" ma:format="Dropdown" ma:internalName="DLVStatus">
      <xsd:simpleType>
        <xsd:restriction base="dms:Choice">
          <xsd:enumeration value="Old Draft"/>
          <xsd:enumeration value="Working Draft"/>
          <xsd:enumeration value="Submitted"/>
          <xsd:enumeration value="USAID Comments"/>
          <xsd:enumeration value="USAID Approved"/>
        </xsd:restriction>
      </xsd:simpleType>
    </xsd:element>
  </xsd:schema>
  <xsd:schema xmlns:xsd="http://www.w3.org/2001/XMLSchema" xmlns:xs="http://www.w3.org/2001/XMLSchema" xmlns:dms="http://schemas.microsoft.com/office/2006/documentManagement/types" xmlns:pc="http://schemas.microsoft.com/office/infopath/2007/PartnerControls" targetNamespace="a7a5a0b0-47c5-4056-9505-4cb74804ae1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6a9aea-fb0f-4ddd-aff8-712634b7d5f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7cdfd5d-0bb3-4f95-b84e-d82436353bd1}" ma:internalName="TaxCatchAll" ma:showField="CatchAllData" ma:web="a7a5a0b0-47c5-4056-9505-4cb74804ae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a6a9aea-fb0f-4ddd-aff8-712634b7d5fe" xsi:nil="true"/>
    <lcf76f155ced4ddcb4097134ff3c332f xmlns="0d58e8a2-dff7-4492-a987-8cd66a35f019">
      <Terms xmlns="http://schemas.microsoft.com/office/infopath/2007/PartnerControls"/>
    </lcf76f155ced4ddcb4097134ff3c332f>
    <DLVStatus xmlns="0d58e8a2-dff7-4492-a987-8cd66a35f019" xsi:nil="true"/>
  </documentManagement>
</p:properties>
</file>

<file path=customXml/itemProps1.xml><?xml version="1.0" encoding="utf-8"?>
<ds:datastoreItem xmlns:ds="http://schemas.openxmlformats.org/officeDocument/2006/customXml" ds:itemID="{7ECDE262-6355-48E5-B7FC-A8ED3F5094B9}">
  <ds:schemaRefs>
    <ds:schemaRef ds:uri="http://schemas.microsoft.com/sharepoint/v3/contenttype/forms"/>
  </ds:schemaRefs>
</ds:datastoreItem>
</file>

<file path=customXml/itemProps2.xml><?xml version="1.0" encoding="utf-8"?>
<ds:datastoreItem xmlns:ds="http://schemas.openxmlformats.org/officeDocument/2006/customXml" ds:itemID="{210D66DB-52FF-43DD-BCDD-8E4C6888CFC4}"/>
</file>

<file path=customXml/itemProps3.xml><?xml version="1.0" encoding="utf-8"?>
<ds:datastoreItem xmlns:ds="http://schemas.openxmlformats.org/officeDocument/2006/customXml" ds:itemID="{66C17BB5-BD88-48C3-89F3-BB4073EEB7B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Feed_the_Future_Assistance_Presentation_Template (3)</Template>
  <TotalTime>2683</TotalTime>
  <Words>672</Words>
  <Application>Microsoft Office PowerPoint</Application>
  <PresentationFormat>On-screen Show (4:3)</PresentationFormat>
  <Paragraphs>81</Paragraphs>
  <Slides>10</Slides>
  <Notes>9</Notes>
  <HiddenSlides>0</HiddenSlides>
  <MMClips>0</MMClips>
  <ScaleCrop>false</ScaleCrop>
  <HeadingPairs>
    <vt:vector size="6" baseType="variant">
      <vt:variant>
        <vt:lpstr>Fonts Used</vt:lpstr>
      </vt:variant>
      <vt:variant>
        <vt:i4>2</vt:i4>
      </vt:variant>
      <vt:variant>
        <vt:lpstr>Theme</vt:lpstr>
      </vt:variant>
      <vt:variant>
        <vt:i4>7</vt:i4>
      </vt:variant>
      <vt:variant>
        <vt:lpstr>Slide Titles</vt:lpstr>
      </vt:variant>
      <vt:variant>
        <vt:i4>10</vt:i4>
      </vt:variant>
    </vt:vector>
  </HeadingPairs>
  <TitlesOfParts>
    <vt:vector size="19" baseType="lpstr">
      <vt:lpstr>Times</vt:lpstr>
      <vt:lpstr>Arial</vt:lpstr>
      <vt:lpstr>Title Slide</vt:lpstr>
      <vt:lpstr>Content Slides</vt:lpstr>
      <vt:lpstr>Feed the Future-only branded blank</vt:lpstr>
      <vt:lpstr>Closing Slides</vt:lpstr>
      <vt:lpstr>1_Title Slide</vt:lpstr>
      <vt:lpstr>1_Feed the Future-only branded blank</vt:lpstr>
      <vt:lpstr>1_Closing Slides</vt:lpstr>
      <vt:lpstr>Tablet Basics and Pre-work</vt:lpstr>
      <vt:lpstr>Ground Rules for CAPI Training</vt:lpstr>
      <vt:lpstr>Training Plan</vt:lpstr>
      <vt:lpstr>Active Interviewing</vt:lpstr>
      <vt:lpstr>Security and Caring for Tablets</vt:lpstr>
      <vt:lpstr>Charging the tablets</vt:lpstr>
      <vt:lpstr>Tablet basics and passwords</vt:lpstr>
      <vt:lpstr>CSEntry App and Time</vt:lpstr>
      <vt:lpstr>Powering down</vt:lpstr>
      <vt:lpstr>Keying Exercise</vt:lpstr>
    </vt:vector>
  </TitlesOfParts>
  <Company>JDG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Genevieve Dupuis</cp:lastModifiedBy>
  <cp:revision>200</cp:revision>
  <cp:lastPrinted>2004-09-30T16:41:33Z</cp:lastPrinted>
  <dcterms:created xsi:type="dcterms:W3CDTF">2004-09-17T20:07:42Z</dcterms:created>
  <dcterms:modified xsi:type="dcterms:W3CDTF">2017-12-26T21:55:59Z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0x01010011A3E5F9AA6593439116F79CA10376F1</vt:lpwstr>
  </property>
</Properties>
</file>